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media/audio1.bin" ContentType="audio/unknown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73" r:id="rId2"/>
  </p:sldMasterIdLst>
  <p:notesMasterIdLst>
    <p:notesMasterId r:id="rId113"/>
  </p:notesMasterIdLst>
  <p:handoutMasterIdLst>
    <p:handoutMasterId r:id="rId114"/>
  </p:handoutMasterIdLst>
  <p:sldIdLst>
    <p:sldId id="543" r:id="rId3"/>
    <p:sldId id="402" r:id="rId4"/>
    <p:sldId id="551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52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53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554" r:id="rId59"/>
    <p:sldId id="555" r:id="rId60"/>
    <p:sldId id="556" r:id="rId61"/>
    <p:sldId id="547" r:id="rId62"/>
    <p:sldId id="296" r:id="rId63"/>
    <p:sldId id="297" r:id="rId64"/>
    <p:sldId id="389" r:id="rId65"/>
    <p:sldId id="298" r:id="rId66"/>
    <p:sldId id="405" r:id="rId67"/>
    <p:sldId id="406" r:id="rId68"/>
    <p:sldId id="390" r:id="rId69"/>
    <p:sldId id="391" r:id="rId70"/>
    <p:sldId id="302" r:id="rId71"/>
    <p:sldId id="303" r:id="rId72"/>
    <p:sldId id="304" r:id="rId73"/>
    <p:sldId id="305" r:id="rId74"/>
    <p:sldId id="407" r:id="rId75"/>
    <p:sldId id="506" r:id="rId76"/>
    <p:sldId id="548" r:id="rId77"/>
    <p:sldId id="432" r:id="rId78"/>
    <p:sldId id="416" r:id="rId79"/>
    <p:sldId id="418" r:id="rId80"/>
    <p:sldId id="460" r:id="rId81"/>
    <p:sldId id="417" r:id="rId82"/>
    <p:sldId id="420" r:id="rId83"/>
    <p:sldId id="421" r:id="rId84"/>
    <p:sldId id="422" r:id="rId85"/>
    <p:sldId id="434" r:id="rId86"/>
    <p:sldId id="549" r:id="rId87"/>
    <p:sldId id="532" r:id="rId88"/>
    <p:sldId id="530" r:id="rId89"/>
    <p:sldId id="531" r:id="rId90"/>
    <p:sldId id="540" r:id="rId91"/>
    <p:sldId id="535" r:id="rId92"/>
    <p:sldId id="536" r:id="rId93"/>
    <p:sldId id="537" r:id="rId94"/>
    <p:sldId id="538" r:id="rId95"/>
    <p:sldId id="533" r:id="rId96"/>
    <p:sldId id="534" r:id="rId97"/>
    <p:sldId id="541" r:id="rId98"/>
    <p:sldId id="542" r:id="rId99"/>
    <p:sldId id="550" r:id="rId100"/>
    <p:sldId id="498" r:id="rId101"/>
    <p:sldId id="508" r:id="rId102"/>
    <p:sldId id="496" r:id="rId103"/>
    <p:sldId id="497" r:id="rId104"/>
    <p:sldId id="499" r:id="rId105"/>
    <p:sldId id="502" r:id="rId106"/>
    <p:sldId id="478" r:id="rId107"/>
    <p:sldId id="479" r:id="rId108"/>
    <p:sldId id="503" r:id="rId109"/>
    <p:sldId id="504" r:id="rId110"/>
    <p:sldId id="494" r:id="rId111"/>
    <p:sldId id="495" r:id="rId112"/>
  </p:sldIdLst>
  <p:sldSz cx="9906000" cy="6858000" type="A4"/>
  <p:notesSz cx="7315200" cy="9601200"/>
  <p:defaultTextStyle>
    <a:defPPr>
      <a:defRPr lang="en-US"/>
    </a:defPPr>
    <a:lvl1pPr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1pPr>
    <a:lvl2pPr marL="4572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FF0000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707"/>
    <p:restoredTop sz="94559"/>
  </p:normalViewPr>
  <p:slideViewPr>
    <p:cSldViewPr snapToGrid="0">
      <p:cViewPr varScale="1">
        <p:scale>
          <a:sx n="119" d="100"/>
          <a:sy n="119" d="100"/>
        </p:scale>
        <p:origin x="1384" y="192"/>
      </p:cViewPr>
      <p:guideLst>
        <p:guide orient="horz" pos="2160"/>
        <p:guide pos="312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theme" Target="theme/theme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notesMaster" Target="notesMasters/notesMaster1.xml"/><Relationship Id="rId118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itchFamily="18" charset="0"/>
              </a:defRPr>
            </a:lvl1pPr>
          </a:lstStyle>
          <a:p>
            <a:fld id="{64ECA8CF-FCDD-4993-A62D-471B661AA1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84601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057275" y="720725"/>
            <a:ext cx="520065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itchFamily="18" charset="0"/>
              </a:defRPr>
            </a:lvl1pPr>
          </a:lstStyle>
          <a:p>
            <a:fld id="{4217C311-9666-441F-A493-B5236AC9A6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329076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36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36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2722B16-17DE-4756-8221-B05367193269}" type="slidenum">
              <a:rPr lang="en-US" altLang="en-US" sz="1300">
                <a:latin typeface="Times New Roman" pitchFamily="18" charset="0"/>
              </a:rPr>
              <a:pPr/>
              <a:t>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53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3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AC07107-CB26-49BC-AB91-EDF30EB60BC2}" type="slidenum">
              <a:rPr lang="en-US" altLang="en-US" sz="1300">
                <a:latin typeface="Times New Roman" pitchFamily="18" charset="0"/>
              </a:rPr>
              <a:pPr/>
              <a:t>11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5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69929E0-DAD3-428E-BE1B-51584733603A}" type="slidenum">
              <a:rPr lang="en-US" altLang="en-US" sz="1300">
                <a:latin typeface="Times New Roman" pitchFamily="18" charset="0"/>
              </a:rPr>
              <a:pPr/>
              <a:t>12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57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7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F3518BD-4147-4C73-81A3-AF5739B50FAE}" type="slidenum">
              <a:rPr lang="en-US" altLang="en-US" sz="1300">
                <a:latin typeface="Times New Roman" pitchFamily="18" charset="0"/>
              </a:rPr>
              <a:pPr/>
              <a:t>13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C5E004F-345C-4463-B793-4B5A42A8D1EC}" type="slidenum">
              <a:rPr lang="en-US" altLang="en-US" sz="1300">
                <a:latin typeface="Times New Roman" pitchFamily="18" charset="0"/>
              </a:rPr>
              <a:pPr/>
              <a:t>14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61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1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65A5BE08-A819-45F2-8BD5-D166D701D7AA}" type="slidenum">
              <a:rPr lang="en-US" altLang="en-US" sz="1300">
                <a:latin typeface="Times New Roman" pitchFamily="18" charset="0"/>
              </a:rPr>
              <a:pPr/>
              <a:t>15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63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3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585FB9B-30A4-4EF3-8557-3B80169E3CD3}" type="slidenum">
              <a:rPr lang="en-US" altLang="en-US" sz="1300">
                <a:latin typeface="Times New Roman" pitchFamily="18" charset="0"/>
              </a:rPr>
              <a:pPr/>
              <a:t>16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18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68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8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28C4072-617E-4986-BF51-C05448037D66}" type="slidenum">
              <a:rPr lang="en-US" altLang="en-US" sz="1300">
                <a:latin typeface="Times New Roman" pitchFamily="18" charset="0"/>
              </a:rPr>
              <a:pPr/>
              <a:t>19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706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06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5956260-BE75-4AD3-A39F-BAEB573F72C6}" type="slidenum">
              <a:rPr lang="en-US" altLang="en-US" sz="1300">
                <a:latin typeface="Times New Roman" pitchFamily="18" charset="0"/>
              </a:rPr>
              <a:pPr/>
              <a:t>20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72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2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A283F19-FA0E-4B22-B1AE-BE2C6C4312F9}" type="slidenum">
              <a:rPr lang="en-US" altLang="en-US" sz="1300">
                <a:latin typeface="Times New Roman" pitchFamily="18" charset="0"/>
              </a:rPr>
              <a:pPr/>
              <a:t>21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74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4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242CC12-B399-42B0-9D12-9C2C1EFAE09F}" type="slidenum">
              <a:rPr lang="en-US" altLang="en-US" sz="1300">
                <a:latin typeface="Times New Roman" pitchFamily="18" charset="0"/>
              </a:rPr>
              <a:pPr/>
              <a:t>22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76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6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2A70E34-0D42-4D65-A8DF-D0D017E3E5FC}" type="slidenum">
              <a:rPr lang="en-US" altLang="en-US" sz="1300">
                <a:latin typeface="Times New Roman" pitchFamily="18" charset="0"/>
              </a:rPr>
              <a:pPr/>
              <a:t>23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788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88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349424F-F89A-4F7F-862F-F8EE94363D83}" type="slidenum">
              <a:rPr lang="en-US" altLang="en-US" sz="1300">
                <a:latin typeface="Times New Roman" pitchFamily="18" charset="0"/>
              </a:rPr>
              <a:pPr/>
              <a:t>24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80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0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DD590B0-E8E0-4B3A-B15D-408E5529E27A}" type="slidenum">
              <a:rPr lang="en-US" altLang="en-US" sz="1300">
                <a:latin typeface="Times New Roman" pitchFamily="18" charset="0"/>
              </a:rPr>
              <a:pPr/>
              <a:t>25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82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2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5694C93-F24A-4454-970D-1C3CF55EA81E}" type="slidenum">
              <a:rPr lang="en-US" altLang="en-US" sz="1300">
                <a:latin typeface="Times New Roman" pitchFamily="18" charset="0"/>
              </a:rPr>
              <a:pPr/>
              <a:t>26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84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4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33A1103C-EE54-4AE4-92AF-B3915308D06D}" type="slidenum">
              <a:rPr lang="en-US" altLang="en-US" sz="1300">
                <a:latin typeface="Times New Roman" pitchFamily="18" charset="0"/>
              </a:rPr>
              <a:pPr/>
              <a:t>27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87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7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0F08AC3-50DE-46E4-8058-050DF3CDCEC4}" type="slidenum">
              <a:rPr lang="en-US" altLang="en-US" sz="1300">
                <a:latin typeface="Times New Roman" pitchFamily="18" charset="0"/>
              </a:rPr>
              <a:pPr/>
              <a:t>28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89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9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598A705-906F-4678-89F7-2C00E8767D7B}" type="slidenum">
              <a:rPr lang="en-US" altLang="en-US" sz="1300">
                <a:latin typeface="Times New Roman" pitchFamily="18" charset="0"/>
              </a:rPr>
              <a:pPr/>
              <a:t>29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91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1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63E78C9-BFD4-40AE-A808-65D6B4B17E52}" type="slidenum">
              <a:rPr lang="en-US" altLang="en-US" sz="1300">
                <a:latin typeface="Times New Roman" pitchFamily="18" charset="0"/>
              </a:rPr>
              <a:pPr/>
              <a:t>30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B1DEFEA-03AC-4A5A-830D-D099ADD64F35}" type="slidenum">
              <a:rPr lang="en-US" altLang="en-US" sz="1300">
                <a:latin typeface="Times New Roman" pitchFamily="18" charset="0"/>
              </a:rPr>
              <a:pPr/>
              <a:t>31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38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38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A8706C7-50A6-476B-9E2E-835E0F5485A9}" type="slidenum">
              <a:rPr lang="en-US" altLang="en-US" sz="1300">
                <a:latin typeface="Times New Roman" pitchFamily="18" charset="0"/>
              </a:rPr>
              <a:pPr/>
              <a:t>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95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5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A851519-1E53-41C0-B35F-04315E088843}" type="slidenum">
              <a:rPr lang="en-US" altLang="en-US" sz="1300">
                <a:latin typeface="Times New Roman" pitchFamily="18" charset="0"/>
              </a:rPr>
              <a:pPr/>
              <a:t>32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97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7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6BBFBA84-ECE8-47C6-B711-C52B35B6D67A}" type="slidenum">
              <a:rPr lang="en-US" altLang="en-US" sz="1300">
                <a:latin typeface="Times New Roman" pitchFamily="18" charset="0"/>
              </a:rPr>
              <a:pPr/>
              <a:t>33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99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9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6E71814-8AC4-47F2-A828-B70F1682C47F}" type="slidenum">
              <a:rPr lang="en-US" altLang="en-US" sz="1300">
                <a:latin typeface="Times New Roman" pitchFamily="18" charset="0"/>
              </a:rPr>
              <a:pPr/>
              <a:t>34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01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1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88694CE-5EEE-4FB3-970E-A29C332C8787}" type="slidenum">
              <a:rPr lang="en-US" altLang="en-US" sz="1300">
                <a:latin typeface="Times New Roman" pitchFamily="18" charset="0"/>
              </a:rPr>
              <a:pPr/>
              <a:t>35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03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3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76F37CC-5FC5-4299-B522-7E6070460F08}" type="slidenum">
              <a:rPr lang="en-US" altLang="en-US" sz="1300">
                <a:latin typeface="Times New Roman" pitchFamily="18" charset="0"/>
              </a:rPr>
              <a:pPr/>
              <a:t>36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05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5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2923575-C917-4156-9A7F-4D78D78D8027}" type="slidenum">
              <a:rPr lang="en-US" altLang="en-US" sz="1300">
                <a:latin typeface="Times New Roman" pitchFamily="18" charset="0"/>
              </a:rPr>
              <a:pPr/>
              <a:t>37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07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7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6D3BC55-4F7B-4EE5-A7BB-F3B5F076FD2A}" type="slidenum">
              <a:rPr lang="en-US" altLang="en-US" sz="1300">
                <a:latin typeface="Times New Roman" pitchFamily="18" charset="0"/>
              </a:rPr>
              <a:pPr/>
              <a:t>38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E924F4F-3A31-4900-B060-AE79E87CCACD}" type="slidenum">
              <a:rPr lang="en-US" altLang="en-US" sz="1300">
                <a:latin typeface="Times New Roman" pitchFamily="18" charset="0"/>
              </a:rPr>
              <a:pPr/>
              <a:t>39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116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16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5DA7C2B-9377-4FB9-9991-C63F0037D4A6}" type="slidenum">
              <a:rPr lang="en-US" altLang="en-US" sz="1300">
                <a:latin typeface="Times New Roman" pitchFamily="18" charset="0"/>
              </a:rPr>
              <a:pPr/>
              <a:t>40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136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36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3392DE6-F056-437F-8DC6-D109823A8867}" type="slidenum">
              <a:rPr lang="en-US" altLang="en-US" sz="1300">
                <a:latin typeface="Times New Roman" pitchFamily="18" charset="0"/>
              </a:rPr>
              <a:pPr/>
              <a:t>41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40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0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1CE1D23-1669-4A4A-B1DE-925C0C3B442A}" type="slidenum">
              <a:rPr lang="en-US" altLang="en-US" sz="1300">
                <a:latin typeface="Times New Roman" pitchFamily="18" charset="0"/>
              </a:rPr>
              <a:pPr/>
              <a:t>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15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5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8AFB49F-9B01-4E07-BB98-6F03C83722E9}" type="slidenum">
              <a:rPr lang="en-US" altLang="en-US" sz="1300">
                <a:latin typeface="Times New Roman" pitchFamily="18" charset="0"/>
              </a:rPr>
              <a:pPr/>
              <a:t>42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D065F30-337D-486C-BEBE-5487A1BAEC9B}" type="slidenum">
              <a:rPr lang="en-US" altLang="en-US" sz="1300">
                <a:latin typeface="Times New Roman" pitchFamily="18" charset="0"/>
              </a:rPr>
              <a:pPr/>
              <a:t>43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44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3AB1115-D4C7-4280-84E2-2D47E6FE617B}" type="slidenum">
              <a:rPr lang="en-US" altLang="en-US" sz="1300">
                <a:latin typeface="Times New Roman" pitchFamily="18" charset="0"/>
              </a:rPr>
              <a:pPr/>
              <a:t>45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A556DDB-302F-4343-BF6A-9E7A0AD60D87}" type="slidenum">
              <a:rPr lang="en-US" altLang="en-US" sz="1300">
                <a:latin typeface="Times New Roman" pitchFamily="18" charset="0"/>
              </a:rPr>
              <a:pPr/>
              <a:t>46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50AB5A1-5CB6-4CA2-88A0-73D798F74058}" type="slidenum">
              <a:rPr lang="en-US" altLang="en-US" sz="1300">
                <a:latin typeface="Times New Roman" pitchFamily="18" charset="0"/>
              </a:rPr>
              <a:pPr/>
              <a:t>47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35B01A2-7F61-4530-95B1-D47ECDE9CF0A}" type="slidenum">
              <a:rPr lang="en-US" altLang="en-US" sz="1300">
                <a:latin typeface="Times New Roman" pitchFamily="18" charset="0"/>
              </a:rPr>
              <a:pPr/>
              <a:t>48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9972747-8CA8-4B3D-8809-EC65C56F9398}" type="slidenum">
              <a:rPr lang="en-US" altLang="en-US" sz="1300">
                <a:latin typeface="Times New Roman" pitchFamily="18" charset="0"/>
              </a:rPr>
              <a:pPr/>
              <a:t>49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66422FE5-7CE6-4F1F-942C-6B49B42D2851}" type="slidenum">
              <a:rPr lang="en-US" altLang="en-US" sz="1300">
                <a:latin typeface="Times New Roman" pitchFamily="18" charset="0"/>
              </a:rPr>
              <a:pPr/>
              <a:t>50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5420FC8-7175-4A22-9B98-D3C58F9942D0}" type="slidenum">
              <a:rPr lang="en-US" altLang="en-US" sz="1300">
                <a:latin typeface="Times New Roman" pitchFamily="18" charset="0"/>
              </a:rPr>
              <a:pPr/>
              <a:t>51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43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3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6ACC991-1D9E-4D0D-BAA8-A18130A19D4B}" type="slidenum">
              <a:rPr lang="en-US" altLang="en-US" sz="1300">
                <a:latin typeface="Times New Roman" pitchFamily="18" charset="0"/>
              </a:rPr>
              <a:pPr/>
              <a:t>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915CCB2-9466-413B-B2A4-3357A3FB4E36}" type="slidenum">
              <a:rPr lang="en-US" altLang="en-US" sz="1300">
                <a:latin typeface="Times New Roman" pitchFamily="18" charset="0"/>
              </a:rPr>
              <a:pPr/>
              <a:t>52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F4F2BDE-84EE-4216-AF19-30DCFA7D1E30}" type="slidenum">
              <a:rPr lang="en-US" altLang="en-US" sz="1300">
                <a:latin typeface="Times New Roman" pitchFamily="18" charset="0"/>
              </a:rPr>
              <a:pPr/>
              <a:t>53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334D8074-4F88-4EFA-BDD8-91253D86C8AE}" type="slidenum">
              <a:rPr lang="en-US" altLang="en-US" sz="1300">
                <a:latin typeface="Times New Roman" pitchFamily="18" charset="0"/>
              </a:rPr>
              <a:pPr/>
              <a:t>54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F6642B7-A376-4132-B0F6-8E2F52CEDAAE}" type="slidenum">
              <a:rPr lang="en-US" altLang="en-US" sz="1300">
                <a:latin typeface="Times New Roman" pitchFamily="18" charset="0"/>
              </a:rPr>
              <a:pPr/>
              <a:t>55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56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E1E7893-A4D3-45D5-9D00-86046A21E8E9}" type="slidenum">
              <a:rPr lang="en-US" altLang="en-US" sz="1300">
                <a:latin typeface="Times New Roman" pitchFamily="18" charset="0"/>
              </a:rPr>
              <a:pPr/>
              <a:t>57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291B4A5-2BFD-4E0D-BF70-6228989509DA}" type="slidenum">
              <a:rPr lang="en-US" altLang="en-US" sz="1300">
                <a:latin typeface="Times New Roman" pitchFamily="18" charset="0"/>
              </a:rPr>
              <a:pPr/>
              <a:t>58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B9F937F-8924-4E78-AEAA-F101C3B9E515}" type="slidenum">
              <a:rPr lang="en-US" altLang="en-US" sz="1300">
                <a:latin typeface="Times New Roman" pitchFamily="18" charset="0"/>
              </a:rPr>
              <a:pPr/>
              <a:t>59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60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64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64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FA8F502-8D04-4D17-BE57-005112145905}" type="slidenum">
              <a:rPr lang="en-US" altLang="en-US" sz="1300">
                <a:latin typeface="Times New Roman" pitchFamily="18" charset="0"/>
              </a:rPr>
              <a:pPr/>
              <a:t>61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50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1EB989A-25A1-4796-95E2-D7E121D4D64E}" type="slidenum">
              <a:rPr lang="en-US" altLang="en-US" sz="1300">
                <a:latin typeface="Times New Roman" pitchFamily="18" charset="0"/>
              </a:rPr>
              <a:pPr/>
              <a:t>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84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84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146D084-A223-4AFF-A193-3310B31CD417}" type="slidenum">
              <a:rPr lang="en-US" altLang="en-US" sz="1300">
                <a:latin typeface="Times New Roman" pitchFamily="18" charset="0"/>
              </a:rPr>
              <a:pPr/>
              <a:t>62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505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A0F51B6-993D-42BB-A8C1-3E1623B9F080}" type="slidenum">
              <a:rPr lang="en-US" altLang="en-US" sz="1300">
                <a:latin typeface="Times New Roman" pitchFamily="18" charset="0"/>
              </a:rPr>
              <a:pPr/>
              <a:t>63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525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25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3DAD0AD-15D3-4BA1-8FA9-3550BA0D668C}" type="slidenum">
              <a:rPr lang="en-US" altLang="en-US" sz="1300">
                <a:latin typeface="Times New Roman" pitchFamily="18" charset="0"/>
              </a:rPr>
              <a:pPr/>
              <a:t>64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546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46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E1327A6-DBED-4E94-81F5-5E989ED2A11B}" type="slidenum">
              <a:rPr lang="en-US" altLang="en-US" sz="1300">
                <a:latin typeface="Times New Roman" pitchFamily="18" charset="0"/>
              </a:rPr>
              <a:pPr/>
              <a:t>65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566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66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A08FFE7-033A-4C96-B5EC-93DB6281A534}" type="slidenum">
              <a:rPr lang="en-US" altLang="en-US" sz="1300">
                <a:latin typeface="Times New Roman" pitchFamily="18" charset="0"/>
              </a:rPr>
              <a:pPr/>
              <a:t>66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587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8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0223F33-FF95-4D1A-9FD1-3F66747DA82B}" type="slidenum">
              <a:rPr lang="en-US" altLang="en-US" sz="1300">
                <a:latin typeface="Times New Roman" pitchFamily="18" charset="0"/>
              </a:rPr>
              <a:pPr/>
              <a:t>67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607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07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C6C80C6-3283-4726-A72D-E863B61B44A2}" type="slidenum">
              <a:rPr lang="en-US" altLang="en-US" sz="1300">
                <a:latin typeface="Times New Roman" pitchFamily="18" charset="0"/>
              </a:rPr>
              <a:pPr/>
              <a:t>68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62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2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3F46C1C-8702-43C2-B26F-52FBEFE6BB23}" type="slidenum">
              <a:rPr lang="en-US" altLang="en-US" sz="1300">
                <a:latin typeface="Times New Roman" pitchFamily="18" charset="0"/>
              </a:rPr>
              <a:pPr/>
              <a:t>69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64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4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8D3EB77-610A-428B-8DED-09838EF446DB}" type="slidenum">
              <a:rPr lang="en-US" altLang="en-US" sz="1300">
                <a:latin typeface="Times New Roman" pitchFamily="18" charset="0"/>
              </a:rPr>
              <a:pPr/>
              <a:t>70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66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6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A7D144A-C7DF-4184-B935-CD3F8BA60BF4}" type="slidenum">
              <a:rPr lang="en-US" altLang="en-US" sz="1300">
                <a:latin typeface="Times New Roman" pitchFamily="18" charset="0"/>
              </a:rPr>
              <a:pPr/>
              <a:t>71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8A33575-7057-4533-BA3D-2A227ACDC047}" type="slidenum">
              <a:rPr lang="en-US" altLang="en-US" sz="1300">
                <a:latin typeface="Times New Roman" pitchFamily="18" charset="0"/>
              </a:rPr>
              <a:pPr/>
              <a:t>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68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8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68ABEAD-6E4D-47EB-8E0E-06038B3BAC41}" type="slidenum">
              <a:rPr lang="en-US" altLang="en-US" sz="1300">
                <a:latin typeface="Times New Roman" pitchFamily="18" charset="0"/>
              </a:rPr>
              <a:pPr/>
              <a:t>72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71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71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85AF537-8311-461D-9C8F-5DD5BAEE0A53}" type="slidenum">
              <a:rPr lang="en-US" altLang="en-US" sz="1300">
                <a:latin typeface="Times New Roman" pitchFamily="18" charset="0"/>
              </a:rPr>
              <a:pPr/>
              <a:t>73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75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761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761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98B90C5-D653-44BC-B7D7-EAA5312D887D}" type="slidenum">
              <a:rPr lang="en-US" altLang="en-US" sz="1300">
                <a:latin typeface="Times New Roman" pitchFamily="18" charset="0"/>
              </a:rPr>
              <a:pPr/>
              <a:t>76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781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781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2B3F8D8-8365-4619-87CE-ACEF8C2EDED6}" type="slidenum">
              <a:rPr lang="en-US" altLang="en-US" sz="1300">
                <a:latin typeface="Times New Roman" pitchFamily="18" charset="0"/>
              </a:rPr>
              <a:pPr/>
              <a:t>77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802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02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25702F1-5A3F-405E-94D0-6EAC4153E0DD}" type="slidenum">
              <a:rPr lang="en-US" altLang="en-US" sz="1300">
                <a:latin typeface="Times New Roman" pitchFamily="18" charset="0"/>
              </a:rPr>
              <a:pPr/>
              <a:t>78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82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2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A65F100-1F4F-420E-9DA8-6B3BA1DC5085}" type="slidenum">
              <a:rPr lang="en-US" altLang="en-US" sz="1300">
                <a:latin typeface="Times New Roman" pitchFamily="18" charset="0"/>
              </a:rPr>
              <a:pPr/>
              <a:t>79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843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4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386EB32-0263-4CF9-AB13-BC3EA9A688B2}" type="slidenum">
              <a:rPr lang="en-US" altLang="en-US" sz="1300">
                <a:latin typeface="Times New Roman" pitchFamily="18" charset="0"/>
              </a:rPr>
              <a:pPr/>
              <a:t>80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863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63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7AEB0A4-6B67-4B4E-9725-340AF23466BC}" type="slidenum">
              <a:rPr lang="en-US" altLang="en-US" sz="1300">
                <a:latin typeface="Times New Roman" pitchFamily="18" charset="0"/>
              </a:rPr>
              <a:pPr/>
              <a:t>81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884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84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574D99F-FECB-4926-BB55-93E683BEA979}" type="slidenum">
              <a:rPr lang="en-US" altLang="en-US" sz="1300">
                <a:latin typeface="Times New Roman" pitchFamily="18" charset="0"/>
              </a:rPr>
              <a:pPr/>
              <a:t>82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491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91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3F35EE7-8CD8-4429-86D0-122BCBB6396E}" type="slidenum">
              <a:rPr lang="en-US" altLang="en-US" sz="1300">
                <a:latin typeface="Times New Roman" pitchFamily="18" charset="0"/>
              </a:rPr>
              <a:pPr/>
              <a:t>9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904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904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FEB3B95-E532-4511-BB7E-F0DA739EF354}" type="slidenum">
              <a:rPr lang="en-US" altLang="en-US" sz="1300">
                <a:latin typeface="Times New Roman" pitchFamily="18" charset="0"/>
              </a:rPr>
              <a:pPr/>
              <a:t>83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925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925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96F61B9-3631-4FBC-8518-E801841F3917}" type="slidenum">
              <a:rPr lang="en-US" altLang="en-US" sz="1300">
                <a:latin typeface="Times New Roman" pitchFamily="18" charset="0"/>
              </a:rPr>
              <a:pPr/>
              <a:t>84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85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96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96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CD43683-39C5-4CCF-B370-C8DDA741980E}" type="slidenum">
              <a:rPr lang="en-US" altLang="en-US" sz="1300">
                <a:latin typeface="Times New Roman" pitchFamily="18" charset="0"/>
              </a:rPr>
              <a:pPr/>
              <a:t>86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E3A0285-4C5C-473D-B984-3A0CD814E1A8}" type="slidenum">
              <a:rPr lang="en-US" altLang="en-US" sz="1300">
                <a:latin typeface="Times New Roman" pitchFamily="18" charset="0"/>
              </a:rPr>
              <a:pPr/>
              <a:t>87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95CDAEF-6432-42E8-AC95-5778C041E67D}" type="slidenum">
              <a:rPr lang="en-US" altLang="en-US" sz="1300">
                <a:latin typeface="Times New Roman" pitchFamily="18" charset="0"/>
              </a:rPr>
              <a:pPr/>
              <a:t>88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06EEA51-422C-4580-825A-8731DA560CB9}" type="slidenum">
              <a:rPr lang="en-US" altLang="en-US" sz="1300">
                <a:latin typeface="Times New Roman" pitchFamily="18" charset="0"/>
              </a:rPr>
              <a:pPr/>
              <a:t>89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0A0EE90-076B-461C-94C9-3F9D0A339B97}" type="slidenum">
              <a:rPr lang="en-US" altLang="en-US" sz="1300">
                <a:latin typeface="Times New Roman" pitchFamily="18" charset="0"/>
              </a:rPr>
              <a:pPr/>
              <a:t>90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FAA38D8-B96F-47A0-872A-BC10E0BD4D3E}" type="slidenum">
              <a:rPr lang="en-US" altLang="en-US" sz="1300">
                <a:latin typeface="Times New Roman" pitchFamily="18" charset="0"/>
              </a:rPr>
              <a:pPr/>
              <a:t>91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6655531-FB4E-4D9B-A22F-729339BACCE1}" type="slidenum">
              <a:rPr lang="en-US" altLang="en-US" sz="1300">
                <a:latin typeface="Times New Roman" pitchFamily="18" charset="0"/>
              </a:rPr>
              <a:pPr/>
              <a:t>92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51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1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8318265-DFC2-4791-909E-8F99BAAA9A69}" type="slidenum">
              <a:rPr lang="en-US" altLang="en-US" sz="1300">
                <a:latin typeface="Times New Roman" pitchFamily="18" charset="0"/>
              </a:rPr>
              <a:pPr/>
              <a:t>10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472EA2C-B905-41AE-98C6-1FE3EAA1C1A7}" type="slidenum">
              <a:rPr lang="en-US" altLang="en-US" sz="1300">
                <a:latin typeface="Times New Roman" pitchFamily="18" charset="0"/>
              </a:rPr>
              <a:pPr/>
              <a:t>93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2CB7AFB4-6161-49DD-BB9C-F3DBF7209103}" type="slidenum">
              <a:rPr lang="en-US" altLang="en-US" sz="1300">
                <a:solidFill>
                  <a:srgbClr val="000000"/>
                </a:solidFill>
                <a:latin typeface="Times New Roman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3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How many people use Netflix?</a:t>
            </a: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2A0F2D1A-1090-4708-A60B-2E9DA17E5A73}" type="slidenum">
              <a:rPr lang="en-US" altLang="en-US" sz="1300">
                <a:solidFill>
                  <a:srgbClr val="000000"/>
                </a:solidFill>
                <a:latin typeface="Times New Roman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3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15C1397-C39D-4769-98DD-758400AB7C97}" type="slidenum">
              <a:rPr lang="en-US" altLang="en-US" sz="1300">
                <a:latin typeface="Times New Roman" pitchFamily="18" charset="0"/>
              </a:rPr>
              <a:pPr/>
              <a:t>96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8023880-EDA4-4E9D-AC22-93C28E8A7486}" type="slidenum">
              <a:rPr lang="en-US" altLang="en-US" sz="1300">
                <a:latin typeface="Times New Roman" pitchFamily="18" charset="0"/>
              </a:rPr>
              <a:pPr/>
              <a:t>97</a:t>
            </a:fld>
            <a:endParaRPr lang="en-US" altLang="en-US" sz="1300">
              <a:latin typeface="Times New Roman" pitchFamily="18" charset="0"/>
            </a:endParaRPr>
          </a:p>
        </p:txBody>
      </p:sp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57275" y="720725"/>
            <a:ext cx="5200650" cy="3600450"/>
          </a:xfrm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8A9399D-A1C2-413A-B5BD-FC2DA0464B79}" type="slidenum">
              <a:rPr lang="en-US" altLang="en-US" sz="1300">
                <a:latin typeface="Times New Roman" pitchFamily="18" charset="0"/>
              </a:rPr>
              <a:pPr/>
              <a:t>98</a:t>
            </a:fld>
            <a:endParaRPr lang="en-US" altLang="en-US" sz="13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DA5346-4A97-4468-BD1A-79DFE3F77DC2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/>
              <a:t>7-</a:t>
            </a:r>
            <a:fld id="{F26C7692-0B0E-4B81-80C9-44E61AABB3B7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7453133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EA5404-B674-4B0D-BB34-A8CD95F6E6F2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F636C3E4-21F6-4328-A551-5B7CD32EB2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85084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228600"/>
            <a:ext cx="2105025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7850" y="228600"/>
            <a:ext cx="6149975" cy="6019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576D99-08A4-40D4-AEF9-8CCC4CC5A095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432BE58-A600-46C7-9C74-30085B52C4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51343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00200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70450" y="1600200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4608F8-229A-44E2-AF86-ACD79144367E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D13D69D4-5A72-4496-B381-78514396D1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91778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77850" y="1600200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70450" y="1600200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58308CC-F07C-4322-B486-272699496780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30D84522-B3F1-461D-968F-76B6E37975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85301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77850" y="1600200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870450" y="1600200"/>
            <a:ext cx="41275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47D6A3-8770-4884-A1B7-0122A536C3E1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B686AC9-7250-489C-8F19-E4A0C652D28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0867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00200"/>
            <a:ext cx="84201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77850" y="4000500"/>
            <a:ext cx="84201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EFCD60-141B-47CA-B3A7-5F20FDBD2D5A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E455048-EF53-4E8F-950C-9DF1D9523B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94118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A22FE0F8-D9F8-45D9-9B7E-04C2F1CDAC9B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0A8F2BDD-A554-44CA-A93A-6530A7088FF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15364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BE3CAF8A-FC04-4114-8796-C48F1972A0FA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B64CC324-4625-4E59-89D9-F34CF714F4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080415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4828E610-8C75-4C86-9FCD-305BF7F96AE7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ABA84A5B-9C6A-4C15-8F14-6DDCAF4671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32291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70450" y="1611313"/>
            <a:ext cx="41275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1EFBC68C-BDA1-4042-8B6E-707D483997B1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6F32A244-0F05-4F91-8ADD-830785EBF77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11042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FECB4C-10E2-4CA8-99A6-035A8551EBD2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8D9F40D4-A83E-4156-924E-8EC204EE70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34461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EB5BF62E-3138-491D-82E7-6AEBB3FC5C59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63925284-C330-4395-8C21-CAE4BA4FB3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624851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19685B2E-87A5-4F5C-A202-18D59D381641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EA4482E3-AA06-4776-8970-9F3EDD396F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41254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89EA72F2-7243-451C-B0EB-7F33F4A075D3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881EB4F6-8E28-4E16-AD29-0AA297B7D92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00279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305B28DB-4745-4DF7-8863-9C24C5DF99DA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632E927E-A47E-4158-9151-5C4E58607F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46957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F07AC8B0-37EF-4E70-B0D5-A2326ACA04AF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E55FE9FF-8F0C-41C5-A7B3-8D68E1FBF0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17822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9A4010C9-825B-4A67-9A0E-A1FECDD7D041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616E5547-EC1E-4725-BBBA-8C1EA78707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884512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228601"/>
            <a:ext cx="2105025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7850" y="228601"/>
            <a:ext cx="6149975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5FA5666A-6030-4D51-BEFD-B130CE90198D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BC70A04D-6280-48E0-AE36-473C41B71D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832932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870450" y="1611313"/>
            <a:ext cx="41275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870450" y="4011613"/>
            <a:ext cx="41275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62E52F88-1EAE-4103-8AA2-0CC980E78072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</a:t>
            </a:r>
            <a:fld id="{8BA49C63-29A9-4A59-9706-470632AE11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6693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23AF27-E0A9-4E73-9215-F291A7F18EE7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F86B4793-2BD2-42C6-B424-0856FB8299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7624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00200"/>
            <a:ext cx="41275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70450" y="1600200"/>
            <a:ext cx="41275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FC63EB-50DD-4BD5-8081-9D18A2F86AF3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962C1A9-F17D-4DB9-A2D5-344CA771C2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7308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7E226E-042C-4B91-815B-1EE99BC24B79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E996D7BE-920F-4C2C-A8F0-75501805E8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04721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6BFF36-BB4F-4D34-97F7-DFF83354A365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410F183-BC0A-4CBF-B733-271855D62A2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19749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EEA090-6315-4FF4-9A27-5D8E1166F283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1CFD517C-2A60-4C2A-A383-436198CE10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25895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8E976C-9565-46DD-AD30-E69250924694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83A3600-C202-4F98-91C2-ACBBF943CE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00312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38B7B8-2B53-4DDA-A164-360DCC952E7A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3C1229E-7CC4-4AD3-A191-B6226CA57E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20735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77850" y="228600"/>
            <a:ext cx="8420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77850" y="1611313"/>
            <a:ext cx="84201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42950" y="6248400"/>
            <a:ext cx="20637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fld id="{31FEAAAA-C55D-403E-B967-5482487EF2E0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041629" y="6467475"/>
            <a:ext cx="31369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018588" y="6462714"/>
            <a:ext cx="732631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</a:defRPr>
            </a:lvl1pPr>
          </a:lstStyle>
          <a:p>
            <a:r>
              <a:rPr lang="en-US" altLang="en-US" dirty="0"/>
              <a:t>7-</a:t>
            </a:r>
            <a:fld id="{28252113-6779-4181-A5DE-915868338941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  <p:sldLayoutId id="2147484349" r:id="rId13"/>
    <p:sldLayoutId id="2147484350" r:id="rId14"/>
    <p:sldLayoutId id="2147484351" r:id="rId15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itchFamily="34" charset="0"/>
        <a:buChar char="•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77850" y="228600"/>
            <a:ext cx="8420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77850" y="1611313"/>
            <a:ext cx="84201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42950" y="6248400"/>
            <a:ext cx="20637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fld id="{FD053420-0990-41A4-9FA4-CB6CD1B52B0E}" type="datetime1">
              <a:rPr lang="en-US" altLang="en-US" smtClean="0"/>
              <a:t>4/9/23</a:t>
            </a:fld>
            <a:endParaRPr lang="en-US" alt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041629" y="6467475"/>
            <a:ext cx="31369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018588" y="6462714"/>
            <a:ext cx="732631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</a:defRPr>
            </a:lvl1pPr>
          </a:lstStyle>
          <a:p>
            <a:r>
              <a:rPr lang="en-US" altLang="en-US"/>
              <a:t>2-</a:t>
            </a:r>
            <a:fld id="{466A848E-5C2C-4986-820F-2325D2E1E61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2" r:id="rId1"/>
    <p:sldLayoutId id="2147484353" r:id="rId2"/>
    <p:sldLayoutId id="2147484354" r:id="rId3"/>
    <p:sldLayoutId id="2147484355" r:id="rId4"/>
    <p:sldLayoutId id="2147484356" r:id="rId5"/>
    <p:sldLayoutId id="2147484357" r:id="rId6"/>
    <p:sldLayoutId id="2147484358" r:id="rId7"/>
    <p:sldLayoutId id="2147484359" r:id="rId8"/>
    <p:sldLayoutId id="2147484360" r:id="rId9"/>
    <p:sldLayoutId id="2147484361" r:id="rId10"/>
    <p:sldLayoutId id="2147484362" r:id="rId11"/>
    <p:sldLayoutId id="2147484363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itchFamily="2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3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3.png"/><Relationship Id="rId4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5.png"/><Relationship Id="rId4" Type="http://schemas.openxmlformats.org/officeDocument/2006/relationships/image" Target="../media/image1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1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3.png"/><Relationship Id="rId4" Type="http://schemas.openxmlformats.org/officeDocument/2006/relationships/image" Target="../media/image2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1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1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1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image" Target="../media/image30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23.png"/><Relationship Id="rId4" Type="http://schemas.openxmlformats.org/officeDocument/2006/relationships/image" Target="../media/image1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7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.png"/><Relationship Id="rId5" Type="http://schemas.openxmlformats.org/officeDocument/2006/relationships/image" Target="../media/image1.png"/><Relationship Id="rId4" Type="http://schemas.openxmlformats.org/officeDocument/2006/relationships/image" Target="../media/image2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4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1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4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audio" Target="../media/audio1.bin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3.jpeg"/><Relationship Id="rId5" Type="http://schemas.openxmlformats.org/officeDocument/2006/relationships/image" Target="../media/image1.png"/><Relationship Id="rId10" Type="http://schemas.openxmlformats.org/officeDocument/2006/relationships/image" Target="../media/image47.jpeg"/><Relationship Id="rId4" Type="http://schemas.openxmlformats.org/officeDocument/2006/relationships/image" Target="../media/image42.jpeg"/><Relationship Id="rId9" Type="http://schemas.openxmlformats.org/officeDocument/2006/relationships/image" Target="../media/image4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1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2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8.png"/><Relationship Id="rId4" Type="http://schemas.openxmlformats.org/officeDocument/2006/relationships/image" Target="../media/image2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8.png"/><Relationship Id="rId4" Type="http://schemas.openxmlformats.org/officeDocument/2006/relationships/image" Target="../media/image23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9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Gill Sans MT" panose="020B0502020104020203" pitchFamily="34" charset="0"/>
              </a:rPr>
              <a:t>COMPUTER NETWORKS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  <a:latin typeface="Gill Sans MT" panose="020B0502020104020203" pitchFamily="34" charset="0"/>
              </a:rPr>
              <a:t>THE APPLICATION LAYER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7-</a:t>
            </a:r>
            <a:fld id="{F26C7692-0B0E-4B81-80C9-44E61AABB3B7}" type="slidenum">
              <a:rPr lang="en-US" altLang="en-US" smtClean="0"/>
              <a:pPr/>
              <a:t>1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5699693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>
          <a:xfrm>
            <a:off x="433388" y="123825"/>
            <a:ext cx="8750300" cy="8969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Sockets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78355" y="1208088"/>
            <a:ext cx="8918840" cy="2328862"/>
          </a:xfrm>
        </p:spPr>
        <p:txBody>
          <a:bodyPr/>
          <a:lstStyle/>
          <a:p>
            <a:r>
              <a:rPr lang="en-US" altLang="en-US" sz="2400" dirty="0">
                <a:ea typeface="ＭＳ Ｐゴシック" pitchFamily="34" charset="-128"/>
              </a:rPr>
              <a:t>process sends/receives messages to/from its </a:t>
            </a:r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socket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socket analogous to door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sending process shoves message out door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50181" name="Picture 43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581" y="800100"/>
            <a:ext cx="207578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/>
          <p:cNvSpPr>
            <a:spLocks/>
          </p:cNvSpPr>
          <p:nvPr/>
        </p:nvSpPr>
        <p:spPr bwMode="auto">
          <a:xfrm>
            <a:off x="7527529" y="3751263"/>
            <a:ext cx="797983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/>
          <p:cNvSpPr>
            <a:spLocks/>
          </p:cNvSpPr>
          <p:nvPr/>
        </p:nvSpPr>
        <p:spPr bwMode="auto">
          <a:xfrm>
            <a:off x="3936604" y="5048251"/>
            <a:ext cx="195884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/>
          <p:cNvSpPr txBox="1">
            <a:spLocks noChangeArrowheads="1"/>
          </p:cNvSpPr>
          <p:nvPr/>
        </p:nvSpPr>
        <p:spPr bwMode="auto">
          <a:xfrm>
            <a:off x="4444082" y="5180013"/>
            <a:ext cx="8819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Internet</a:t>
            </a:r>
          </a:p>
        </p:txBody>
      </p:sp>
      <p:sp>
        <p:nvSpPr>
          <p:cNvPr id="50185" name="Line 52"/>
          <p:cNvSpPr>
            <a:spLocks noChangeShapeType="1"/>
          </p:cNvSpPr>
          <p:nvPr/>
        </p:nvSpPr>
        <p:spPr bwMode="auto">
          <a:xfrm>
            <a:off x="3675196" y="5591175"/>
            <a:ext cx="239566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/>
          <p:cNvSpPr txBox="1">
            <a:spLocks noChangeArrowheads="1"/>
          </p:cNvSpPr>
          <p:nvPr/>
        </p:nvSpPr>
        <p:spPr bwMode="auto">
          <a:xfrm>
            <a:off x="8031428" y="4816475"/>
            <a:ext cx="10727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itchFamily="18" charset="0"/>
            </a:endParaRPr>
          </a:p>
        </p:txBody>
      </p:sp>
      <p:sp>
        <p:nvSpPr>
          <p:cNvPr id="50187" name="Text Box 56"/>
          <p:cNvSpPr txBox="1">
            <a:spLocks noChangeArrowheads="1"/>
          </p:cNvSpPr>
          <p:nvPr/>
        </p:nvSpPr>
        <p:spPr bwMode="auto">
          <a:xfrm>
            <a:off x="8007351" y="3916363"/>
            <a:ext cx="148309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50188" name="Freeform 45"/>
          <p:cNvSpPr>
            <a:spLocks/>
          </p:cNvSpPr>
          <p:nvPr/>
        </p:nvSpPr>
        <p:spPr bwMode="auto">
          <a:xfrm>
            <a:off x="1308763" y="3814764"/>
            <a:ext cx="822060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/>
          <p:cNvSpPr>
            <a:spLocks noChangeArrowheads="1"/>
          </p:cNvSpPr>
          <p:nvPr/>
        </p:nvSpPr>
        <p:spPr bwMode="auto">
          <a:xfrm>
            <a:off x="2178977" y="3770313"/>
            <a:ext cx="1405069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190" name="Rectangle 24"/>
          <p:cNvSpPr>
            <a:spLocks noChangeArrowheads="1"/>
          </p:cNvSpPr>
          <p:nvPr/>
        </p:nvSpPr>
        <p:spPr bwMode="auto">
          <a:xfrm>
            <a:off x="2137702" y="3824288"/>
            <a:ext cx="1379273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191" name="Line 25"/>
          <p:cNvSpPr>
            <a:spLocks noChangeShapeType="1"/>
          </p:cNvSpPr>
          <p:nvPr/>
        </p:nvSpPr>
        <p:spPr bwMode="auto">
          <a:xfrm>
            <a:off x="2148020" y="4584701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/>
          <p:cNvSpPr txBox="1">
            <a:spLocks noChangeArrowheads="1"/>
          </p:cNvSpPr>
          <p:nvPr/>
        </p:nvSpPr>
        <p:spPr bwMode="auto">
          <a:xfrm>
            <a:off x="2101586" y="4567239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transport</a:t>
            </a:r>
          </a:p>
        </p:txBody>
      </p:sp>
      <p:sp>
        <p:nvSpPr>
          <p:cNvPr id="50193" name="Line 27"/>
          <p:cNvSpPr>
            <a:spLocks noChangeShapeType="1"/>
          </p:cNvSpPr>
          <p:nvPr/>
        </p:nvSpPr>
        <p:spPr bwMode="auto">
          <a:xfrm>
            <a:off x="2156619" y="4905376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/>
          <p:cNvSpPr>
            <a:spLocks noChangeShapeType="1"/>
          </p:cNvSpPr>
          <p:nvPr/>
        </p:nvSpPr>
        <p:spPr bwMode="auto">
          <a:xfrm>
            <a:off x="2141141" y="5214939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/>
          <p:cNvSpPr>
            <a:spLocks noChangeShapeType="1"/>
          </p:cNvSpPr>
          <p:nvPr/>
        </p:nvSpPr>
        <p:spPr bwMode="auto">
          <a:xfrm>
            <a:off x="2141141" y="5500689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/>
          <p:cNvSpPr txBox="1">
            <a:spLocks noChangeArrowheads="1"/>
          </p:cNvSpPr>
          <p:nvPr/>
        </p:nvSpPr>
        <p:spPr bwMode="auto">
          <a:xfrm>
            <a:off x="2139421" y="3814764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itchFamily="34" charset="0"/>
              </a:rPr>
              <a:t>application</a:t>
            </a:r>
          </a:p>
        </p:txBody>
      </p:sp>
      <p:sp>
        <p:nvSpPr>
          <p:cNvPr id="50197" name="Text Box 26"/>
          <p:cNvSpPr txBox="1">
            <a:spLocks noChangeArrowheads="1"/>
          </p:cNvSpPr>
          <p:nvPr/>
        </p:nvSpPr>
        <p:spPr bwMode="auto">
          <a:xfrm>
            <a:off x="2091267" y="5472114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physical</a:t>
            </a:r>
          </a:p>
        </p:txBody>
      </p:sp>
      <p:sp>
        <p:nvSpPr>
          <p:cNvPr id="50198" name="Text Box 26"/>
          <p:cNvSpPr txBox="1">
            <a:spLocks noChangeArrowheads="1"/>
          </p:cNvSpPr>
          <p:nvPr/>
        </p:nvSpPr>
        <p:spPr bwMode="auto">
          <a:xfrm>
            <a:off x="2111905" y="5186364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link</a:t>
            </a:r>
          </a:p>
        </p:txBody>
      </p:sp>
      <p:sp>
        <p:nvSpPr>
          <p:cNvPr id="50199" name="Text Box 26"/>
          <p:cNvSpPr txBox="1">
            <a:spLocks noChangeArrowheads="1"/>
          </p:cNvSpPr>
          <p:nvPr/>
        </p:nvSpPr>
        <p:spPr bwMode="auto">
          <a:xfrm>
            <a:off x="2101586" y="4891089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network</a:t>
            </a:r>
          </a:p>
        </p:txBody>
      </p:sp>
      <p:sp>
        <p:nvSpPr>
          <p:cNvPr id="50200" name="Oval 57"/>
          <p:cNvSpPr>
            <a:spLocks noChangeArrowheads="1"/>
          </p:cNvSpPr>
          <p:nvPr/>
        </p:nvSpPr>
        <p:spPr bwMode="auto">
          <a:xfrm>
            <a:off x="2283883" y="4089400"/>
            <a:ext cx="107315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01" name="Group 58"/>
          <p:cNvGrpSpPr>
            <a:grpSpLocks/>
          </p:cNvGrpSpPr>
          <p:nvPr/>
        </p:nvGrpSpPr>
        <p:grpSpPr bwMode="auto">
          <a:xfrm>
            <a:off x="2552171" y="4449764"/>
            <a:ext cx="591608" cy="225425"/>
            <a:chOff x="1287" y="2524"/>
            <a:chExt cx="260" cy="100"/>
          </a:xfrm>
        </p:grpSpPr>
        <p:sp>
          <p:nvSpPr>
            <p:cNvPr id="50231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2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3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4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02" name="Rectangle 23"/>
          <p:cNvSpPr>
            <a:spLocks noChangeArrowheads="1"/>
          </p:cNvSpPr>
          <p:nvPr/>
        </p:nvSpPr>
        <p:spPr bwMode="auto">
          <a:xfrm>
            <a:off x="6146536" y="3741738"/>
            <a:ext cx="1405070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203" name="Rectangle 24"/>
          <p:cNvSpPr>
            <a:spLocks noChangeArrowheads="1"/>
          </p:cNvSpPr>
          <p:nvPr/>
        </p:nvSpPr>
        <p:spPr bwMode="auto">
          <a:xfrm>
            <a:off x="6105261" y="3795713"/>
            <a:ext cx="1379273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204" name="Line 25"/>
          <p:cNvSpPr>
            <a:spLocks noChangeShapeType="1"/>
          </p:cNvSpPr>
          <p:nvPr/>
        </p:nvSpPr>
        <p:spPr bwMode="auto">
          <a:xfrm>
            <a:off x="6115579" y="4556126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/>
          <p:cNvSpPr txBox="1">
            <a:spLocks noChangeArrowheads="1"/>
          </p:cNvSpPr>
          <p:nvPr/>
        </p:nvSpPr>
        <p:spPr bwMode="auto">
          <a:xfrm>
            <a:off x="6069146" y="4538664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transport</a:t>
            </a:r>
          </a:p>
        </p:txBody>
      </p:sp>
      <p:sp>
        <p:nvSpPr>
          <p:cNvPr id="50206" name="Line 27"/>
          <p:cNvSpPr>
            <a:spLocks noChangeShapeType="1"/>
          </p:cNvSpPr>
          <p:nvPr/>
        </p:nvSpPr>
        <p:spPr bwMode="auto">
          <a:xfrm>
            <a:off x="6124179" y="4876801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/>
          <p:cNvSpPr>
            <a:spLocks noChangeShapeType="1"/>
          </p:cNvSpPr>
          <p:nvPr/>
        </p:nvSpPr>
        <p:spPr bwMode="auto">
          <a:xfrm>
            <a:off x="6108700" y="5186364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/>
          <p:cNvSpPr>
            <a:spLocks noChangeShapeType="1"/>
          </p:cNvSpPr>
          <p:nvPr/>
        </p:nvSpPr>
        <p:spPr bwMode="auto">
          <a:xfrm>
            <a:off x="6108700" y="5472114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/>
          <p:cNvSpPr txBox="1">
            <a:spLocks noChangeArrowheads="1"/>
          </p:cNvSpPr>
          <p:nvPr/>
        </p:nvSpPr>
        <p:spPr bwMode="auto">
          <a:xfrm>
            <a:off x="6106981" y="3786189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itchFamily="34" charset="0"/>
              </a:rPr>
              <a:t>application</a:t>
            </a:r>
          </a:p>
        </p:txBody>
      </p:sp>
      <p:sp>
        <p:nvSpPr>
          <p:cNvPr id="50210" name="Text Box 26"/>
          <p:cNvSpPr txBox="1">
            <a:spLocks noChangeArrowheads="1"/>
          </p:cNvSpPr>
          <p:nvPr/>
        </p:nvSpPr>
        <p:spPr bwMode="auto">
          <a:xfrm>
            <a:off x="6058827" y="5443539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physical</a:t>
            </a:r>
          </a:p>
        </p:txBody>
      </p:sp>
      <p:sp>
        <p:nvSpPr>
          <p:cNvPr id="50211" name="Text Box 26"/>
          <p:cNvSpPr txBox="1">
            <a:spLocks noChangeArrowheads="1"/>
          </p:cNvSpPr>
          <p:nvPr/>
        </p:nvSpPr>
        <p:spPr bwMode="auto">
          <a:xfrm>
            <a:off x="6079465" y="5157789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link</a:t>
            </a:r>
          </a:p>
        </p:txBody>
      </p:sp>
      <p:sp>
        <p:nvSpPr>
          <p:cNvPr id="50212" name="Text Box 26"/>
          <p:cNvSpPr txBox="1">
            <a:spLocks noChangeArrowheads="1"/>
          </p:cNvSpPr>
          <p:nvPr/>
        </p:nvSpPr>
        <p:spPr bwMode="auto">
          <a:xfrm>
            <a:off x="6069146" y="4862514"/>
            <a:ext cx="1427427" cy="32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network</a:t>
            </a:r>
          </a:p>
        </p:txBody>
      </p:sp>
      <p:sp>
        <p:nvSpPr>
          <p:cNvPr id="50213" name="Oval 78"/>
          <p:cNvSpPr>
            <a:spLocks noChangeArrowheads="1"/>
          </p:cNvSpPr>
          <p:nvPr/>
        </p:nvSpPr>
        <p:spPr bwMode="auto">
          <a:xfrm>
            <a:off x="6251443" y="4060825"/>
            <a:ext cx="107315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14" name="Group 79"/>
          <p:cNvGrpSpPr>
            <a:grpSpLocks/>
          </p:cNvGrpSpPr>
          <p:nvPr/>
        </p:nvGrpSpPr>
        <p:grpSpPr bwMode="auto">
          <a:xfrm>
            <a:off x="6519731" y="4421189"/>
            <a:ext cx="591608" cy="225425"/>
            <a:chOff x="1287" y="2524"/>
            <a:chExt cx="260" cy="100"/>
          </a:xfrm>
        </p:grpSpPr>
        <p:sp>
          <p:nvSpPr>
            <p:cNvPr id="50227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8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9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0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15" name="Line 88"/>
          <p:cNvSpPr>
            <a:spLocks noChangeShapeType="1"/>
          </p:cNvSpPr>
          <p:nvPr/>
        </p:nvSpPr>
        <p:spPr bwMode="auto">
          <a:xfrm flipH="1">
            <a:off x="7396825" y="4192588"/>
            <a:ext cx="6604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/>
          <p:cNvSpPr>
            <a:spLocks noChangeShapeType="1"/>
          </p:cNvSpPr>
          <p:nvPr/>
        </p:nvSpPr>
        <p:spPr bwMode="auto">
          <a:xfrm>
            <a:off x="7641035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/>
          <p:cNvSpPr>
            <a:spLocks noChangeShapeType="1"/>
          </p:cNvSpPr>
          <p:nvPr/>
        </p:nvSpPr>
        <p:spPr bwMode="auto">
          <a:xfrm flipH="1">
            <a:off x="7666831" y="5118100"/>
            <a:ext cx="6604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/>
          <p:cNvSpPr txBox="1">
            <a:spLocks noChangeArrowheads="1"/>
          </p:cNvSpPr>
          <p:nvPr/>
        </p:nvSpPr>
        <p:spPr bwMode="auto">
          <a:xfrm>
            <a:off x="4323557" y="3873500"/>
            <a:ext cx="92525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50219" name="Line 92"/>
          <p:cNvSpPr>
            <a:spLocks noChangeShapeType="1"/>
          </p:cNvSpPr>
          <p:nvPr/>
        </p:nvSpPr>
        <p:spPr bwMode="auto">
          <a:xfrm flipV="1">
            <a:off x="3243528" y="4073526"/>
            <a:ext cx="1049073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/>
          <p:cNvSpPr>
            <a:spLocks noChangeShapeType="1"/>
          </p:cNvSpPr>
          <p:nvPr/>
        </p:nvSpPr>
        <p:spPr bwMode="auto">
          <a:xfrm flipH="1" flipV="1">
            <a:off x="5339954" y="4062414"/>
            <a:ext cx="1049073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/>
          <p:cNvGrpSpPr>
            <a:grpSpLocks/>
          </p:cNvGrpSpPr>
          <p:nvPr/>
        </p:nvGrpSpPr>
        <p:grpSpPr bwMode="auto">
          <a:xfrm>
            <a:off x="849577" y="5127626"/>
            <a:ext cx="779066" cy="773113"/>
            <a:chOff x="-44" y="1473"/>
            <a:chExt cx="981" cy="1105"/>
          </a:xfrm>
        </p:grpSpPr>
        <p:pic>
          <p:nvPicPr>
            <p:cNvPr id="50225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/>
          <p:cNvGrpSpPr>
            <a:grpSpLocks/>
          </p:cNvGrpSpPr>
          <p:nvPr/>
        </p:nvGrpSpPr>
        <p:grpSpPr bwMode="auto">
          <a:xfrm flipH="1">
            <a:off x="8103658" y="5322888"/>
            <a:ext cx="779066" cy="773112"/>
            <a:chOff x="-44" y="1473"/>
            <a:chExt cx="981" cy="1105"/>
          </a:xfrm>
        </p:grpSpPr>
        <p:pic>
          <p:nvPicPr>
            <p:cNvPr id="50223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30D84522-B3F1-461D-968F-76B6E37975AD}" type="slidenum">
              <a:rPr lang="en-US" altLang="en-US" smtClean="0"/>
              <a:pPr/>
              <a:t>10</a:t>
            </a:fld>
            <a:endParaRPr lang="en-US" altLang="en-US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Rectangle 2"/>
          <p:cNvSpPr>
            <a:spLocks noGrp="1" noChangeArrowheads="1"/>
          </p:cNvSpPr>
          <p:nvPr>
            <p:ph type="title"/>
          </p:nvPr>
        </p:nvSpPr>
        <p:spPr>
          <a:xfrm>
            <a:off x="663840" y="0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Socket programming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223234" name="Rectangle 3"/>
          <p:cNvSpPr>
            <a:spLocks noGrp="1" noChangeArrowheads="1"/>
          </p:cNvSpPr>
          <p:nvPr>
            <p:ph idx="1"/>
          </p:nvPr>
        </p:nvSpPr>
        <p:spPr>
          <a:xfrm>
            <a:off x="533135" y="1395414"/>
            <a:ext cx="869010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22228B"/>
                </a:solidFill>
                <a:ea typeface="ＭＳ Ｐゴシック" pitchFamily="34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ea typeface="ＭＳ Ｐゴシック" pitchFamily="34" charset="-128"/>
              </a:rPr>
              <a:t>UDP:</a:t>
            </a:r>
            <a:r>
              <a:rPr lang="en-US" altLang="en-US" sz="2800">
                <a:solidFill>
                  <a:srgbClr val="000000"/>
                </a:solidFill>
                <a:ea typeface="ＭＳ Ｐゴシック" pitchFamily="34" charset="-128"/>
              </a:rPr>
              <a:t> </a:t>
            </a:r>
            <a:r>
              <a:rPr lang="en-US" altLang="en-US" sz="2800">
                <a:ea typeface="ＭＳ Ｐゴシック" pitchFamily="34" charset="-128"/>
              </a:rPr>
              <a:t>unreliable datagram</a:t>
            </a:r>
            <a:endParaRPr lang="en-US" altLang="en-US" i="1">
              <a:solidFill>
                <a:srgbClr val="CC0000"/>
              </a:solidFill>
              <a:ea typeface="ＭＳ Ｐゴシック" pitchFamily="34" charset="-128"/>
            </a:endParaRP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ea typeface="ＭＳ Ｐゴシック" pitchFamily="34" charset="-128"/>
              </a:rPr>
              <a:t>TCP:</a:t>
            </a:r>
            <a:r>
              <a:rPr lang="en-US" altLang="en-US" sz="2800">
                <a:ea typeface="ＭＳ Ｐゴシック" pitchFamily="34" charset="-128"/>
              </a:rPr>
              <a:t> reliable, byte stream-oriented </a:t>
            </a: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pic>
        <p:nvPicPr>
          <p:cNvPr id="223237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285" y="857250"/>
            <a:ext cx="49512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309562" y="2981326"/>
            <a:ext cx="869010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client receives modified data and displays line on its screen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100</a:t>
            </a:fld>
            <a:endParaRPr lang="en-US" altLang="en-US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2"/>
          <p:cNvSpPr>
            <a:spLocks noGrp="1" noChangeArrowheads="1"/>
          </p:cNvSpPr>
          <p:nvPr>
            <p:ph type="title"/>
          </p:nvPr>
        </p:nvSpPr>
        <p:spPr>
          <a:xfrm>
            <a:off x="553773" y="0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ea typeface="ＭＳ Ｐゴシック" pitchFamily="34" charset="-128"/>
              </a:rPr>
              <a:t>with UDP</a:t>
            </a: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22425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93581" y="1354138"/>
            <a:ext cx="7871486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UDP: no 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pitchFamily="34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ea typeface="ＭＳ Ｐゴシック" pitchFamily="34" charset="-128"/>
              </a:rPr>
              <a:t> between client &amp; server</a:t>
            </a:r>
          </a:p>
          <a:p>
            <a:r>
              <a:rPr lang="en-US" altLang="en-US" sz="2400">
                <a:ea typeface="ＭＳ Ｐゴシック" pitchFamily="34" charset="-128"/>
              </a:rPr>
              <a:t>no handshaking before sending data</a:t>
            </a:r>
          </a:p>
          <a:p>
            <a:r>
              <a:rPr lang="en-US" altLang="en-US" sz="2400">
                <a:ea typeface="ＭＳ Ｐゴシック" pitchFamily="34" charset="-128"/>
              </a:rPr>
              <a:t>sender explicitly attaches IP destination address and port # to each packet</a:t>
            </a:r>
          </a:p>
          <a:p>
            <a:r>
              <a:rPr lang="en-US" altLang="en-US" sz="2400">
                <a:ea typeface="ＭＳ Ｐゴシック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>
                <a:ea typeface="ＭＳ Ｐゴシック" pitchFamily="34" charset="-128"/>
              </a:rPr>
              <a:t>UDP provides </a:t>
            </a:r>
            <a:r>
              <a:rPr lang="en-US" altLang="en-US" sz="2400" i="1">
                <a:ea typeface="ＭＳ Ｐゴシック" pitchFamily="34" charset="-128"/>
              </a:rPr>
              <a:t>unreliable</a:t>
            </a:r>
            <a:r>
              <a:rPr lang="en-US" altLang="en-US" sz="2400">
                <a:ea typeface="ＭＳ Ｐゴシック" pitchFamily="34" charset="-128"/>
              </a:rPr>
              <a:t> transfer  of groups of bytes (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datagrams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</p:txBody>
      </p:sp>
      <p:pic>
        <p:nvPicPr>
          <p:cNvPr id="22426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290" y="790575"/>
            <a:ext cx="69324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Rectangle 7"/>
          <p:cNvSpPr>
            <a:spLocks noChangeArrowheads="1"/>
          </p:cNvSpPr>
          <p:nvPr/>
        </p:nvSpPr>
        <p:spPr bwMode="auto">
          <a:xfrm>
            <a:off x="5412185" y="3196581"/>
            <a:ext cx="18473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en-US" altLang="en-US" sz="2400">
              <a:solidFill>
                <a:srgbClr val="000000"/>
              </a:solidFill>
              <a:latin typeface="Comic Sans MS" pitchFamily="66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101</a:t>
            </a:fld>
            <a:endParaRPr lang="en-US" altLang="en-US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Rectangle 2"/>
          <p:cNvSpPr>
            <a:spLocks noGrp="1" noChangeArrowheads="1"/>
          </p:cNvSpPr>
          <p:nvPr>
            <p:ph type="title"/>
          </p:nvPr>
        </p:nvSpPr>
        <p:spPr>
          <a:xfrm>
            <a:off x="529696" y="0"/>
            <a:ext cx="8420100" cy="1143000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Client/server socket interaction: UDP</a:t>
            </a:r>
            <a:endParaRPr lang="en-US" altLang="en-US">
              <a:ea typeface="ＭＳ Ｐゴシック" pitchFamily="34" charset="-128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969397" y="4081464"/>
            <a:ext cx="2211651" cy="2111375"/>
            <a:chOff x="3485" y="2550"/>
            <a:chExt cx="1286" cy="1330"/>
          </a:xfrm>
        </p:grpSpPr>
        <p:grpSp>
          <p:nvGrpSpPr>
            <p:cNvPr id="225306" name="Group 5"/>
            <p:cNvGrpSpPr>
              <a:grpSpLocks/>
            </p:cNvGrpSpPr>
            <p:nvPr/>
          </p:nvGrpSpPr>
          <p:grpSpPr bwMode="auto">
            <a:xfrm>
              <a:off x="3485" y="2964"/>
              <a:ext cx="1286" cy="916"/>
              <a:chOff x="3485" y="2964"/>
              <a:chExt cx="1286" cy="916"/>
            </a:xfrm>
          </p:grpSpPr>
          <p:sp>
            <p:nvSpPr>
              <p:cNvPr id="225308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8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5309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5310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286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read datagram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225307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250406" y="1331914"/>
            <a:ext cx="6401065" cy="2692401"/>
            <a:chOff x="1890" y="839"/>
            <a:chExt cx="3722" cy="1696"/>
          </a:xfrm>
        </p:grpSpPr>
        <p:grpSp>
          <p:nvGrpSpPr>
            <p:cNvPr id="225299" name="Group 11"/>
            <p:cNvGrpSpPr>
              <a:grpSpLocks/>
            </p:cNvGrpSpPr>
            <p:nvPr/>
          </p:nvGrpSpPr>
          <p:grpSpPr bwMode="auto">
            <a:xfrm>
              <a:off x="3397" y="1240"/>
              <a:ext cx="2113" cy="611"/>
              <a:chOff x="3241" y="1750"/>
              <a:chExt cx="2113" cy="611"/>
            </a:xfrm>
          </p:grpSpPr>
          <p:sp>
            <p:nvSpPr>
              <p:cNvPr id="225304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94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create socket: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5305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5"/>
                <a:ext cx="2113" cy="4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 =</a:t>
                </a:r>
              </a:p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225300" name="Text Box 14"/>
            <p:cNvSpPr txBox="1">
              <a:spLocks noChangeArrowheads="1"/>
            </p:cNvSpPr>
            <p:nvPr/>
          </p:nvSpPr>
          <p:spPr bwMode="auto">
            <a:xfrm>
              <a:off x="3574" y="839"/>
              <a:ext cx="10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5301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223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Create datagram with server IP and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port=x; send datagram via</a:t>
              </a:r>
              <a:br>
                <a:rPr lang="en-US" altLang="en-US" sz="1800">
                  <a:solidFill>
                    <a:srgbClr val="CC0000"/>
                  </a:solidFill>
                </a:rPr>
              </a:br>
              <a:r>
                <a:rPr lang="en-US" altLang="en-US" sz="1800">
                  <a:solidFill>
                    <a:srgbClr val="CC0000"/>
                  </a:solidFill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5302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303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4" name="Text Box 18"/>
          <p:cNvSpPr txBox="1">
            <a:spLocks noChangeArrowheads="1"/>
          </p:cNvSpPr>
          <p:nvPr/>
        </p:nvSpPr>
        <p:spPr bwMode="auto">
          <a:xfrm>
            <a:off x="889133" y="2187853"/>
            <a:ext cx="24609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</a:rPr>
              <a:t>create socket, port= x: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25285" name="Text Box 19"/>
          <p:cNvSpPr txBox="1">
            <a:spLocks noChangeArrowheads="1"/>
          </p:cNvSpPr>
          <p:nvPr/>
        </p:nvSpPr>
        <p:spPr bwMode="auto">
          <a:xfrm>
            <a:off x="902892" y="2484291"/>
            <a:ext cx="3634393" cy="660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2000"/>
              </a:lnSpc>
            </a:pPr>
            <a:r>
              <a:rPr lang="en-US" altLang="en-US" sz="1800">
                <a:solidFill>
                  <a:srgbClr val="CC0000"/>
                </a:solidFill>
              </a:rPr>
              <a:t>serverSocket =</a:t>
            </a:r>
          </a:p>
          <a:p>
            <a:pPr>
              <a:lnSpc>
                <a:spcPts val="2000"/>
              </a:lnSpc>
            </a:pPr>
            <a:r>
              <a:rPr lang="en-US" altLang="en-US" sz="1800">
                <a:solidFill>
                  <a:srgbClr val="CC0000"/>
                </a:solidFill>
              </a:rPr>
              <a:t>socket(AF_INET,SOCK_DGRAM)</a:t>
            </a:r>
            <a:endParaRPr lang="en-US" altLang="en-US" sz="1800">
              <a:solidFill>
                <a:srgbClr val="CC0000"/>
              </a:solidFill>
              <a:latin typeface="Times New Roman" pitchFamily="18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425709" y="3146425"/>
            <a:ext cx="2211651" cy="1122363"/>
            <a:chOff x="885" y="1982"/>
            <a:chExt cx="1286" cy="707"/>
          </a:xfrm>
        </p:grpSpPr>
        <p:sp>
          <p:nvSpPr>
            <p:cNvPr id="225297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8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286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read datagram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449785" y="4295776"/>
            <a:ext cx="4304638" cy="1660525"/>
            <a:chOff x="899" y="2720"/>
            <a:chExt cx="2503" cy="1046"/>
          </a:xfrm>
        </p:grpSpPr>
        <p:sp>
          <p:nvSpPr>
            <p:cNvPr id="225294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97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</a:rPr>
              </a:br>
              <a:r>
                <a:rPr lang="en-US" altLang="en-US" sz="1800">
                  <a:solidFill>
                    <a:srgbClr val="000000"/>
                  </a:solidFill>
                </a:rPr>
                <a:t>client address,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5295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6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8" name="Footer Placeholder 2"/>
          <p:cNvSpPr txBox="1">
            <a:spLocks noGrp="1"/>
          </p:cNvSpPr>
          <p:nvPr/>
        </p:nvSpPr>
        <p:spPr bwMode="auto">
          <a:xfrm>
            <a:off x="8253281" y="6532563"/>
            <a:ext cx="1573609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pitchFamily="34" charset="0"/>
              </a:rPr>
              <a:t>Application  2-</a:t>
            </a:r>
            <a:fld id="{948ABD64-D763-4B81-90B2-AF5A52B3F215}" type="slidenum">
              <a:rPr lang="en-US" altLang="en-US" sz="1200">
                <a:solidFill>
                  <a:srgbClr val="000000"/>
                </a:solidFill>
                <a:cs typeface="Arial" pitchFamily="34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20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225289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719" y="782639"/>
            <a:ext cx="79230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90" name="Text Box 22"/>
          <p:cNvSpPr txBox="1">
            <a:spLocks noChangeArrowheads="1"/>
          </p:cNvSpPr>
          <p:nvPr/>
        </p:nvSpPr>
        <p:spPr bwMode="auto">
          <a:xfrm>
            <a:off x="855382" y="1304459"/>
            <a:ext cx="36859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server</a:t>
            </a: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 (running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itchFamily="66" charset="0"/>
              </a:rPr>
              <a:t> serverIP</a:t>
            </a: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)</a:t>
            </a:r>
          </a:p>
        </p:txBody>
      </p:sp>
      <p:sp>
        <p:nvSpPr>
          <p:cNvPr id="225291" name="Text Box 23"/>
          <p:cNvSpPr txBox="1">
            <a:spLocks noChangeArrowheads="1"/>
          </p:cNvSpPr>
          <p:nvPr/>
        </p:nvSpPr>
        <p:spPr bwMode="auto">
          <a:xfrm>
            <a:off x="5898799" y="1299698"/>
            <a:ext cx="9701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client</a:t>
            </a:r>
          </a:p>
        </p:txBody>
      </p:sp>
      <p:sp>
        <p:nvSpPr>
          <p:cNvPr id="225292" name="Line 35"/>
          <p:cNvSpPr>
            <a:spLocks noChangeShapeType="1"/>
          </p:cNvSpPr>
          <p:nvPr/>
        </p:nvSpPr>
        <p:spPr bwMode="auto">
          <a:xfrm>
            <a:off x="871935" y="1755775"/>
            <a:ext cx="3620161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3" name="Line 36"/>
          <p:cNvSpPr>
            <a:spLocks noChangeShapeType="1"/>
          </p:cNvSpPr>
          <p:nvPr/>
        </p:nvSpPr>
        <p:spPr bwMode="auto">
          <a:xfrm>
            <a:off x="6007234" y="1766888"/>
            <a:ext cx="732631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102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7" name="Rectangle 2"/>
          <p:cNvSpPr>
            <a:spLocks noChangeArrowheads="1"/>
          </p:cNvSpPr>
          <p:nvPr/>
        </p:nvSpPr>
        <p:spPr bwMode="auto">
          <a:xfrm>
            <a:off x="457465" y="88900"/>
            <a:ext cx="84201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UDP client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26308" name="TextBox 1"/>
          <p:cNvSpPr txBox="1">
            <a:spLocks noChangeArrowheads="1"/>
          </p:cNvSpPr>
          <p:nvPr/>
        </p:nvSpPr>
        <p:spPr bwMode="auto">
          <a:xfrm>
            <a:off x="2930525" y="1651000"/>
            <a:ext cx="5889754" cy="4969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serverName = ‘hostname’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400"/>
              </a:lnSpc>
            </a:pPr>
            <a:r>
              <a:rPr lang="en-US" altLang="en-US"/>
              <a:t>clientSocket = socket(AF_INET, </a:t>
            </a:r>
          </a:p>
          <a:p>
            <a:pPr>
              <a:lnSpc>
                <a:spcPts val="2400"/>
              </a:lnSpc>
            </a:pPr>
            <a:r>
              <a:rPr lang="en-US" altLang="en-US"/>
              <a:t>                                   SOCK_DGRAM)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message = raw_input(’Input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clientSocket.sendto</a:t>
            </a:r>
            <a:r>
              <a:rPr lang="en-US" altLang="en-US" sz="1800"/>
              <a:t>(message.encode(),</a:t>
            </a:r>
          </a:p>
          <a:p>
            <a:pPr>
              <a:lnSpc>
                <a:spcPts val="2800"/>
              </a:lnSpc>
            </a:pPr>
            <a:r>
              <a:rPr lang="en-US" altLang="en-US" sz="1800"/>
              <a:t>                                      (serverName, 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modifiedMessage, serverAddress = </a:t>
            </a:r>
          </a:p>
          <a:p>
            <a:pPr>
              <a:lnSpc>
                <a:spcPts val="2800"/>
              </a:lnSpc>
            </a:pPr>
            <a:r>
              <a:rPr lang="en-US" altLang="en-US"/>
              <a:t>                                   clientSocket.recvfrom(2048)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modifiedMessage.decode()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clientSocket.close()</a:t>
            </a:r>
          </a:p>
        </p:txBody>
      </p:sp>
      <p:sp>
        <p:nvSpPr>
          <p:cNvPr id="226309" name="TextBox 2"/>
          <p:cNvSpPr txBox="1">
            <a:spLocks noChangeArrowheads="1"/>
          </p:cNvSpPr>
          <p:nvPr/>
        </p:nvSpPr>
        <p:spPr bwMode="auto">
          <a:xfrm>
            <a:off x="2944284" y="1168401"/>
            <a:ext cx="26677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UDPClient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47650" y="1606551"/>
            <a:ext cx="2655358" cy="545790"/>
            <a:chOff x="228727" y="1605758"/>
            <a:chExt cx="2450973" cy="547189"/>
          </a:xfrm>
        </p:grpSpPr>
        <p:sp>
          <p:nvSpPr>
            <p:cNvPr id="226328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1941496" cy="547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include Python’s socket 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library</a:t>
              </a:r>
            </a:p>
          </p:txBody>
        </p:sp>
        <p:cxnSp>
          <p:nvCxnSpPr>
            <p:cNvPr id="226329" name="Straight Connector 10"/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206376" y="2917828"/>
            <a:ext cx="2803260" cy="307777"/>
            <a:chOff x="189714" y="2918150"/>
            <a:chExt cx="2587958" cy="307392"/>
          </a:xfrm>
        </p:grpSpPr>
        <p:sp>
          <p:nvSpPr>
            <p:cNvPr id="226326" name="TextBox 31"/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 for server</a:t>
              </a:r>
            </a:p>
          </p:txBody>
        </p:sp>
        <p:cxnSp>
          <p:nvCxnSpPr>
            <p:cNvPr id="226327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233892" y="3530598"/>
            <a:ext cx="2713831" cy="545790"/>
            <a:chOff x="215900" y="3530600"/>
            <a:chExt cx="2505529" cy="545603"/>
          </a:xfrm>
        </p:grpSpPr>
        <p:sp>
          <p:nvSpPr>
            <p:cNvPr id="226324" name="TextBox 34"/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492099" cy="545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get user keyboard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input </a:t>
              </a:r>
            </a:p>
          </p:txBody>
        </p:sp>
        <p:cxnSp>
          <p:nvCxnSpPr>
            <p:cNvPr id="226325" name="Straight Connector 35"/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180579" y="4064001"/>
            <a:ext cx="2782623" cy="523875"/>
            <a:chOff x="166472" y="4064002"/>
            <a:chExt cx="2568858" cy="522566"/>
          </a:xfrm>
        </p:grpSpPr>
        <p:sp>
          <p:nvSpPr>
            <p:cNvPr id="226322" name="TextBox 36"/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Attach server name, port to message; send into socket</a:t>
              </a:r>
            </a:p>
          </p:txBody>
        </p:sp>
        <p:cxnSp>
          <p:nvCxnSpPr>
            <p:cNvPr id="226323" name="Straight Connector 39"/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32173" y="5743576"/>
            <a:ext cx="2720710" cy="523875"/>
            <a:chOff x="214386" y="5472277"/>
            <a:chExt cx="2511708" cy="523220"/>
          </a:xfrm>
        </p:grpSpPr>
        <p:sp>
          <p:nvSpPr>
            <p:cNvPr id="226320" name="TextBox 61"/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print out received string and close socket</a:t>
              </a:r>
            </a:p>
          </p:txBody>
        </p:sp>
        <p:cxnSp>
          <p:nvCxnSpPr>
            <p:cNvPr id="226321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70259" y="4802188"/>
            <a:ext cx="3142060" cy="677862"/>
            <a:chOff x="-157119" y="4530536"/>
            <a:chExt cx="2900123" cy="678317"/>
          </a:xfrm>
        </p:grpSpPr>
        <p:sp>
          <p:nvSpPr>
            <p:cNvPr id="226317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reply characters from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 into string</a:t>
              </a:r>
            </a:p>
          </p:txBody>
        </p:sp>
        <p:cxnSp>
          <p:nvCxnSpPr>
            <p:cNvPr id="226318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319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70507" cy="400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22631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285" y="808038"/>
            <a:ext cx="49512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103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1" name="Rectangle 2"/>
          <p:cNvSpPr>
            <a:spLocks noChangeArrowheads="1"/>
          </p:cNvSpPr>
          <p:nvPr/>
        </p:nvSpPr>
        <p:spPr bwMode="auto">
          <a:xfrm>
            <a:off x="457465" y="88900"/>
            <a:ext cx="84201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UDP server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27332" name="TextBox 1"/>
          <p:cNvSpPr txBox="1">
            <a:spLocks noChangeArrowheads="1"/>
          </p:cNvSpPr>
          <p:nvPr/>
        </p:nvSpPr>
        <p:spPr bwMode="auto">
          <a:xfrm>
            <a:off x="2944284" y="1651000"/>
            <a:ext cx="6128601" cy="4007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 = socket(AF_INET, SOCK_DGRAM)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serverSocket.bind((</a:t>
            </a:r>
            <a:r>
              <a:rPr lang="fr-FR" altLang="en-US"/>
              <a:t>''</a:t>
            </a:r>
            <a:r>
              <a:rPr lang="en-US" altLang="en-US"/>
              <a:t>, 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(</a:t>
            </a:r>
            <a:r>
              <a:rPr lang="ja-JP" altLang="en-US"/>
              <a:t>“</a:t>
            </a:r>
            <a:r>
              <a:rPr lang="en-US" altLang="ja-JP" i="1"/>
              <a:t>The server is ready to receive</a:t>
            </a:r>
            <a:r>
              <a:rPr lang="en-US" altLang="en-US"/>
              <a:t>”</a:t>
            </a:r>
            <a:r>
              <a:rPr lang="en-US" altLang="ja-JP"/>
              <a:t>)</a:t>
            </a:r>
          </a:p>
          <a:p>
            <a:pPr>
              <a:lnSpc>
                <a:spcPts val="2800"/>
              </a:lnSpc>
            </a:pPr>
            <a:r>
              <a:rPr lang="en-US" altLang="en-US"/>
              <a:t>while True: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message, clientAddress = serverSocket.recvfrom(2048)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modifiedMessage = message.decode().upper()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serverSocket.sendto(modifiedMessage.encode(),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                                  clientAddress)</a:t>
            </a:r>
          </a:p>
        </p:txBody>
      </p:sp>
      <p:sp>
        <p:nvSpPr>
          <p:cNvPr id="227333" name="TextBox 2"/>
          <p:cNvSpPr txBox="1">
            <a:spLocks noChangeArrowheads="1"/>
          </p:cNvSpPr>
          <p:nvPr/>
        </p:nvSpPr>
        <p:spPr bwMode="auto">
          <a:xfrm>
            <a:off x="2944284" y="1168401"/>
            <a:ext cx="27863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UDPServer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78859" y="2554289"/>
            <a:ext cx="2803260" cy="307975"/>
            <a:chOff x="164314" y="2554972"/>
            <a:chExt cx="2587958" cy="307777"/>
          </a:xfrm>
        </p:grpSpPr>
        <p:sp>
          <p:nvSpPr>
            <p:cNvPr id="227348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</a:t>
              </a:r>
            </a:p>
          </p:txBody>
        </p:sp>
        <p:cxnSp>
          <p:nvCxnSpPr>
            <p:cNvPr id="227349" name="Straight Connector 32"/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84018" y="2884489"/>
            <a:ext cx="2751667" cy="523875"/>
            <a:chOff x="169076" y="2884812"/>
            <a:chExt cx="2541127" cy="523220"/>
          </a:xfrm>
        </p:grpSpPr>
        <p:sp>
          <p:nvSpPr>
            <p:cNvPr id="227346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bind socket to local port number 12000</a:t>
              </a:r>
            </a:p>
          </p:txBody>
        </p:sp>
        <p:cxnSp>
          <p:nvCxnSpPr>
            <p:cNvPr id="227347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97777" y="3789363"/>
            <a:ext cx="2737908" cy="298450"/>
            <a:chOff x="182564" y="3788573"/>
            <a:chExt cx="2528092" cy="299227"/>
          </a:xfrm>
        </p:grpSpPr>
        <p:sp>
          <p:nvSpPr>
            <p:cNvPr id="227344" name="TextBox 34"/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27345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90897" y="4151314"/>
            <a:ext cx="2971800" cy="708025"/>
            <a:chOff x="176621" y="4151971"/>
            <a:chExt cx="2743174" cy="707869"/>
          </a:xfrm>
        </p:grpSpPr>
        <p:sp>
          <p:nvSpPr>
            <p:cNvPr id="227342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27343" name="Straight Connector 39"/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338800" y="4948239"/>
            <a:ext cx="2920206" cy="523875"/>
            <a:chOff x="212916" y="4997129"/>
            <a:chExt cx="2696483" cy="523220"/>
          </a:xfrm>
        </p:grpSpPr>
        <p:sp>
          <p:nvSpPr>
            <p:cNvPr id="227340" name="TextBox 61"/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send upper case string back to this client</a:t>
              </a:r>
            </a:p>
          </p:txBody>
        </p:sp>
        <p:cxnSp>
          <p:nvCxnSpPr>
            <p:cNvPr id="227341" name="Straight Connector 62"/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2733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782639"/>
            <a:ext cx="49512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104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2"/>
          <p:cNvSpPr>
            <a:spLocks noGrp="1" noChangeArrowheads="1"/>
          </p:cNvSpPr>
          <p:nvPr>
            <p:ph type="title"/>
          </p:nvPr>
        </p:nvSpPr>
        <p:spPr>
          <a:xfrm>
            <a:off x="459185" y="196850"/>
            <a:ext cx="8420100" cy="903288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ea typeface="ＭＳ Ｐゴシック" pitchFamily="34" charset="-128"/>
              </a:rPr>
              <a:t>with TCP</a:t>
            </a: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22835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57213" y="1352550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client must contact server</a:t>
            </a:r>
          </a:p>
          <a:p>
            <a:r>
              <a:rPr lang="en-US" altLang="en-US" sz="2200">
                <a:ea typeface="ＭＳ Ｐゴシック" pitchFamily="34" charset="-128"/>
              </a:rPr>
              <a:t>server process must first be running</a:t>
            </a:r>
          </a:p>
          <a:p>
            <a:r>
              <a:rPr lang="en-US" altLang="en-US" sz="2200">
                <a:ea typeface="ＭＳ Ｐゴシック" pitchFamily="34" charset="-128"/>
              </a:rPr>
              <a:t>server must have created socket (door) that welcomes client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client contacts server by:</a:t>
            </a:r>
          </a:p>
          <a:p>
            <a:r>
              <a:rPr lang="en-US" altLang="en-US" sz="2200">
                <a:ea typeface="ＭＳ Ｐゴシック" pitchFamily="34" charset="-128"/>
              </a:rPr>
              <a:t>Creating TCP socket, specifying IP address, port number of server process</a:t>
            </a:r>
          </a:p>
          <a:p>
            <a:r>
              <a:rPr lang="en-US" altLang="en-US" sz="2200" i="1">
                <a:solidFill>
                  <a:srgbClr val="CC0000"/>
                </a:solidFill>
                <a:ea typeface="ＭＳ Ｐゴシック" pitchFamily="34" charset="-128"/>
              </a:rPr>
              <a:t>when client creates socket:</a:t>
            </a:r>
            <a:r>
              <a:rPr lang="en-US" altLang="en-US" sz="2200">
                <a:ea typeface="ＭＳ Ｐゴシック" pitchFamily="34" charset="-128"/>
              </a:rPr>
              <a:t> client TCP establishes connection to server TCP</a:t>
            </a:r>
          </a:p>
          <a:p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22835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70450" y="1390651"/>
            <a:ext cx="4292600" cy="3000375"/>
          </a:xfrm>
        </p:spPr>
        <p:txBody>
          <a:bodyPr/>
          <a:lstStyle/>
          <a:p>
            <a:r>
              <a:rPr lang="en-US" altLang="en-US" sz="2200">
                <a:ea typeface="ＭＳ Ｐゴシック" pitchFamily="34" charset="-128"/>
              </a:rPr>
              <a:t>when contacted by client, </a:t>
            </a:r>
            <a:r>
              <a:rPr lang="en-US" altLang="en-US" sz="2200" i="1">
                <a:solidFill>
                  <a:srgbClr val="CC0000"/>
                </a:solidFill>
                <a:ea typeface="ＭＳ Ｐゴシック" pitchFamily="34" charset="-128"/>
              </a:rPr>
              <a:t>server TCP creates new socket</a:t>
            </a:r>
            <a:r>
              <a:rPr lang="en-US" altLang="en-US" sz="2200">
                <a:ea typeface="ＭＳ Ｐゴシック" pitchFamily="34" charset="-128"/>
              </a:rPr>
              <a:t> for server process to communicate with that particular client</a:t>
            </a:r>
          </a:p>
          <a:p>
            <a:pPr lvl="1"/>
            <a:r>
              <a:rPr lang="en-US" altLang="en-US" sz="2200">
                <a:ea typeface="ＭＳ Ｐゴシック" pitchFamily="34" charset="-128"/>
              </a:rPr>
              <a:t>allows server to talk with multiple clients</a:t>
            </a:r>
          </a:p>
          <a:p>
            <a:pPr lvl="1"/>
            <a:r>
              <a:rPr lang="en-US" altLang="en-US" sz="2200">
                <a:ea typeface="ＭＳ Ｐゴシック" pitchFamily="34" charset="-128"/>
              </a:rPr>
              <a:t>source port numbers used to distinguish clients (more in Chap 3)</a:t>
            </a:r>
            <a:endParaRPr lang="en-US" altLang="en-US" sz="2200" i="1">
              <a:ea typeface="ＭＳ Ｐゴシック" pitchFamily="34" charset="-128"/>
            </a:endParaRPr>
          </a:p>
        </p:txBody>
      </p:sp>
      <p:pic>
        <p:nvPicPr>
          <p:cNvPr id="22835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329" y="868364"/>
            <a:ext cx="69324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9" name="Text Box 6"/>
          <p:cNvSpPr txBox="1">
            <a:spLocks noChangeArrowheads="1"/>
          </p:cNvSpPr>
          <p:nvPr/>
        </p:nvSpPr>
        <p:spPr bwMode="auto">
          <a:xfrm>
            <a:off x="5128419" y="4959812"/>
            <a:ext cx="4035400" cy="1034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itchFamily="34" charset="0"/>
              </a:rPr>
              <a:t>TCP provides reliable, in-order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itchFamily="34" charset="0"/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  <a:latin typeface="Gill Sans MT" pitchFamily="34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itchFamily="34" charset="0"/>
              </a:rPr>
              <a:t>pipe</a:t>
            </a:r>
            <a:r>
              <a:rPr lang="ja-JP" altLang="en-US" sz="2400">
                <a:solidFill>
                  <a:srgbClr val="000099"/>
                </a:solidFill>
                <a:latin typeface="Gill Sans MT" pitchFamily="34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itchFamily="34" charset="0"/>
              </a:rPr>
              <a:t>)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itchFamily="34" charset="0"/>
              </a:rPr>
              <a:t>between client and server</a:t>
            </a:r>
          </a:p>
        </p:txBody>
      </p:sp>
      <p:grpSp>
        <p:nvGrpSpPr>
          <p:cNvPr id="228360" name="Group 8"/>
          <p:cNvGrpSpPr>
            <a:grpSpLocks/>
          </p:cNvGrpSpPr>
          <p:nvPr/>
        </p:nvGrpSpPr>
        <p:grpSpPr bwMode="auto">
          <a:xfrm>
            <a:off x="5099183" y="4519620"/>
            <a:ext cx="2880651" cy="465138"/>
            <a:chOff x="55" y="3822"/>
            <a:chExt cx="1675" cy="293"/>
          </a:xfrm>
        </p:grpSpPr>
        <p:sp>
          <p:nvSpPr>
            <p:cNvPr id="228361" name="Rectangle 9"/>
            <p:cNvSpPr>
              <a:spLocks noChangeArrowheads="1"/>
            </p:cNvSpPr>
            <p:nvPr/>
          </p:nvSpPr>
          <p:spPr bwMode="auto">
            <a:xfrm>
              <a:off x="96" y="3824"/>
              <a:ext cx="107" cy="2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en-US" altLang="en-US" sz="2400">
                <a:solidFill>
                  <a:srgbClr val="000000"/>
                </a:solidFill>
                <a:latin typeface="Comic Sans MS" pitchFamily="66" charset="0"/>
              </a:endParaRPr>
            </a:p>
          </p:txBody>
        </p:sp>
        <p:sp>
          <p:nvSpPr>
            <p:cNvPr id="228362" name="Text Box 10"/>
            <p:cNvSpPr txBox="1">
              <a:spLocks noChangeArrowheads="1"/>
            </p:cNvSpPr>
            <p:nvPr/>
          </p:nvSpPr>
          <p:spPr bwMode="auto">
            <a:xfrm>
              <a:off x="55" y="3822"/>
              <a:ext cx="1675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Gill Sans MT" pitchFamily="34" charset="0"/>
                </a:rPr>
                <a:t>application viewpoint:</a:t>
              </a:r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105</a:t>
            </a:fld>
            <a:endParaRPr lang="en-US" altLang="en-US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465" y="88900"/>
            <a:ext cx="8420100" cy="947738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Client/server socket interaction: TCP</a:t>
            </a:r>
            <a:endParaRPr lang="en-US" altLang="en-US">
              <a:ea typeface="ＭＳ Ｐゴシック" pitchFamily="34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470423" y="3013076"/>
            <a:ext cx="1927886" cy="933450"/>
            <a:chOff x="827" y="2025"/>
            <a:chExt cx="1121" cy="588"/>
          </a:xfrm>
        </p:grpSpPr>
        <p:sp>
          <p:nvSpPr>
            <p:cNvPr id="229417" name="Text Box 4"/>
            <p:cNvSpPr txBox="1">
              <a:spLocks noChangeArrowheads="1"/>
            </p:cNvSpPr>
            <p:nvPr/>
          </p:nvSpPr>
          <p:spPr bwMode="auto">
            <a:xfrm>
              <a:off x="827" y="2025"/>
              <a:ext cx="98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18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12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449786" y="1776414"/>
            <a:ext cx="2553890" cy="1317625"/>
            <a:chOff x="821" y="1246"/>
            <a:chExt cx="1485" cy="830"/>
          </a:xfrm>
        </p:grpSpPr>
        <p:grpSp>
          <p:nvGrpSpPr>
            <p:cNvPr id="229413" name="Group 7"/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29415" name="Text Box 8"/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pitchFamily="49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416" name="Text Box 9"/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400">
                    <a:solidFill>
                      <a:srgbClr val="CC0000"/>
                    </a:solidFill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229414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563527" y="3021014"/>
            <a:ext cx="2553890" cy="731837"/>
            <a:chOff x="3333" y="1202"/>
            <a:chExt cx="1485" cy="461"/>
          </a:xfrm>
        </p:grpSpPr>
        <p:sp>
          <p:nvSpPr>
            <p:cNvPr id="229411" name="Text Box 12"/>
            <p:cNvSpPr txBox="1">
              <a:spLocks noChangeArrowheads="1"/>
            </p:cNvSpPr>
            <p:nvPr/>
          </p:nvSpPr>
          <p:spPr bwMode="auto">
            <a:xfrm>
              <a:off x="3335" y="1202"/>
              <a:ext cx="135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pitchFamily="49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pitchFamily="49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12" name="Text Box 13"/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29383" name="Text Box 22"/>
          <p:cNvSpPr txBox="1">
            <a:spLocks noChangeArrowheads="1"/>
          </p:cNvSpPr>
          <p:nvPr/>
        </p:nvSpPr>
        <p:spPr bwMode="auto">
          <a:xfrm>
            <a:off x="914692" y="1137773"/>
            <a:ext cx="35673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server</a:t>
            </a: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 (running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itchFamily="66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)</a:t>
            </a:r>
          </a:p>
        </p:txBody>
      </p:sp>
      <p:sp>
        <p:nvSpPr>
          <p:cNvPr id="229384" name="Text Box 23"/>
          <p:cNvSpPr txBox="1">
            <a:spLocks noChangeArrowheads="1"/>
          </p:cNvSpPr>
          <p:nvPr/>
        </p:nvSpPr>
        <p:spPr bwMode="auto">
          <a:xfrm>
            <a:off x="5898799" y="1133009"/>
            <a:ext cx="9701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3226330" y="3808413"/>
            <a:ext cx="4253045" cy="1371600"/>
            <a:chOff x="1848" y="2526"/>
            <a:chExt cx="2473" cy="864"/>
          </a:xfrm>
        </p:grpSpPr>
        <p:sp>
          <p:nvSpPr>
            <p:cNvPr id="229406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407" name="Group 26"/>
            <p:cNvGrpSpPr>
              <a:grpSpLocks/>
            </p:cNvGrpSpPr>
            <p:nvPr/>
          </p:nvGrpSpPr>
          <p:grpSpPr bwMode="auto">
            <a:xfrm>
              <a:off x="1848" y="2526"/>
              <a:ext cx="2473" cy="516"/>
              <a:chOff x="1848" y="2526"/>
              <a:chExt cx="2473" cy="516"/>
            </a:xfrm>
          </p:grpSpPr>
          <p:sp>
            <p:nvSpPr>
              <p:cNvPr id="229408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98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409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9410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460104" y="3903663"/>
            <a:ext cx="4438782" cy="1490662"/>
            <a:chOff x="821" y="2586"/>
            <a:chExt cx="2581" cy="939"/>
          </a:xfrm>
        </p:grpSpPr>
        <p:sp>
          <p:nvSpPr>
            <p:cNvPr id="229401" name="Text Box 31"/>
            <p:cNvSpPr txBox="1">
              <a:spLocks noChangeArrowheads="1"/>
            </p:cNvSpPr>
            <p:nvPr/>
          </p:nvSpPr>
          <p:spPr bwMode="auto">
            <a:xfrm>
              <a:off x="821" y="2787"/>
              <a:ext cx="9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02" name="Text Box 32"/>
            <p:cNvSpPr txBox="1">
              <a:spLocks noChangeArrowheads="1"/>
            </p:cNvSpPr>
            <p:nvPr/>
          </p:nvSpPr>
          <p:spPr bwMode="auto">
            <a:xfrm>
              <a:off x="851" y="3195"/>
              <a:ext cx="9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9403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4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5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29387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812" y="758825"/>
            <a:ext cx="79230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8" name="Line 49"/>
          <p:cNvSpPr>
            <a:spLocks noChangeShapeType="1"/>
          </p:cNvSpPr>
          <p:nvPr/>
        </p:nvSpPr>
        <p:spPr bwMode="auto">
          <a:xfrm>
            <a:off x="871935" y="1589088"/>
            <a:ext cx="3620161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3214292" y="3101977"/>
            <a:ext cx="2383631" cy="590550"/>
            <a:chOff x="3043" y="1188"/>
            <a:chExt cx="1386" cy="372"/>
          </a:xfrm>
        </p:grpSpPr>
        <p:sp>
          <p:nvSpPr>
            <p:cNvPr id="229399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29400" name="Text Box 38"/>
            <p:cNvSpPr txBox="1">
              <a:spLocks noChangeArrowheads="1"/>
            </p:cNvSpPr>
            <p:nvPr/>
          </p:nvSpPr>
          <p:spPr bwMode="auto">
            <a:xfrm>
              <a:off x="3147" y="1188"/>
              <a:ext cx="1121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connection setup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229390" name="Line 50"/>
          <p:cNvSpPr>
            <a:spLocks noChangeShapeType="1"/>
          </p:cNvSpPr>
          <p:nvPr/>
        </p:nvSpPr>
        <p:spPr bwMode="auto">
          <a:xfrm>
            <a:off x="6007234" y="1600200"/>
            <a:ext cx="732631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406790" y="4294187"/>
            <a:ext cx="5790539" cy="1911350"/>
            <a:chOff x="832" y="2740"/>
            <a:chExt cx="3367" cy="1204"/>
          </a:xfrm>
        </p:grpSpPr>
        <p:sp>
          <p:nvSpPr>
            <p:cNvPr id="229392" name="Text Box 15"/>
            <p:cNvSpPr txBox="1">
              <a:spLocks noChangeArrowheads="1"/>
            </p:cNvSpPr>
            <p:nvPr/>
          </p:nvSpPr>
          <p:spPr bwMode="auto">
            <a:xfrm>
              <a:off x="867" y="3512"/>
              <a:ext cx="9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9393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394" name="Freeform 17"/>
            <p:cNvSpPr>
              <a:spLocks/>
            </p:cNvSpPr>
            <p:nvPr/>
          </p:nvSpPr>
          <p:spPr bwMode="auto">
            <a:xfrm>
              <a:off x="832" y="2740"/>
              <a:ext cx="492" cy="252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395" name="Group 18"/>
            <p:cNvGrpSpPr>
              <a:grpSpLocks/>
            </p:cNvGrpSpPr>
            <p:nvPr/>
          </p:nvGrpSpPr>
          <p:grpSpPr bwMode="auto">
            <a:xfrm>
              <a:off x="3393" y="3248"/>
              <a:ext cx="806" cy="696"/>
              <a:chOff x="3365" y="3375"/>
              <a:chExt cx="806" cy="696"/>
            </a:xfrm>
          </p:grpSpPr>
          <p:sp>
            <p:nvSpPr>
              <p:cNvPr id="229396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0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397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669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398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106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3" name="Rectangle 2"/>
          <p:cNvSpPr>
            <a:spLocks noChangeArrowheads="1"/>
          </p:cNvSpPr>
          <p:nvPr/>
        </p:nvSpPr>
        <p:spPr bwMode="auto">
          <a:xfrm>
            <a:off x="457465" y="88900"/>
            <a:ext cx="84201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TCP client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30404" name="TextBox 1"/>
          <p:cNvSpPr txBox="1">
            <a:spLocks noChangeArrowheads="1"/>
          </p:cNvSpPr>
          <p:nvPr/>
        </p:nvSpPr>
        <p:spPr bwMode="auto">
          <a:xfrm>
            <a:off x="2930525" y="1651000"/>
            <a:ext cx="5889754" cy="4237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serverName = ’</a:t>
            </a:r>
            <a:r>
              <a:rPr lang="en-US" altLang="ja-JP"/>
              <a:t>servername</a:t>
            </a:r>
            <a:r>
              <a:rPr lang="en-US" altLang="en-US"/>
              <a:t>’</a:t>
            </a:r>
            <a:endParaRPr lang="en-US" altLang="ja-JP"/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 = socket(AF_INET, SOCK_STREAM)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clientSocket.connect((serverName,serverPort))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sentence = raw_input(‘Input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clientSocket.send(sentence.encode())</a:t>
            </a:r>
          </a:p>
          <a:p>
            <a:pPr>
              <a:lnSpc>
                <a:spcPts val="2800"/>
              </a:lnSpc>
            </a:pPr>
            <a:r>
              <a:rPr lang="en-US" altLang="en-US"/>
              <a:t>modifiedSentence = clientSocket.recv(1024)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(‘From Server:’, modifiedSentence.decode())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clientSocket.close()</a:t>
            </a:r>
          </a:p>
        </p:txBody>
      </p:sp>
      <p:sp>
        <p:nvSpPr>
          <p:cNvPr id="230405" name="TextBox 2"/>
          <p:cNvSpPr txBox="1">
            <a:spLocks noChangeArrowheads="1"/>
          </p:cNvSpPr>
          <p:nvPr/>
        </p:nvSpPr>
        <p:spPr bwMode="auto">
          <a:xfrm>
            <a:off x="2944284" y="1168401"/>
            <a:ext cx="26324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TCPClient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1" y="2670176"/>
            <a:ext cx="3009635" cy="523875"/>
            <a:chOff x="-811" y="2671324"/>
            <a:chExt cx="2778483" cy="523220"/>
          </a:xfrm>
        </p:grpSpPr>
        <p:sp>
          <p:nvSpPr>
            <p:cNvPr id="230412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socket for server, remote port 12000</a:t>
              </a:r>
            </a:p>
          </p:txBody>
        </p:sp>
        <p:cxnSp>
          <p:nvCxnSpPr>
            <p:cNvPr id="230413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6810375" y="2895600"/>
            <a:ext cx="2435225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23040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768" y="795338"/>
            <a:ext cx="49512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0" y="4157664"/>
            <a:ext cx="3026833" cy="523875"/>
            <a:chOff x="-17288" y="2918148"/>
            <a:chExt cx="2794960" cy="522566"/>
          </a:xfrm>
        </p:grpSpPr>
        <p:sp>
          <p:nvSpPr>
            <p:cNvPr id="230410" name="TextBox 31"/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No need to attach server name, port </a:t>
              </a:r>
            </a:p>
          </p:txBody>
        </p:sp>
        <p:cxnSp>
          <p:nvCxnSpPr>
            <p:cNvPr id="230411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107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7" name="Rectangle 2"/>
          <p:cNvSpPr>
            <a:spLocks noChangeArrowheads="1"/>
          </p:cNvSpPr>
          <p:nvPr/>
        </p:nvSpPr>
        <p:spPr bwMode="auto">
          <a:xfrm>
            <a:off x="457465" y="88900"/>
            <a:ext cx="84201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TCP server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31428" name="TextBox 1"/>
          <p:cNvSpPr txBox="1">
            <a:spLocks noChangeArrowheads="1"/>
          </p:cNvSpPr>
          <p:nvPr/>
        </p:nvSpPr>
        <p:spPr bwMode="auto">
          <a:xfrm>
            <a:off x="2944283" y="1439863"/>
            <a:ext cx="6269665" cy="5201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 from socket import *</a:t>
            </a:r>
          </a:p>
          <a:p>
            <a:r>
              <a:rPr lang="en-US" altLang="en-US"/>
              <a:t>serverPort = 12000</a:t>
            </a:r>
          </a:p>
          <a:p>
            <a:r>
              <a:rPr lang="en-US" altLang="en-US"/>
              <a:t>serverSocket = socket(AF_INET,SOCK_STREAM)</a:t>
            </a:r>
          </a:p>
          <a:p>
            <a:r>
              <a:rPr lang="en-US" altLang="en-US"/>
              <a:t>serverSocket.bind((‘’,serverPort))</a:t>
            </a:r>
          </a:p>
          <a:p>
            <a:r>
              <a:rPr lang="en-US" altLang="en-US"/>
              <a:t>serverSocket.listen(1)</a:t>
            </a:r>
          </a:p>
          <a:p>
            <a:r>
              <a:rPr lang="en-US" altLang="en-US"/>
              <a:t>print ‘The server is ready to receive’</a:t>
            </a:r>
          </a:p>
          <a:p>
            <a:r>
              <a:rPr lang="en-US" altLang="en-US"/>
              <a:t>while True:</a:t>
            </a:r>
          </a:p>
          <a:p>
            <a:r>
              <a:rPr lang="en-US" altLang="en-US"/>
              <a:t>     connectionSocket, addr = serverSocket.accept()</a:t>
            </a:r>
          </a:p>
          <a:p>
            <a:r>
              <a:rPr lang="en-US" altLang="en-US"/>
              <a:t>     </a:t>
            </a:r>
          </a:p>
          <a:p>
            <a:r>
              <a:rPr lang="en-US" altLang="en-US"/>
              <a:t>     sentence = connectionSocket.recv(1024).decode()</a:t>
            </a:r>
          </a:p>
          <a:p>
            <a:r>
              <a:rPr lang="en-US" altLang="en-US"/>
              <a:t>     capitalizedSentence = sentence.upper()</a:t>
            </a:r>
          </a:p>
          <a:p>
            <a:r>
              <a:rPr lang="en-US" altLang="en-US"/>
              <a:t>     connectionSocket.send(capitalizedSentence.</a:t>
            </a:r>
          </a:p>
          <a:p>
            <a:r>
              <a:rPr lang="en-US" altLang="en-US"/>
              <a:t>                                                            encode())</a:t>
            </a:r>
          </a:p>
          <a:p>
            <a:r>
              <a:rPr lang="en-US" altLang="en-US"/>
              <a:t>     connectionSocket.close()</a:t>
            </a:r>
            <a:endParaRPr lang="en-US" altLang="en-US" sz="1800"/>
          </a:p>
        </p:txBody>
      </p:sp>
      <p:sp>
        <p:nvSpPr>
          <p:cNvPr id="231429" name="TextBox 2"/>
          <p:cNvSpPr txBox="1">
            <a:spLocks noChangeArrowheads="1"/>
          </p:cNvSpPr>
          <p:nvPr/>
        </p:nvSpPr>
        <p:spPr bwMode="auto">
          <a:xfrm>
            <a:off x="2944283" y="957263"/>
            <a:ext cx="27510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TCPServer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65100" y="1962150"/>
            <a:ext cx="2772304" cy="566738"/>
            <a:chOff x="151614" y="2173972"/>
            <a:chExt cx="2559082" cy="566309"/>
          </a:xfrm>
        </p:grpSpPr>
        <p:sp>
          <p:nvSpPr>
            <p:cNvPr id="231447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welcoming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</a:t>
              </a:r>
            </a:p>
          </p:txBody>
        </p:sp>
        <p:cxnSp>
          <p:nvCxnSpPr>
            <p:cNvPr id="231448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42743" y="2825751"/>
            <a:ext cx="2751667" cy="523875"/>
            <a:chOff x="169076" y="2884812"/>
            <a:chExt cx="2541127" cy="523220"/>
          </a:xfrm>
        </p:grpSpPr>
        <p:sp>
          <p:nvSpPr>
            <p:cNvPr id="231445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31446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72692" y="3605213"/>
            <a:ext cx="2335477" cy="298450"/>
            <a:chOff x="553383" y="3714241"/>
            <a:chExt cx="2157273" cy="299227"/>
          </a:xfrm>
        </p:grpSpPr>
        <p:sp>
          <p:nvSpPr>
            <p:cNvPr id="231443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31444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214974" y="3965576"/>
            <a:ext cx="3047471" cy="752475"/>
            <a:chOff x="380319" y="3965998"/>
            <a:chExt cx="2392469" cy="752685"/>
          </a:xfrm>
        </p:grpSpPr>
        <p:sp>
          <p:nvSpPr>
            <p:cNvPr id="231441" name="TextBox 36"/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server waits on accept()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for incoming requests, new socket created on return</a:t>
              </a:r>
            </a:p>
          </p:txBody>
        </p:sp>
        <p:cxnSp>
          <p:nvCxnSpPr>
            <p:cNvPr id="231442" name="Straight Connector 39"/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280327" y="4938714"/>
            <a:ext cx="3099065" cy="523875"/>
            <a:chOff x="316741" y="4661874"/>
            <a:chExt cx="2859521" cy="524153"/>
          </a:xfrm>
        </p:grpSpPr>
        <p:sp>
          <p:nvSpPr>
            <p:cNvPr id="231439" name="TextBox 61"/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bytes from socket (but not address as in UDP)</a:t>
              </a:r>
            </a:p>
          </p:txBody>
        </p:sp>
        <p:cxnSp>
          <p:nvCxnSpPr>
            <p:cNvPr id="231440" name="Straight Connector 62"/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137583" y="5548315"/>
            <a:ext cx="3117983" cy="523220"/>
            <a:chOff x="162014" y="4686636"/>
            <a:chExt cx="2878315" cy="523558"/>
          </a:xfrm>
        </p:grpSpPr>
        <p:sp>
          <p:nvSpPr>
            <p:cNvPr id="231437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523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en-US" sz="1400" i="1">
                  <a:solidFill>
                    <a:srgbClr val="000099"/>
                  </a:solidFill>
                </a:rPr>
                <a:t>not</a:t>
              </a:r>
              <a:r>
                <a:rPr lang="en-US" altLang="en-US" sz="1400">
                  <a:solidFill>
                    <a:srgbClr val="000099"/>
                  </a:solidFill>
                </a:rPr>
                <a:t> welcoming socket)</a:t>
              </a:r>
            </a:p>
          </p:txBody>
        </p:sp>
        <p:cxnSp>
          <p:nvCxnSpPr>
            <p:cNvPr id="231438" name="Straight Connector 33"/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3" y="769939"/>
            <a:ext cx="49512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108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/>
          <p:cNvSpPr>
            <a:spLocks noGrp="1" noChangeArrowheads="1"/>
          </p:cNvSpPr>
          <p:nvPr>
            <p:ph type="title"/>
          </p:nvPr>
        </p:nvSpPr>
        <p:spPr>
          <a:xfrm>
            <a:off x="548614" y="195263"/>
            <a:ext cx="6225646" cy="819150"/>
          </a:xfrm>
        </p:spPr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summary</a:t>
            </a:r>
          </a:p>
        </p:txBody>
      </p:sp>
      <p:sp>
        <p:nvSpPr>
          <p:cNvPr id="24576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57212" y="1854200"/>
            <a:ext cx="4672675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unreliable, datagrams: UDP</a:t>
            </a:r>
          </a:p>
        </p:txBody>
      </p:sp>
      <p:sp>
        <p:nvSpPr>
          <p:cNvPr id="232451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76131" y="1201739"/>
            <a:ext cx="8213725" cy="6762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our study of network apps now complete!</a:t>
            </a:r>
          </a:p>
        </p:txBody>
      </p:sp>
      <p:pic>
        <p:nvPicPr>
          <p:cNvPr id="232454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845" y="833439"/>
            <a:ext cx="54465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/>
          <p:cNvSpPr>
            <a:spLocks noChangeArrowheads="1"/>
          </p:cNvSpPr>
          <p:nvPr/>
        </p:nvSpPr>
        <p:spPr bwMode="auto">
          <a:xfrm>
            <a:off x="5381229" y="1809750"/>
            <a:ext cx="42926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109</a:t>
            </a:fld>
            <a:endParaRPr lang="en-US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404" y="871538"/>
            <a:ext cx="455572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295804" y="238125"/>
            <a:ext cx="8420100" cy="871538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Addressing processes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540015" y="1365250"/>
            <a:ext cx="4356233" cy="4648200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to receive messages, process  must have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identifier</a:t>
            </a:r>
          </a:p>
          <a:p>
            <a:r>
              <a:rPr lang="en-US" altLang="en-US" sz="2400">
                <a:ea typeface="ＭＳ Ｐゴシック" pitchFamily="34" charset="-128"/>
              </a:rPr>
              <a:t>host device has unique 32-bit IP address</a:t>
            </a:r>
          </a:p>
          <a:p>
            <a:r>
              <a:rPr lang="en-US" altLang="en-US" sz="2400" i="1" u="sng">
                <a:solidFill>
                  <a:srgbClr val="CC0000"/>
                </a:solidFill>
                <a:ea typeface="ＭＳ Ｐゴシック" pitchFamily="34" charset="-128"/>
              </a:rPr>
              <a:t>Q:</a:t>
            </a:r>
            <a:r>
              <a:rPr lang="en-US" altLang="en-US" sz="2400">
                <a:ea typeface="ＭＳ Ｐゴシック" pitchFamily="34" charset="-128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5112941" y="1357313"/>
            <a:ext cx="4469738" cy="5218112"/>
          </a:xfrm>
          <a:noFill/>
        </p:spPr>
        <p:txBody>
          <a:bodyPr/>
          <a:lstStyle/>
          <a:p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identifier</a:t>
            </a:r>
            <a:r>
              <a:rPr lang="en-US" altLang="en-US" sz="2400" dirty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 dirty="0">
                <a:ea typeface="ＭＳ Ｐゴシック" pitchFamily="34" charset="-128"/>
              </a:rPr>
              <a:t>includes both </a:t>
            </a:r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IP address</a:t>
            </a:r>
            <a:r>
              <a:rPr lang="en-US" altLang="en-US" sz="2400" dirty="0">
                <a:ea typeface="ＭＳ Ｐゴシック" pitchFamily="34" charset="-128"/>
              </a:rPr>
              <a:t> and </a:t>
            </a:r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port numbers</a:t>
            </a:r>
            <a:r>
              <a:rPr lang="en-US" altLang="en-US" sz="2400" dirty="0">
                <a:ea typeface="ＭＳ Ｐゴシック" pitchFamily="34" charset="-128"/>
              </a:rPr>
              <a:t> associated with process on host.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example port numbers:</a:t>
            </a:r>
          </a:p>
          <a:p>
            <a:pPr lvl="1"/>
            <a:r>
              <a:rPr lang="en-US" altLang="en-US" sz="2000" dirty="0">
                <a:solidFill>
                  <a:srgbClr val="000099"/>
                </a:solidFill>
                <a:ea typeface="ＭＳ Ｐゴシック" pitchFamily="34" charset="-128"/>
              </a:rPr>
              <a:t>HTTP server: 80</a:t>
            </a:r>
          </a:p>
          <a:p>
            <a:pPr lvl="1"/>
            <a:r>
              <a:rPr lang="en-US" altLang="en-US" sz="2000" dirty="0">
                <a:solidFill>
                  <a:srgbClr val="000099"/>
                </a:solidFill>
                <a:ea typeface="ＭＳ Ｐゴシック" pitchFamily="34" charset="-128"/>
              </a:rPr>
              <a:t>mail server: 25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to send HTTP message to </a:t>
            </a:r>
            <a:r>
              <a:rPr lang="en-US" altLang="en-US" sz="2400" dirty="0" err="1">
                <a:ea typeface="ＭＳ Ｐゴシック" pitchFamily="34" charset="-128"/>
              </a:rPr>
              <a:t>gaia.cs.umass.edu</a:t>
            </a:r>
            <a:r>
              <a:rPr lang="en-US" altLang="en-US" sz="2400" dirty="0">
                <a:ea typeface="ＭＳ Ｐゴシック" pitchFamily="34" charset="-128"/>
              </a:rPr>
              <a:t> web server: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ea typeface="ＭＳ Ｐゴシック" pitchFamily="34" charset="-128"/>
              </a:rPr>
              <a:t>IP address:</a:t>
            </a:r>
            <a:r>
              <a:rPr lang="en-US" altLang="en-US" sz="2000" dirty="0">
                <a:solidFill>
                  <a:schemeClr val="accent2"/>
                </a:solidFill>
                <a:ea typeface="ＭＳ Ｐゴシック" pitchFamily="34" charset="-128"/>
              </a:rPr>
              <a:t> </a:t>
            </a:r>
            <a:r>
              <a:rPr lang="en-US" altLang="en-US" sz="2000" dirty="0">
                <a:ea typeface="ＭＳ Ｐゴシック" pitchFamily="34" charset="-128"/>
              </a:rPr>
              <a:t>128.119.245.12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ea typeface="ＭＳ Ｐゴシック" pitchFamily="34" charset="-128"/>
              </a:rPr>
              <a:t>port number:</a:t>
            </a:r>
            <a:r>
              <a:rPr lang="en-US" altLang="en-US" sz="2000" dirty="0">
                <a:solidFill>
                  <a:schemeClr val="accent2"/>
                </a:solidFill>
                <a:ea typeface="ＭＳ Ｐゴシック" pitchFamily="34" charset="-128"/>
              </a:rPr>
              <a:t> </a:t>
            </a:r>
            <a:r>
              <a:rPr lang="en-US" altLang="en-US" sz="2000" dirty="0">
                <a:ea typeface="ＭＳ Ｐゴシック" pitchFamily="34" charset="-128"/>
              </a:rPr>
              <a:t>80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more shortly…</a:t>
            </a:r>
          </a:p>
        </p:txBody>
      </p:sp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595048" y="4021138"/>
            <a:ext cx="435623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i="1" u="sng">
                <a:solidFill>
                  <a:srgbClr val="CC0000"/>
                </a:solidFill>
                <a:latin typeface="Gill Sans MT" pitchFamily="34" charset="0"/>
              </a:rPr>
              <a:t>A:</a:t>
            </a:r>
            <a:r>
              <a:rPr lang="en-US" altLang="en-US" sz="2400">
                <a:latin typeface="Gill Sans MT" pitchFamily="34" charset="0"/>
              </a:rPr>
              <a:t> no, </a:t>
            </a:r>
            <a:r>
              <a:rPr lang="en-US" altLang="en-US" sz="2400" i="1">
                <a:latin typeface="Gill Sans MT" pitchFamily="34" charset="0"/>
              </a:rPr>
              <a:t>many</a:t>
            </a:r>
            <a:r>
              <a:rPr lang="en-US" altLang="en-US" sz="2400">
                <a:latin typeface="Gill Sans MT" pitchFamily="34" charset="0"/>
              </a:rPr>
              <a:t> processes can be running on same host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11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77850" y="1992313"/>
            <a:ext cx="4127500" cy="3657600"/>
          </a:xfrm>
        </p:spPr>
        <p:txBody>
          <a:bodyPr/>
          <a:lstStyle/>
          <a:p>
            <a:pPr marL="287338" indent="-287338"/>
            <a:r>
              <a:rPr lang="en-US" altLang="en-US" sz="2400">
                <a:ea typeface="ＭＳ Ｐゴシック" pitchFamily="34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>
                <a:ea typeface="ＭＳ Ｐゴシック" pitchFamily="34" charset="-128"/>
              </a:rPr>
              <a:t>client requests info or service</a:t>
            </a:r>
          </a:p>
          <a:p>
            <a:pPr marL="681038" lvl="1" indent="-223838"/>
            <a:r>
              <a:rPr lang="en-US" altLang="en-US">
                <a:ea typeface="ＭＳ Ｐゴシック" pitchFamily="34" charset="-128"/>
              </a:rPr>
              <a:t>server responds with data, status code</a:t>
            </a:r>
          </a:p>
          <a:p>
            <a:pPr marL="287338" indent="-287338"/>
            <a:r>
              <a:rPr lang="en-US" altLang="en-US" sz="2400">
                <a:ea typeface="ＭＳ Ｐゴシック" pitchFamily="34" charset="-128"/>
              </a:rPr>
              <a:t>message formats: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  <a:ea typeface="ＭＳ Ｐゴシック" pitchFamily="34" charset="-128"/>
              </a:rPr>
              <a:t>headers</a:t>
            </a:r>
            <a:r>
              <a:rPr lang="en-US" altLang="en-US">
                <a:ea typeface="ＭＳ Ｐゴシック" pitchFamily="34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  <a:ea typeface="ＭＳ Ｐゴシック" pitchFamily="34" charset="-128"/>
              </a:rPr>
              <a:t>data: </a:t>
            </a:r>
            <a:r>
              <a:rPr lang="en-US" altLang="en-US">
                <a:ea typeface="ＭＳ Ｐゴシック" pitchFamily="34" charset="-128"/>
              </a:rPr>
              <a:t>info(payload)  being communicated</a:t>
            </a:r>
          </a:p>
        </p:txBody>
      </p:sp>
      <p:sp>
        <p:nvSpPr>
          <p:cNvPr id="246788" name="Rectangle 5"/>
          <p:cNvSpPr>
            <a:spLocks noChangeArrowheads="1"/>
          </p:cNvSpPr>
          <p:nvPr/>
        </p:nvSpPr>
        <p:spPr bwMode="auto">
          <a:xfrm>
            <a:off x="4987396" y="1976438"/>
            <a:ext cx="4421585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  <a:latin typeface="Gill Sans MT" pitchFamily="34" charset="0"/>
              </a:rPr>
              <a:t>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control vs. messages</a:t>
            </a:r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in-band, out-of-band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centralized vs. decentralized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stateless vs. stateful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reliable vs. unreliable message transfer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solidFill>
                  <a:srgbClr val="000000"/>
                </a:solidFill>
                <a:latin typeface="Gill Sans MT" pitchFamily="34" charset="0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Gill Sans MT" pitchFamily="34" charset="0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Gill Sans MT" pitchFamily="34" charset="0"/>
              </a:rPr>
              <a:t>”</a:t>
            </a:r>
            <a:endParaRPr lang="en-US" altLang="en-US" sz="2400">
              <a:solidFill>
                <a:srgbClr val="000000"/>
              </a:solidFill>
              <a:latin typeface="Gill Sans MT" pitchFamily="34" charset="0"/>
            </a:endParaRPr>
          </a:p>
        </p:txBody>
      </p:sp>
      <p:pic>
        <p:nvPicPr>
          <p:cNvPr id="23347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845" y="833439"/>
            <a:ext cx="54465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8" name="Rectangle 2"/>
          <p:cNvSpPr>
            <a:spLocks noChangeArrowheads="1"/>
          </p:cNvSpPr>
          <p:nvPr/>
        </p:nvSpPr>
        <p:spPr bwMode="auto">
          <a:xfrm>
            <a:off x="548614" y="195263"/>
            <a:ext cx="6225646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Chapter 7:  summary</a:t>
            </a:r>
          </a:p>
        </p:txBody>
      </p:sp>
      <p:sp>
        <p:nvSpPr>
          <p:cNvPr id="233479" name="Rectangle 4"/>
          <p:cNvSpPr>
            <a:spLocks noChangeArrowheads="1"/>
          </p:cNvSpPr>
          <p:nvPr/>
        </p:nvSpPr>
        <p:spPr bwMode="auto">
          <a:xfrm>
            <a:off x="576131" y="1201739"/>
            <a:ext cx="8213725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most importantly: learned about protocols!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110</a:t>
            </a:fld>
            <a:endParaRPr lang="en-US" alt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794" y="911225"/>
            <a:ext cx="69324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64596" y="239714"/>
            <a:ext cx="8420100" cy="860425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App-layer protocol defines</a:t>
            </a:r>
          </a:p>
        </p:txBody>
      </p:sp>
      <p:sp>
        <p:nvSpPr>
          <p:cNvPr id="542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3455" y="1393825"/>
            <a:ext cx="4304639" cy="4648200"/>
          </a:xfrm>
        </p:spPr>
        <p:txBody>
          <a:bodyPr/>
          <a:lstStyle/>
          <a:p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types of messages exchanged,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e.g., request, response </a:t>
            </a:r>
          </a:p>
          <a:p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message syntax: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what fields in messages &amp; how fields are delineated</a:t>
            </a:r>
          </a:p>
          <a:p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message semantics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meaning of information in fields</a:t>
            </a:r>
          </a:p>
          <a:p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rules</a:t>
            </a:r>
            <a:r>
              <a:rPr lang="en-US" altLang="en-US" sz="2400" dirty="0">
                <a:ea typeface="ＭＳ Ｐゴシック" pitchFamily="34" charset="-128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262563" y="1408113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FF0000"/>
                </a:solidFill>
                <a:ea typeface="ＭＳ Ｐゴシック" pitchFamily="34" charset="-128"/>
              </a:rPr>
              <a:t>open protocols: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defined in RFCs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allows for interoperability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e.g., HTTP, SMTP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FF0000"/>
                </a:solidFill>
                <a:ea typeface="ＭＳ Ｐゴシック" pitchFamily="34" charset="-128"/>
              </a:rPr>
              <a:t>proprietary protocols: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e.g., Skype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12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>
          <a:xfrm>
            <a:off x="409310" y="-11113"/>
            <a:ext cx="8997950" cy="1143001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What transport service does an app need?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27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22313" y="1141414"/>
            <a:ext cx="4676114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some apps (e.g., file transfer, web transactions) require 100% </a:t>
            </a:r>
            <a:r>
              <a:rPr lang="en-US" sz="2400" dirty="0">
                <a:solidFill>
                  <a:srgbClr val="000099"/>
                </a:solidFill>
                <a:latin typeface="Gill Sans MT" charset="0"/>
              </a:rPr>
              <a:t>reliable</a:t>
            </a:r>
            <a:r>
              <a:rPr lang="en-US" sz="2400" dirty="0">
                <a:latin typeface="Gill Sans MT" charset="0"/>
              </a:rPr>
              <a:t> data transfer</a:t>
            </a:r>
            <a:r>
              <a:rPr lang="en-US" dirty="0">
                <a:latin typeface="Gill Sans MT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49829" y="3724276"/>
            <a:ext cx="41275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 dirty="0">
                <a:ea typeface="ＭＳ Ｐゴシック" pitchFamily="34" charset="-128"/>
              </a:rPr>
              <a:t>some apps (e.g., Internet telephony, interactive games) require </a:t>
            </a:r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low delay </a:t>
            </a:r>
            <a:r>
              <a:rPr lang="en-US" altLang="en-US" sz="2400" dirty="0">
                <a:ea typeface="ＭＳ Ｐゴシック" pitchFamily="34" charset="-128"/>
              </a:rPr>
              <a:t>to be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 dirty="0">
                <a:ea typeface="ＭＳ Ｐゴシック" pitchFamily="34" charset="-128"/>
              </a:rPr>
              <a:t>effective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endParaRPr lang="en-US" altLang="en-US" sz="2400" dirty="0">
              <a:ea typeface="ＭＳ Ｐゴシック" pitchFamily="34" charset="-128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5314157" y="1101726"/>
            <a:ext cx="4263364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Gill Sans MT" pitchFamily="34" charset="0"/>
              </a:rPr>
              <a:t>throughput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some apps (e.g., multimedia) </a:t>
            </a: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require</a:t>
            </a:r>
            <a:r>
              <a:rPr lang="en-US" altLang="en-US" sz="2400" dirty="0">
                <a:latin typeface="Gill Sans MT" pitchFamily="34" charset="0"/>
              </a:rPr>
              <a:t> </a:t>
            </a: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minimum</a:t>
            </a:r>
            <a:r>
              <a:rPr lang="en-US" altLang="en-US" sz="2400" dirty="0">
                <a:latin typeface="Gill Sans MT" pitchFamily="34" charset="0"/>
              </a:rPr>
              <a:t> amount of throughput to be </a:t>
            </a: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 dirty="0">
                <a:latin typeface="Gill Sans MT" pitchFamily="34" charset="0"/>
              </a:rPr>
              <a:t>effective</a:t>
            </a:r>
            <a:r>
              <a:rPr lang="ja-JP" altLang="en-US" sz="2400">
                <a:latin typeface="Gill Sans MT" pitchFamily="34" charset="0"/>
              </a:rPr>
              <a:t>”</a:t>
            </a:r>
            <a:endParaRPr lang="en-US" altLang="ja-JP" sz="2400" dirty="0">
              <a:latin typeface="Gill Sans MT" pitchFamily="34" charset="0"/>
            </a:endParaRP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other apps (</a:t>
            </a: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elastic</a:t>
            </a:r>
            <a:r>
              <a:rPr lang="en-US" altLang="ja-JP" sz="2400" dirty="0">
                <a:latin typeface="Gill Sans MT" pitchFamily="34" charset="0"/>
              </a:rPr>
              <a:t> apps</a:t>
            </a:r>
            <a:r>
              <a:rPr lang="ja-JP" altLang="en-US" sz="2400">
                <a:latin typeface="Gill Sans MT" pitchFamily="34" charset="0"/>
              </a:rPr>
              <a:t>”</a:t>
            </a:r>
            <a:r>
              <a:rPr lang="en-US" altLang="ja-JP" sz="2400" dirty="0">
                <a:latin typeface="Gill Sans MT" pitchFamily="34" charset="0"/>
              </a:rPr>
              <a:t>) make use of whatever throughput they get </a:t>
            </a:r>
            <a:endParaRPr lang="en-US" altLang="en-US" sz="2400" dirty="0">
              <a:latin typeface="Gill Sans MT" pitchFamily="34" charset="0"/>
            </a:endParaRPr>
          </a:p>
        </p:txBody>
      </p:sp>
      <p:pic>
        <p:nvPicPr>
          <p:cNvPr id="56327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94" y="763589"/>
            <a:ext cx="89136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/>
          <p:cNvSpPr>
            <a:spLocks noChangeArrowheads="1"/>
          </p:cNvSpPr>
          <p:nvPr/>
        </p:nvSpPr>
        <p:spPr bwMode="auto">
          <a:xfrm>
            <a:off x="5372630" y="4554539"/>
            <a:ext cx="4263364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CC0000"/>
                </a:solidFill>
                <a:latin typeface="Gill Sans MT" pitchFamily="34" charset="0"/>
              </a:rPr>
              <a:t>security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encryption, data integrity, …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13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1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558" y="806450"/>
            <a:ext cx="8913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342240" y="227014"/>
            <a:ext cx="8884444" cy="815975"/>
          </a:xfrm>
        </p:spPr>
        <p:txBody>
          <a:bodyPr/>
          <a:lstStyle/>
          <a:p>
            <a:r>
              <a:rPr lang="en-US" altLang="en-US" sz="3200">
                <a:ea typeface="ＭＳ Ｐゴシック" pitchFamily="34" charset="-128"/>
              </a:rPr>
              <a:t>Transport service requirements: common apps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8373" name="Text Box 3"/>
          <p:cNvSpPr txBox="1">
            <a:spLocks noChangeArrowheads="1"/>
          </p:cNvSpPr>
          <p:nvPr/>
        </p:nvSpPr>
        <p:spPr bwMode="auto">
          <a:xfrm>
            <a:off x="373936" y="1749426"/>
            <a:ext cx="2565189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text messaging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8374" name="Text Box 4"/>
          <p:cNvSpPr txBox="1">
            <a:spLocks noChangeArrowheads="1"/>
          </p:cNvSpPr>
          <p:nvPr/>
        </p:nvSpPr>
        <p:spPr bwMode="auto">
          <a:xfrm>
            <a:off x="3050911" y="1752601"/>
            <a:ext cx="1580882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data loss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8375" name="Text Box 5"/>
          <p:cNvSpPr txBox="1">
            <a:spLocks noChangeArrowheads="1"/>
          </p:cNvSpPr>
          <p:nvPr/>
        </p:nvSpPr>
        <p:spPr bwMode="auto">
          <a:xfrm>
            <a:off x="4913446" y="1751014"/>
            <a:ext cx="278950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video:10kbps-5Mbps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same as above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</p:txBody>
      </p:sp>
      <p:sp>
        <p:nvSpPr>
          <p:cNvPr id="58376" name="Text Box 6"/>
          <p:cNvSpPr txBox="1">
            <a:spLocks noChangeArrowheads="1"/>
          </p:cNvSpPr>
          <p:nvPr/>
        </p:nvSpPr>
        <p:spPr bwMode="auto">
          <a:xfrm>
            <a:off x="7513770" y="1752601"/>
            <a:ext cx="2234009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time sensitive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yes, 100</a:t>
            </a:r>
            <a:r>
              <a:rPr lang="ja-JP" altLang="en-US"/>
              <a:t>’</a:t>
            </a:r>
            <a:r>
              <a:rPr lang="en-US" altLang="ja-JP"/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yes,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yes, 100</a:t>
            </a:r>
            <a:r>
              <a:rPr lang="ja-JP" altLang="en-US"/>
              <a:t>’</a:t>
            </a:r>
            <a:r>
              <a:rPr lang="en-US" altLang="ja-JP"/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yes and no</a:t>
            </a:r>
          </a:p>
        </p:txBody>
      </p:sp>
      <p:sp>
        <p:nvSpPr>
          <p:cNvPr id="58377" name="Line 7"/>
          <p:cNvSpPr>
            <a:spLocks noChangeShapeType="1"/>
          </p:cNvSpPr>
          <p:nvPr/>
        </p:nvSpPr>
        <p:spPr bwMode="auto">
          <a:xfrm flipV="1">
            <a:off x="957924" y="2133601"/>
            <a:ext cx="8193088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/>
          <p:cNvSpPr>
            <a:spLocks noChangeShapeType="1"/>
          </p:cNvSpPr>
          <p:nvPr/>
        </p:nvSpPr>
        <p:spPr bwMode="auto">
          <a:xfrm flipV="1">
            <a:off x="918369" y="2733675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/>
          <p:cNvSpPr>
            <a:spLocks noChangeShapeType="1"/>
          </p:cNvSpPr>
          <p:nvPr/>
        </p:nvSpPr>
        <p:spPr bwMode="auto">
          <a:xfrm flipV="1">
            <a:off x="928688" y="3028950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/>
          <p:cNvSpPr>
            <a:spLocks noChangeShapeType="1"/>
          </p:cNvSpPr>
          <p:nvPr/>
        </p:nvSpPr>
        <p:spPr bwMode="auto">
          <a:xfrm flipV="1">
            <a:off x="939007" y="3324225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/>
          <p:cNvSpPr>
            <a:spLocks noChangeShapeType="1"/>
          </p:cNvSpPr>
          <p:nvPr/>
        </p:nvSpPr>
        <p:spPr bwMode="auto">
          <a:xfrm flipV="1">
            <a:off x="959644" y="3933825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/>
          <p:cNvSpPr>
            <a:spLocks noChangeShapeType="1"/>
          </p:cNvSpPr>
          <p:nvPr/>
        </p:nvSpPr>
        <p:spPr bwMode="auto">
          <a:xfrm flipV="1">
            <a:off x="908050" y="4248150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/>
          <p:cNvSpPr>
            <a:spLocks noChangeShapeType="1"/>
          </p:cNvSpPr>
          <p:nvPr/>
        </p:nvSpPr>
        <p:spPr bwMode="auto">
          <a:xfrm flipV="1">
            <a:off x="908050" y="4572000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/>
          <p:cNvSpPr>
            <a:spLocks noChangeShapeType="1"/>
          </p:cNvSpPr>
          <p:nvPr/>
        </p:nvSpPr>
        <p:spPr bwMode="auto">
          <a:xfrm flipV="1">
            <a:off x="866775" y="4883150"/>
            <a:ext cx="82653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14</a:t>
            </a:fld>
            <a:endParaRPr lang="en-US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Rectangle 2"/>
          <p:cNvSpPr>
            <a:spLocks noGrp="1" noChangeArrowheads="1"/>
          </p:cNvSpPr>
          <p:nvPr>
            <p:ph type="title"/>
          </p:nvPr>
        </p:nvSpPr>
        <p:spPr>
          <a:xfrm>
            <a:off x="373195" y="268289"/>
            <a:ext cx="8420100" cy="858837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Internet transport protocols services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680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366838"/>
            <a:ext cx="4437063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TCP service: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reliable transport</a:t>
            </a:r>
            <a:r>
              <a:rPr lang="en-US" altLang="en-US" sz="2400" i="1">
                <a:solidFill>
                  <a:schemeClr val="accent2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between sending and receiving process</a:t>
            </a:r>
            <a:endParaRPr lang="en-US" altLang="en-US" sz="2400">
              <a:solidFill>
                <a:schemeClr val="accent2"/>
              </a:solidFill>
              <a:ea typeface="ＭＳ Ｐゴシック" pitchFamily="34" charset="-128"/>
            </a:endParaRP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flow control:</a:t>
            </a:r>
            <a:r>
              <a:rPr lang="en-US" altLang="en-US" sz="2400">
                <a:ea typeface="ＭＳ Ｐゴシック" pitchFamily="34" charset="-128"/>
              </a:rPr>
              <a:t> sender won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t overwhelm receiver 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congestion control:</a:t>
            </a:r>
            <a:r>
              <a:rPr lang="en-US" altLang="en-US" sz="2400">
                <a:ea typeface="ＭＳ Ｐゴシック" pitchFamily="34" charset="-128"/>
              </a:rPr>
              <a:t> throttle sender when network overloaded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does not provide:</a:t>
            </a:r>
            <a:r>
              <a:rPr lang="en-US" altLang="en-US" sz="2400">
                <a:ea typeface="ＭＳ Ｐゴシック" pitchFamily="34" charset="-128"/>
              </a:rPr>
              <a:t> timing, minimum throughput guarantee, security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connection-oriented:</a:t>
            </a:r>
            <a:r>
              <a:rPr lang="en-US" altLang="en-US" sz="2400">
                <a:ea typeface="ＭＳ Ｐゴシック" pitchFamily="34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680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128419" y="1484313"/>
            <a:ext cx="3972719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unreliable data transfer</a:t>
            </a:r>
            <a:r>
              <a:rPr lang="en-US" sz="2400" dirty="0">
                <a:latin typeface="Gill Sans MT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does not provide:</a:t>
            </a:r>
            <a:r>
              <a:rPr lang="en-US" sz="2400" dirty="0">
                <a:latin typeface="Gill Sans MT" charset="0"/>
              </a:rPr>
              <a:t> reliability, flow control, congestion control, timing, throughput guarantee, security, or connection setup,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sz="2400" dirty="0">
                <a:latin typeface="Gill Sans MT" charset="0"/>
              </a:rPr>
              <a:t> why bother?  Why is there a UDP?</a:t>
            </a:r>
          </a:p>
        </p:txBody>
      </p:sp>
      <p:pic>
        <p:nvPicPr>
          <p:cNvPr id="60422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08" y="944564"/>
            <a:ext cx="79230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15</a:t>
            </a:fld>
            <a:endParaRPr lang="en-US" altLang="en-U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65" y="876300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Rectangle 2"/>
          <p:cNvSpPr>
            <a:spLocks noGrp="1" noChangeArrowheads="1"/>
          </p:cNvSpPr>
          <p:nvPr>
            <p:ph type="title"/>
          </p:nvPr>
        </p:nvSpPr>
        <p:spPr>
          <a:xfrm>
            <a:off x="233892" y="261938"/>
            <a:ext cx="9476052" cy="838200"/>
          </a:xfrm>
        </p:spPr>
        <p:txBody>
          <a:bodyPr/>
          <a:lstStyle/>
          <a:p>
            <a:r>
              <a:rPr lang="en-US" altLang="en-US" sz="3200">
                <a:ea typeface="ＭＳ Ｐゴシック" pitchFamily="34" charset="-128"/>
              </a:rPr>
              <a:t>Internet apps:  application, transport protocols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2469" name="Text Box 3"/>
          <p:cNvSpPr txBox="1">
            <a:spLocks noChangeArrowheads="1"/>
          </p:cNvSpPr>
          <p:nvPr/>
        </p:nvSpPr>
        <p:spPr bwMode="auto">
          <a:xfrm>
            <a:off x="441593" y="1773238"/>
            <a:ext cx="2832891" cy="32316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remote terminal access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2470" name="Text Box 4"/>
          <p:cNvSpPr txBox="1">
            <a:spLocks noChangeArrowheads="1"/>
          </p:cNvSpPr>
          <p:nvPr/>
        </p:nvSpPr>
        <p:spPr bwMode="auto">
          <a:xfrm>
            <a:off x="3468821" y="1458914"/>
            <a:ext cx="2804999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layer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SMTP [RFC 2821]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Telnet [RFC 854]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HTTP (e.g., YouTube), </a:t>
            </a:r>
            <a:br>
              <a:rPr lang="en-US" altLang="en-US"/>
            </a:br>
            <a:r>
              <a:rPr lang="en-US" altLang="en-US"/>
              <a:t>RTP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SIP, RTP,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(e.g., Skype)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2471" name="Text Box 5"/>
          <p:cNvSpPr txBox="1">
            <a:spLocks noChangeArrowheads="1"/>
          </p:cNvSpPr>
          <p:nvPr/>
        </p:nvSpPr>
        <p:spPr bwMode="auto">
          <a:xfrm>
            <a:off x="6533490" y="1477964"/>
            <a:ext cx="2842815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transport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</p:txBody>
      </p:sp>
      <p:sp>
        <p:nvSpPr>
          <p:cNvPr id="62472" name="Line 7"/>
          <p:cNvSpPr>
            <a:spLocks noChangeShapeType="1"/>
          </p:cNvSpPr>
          <p:nvPr/>
        </p:nvSpPr>
        <p:spPr bwMode="auto">
          <a:xfrm>
            <a:off x="1160860" y="2152651"/>
            <a:ext cx="7945438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/>
          <p:cNvSpPr>
            <a:spLocks noChangeShapeType="1"/>
          </p:cNvSpPr>
          <p:nvPr/>
        </p:nvSpPr>
        <p:spPr bwMode="auto">
          <a:xfrm flipV="1">
            <a:off x="1109267" y="2743200"/>
            <a:ext cx="7935119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/>
          <p:cNvSpPr>
            <a:spLocks noChangeShapeType="1"/>
          </p:cNvSpPr>
          <p:nvPr/>
        </p:nvSpPr>
        <p:spPr bwMode="auto">
          <a:xfrm flipV="1">
            <a:off x="1131623" y="3038475"/>
            <a:ext cx="7904163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/>
          <p:cNvSpPr>
            <a:spLocks noChangeShapeType="1"/>
          </p:cNvSpPr>
          <p:nvPr/>
        </p:nvSpPr>
        <p:spPr bwMode="auto">
          <a:xfrm flipV="1">
            <a:off x="1129904" y="3333750"/>
            <a:ext cx="7883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/>
          <p:cNvSpPr>
            <a:spLocks noChangeShapeType="1"/>
          </p:cNvSpPr>
          <p:nvPr/>
        </p:nvSpPr>
        <p:spPr bwMode="auto">
          <a:xfrm flipV="1">
            <a:off x="1162579" y="3657601"/>
            <a:ext cx="7862888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/>
          <p:cNvSpPr>
            <a:spLocks noChangeShapeType="1"/>
          </p:cNvSpPr>
          <p:nvPr/>
        </p:nvSpPr>
        <p:spPr bwMode="auto">
          <a:xfrm flipV="1">
            <a:off x="1098947" y="4257675"/>
            <a:ext cx="79248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 flipV="1">
            <a:off x="909771" y="4881563"/>
            <a:ext cx="7955756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16</a:t>
            </a:fld>
            <a:endParaRPr lang="en-US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Securing TCP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SSL</a:t>
            </a:r>
            <a:r>
              <a:rPr lang="en-US" dirty="0"/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end-point authentication</a:t>
            </a:r>
          </a:p>
        </p:txBody>
      </p:sp>
      <p:sp>
        <p:nvSpPr>
          <p:cNvPr id="80899" name="Content Placeholder 7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22228B"/>
                </a:solidFill>
                <a:ea typeface="ＭＳ Ｐゴシック" pitchFamily="34" charset="-128"/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ea typeface="ＭＳ Ｐゴシック" pitchFamily="34" charset="-128"/>
              </a:rPr>
              <a:t>apps use SSL libraries, that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talk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to TCP</a:t>
            </a:r>
          </a:p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22228B"/>
                </a:solidFill>
                <a:ea typeface="ＭＳ Ｐゴシック" pitchFamily="34" charset="-128"/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itchFamily="2" charset="2"/>
              <a:buChar char="§"/>
            </a:pPr>
            <a:r>
              <a:rPr lang="en-US" altLang="en-US">
                <a:ea typeface="ＭＳ Ｐゴシック" pitchFamily="34" charset="-128"/>
              </a:rPr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pitchFamily="2" charset="2"/>
              <a:buChar char="§"/>
            </a:pPr>
            <a:r>
              <a:rPr lang="en-US" altLang="en-US">
                <a:ea typeface="ＭＳ Ｐゴシック" pitchFamily="34" charset="-128"/>
              </a:rPr>
              <a:t>see Chapter 8</a:t>
            </a:r>
          </a:p>
          <a:p>
            <a:pPr marL="233363" lvl="1" indent="-233363"/>
            <a:endParaRPr lang="en-US" altLang="en-US">
              <a:ea typeface="ＭＳ Ｐゴシック" pitchFamily="34" charset="-128"/>
            </a:endParaRPr>
          </a:p>
          <a:p>
            <a:endParaRPr lang="en-US" altLang="en-US">
              <a:ea typeface="ＭＳ Ｐゴシック" pitchFamily="34" charset="-128"/>
            </a:endParaRPr>
          </a:p>
        </p:txBody>
      </p:sp>
      <p:pic>
        <p:nvPicPr>
          <p:cNvPr id="64518" name="Picture 35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966" y="1030288"/>
            <a:ext cx="3061229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33388" y="201614"/>
            <a:ext cx="8420100" cy="892175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Web and HTTP</a:t>
            </a:r>
          </a:p>
        </p:txBody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7850" y="1360488"/>
            <a:ext cx="84201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3200" i="1">
                <a:ea typeface="ＭＳ Ｐゴシック" pitchFamily="34" charset="-128"/>
              </a:rPr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web page</a:t>
            </a:r>
            <a:r>
              <a:rPr lang="en-US" altLang="en-US">
                <a:ea typeface="ＭＳ Ｐゴシック" pitchFamily="34" charset="-128"/>
              </a:rPr>
              <a:t> consists of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objects</a:t>
            </a:r>
          </a:p>
          <a:p>
            <a:r>
              <a:rPr lang="en-US" altLang="en-US">
                <a:ea typeface="ＭＳ Ｐゴシック" pitchFamily="34" charset="-128"/>
              </a:rPr>
              <a:t>object can be HTML file, JPEG image, Java applet, audio file,…</a:t>
            </a:r>
          </a:p>
          <a:p>
            <a:r>
              <a:rPr lang="en-US" altLang="en-US">
                <a:ea typeface="ＭＳ Ｐゴシック" pitchFamily="34" charset="-128"/>
              </a:rPr>
              <a:t>web page consists of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base HTML-file</a:t>
            </a:r>
            <a:r>
              <a:rPr lang="en-US" altLang="en-US">
                <a:ea typeface="ＭＳ Ｐゴシック" pitchFamily="34" charset="-128"/>
              </a:rPr>
              <a:t> which includes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several referenced objects</a:t>
            </a:r>
          </a:p>
          <a:p>
            <a:r>
              <a:rPr lang="en-US" altLang="en-US">
                <a:ea typeface="ＭＳ Ｐゴシック" pitchFamily="34" charset="-128"/>
              </a:rPr>
              <a:t>each object is addressable by a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URL, </a:t>
            </a:r>
            <a:r>
              <a:rPr lang="en-US" altLang="en-US">
                <a:ea typeface="ＭＳ Ｐゴシック" pitchFamily="34" charset="-128"/>
              </a:rPr>
              <a:t>e.g.,</a:t>
            </a: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grpSp>
        <p:nvGrpSpPr>
          <p:cNvPr id="67589" name="Group 10"/>
          <p:cNvGrpSpPr>
            <a:grpSpLocks/>
          </p:cNvGrpSpPr>
          <p:nvPr/>
        </p:nvGrpSpPr>
        <p:grpSpPr bwMode="auto">
          <a:xfrm>
            <a:off x="1301883" y="4486277"/>
            <a:ext cx="7405423" cy="1149351"/>
            <a:chOff x="788" y="2955"/>
            <a:chExt cx="4306" cy="724"/>
          </a:xfrm>
        </p:grpSpPr>
        <p:sp>
          <p:nvSpPr>
            <p:cNvPr id="67591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3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itchFamily="49" charset="0"/>
                </a:rPr>
                <a:t>www.someschool.edu/someDept/pic.gif</a:t>
              </a:r>
            </a:p>
          </p:txBody>
        </p:sp>
        <p:sp>
          <p:nvSpPr>
            <p:cNvPr id="67592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67593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67594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94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67595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95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pitchFamily="66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  <p:pic>
        <p:nvPicPr>
          <p:cNvPr id="67590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39" y="895350"/>
            <a:ext cx="44559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19</a:t>
            </a:fld>
            <a:endParaRPr lang="en-US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367" y="820739"/>
            <a:ext cx="69324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>
          <a:xfrm>
            <a:off x="493581" y="0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Chapter 2: application layer</a:t>
            </a:r>
          </a:p>
        </p:txBody>
      </p:sp>
      <p:sp>
        <p:nvSpPr>
          <p:cNvPr id="358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371600"/>
            <a:ext cx="387985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 dirty="0">
                <a:solidFill>
                  <a:srgbClr val="CC0000"/>
                </a:solidFill>
                <a:ea typeface="ＭＳ Ｐゴシック" pitchFamily="34" charset="-128"/>
              </a:rPr>
              <a:t>our goals:</a:t>
            </a: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 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conceptual, implementation aspects of network application protocols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transport-layer service models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client-server paradigm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peer-to-peer paradigm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content distribution networks</a:t>
            </a:r>
          </a:p>
        </p:txBody>
      </p:sp>
      <p:sp>
        <p:nvSpPr>
          <p:cNvPr id="3584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87900" y="1441450"/>
            <a:ext cx="3972719" cy="4648200"/>
          </a:xfrm>
        </p:spPr>
        <p:txBody>
          <a:bodyPr/>
          <a:lstStyle/>
          <a:p>
            <a:r>
              <a:rPr lang="en-US" altLang="en-US" sz="2400" dirty="0">
                <a:ea typeface="ＭＳ Ｐゴシック" pitchFamily="34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en-US" sz="2000" dirty="0">
                <a:ea typeface="ＭＳ Ｐゴシック" pitchFamily="34" charset="-128"/>
              </a:rPr>
              <a:t>HTTP</a:t>
            </a:r>
          </a:p>
          <a:p>
            <a:pPr lvl="1"/>
            <a:r>
              <a:rPr lang="en-US" altLang="en-US" sz="2000" dirty="0">
                <a:ea typeface="ＭＳ Ｐゴシック" pitchFamily="34" charset="-128"/>
              </a:rPr>
              <a:t>FTP</a:t>
            </a:r>
          </a:p>
          <a:p>
            <a:pPr lvl="1"/>
            <a:r>
              <a:rPr lang="en-US" altLang="en-US" sz="2000" dirty="0">
                <a:ea typeface="ＭＳ Ｐゴシック" pitchFamily="34" charset="-128"/>
              </a:rPr>
              <a:t>SMTP / POP3 / IMAP</a:t>
            </a:r>
          </a:p>
          <a:p>
            <a:pPr lvl="1"/>
            <a:r>
              <a:rPr lang="en-US" altLang="en-US" sz="2000" dirty="0">
                <a:ea typeface="ＭＳ Ｐゴシック" pitchFamily="34" charset="-128"/>
              </a:rPr>
              <a:t>DNS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creating network applications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socket API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</a:t>
            </a:fld>
            <a:endParaRPr lang="en-US" alt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309564"/>
            <a:ext cx="8420100" cy="795337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HTTP overview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60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489075"/>
            <a:ext cx="41275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Web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client</a:t>
            </a:r>
            <a:r>
              <a:rPr lang="en-US" altLang="en-US" i="1">
                <a:solidFill>
                  <a:srgbClr val="FF0000"/>
                </a:solidFill>
                <a:ea typeface="ＭＳ Ｐゴシック" pitchFamily="34" charset="-128"/>
              </a:rPr>
              <a:t>:</a:t>
            </a:r>
            <a:r>
              <a:rPr lang="en-US" altLang="en-US">
                <a:ea typeface="ＭＳ Ｐゴシック" pitchFamily="34" charset="-128"/>
              </a:rPr>
              <a:t> browser that requests, receives, (using HTTP protocol) and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displays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server:</a:t>
            </a:r>
            <a:r>
              <a:rPr lang="en-US" altLang="en-US">
                <a:ea typeface="ＭＳ Ｐゴシック" pitchFamily="34" charset="-128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69637" name="Text Box 7"/>
          <p:cNvSpPr txBox="1">
            <a:spLocks noChangeArrowheads="1"/>
          </p:cNvSpPr>
          <p:nvPr/>
        </p:nvSpPr>
        <p:spPr bwMode="auto">
          <a:xfrm>
            <a:off x="5005039" y="2455864"/>
            <a:ext cx="159851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Firefox browser</a:t>
            </a:r>
            <a:endParaRPr lang="en-US" altLang="en-US" sz="2400"/>
          </a:p>
        </p:txBody>
      </p:sp>
      <p:sp>
        <p:nvSpPr>
          <p:cNvPr id="69638" name="Text Box 9"/>
          <p:cNvSpPr txBox="1">
            <a:spLocks noChangeArrowheads="1"/>
          </p:cNvSpPr>
          <p:nvPr/>
        </p:nvSpPr>
        <p:spPr bwMode="auto">
          <a:xfrm>
            <a:off x="8186634" y="3836989"/>
            <a:ext cx="1354345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69639" name="Text Box 23"/>
          <p:cNvSpPr txBox="1">
            <a:spLocks noChangeArrowheads="1"/>
          </p:cNvSpPr>
          <p:nvPr/>
        </p:nvSpPr>
        <p:spPr bwMode="auto">
          <a:xfrm>
            <a:off x="5266824" y="5218113"/>
            <a:ext cx="15616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 sz="2400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6260042" y="2136775"/>
            <a:ext cx="2277004" cy="946150"/>
            <a:chOff x="3640" y="1346"/>
            <a:chExt cx="1324" cy="596"/>
          </a:xfrm>
        </p:grpSpPr>
        <p:sp>
          <p:nvSpPr>
            <p:cNvPr id="69688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/>
            <p:cNvSpPr txBox="1">
              <a:spLocks noChangeArrowheads="1"/>
            </p:cNvSpPr>
            <p:nvPr/>
          </p:nvSpPr>
          <p:spPr bwMode="auto">
            <a:xfrm rot="1422049">
              <a:off x="3892" y="1444"/>
              <a:ext cx="84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6380428" y="2344739"/>
            <a:ext cx="2135981" cy="904875"/>
            <a:chOff x="4141" y="394"/>
            <a:chExt cx="1242" cy="570"/>
          </a:xfrm>
        </p:grpSpPr>
        <p:sp>
          <p:nvSpPr>
            <p:cNvPr id="69686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/>
            <p:cNvSpPr txBox="1">
              <a:spLocks noChangeArrowheads="1"/>
            </p:cNvSpPr>
            <p:nvPr/>
          </p:nvSpPr>
          <p:spPr bwMode="auto">
            <a:xfrm rot="1411598">
              <a:off x="4340" y="705"/>
              <a:ext cx="93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2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439" y="919163"/>
            <a:ext cx="3618442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18416944">
            <a:off x="6321822" y="3591190"/>
            <a:ext cx="2101850" cy="1024996"/>
            <a:chOff x="3640" y="1346"/>
            <a:chExt cx="1324" cy="596"/>
          </a:xfrm>
        </p:grpSpPr>
        <p:sp>
          <p:nvSpPr>
            <p:cNvPr id="69684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/>
            <p:cNvSpPr txBox="1">
              <a:spLocks noChangeArrowheads="1"/>
            </p:cNvSpPr>
            <p:nvPr/>
          </p:nvSpPr>
          <p:spPr bwMode="auto">
            <a:xfrm rot="1422049">
              <a:off x="3857" y="1453"/>
              <a:ext cx="918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18335063">
            <a:off x="6366272" y="3832623"/>
            <a:ext cx="1971675" cy="980281"/>
            <a:chOff x="4141" y="394"/>
            <a:chExt cx="1242" cy="570"/>
          </a:xfrm>
        </p:grpSpPr>
        <p:sp>
          <p:nvSpPr>
            <p:cNvPr id="69682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/>
            <p:cNvSpPr txBox="1">
              <a:spLocks noChangeArrowheads="1"/>
            </p:cNvSpPr>
            <p:nvPr/>
          </p:nvSpPr>
          <p:spPr bwMode="auto">
            <a:xfrm rot="1411598">
              <a:off x="4301" y="714"/>
              <a:ext cx="1018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5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786" y="4286251"/>
            <a:ext cx="41447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/>
          <p:cNvGrpSpPr>
            <a:grpSpLocks/>
          </p:cNvGrpSpPr>
          <p:nvPr/>
        </p:nvGrpSpPr>
        <p:grpSpPr bwMode="auto">
          <a:xfrm>
            <a:off x="5154216" y="1468438"/>
            <a:ext cx="1155700" cy="1079500"/>
            <a:chOff x="-44" y="1473"/>
            <a:chExt cx="981" cy="1105"/>
          </a:xfrm>
        </p:grpSpPr>
        <p:pic>
          <p:nvPicPr>
            <p:cNvPr id="6968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/>
          <p:cNvGrpSpPr>
            <a:grpSpLocks/>
          </p:cNvGrpSpPr>
          <p:nvPr/>
        </p:nvGrpSpPr>
        <p:grpSpPr bwMode="auto">
          <a:xfrm>
            <a:off x="8535327" y="2633663"/>
            <a:ext cx="753269" cy="1282700"/>
            <a:chOff x="4140" y="429"/>
            <a:chExt cx="1425" cy="2396"/>
          </a:xfrm>
        </p:grpSpPr>
        <p:sp>
          <p:nvSpPr>
            <p:cNvPr id="69648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0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3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9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4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5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7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6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7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8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5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9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3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61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2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5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7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8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9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69670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71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20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7"/>
          <p:cNvSpPr>
            <a:spLocks noChangeArrowheads="1"/>
          </p:cNvSpPr>
          <p:nvPr/>
        </p:nvSpPr>
        <p:spPr bwMode="auto">
          <a:xfrm>
            <a:off x="5180012" y="3400425"/>
            <a:ext cx="4405051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1684" name="Rectangle 9"/>
          <p:cNvSpPr>
            <a:spLocks noChangeArrowheads="1"/>
          </p:cNvSpPr>
          <p:nvPr/>
        </p:nvSpPr>
        <p:spPr bwMode="auto">
          <a:xfrm>
            <a:off x="8306594" y="3238501"/>
            <a:ext cx="897731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>
          <a:xfrm>
            <a:off x="459185" y="347664"/>
            <a:ext cx="8420100" cy="795337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HTTP overview (continued)</a:t>
            </a:r>
          </a:p>
        </p:txBody>
      </p:sp>
      <p:sp>
        <p:nvSpPr>
          <p:cNvPr id="880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9890" y="1511300"/>
            <a:ext cx="4302919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uses 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initiates TCP connection (creates socket) to server,  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TCP connection closed</a:t>
            </a:r>
            <a:endParaRPr lang="en-US" dirty="0">
              <a:latin typeface="Gill Sans MT" charset="0"/>
            </a:endParaRPr>
          </a:p>
        </p:txBody>
      </p:sp>
      <p:sp>
        <p:nvSpPr>
          <p:cNvPr id="8807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448300" y="1566863"/>
            <a:ext cx="34671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HTTP is 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pitchFamily="34" charset="-128"/>
              </a:rPr>
              <a:t>stateless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endParaRPr lang="en-US" altLang="ja-JP" i="1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server maintains no information about past client requests</a:t>
            </a:r>
          </a:p>
        </p:txBody>
      </p:sp>
      <p:sp>
        <p:nvSpPr>
          <p:cNvPr id="88072" name="Rectangle 6"/>
          <p:cNvSpPr>
            <a:spLocks noChangeArrowheads="1"/>
          </p:cNvSpPr>
          <p:nvPr/>
        </p:nvSpPr>
        <p:spPr bwMode="auto">
          <a:xfrm>
            <a:off x="5257402" y="3614739"/>
            <a:ext cx="4493817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  <a:latin typeface="Gill Sans MT" pitchFamily="34" charset="0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stateful</a:t>
            </a:r>
            <a:r>
              <a:rPr lang="ja-JP" altLang="en-US" sz="2400">
                <a:solidFill>
                  <a:srgbClr val="000099"/>
                </a:solidFill>
                <a:latin typeface="Gill Sans MT" pitchFamily="34" charset="0"/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if server/client crashes, their views of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state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may be inconsistent, must be reconciled</a:t>
            </a:r>
          </a:p>
          <a:p>
            <a:pPr>
              <a:buFont typeface="ZapfDingbats" charset="2"/>
              <a:buChar char="r"/>
            </a:pP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71689" name="Text Box 8"/>
          <p:cNvSpPr txBox="1">
            <a:spLocks noChangeArrowheads="1"/>
          </p:cNvSpPr>
          <p:nvPr/>
        </p:nvSpPr>
        <p:spPr bwMode="auto">
          <a:xfrm>
            <a:off x="8345817" y="3160713"/>
            <a:ext cx="7745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Gill Sans MT" pitchFamily="34" charset="0"/>
              </a:rPr>
              <a:t>aside</a:t>
            </a:r>
          </a:p>
        </p:txBody>
      </p:sp>
      <p:pic>
        <p:nvPicPr>
          <p:cNvPr id="71690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40" y="1020764"/>
            <a:ext cx="69324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21</a:t>
            </a:fld>
            <a:endParaRPr lang="en-US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HTTP connections</a:t>
            </a:r>
          </a:p>
        </p:txBody>
      </p:sp>
      <p:sp>
        <p:nvSpPr>
          <p:cNvPr id="7373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non-persistent HTTP</a:t>
            </a:r>
          </a:p>
          <a:p>
            <a:r>
              <a:rPr lang="en-US" altLang="en-US">
                <a:ea typeface="ＭＳ Ｐゴシック" pitchFamily="34" charset="-128"/>
              </a:rPr>
              <a:t>at most one object sent over TCP connection</a:t>
            </a:r>
          </a:p>
          <a:p>
            <a:pPr lvl="1"/>
            <a:r>
              <a:rPr lang="en-US" altLang="en-US" sz="2800">
                <a:ea typeface="ＭＳ Ｐゴシック" pitchFamily="34" charset="-128"/>
              </a:rPr>
              <a:t>connection then closed</a:t>
            </a:r>
          </a:p>
          <a:p>
            <a:r>
              <a:rPr lang="en-US" altLang="en-US">
                <a:ea typeface="ＭＳ Ｐゴシック" pitchFamily="34" charset="-128"/>
              </a:rPr>
              <a:t>downloading multiple objects required multiple connections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737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0" y="1611313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persistent HTTP</a:t>
            </a:r>
          </a:p>
          <a:p>
            <a:r>
              <a:rPr lang="en-US" altLang="en-US">
                <a:ea typeface="ＭＳ Ｐゴシック" pitchFamily="34" charset="-128"/>
              </a:rPr>
              <a:t>multiple objects can be sent over single TCP connection between client, server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pic>
        <p:nvPicPr>
          <p:cNvPr id="7373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565" y="103187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22</a:t>
            </a:fld>
            <a:endParaRPr lang="en-US" alt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9" name="Picture 2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8" y="842963"/>
            <a:ext cx="54465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/>
          <p:cNvSpPr>
            <a:spLocks noChangeShapeType="1"/>
          </p:cNvSpPr>
          <p:nvPr/>
        </p:nvSpPr>
        <p:spPr bwMode="auto">
          <a:xfrm>
            <a:off x="515938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1" name="Rectangle 13"/>
          <p:cNvSpPr>
            <a:spLocks noChangeArrowheads="1"/>
          </p:cNvSpPr>
          <p:nvPr/>
        </p:nvSpPr>
        <p:spPr bwMode="auto">
          <a:xfrm>
            <a:off x="257969" y="6019801"/>
            <a:ext cx="711994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5782" name="Rectangle 2"/>
          <p:cNvSpPr>
            <a:spLocks noGrp="1" noChangeArrowheads="1"/>
          </p:cNvSpPr>
          <p:nvPr>
            <p:ph type="title"/>
          </p:nvPr>
        </p:nvSpPr>
        <p:spPr>
          <a:xfrm>
            <a:off x="540015" y="190501"/>
            <a:ext cx="8420100" cy="8667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Non-persistent HTTP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57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5108" y="1114426"/>
            <a:ext cx="8604117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suppose user enters URL:</a:t>
            </a:r>
          </a:p>
        </p:txBody>
      </p:sp>
      <p:sp>
        <p:nvSpPr>
          <p:cNvPr id="5325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11994" y="2106613"/>
            <a:ext cx="4271963" cy="19050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>
                <a:solidFill>
                  <a:srgbClr val="CC0000"/>
                </a:solidFill>
                <a:ea typeface="ＭＳ Ｐゴシック" pitchFamily="34" charset="-128"/>
              </a:rPr>
              <a:t>1a</a:t>
            </a:r>
            <a:r>
              <a:rPr lang="en-US" altLang="en-US" sz="2000">
                <a:solidFill>
                  <a:srgbClr val="FF0000"/>
                </a:solidFill>
                <a:ea typeface="ＭＳ Ｐゴシック" pitchFamily="34" charset="-128"/>
              </a:rPr>
              <a:t>.</a:t>
            </a:r>
            <a:r>
              <a:rPr lang="en-US" altLang="en-US" sz="2000">
                <a:ea typeface="ＭＳ Ｐゴシック" pitchFamily="34" charset="-128"/>
              </a:rPr>
              <a:t> HTTP client initiates TCP connection to HTTP server (process) at www.someSchool.edu on port 80</a:t>
            </a:r>
          </a:p>
        </p:txBody>
      </p:sp>
      <p:sp>
        <p:nvSpPr>
          <p:cNvPr id="53257" name="Rectangle 5"/>
          <p:cNvSpPr>
            <a:spLocks noChangeArrowheads="1"/>
          </p:cNvSpPr>
          <p:nvPr/>
        </p:nvSpPr>
        <p:spPr bwMode="auto">
          <a:xfrm>
            <a:off x="763588" y="3829051"/>
            <a:ext cx="41275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client sends HTTP </a:t>
            </a:r>
            <a:r>
              <a:rPr lang="en-US" altLang="en-US" i="1">
                <a:solidFill>
                  <a:srgbClr val="000099"/>
                </a:solidFill>
                <a:latin typeface="Gill Sans MT" pitchFamily="34" charset="0"/>
              </a:rPr>
              <a:t>request message</a:t>
            </a:r>
            <a:r>
              <a:rPr lang="en-US" altLang="en-US">
                <a:latin typeface="Gill Sans MT" pitchFamily="34" charset="0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/>
          <p:cNvSpPr>
            <a:spLocks noChangeArrowheads="1"/>
          </p:cNvSpPr>
          <p:nvPr/>
        </p:nvSpPr>
        <p:spPr bwMode="auto">
          <a:xfrm>
            <a:off x="5180013" y="2524125"/>
            <a:ext cx="41275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1b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server at host www.someSchool.edu waiting for TCP connection at port 80. 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accepts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>
                <a:latin typeface="Gill Sans MT" pitchFamily="34" charset="0"/>
              </a:rPr>
              <a:t> connection, notifying client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53259" name="Rectangle 7"/>
          <p:cNvSpPr>
            <a:spLocks noChangeArrowheads="1"/>
          </p:cNvSpPr>
          <p:nvPr/>
        </p:nvSpPr>
        <p:spPr bwMode="auto">
          <a:xfrm>
            <a:off x="5118100" y="4381501"/>
            <a:ext cx="41275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server receives request message, forms </a:t>
            </a:r>
            <a:r>
              <a:rPr lang="en-US" altLang="en-US" i="1">
                <a:solidFill>
                  <a:srgbClr val="000099"/>
                </a:solidFill>
                <a:latin typeface="Gill Sans MT" pitchFamily="34" charset="0"/>
              </a:rPr>
              <a:t>response message</a:t>
            </a:r>
            <a:r>
              <a:rPr lang="en-US" altLang="en-US">
                <a:latin typeface="Gill Sans MT" pitchFamily="34" charset="0"/>
              </a:rPr>
              <a:t> containing requested object, and sends message into its socket</a:t>
            </a:r>
          </a:p>
        </p:txBody>
      </p:sp>
      <p:sp>
        <p:nvSpPr>
          <p:cNvPr id="53261" name="Line 9"/>
          <p:cNvSpPr>
            <a:spLocks noChangeShapeType="1"/>
          </p:cNvSpPr>
          <p:nvPr/>
        </p:nvSpPr>
        <p:spPr bwMode="auto">
          <a:xfrm>
            <a:off x="4220369" y="4591051"/>
            <a:ext cx="1186656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/>
          <p:cNvSpPr>
            <a:spLocks noChangeShapeType="1"/>
          </p:cNvSpPr>
          <p:nvPr/>
        </p:nvSpPr>
        <p:spPr bwMode="auto">
          <a:xfrm flipH="1">
            <a:off x="4271963" y="5200651"/>
            <a:ext cx="1092068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/>
          <p:cNvSpPr txBox="1">
            <a:spLocks noChangeArrowheads="1"/>
          </p:cNvSpPr>
          <p:nvPr/>
        </p:nvSpPr>
        <p:spPr bwMode="auto">
          <a:xfrm>
            <a:off x="298496" y="5942013"/>
            <a:ext cx="668773" cy="40011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3260" name="Line 8"/>
          <p:cNvSpPr>
            <a:spLocks noChangeShapeType="1"/>
          </p:cNvSpPr>
          <p:nvPr/>
        </p:nvSpPr>
        <p:spPr bwMode="auto">
          <a:xfrm>
            <a:off x="4385469" y="2647951"/>
            <a:ext cx="1186656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/>
          <p:cNvSpPr>
            <a:spLocks noChangeShapeType="1"/>
          </p:cNvSpPr>
          <p:nvPr/>
        </p:nvSpPr>
        <p:spPr bwMode="auto">
          <a:xfrm flipH="1">
            <a:off x="4284002" y="3259139"/>
            <a:ext cx="1186656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/>
          <p:cNvSpPr txBox="1">
            <a:spLocks noChangeArrowheads="1"/>
          </p:cNvSpPr>
          <p:nvPr/>
        </p:nvSpPr>
        <p:spPr bwMode="auto">
          <a:xfrm>
            <a:off x="7307364" y="1123950"/>
            <a:ext cx="191590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(contains text,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references to 10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jpeg images)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5794" name="Rectangle 3"/>
          <p:cNvSpPr>
            <a:spLocks noChangeArrowheads="1"/>
          </p:cNvSpPr>
          <p:nvPr/>
        </p:nvSpPr>
        <p:spPr bwMode="auto">
          <a:xfrm>
            <a:off x="443707" y="1450976"/>
            <a:ext cx="8604118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 b="1">
                <a:latin typeface="Courier New" pitchFamily="49" charset="0"/>
              </a:rPr>
              <a:t>www.someSchool.edu/someDepartment/home.index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23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  <p:bldP spid="53261" grpId="0" animBg="1"/>
      <p:bldP spid="53262" grpId="0" animBg="1"/>
      <p:bldP spid="53260" grpId="0" animBg="1"/>
      <p:bldP spid="532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7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889000"/>
            <a:ext cx="69324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8" name="Rectangle 4"/>
          <p:cNvSpPr>
            <a:spLocks noGrp="1" noChangeArrowheads="1"/>
          </p:cNvSpPr>
          <p:nvPr>
            <p:ph type="title"/>
          </p:nvPr>
        </p:nvSpPr>
        <p:spPr>
          <a:xfrm>
            <a:off x="588169" y="257176"/>
            <a:ext cx="8420100" cy="8667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Non-persistent HTTP (cont.)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54277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1186656" y="2058989"/>
            <a:ext cx="4127500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>
                <a:solidFill>
                  <a:srgbClr val="CC0000"/>
                </a:solidFill>
                <a:ea typeface="ＭＳ Ｐゴシック" pitchFamily="34" charset="-128"/>
              </a:rPr>
              <a:t>5</a:t>
            </a:r>
            <a:r>
              <a:rPr lang="en-US" altLang="en-US" sz="1800">
                <a:solidFill>
                  <a:srgbClr val="CC0000"/>
                </a:solidFill>
                <a:ea typeface="ＭＳ Ｐゴシック" pitchFamily="34" charset="-128"/>
              </a:rPr>
              <a:t>.</a:t>
            </a:r>
            <a:r>
              <a:rPr lang="en-US" altLang="en-US" sz="1800">
                <a:ea typeface="ＭＳ Ｐゴシック" pitchFamily="34" charset="-128"/>
              </a:rPr>
              <a:t> HTTP client receives response message containing html file, displays html.  Parsing html file, finds 10 referenced jpeg  objects</a:t>
            </a:r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176338" y="3568700"/>
            <a:ext cx="4127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6.</a:t>
            </a:r>
            <a:r>
              <a:rPr lang="en-US" altLang="en-US">
                <a:latin typeface="Gill Sans MT" pitchFamily="34" charset="0"/>
              </a:rPr>
              <a:t> Steps 1-5 repeated for each of 10 jpeg objects</a:t>
            </a: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5451740" y="1492251"/>
            <a:ext cx="41275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4.</a:t>
            </a:r>
            <a:r>
              <a:rPr lang="en-US" altLang="en-US">
                <a:latin typeface="Gill Sans MT" pitchFamily="34" charset="0"/>
              </a:rPr>
              <a:t> HTTP server closes TCP connection. </a:t>
            </a:r>
          </a:p>
        </p:txBody>
      </p:sp>
      <p:sp>
        <p:nvSpPr>
          <p:cNvPr id="77832" name="Line 2"/>
          <p:cNvSpPr>
            <a:spLocks noChangeShapeType="1"/>
          </p:cNvSpPr>
          <p:nvPr/>
        </p:nvSpPr>
        <p:spPr bwMode="auto">
          <a:xfrm>
            <a:off x="588169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Rectangle 3"/>
          <p:cNvSpPr>
            <a:spLocks noChangeArrowheads="1"/>
          </p:cNvSpPr>
          <p:nvPr/>
        </p:nvSpPr>
        <p:spPr bwMode="auto">
          <a:xfrm>
            <a:off x="330200" y="3519489"/>
            <a:ext cx="37147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7834" name="Text Box 13"/>
          <p:cNvSpPr txBox="1">
            <a:spLocks noChangeArrowheads="1"/>
          </p:cNvSpPr>
          <p:nvPr/>
        </p:nvSpPr>
        <p:spPr bwMode="auto">
          <a:xfrm>
            <a:off x="280481" y="3382964"/>
            <a:ext cx="6463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  <a:latin typeface="Gill Sans MT" pitchFamily="34" charset="0"/>
              </a:rPr>
              <a:t>time</a:t>
            </a:r>
          </a:p>
        </p:txBody>
      </p:sp>
      <p:sp>
        <p:nvSpPr>
          <p:cNvPr id="54283" name="Line 17"/>
          <p:cNvSpPr>
            <a:spLocks noChangeShapeType="1"/>
          </p:cNvSpPr>
          <p:nvPr/>
        </p:nvSpPr>
        <p:spPr bwMode="auto">
          <a:xfrm flipH="1">
            <a:off x="4075907" y="1449389"/>
            <a:ext cx="1186656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24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  <p:bldP spid="5428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5" name="Picture 4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124" y="668338"/>
            <a:ext cx="7591160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263129" y="1"/>
            <a:ext cx="8908521" cy="925513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Non-persistent HTTP: response time</a:t>
            </a:r>
          </a:p>
        </p:txBody>
      </p:sp>
      <p:sp>
        <p:nvSpPr>
          <p:cNvPr id="798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258888"/>
            <a:ext cx="4431904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RTT (definition):</a:t>
            </a:r>
            <a:r>
              <a:rPr lang="en-US" altLang="en-US" sz="2400">
                <a:ea typeface="ＭＳ Ｐゴシック" pitchFamily="34" charset="-128"/>
              </a:rPr>
              <a:t> time for a small packet to travel from client to server and back</a:t>
            </a:r>
          </a:p>
          <a:p>
            <a:pPr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HTTP response time:</a:t>
            </a:r>
          </a:p>
          <a:p>
            <a:r>
              <a:rPr lang="en-US" altLang="en-US" sz="2400">
                <a:ea typeface="ＭＳ Ｐゴシック" pitchFamily="34" charset="-128"/>
              </a:rPr>
              <a:t>one RTT to initiate TCP connection</a:t>
            </a:r>
          </a:p>
          <a:p>
            <a:r>
              <a:rPr lang="en-US" altLang="en-US" sz="2400">
                <a:ea typeface="ＭＳ Ｐゴシック" pitchFamily="34" charset="-128"/>
              </a:rPr>
              <a:t>one RTT for HTTP request and first few bytes of HTTP response to return</a:t>
            </a:r>
          </a:p>
          <a:p>
            <a:r>
              <a:rPr lang="en-US" altLang="en-US" sz="2400">
                <a:ea typeface="ＭＳ Ｐゴシック" pitchFamily="34" charset="-128"/>
              </a:rPr>
              <a:t>file transmission time</a:t>
            </a:r>
          </a:p>
          <a:p>
            <a:r>
              <a:rPr lang="en-US" altLang="en-US" sz="2400">
                <a:ea typeface="ＭＳ Ｐゴシック" pitchFamily="34" charset="-128"/>
              </a:rPr>
              <a:t>non-persistent HTTP response time =   	</a:t>
            </a:r>
          </a:p>
          <a:p>
            <a:pPr lvl="1"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   2RTT+ file transmission  time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79878" name="Line 15"/>
          <p:cNvSpPr>
            <a:spLocks noChangeShapeType="1"/>
          </p:cNvSpPr>
          <p:nvPr/>
        </p:nvSpPr>
        <p:spPr bwMode="auto">
          <a:xfrm>
            <a:off x="662635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/>
          <p:cNvSpPr>
            <a:spLocks noChangeShapeType="1"/>
          </p:cNvSpPr>
          <p:nvPr/>
        </p:nvSpPr>
        <p:spPr bwMode="auto">
          <a:xfrm>
            <a:off x="845793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/>
          <p:cNvSpPr>
            <a:spLocks noChangeShapeType="1"/>
          </p:cNvSpPr>
          <p:nvPr/>
        </p:nvSpPr>
        <p:spPr bwMode="auto">
          <a:xfrm>
            <a:off x="6641835" y="2722564"/>
            <a:ext cx="18247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/>
          <p:cNvSpPr>
            <a:spLocks noChangeShapeType="1"/>
          </p:cNvSpPr>
          <p:nvPr/>
        </p:nvSpPr>
        <p:spPr bwMode="auto">
          <a:xfrm flipH="1">
            <a:off x="6626359" y="3160714"/>
            <a:ext cx="1812660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/>
          <p:cNvSpPr>
            <a:spLocks noChangeShapeType="1"/>
          </p:cNvSpPr>
          <p:nvPr/>
        </p:nvSpPr>
        <p:spPr bwMode="auto">
          <a:xfrm>
            <a:off x="6634956" y="3668713"/>
            <a:ext cx="1824700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/>
          <p:cNvSpPr>
            <a:spLocks noChangeShapeType="1"/>
          </p:cNvSpPr>
          <p:nvPr/>
        </p:nvSpPr>
        <p:spPr bwMode="auto">
          <a:xfrm flipH="1">
            <a:off x="6652155" y="4151313"/>
            <a:ext cx="1812660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/>
          <p:cNvSpPr>
            <a:spLocks/>
          </p:cNvSpPr>
          <p:nvPr/>
        </p:nvSpPr>
        <p:spPr bwMode="auto">
          <a:xfrm>
            <a:off x="8543925" y="4067176"/>
            <a:ext cx="80831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79885" name="Text Box 22"/>
          <p:cNvSpPr txBox="1">
            <a:spLocks noChangeArrowheads="1"/>
          </p:cNvSpPr>
          <p:nvPr/>
        </p:nvSpPr>
        <p:spPr bwMode="auto">
          <a:xfrm>
            <a:off x="8576602" y="3763963"/>
            <a:ext cx="973343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86" name="Line 23"/>
          <p:cNvSpPr>
            <a:spLocks noChangeShapeType="1"/>
          </p:cNvSpPr>
          <p:nvPr/>
        </p:nvSpPr>
        <p:spPr bwMode="auto">
          <a:xfrm>
            <a:off x="6203290" y="2697164"/>
            <a:ext cx="423069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/>
          <p:cNvSpPr txBox="1">
            <a:spLocks noChangeArrowheads="1"/>
          </p:cNvSpPr>
          <p:nvPr/>
        </p:nvSpPr>
        <p:spPr bwMode="auto">
          <a:xfrm>
            <a:off x="4978798" y="2409825"/>
            <a:ext cx="1238929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79888" name="AutoShape 25"/>
          <p:cNvSpPr>
            <a:spLocks/>
          </p:cNvSpPr>
          <p:nvPr/>
        </p:nvSpPr>
        <p:spPr bwMode="auto">
          <a:xfrm>
            <a:off x="6349471" y="2747964"/>
            <a:ext cx="139304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89" name="Text Box 26"/>
          <p:cNvSpPr txBox="1">
            <a:spLocks noChangeArrowheads="1"/>
          </p:cNvSpPr>
          <p:nvPr/>
        </p:nvSpPr>
        <p:spPr bwMode="auto">
          <a:xfrm>
            <a:off x="5826654" y="2959100"/>
            <a:ext cx="578492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0" name="Line 27"/>
          <p:cNvSpPr>
            <a:spLocks noChangeShapeType="1"/>
          </p:cNvSpPr>
          <p:nvPr/>
        </p:nvSpPr>
        <p:spPr bwMode="auto">
          <a:xfrm>
            <a:off x="6256603" y="3602038"/>
            <a:ext cx="38351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/>
          <p:cNvSpPr txBox="1">
            <a:spLocks noChangeArrowheads="1"/>
          </p:cNvSpPr>
          <p:nvPr/>
        </p:nvSpPr>
        <p:spPr bwMode="auto">
          <a:xfrm>
            <a:off x="5443141" y="3302000"/>
            <a:ext cx="869149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92" name="AutoShape 29"/>
          <p:cNvSpPr>
            <a:spLocks/>
          </p:cNvSpPr>
          <p:nvPr/>
        </p:nvSpPr>
        <p:spPr bwMode="auto">
          <a:xfrm>
            <a:off x="6356350" y="3657600"/>
            <a:ext cx="139304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93" name="Text Box 30"/>
          <p:cNvSpPr txBox="1">
            <a:spLocks noChangeArrowheads="1"/>
          </p:cNvSpPr>
          <p:nvPr/>
        </p:nvSpPr>
        <p:spPr bwMode="auto">
          <a:xfrm>
            <a:off x="5847292" y="3881439"/>
            <a:ext cx="578492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4" name="Line 35"/>
          <p:cNvSpPr>
            <a:spLocks noChangeShapeType="1"/>
          </p:cNvSpPr>
          <p:nvPr/>
        </p:nvSpPr>
        <p:spPr bwMode="auto">
          <a:xfrm flipH="1">
            <a:off x="6268641" y="4591050"/>
            <a:ext cx="37147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/>
          <p:cNvSpPr txBox="1">
            <a:spLocks noChangeArrowheads="1"/>
          </p:cNvSpPr>
          <p:nvPr/>
        </p:nvSpPr>
        <p:spPr bwMode="auto">
          <a:xfrm>
            <a:off x="5680472" y="4438650"/>
            <a:ext cx="95891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received</a:t>
            </a:r>
          </a:p>
        </p:txBody>
      </p:sp>
      <p:sp>
        <p:nvSpPr>
          <p:cNvPr id="79896" name="Text Box 37"/>
          <p:cNvSpPr txBox="1">
            <a:spLocks noChangeArrowheads="1"/>
          </p:cNvSpPr>
          <p:nvPr/>
        </p:nvSpPr>
        <p:spPr bwMode="auto">
          <a:xfrm>
            <a:off x="6382148" y="5337175"/>
            <a:ext cx="572593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sp>
        <p:nvSpPr>
          <p:cNvPr id="79897" name="Text Box 38"/>
          <p:cNvSpPr txBox="1">
            <a:spLocks noChangeArrowheads="1"/>
          </p:cNvSpPr>
          <p:nvPr/>
        </p:nvSpPr>
        <p:spPr bwMode="auto">
          <a:xfrm>
            <a:off x="8199967" y="5319713"/>
            <a:ext cx="5725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grpSp>
        <p:nvGrpSpPr>
          <p:cNvPr id="79898" name="Group 43"/>
          <p:cNvGrpSpPr>
            <a:grpSpLocks/>
          </p:cNvGrpSpPr>
          <p:nvPr/>
        </p:nvGrpSpPr>
        <p:grpSpPr bwMode="auto">
          <a:xfrm>
            <a:off x="8241242" y="1717675"/>
            <a:ext cx="459185" cy="684213"/>
            <a:chOff x="4140" y="429"/>
            <a:chExt cx="1425" cy="2396"/>
          </a:xfrm>
        </p:grpSpPr>
        <p:sp>
          <p:nvSpPr>
            <p:cNvPr id="79902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04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7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3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08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9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1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0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12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9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3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7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5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6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9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1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2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3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79924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5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79899" name="Group 76"/>
          <p:cNvGrpSpPr>
            <a:grpSpLocks/>
          </p:cNvGrpSpPr>
          <p:nvPr/>
        </p:nvGrpSpPr>
        <p:grpSpPr bwMode="auto">
          <a:xfrm>
            <a:off x="6072585" y="1739900"/>
            <a:ext cx="756708" cy="709613"/>
            <a:chOff x="-44" y="1473"/>
            <a:chExt cx="981" cy="1105"/>
          </a:xfrm>
        </p:grpSpPr>
        <p:pic>
          <p:nvPicPr>
            <p:cNvPr id="79900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B686AC9-7250-489C-8F19-E4A0C652D28F}" type="slidenum">
              <a:rPr lang="en-US" altLang="en-US" smtClean="0"/>
              <a:pPr/>
              <a:t>25</a:t>
            </a:fld>
            <a:endParaRPr lang="en-US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90141" y="173038"/>
            <a:ext cx="8420100" cy="838200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Persistent HTTP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1223" y="1414463"/>
            <a:ext cx="4261644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requires 2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OS overhead for </a:t>
            </a:r>
            <a:r>
              <a:rPr lang="en-US" sz="2400" i="1" dirty="0">
                <a:latin typeface="Gill Sans MT" charset="0"/>
              </a:rPr>
              <a:t>each</a:t>
            </a:r>
            <a:r>
              <a:rPr lang="en-US" sz="2400" dirty="0">
                <a:latin typeface="Gill Sans MT" charset="0"/>
              </a:rPr>
              <a:t> 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98309" name="Rectangle 10"/>
          <p:cNvSpPr>
            <a:spLocks noGrp="1" noChangeArrowheads="1"/>
          </p:cNvSpPr>
          <p:nvPr>
            <p:ph type="body" sz="half" idx="2"/>
          </p:nvPr>
        </p:nvSpPr>
        <p:spPr>
          <a:xfrm>
            <a:off x="5095743" y="1438275"/>
            <a:ext cx="41275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subsequent HTTP messages  between 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sends requests as soon as it encounters a referenced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as little as one RTT for all the referenced objects</a:t>
            </a:r>
          </a:p>
        </p:txBody>
      </p:sp>
      <p:pic>
        <p:nvPicPr>
          <p:cNvPr id="819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058" y="796925"/>
            <a:ext cx="357888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26</a:t>
            </a:fld>
            <a:endParaRPr lang="en-US" alt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1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91" y="908050"/>
            <a:ext cx="54465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>
          <a:xfrm>
            <a:off x="517658" y="234950"/>
            <a:ext cx="8420100" cy="9144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HTTP request message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397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7850" y="1444625"/>
            <a:ext cx="8420100" cy="4648200"/>
          </a:xfrm>
        </p:spPr>
        <p:txBody>
          <a:bodyPr/>
          <a:lstStyle/>
          <a:p>
            <a:pPr marL="233363" indent="-233363"/>
            <a:r>
              <a:rPr lang="en-US" altLang="en-US" sz="2400">
                <a:ea typeface="ＭＳ Ｐゴシック" pitchFamily="34" charset="-128"/>
              </a:rPr>
              <a:t>two types of HTTP messages: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request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,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response</a:t>
            </a:r>
          </a:p>
          <a:p>
            <a:pPr marL="233363" indent="-233363"/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HTTP request message:</a:t>
            </a:r>
          </a:p>
          <a:p>
            <a:pPr marL="685800" lvl="1" indent="-228600"/>
            <a:r>
              <a:rPr lang="en-US" altLang="en-US" sz="2000">
                <a:ea typeface="ＭＳ Ｐゴシック" pitchFamily="34" charset="-128"/>
              </a:rPr>
              <a:t>ASCII (human-readable format)</a:t>
            </a:r>
            <a:endParaRPr lang="en-US" altLang="en-US">
              <a:solidFill>
                <a:schemeClr val="accent2"/>
              </a:solidFill>
              <a:ea typeface="ＭＳ Ｐゴシック" pitchFamily="34" charset="-128"/>
            </a:endParaRPr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240771" y="2870201"/>
            <a:ext cx="2307042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 commands</a:t>
            </a: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)</a:t>
            </a:r>
            <a:endParaRPr lang="en-US" altLang="en-US" sz="2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83975" name="Line 6"/>
          <p:cNvSpPr>
            <a:spLocks noChangeShapeType="1"/>
          </p:cNvSpPr>
          <p:nvPr/>
        </p:nvSpPr>
        <p:spPr bwMode="auto">
          <a:xfrm>
            <a:off x="2086108" y="3201988"/>
            <a:ext cx="940726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/>
          <p:cNvSpPr>
            <a:spLocks/>
          </p:cNvSpPr>
          <p:nvPr/>
        </p:nvSpPr>
        <p:spPr bwMode="auto">
          <a:xfrm>
            <a:off x="3007917" y="3538539"/>
            <a:ext cx="161660" cy="1957387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/>
          <p:cNvSpPr txBox="1">
            <a:spLocks noChangeArrowheads="1"/>
          </p:cNvSpPr>
          <p:nvPr/>
        </p:nvSpPr>
        <p:spPr bwMode="auto">
          <a:xfrm>
            <a:off x="1957883" y="4056064"/>
            <a:ext cx="98296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2502298" y="5622925"/>
            <a:ext cx="553773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/>
          <p:cNvSpPr txBox="1">
            <a:spLocks noChangeArrowheads="1"/>
          </p:cNvSpPr>
          <p:nvPr/>
        </p:nvSpPr>
        <p:spPr bwMode="auto">
          <a:xfrm>
            <a:off x="295805" y="4719638"/>
            <a:ext cx="2364750" cy="129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end of header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80" name="Text Box 16"/>
          <p:cNvSpPr txBox="1">
            <a:spLocks noChangeArrowheads="1"/>
          </p:cNvSpPr>
          <p:nvPr/>
        </p:nvSpPr>
        <p:spPr bwMode="auto">
          <a:xfrm>
            <a:off x="3044031" y="3236913"/>
            <a:ext cx="6112571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\r\n</a:t>
            </a:r>
          </a:p>
        </p:txBody>
      </p:sp>
      <p:sp>
        <p:nvSpPr>
          <p:cNvPr id="83981" name="Line 17"/>
          <p:cNvSpPr>
            <a:spLocks noChangeShapeType="1"/>
          </p:cNvSpPr>
          <p:nvPr/>
        </p:nvSpPr>
        <p:spPr bwMode="auto">
          <a:xfrm flipH="1">
            <a:off x="6861969" y="2754313"/>
            <a:ext cx="180579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/>
          <p:cNvSpPr txBox="1">
            <a:spLocks noChangeArrowheads="1"/>
          </p:cNvSpPr>
          <p:nvPr/>
        </p:nvSpPr>
        <p:spPr bwMode="auto">
          <a:xfrm>
            <a:off x="6917003" y="2466975"/>
            <a:ext cx="24336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carriage return character</a:t>
            </a:r>
          </a:p>
        </p:txBody>
      </p:sp>
      <p:sp>
        <p:nvSpPr>
          <p:cNvPr id="83983" name="Text Box 19"/>
          <p:cNvSpPr txBox="1">
            <a:spLocks noChangeArrowheads="1"/>
          </p:cNvSpPr>
          <p:nvPr/>
        </p:nvSpPr>
        <p:spPr bwMode="auto">
          <a:xfrm>
            <a:off x="7082102" y="2763838"/>
            <a:ext cx="18838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line-feed character</a:t>
            </a:r>
          </a:p>
        </p:txBody>
      </p:sp>
      <p:sp>
        <p:nvSpPr>
          <p:cNvPr id="83984" name="Line 20"/>
          <p:cNvSpPr>
            <a:spLocks noChangeShapeType="1"/>
          </p:cNvSpPr>
          <p:nvPr/>
        </p:nvSpPr>
        <p:spPr bwMode="auto">
          <a:xfrm flipH="1">
            <a:off x="7166372" y="3063876"/>
            <a:ext cx="87709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TextBox 1"/>
          <p:cNvSpPr txBox="1">
            <a:spLocks noChangeArrowheads="1"/>
          </p:cNvSpPr>
          <p:nvPr/>
        </p:nvSpPr>
        <p:spPr bwMode="auto">
          <a:xfrm>
            <a:off x="368036" y="6199189"/>
            <a:ext cx="4882489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27</a:t>
            </a:fld>
            <a:endParaRPr lang="en-US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9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323" y="1001714"/>
            <a:ext cx="79230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HTTP request message: general format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86021" name="Text Box 9"/>
          <p:cNvSpPr txBox="1">
            <a:spLocks noChangeArrowheads="1"/>
          </p:cNvSpPr>
          <p:nvPr/>
        </p:nvSpPr>
        <p:spPr bwMode="auto">
          <a:xfrm>
            <a:off x="7548167" y="1662113"/>
            <a:ext cx="1039067" cy="6463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86022" name="Text Box 11"/>
          <p:cNvSpPr txBox="1">
            <a:spLocks noChangeArrowheads="1"/>
          </p:cNvSpPr>
          <p:nvPr/>
        </p:nvSpPr>
        <p:spPr bwMode="auto">
          <a:xfrm>
            <a:off x="7543007" y="2678113"/>
            <a:ext cx="982961" cy="6463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86023" name="Rectangle 12"/>
          <p:cNvSpPr>
            <a:spLocks noChangeArrowheads="1"/>
          </p:cNvSpPr>
          <p:nvPr/>
        </p:nvSpPr>
        <p:spPr bwMode="auto">
          <a:xfrm>
            <a:off x="7126817" y="2247901"/>
            <a:ext cx="37491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13"/>
          <p:cNvSpPr>
            <a:spLocks noChangeArrowheads="1"/>
          </p:cNvSpPr>
          <p:nvPr/>
        </p:nvSpPr>
        <p:spPr bwMode="auto">
          <a:xfrm>
            <a:off x="6982355" y="2197101"/>
            <a:ext cx="314722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15"/>
          <p:cNvSpPr>
            <a:spLocks noChangeArrowheads="1"/>
          </p:cNvSpPr>
          <p:nvPr/>
        </p:nvSpPr>
        <p:spPr bwMode="auto">
          <a:xfrm>
            <a:off x="7381346" y="4303714"/>
            <a:ext cx="772187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6" name="Text Box 16"/>
          <p:cNvSpPr txBox="1">
            <a:spLocks noChangeArrowheads="1"/>
          </p:cNvSpPr>
          <p:nvPr/>
        </p:nvSpPr>
        <p:spPr bwMode="auto">
          <a:xfrm>
            <a:off x="7544727" y="4868863"/>
            <a:ext cx="740908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86027" name="Rectangle 20"/>
          <p:cNvSpPr>
            <a:spLocks noChangeArrowheads="1"/>
          </p:cNvSpPr>
          <p:nvPr/>
        </p:nvSpPr>
        <p:spPr bwMode="auto">
          <a:xfrm>
            <a:off x="1238250" y="1698625"/>
            <a:ext cx="61087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8" name="Line 22"/>
          <p:cNvSpPr>
            <a:spLocks noChangeShapeType="1"/>
          </p:cNvSpPr>
          <p:nvPr/>
        </p:nvSpPr>
        <p:spPr bwMode="auto">
          <a:xfrm>
            <a:off x="2655358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/>
          <p:cNvSpPr>
            <a:spLocks noChangeShapeType="1"/>
          </p:cNvSpPr>
          <p:nvPr/>
        </p:nvSpPr>
        <p:spPr bwMode="auto">
          <a:xfrm>
            <a:off x="3136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/>
          <p:cNvSpPr>
            <a:spLocks noChangeShapeType="1"/>
          </p:cNvSpPr>
          <p:nvPr/>
        </p:nvSpPr>
        <p:spPr bwMode="auto">
          <a:xfrm>
            <a:off x="4554008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/>
          <p:cNvSpPr>
            <a:spLocks noChangeShapeType="1"/>
          </p:cNvSpPr>
          <p:nvPr/>
        </p:nvSpPr>
        <p:spPr bwMode="auto">
          <a:xfrm>
            <a:off x="5014913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/>
          <p:cNvSpPr>
            <a:spLocks noChangeShapeType="1"/>
          </p:cNvSpPr>
          <p:nvPr/>
        </p:nvSpPr>
        <p:spPr bwMode="auto">
          <a:xfrm>
            <a:off x="6425142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/>
          <p:cNvSpPr>
            <a:spLocks noChangeShapeType="1"/>
          </p:cNvSpPr>
          <p:nvPr/>
        </p:nvSpPr>
        <p:spPr bwMode="auto">
          <a:xfrm>
            <a:off x="6899804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/>
          <p:cNvSpPr txBox="1">
            <a:spLocks noChangeArrowheads="1"/>
          </p:cNvSpPr>
          <p:nvPr/>
        </p:nvSpPr>
        <p:spPr bwMode="auto">
          <a:xfrm>
            <a:off x="1372394" y="1725614"/>
            <a:ext cx="10390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86035" name="Text Box 29"/>
          <p:cNvSpPr txBox="1">
            <a:spLocks noChangeArrowheads="1"/>
          </p:cNvSpPr>
          <p:nvPr/>
        </p:nvSpPr>
        <p:spPr bwMode="auto">
          <a:xfrm>
            <a:off x="2631281" y="1706564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6" name="Text Box 30"/>
          <p:cNvSpPr txBox="1">
            <a:spLocks noChangeArrowheads="1"/>
          </p:cNvSpPr>
          <p:nvPr/>
        </p:nvSpPr>
        <p:spPr bwMode="auto">
          <a:xfrm>
            <a:off x="4543690" y="1712914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7" name="Text Box 31"/>
          <p:cNvSpPr txBox="1">
            <a:spLocks noChangeArrowheads="1"/>
          </p:cNvSpPr>
          <p:nvPr/>
        </p:nvSpPr>
        <p:spPr bwMode="auto">
          <a:xfrm>
            <a:off x="6442340" y="1719263"/>
            <a:ext cx="3978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86038" name="Text Box 32"/>
          <p:cNvSpPr txBox="1">
            <a:spLocks noChangeArrowheads="1"/>
          </p:cNvSpPr>
          <p:nvPr/>
        </p:nvSpPr>
        <p:spPr bwMode="auto">
          <a:xfrm>
            <a:off x="6951398" y="1730376"/>
            <a:ext cx="3129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86039" name="Text Box 33"/>
          <p:cNvSpPr txBox="1">
            <a:spLocks noChangeArrowheads="1"/>
          </p:cNvSpPr>
          <p:nvPr/>
        </p:nvSpPr>
        <p:spPr bwMode="auto">
          <a:xfrm>
            <a:off x="5183452" y="1712914"/>
            <a:ext cx="101181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86040" name="Text Box 34"/>
          <p:cNvSpPr txBox="1">
            <a:spLocks noChangeArrowheads="1"/>
          </p:cNvSpPr>
          <p:nvPr/>
        </p:nvSpPr>
        <p:spPr bwMode="auto">
          <a:xfrm>
            <a:off x="3422385" y="1725614"/>
            <a:ext cx="6992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86041" name="Group 45"/>
          <p:cNvGrpSpPr>
            <a:grpSpLocks/>
          </p:cNvGrpSpPr>
          <p:nvPr/>
        </p:nvGrpSpPr>
        <p:grpSpPr bwMode="auto">
          <a:xfrm>
            <a:off x="1238250" y="2143125"/>
            <a:ext cx="4946121" cy="446088"/>
            <a:chOff x="192" y="1894"/>
            <a:chExt cx="2876" cy="281"/>
          </a:xfrm>
        </p:grpSpPr>
        <p:sp>
          <p:nvSpPr>
            <p:cNvPr id="86077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8" name="Line 36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3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83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8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84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6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85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86042" name="Group 46"/>
          <p:cNvGrpSpPr>
            <a:grpSpLocks/>
          </p:cNvGrpSpPr>
          <p:nvPr/>
        </p:nvGrpSpPr>
        <p:grpSpPr bwMode="auto">
          <a:xfrm>
            <a:off x="1234810" y="3619500"/>
            <a:ext cx="4946121" cy="446088"/>
            <a:chOff x="192" y="1894"/>
            <a:chExt cx="2876" cy="281"/>
          </a:xfrm>
        </p:grpSpPr>
        <p:sp>
          <p:nvSpPr>
            <p:cNvPr id="86068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9" name="Line 48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3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74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8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75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6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76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86043" name="Line 56"/>
          <p:cNvSpPr>
            <a:spLocks noChangeShapeType="1"/>
          </p:cNvSpPr>
          <p:nvPr/>
        </p:nvSpPr>
        <p:spPr bwMode="auto">
          <a:xfrm>
            <a:off x="123825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/>
          <p:cNvGrpSpPr>
            <a:grpSpLocks/>
          </p:cNvGrpSpPr>
          <p:nvPr/>
        </p:nvGrpSpPr>
        <p:grpSpPr bwMode="auto">
          <a:xfrm>
            <a:off x="1055952" y="2814638"/>
            <a:ext cx="333640" cy="465137"/>
            <a:chOff x="462" y="1727"/>
            <a:chExt cx="194" cy="293"/>
          </a:xfrm>
        </p:grpSpPr>
        <p:sp>
          <p:nvSpPr>
            <p:cNvPr id="86065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6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7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86045" name="Line 62"/>
          <p:cNvSpPr>
            <a:spLocks noChangeShapeType="1"/>
          </p:cNvSpPr>
          <p:nvPr/>
        </p:nvSpPr>
        <p:spPr bwMode="auto">
          <a:xfrm>
            <a:off x="6182652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/>
          <p:cNvGrpSpPr>
            <a:grpSpLocks/>
          </p:cNvGrpSpPr>
          <p:nvPr/>
        </p:nvGrpSpPr>
        <p:grpSpPr bwMode="auto">
          <a:xfrm>
            <a:off x="6000354" y="2801938"/>
            <a:ext cx="333639" cy="465137"/>
            <a:chOff x="462" y="1727"/>
            <a:chExt cx="194" cy="293"/>
          </a:xfrm>
        </p:grpSpPr>
        <p:sp>
          <p:nvSpPr>
            <p:cNvPr id="86062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4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47" name="Group 77"/>
          <p:cNvGrpSpPr>
            <a:grpSpLocks/>
          </p:cNvGrpSpPr>
          <p:nvPr/>
        </p:nvGrpSpPr>
        <p:grpSpPr bwMode="auto">
          <a:xfrm>
            <a:off x="1233091" y="4065589"/>
            <a:ext cx="1043913" cy="446087"/>
            <a:chOff x="3105" y="2650"/>
            <a:chExt cx="607" cy="281"/>
          </a:xfrm>
        </p:grpSpPr>
        <p:sp>
          <p:nvSpPr>
            <p:cNvPr id="86058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9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3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61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8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86048" name="Rectangle 78"/>
          <p:cNvSpPr>
            <a:spLocks noChangeArrowheads="1"/>
          </p:cNvSpPr>
          <p:nvPr/>
        </p:nvSpPr>
        <p:spPr bwMode="auto">
          <a:xfrm>
            <a:off x="1233092" y="4513264"/>
            <a:ext cx="5601361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0"/>
          <p:cNvSpPr txBox="1">
            <a:spLocks noChangeArrowheads="1"/>
          </p:cNvSpPr>
          <p:nvPr/>
        </p:nvSpPr>
        <p:spPr bwMode="auto">
          <a:xfrm>
            <a:off x="3331238" y="4837114"/>
            <a:ext cx="14237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86050" name="Group 81"/>
          <p:cNvGrpSpPr>
            <a:grpSpLocks/>
          </p:cNvGrpSpPr>
          <p:nvPr/>
        </p:nvGrpSpPr>
        <p:grpSpPr bwMode="auto">
          <a:xfrm>
            <a:off x="1055952" y="4851401"/>
            <a:ext cx="333640" cy="465138"/>
            <a:chOff x="462" y="1727"/>
            <a:chExt cx="194" cy="293"/>
          </a:xfrm>
        </p:grpSpPr>
        <p:sp>
          <p:nvSpPr>
            <p:cNvPr id="86055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7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51" name="Group 85"/>
          <p:cNvGrpSpPr>
            <a:grpSpLocks/>
          </p:cNvGrpSpPr>
          <p:nvPr/>
        </p:nvGrpSpPr>
        <p:grpSpPr bwMode="auto">
          <a:xfrm>
            <a:off x="6645275" y="4841876"/>
            <a:ext cx="333640" cy="465138"/>
            <a:chOff x="462" y="1727"/>
            <a:chExt cx="194" cy="293"/>
          </a:xfrm>
        </p:grpSpPr>
        <p:sp>
          <p:nvSpPr>
            <p:cNvPr id="86052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3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4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19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28</a:t>
            </a:fld>
            <a:endParaRPr lang="en-US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15" y="90487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8" name="Rectangle 2"/>
          <p:cNvSpPr>
            <a:spLocks noGrp="1" noChangeArrowheads="1"/>
          </p:cNvSpPr>
          <p:nvPr>
            <p:ph type="title"/>
          </p:nvPr>
        </p:nvSpPr>
        <p:spPr>
          <a:xfrm>
            <a:off x="483263" y="223839"/>
            <a:ext cx="8868965" cy="903287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Uploading form input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58429" y="1343025"/>
            <a:ext cx="4127500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web page often includes form 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to server in entity body</a:t>
            </a:r>
          </a:p>
        </p:txBody>
      </p:sp>
      <p:sp>
        <p:nvSpPr>
          <p:cNvPr id="1044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61868" y="3409951"/>
            <a:ext cx="4127500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URL method: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8071" name="Text Box 5"/>
          <p:cNvSpPr txBox="1">
            <a:spLocks noChangeArrowheads="1"/>
          </p:cNvSpPr>
          <p:nvPr/>
        </p:nvSpPr>
        <p:spPr bwMode="auto">
          <a:xfrm>
            <a:off x="1948524" y="5080000"/>
            <a:ext cx="62504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www.somesite.com/animalsearch?monkeys&amp;banana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29</a:t>
            </a:fld>
            <a:endParaRPr lang="en-US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813" y="1023939"/>
            <a:ext cx="3510094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228600"/>
            <a:ext cx="3769783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Method types</a:t>
            </a:r>
          </a:p>
        </p:txBody>
      </p:sp>
      <p:sp>
        <p:nvSpPr>
          <p:cNvPr id="901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HTTP/1.0:</a:t>
            </a:r>
          </a:p>
          <a:p>
            <a:r>
              <a:rPr lang="en-US" altLang="en-US" sz="2400">
                <a:ea typeface="ＭＳ Ｐゴシック" pitchFamily="34" charset="-128"/>
              </a:rPr>
              <a:t>GET</a:t>
            </a:r>
          </a:p>
          <a:p>
            <a:r>
              <a:rPr lang="en-US" altLang="en-US" sz="2400">
                <a:ea typeface="ＭＳ Ｐゴシック" pitchFamily="34" charset="-128"/>
              </a:rPr>
              <a:t>POST</a:t>
            </a:r>
          </a:p>
          <a:p>
            <a:r>
              <a:rPr lang="en-US" altLang="en-US" sz="2400">
                <a:ea typeface="ＭＳ Ｐゴシック" pitchFamily="34" charset="-128"/>
              </a:rPr>
              <a:t>HEAD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asks server to leave requested object out of response</a:t>
            </a:r>
          </a:p>
        </p:txBody>
      </p:sp>
      <p:sp>
        <p:nvSpPr>
          <p:cNvPr id="901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0" y="1611313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HTTP/1.1:</a:t>
            </a:r>
          </a:p>
          <a:p>
            <a:r>
              <a:rPr lang="en-US" altLang="en-US" sz="2400">
                <a:ea typeface="ＭＳ Ｐゴシック" pitchFamily="34" charset="-128"/>
              </a:rPr>
              <a:t>GET, POST, HEAD</a:t>
            </a:r>
          </a:p>
          <a:p>
            <a:r>
              <a:rPr lang="en-US" altLang="en-US" sz="2400">
                <a:ea typeface="ＭＳ Ｐゴシック" pitchFamily="34" charset="-128"/>
              </a:rPr>
              <a:t>PUT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uploads file in entity body to path specified in URL field</a:t>
            </a:r>
          </a:p>
          <a:p>
            <a:r>
              <a:rPr lang="en-US" altLang="en-US" sz="2400">
                <a:ea typeface="ＭＳ Ｐゴシック" pitchFamily="34" charset="-128"/>
              </a:rPr>
              <a:t>DELETE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deletes file specified in the URL field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30</a:t>
            </a:fld>
            <a:endParaRPr lang="en-US" altLang="en-US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87" y="895350"/>
            <a:ext cx="59418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58750"/>
            <a:ext cx="8420100" cy="979488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HTTP response message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151342" y="1397001"/>
            <a:ext cx="1806905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phrase)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6" name="Line 6"/>
          <p:cNvSpPr>
            <a:spLocks noChangeShapeType="1"/>
          </p:cNvSpPr>
          <p:nvPr/>
        </p:nvSpPr>
        <p:spPr bwMode="auto">
          <a:xfrm>
            <a:off x="1472142" y="1914526"/>
            <a:ext cx="1000919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/>
          <p:cNvSpPr>
            <a:spLocks/>
          </p:cNvSpPr>
          <p:nvPr/>
        </p:nvSpPr>
        <p:spPr bwMode="auto">
          <a:xfrm>
            <a:off x="2228851" y="2305050"/>
            <a:ext cx="278606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/>
          <p:cNvSpPr txBox="1">
            <a:spLocks noChangeArrowheads="1"/>
          </p:cNvSpPr>
          <p:nvPr/>
        </p:nvSpPr>
        <p:spPr bwMode="auto">
          <a:xfrm>
            <a:off x="1041235" y="3286126"/>
            <a:ext cx="98296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 lines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9" name="Line 9"/>
          <p:cNvSpPr>
            <a:spLocks noChangeShapeType="1"/>
          </p:cNvSpPr>
          <p:nvPr/>
        </p:nvSpPr>
        <p:spPr bwMode="auto">
          <a:xfrm flipV="1">
            <a:off x="1671638" y="5418139"/>
            <a:ext cx="820341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/>
          <p:cNvSpPr txBox="1">
            <a:spLocks noChangeArrowheads="1"/>
          </p:cNvSpPr>
          <p:nvPr/>
        </p:nvSpPr>
        <p:spPr bwMode="auto">
          <a:xfrm>
            <a:off x="263129" y="4846639"/>
            <a:ext cx="139172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HTML file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71" name="Rectangle 15"/>
          <p:cNvSpPr>
            <a:spLocks noChangeArrowheads="1"/>
          </p:cNvSpPr>
          <p:nvPr/>
        </p:nvSpPr>
        <p:spPr bwMode="auto">
          <a:xfrm>
            <a:off x="2430066" y="2044701"/>
            <a:ext cx="6837892" cy="3083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itchFamily="49" charset="0"/>
              </a:rPr>
              <a:t>data data data data data ... </a:t>
            </a:r>
            <a:endParaRPr lang="en-US" altLang="en-US" sz="1800" b="1">
              <a:latin typeface="Courier New" pitchFamily="49" charset="0"/>
            </a:endParaRPr>
          </a:p>
        </p:txBody>
      </p:sp>
      <p:sp>
        <p:nvSpPr>
          <p:cNvPr id="92172" name="TextBox 1"/>
          <p:cNvSpPr txBox="1">
            <a:spLocks noChangeArrowheads="1"/>
          </p:cNvSpPr>
          <p:nvPr/>
        </p:nvSpPr>
        <p:spPr bwMode="auto">
          <a:xfrm>
            <a:off x="368036" y="6199189"/>
            <a:ext cx="4882489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31</a:t>
            </a:fld>
            <a:endParaRPr lang="en-US" alt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329" y="835025"/>
            <a:ext cx="656100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Rectangle 2"/>
          <p:cNvSpPr>
            <a:spLocks noGrp="1" noChangeArrowheads="1"/>
          </p:cNvSpPr>
          <p:nvPr>
            <p:ph type="title"/>
          </p:nvPr>
        </p:nvSpPr>
        <p:spPr>
          <a:xfrm>
            <a:off x="517658" y="147639"/>
            <a:ext cx="8420100" cy="979487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HTTP response status codes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42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963084" y="2554289"/>
            <a:ext cx="8748581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itchFamily="49" charset="0"/>
                <a:ea typeface="ＭＳ Ｐゴシック" pitchFamily="34" charset="-128"/>
              </a:rPr>
              <a:t>200 OK</a:t>
            </a: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ea typeface="ＭＳ Ｐゴシック" pitchFamily="34" charset="-128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itchFamily="49" charset="0"/>
                <a:ea typeface="ＭＳ Ｐゴシック" pitchFamily="34" charset="-128"/>
              </a:rPr>
              <a:t>301 Moved Permanently</a:t>
            </a: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ea typeface="ＭＳ Ｐゴシック" pitchFamily="34" charset="-128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itchFamily="49" charset="0"/>
                <a:ea typeface="ＭＳ Ｐゴシック" pitchFamily="34" charset="-128"/>
              </a:rPr>
              <a:t>400 Bad Request</a:t>
            </a: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ea typeface="ＭＳ Ｐゴシック" pitchFamily="34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itchFamily="49" charset="0"/>
                <a:ea typeface="ＭＳ Ｐゴシック" pitchFamily="34" charset="-128"/>
              </a:rPr>
              <a:t>404 Not Found</a:t>
            </a: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ea typeface="ＭＳ Ｐゴシック" pitchFamily="34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itchFamily="49" charset="0"/>
                <a:ea typeface="ＭＳ Ｐゴシック" pitchFamily="34" charset="-128"/>
              </a:rPr>
              <a:t>505 HTTP Version Not Supported</a:t>
            </a: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94214" name="Rectangle 5"/>
          <p:cNvSpPr>
            <a:spLocks noChangeArrowheads="1"/>
          </p:cNvSpPr>
          <p:nvPr/>
        </p:nvSpPr>
        <p:spPr bwMode="auto">
          <a:xfrm>
            <a:off x="529697" y="1190625"/>
            <a:ext cx="878813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some sample codes</a:t>
            </a:r>
            <a:r>
              <a:rPr lang="en-US" altLang="en-US" sz="2400">
                <a:latin typeface="Comic Sans MS" pitchFamily="66" charset="0"/>
              </a:rPr>
              <a:t>: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32</a:t>
            </a:fld>
            <a:endParaRPr lang="en-US" alt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054" y="879475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465" y="192089"/>
            <a:ext cx="9159610" cy="979487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Trying out HTTP (client side) for yourself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626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23069" y="1390651"/>
            <a:ext cx="8770938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>
              <a:ea typeface="ＭＳ Ｐゴシック" pitchFamily="34" charset="-128"/>
            </a:endParaRPr>
          </a:p>
        </p:txBody>
      </p:sp>
      <p:sp>
        <p:nvSpPr>
          <p:cNvPr id="96262" name="Text Box 5"/>
          <p:cNvSpPr txBox="1">
            <a:spLocks noChangeArrowheads="1"/>
          </p:cNvSpPr>
          <p:nvPr/>
        </p:nvSpPr>
        <p:spPr bwMode="auto">
          <a:xfrm>
            <a:off x="4853252" y="1884364"/>
            <a:ext cx="372409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opens TCP connection to port 80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(default HTTP server port)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at gaia.cs.umass. edu.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anything typed in will be sent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to port 80 at gaia.cs.umass.edu</a:t>
            </a:r>
            <a:endParaRPr lang="en-US" altLang="en-US" sz="2400"/>
          </a:p>
        </p:txBody>
      </p:sp>
      <p:sp>
        <p:nvSpPr>
          <p:cNvPr id="96263" name="Text Box 6"/>
          <p:cNvSpPr txBox="1">
            <a:spLocks noChangeArrowheads="1"/>
          </p:cNvSpPr>
          <p:nvPr/>
        </p:nvSpPr>
        <p:spPr bwMode="auto">
          <a:xfrm>
            <a:off x="621109" y="1933575"/>
            <a:ext cx="39068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CC0000"/>
                </a:solidFill>
                <a:latin typeface="Courier New" pitchFamily="49" charset="0"/>
              </a:rPr>
              <a:t>telnet </a:t>
            </a:r>
            <a:r>
              <a:rPr lang="en-US" altLang="en-US" sz="1800" b="1" dirty="0" err="1">
                <a:solidFill>
                  <a:srgbClr val="CC0000"/>
                </a:solidFill>
                <a:latin typeface="Courier New" pitchFamily="49" charset="0"/>
              </a:rPr>
              <a:t>gaia.cs.umass.edu</a:t>
            </a:r>
            <a:r>
              <a:rPr lang="en-US" altLang="en-US" sz="1800" b="1" dirty="0">
                <a:solidFill>
                  <a:srgbClr val="CC0000"/>
                </a:solidFill>
                <a:latin typeface="Courier New" pitchFamily="49" charset="0"/>
              </a:rPr>
              <a:t> 80</a:t>
            </a:r>
            <a:endParaRPr lang="en-US" altLang="en-US" sz="2800" dirty="0">
              <a:solidFill>
                <a:srgbClr val="CC0000"/>
              </a:solidFill>
            </a:endParaRPr>
          </a:p>
        </p:txBody>
      </p:sp>
      <p:sp>
        <p:nvSpPr>
          <p:cNvPr id="96264" name="Rectangle 7"/>
          <p:cNvSpPr>
            <a:spLocks noChangeArrowheads="1"/>
          </p:cNvSpPr>
          <p:nvPr/>
        </p:nvSpPr>
        <p:spPr bwMode="auto">
          <a:xfrm>
            <a:off x="457464" y="3463926"/>
            <a:ext cx="8770938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/>
              <a:t>2. type in a GET HTTP request:</a:t>
            </a:r>
          </a:p>
          <a:p>
            <a:pPr lvl="2">
              <a:buClrTx/>
              <a:buSzTx/>
              <a:buFontTx/>
              <a:buNone/>
            </a:pPr>
            <a:endParaRPr lang="en-US" altLang="en-US" sz="1800">
              <a:latin typeface="Comic Sans MS" pitchFamily="66" charset="0"/>
            </a:endParaRPr>
          </a:p>
        </p:txBody>
      </p:sp>
      <p:sp>
        <p:nvSpPr>
          <p:cNvPr id="96265" name="Text Box 8"/>
          <p:cNvSpPr txBox="1">
            <a:spLocks noChangeArrowheads="1"/>
          </p:cNvSpPr>
          <p:nvPr/>
        </p:nvSpPr>
        <p:spPr bwMode="auto">
          <a:xfrm>
            <a:off x="727473" y="3987801"/>
            <a:ext cx="666400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itchFamily="49" charset="0"/>
              </a:rPr>
              <a:t>GET /kurose_ross/interactive/index.php HTTP/1.1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itchFamily="49" charset="0"/>
              </a:rPr>
              <a:t>Host: gaia.cs.umass.edu</a:t>
            </a:r>
            <a:endParaRPr lang="en-US" altLang="en-US" sz="1800">
              <a:solidFill>
                <a:srgbClr val="CC0000"/>
              </a:solidFill>
              <a:latin typeface="Courier New" pitchFamily="49" charset="0"/>
            </a:endParaRPr>
          </a:p>
        </p:txBody>
      </p:sp>
      <p:sp>
        <p:nvSpPr>
          <p:cNvPr id="96266" name="Text Box 11"/>
          <p:cNvSpPr txBox="1">
            <a:spLocks noChangeArrowheads="1"/>
          </p:cNvSpPr>
          <p:nvPr/>
        </p:nvSpPr>
        <p:spPr bwMode="auto">
          <a:xfrm>
            <a:off x="5252244" y="4340226"/>
            <a:ext cx="311303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by typing this in (hit carriage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return twice), you send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this minimal (but complete)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GET request to HTTP server</a:t>
            </a:r>
            <a:endParaRPr lang="en-US" altLang="en-US" sz="2400"/>
          </a:p>
        </p:txBody>
      </p:sp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441987" y="5565776"/>
            <a:ext cx="8770938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/>
              <a:t>3. look at response message sent by HTTP server!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770466" y="5953125"/>
            <a:ext cx="67980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(or use Wireshark to look at captured HTTP request/response)</a:t>
            </a:r>
          </a:p>
        </p:txBody>
      </p:sp>
      <p:sp>
        <p:nvSpPr>
          <p:cNvPr id="96269" name="Left Brace 2"/>
          <p:cNvSpPr>
            <a:spLocks/>
          </p:cNvSpPr>
          <p:nvPr/>
        </p:nvSpPr>
        <p:spPr bwMode="auto">
          <a:xfrm>
            <a:off x="4619361" y="2055813"/>
            <a:ext cx="278606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96270" name="Left Brace 17"/>
          <p:cNvSpPr>
            <a:spLocks/>
          </p:cNvSpPr>
          <p:nvPr/>
        </p:nvSpPr>
        <p:spPr bwMode="auto">
          <a:xfrm>
            <a:off x="5013193" y="4476751"/>
            <a:ext cx="309563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33</a:t>
            </a:fld>
            <a:endParaRPr lang="en-US" alt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User-server state: cookies</a:t>
            </a: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000">
                <a:ea typeface="ＭＳ Ｐゴシック" pitchFamily="34" charset="-128"/>
              </a:rPr>
              <a:t>1) </a:t>
            </a:r>
            <a:r>
              <a:rPr lang="en-US" altLang="en-US">
                <a:ea typeface="ＭＳ Ｐゴシック" pitchFamily="34" charset="-128"/>
              </a:rPr>
              <a:t>cookie header line of HTTP </a:t>
            </a:r>
            <a:r>
              <a:rPr lang="en-US" altLang="en-US" i="1">
                <a:ea typeface="ＭＳ Ｐゴシック" pitchFamily="34" charset="-128"/>
              </a:rPr>
              <a:t>response</a:t>
            </a:r>
            <a:r>
              <a:rPr lang="en-US" altLang="en-US">
                <a:ea typeface="ＭＳ Ｐゴシック" pitchFamily="34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2) cookie header line in next HTTP </a:t>
            </a:r>
            <a:r>
              <a:rPr lang="en-US" altLang="en-US" i="1">
                <a:ea typeface="ＭＳ Ｐゴシック" pitchFamily="34" charset="-128"/>
              </a:rPr>
              <a:t>request</a:t>
            </a:r>
            <a:r>
              <a:rPr lang="en-US" altLang="en-US">
                <a:ea typeface="ＭＳ Ｐゴシック" pitchFamily="34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3) cookie file kept on user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 host, managed by user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 browser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4) back-end database at Web site</a:t>
            </a: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94779" y="1392238"/>
            <a:ext cx="439750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Susan always access Internet from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entry in backend database for ID</a:t>
            </a:r>
          </a:p>
        </p:txBody>
      </p:sp>
      <p:pic>
        <p:nvPicPr>
          <p:cNvPr id="9831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560" y="1046164"/>
            <a:ext cx="6636676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34</a:t>
            </a:fld>
            <a:endParaRPr lang="en-US" alt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5" name="Picture 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174" y="788989"/>
            <a:ext cx="69324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67783" y="153988"/>
            <a:ext cx="8420100" cy="773112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Cookies: keeping </a:t>
            </a:r>
            <a:r>
              <a:rPr lang="ja-JP" altLang="en-US" sz="3600">
                <a:ea typeface="ＭＳ Ｐゴシック" pitchFamily="34" charset="-128"/>
              </a:rPr>
              <a:t>“</a:t>
            </a:r>
            <a:r>
              <a:rPr lang="en-US" altLang="ja-JP" sz="3600">
                <a:ea typeface="ＭＳ Ｐゴシック" pitchFamily="34" charset="-128"/>
              </a:rPr>
              <a:t>state</a:t>
            </a:r>
            <a:r>
              <a:rPr lang="ja-JP" altLang="en-US" sz="3600">
                <a:ea typeface="ＭＳ Ｐゴシック" pitchFamily="34" charset="-128"/>
              </a:rPr>
              <a:t>”</a:t>
            </a:r>
            <a:r>
              <a:rPr lang="en-US" altLang="ja-JP" sz="3600">
                <a:ea typeface="ＭＳ Ｐゴシック" pitchFamily="34" charset="-128"/>
              </a:rPr>
              <a:t> (cont.)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1169477" y="1227139"/>
            <a:ext cx="784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00358" name="Text Box 6"/>
          <p:cNvSpPr txBox="1">
            <a:spLocks noChangeArrowheads="1"/>
          </p:cNvSpPr>
          <p:nvPr/>
        </p:nvSpPr>
        <p:spPr bwMode="auto">
          <a:xfrm>
            <a:off x="6504919" y="1273176"/>
            <a:ext cx="89639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383632" y="4227513"/>
            <a:ext cx="3580606" cy="425450"/>
            <a:chOff x="1386" y="2663"/>
            <a:chExt cx="2082" cy="268"/>
          </a:xfrm>
        </p:grpSpPr>
        <p:sp>
          <p:nvSpPr>
            <p:cNvPr id="100439" name="Line 16"/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/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42" name="Text Box 19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grpSp>
        <p:nvGrpSpPr>
          <p:cNvPr id="4" name="Group 94"/>
          <p:cNvGrpSpPr>
            <a:grpSpLocks/>
          </p:cNvGrpSpPr>
          <p:nvPr/>
        </p:nvGrpSpPr>
        <p:grpSpPr bwMode="auto">
          <a:xfrm>
            <a:off x="2393951" y="6145214"/>
            <a:ext cx="3580606" cy="407987"/>
            <a:chOff x="1392" y="3605"/>
            <a:chExt cx="2082" cy="257"/>
          </a:xfrm>
        </p:grpSpPr>
        <p:sp>
          <p:nvSpPr>
            <p:cNvPr id="100435" name="Line 24"/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/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38" name="Text Box 27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sp>
        <p:nvSpPr>
          <p:cNvPr id="50235" name="Text Box 59"/>
          <p:cNvSpPr txBox="1">
            <a:spLocks noChangeArrowheads="1"/>
          </p:cNvSpPr>
          <p:nvPr/>
        </p:nvSpPr>
        <p:spPr bwMode="auto">
          <a:xfrm>
            <a:off x="1062832" y="2454275"/>
            <a:ext cx="193648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cookie file</a:t>
            </a:r>
          </a:p>
        </p:txBody>
      </p:sp>
      <p:sp>
        <p:nvSpPr>
          <p:cNvPr id="50242" name="Text Box 66"/>
          <p:cNvSpPr txBox="1">
            <a:spLocks noChangeArrowheads="1"/>
          </p:cNvSpPr>
          <p:nvPr/>
        </p:nvSpPr>
        <p:spPr bwMode="auto">
          <a:xfrm>
            <a:off x="0" y="4878388"/>
            <a:ext cx="17491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one week later:</a:t>
            </a:r>
          </a:p>
        </p:txBody>
      </p:sp>
      <p:grpSp>
        <p:nvGrpSpPr>
          <p:cNvPr id="6" name="Group 89"/>
          <p:cNvGrpSpPr>
            <a:grpSpLocks/>
          </p:cNvGrpSpPr>
          <p:nvPr/>
        </p:nvGrpSpPr>
        <p:grpSpPr bwMode="auto">
          <a:xfrm>
            <a:off x="2393950" y="3589340"/>
            <a:ext cx="6108700" cy="1036638"/>
            <a:chOff x="1392" y="2261"/>
            <a:chExt cx="3552" cy="653"/>
          </a:xfrm>
        </p:grpSpPr>
        <p:sp>
          <p:nvSpPr>
            <p:cNvPr id="100428" name="Line 12"/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/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30" name="Text Box 28"/>
            <p:cNvSpPr txBox="1">
              <a:spLocks noChangeArrowheads="1"/>
            </p:cNvSpPr>
            <p:nvPr/>
          </p:nvSpPr>
          <p:spPr bwMode="auto">
            <a:xfrm>
              <a:off x="3575" y="2332"/>
              <a:ext cx="555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31" name="Line 42"/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/>
            <p:cNvGrpSpPr>
              <a:grpSpLocks/>
            </p:cNvGrpSpPr>
            <p:nvPr/>
          </p:nvGrpSpPr>
          <p:grpSpPr bwMode="auto">
            <a:xfrm>
              <a:off x="4306" y="2363"/>
              <a:ext cx="525" cy="233"/>
              <a:chOff x="4306" y="2273"/>
              <a:chExt cx="525" cy="233"/>
            </a:xfrm>
          </p:grpSpPr>
          <p:sp>
            <p:nvSpPr>
              <p:cNvPr id="100433" name="Rectangle 72"/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34" name="Text Box 43"/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2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access</a:t>
                </a:r>
              </a:p>
            </p:txBody>
          </p:sp>
        </p:grpSp>
      </p:grpSp>
      <p:grpSp>
        <p:nvGrpSpPr>
          <p:cNvPr id="100364" name="Group 81"/>
          <p:cNvGrpSpPr>
            <a:grpSpLocks/>
          </p:cNvGrpSpPr>
          <p:nvPr/>
        </p:nvGrpSpPr>
        <p:grpSpPr bwMode="auto">
          <a:xfrm>
            <a:off x="1014677" y="1922463"/>
            <a:ext cx="1157420" cy="565150"/>
            <a:chOff x="476" y="1047"/>
            <a:chExt cx="906" cy="486"/>
          </a:xfrm>
        </p:grpSpPr>
        <p:sp>
          <p:nvSpPr>
            <p:cNvPr id="100426" name="AutoShape 67"/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00427" name="Text Box 60"/>
            <p:cNvSpPr txBox="1">
              <a:spLocks noChangeArrowheads="1"/>
            </p:cNvSpPr>
            <p:nvPr/>
          </p:nvSpPr>
          <p:spPr bwMode="auto">
            <a:xfrm>
              <a:off x="476" y="1134"/>
              <a:ext cx="813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</p:txBody>
        </p:sp>
      </p:grpSp>
      <p:grpSp>
        <p:nvGrpSpPr>
          <p:cNvPr id="9" name="Group 95"/>
          <p:cNvGrpSpPr>
            <a:grpSpLocks/>
          </p:cNvGrpSpPr>
          <p:nvPr/>
        </p:nvGrpSpPr>
        <p:grpSpPr bwMode="auto">
          <a:xfrm>
            <a:off x="2383632" y="2106614"/>
            <a:ext cx="6414823" cy="1296987"/>
            <a:chOff x="1386" y="1327"/>
            <a:chExt cx="3730" cy="817"/>
          </a:xfrm>
        </p:grpSpPr>
        <p:sp>
          <p:nvSpPr>
            <p:cNvPr id="100419" name="Line 4"/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/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</p:txBody>
        </p:sp>
        <p:sp>
          <p:nvSpPr>
            <p:cNvPr id="100421" name="Text Box 31"/>
            <p:cNvSpPr txBox="1">
              <a:spLocks noChangeArrowheads="1"/>
            </p:cNvSpPr>
            <p:nvPr/>
          </p:nvSpPr>
          <p:spPr bwMode="auto">
            <a:xfrm>
              <a:off x="3378" y="1390"/>
              <a:ext cx="1010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00422" name="Group 82"/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/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/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25" name="Text Box 41"/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    entry</a:t>
                </a:r>
              </a:p>
            </p:txBody>
          </p:sp>
        </p:grpSp>
      </p:grpSp>
      <p:grpSp>
        <p:nvGrpSpPr>
          <p:cNvPr id="11" name="Group 88"/>
          <p:cNvGrpSpPr>
            <a:grpSpLocks/>
          </p:cNvGrpSpPr>
          <p:nvPr/>
        </p:nvGrpSpPr>
        <p:grpSpPr bwMode="auto">
          <a:xfrm>
            <a:off x="995760" y="2676525"/>
            <a:ext cx="4758663" cy="877888"/>
            <a:chOff x="459" y="1637"/>
            <a:chExt cx="3027" cy="709"/>
          </a:xfrm>
        </p:grpSpPr>
        <p:sp>
          <p:nvSpPr>
            <p:cNvPr id="100414" name="Line 9"/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/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set-cookie: 1678</a:t>
              </a:r>
              <a:r>
                <a:rPr lang="en-US" altLang="en-US" b="1">
                  <a:latin typeface="Courier New" pitchFamily="49" charset="0"/>
                </a:rPr>
                <a:t> </a:t>
              </a:r>
            </a:p>
          </p:txBody>
        </p:sp>
        <p:grpSp>
          <p:nvGrpSpPr>
            <p:cNvPr id="100416" name="Group 76"/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/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18" name="Text Box 75"/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ebay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/>
          <p:cNvGrpSpPr>
            <a:grpSpLocks/>
          </p:cNvGrpSpPr>
          <p:nvPr/>
        </p:nvGrpSpPr>
        <p:grpSpPr bwMode="auto">
          <a:xfrm>
            <a:off x="2362994" y="4603752"/>
            <a:ext cx="6180931" cy="1909763"/>
            <a:chOff x="1374" y="2641"/>
            <a:chExt cx="3594" cy="1203"/>
          </a:xfrm>
        </p:grpSpPr>
        <p:sp>
          <p:nvSpPr>
            <p:cNvPr id="100409" name="Line 20"/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/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11" name="Text Box 29"/>
            <p:cNvSpPr txBox="1">
              <a:spLocks noChangeArrowheads="1"/>
            </p:cNvSpPr>
            <p:nvPr/>
          </p:nvSpPr>
          <p:spPr bwMode="auto">
            <a:xfrm>
              <a:off x="3605" y="3262"/>
              <a:ext cx="555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12" name="Line 44"/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/>
            <p:cNvSpPr txBox="1">
              <a:spLocks noChangeArrowheads="1"/>
            </p:cNvSpPr>
            <p:nvPr/>
          </p:nvSpPr>
          <p:spPr bwMode="auto">
            <a:xfrm>
              <a:off x="4287" y="2939"/>
              <a:ext cx="525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access</a:t>
              </a:r>
            </a:p>
          </p:txBody>
        </p:sp>
      </p:grpSp>
      <p:grpSp>
        <p:nvGrpSpPr>
          <p:cNvPr id="14" name="Group 77"/>
          <p:cNvGrpSpPr>
            <a:grpSpLocks/>
          </p:cNvGrpSpPr>
          <p:nvPr/>
        </p:nvGrpSpPr>
        <p:grpSpPr bwMode="auto">
          <a:xfrm>
            <a:off x="937287" y="5351464"/>
            <a:ext cx="1504817" cy="636587"/>
            <a:chOff x="684" y="1746"/>
            <a:chExt cx="1004" cy="488"/>
          </a:xfrm>
        </p:grpSpPr>
        <p:sp>
          <p:nvSpPr>
            <p:cNvPr id="100407" name="AutoShape 78"/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00408" name="Text Box 79"/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00369" name="Text Box 80"/>
          <p:cNvSpPr txBox="1">
            <a:spLocks noChangeArrowheads="1"/>
          </p:cNvSpPr>
          <p:nvPr/>
        </p:nvSpPr>
        <p:spPr bwMode="auto">
          <a:xfrm>
            <a:off x="8495771" y="2692400"/>
            <a:ext cx="11336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00370" name="AutoShape 327"/>
          <p:cNvSpPr>
            <a:spLocks noChangeArrowheads="1"/>
          </p:cNvSpPr>
          <p:nvPr/>
        </p:nvSpPr>
        <p:spPr bwMode="auto">
          <a:xfrm>
            <a:off x="8788135" y="3313113"/>
            <a:ext cx="641483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grpSp>
        <p:nvGrpSpPr>
          <p:cNvPr id="100371" name="Group 63"/>
          <p:cNvGrpSpPr>
            <a:grpSpLocks/>
          </p:cNvGrpSpPr>
          <p:nvPr/>
        </p:nvGrpSpPr>
        <p:grpSpPr bwMode="auto">
          <a:xfrm>
            <a:off x="5931562" y="1119189"/>
            <a:ext cx="445426" cy="771525"/>
            <a:chOff x="4140" y="429"/>
            <a:chExt cx="1425" cy="2396"/>
          </a:xfrm>
        </p:grpSpPr>
        <p:sp>
          <p:nvSpPr>
            <p:cNvPr id="100375" name="Freeform 6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/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7" name="Freeform 6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/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0" name="Group 6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6" name="AutoShape 71"/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1" name="Rectangle 72"/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2" name="Group 7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4" name="AutoShape 75"/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3" name="Rectangle 76"/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4" name="Rectangle 77"/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5" name="Group 7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2" name="AutoShape 80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6" name="Freeform 8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0" name="AutoShape 84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8" name="Rectangle 85"/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9" name="Freeform 8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/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2" name="Freeform 8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4" name="AutoShape 91"/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Oval 92"/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6" name="Oval 93"/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0397" name="Oval 94"/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8" name="Rectangle 95"/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0372" name="Group 96"/>
          <p:cNvGrpSpPr>
            <a:grpSpLocks/>
          </p:cNvGrpSpPr>
          <p:nvPr/>
        </p:nvGrpSpPr>
        <p:grpSpPr bwMode="auto">
          <a:xfrm>
            <a:off x="1957123" y="1117600"/>
            <a:ext cx="744670" cy="731838"/>
            <a:chOff x="-44" y="1473"/>
            <a:chExt cx="981" cy="1105"/>
          </a:xfrm>
        </p:grpSpPr>
        <p:pic>
          <p:nvPicPr>
            <p:cNvPr id="100373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35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311" y="898525"/>
            <a:ext cx="54465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>
          <a:xfrm>
            <a:off x="404152" y="207963"/>
            <a:ext cx="8420100" cy="925512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Cookies (continued)</a:t>
            </a:r>
          </a:p>
        </p:txBody>
      </p:sp>
      <p:sp>
        <p:nvSpPr>
          <p:cNvPr id="1024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389063"/>
            <a:ext cx="41275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ea typeface="ＭＳ Ｐゴシック" pitchFamily="34" charset="-128"/>
              </a:rPr>
              <a:t>user session state (Web e-mail)</a:t>
            </a:r>
          </a:p>
        </p:txBody>
      </p:sp>
      <p:sp>
        <p:nvSpPr>
          <p:cNvPr id="102406" name="Rectangle 13"/>
          <p:cNvSpPr>
            <a:spLocks noChangeArrowheads="1"/>
          </p:cNvSpPr>
          <p:nvPr/>
        </p:nvSpPr>
        <p:spPr bwMode="auto">
          <a:xfrm>
            <a:off x="5059627" y="1471614"/>
            <a:ext cx="41275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you may supply name and e-mail to sites</a:t>
            </a:r>
          </a:p>
        </p:txBody>
      </p:sp>
      <p:sp>
        <p:nvSpPr>
          <p:cNvPr id="102407" name="Text Box 14"/>
          <p:cNvSpPr txBox="1">
            <a:spLocks noChangeArrowheads="1"/>
          </p:cNvSpPr>
          <p:nvPr/>
        </p:nvSpPr>
        <p:spPr bwMode="auto">
          <a:xfrm>
            <a:off x="7931679" y="1177925"/>
            <a:ext cx="80663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itchFamily="34" charset="0"/>
              </a:rPr>
              <a:t>aside</a:t>
            </a:r>
          </a:p>
        </p:txBody>
      </p:sp>
      <p:sp>
        <p:nvSpPr>
          <p:cNvPr id="102408" name="Rectangle 15"/>
          <p:cNvSpPr>
            <a:spLocks noChangeArrowheads="1"/>
          </p:cNvSpPr>
          <p:nvPr/>
        </p:nvSpPr>
        <p:spPr bwMode="auto">
          <a:xfrm>
            <a:off x="593329" y="3946525"/>
            <a:ext cx="6177492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how to keep </a:t>
            </a:r>
            <a:r>
              <a:rPr lang="ja-JP" altLang="en-US" sz="2800" i="1">
                <a:solidFill>
                  <a:srgbClr val="CC0000"/>
                </a:solidFill>
                <a:latin typeface="Gill Sans MT" pitchFamily="34" charset="0"/>
              </a:rPr>
              <a:t>“</a:t>
            </a:r>
            <a:r>
              <a:rPr lang="en-US" altLang="ja-JP" sz="2800" i="1">
                <a:solidFill>
                  <a:srgbClr val="CC0000"/>
                </a:solidFill>
                <a:latin typeface="Gill Sans MT" pitchFamily="34" charset="0"/>
              </a:rPr>
              <a:t>state</a:t>
            </a:r>
            <a:r>
              <a:rPr lang="ja-JP" altLang="en-US" sz="2800" i="1">
                <a:solidFill>
                  <a:srgbClr val="CC0000"/>
                </a:solidFill>
                <a:latin typeface="Gill Sans MT" pitchFamily="34" charset="0"/>
              </a:rPr>
              <a:t>”</a:t>
            </a:r>
            <a:r>
              <a:rPr lang="en-US" altLang="ja-JP" sz="2800" i="1">
                <a:solidFill>
                  <a:srgbClr val="CC0000"/>
                </a:solidFill>
                <a:latin typeface="Gill Sans MT" pitchFamily="34" charset="0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cookies: http messages carry state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36</a:t>
            </a:fld>
            <a:endParaRPr lang="en-US" alt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1" name="Group 171"/>
          <p:cNvGrpSpPr>
            <a:grpSpLocks/>
          </p:cNvGrpSpPr>
          <p:nvPr/>
        </p:nvGrpSpPr>
        <p:grpSpPr bwMode="auto">
          <a:xfrm>
            <a:off x="4363113" y="2695575"/>
            <a:ext cx="744669" cy="763588"/>
            <a:chOff x="-44" y="1473"/>
            <a:chExt cx="981" cy="1105"/>
          </a:xfrm>
        </p:grpSpPr>
        <p:pic>
          <p:nvPicPr>
            <p:cNvPr id="104582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/>
          <p:cNvGrpSpPr>
            <a:grpSpLocks/>
          </p:cNvGrpSpPr>
          <p:nvPr/>
        </p:nvGrpSpPr>
        <p:grpSpPr bwMode="auto">
          <a:xfrm>
            <a:off x="4433623" y="4568825"/>
            <a:ext cx="744670" cy="763588"/>
            <a:chOff x="-44" y="1473"/>
            <a:chExt cx="981" cy="1105"/>
          </a:xfrm>
        </p:grpSpPr>
        <p:pic>
          <p:nvPicPr>
            <p:cNvPr id="104580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/>
          <p:cNvGrpSpPr>
            <a:grpSpLocks/>
          </p:cNvGrpSpPr>
          <p:nvPr/>
        </p:nvGrpSpPr>
        <p:grpSpPr bwMode="auto">
          <a:xfrm>
            <a:off x="6750183" y="3457576"/>
            <a:ext cx="433388" cy="715963"/>
            <a:chOff x="4140" y="429"/>
            <a:chExt cx="1425" cy="2396"/>
          </a:xfrm>
        </p:grpSpPr>
        <p:sp>
          <p:nvSpPr>
            <p:cNvPr id="104548" name="Freeform 13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/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0" name="Freeform 14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/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3" name="Group 14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9" name="AutoShape 14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4" name="Rectangle 147"/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5" name="Group 14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7" name="AutoShape 150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6" name="Rectangle 151"/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7" name="Rectangle 152"/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8" name="Group 15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5" name="AutoShape 155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9" name="Freeform 15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3" name="AutoShape 159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61" name="Rectangle 160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2" name="Freeform 16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/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5" name="Freeform 16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/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7" name="AutoShape 166"/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8" name="Oval 167"/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9" name="Oval 168"/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570" name="Oval 169"/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71" name="Rectangle 170"/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4454" name="Group 105"/>
          <p:cNvGrpSpPr>
            <a:grpSpLocks/>
          </p:cNvGrpSpPr>
          <p:nvPr/>
        </p:nvGrpSpPr>
        <p:grpSpPr bwMode="auto">
          <a:xfrm>
            <a:off x="8860367" y="2836863"/>
            <a:ext cx="469504" cy="715962"/>
            <a:chOff x="4140" y="429"/>
            <a:chExt cx="1425" cy="2396"/>
          </a:xfrm>
        </p:grpSpPr>
        <p:sp>
          <p:nvSpPr>
            <p:cNvPr id="104516" name="Freeform 10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8" name="Freeform 10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1" name="Group 11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7" name="AutoShape 113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2" name="Rectangle 114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3" name="Group 11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5" name="AutoShape 117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4" name="Rectangle 118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25" name="Rectangle 119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6" name="Group 12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3" name="AutoShape 122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7" name="Freeform 12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1" name="AutoShape 12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9" name="Rectangle 127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0" name="Freeform 12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3" name="Freeform 13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5" name="AutoShape 133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6" name="Oval 134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7" name="Oval 135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538" name="Oval 136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9" name="Rectangle 137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04455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229" y="893764"/>
            <a:ext cx="64371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Rectangle 2"/>
          <p:cNvSpPr>
            <a:spLocks noGrp="1" noChangeArrowheads="1"/>
          </p:cNvSpPr>
          <p:nvPr>
            <p:ph type="title"/>
          </p:nvPr>
        </p:nvSpPr>
        <p:spPr>
          <a:xfrm>
            <a:off x="361156" y="234951"/>
            <a:ext cx="8420100" cy="8921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Web caches (proxy server)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44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74915" y="1957389"/>
            <a:ext cx="4081066" cy="3762375"/>
          </a:xfrm>
        </p:spPr>
        <p:txBody>
          <a:bodyPr/>
          <a:lstStyle/>
          <a:p>
            <a:pPr marL="233363" indent="-233363"/>
            <a:r>
              <a:rPr lang="en-US" altLang="en-US" sz="2400">
                <a:ea typeface="ＭＳ Ｐゴシック" pitchFamily="34" charset="-128"/>
              </a:rPr>
              <a:t>user sets browser: Web accesses via  cache</a:t>
            </a:r>
          </a:p>
          <a:p>
            <a:pPr marL="233363" indent="-233363"/>
            <a:r>
              <a:rPr lang="en-US" altLang="en-US" sz="2400">
                <a:ea typeface="ＭＳ Ｐゴシック" pitchFamily="34" charset="-128"/>
              </a:rPr>
              <a:t>browser sends all HTTP requests to cache</a:t>
            </a:r>
          </a:p>
          <a:p>
            <a:pPr marL="685800" lvl="1" indent="-228600"/>
            <a:r>
              <a:rPr lang="en-US" altLang="en-US">
                <a:ea typeface="ＭＳ Ｐゴシック" pitchFamily="34" charset="-128"/>
              </a:rPr>
              <a:t>object in cache: cache returns object </a:t>
            </a:r>
          </a:p>
          <a:p>
            <a:pPr marL="685800" lvl="1" indent="-228600"/>
            <a:r>
              <a:rPr lang="en-US" altLang="en-US">
                <a:ea typeface="ＭＳ Ｐゴシック" pitchFamily="34" charset="-128"/>
              </a:rPr>
              <a:t>else cache requests object from origin server, then returns object to client</a:t>
            </a:r>
          </a:p>
        </p:txBody>
      </p:sp>
      <p:sp>
        <p:nvSpPr>
          <p:cNvPr id="104458" name="Rectangle 4"/>
          <p:cNvSpPr>
            <a:spLocks noChangeArrowheads="1"/>
          </p:cNvSpPr>
          <p:nvPr/>
        </p:nvSpPr>
        <p:spPr bwMode="auto">
          <a:xfrm>
            <a:off x="426508" y="1265238"/>
            <a:ext cx="9479492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goal:</a:t>
            </a:r>
            <a:r>
              <a:rPr lang="en-US" altLang="en-US" sz="2800">
                <a:latin typeface="Gill Sans MT" pitchFamily="34" charset="0"/>
              </a:rPr>
              <a:t> satisfy client request without involving origin server</a:t>
            </a:r>
          </a:p>
        </p:txBody>
      </p:sp>
      <p:sp>
        <p:nvSpPr>
          <p:cNvPr id="104459" name="Text Box 6"/>
          <p:cNvSpPr txBox="1">
            <a:spLocks noChangeArrowheads="1"/>
          </p:cNvSpPr>
          <p:nvPr/>
        </p:nvSpPr>
        <p:spPr bwMode="auto">
          <a:xfrm>
            <a:off x="4544429" y="3368675"/>
            <a:ext cx="66236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sp>
        <p:nvSpPr>
          <p:cNvPr id="104460" name="Text Box 8"/>
          <p:cNvSpPr txBox="1">
            <a:spLocks noChangeArrowheads="1"/>
          </p:cNvSpPr>
          <p:nvPr/>
        </p:nvSpPr>
        <p:spPr bwMode="auto">
          <a:xfrm>
            <a:off x="6487721" y="2774951"/>
            <a:ext cx="89639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server</a:t>
            </a:r>
            <a:endParaRPr lang="en-US" altLang="en-US" sz="2400"/>
          </a:p>
        </p:txBody>
      </p:sp>
      <p:sp>
        <p:nvSpPr>
          <p:cNvPr id="104461" name="Text Box 21"/>
          <p:cNvSpPr txBox="1">
            <a:spLocks noChangeArrowheads="1"/>
          </p:cNvSpPr>
          <p:nvPr/>
        </p:nvSpPr>
        <p:spPr bwMode="auto">
          <a:xfrm>
            <a:off x="4676853" y="5340350"/>
            <a:ext cx="66236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5035551" y="4095751"/>
            <a:ext cx="1638962" cy="760413"/>
            <a:chOff x="2928" y="2580"/>
            <a:chExt cx="953" cy="479"/>
          </a:xfrm>
        </p:grpSpPr>
        <p:sp>
          <p:nvSpPr>
            <p:cNvPr id="104514" name="Line 19"/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/>
            <p:cNvSpPr txBox="1">
              <a:spLocks noChangeArrowheads="1"/>
            </p:cNvSpPr>
            <p:nvPr/>
          </p:nvSpPr>
          <p:spPr bwMode="auto">
            <a:xfrm rot="19907361">
              <a:off x="2928" y="2645"/>
              <a:ext cx="84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/>
          <p:cNvGrpSpPr>
            <a:grpSpLocks/>
          </p:cNvGrpSpPr>
          <p:nvPr/>
        </p:nvGrpSpPr>
        <p:grpSpPr bwMode="auto">
          <a:xfrm>
            <a:off x="5210969" y="4183063"/>
            <a:ext cx="1645841" cy="785812"/>
            <a:chOff x="3030" y="2635"/>
            <a:chExt cx="957" cy="495"/>
          </a:xfrm>
        </p:grpSpPr>
        <p:sp>
          <p:nvSpPr>
            <p:cNvPr id="104512" name="Line 20"/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/>
            <p:cNvSpPr txBox="1">
              <a:spLocks noChangeArrowheads="1"/>
            </p:cNvSpPr>
            <p:nvPr/>
          </p:nvSpPr>
          <p:spPr bwMode="auto">
            <a:xfrm rot="19862217">
              <a:off x="3048" y="2846"/>
              <a:ext cx="93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/>
          <p:cNvGrpSpPr>
            <a:grpSpLocks/>
          </p:cNvGrpSpPr>
          <p:nvPr/>
        </p:nvGrpSpPr>
        <p:grpSpPr bwMode="auto">
          <a:xfrm>
            <a:off x="5162815" y="3124200"/>
            <a:ext cx="3522133" cy="730250"/>
            <a:chOff x="3002" y="1979"/>
            <a:chExt cx="2048" cy="460"/>
          </a:xfrm>
        </p:grpSpPr>
        <p:sp>
          <p:nvSpPr>
            <p:cNvPr id="104509" name="Freeform 18"/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/>
            <p:cNvSpPr txBox="1">
              <a:spLocks noChangeArrowheads="1"/>
            </p:cNvSpPr>
            <p:nvPr/>
          </p:nvSpPr>
          <p:spPr bwMode="auto">
            <a:xfrm rot="1422049">
              <a:off x="3115" y="2005"/>
              <a:ext cx="84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11" name="Text Box 45"/>
            <p:cNvSpPr txBox="1">
              <a:spLocks noChangeArrowheads="1"/>
            </p:cNvSpPr>
            <p:nvPr/>
          </p:nvSpPr>
          <p:spPr bwMode="auto">
            <a:xfrm rot="20180032">
              <a:off x="4146" y="2015"/>
              <a:ext cx="84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104465" name="Text Box 47"/>
          <p:cNvSpPr txBox="1">
            <a:spLocks noChangeArrowheads="1"/>
          </p:cNvSpPr>
          <p:nvPr/>
        </p:nvSpPr>
        <p:spPr bwMode="auto">
          <a:xfrm>
            <a:off x="8694234" y="5421314"/>
            <a:ext cx="75533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6" name="Text Box 48"/>
          <p:cNvSpPr txBox="1">
            <a:spLocks noChangeArrowheads="1"/>
          </p:cNvSpPr>
          <p:nvPr/>
        </p:nvSpPr>
        <p:spPr bwMode="auto">
          <a:xfrm>
            <a:off x="8713151" y="3484563"/>
            <a:ext cx="75533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7" name="Rectangle 55"/>
          <p:cNvSpPr>
            <a:spLocks noChangeArrowheads="1"/>
          </p:cNvSpPr>
          <p:nvPr/>
        </p:nvSpPr>
        <p:spPr bwMode="auto">
          <a:xfrm>
            <a:off x="7525808" y="4349750"/>
            <a:ext cx="44026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04468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9352" y="2632075"/>
            <a:ext cx="570971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/>
          <p:cNvGrpSpPr>
            <a:grpSpLocks/>
          </p:cNvGrpSpPr>
          <p:nvPr/>
        </p:nvGrpSpPr>
        <p:grpSpPr bwMode="auto">
          <a:xfrm>
            <a:off x="4325276" y="2671763"/>
            <a:ext cx="4464579" cy="1814512"/>
            <a:chOff x="2515" y="1687"/>
            <a:chExt cx="2596" cy="1143"/>
          </a:xfrm>
        </p:grpSpPr>
        <p:sp>
          <p:nvSpPr>
            <p:cNvPr id="104504" name="Freeform 44"/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/>
            <p:cNvSpPr txBox="1">
              <a:spLocks noChangeArrowheads="1"/>
            </p:cNvSpPr>
            <p:nvPr/>
          </p:nvSpPr>
          <p:spPr bwMode="auto">
            <a:xfrm rot="1411598">
              <a:off x="2942" y="2243"/>
              <a:ext cx="93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06" name="Text Box 46"/>
            <p:cNvSpPr txBox="1">
              <a:spLocks noChangeArrowheads="1"/>
            </p:cNvSpPr>
            <p:nvPr/>
          </p:nvSpPr>
          <p:spPr bwMode="auto">
            <a:xfrm rot="20184211">
              <a:off x="4172" y="2231"/>
              <a:ext cx="93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pic>
          <p:nvPicPr>
            <p:cNvPr id="104507" name="Picture 5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6870" y="4613275"/>
            <a:ext cx="570971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/>
          <p:cNvGrpSpPr>
            <a:grpSpLocks/>
          </p:cNvGrpSpPr>
          <p:nvPr/>
        </p:nvGrpSpPr>
        <p:grpSpPr bwMode="auto">
          <a:xfrm>
            <a:off x="8788135" y="4764088"/>
            <a:ext cx="469504" cy="715962"/>
            <a:chOff x="4140" y="429"/>
            <a:chExt cx="1425" cy="2396"/>
          </a:xfrm>
        </p:grpSpPr>
        <p:sp>
          <p:nvSpPr>
            <p:cNvPr id="104472" name="Freeform 7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74" name="Freeform 7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7" name="Group 7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3" name="AutoShape 77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78" name="Rectangle 7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9" name="Group 7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1" name="AutoShape 81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0" name="Rectangle 8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1" name="Rectangle 83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82" name="Group 8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9" name="AutoShape 86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3" name="Freeform 8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7" name="AutoShape 90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5" name="Rectangle 91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6" name="Freeform 9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9" name="Freeform 9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AutoShape 97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2" name="Oval 98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Oval 99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494" name="Oval 100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Rectangle 101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37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406" y="936625"/>
            <a:ext cx="64371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17658" y="234950"/>
            <a:ext cx="8420100" cy="9477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More about Web caching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cache acts as both client and server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server for original requesting client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client to origin server</a:t>
            </a:r>
          </a:p>
          <a:p>
            <a:r>
              <a:rPr lang="en-US" altLang="en-US">
                <a:ea typeface="ＭＳ Ｐゴシック" pitchFamily="34" charset="-128"/>
              </a:rPr>
              <a:t>typically cache is installed by ISP (university, company, residential ISP)</a:t>
            </a:r>
          </a:p>
        </p:txBody>
      </p:sp>
      <p:sp>
        <p:nvSpPr>
          <p:cNvPr id="10650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0" y="1611313"/>
            <a:ext cx="4505854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why Web caching?</a:t>
            </a:r>
          </a:p>
          <a:p>
            <a:r>
              <a:rPr lang="en-US" altLang="en-US">
                <a:ea typeface="ＭＳ Ｐゴシック" pitchFamily="34" charset="-128"/>
              </a:rPr>
              <a:t>reduce response time for client request</a:t>
            </a:r>
          </a:p>
          <a:p>
            <a:r>
              <a:rPr lang="en-US" altLang="en-US">
                <a:ea typeface="ＭＳ Ｐゴシック" pitchFamily="34" charset="-128"/>
              </a:rPr>
              <a:t>reduce traffic on an institution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 access link</a:t>
            </a:r>
          </a:p>
          <a:p>
            <a:r>
              <a:rPr lang="en-US" altLang="en-US">
                <a:ea typeface="ＭＳ Ｐゴシック" pitchFamily="34" charset="-128"/>
              </a:rPr>
              <a:t>Internet dense with caches: enables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poor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 content providers to effectively deliver content (so too does P2P file sharing)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38</a:t>
            </a:fld>
            <a:endParaRPr lang="en-US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806450"/>
            <a:ext cx="39606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821495" y="2409825"/>
            <a:ext cx="309563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36827" y="269876"/>
            <a:ext cx="8420100" cy="6635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Caching example: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8522731" y="1824038"/>
            <a:ext cx="9412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698590" y="2028826"/>
            <a:ext cx="72231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7379627" y="2066926"/>
            <a:ext cx="10319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874926" y="2228850"/>
            <a:ext cx="144463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8050345" y="2990850"/>
            <a:ext cx="268288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912644" y="2022475"/>
            <a:ext cx="235611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712870" y="2354264"/>
            <a:ext cx="939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458619" y="4392613"/>
            <a:ext cx="3212571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945320" y="4702175"/>
            <a:ext cx="926967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6497373" y="4749800"/>
            <a:ext cx="610527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7080384" y="4756150"/>
            <a:ext cx="161660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7477655" y="4735513"/>
            <a:ext cx="134144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7255802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532585" y="4279901"/>
            <a:ext cx="120898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711508" y="4660900"/>
            <a:ext cx="130195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7257521" y="3656014"/>
            <a:ext cx="120097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805216" y="3165476"/>
            <a:ext cx="954484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782859" y="4460876"/>
            <a:ext cx="954485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431669" y="1335089"/>
            <a:ext cx="4734586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/>
          <p:cNvSpPr>
            <a:spLocks noChangeArrowheads="1"/>
          </p:cNvSpPr>
          <p:nvPr/>
        </p:nvSpPr>
        <p:spPr bwMode="auto">
          <a:xfrm>
            <a:off x="3277923" y="4630738"/>
            <a:ext cx="90805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330" name="Text Box 138"/>
          <p:cNvSpPr txBox="1">
            <a:spLocks noChangeArrowheads="1"/>
          </p:cNvSpPr>
          <p:nvPr/>
        </p:nvSpPr>
        <p:spPr bwMode="auto">
          <a:xfrm>
            <a:off x="3661438" y="4276726"/>
            <a:ext cx="11817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</a:rPr>
              <a:t>problem!</a:t>
            </a: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444861" y="1957388"/>
            <a:ext cx="409310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606521" y="5070476"/>
            <a:ext cx="569252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6435461" y="1479551"/>
            <a:ext cx="409310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7250642" y="1511301"/>
            <a:ext cx="409310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911042" y="1663701"/>
            <a:ext cx="409310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8267040" y="2609851"/>
            <a:ext cx="409310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7465617" y="5027613"/>
            <a:ext cx="409310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6160294" y="5092701"/>
            <a:ext cx="569252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727825" y="5081588"/>
            <a:ext cx="569252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39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120" y="1025525"/>
            <a:ext cx="49512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4"/>
          <p:cNvSpPr>
            <a:spLocks noGrp="1" noChangeArrowheads="1"/>
          </p:cNvSpPr>
          <p:nvPr>
            <p:ph type="title"/>
          </p:nvPr>
        </p:nvSpPr>
        <p:spPr>
          <a:xfrm>
            <a:off x="577850" y="195263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Some network apps</a:t>
            </a:r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e-mail</a:t>
            </a:r>
          </a:p>
          <a:p>
            <a:r>
              <a:rPr lang="en-US" altLang="en-US">
                <a:ea typeface="ＭＳ Ｐゴシック" pitchFamily="34" charset="-128"/>
              </a:rPr>
              <a:t>web</a:t>
            </a:r>
          </a:p>
          <a:p>
            <a:r>
              <a:rPr lang="en-US" altLang="en-US">
                <a:ea typeface="ＭＳ Ｐゴシック" pitchFamily="34" charset="-128"/>
              </a:rPr>
              <a:t>text messaging</a:t>
            </a:r>
          </a:p>
          <a:p>
            <a:r>
              <a:rPr lang="en-US" altLang="en-US">
                <a:ea typeface="ＭＳ Ｐゴシック" pitchFamily="34" charset="-128"/>
              </a:rPr>
              <a:t>remote login</a:t>
            </a:r>
          </a:p>
          <a:p>
            <a:r>
              <a:rPr lang="en-US" altLang="en-US">
                <a:ea typeface="ＭＳ Ｐゴシック" pitchFamily="34" charset="-128"/>
              </a:rPr>
              <a:t>P2P file sharing</a:t>
            </a:r>
          </a:p>
          <a:p>
            <a:r>
              <a:rPr lang="en-US" altLang="en-US">
                <a:ea typeface="ＭＳ Ｐゴシック" pitchFamily="34" charset="-128"/>
              </a:rPr>
              <a:t>multi-user network games</a:t>
            </a:r>
          </a:p>
          <a:p>
            <a:r>
              <a:rPr lang="en-US" altLang="en-US">
                <a:ea typeface="ＭＳ Ｐゴシック" pitchFamily="34" charset="-128"/>
              </a:rPr>
              <a:t>streaming stored video (YouTube, Hulu, Netflix) </a:t>
            </a:r>
          </a:p>
          <a:p>
            <a:endParaRPr lang="en-US" altLang="en-US"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3789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0" y="1611313"/>
            <a:ext cx="4127500" cy="46482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voice over IP (e.g., Skype)</a:t>
            </a:r>
          </a:p>
          <a:p>
            <a:r>
              <a:rPr lang="en-US" altLang="en-US">
                <a:ea typeface="ＭＳ Ｐゴシック" pitchFamily="34" charset="-128"/>
              </a:rPr>
              <a:t>real-time video conferencing</a:t>
            </a:r>
          </a:p>
          <a:p>
            <a:r>
              <a:rPr lang="en-US" altLang="en-US">
                <a:ea typeface="ＭＳ Ｐゴシック" pitchFamily="34" charset="-128"/>
              </a:rPr>
              <a:t>social networking</a:t>
            </a:r>
          </a:p>
          <a:p>
            <a:r>
              <a:rPr lang="en-US" altLang="en-US">
                <a:ea typeface="ＭＳ Ｐゴシック" pitchFamily="34" charset="-128"/>
              </a:rPr>
              <a:t>search</a:t>
            </a:r>
          </a:p>
          <a:p>
            <a:r>
              <a:rPr lang="en-US" altLang="en-US">
                <a:ea typeface="ＭＳ Ｐゴシック" pitchFamily="34" charset="-128"/>
              </a:rPr>
              <a:t>…</a:t>
            </a:r>
          </a:p>
          <a:p>
            <a:r>
              <a:rPr lang="en-US" altLang="en-US">
                <a:ea typeface="ＭＳ Ｐゴシック" pitchFamily="34" charset="-128"/>
              </a:rPr>
              <a:t>…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</a:t>
            </a:fld>
            <a:endParaRPr lang="en-US" alt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9" name="Rectangle 4"/>
          <p:cNvSpPr>
            <a:spLocks noChangeArrowheads="1"/>
          </p:cNvSpPr>
          <p:nvPr/>
        </p:nvSpPr>
        <p:spPr bwMode="auto">
          <a:xfrm>
            <a:off x="431669" y="1335088"/>
            <a:ext cx="47345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059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806450"/>
            <a:ext cx="39606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6827" y="269876"/>
            <a:ext cx="8420100" cy="6635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Caching example: </a:t>
            </a:r>
            <a:r>
              <a:rPr lang="en-US" altLang="en-US" sz="3600">
                <a:ea typeface="ＭＳ Ｐゴシック" pitchFamily="34" charset="-128"/>
              </a:rPr>
              <a:t>fatter access link</a:t>
            </a:r>
            <a:r>
              <a:rPr lang="en-US" altLang="en-US" sz="4000">
                <a:ea typeface="ＭＳ Ｐゴシック" pitchFamily="34" charset="-128"/>
              </a:rPr>
              <a:t>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0598" name="Text Box 50"/>
          <p:cNvSpPr txBox="1">
            <a:spLocks noChangeArrowheads="1"/>
          </p:cNvSpPr>
          <p:nvPr/>
        </p:nvSpPr>
        <p:spPr bwMode="auto">
          <a:xfrm>
            <a:off x="8522731" y="1824038"/>
            <a:ext cx="9412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0599" name="Text Box 99"/>
          <p:cNvSpPr txBox="1">
            <a:spLocks noChangeArrowheads="1"/>
          </p:cNvSpPr>
          <p:nvPr/>
        </p:nvSpPr>
        <p:spPr bwMode="auto">
          <a:xfrm>
            <a:off x="7257521" y="3656014"/>
            <a:ext cx="120097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7507" name="Line 51"/>
          <p:cNvSpPr>
            <a:spLocks noChangeShapeType="1"/>
          </p:cNvSpPr>
          <p:nvPr/>
        </p:nvSpPr>
        <p:spPr bwMode="auto">
          <a:xfrm>
            <a:off x="2796381" y="3670301"/>
            <a:ext cx="107315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/>
          <p:cNvSpPr txBox="1">
            <a:spLocks noChangeArrowheads="1"/>
          </p:cNvSpPr>
          <p:nvPr/>
        </p:nvSpPr>
        <p:spPr bwMode="auto">
          <a:xfrm>
            <a:off x="3802460" y="3659189"/>
            <a:ext cx="13001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154 Mbps</a:t>
            </a:r>
          </a:p>
        </p:txBody>
      </p:sp>
      <p:sp>
        <p:nvSpPr>
          <p:cNvPr id="147509" name="Line 53"/>
          <p:cNvSpPr>
            <a:spLocks noChangeShapeType="1"/>
          </p:cNvSpPr>
          <p:nvPr/>
        </p:nvSpPr>
        <p:spPr bwMode="auto">
          <a:xfrm>
            <a:off x="7379627" y="3789364"/>
            <a:ext cx="1250288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/>
          <p:cNvSpPr txBox="1">
            <a:spLocks noChangeArrowheads="1"/>
          </p:cNvSpPr>
          <p:nvPr/>
        </p:nvSpPr>
        <p:spPr bwMode="auto">
          <a:xfrm>
            <a:off x="8552525" y="3779838"/>
            <a:ext cx="10855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154 Mbps</a:t>
            </a:r>
          </a:p>
        </p:txBody>
      </p:sp>
      <p:sp>
        <p:nvSpPr>
          <p:cNvPr id="147511" name="Line 55"/>
          <p:cNvSpPr>
            <a:spLocks noChangeShapeType="1"/>
          </p:cNvSpPr>
          <p:nvPr/>
        </p:nvSpPr>
        <p:spPr bwMode="auto">
          <a:xfrm>
            <a:off x="1859095" y="5541963"/>
            <a:ext cx="105079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/>
          <p:cNvSpPr txBox="1">
            <a:spLocks noChangeArrowheads="1"/>
          </p:cNvSpPr>
          <p:nvPr/>
        </p:nvSpPr>
        <p:spPr bwMode="auto">
          <a:xfrm>
            <a:off x="2834217" y="5661026"/>
            <a:ext cx="8162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msecs</a:t>
            </a:r>
          </a:p>
        </p:txBody>
      </p:sp>
      <p:sp>
        <p:nvSpPr>
          <p:cNvPr id="147513" name="Text Box 57"/>
          <p:cNvSpPr txBox="1">
            <a:spLocks noChangeArrowheads="1"/>
          </p:cNvSpPr>
          <p:nvPr/>
        </p:nvSpPr>
        <p:spPr bwMode="auto">
          <a:xfrm>
            <a:off x="648362" y="6127750"/>
            <a:ext cx="65694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increased access link speed (not cheap!)</a:t>
            </a:r>
          </a:p>
        </p:txBody>
      </p:sp>
      <p:sp>
        <p:nvSpPr>
          <p:cNvPr id="147515" name="Line 59"/>
          <p:cNvSpPr>
            <a:spLocks noChangeShapeType="1"/>
          </p:cNvSpPr>
          <p:nvPr/>
        </p:nvSpPr>
        <p:spPr bwMode="auto">
          <a:xfrm>
            <a:off x="3173017" y="4743451"/>
            <a:ext cx="76530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/>
          <p:cNvSpPr txBox="1">
            <a:spLocks noChangeArrowheads="1"/>
          </p:cNvSpPr>
          <p:nvPr/>
        </p:nvSpPr>
        <p:spPr bwMode="auto">
          <a:xfrm>
            <a:off x="3823098" y="4600576"/>
            <a:ext cx="6703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9.9%</a:t>
            </a:r>
          </a:p>
        </p:txBody>
      </p:sp>
      <p:sp>
        <p:nvSpPr>
          <p:cNvPr id="110609" name="Line 2"/>
          <p:cNvSpPr>
            <a:spLocks noChangeShapeType="1"/>
          </p:cNvSpPr>
          <p:nvPr/>
        </p:nvSpPr>
        <p:spPr bwMode="auto">
          <a:xfrm>
            <a:off x="5821495" y="2409825"/>
            <a:ext cx="309563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51"/>
          <p:cNvSpPr>
            <a:spLocks noChangeShapeType="1"/>
          </p:cNvSpPr>
          <p:nvPr/>
        </p:nvSpPr>
        <p:spPr bwMode="auto">
          <a:xfrm>
            <a:off x="6698590" y="2028826"/>
            <a:ext cx="72231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Line 52"/>
          <p:cNvSpPr>
            <a:spLocks noChangeShapeType="1"/>
          </p:cNvSpPr>
          <p:nvPr/>
        </p:nvSpPr>
        <p:spPr bwMode="auto">
          <a:xfrm flipH="1">
            <a:off x="7379627" y="2066926"/>
            <a:ext cx="10319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Line 53"/>
          <p:cNvSpPr>
            <a:spLocks noChangeShapeType="1"/>
          </p:cNvSpPr>
          <p:nvPr/>
        </p:nvSpPr>
        <p:spPr bwMode="auto">
          <a:xfrm flipH="1">
            <a:off x="7874926" y="2228850"/>
            <a:ext cx="144463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Line 54"/>
          <p:cNvSpPr>
            <a:spLocks noChangeShapeType="1"/>
          </p:cNvSpPr>
          <p:nvPr/>
        </p:nvSpPr>
        <p:spPr bwMode="auto">
          <a:xfrm flipH="1" flipV="1">
            <a:off x="8050345" y="2990850"/>
            <a:ext cx="268288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Freeform 55"/>
          <p:cNvSpPr>
            <a:spLocks/>
          </p:cNvSpPr>
          <p:nvPr/>
        </p:nvSpPr>
        <p:spPr bwMode="auto">
          <a:xfrm>
            <a:off x="5912644" y="2022475"/>
            <a:ext cx="235611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Text Box 70"/>
          <p:cNvSpPr txBox="1">
            <a:spLocks noChangeArrowheads="1"/>
          </p:cNvSpPr>
          <p:nvPr/>
        </p:nvSpPr>
        <p:spPr bwMode="auto">
          <a:xfrm>
            <a:off x="6712870" y="2354264"/>
            <a:ext cx="939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0616" name="Group 68"/>
          <p:cNvGrpSpPr>
            <a:grpSpLocks/>
          </p:cNvGrpSpPr>
          <p:nvPr/>
        </p:nvGrpSpPr>
        <p:grpSpPr bwMode="auto">
          <a:xfrm>
            <a:off x="6805216" y="3165476"/>
            <a:ext cx="954484" cy="307975"/>
            <a:chOff x="2356" y="1300"/>
            <a:chExt cx="555" cy="194"/>
          </a:xfrm>
        </p:grpSpPr>
        <p:sp>
          <p:nvSpPr>
            <p:cNvPr id="110841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842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843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0844" name="Group 72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847" name="Freeform 7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48" name="Freeform 7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845" name="Line 75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6" name="Line 76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77"/>
          <p:cNvGrpSpPr>
            <a:grpSpLocks/>
          </p:cNvGrpSpPr>
          <p:nvPr/>
        </p:nvGrpSpPr>
        <p:grpSpPr bwMode="auto">
          <a:xfrm>
            <a:off x="5444861" y="1957388"/>
            <a:ext cx="409310" cy="576262"/>
            <a:chOff x="4140" y="429"/>
            <a:chExt cx="1425" cy="2396"/>
          </a:xfrm>
        </p:grpSpPr>
        <p:sp>
          <p:nvSpPr>
            <p:cNvPr id="110809" name="Freeform 7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0" name="Rectangle 7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1" name="Freeform 8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2" name="Freeform 8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3" name="Rectangle 8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4" name="Group 8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39" name="AutoShape 8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40" name="AutoShape 8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5" name="Rectangle 8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6" name="Group 8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37" name="AutoShape 8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8" name="AutoShape 8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7" name="Rectangle 9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8" name="Rectangle 9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9" name="Group 9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35" name="AutoShape 9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6" name="AutoShape 9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0" name="Freeform 9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821" name="Group 9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33" name="AutoShape 9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4" name="AutoShape 9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2" name="Rectangle 9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3" name="Freeform 10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4" name="Freeform 10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5" name="Oval 10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6" name="Freeform 10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7" name="AutoShape 10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8" name="AutoShape 10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9" name="Oval 10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0" name="Oval 10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831" name="Oval 10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2" name="Rectangle 10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8" name="Group 110"/>
          <p:cNvGrpSpPr>
            <a:grpSpLocks/>
          </p:cNvGrpSpPr>
          <p:nvPr/>
        </p:nvGrpSpPr>
        <p:grpSpPr bwMode="auto">
          <a:xfrm>
            <a:off x="6435461" y="1479551"/>
            <a:ext cx="409310" cy="576263"/>
            <a:chOff x="4140" y="429"/>
            <a:chExt cx="1425" cy="2396"/>
          </a:xfrm>
        </p:grpSpPr>
        <p:sp>
          <p:nvSpPr>
            <p:cNvPr id="110777" name="Freeform 11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8" name="Rectangle 11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9" name="Freeform 11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0" name="Freeform 11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1" name="Rectangle 11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2" name="Group 11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07" name="AutoShape 11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8" name="AutoShape 11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3" name="Rectangle 11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4" name="Group 12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05" name="AutoShape 12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6" name="AutoShape 12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5" name="Rectangle 12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6" name="Rectangle 12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7" name="Group 12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03" name="AutoShape 12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4" name="AutoShape 12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8" name="Freeform 12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89" name="Group 12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01" name="AutoShape 13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2" name="AutoShape 13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90" name="Rectangle 13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1" name="Freeform 13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2" name="Freeform 13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3" name="Oval 13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4" name="Freeform 13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5" name="AutoShape 13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6" name="AutoShape 13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7" name="Oval 13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8" name="Oval 14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99" name="Oval 14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0" name="Rectangle 14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9" name="Group 143"/>
          <p:cNvGrpSpPr>
            <a:grpSpLocks/>
          </p:cNvGrpSpPr>
          <p:nvPr/>
        </p:nvGrpSpPr>
        <p:grpSpPr bwMode="auto">
          <a:xfrm>
            <a:off x="7250642" y="1511301"/>
            <a:ext cx="409310" cy="576263"/>
            <a:chOff x="4140" y="429"/>
            <a:chExt cx="1425" cy="2396"/>
          </a:xfrm>
        </p:grpSpPr>
        <p:sp>
          <p:nvSpPr>
            <p:cNvPr id="110745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4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7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8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9" name="Rectangle 14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0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75" name="AutoShape 15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6" name="AutoShape 15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1" name="Rectangle 15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2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73" name="AutoShape 15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4" name="AutoShape 15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3" name="Rectangle 15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4" name="Rectangle 15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5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71" name="AutoShape 15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2" name="AutoShape 16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6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57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69" name="AutoShape 1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0" name="AutoShape 16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8" name="Rectangle 16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9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0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1" name="Oval 16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2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3" name="AutoShape 17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4" name="AutoShape 17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5" name="Oval 17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6" name="Oval 17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67" name="Oval 17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8" name="Rectangle 17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0" name="Group 176"/>
          <p:cNvGrpSpPr>
            <a:grpSpLocks/>
          </p:cNvGrpSpPr>
          <p:nvPr/>
        </p:nvGrpSpPr>
        <p:grpSpPr bwMode="auto">
          <a:xfrm>
            <a:off x="7911042" y="1663701"/>
            <a:ext cx="409310" cy="576263"/>
            <a:chOff x="4140" y="429"/>
            <a:chExt cx="1425" cy="2396"/>
          </a:xfrm>
        </p:grpSpPr>
        <p:sp>
          <p:nvSpPr>
            <p:cNvPr id="110713" name="Freeform 17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Rectangle 17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5" name="Freeform 17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Freeform 18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Rectangle 18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18" name="Group 18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43" name="AutoShape 18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4" name="AutoShape 18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19" name="Rectangle 18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0" name="Group 18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41" name="AutoShape 18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2" name="AutoShape 18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1" name="Rectangle 18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2" name="Rectangle 19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3" name="Group 19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39" name="AutoShape 19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0" name="AutoShape 19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4" name="Freeform 19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25" name="Group 19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37" name="AutoShape 19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38" name="AutoShape 19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6" name="Rectangle 19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7" name="Freeform 19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8" name="Freeform 20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9" name="Oval 20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0" name="Freeform 20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AutoShape 20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2" name="AutoShape 20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3" name="Oval 20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4" name="Oval 20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35" name="Oval 20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6" name="Rectangle 20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1" name="Group 209"/>
          <p:cNvGrpSpPr>
            <a:grpSpLocks/>
          </p:cNvGrpSpPr>
          <p:nvPr/>
        </p:nvGrpSpPr>
        <p:grpSpPr bwMode="auto">
          <a:xfrm>
            <a:off x="8267040" y="2609851"/>
            <a:ext cx="409310" cy="576263"/>
            <a:chOff x="4140" y="429"/>
            <a:chExt cx="1425" cy="2396"/>
          </a:xfrm>
        </p:grpSpPr>
        <p:sp>
          <p:nvSpPr>
            <p:cNvPr id="110681" name="Freeform 21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21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3" name="Freeform 21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4" name="Freeform 21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5" name="Rectangle 21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6" name="Group 21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11" name="AutoShape 21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2" name="AutoShape 21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7" name="Rectangle 21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8" name="Group 21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09" name="AutoShape 22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0" name="AutoShape 22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9" name="Rectangle 22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0" name="Rectangle 22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91" name="Group 22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07" name="AutoShape 22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8" name="AutoShape 22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2" name="Freeform 22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93" name="Group 22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05" name="AutoShape 22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6" name="AutoShape 23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4" name="Rectangle 23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5" name="Freeform 23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23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Oval 23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8" name="Freeform 23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AutoShape 23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0" name="AutoShape 23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1" name="Oval 23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2" name="Oval 23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03" name="Oval 24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4" name="Rectangle 24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0622" name="Freeform 71"/>
          <p:cNvSpPr>
            <a:spLocks/>
          </p:cNvSpPr>
          <p:nvPr/>
        </p:nvSpPr>
        <p:spPr bwMode="auto">
          <a:xfrm>
            <a:off x="5458619" y="4392613"/>
            <a:ext cx="3212571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77"/>
          <p:cNvSpPr>
            <a:spLocks noChangeShapeType="1"/>
          </p:cNvSpPr>
          <p:nvPr/>
        </p:nvSpPr>
        <p:spPr bwMode="auto">
          <a:xfrm flipH="1">
            <a:off x="5945320" y="4702175"/>
            <a:ext cx="926967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78"/>
          <p:cNvSpPr>
            <a:spLocks noChangeShapeType="1"/>
          </p:cNvSpPr>
          <p:nvPr/>
        </p:nvSpPr>
        <p:spPr bwMode="auto">
          <a:xfrm flipH="1">
            <a:off x="6497373" y="4749800"/>
            <a:ext cx="610527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79"/>
          <p:cNvSpPr>
            <a:spLocks noChangeShapeType="1"/>
          </p:cNvSpPr>
          <p:nvPr/>
        </p:nvSpPr>
        <p:spPr bwMode="auto">
          <a:xfrm flipH="1">
            <a:off x="7080384" y="4756150"/>
            <a:ext cx="161660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80"/>
          <p:cNvSpPr>
            <a:spLocks noChangeShapeType="1"/>
          </p:cNvSpPr>
          <p:nvPr/>
        </p:nvSpPr>
        <p:spPr bwMode="auto">
          <a:xfrm>
            <a:off x="7477655" y="4735513"/>
            <a:ext cx="134144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Text Box 97"/>
          <p:cNvSpPr txBox="1">
            <a:spLocks noChangeArrowheads="1"/>
          </p:cNvSpPr>
          <p:nvPr/>
        </p:nvSpPr>
        <p:spPr bwMode="auto">
          <a:xfrm>
            <a:off x="5532585" y="4279901"/>
            <a:ext cx="120898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0628" name="Text Box 98"/>
          <p:cNvSpPr txBox="1">
            <a:spLocks noChangeArrowheads="1"/>
          </p:cNvSpPr>
          <p:nvPr/>
        </p:nvSpPr>
        <p:spPr bwMode="auto">
          <a:xfrm>
            <a:off x="7711508" y="4660900"/>
            <a:ext cx="130195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0629" name="Group 120"/>
          <p:cNvGrpSpPr>
            <a:grpSpLocks/>
          </p:cNvGrpSpPr>
          <p:nvPr/>
        </p:nvGrpSpPr>
        <p:grpSpPr bwMode="auto">
          <a:xfrm>
            <a:off x="6782859" y="4460876"/>
            <a:ext cx="954485" cy="307975"/>
            <a:chOff x="2356" y="1300"/>
            <a:chExt cx="555" cy="194"/>
          </a:xfrm>
        </p:grpSpPr>
        <p:sp>
          <p:nvSpPr>
            <p:cNvPr id="11067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67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67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0676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79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80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77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30" name="Group 172"/>
          <p:cNvGrpSpPr>
            <a:grpSpLocks/>
          </p:cNvGrpSpPr>
          <p:nvPr/>
        </p:nvGrpSpPr>
        <p:grpSpPr bwMode="auto">
          <a:xfrm>
            <a:off x="5606521" y="5070476"/>
            <a:ext cx="569252" cy="557213"/>
            <a:chOff x="-44" y="1473"/>
            <a:chExt cx="981" cy="1105"/>
          </a:xfrm>
        </p:grpSpPr>
        <p:pic>
          <p:nvPicPr>
            <p:cNvPr id="110671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72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1" name="Group 307"/>
          <p:cNvGrpSpPr>
            <a:grpSpLocks/>
          </p:cNvGrpSpPr>
          <p:nvPr/>
        </p:nvGrpSpPr>
        <p:grpSpPr bwMode="auto">
          <a:xfrm>
            <a:off x="7465617" y="5027613"/>
            <a:ext cx="409310" cy="576262"/>
            <a:chOff x="4140" y="429"/>
            <a:chExt cx="1425" cy="2396"/>
          </a:xfrm>
        </p:grpSpPr>
        <p:sp>
          <p:nvSpPr>
            <p:cNvPr id="110639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0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1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2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4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669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70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5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6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667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8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7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8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9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665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6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0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51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663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4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2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3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4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6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8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9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0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661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2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32" name="Group 340"/>
          <p:cNvGrpSpPr>
            <a:grpSpLocks/>
          </p:cNvGrpSpPr>
          <p:nvPr/>
        </p:nvGrpSpPr>
        <p:grpSpPr bwMode="auto">
          <a:xfrm>
            <a:off x="6160294" y="5092701"/>
            <a:ext cx="569252" cy="557213"/>
            <a:chOff x="-44" y="1473"/>
            <a:chExt cx="981" cy="1105"/>
          </a:xfrm>
        </p:grpSpPr>
        <p:pic>
          <p:nvPicPr>
            <p:cNvPr id="110637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8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3" name="Group 343"/>
          <p:cNvGrpSpPr>
            <a:grpSpLocks/>
          </p:cNvGrpSpPr>
          <p:nvPr/>
        </p:nvGrpSpPr>
        <p:grpSpPr bwMode="auto">
          <a:xfrm>
            <a:off x="6727825" y="5081588"/>
            <a:ext cx="569252" cy="557212"/>
            <a:chOff x="-44" y="1473"/>
            <a:chExt cx="981" cy="1105"/>
          </a:xfrm>
        </p:grpSpPr>
        <p:pic>
          <p:nvPicPr>
            <p:cNvPr id="110635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6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0634" name="Line 95"/>
          <p:cNvSpPr>
            <a:spLocks noChangeShapeType="1"/>
          </p:cNvSpPr>
          <p:nvPr/>
        </p:nvSpPr>
        <p:spPr bwMode="auto">
          <a:xfrm>
            <a:off x="7255801" y="3467101"/>
            <a:ext cx="20638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CFD517C-2A60-4C2A-A383-436198CE107E}" type="slidenum">
              <a:rPr lang="en-US" altLang="en-US" smtClean="0"/>
              <a:pPr/>
              <a:t>40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07" grpId="0" animBg="1"/>
      <p:bldP spid="147509" grpId="0" animBg="1"/>
      <p:bldP spid="147510" grpId="0"/>
      <p:bldP spid="147511" grpId="0" animBg="1"/>
      <p:bldP spid="147512" grpId="0"/>
      <p:bldP spid="147513" grpId="0"/>
      <p:bldP spid="147515" grpId="0" animBg="1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71"/>
          <p:cNvSpPr>
            <a:spLocks/>
          </p:cNvSpPr>
          <p:nvPr/>
        </p:nvSpPr>
        <p:spPr bwMode="auto">
          <a:xfrm>
            <a:off x="5458619" y="4392613"/>
            <a:ext cx="3212571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Line 77"/>
          <p:cNvSpPr>
            <a:spLocks noChangeShapeType="1"/>
          </p:cNvSpPr>
          <p:nvPr/>
        </p:nvSpPr>
        <p:spPr bwMode="auto">
          <a:xfrm flipH="1">
            <a:off x="5945320" y="4702175"/>
            <a:ext cx="926967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Line 78"/>
          <p:cNvSpPr>
            <a:spLocks noChangeShapeType="1"/>
          </p:cNvSpPr>
          <p:nvPr/>
        </p:nvSpPr>
        <p:spPr bwMode="auto">
          <a:xfrm flipH="1">
            <a:off x="6497373" y="4749800"/>
            <a:ext cx="610527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Line 79"/>
          <p:cNvSpPr>
            <a:spLocks noChangeShapeType="1"/>
          </p:cNvSpPr>
          <p:nvPr/>
        </p:nvSpPr>
        <p:spPr bwMode="auto">
          <a:xfrm flipH="1">
            <a:off x="7080384" y="4756150"/>
            <a:ext cx="161660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Line 80"/>
          <p:cNvSpPr>
            <a:spLocks noChangeShapeType="1"/>
          </p:cNvSpPr>
          <p:nvPr/>
        </p:nvSpPr>
        <p:spPr bwMode="auto">
          <a:xfrm>
            <a:off x="7477655" y="4735513"/>
            <a:ext cx="134144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Text Box 97"/>
          <p:cNvSpPr txBox="1">
            <a:spLocks noChangeArrowheads="1"/>
          </p:cNvSpPr>
          <p:nvPr/>
        </p:nvSpPr>
        <p:spPr bwMode="auto">
          <a:xfrm>
            <a:off x="5532585" y="4279901"/>
            <a:ext cx="120898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2647" name="Text Box 98"/>
          <p:cNvSpPr txBox="1">
            <a:spLocks noChangeArrowheads="1"/>
          </p:cNvSpPr>
          <p:nvPr/>
        </p:nvSpPr>
        <p:spPr bwMode="auto">
          <a:xfrm>
            <a:off x="7711508" y="4660900"/>
            <a:ext cx="130195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2648" name="Group 120"/>
          <p:cNvGrpSpPr>
            <a:grpSpLocks/>
          </p:cNvGrpSpPr>
          <p:nvPr/>
        </p:nvGrpSpPr>
        <p:grpSpPr bwMode="auto">
          <a:xfrm>
            <a:off x="6782859" y="4460876"/>
            <a:ext cx="954485" cy="307975"/>
            <a:chOff x="2356" y="1300"/>
            <a:chExt cx="555" cy="194"/>
          </a:xfrm>
        </p:grpSpPr>
        <p:sp>
          <p:nvSpPr>
            <p:cNvPr id="11288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8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9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289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9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9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9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9" name="Group 172"/>
          <p:cNvGrpSpPr>
            <a:grpSpLocks/>
          </p:cNvGrpSpPr>
          <p:nvPr/>
        </p:nvGrpSpPr>
        <p:grpSpPr bwMode="auto">
          <a:xfrm>
            <a:off x="5606521" y="5070476"/>
            <a:ext cx="569252" cy="557213"/>
            <a:chOff x="-44" y="1473"/>
            <a:chExt cx="981" cy="1105"/>
          </a:xfrm>
        </p:grpSpPr>
        <p:pic>
          <p:nvPicPr>
            <p:cNvPr id="112886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7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0" name="Group 340"/>
          <p:cNvGrpSpPr>
            <a:grpSpLocks/>
          </p:cNvGrpSpPr>
          <p:nvPr/>
        </p:nvGrpSpPr>
        <p:grpSpPr bwMode="auto">
          <a:xfrm>
            <a:off x="6160294" y="5092701"/>
            <a:ext cx="569252" cy="557213"/>
            <a:chOff x="-44" y="1473"/>
            <a:chExt cx="981" cy="1105"/>
          </a:xfrm>
        </p:grpSpPr>
        <p:pic>
          <p:nvPicPr>
            <p:cNvPr id="112884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5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1" name="Group 343"/>
          <p:cNvGrpSpPr>
            <a:grpSpLocks/>
          </p:cNvGrpSpPr>
          <p:nvPr/>
        </p:nvGrpSpPr>
        <p:grpSpPr bwMode="auto">
          <a:xfrm>
            <a:off x="6727825" y="5081588"/>
            <a:ext cx="569252" cy="557212"/>
            <a:chOff x="-44" y="1473"/>
            <a:chExt cx="981" cy="1105"/>
          </a:xfrm>
        </p:grpSpPr>
        <p:pic>
          <p:nvPicPr>
            <p:cNvPr id="112882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3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12654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806450"/>
            <a:ext cx="39606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6827" y="269876"/>
            <a:ext cx="8420100" cy="6635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Caching example: </a:t>
            </a:r>
            <a:r>
              <a:rPr lang="en-US" altLang="en-US" sz="3600">
                <a:ea typeface="ＭＳ Ｐゴシック" pitchFamily="34" charset="-128"/>
              </a:rPr>
              <a:t>install local cache</a:t>
            </a:r>
            <a:r>
              <a:rPr lang="en-US" altLang="en-US" sz="4000">
                <a:ea typeface="ＭＳ Ｐゴシック" pitchFamily="34" charset="-128"/>
              </a:rPr>
              <a:t>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2656" name="Text Box 50"/>
          <p:cNvSpPr txBox="1">
            <a:spLocks noChangeArrowheads="1"/>
          </p:cNvSpPr>
          <p:nvPr/>
        </p:nvSpPr>
        <p:spPr bwMode="auto">
          <a:xfrm>
            <a:off x="8522731" y="1824038"/>
            <a:ext cx="9412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2657" name="Line 95"/>
          <p:cNvSpPr>
            <a:spLocks noChangeShapeType="1"/>
          </p:cNvSpPr>
          <p:nvPr/>
        </p:nvSpPr>
        <p:spPr bwMode="auto">
          <a:xfrm>
            <a:off x="7255802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Text Box 99"/>
          <p:cNvSpPr txBox="1">
            <a:spLocks noChangeArrowheads="1"/>
          </p:cNvSpPr>
          <p:nvPr/>
        </p:nvSpPr>
        <p:spPr bwMode="auto">
          <a:xfrm>
            <a:off x="7257521" y="3656014"/>
            <a:ext cx="120097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7" name="Group 308"/>
          <p:cNvGrpSpPr>
            <a:grpSpLocks/>
          </p:cNvGrpSpPr>
          <p:nvPr/>
        </p:nvGrpSpPr>
        <p:grpSpPr bwMode="auto">
          <a:xfrm>
            <a:off x="7395104" y="4941893"/>
            <a:ext cx="1965722" cy="814388"/>
            <a:chOff x="4217" y="3611"/>
            <a:chExt cx="1143" cy="513"/>
          </a:xfrm>
        </p:grpSpPr>
        <p:sp>
          <p:nvSpPr>
            <p:cNvPr id="112880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81" name="Text Box 97"/>
            <p:cNvSpPr txBox="1">
              <a:spLocks noChangeArrowheads="1"/>
            </p:cNvSpPr>
            <p:nvPr/>
          </p:nvSpPr>
          <p:spPr bwMode="auto">
            <a:xfrm>
              <a:off x="4589" y="3717"/>
              <a:ext cx="771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sp>
        <p:nvSpPr>
          <p:cNvPr id="112660" name="Rectangle 4"/>
          <p:cNvSpPr>
            <a:spLocks noChangeArrowheads="1"/>
          </p:cNvSpPr>
          <p:nvPr/>
        </p:nvSpPr>
        <p:spPr bwMode="auto">
          <a:xfrm>
            <a:off x="431669" y="1335088"/>
            <a:ext cx="47345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Gill Sans MT" pitchFamily="34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itchFamily="34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itchFamily="34" charset="0"/>
              </a:rPr>
              <a:t>access link utilization = </a:t>
            </a:r>
            <a:r>
              <a:rPr lang="en-US" altLang="en-US" sz="1800" dirty="0">
                <a:solidFill>
                  <a:srgbClr val="FF0000"/>
                </a:solidFill>
                <a:latin typeface="Gill Sans MT" pitchFamily="34" charset="0"/>
              </a:rPr>
              <a:t>100%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itchFamily="34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 dirty="0">
                <a:latin typeface="Gill Sans MT" pitchFamily="34" charset="0"/>
              </a:rPr>
              <a:t>     =  2 sec + minutes + </a:t>
            </a:r>
            <a:r>
              <a:rPr lang="en-US" altLang="en-US" sz="1800" dirty="0" err="1">
                <a:latin typeface="Gill Sans MT" pitchFamily="34" charset="0"/>
              </a:rPr>
              <a:t>usecs</a:t>
            </a:r>
            <a:endParaRPr lang="en-US" altLang="en-US" sz="1800" dirty="0">
              <a:latin typeface="Gill Sans MT" pitchFamily="34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itchFamily="34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112661" name="Freeform 82"/>
          <p:cNvSpPr>
            <a:spLocks/>
          </p:cNvSpPr>
          <p:nvPr/>
        </p:nvSpPr>
        <p:spPr bwMode="auto">
          <a:xfrm>
            <a:off x="718874" y="4605339"/>
            <a:ext cx="4304639" cy="1163637"/>
          </a:xfrm>
          <a:custGeom>
            <a:avLst/>
            <a:gdLst>
              <a:gd name="T0" fmla="*/ 2147483647 w 2503"/>
              <a:gd name="T1" fmla="*/ 0 h 733"/>
              <a:gd name="T2" fmla="*/ 2147483647 w 2503"/>
              <a:gd name="T3" fmla="*/ 2147483647 h 733"/>
              <a:gd name="T4" fmla="*/ 2147483647 w 2503"/>
              <a:gd name="T5" fmla="*/ 2147483647 h 733"/>
              <a:gd name="T6" fmla="*/ 2147483647 w 2503"/>
              <a:gd name="T7" fmla="*/ 2147483647 h 733"/>
              <a:gd name="T8" fmla="*/ 0 w 2503"/>
              <a:gd name="T9" fmla="*/ 2147483647 h 733"/>
              <a:gd name="T10" fmla="*/ 2147483647 w 2503"/>
              <a:gd name="T11" fmla="*/ 2147483647 h 733"/>
              <a:gd name="T12" fmla="*/ 2147483647 w 2503"/>
              <a:gd name="T13" fmla="*/ 2147483647 h 733"/>
              <a:gd name="T14" fmla="*/ 2147483647 w 2503"/>
              <a:gd name="T15" fmla="*/ 2147483647 h 733"/>
              <a:gd name="T16" fmla="*/ 2147483647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/>
          <p:cNvSpPr txBox="1">
            <a:spLocks noChangeArrowheads="1"/>
          </p:cNvSpPr>
          <p:nvPr/>
        </p:nvSpPr>
        <p:spPr bwMode="auto">
          <a:xfrm>
            <a:off x="3234929" y="4589464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7" name="Text Box 77"/>
          <p:cNvSpPr txBox="1">
            <a:spLocks noChangeArrowheads="1"/>
          </p:cNvSpPr>
          <p:nvPr/>
        </p:nvSpPr>
        <p:spPr bwMode="auto">
          <a:xfrm>
            <a:off x="2328598" y="4862514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6" name="Text Box 76"/>
          <p:cNvSpPr txBox="1">
            <a:spLocks noChangeArrowheads="1"/>
          </p:cNvSpPr>
          <p:nvPr/>
        </p:nvSpPr>
        <p:spPr bwMode="auto">
          <a:xfrm>
            <a:off x="1319434" y="5262564"/>
            <a:ext cx="2685607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utilization, delay?</a:t>
            </a:r>
          </a:p>
        </p:txBody>
      </p:sp>
      <p:sp>
        <p:nvSpPr>
          <p:cNvPr id="148563" name="Text Box 83"/>
          <p:cNvSpPr txBox="1">
            <a:spLocks noChangeArrowheads="1"/>
          </p:cNvSpPr>
          <p:nvPr/>
        </p:nvSpPr>
        <p:spPr bwMode="auto">
          <a:xfrm>
            <a:off x="648363" y="6051550"/>
            <a:ext cx="367600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web cache (cheap!)</a:t>
            </a:r>
          </a:p>
        </p:txBody>
      </p:sp>
      <p:sp>
        <p:nvSpPr>
          <p:cNvPr id="112666" name="Line 2"/>
          <p:cNvSpPr>
            <a:spLocks noChangeShapeType="1"/>
          </p:cNvSpPr>
          <p:nvPr/>
        </p:nvSpPr>
        <p:spPr bwMode="auto">
          <a:xfrm>
            <a:off x="5821495" y="2409825"/>
            <a:ext cx="309563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51"/>
          <p:cNvSpPr>
            <a:spLocks noChangeShapeType="1"/>
          </p:cNvSpPr>
          <p:nvPr/>
        </p:nvSpPr>
        <p:spPr bwMode="auto">
          <a:xfrm>
            <a:off x="6698590" y="2028826"/>
            <a:ext cx="72231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52"/>
          <p:cNvSpPr>
            <a:spLocks noChangeShapeType="1"/>
          </p:cNvSpPr>
          <p:nvPr/>
        </p:nvSpPr>
        <p:spPr bwMode="auto">
          <a:xfrm flipH="1">
            <a:off x="7379627" y="2066926"/>
            <a:ext cx="10319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53"/>
          <p:cNvSpPr>
            <a:spLocks noChangeShapeType="1"/>
          </p:cNvSpPr>
          <p:nvPr/>
        </p:nvSpPr>
        <p:spPr bwMode="auto">
          <a:xfrm flipH="1">
            <a:off x="7874926" y="2228850"/>
            <a:ext cx="144463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54"/>
          <p:cNvSpPr>
            <a:spLocks noChangeShapeType="1"/>
          </p:cNvSpPr>
          <p:nvPr/>
        </p:nvSpPr>
        <p:spPr bwMode="auto">
          <a:xfrm flipH="1" flipV="1">
            <a:off x="8050345" y="2990850"/>
            <a:ext cx="268288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Freeform 55"/>
          <p:cNvSpPr>
            <a:spLocks/>
          </p:cNvSpPr>
          <p:nvPr/>
        </p:nvSpPr>
        <p:spPr bwMode="auto">
          <a:xfrm>
            <a:off x="5912644" y="2022475"/>
            <a:ext cx="235611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Text Box 70"/>
          <p:cNvSpPr txBox="1">
            <a:spLocks noChangeArrowheads="1"/>
          </p:cNvSpPr>
          <p:nvPr/>
        </p:nvSpPr>
        <p:spPr bwMode="auto">
          <a:xfrm>
            <a:off x="6712870" y="2354264"/>
            <a:ext cx="939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2673" name="Group 91"/>
          <p:cNvGrpSpPr>
            <a:grpSpLocks/>
          </p:cNvGrpSpPr>
          <p:nvPr/>
        </p:nvGrpSpPr>
        <p:grpSpPr bwMode="auto">
          <a:xfrm>
            <a:off x="6805216" y="3165476"/>
            <a:ext cx="954484" cy="307975"/>
            <a:chOff x="2356" y="1300"/>
            <a:chExt cx="555" cy="194"/>
          </a:xfrm>
        </p:grpSpPr>
        <p:sp>
          <p:nvSpPr>
            <p:cNvPr id="1128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2875" name="Group 9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78" name="Freeform 9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9" name="Freeform 9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76" name="Line 9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7" name="Line 9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74" name="Group 100"/>
          <p:cNvGrpSpPr>
            <a:grpSpLocks/>
          </p:cNvGrpSpPr>
          <p:nvPr/>
        </p:nvGrpSpPr>
        <p:grpSpPr bwMode="auto">
          <a:xfrm>
            <a:off x="5444861" y="1957388"/>
            <a:ext cx="409310" cy="576262"/>
            <a:chOff x="4140" y="429"/>
            <a:chExt cx="1425" cy="2396"/>
          </a:xfrm>
        </p:grpSpPr>
        <p:sp>
          <p:nvSpPr>
            <p:cNvPr id="112840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1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2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3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4" name="Rectangle 10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5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70" name="AutoShape 10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71" name="AutoShape 10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6" name="Rectangle 10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7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68" name="AutoShape 11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9" name="AutoShape 11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8" name="Rectangle 11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9" name="Rectangle 11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50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66" name="AutoShape 11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7" name="AutoShape 11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1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52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64" name="AutoShape 12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5" name="AutoShape 12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3" name="Rectangle 12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4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5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6" name="Oval 12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7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8" name="AutoShape 12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9" name="AutoShape 12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0" name="Oval 12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1" name="Oval 13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862" name="Oval 13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3" name="Rectangle 13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5" name="Group 133"/>
          <p:cNvGrpSpPr>
            <a:grpSpLocks/>
          </p:cNvGrpSpPr>
          <p:nvPr/>
        </p:nvGrpSpPr>
        <p:grpSpPr bwMode="auto">
          <a:xfrm>
            <a:off x="6435461" y="1479551"/>
            <a:ext cx="409310" cy="576263"/>
            <a:chOff x="4140" y="429"/>
            <a:chExt cx="1425" cy="2396"/>
          </a:xfrm>
        </p:grpSpPr>
        <p:sp>
          <p:nvSpPr>
            <p:cNvPr id="112808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9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0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1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2" name="Rectangle 13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3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38" name="AutoShape 14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9" name="AutoShape 14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4" name="Rectangle 14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5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36" name="AutoShape 14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7" name="AutoShape 14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6" name="Rectangle 14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7" name="Rectangle 14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8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34" name="AutoShape 14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5" name="AutoShape 15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9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20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32" name="AutoShape 15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3" name="AutoShape 15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21" name="Rectangle 15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2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3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4" name="Oval 15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5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6" name="AutoShape 16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7" name="AutoShape 16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8" name="Oval 16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9" name="Oval 16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830" name="Oval 16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31" name="Rectangle 16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6" name="Group 166"/>
          <p:cNvGrpSpPr>
            <a:grpSpLocks/>
          </p:cNvGrpSpPr>
          <p:nvPr/>
        </p:nvGrpSpPr>
        <p:grpSpPr bwMode="auto">
          <a:xfrm>
            <a:off x="7250642" y="1511301"/>
            <a:ext cx="409310" cy="576263"/>
            <a:chOff x="4140" y="429"/>
            <a:chExt cx="1425" cy="2396"/>
          </a:xfrm>
        </p:grpSpPr>
        <p:sp>
          <p:nvSpPr>
            <p:cNvPr id="112776" name="Freeform 16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7" name="Rectangle 16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78" name="Freeform 16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9" name="Freeform 17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0" name="Rectangle 17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1" name="Group 17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06" name="AutoShape 17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7" name="AutoShape 17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2" name="Rectangle 17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3" name="Group 17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04" name="AutoShape 17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5" name="AutoShape 17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4" name="Rectangle 17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85" name="Rectangle 18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6" name="Group 18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02" name="AutoShape 18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3" name="AutoShape 18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7" name="Freeform 18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88" name="Group 18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00" name="AutoShape 18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1" name="AutoShape 18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9" name="Rectangle 18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0" name="Freeform 18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1" name="Freeform 19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2" name="Oval 19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3" name="Freeform 19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4" name="AutoShape 19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5" name="AutoShape 19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6" name="Oval 19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7" name="Oval 19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98" name="Oval 19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9" name="Rectangle 19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7" name="Group 199"/>
          <p:cNvGrpSpPr>
            <a:grpSpLocks/>
          </p:cNvGrpSpPr>
          <p:nvPr/>
        </p:nvGrpSpPr>
        <p:grpSpPr bwMode="auto">
          <a:xfrm>
            <a:off x="7911042" y="1663701"/>
            <a:ext cx="409310" cy="576263"/>
            <a:chOff x="4140" y="429"/>
            <a:chExt cx="1425" cy="2396"/>
          </a:xfrm>
        </p:grpSpPr>
        <p:sp>
          <p:nvSpPr>
            <p:cNvPr id="112744" name="Freeform 20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5" name="Rectangle 20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46" name="Freeform 20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7" name="Freeform 20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8" name="Rectangle 20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49" name="Group 20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74" name="AutoShape 20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5" name="AutoShape 20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0" name="Rectangle 20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1" name="Group 20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72" name="AutoShape 21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3" name="AutoShape 21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2" name="Rectangle 21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3" name="Rectangle 21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4" name="Group 21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70" name="AutoShape 21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1" name="AutoShape 21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5" name="Freeform 21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56" name="Group 21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68" name="AutoShape 21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69" name="AutoShape 22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7" name="Rectangle 22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8" name="Freeform 22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9" name="Freeform 22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0" name="Oval 22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1" name="Freeform 22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2" name="AutoShape 22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3" name="AutoShape 22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4" name="Oval 22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5" name="Oval 22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66" name="Oval 23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7" name="Rectangle 23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8" name="Group 232"/>
          <p:cNvGrpSpPr>
            <a:grpSpLocks/>
          </p:cNvGrpSpPr>
          <p:nvPr/>
        </p:nvGrpSpPr>
        <p:grpSpPr bwMode="auto">
          <a:xfrm>
            <a:off x="8267040" y="2609851"/>
            <a:ext cx="409310" cy="576263"/>
            <a:chOff x="4140" y="429"/>
            <a:chExt cx="1425" cy="2396"/>
          </a:xfrm>
        </p:grpSpPr>
        <p:sp>
          <p:nvSpPr>
            <p:cNvPr id="112712" name="Freeform 2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2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14" name="Freeform 2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5" name="Freeform 2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Rectangle 23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7" name="Group 2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42" name="AutoShape 23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3" name="AutoShape 24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18" name="Rectangle 24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9" name="Group 2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40" name="AutoShape 24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1" name="AutoShape 24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0" name="Rectangle 24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1" name="Rectangle 24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22" name="Group 2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38" name="AutoShape 24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9" name="AutoShape 24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3" name="Freeform 2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24" name="Group 2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36" name="AutoShape 25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7" name="AutoShape 25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5" name="Rectangle 25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6" name="Freeform 2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7" name="Freeform 2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8" name="Oval 25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9" name="Freeform 2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0" name="AutoShape 25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1" name="AutoShape 26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2" name="Oval 26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3" name="Oval 26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34" name="Oval 26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5" name="Rectangle 26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9" name="Group 307"/>
          <p:cNvGrpSpPr>
            <a:grpSpLocks/>
          </p:cNvGrpSpPr>
          <p:nvPr/>
        </p:nvGrpSpPr>
        <p:grpSpPr bwMode="auto">
          <a:xfrm>
            <a:off x="7465617" y="5027613"/>
            <a:ext cx="409310" cy="576262"/>
            <a:chOff x="4140" y="429"/>
            <a:chExt cx="1425" cy="2396"/>
          </a:xfrm>
        </p:grpSpPr>
        <p:sp>
          <p:nvSpPr>
            <p:cNvPr id="112680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1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2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4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5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10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11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6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7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08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9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8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9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90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06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7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1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92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04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5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3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4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5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6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7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8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9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0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1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02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3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CFD517C-2A60-4C2A-A383-436198CE107E}" type="slidenum">
              <a:rPr lang="en-US" altLang="en-US" smtClean="0"/>
              <a:pPr/>
              <a:t>41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1" name="Picture 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806450"/>
            <a:ext cx="39606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6827" y="269876"/>
            <a:ext cx="8420100" cy="6635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Caching example: </a:t>
            </a:r>
            <a:r>
              <a:rPr lang="en-US" altLang="en-US" sz="3600">
                <a:ea typeface="ＭＳ Ｐゴシック" pitchFamily="34" charset="-128"/>
              </a:rPr>
              <a:t>install local cache</a:t>
            </a:r>
            <a:r>
              <a:rPr lang="en-US" altLang="en-US" sz="4000">
                <a:ea typeface="ＭＳ Ｐゴシック" pitchFamily="34" charset="-128"/>
              </a:rPr>
              <a:t>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2054" y="1200151"/>
            <a:ext cx="4830894" cy="1882775"/>
          </a:xfrm>
        </p:spPr>
        <p:txBody>
          <a:bodyPr/>
          <a:lstStyle/>
          <a:p>
            <a:pPr marL="228600" indent="-228600"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>
                <a:ea typeface="ＭＳ Ｐゴシック" pitchFamily="34" charset="-128"/>
              </a:rPr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>
                <a:ea typeface="ＭＳ Ｐゴシック" pitchFamily="34" charset="-128"/>
              </a:rPr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sz="2400">
                <a:ea typeface="ＭＳ Ｐゴシック" pitchFamily="34" charset="-128"/>
              </a:rPr>
              <a:t>  </a:t>
            </a:r>
          </a:p>
        </p:txBody>
      </p:sp>
      <p:sp>
        <p:nvSpPr>
          <p:cNvPr id="114694" name="Text Box 50"/>
          <p:cNvSpPr txBox="1">
            <a:spLocks noChangeArrowheads="1"/>
          </p:cNvSpPr>
          <p:nvPr/>
        </p:nvSpPr>
        <p:spPr bwMode="auto">
          <a:xfrm>
            <a:off x="8522731" y="1824038"/>
            <a:ext cx="9412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4695" name="Line 95"/>
          <p:cNvSpPr>
            <a:spLocks noChangeShapeType="1"/>
          </p:cNvSpPr>
          <p:nvPr/>
        </p:nvSpPr>
        <p:spPr bwMode="auto">
          <a:xfrm>
            <a:off x="7255802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Text Box 99"/>
          <p:cNvSpPr txBox="1">
            <a:spLocks noChangeArrowheads="1"/>
          </p:cNvSpPr>
          <p:nvPr/>
        </p:nvSpPr>
        <p:spPr bwMode="auto">
          <a:xfrm>
            <a:off x="7257521" y="3656014"/>
            <a:ext cx="120097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9566" name="Rectangle 4"/>
          <p:cNvSpPr>
            <a:spLocks noChangeArrowheads="1"/>
          </p:cNvSpPr>
          <p:nvPr/>
        </p:nvSpPr>
        <p:spPr bwMode="auto">
          <a:xfrm>
            <a:off x="548615" y="3057525"/>
            <a:ext cx="5396706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/>
          <p:cNvSpPr>
            <a:spLocks noChangeArrowheads="1"/>
          </p:cNvSpPr>
          <p:nvPr/>
        </p:nvSpPr>
        <p:spPr bwMode="auto">
          <a:xfrm>
            <a:off x="583011" y="4768850"/>
            <a:ext cx="4920323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114699" name="Line 2"/>
          <p:cNvSpPr>
            <a:spLocks noChangeShapeType="1"/>
          </p:cNvSpPr>
          <p:nvPr/>
        </p:nvSpPr>
        <p:spPr bwMode="auto">
          <a:xfrm>
            <a:off x="5821495" y="2409825"/>
            <a:ext cx="309563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51"/>
          <p:cNvSpPr>
            <a:spLocks noChangeShapeType="1"/>
          </p:cNvSpPr>
          <p:nvPr/>
        </p:nvSpPr>
        <p:spPr bwMode="auto">
          <a:xfrm>
            <a:off x="6698590" y="2028826"/>
            <a:ext cx="72231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52"/>
          <p:cNvSpPr>
            <a:spLocks noChangeShapeType="1"/>
          </p:cNvSpPr>
          <p:nvPr/>
        </p:nvSpPr>
        <p:spPr bwMode="auto">
          <a:xfrm flipH="1">
            <a:off x="7379627" y="2066926"/>
            <a:ext cx="10319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53"/>
          <p:cNvSpPr>
            <a:spLocks noChangeShapeType="1"/>
          </p:cNvSpPr>
          <p:nvPr/>
        </p:nvSpPr>
        <p:spPr bwMode="auto">
          <a:xfrm flipH="1">
            <a:off x="7874926" y="2228850"/>
            <a:ext cx="144463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54"/>
          <p:cNvSpPr>
            <a:spLocks noChangeShapeType="1"/>
          </p:cNvSpPr>
          <p:nvPr/>
        </p:nvSpPr>
        <p:spPr bwMode="auto">
          <a:xfrm flipH="1" flipV="1">
            <a:off x="8050345" y="2990850"/>
            <a:ext cx="268288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Freeform 55"/>
          <p:cNvSpPr>
            <a:spLocks/>
          </p:cNvSpPr>
          <p:nvPr/>
        </p:nvSpPr>
        <p:spPr bwMode="auto">
          <a:xfrm>
            <a:off x="5912644" y="2022475"/>
            <a:ext cx="235611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Text Box 70"/>
          <p:cNvSpPr txBox="1">
            <a:spLocks noChangeArrowheads="1"/>
          </p:cNvSpPr>
          <p:nvPr/>
        </p:nvSpPr>
        <p:spPr bwMode="auto">
          <a:xfrm>
            <a:off x="6712870" y="2354264"/>
            <a:ext cx="939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4706" name="Group 71"/>
          <p:cNvGrpSpPr>
            <a:grpSpLocks/>
          </p:cNvGrpSpPr>
          <p:nvPr/>
        </p:nvGrpSpPr>
        <p:grpSpPr bwMode="auto">
          <a:xfrm>
            <a:off x="6805216" y="3165476"/>
            <a:ext cx="954484" cy="307975"/>
            <a:chOff x="2356" y="1300"/>
            <a:chExt cx="555" cy="194"/>
          </a:xfrm>
        </p:grpSpPr>
        <p:sp>
          <p:nvSpPr>
            <p:cNvPr id="11493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93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93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4936" name="Group 7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939" name="Freeform 7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0" name="Freeform 7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937" name="Line 7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8" name="Line 7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07" name="Group 80"/>
          <p:cNvGrpSpPr>
            <a:grpSpLocks/>
          </p:cNvGrpSpPr>
          <p:nvPr/>
        </p:nvGrpSpPr>
        <p:grpSpPr bwMode="auto">
          <a:xfrm>
            <a:off x="5444861" y="1957388"/>
            <a:ext cx="409310" cy="576262"/>
            <a:chOff x="4140" y="429"/>
            <a:chExt cx="1425" cy="2396"/>
          </a:xfrm>
        </p:grpSpPr>
        <p:sp>
          <p:nvSpPr>
            <p:cNvPr id="114901" name="Freeform 8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2" name="Rectangle 8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03" name="Freeform 8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4" name="Freeform 8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5" name="Rectangle 8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6" name="Group 8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931" name="AutoShape 8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2" name="AutoShape 8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7" name="Rectangle 8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8" name="Group 9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929" name="AutoShape 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0" name="AutoShape 9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9" name="Rectangle 9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0" name="Rectangle 9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11" name="Group 9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927" name="AutoShape 9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8" name="AutoShape 9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2" name="Freeform 9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913" name="Group 9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925" name="AutoShape 10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6" name="AutoShape 10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4" name="Rectangle 10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5" name="Freeform 10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6" name="Freeform 10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7" name="Oval 10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8" name="Freeform 10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9" name="AutoShape 10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0" name="AutoShape 10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1" name="Oval 10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2" name="Oval 11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923" name="Oval 11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4" name="Rectangle 11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8" name="Group 113"/>
          <p:cNvGrpSpPr>
            <a:grpSpLocks/>
          </p:cNvGrpSpPr>
          <p:nvPr/>
        </p:nvGrpSpPr>
        <p:grpSpPr bwMode="auto">
          <a:xfrm>
            <a:off x="6435461" y="1479551"/>
            <a:ext cx="409310" cy="576263"/>
            <a:chOff x="4140" y="429"/>
            <a:chExt cx="1425" cy="2396"/>
          </a:xfrm>
        </p:grpSpPr>
        <p:sp>
          <p:nvSpPr>
            <p:cNvPr id="114869" name="Freeform 11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0" name="Rectangle 11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1" name="Freeform 11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2" name="Freeform 11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3" name="Rectangle 11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4" name="Group 11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99" name="AutoShape 12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00" name="AutoShape 12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5" name="Rectangle 12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6" name="Group 12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97" name="AutoShape 1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8" name="AutoShape 12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7" name="Rectangle 12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8" name="Rectangle 12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9" name="Group 12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95" name="AutoShape 12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6" name="AutoShape 13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0" name="Freeform 13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81" name="Group 13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93" name="AutoShape 13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4" name="AutoShape 13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2" name="Rectangle 13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3" name="Freeform 13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4" name="Freeform 13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5" name="Oval 13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6" name="Freeform 13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7" name="AutoShape 14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8" name="AutoShape 14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9" name="Oval 14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0" name="Oval 14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91" name="Oval 14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2" name="Rectangle 14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9" name="Group 146"/>
          <p:cNvGrpSpPr>
            <a:grpSpLocks/>
          </p:cNvGrpSpPr>
          <p:nvPr/>
        </p:nvGrpSpPr>
        <p:grpSpPr bwMode="auto">
          <a:xfrm>
            <a:off x="7250642" y="1511301"/>
            <a:ext cx="409310" cy="576263"/>
            <a:chOff x="4140" y="429"/>
            <a:chExt cx="1425" cy="2396"/>
          </a:xfrm>
        </p:grpSpPr>
        <p:sp>
          <p:nvSpPr>
            <p:cNvPr id="114837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14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39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0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1" name="Rectangle 15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2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67" name="AutoShape 15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8" name="AutoShape 15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3" name="Rectangle 15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4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65" name="AutoShape 1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6" name="AutoShape 15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5" name="Rectangle 15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46" name="Rectangle 16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7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63" name="AutoShape 16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4" name="AutoShape 16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8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49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61" name="AutoShape 16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2" name="AutoShape 16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50" name="Rectangle 16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1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2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3" name="Oval 17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4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5" name="AutoShape 17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6" name="AutoShape 17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7" name="Oval 17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8" name="Oval 17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59" name="Oval 17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60" name="Rectangle 17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0" name="Group 179"/>
          <p:cNvGrpSpPr>
            <a:grpSpLocks/>
          </p:cNvGrpSpPr>
          <p:nvPr/>
        </p:nvGrpSpPr>
        <p:grpSpPr bwMode="auto">
          <a:xfrm>
            <a:off x="7911042" y="1663701"/>
            <a:ext cx="409310" cy="576263"/>
            <a:chOff x="4140" y="429"/>
            <a:chExt cx="1425" cy="2396"/>
          </a:xfrm>
        </p:grpSpPr>
        <p:sp>
          <p:nvSpPr>
            <p:cNvPr id="114805" name="Freeform 18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6" name="Rectangle 18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Freeform 18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8" name="Freeform 18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9" name="Rectangle 18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0" name="Group 18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35" name="AutoShape 18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6" name="AutoShape 18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1" name="Rectangle 18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2" name="Group 18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33" name="AutoShape 1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4" name="AutoShape 19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3" name="Rectangle 19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4" name="Rectangle 19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5" name="Group 19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31" name="AutoShape 19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2" name="AutoShape 19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6" name="Freeform 19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17" name="Group 19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29" name="AutoShape 19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0" name="AutoShape 20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8" name="Rectangle 20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9" name="Freeform 20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0" name="Freeform 20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1" name="Oval 20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2" name="Freeform 20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3" name="AutoShape 20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4" name="AutoShape 20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5" name="Oval 20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6" name="Oval 20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27" name="Oval 21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8" name="Rectangle 21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1" name="Group 212"/>
          <p:cNvGrpSpPr>
            <a:grpSpLocks/>
          </p:cNvGrpSpPr>
          <p:nvPr/>
        </p:nvGrpSpPr>
        <p:grpSpPr bwMode="auto">
          <a:xfrm>
            <a:off x="8267040" y="2609851"/>
            <a:ext cx="409310" cy="576263"/>
            <a:chOff x="4140" y="429"/>
            <a:chExt cx="1425" cy="2396"/>
          </a:xfrm>
        </p:grpSpPr>
        <p:sp>
          <p:nvSpPr>
            <p:cNvPr id="114773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4" name="Rectangle 21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75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6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7" name="Rectangle 21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78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03" name="AutoShape 21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4" name="AutoShape 22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79" name="Rectangle 22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0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01" name="AutoShape 2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2" name="AutoShape 22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1" name="Rectangle 22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2" name="Rectangle 22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3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99" name="AutoShape 22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0" name="AutoShape 22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4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85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97" name="AutoShape 23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98" name="AutoShape 23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6" name="Rectangle 23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7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8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Oval 23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0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1" name="AutoShape 23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2" name="AutoShape 24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3" name="Oval 24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4" name="Oval 24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795" name="Oval 24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6" name="Rectangle 24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12" name="Freeform 71"/>
          <p:cNvSpPr>
            <a:spLocks/>
          </p:cNvSpPr>
          <p:nvPr/>
        </p:nvSpPr>
        <p:spPr bwMode="auto">
          <a:xfrm>
            <a:off x="5458619" y="4392613"/>
            <a:ext cx="3212571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77"/>
          <p:cNvSpPr>
            <a:spLocks noChangeShapeType="1"/>
          </p:cNvSpPr>
          <p:nvPr/>
        </p:nvSpPr>
        <p:spPr bwMode="auto">
          <a:xfrm flipH="1">
            <a:off x="5945320" y="4702175"/>
            <a:ext cx="926967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78"/>
          <p:cNvSpPr>
            <a:spLocks noChangeShapeType="1"/>
          </p:cNvSpPr>
          <p:nvPr/>
        </p:nvSpPr>
        <p:spPr bwMode="auto">
          <a:xfrm flipH="1">
            <a:off x="6497373" y="4749800"/>
            <a:ext cx="610527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79"/>
          <p:cNvSpPr>
            <a:spLocks noChangeShapeType="1"/>
          </p:cNvSpPr>
          <p:nvPr/>
        </p:nvSpPr>
        <p:spPr bwMode="auto">
          <a:xfrm flipH="1">
            <a:off x="7080384" y="4756150"/>
            <a:ext cx="161660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80"/>
          <p:cNvSpPr>
            <a:spLocks noChangeShapeType="1"/>
          </p:cNvSpPr>
          <p:nvPr/>
        </p:nvSpPr>
        <p:spPr bwMode="auto">
          <a:xfrm>
            <a:off x="7477655" y="4735513"/>
            <a:ext cx="134144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Text Box 97"/>
          <p:cNvSpPr txBox="1">
            <a:spLocks noChangeArrowheads="1"/>
          </p:cNvSpPr>
          <p:nvPr/>
        </p:nvSpPr>
        <p:spPr bwMode="auto">
          <a:xfrm>
            <a:off x="5532585" y="4279901"/>
            <a:ext cx="120898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4718" name="Text Box 98"/>
          <p:cNvSpPr txBox="1">
            <a:spLocks noChangeArrowheads="1"/>
          </p:cNvSpPr>
          <p:nvPr/>
        </p:nvSpPr>
        <p:spPr bwMode="auto">
          <a:xfrm>
            <a:off x="7711508" y="4660900"/>
            <a:ext cx="130195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4719" name="Group 120"/>
          <p:cNvGrpSpPr>
            <a:grpSpLocks/>
          </p:cNvGrpSpPr>
          <p:nvPr/>
        </p:nvGrpSpPr>
        <p:grpSpPr bwMode="auto">
          <a:xfrm>
            <a:off x="6782859" y="4460876"/>
            <a:ext cx="954485" cy="307975"/>
            <a:chOff x="2356" y="1300"/>
            <a:chExt cx="555" cy="194"/>
          </a:xfrm>
        </p:grpSpPr>
        <p:sp>
          <p:nvSpPr>
            <p:cNvPr id="11476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76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76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4768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771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2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769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0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20" name="Group 172"/>
          <p:cNvGrpSpPr>
            <a:grpSpLocks/>
          </p:cNvGrpSpPr>
          <p:nvPr/>
        </p:nvGrpSpPr>
        <p:grpSpPr bwMode="auto">
          <a:xfrm>
            <a:off x="5606521" y="5070476"/>
            <a:ext cx="569252" cy="557213"/>
            <a:chOff x="-44" y="1473"/>
            <a:chExt cx="981" cy="1105"/>
          </a:xfrm>
        </p:grpSpPr>
        <p:pic>
          <p:nvPicPr>
            <p:cNvPr id="114763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4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1" name="Group 340"/>
          <p:cNvGrpSpPr>
            <a:grpSpLocks/>
          </p:cNvGrpSpPr>
          <p:nvPr/>
        </p:nvGrpSpPr>
        <p:grpSpPr bwMode="auto">
          <a:xfrm>
            <a:off x="6160294" y="5092701"/>
            <a:ext cx="569252" cy="557213"/>
            <a:chOff x="-44" y="1473"/>
            <a:chExt cx="981" cy="1105"/>
          </a:xfrm>
        </p:grpSpPr>
        <p:pic>
          <p:nvPicPr>
            <p:cNvPr id="114761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2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2" name="Group 343"/>
          <p:cNvGrpSpPr>
            <a:grpSpLocks/>
          </p:cNvGrpSpPr>
          <p:nvPr/>
        </p:nvGrpSpPr>
        <p:grpSpPr bwMode="auto">
          <a:xfrm>
            <a:off x="6727825" y="5081588"/>
            <a:ext cx="569252" cy="557212"/>
            <a:chOff x="-44" y="1473"/>
            <a:chExt cx="981" cy="1105"/>
          </a:xfrm>
        </p:grpSpPr>
        <p:pic>
          <p:nvPicPr>
            <p:cNvPr id="114759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0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/>
          <p:cNvGrpSpPr>
            <a:grpSpLocks/>
          </p:cNvGrpSpPr>
          <p:nvPr/>
        </p:nvGrpSpPr>
        <p:grpSpPr bwMode="auto">
          <a:xfrm>
            <a:off x="7395104" y="4941893"/>
            <a:ext cx="1965722" cy="814388"/>
            <a:chOff x="4217" y="3611"/>
            <a:chExt cx="1143" cy="513"/>
          </a:xfrm>
        </p:grpSpPr>
        <p:sp>
          <p:nvSpPr>
            <p:cNvPr id="114757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58" name="Text Box 97"/>
            <p:cNvSpPr txBox="1">
              <a:spLocks noChangeArrowheads="1"/>
            </p:cNvSpPr>
            <p:nvPr/>
          </p:nvSpPr>
          <p:spPr bwMode="auto">
            <a:xfrm>
              <a:off x="4589" y="3717"/>
              <a:ext cx="771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grpSp>
        <p:nvGrpSpPr>
          <p:cNvPr id="114724" name="Group 307"/>
          <p:cNvGrpSpPr>
            <a:grpSpLocks/>
          </p:cNvGrpSpPr>
          <p:nvPr/>
        </p:nvGrpSpPr>
        <p:grpSpPr bwMode="auto">
          <a:xfrm>
            <a:off x="7465617" y="5027613"/>
            <a:ext cx="409310" cy="576262"/>
            <a:chOff x="4140" y="429"/>
            <a:chExt cx="1425" cy="2396"/>
          </a:xfrm>
        </p:grpSpPr>
        <p:sp>
          <p:nvSpPr>
            <p:cNvPr id="114725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6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27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8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0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755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1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2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753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4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3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4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5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51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2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6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37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49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0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8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9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0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2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3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4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5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6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747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8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CFD517C-2A60-4C2A-A383-436198CE107E}" type="slidenum">
              <a:rPr lang="en-US" altLang="en-US" smtClean="0"/>
              <a:pPr/>
              <a:t>42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9" name="Rectangle 2"/>
          <p:cNvSpPr>
            <a:spLocks noGrp="1" noChangeArrowheads="1"/>
          </p:cNvSpPr>
          <p:nvPr>
            <p:ph type="title"/>
          </p:nvPr>
        </p:nvSpPr>
        <p:spPr>
          <a:xfrm>
            <a:off x="311283" y="193676"/>
            <a:ext cx="8626475" cy="739775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Conditional GET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90646" y="1403350"/>
            <a:ext cx="4055269" cy="5132388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Goal:</a:t>
            </a:r>
            <a:r>
              <a:rPr lang="en-US" altLang="en-US" sz="2400">
                <a:ea typeface="ＭＳ Ｐゴシック" pitchFamily="34" charset="-128"/>
              </a:rPr>
              <a:t> don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t send object if cache has up-to-date cached version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no object transmission delay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lower link utilization</a:t>
            </a:r>
          </a:p>
          <a:p>
            <a:r>
              <a:rPr lang="en-US" altLang="en-US" sz="2400" i="1">
                <a:solidFill>
                  <a:srgbClr val="000090"/>
                </a:solidFill>
                <a:ea typeface="ＭＳ Ｐゴシック" pitchFamily="34" charset="-128"/>
              </a:rPr>
              <a:t>cache:</a:t>
            </a:r>
            <a:r>
              <a:rPr lang="en-US" altLang="en-US" sz="2400">
                <a:solidFill>
                  <a:srgbClr val="00009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specify date of cached copy in HTTP request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If-modified-since: &lt;date&gt;</a:t>
            </a:r>
          </a:p>
          <a:p>
            <a:r>
              <a:rPr lang="en-US" altLang="en-US" sz="2400" i="1">
                <a:solidFill>
                  <a:srgbClr val="000090"/>
                </a:solidFill>
                <a:ea typeface="ＭＳ Ｐゴシック" pitchFamily="34" charset="-128"/>
              </a:rPr>
              <a:t>server:</a:t>
            </a:r>
            <a:r>
              <a:rPr lang="en-US" altLang="en-US" sz="2400">
                <a:solidFill>
                  <a:srgbClr val="00009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response contains no object if cached copy is up-to-date: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HTTP/1.0 304 Not Modified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7590" name="Line 4"/>
          <p:cNvSpPr>
            <a:spLocks noChangeShapeType="1"/>
          </p:cNvSpPr>
          <p:nvPr/>
        </p:nvSpPr>
        <p:spPr bwMode="auto">
          <a:xfrm>
            <a:off x="4897967" y="2114550"/>
            <a:ext cx="3580606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/>
          <p:cNvSpPr txBox="1">
            <a:spLocks noChangeArrowheads="1"/>
          </p:cNvSpPr>
          <p:nvPr/>
        </p:nvSpPr>
        <p:spPr bwMode="auto">
          <a:xfrm>
            <a:off x="5229887" y="1998663"/>
            <a:ext cx="2904728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H="1">
            <a:off x="4918605" y="2860675"/>
            <a:ext cx="3580606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5209250" y="2854325"/>
            <a:ext cx="2863453" cy="865188"/>
            <a:chOff x="2698" y="2036"/>
            <a:chExt cx="1665" cy="545"/>
          </a:xfrm>
        </p:grpSpPr>
        <p:sp>
          <p:nvSpPr>
            <p:cNvPr id="116791" name="Rectangle 10"/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16792" name="Text Box 11"/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304 Not Modified</a:t>
              </a:r>
              <a:endParaRPr lang="en-US" altLang="en-US" b="1"/>
            </a:p>
          </p:txBody>
        </p:sp>
      </p:grpSp>
      <p:sp>
        <p:nvSpPr>
          <p:cNvPr id="67596" name="Text Box 28"/>
          <p:cNvSpPr txBox="1">
            <a:spLocks noChangeArrowheads="1"/>
          </p:cNvSpPr>
          <p:nvPr/>
        </p:nvSpPr>
        <p:spPr bwMode="auto">
          <a:xfrm>
            <a:off x="8603743" y="2149476"/>
            <a:ext cx="10567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/>
          <p:cNvSpPr>
            <a:spLocks noChangeShapeType="1"/>
          </p:cNvSpPr>
          <p:nvPr/>
        </p:nvSpPr>
        <p:spPr bwMode="auto">
          <a:xfrm>
            <a:off x="4634839" y="4079875"/>
            <a:ext cx="4230688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/>
          <p:cNvSpPr>
            <a:spLocks noChangeShapeType="1"/>
          </p:cNvSpPr>
          <p:nvPr/>
        </p:nvSpPr>
        <p:spPr bwMode="auto">
          <a:xfrm>
            <a:off x="4970199" y="4678363"/>
            <a:ext cx="3580606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/>
          <p:cNvSpPr txBox="1">
            <a:spLocks noChangeArrowheads="1"/>
          </p:cNvSpPr>
          <p:nvPr/>
        </p:nvSpPr>
        <p:spPr bwMode="auto">
          <a:xfrm>
            <a:off x="5235046" y="4562476"/>
            <a:ext cx="2904729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600" name="Line 35"/>
          <p:cNvSpPr>
            <a:spLocks noChangeShapeType="1"/>
          </p:cNvSpPr>
          <p:nvPr/>
        </p:nvSpPr>
        <p:spPr bwMode="auto">
          <a:xfrm flipH="1">
            <a:off x="4990836" y="5457825"/>
            <a:ext cx="3580606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/>
          <p:cNvSpPr txBox="1">
            <a:spLocks noChangeArrowheads="1"/>
          </p:cNvSpPr>
          <p:nvPr/>
        </p:nvSpPr>
        <p:spPr bwMode="auto">
          <a:xfrm>
            <a:off x="5255683" y="5402263"/>
            <a:ext cx="2863454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&lt;data&gt;</a:t>
            </a:r>
          </a:p>
        </p:txBody>
      </p:sp>
      <p:sp>
        <p:nvSpPr>
          <p:cNvPr id="67602" name="Text Box 39"/>
          <p:cNvSpPr txBox="1">
            <a:spLocks noChangeArrowheads="1"/>
          </p:cNvSpPr>
          <p:nvPr/>
        </p:nvSpPr>
        <p:spPr bwMode="auto">
          <a:xfrm>
            <a:off x="8689733" y="4808539"/>
            <a:ext cx="10567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16752" name="Text Box 5"/>
          <p:cNvSpPr txBox="1">
            <a:spLocks noChangeArrowheads="1"/>
          </p:cNvSpPr>
          <p:nvPr/>
        </p:nvSpPr>
        <p:spPr bwMode="auto">
          <a:xfrm>
            <a:off x="4142996" y="1062039"/>
            <a:ext cx="784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53" name="Text Box 6"/>
          <p:cNvSpPr txBox="1">
            <a:spLocks noChangeArrowheads="1"/>
          </p:cNvSpPr>
          <p:nvPr/>
        </p:nvSpPr>
        <p:spPr bwMode="auto">
          <a:xfrm>
            <a:off x="8140440" y="1057276"/>
            <a:ext cx="89639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16754" name="Picture 3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635" y="762000"/>
            <a:ext cx="3960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/>
          <p:cNvGrpSpPr>
            <a:grpSpLocks/>
          </p:cNvGrpSpPr>
          <p:nvPr/>
        </p:nvGrpSpPr>
        <p:grpSpPr bwMode="auto">
          <a:xfrm>
            <a:off x="7663392" y="977900"/>
            <a:ext cx="457465" cy="685800"/>
            <a:chOff x="4140" y="429"/>
            <a:chExt cx="1425" cy="2396"/>
          </a:xfrm>
        </p:grpSpPr>
        <p:sp>
          <p:nvSpPr>
            <p:cNvPr id="116759" name="Freeform 3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/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1" name="Freeform 3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/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4" name="Group 4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90" name="AutoShape 4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5" name="Rectangle 43"/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6" name="Group 4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8" name="AutoShape 46"/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7" name="Rectangle 47"/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8" name="Rectangle 48"/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9" name="Group 4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6" name="AutoShape 51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0" name="Freeform 5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4" name="AutoShape 55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2" name="Rectangle 56"/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3" name="Freeform 5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/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6" name="Freeform 6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8" name="AutoShape 62"/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9" name="Oval 63"/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0" name="Oval 64"/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6781" name="Oval 65"/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2" name="Rectangle 66"/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6756" name="Group 67"/>
          <p:cNvGrpSpPr>
            <a:grpSpLocks/>
          </p:cNvGrpSpPr>
          <p:nvPr/>
        </p:nvGrpSpPr>
        <p:grpSpPr bwMode="auto">
          <a:xfrm>
            <a:off x="4738026" y="1022350"/>
            <a:ext cx="804863" cy="742950"/>
            <a:chOff x="-44" y="1473"/>
            <a:chExt cx="981" cy="1105"/>
          </a:xfrm>
        </p:grpSpPr>
        <p:pic>
          <p:nvPicPr>
            <p:cNvPr id="116757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43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0" grpId="0" animBg="1"/>
      <p:bldP spid="67593" grpId="0" animBg="1"/>
      <p:bldP spid="67594" grpId="0" animBg="1"/>
      <p:bldP spid="67596" grpId="0"/>
      <p:bldP spid="67597" grpId="0" animBg="1"/>
      <p:bldP spid="67598" grpId="0" animBg="1"/>
      <p:bldP spid="67599" grpId="0" animBg="1"/>
      <p:bldP spid="67600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505619" y="301625"/>
            <a:ext cx="8420100" cy="86995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Electronic mail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9890" y="1366838"/>
            <a:ext cx="4261644" cy="4876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 </a:t>
            </a:r>
          </a:p>
          <a:p>
            <a:r>
              <a:rPr lang="en-US" altLang="en-US" sz="2400">
                <a:ea typeface="ＭＳ Ｐゴシック" pitchFamily="34" charset="-128"/>
              </a:rPr>
              <a:t>user agents </a:t>
            </a:r>
          </a:p>
          <a:p>
            <a:r>
              <a:rPr lang="en-US" altLang="en-US" sz="2400">
                <a:ea typeface="ＭＳ Ｐゴシック" pitchFamily="34" charset="-128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>
                <a:ea typeface="ＭＳ Ｐゴシック" pitchFamily="34" charset="-128"/>
              </a:rPr>
              <a:t>simple mail transfer protocol: SMTP</a:t>
            </a:r>
          </a:p>
          <a:p>
            <a:pPr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itchFamily="34" charset="-128"/>
              </a:rPr>
              <a:t>User Agent</a:t>
            </a:r>
          </a:p>
          <a:p>
            <a:r>
              <a:rPr lang="en-US" altLang="en-US" sz="2400">
                <a:ea typeface="ＭＳ Ｐゴシック" pitchFamily="34" charset="-128"/>
              </a:rPr>
              <a:t>a.k.a.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mail reader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endParaRPr lang="en-US" altLang="ja-JP" sz="2400">
              <a:ea typeface="ＭＳ Ｐゴシック" pitchFamily="34" charset="-128"/>
            </a:endParaRPr>
          </a:p>
          <a:p>
            <a:r>
              <a:rPr lang="en-US" altLang="en-US" sz="2400">
                <a:ea typeface="ＭＳ Ｐゴシック" pitchFamily="34" charset="-128"/>
              </a:rPr>
              <a:t>composing, editing, reading mail messages</a:t>
            </a:r>
          </a:p>
          <a:p>
            <a:r>
              <a:rPr lang="en-US" altLang="en-US" sz="2400">
                <a:ea typeface="ＭＳ Ｐゴシック" pitchFamily="34" charset="-128"/>
              </a:rPr>
              <a:t>e.g., Outlook, Thunderbird, iPhone mail client</a:t>
            </a:r>
          </a:p>
          <a:p>
            <a:r>
              <a:rPr lang="en-US" altLang="en-US" sz="2400">
                <a:ea typeface="ＭＳ Ｐゴシック" pitchFamily="34" charset="-128"/>
              </a:rPr>
              <a:t>outgoing, incoming messages stored on server</a:t>
            </a:r>
          </a:p>
        </p:txBody>
      </p:sp>
      <p:sp>
        <p:nvSpPr>
          <p:cNvPr id="120837" name="Rectangle 280"/>
          <p:cNvSpPr>
            <a:spLocks noChangeArrowheads="1"/>
          </p:cNvSpPr>
          <p:nvPr/>
        </p:nvSpPr>
        <p:spPr bwMode="auto">
          <a:xfrm>
            <a:off x="7543006" y="628651"/>
            <a:ext cx="19812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120838" name="Group 279"/>
          <p:cNvGrpSpPr>
            <a:grpSpLocks/>
          </p:cNvGrpSpPr>
          <p:nvPr/>
        </p:nvGrpSpPr>
        <p:grpSpPr bwMode="auto">
          <a:xfrm>
            <a:off x="7647915" y="576267"/>
            <a:ext cx="1881452" cy="957263"/>
            <a:chOff x="4458" y="3335"/>
            <a:chExt cx="1094" cy="603"/>
          </a:xfrm>
        </p:grpSpPr>
        <p:sp>
          <p:nvSpPr>
            <p:cNvPr id="121036" name="Text Box 263"/>
            <p:cNvSpPr txBox="1">
              <a:spLocks noChangeArrowheads="1"/>
            </p:cNvSpPr>
            <p:nvPr/>
          </p:nvSpPr>
          <p:spPr bwMode="auto">
            <a:xfrm>
              <a:off x="4709" y="3725"/>
              <a:ext cx="783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121037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041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1039" name="Text Box 277"/>
            <p:cNvSpPr txBox="1">
              <a:spLocks noChangeArrowheads="1"/>
            </p:cNvSpPr>
            <p:nvPr/>
          </p:nvSpPr>
          <p:spPr bwMode="auto">
            <a:xfrm>
              <a:off x="4596" y="3335"/>
              <a:ext cx="95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message queue</a:t>
              </a:r>
              <a:endParaRPr lang="en-US" altLang="en-US" sz="2400"/>
            </a:p>
          </p:txBody>
        </p:sp>
      </p:grpSp>
      <p:pic>
        <p:nvPicPr>
          <p:cNvPr id="120839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889" y="947738"/>
            <a:ext cx="3460221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0" name="Group 454"/>
          <p:cNvGrpSpPr>
            <a:grpSpLocks/>
          </p:cNvGrpSpPr>
          <p:nvPr/>
        </p:nvGrpSpPr>
        <p:grpSpPr bwMode="auto">
          <a:xfrm>
            <a:off x="5090584" y="1406525"/>
            <a:ext cx="4638278" cy="5118100"/>
            <a:chOff x="2960" y="886"/>
            <a:chExt cx="2697" cy="3224"/>
          </a:xfrm>
        </p:grpSpPr>
        <p:grpSp>
          <p:nvGrpSpPr>
            <p:cNvPr id="120841" name="Group 389"/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21004" name="Freeform 39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5" name="Rectangle 391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6" name="Freeform 39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7" name="Freeform 39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Rectangle 394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09" name="Group 39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34" name="AutoShape 396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5" name="AutoShape 397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0" name="Rectangle 398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1" name="Group 39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32" name="AutoShape 40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3" name="AutoShape 401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2" name="Rectangle 402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3" name="Rectangle 403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4" name="Group 40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30" name="AutoShape 405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1" name="AutoShape 406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5" name="Freeform 40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6" name="Group 40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28" name="AutoShape 409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29" name="AutoShape 410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7" name="Rectangle 411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8" name="Freeform 41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41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0" name="Oval 414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1" name="Freeform 41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2" name="AutoShape 416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3" name="AutoShape 417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4" name="Oval 418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5" name="Oval 419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1026" name="Oval 420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7" name="Rectangle 421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2" name="Group 356"/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20972" name="Freeform 35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Rectangle 358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74" name="Freeform 35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5" name="Freeform 36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6" name="Rectangle 361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7" name="Group 36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02" name="AutoShape 363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3" name="AutoShape 364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78" name="Rectangle 365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9" name="Group 36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00" name="AutoShape 36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1" name="AutoShape 368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0" name="Rectangle 369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1" name="Rectangle 370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82" name="Group 37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98" name="AutoShape 372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9" name="AutoShape 373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3" name="Freeform 37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84" name="Group 37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96" name="AutoShape 376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7" name="AutoShape 377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5" name="Rectangle 378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6" name="Freeform 37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38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Oval 381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9" name="Freeform 38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0" name="AutoShape 383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1" name="AutoShape 384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2" name="Oval 385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3" name="Oval 386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0994" name="Oval 387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5" name="Rectangle 388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3" name="Group 320"/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20940" name="Freeform 32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Rectangle 322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2" name="Freeform 32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3" name="Freeform 32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Rectangle 325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5" name="Group 32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0970" name="AutoShape 327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71" name="AutoShape 328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6" name="Rectangle 329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7" name="Group 33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968" name="AutoShape 33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9" name="AutoShape 332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8" name="Rectangle 333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9" name="Rectangle 334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50" name="Group 33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66" name="AutoShape 336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7" name="AutoShape 337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1" name="Freeform 33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52" name="Group 33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64" name="AutoShape 340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5" name="AutoShape 341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3" name="Rectangle 342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4" name="Freeform 34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34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345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7" name="Freeform 34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8" name="AutoShape 347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9" name="AutoShape 348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0" name="Oval 349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1" name="Oval 350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0962" name="Oval 351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3" name="Rectangle 352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844" name="Line 9"/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45" name="Group 19"/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20925" name="Rectangle 20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6" name="Text Box 21"/>
              <p:cNvSpPr txBox="1">
                <a:spLocks noChangeArrowheads="1"/>
              </p:cNvSpPr>
              <p:nvPr/>
            </p:nvSpPr>
            <p:spPr bwMode="auto">
              <a:xfrm>
                <a:off x="4320" y="2627"/>
                <a:ext cx="439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27" name="Rectangle 22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8" name="Line 23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9" name="Line 24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0" name="Line 25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1" name="Line 26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2" name="Line 27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3" name="Line 28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4" name="Line 29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5" name="Rectangle 30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6" name="Rectangle 31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7" name="Rectangle 32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8" name="Rectangle 33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9" name="Rectangle 34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6" name="Group 60"/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20910" name="Rectangle 61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1" name="Text Box 62"/>
              <p:cNvSpPr txBox="1">
                <a:spLocks noChangeArrowheads="1"/>
              </p:cNvSpPr>
              <p:nvPr/>
            </p:nvSpPr>
            <p:spPr bwMode="auto">
              <a:xfrm>
                <a:off x="4320" y="2627"/>
                <a:ext cx="439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12" name="Rectangle 63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3" name="Line 64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4" name="Line 65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5" name="Line 66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6" name="Line 67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7" name="Line 68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8" name="Line 69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9" name="Line 70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0" name="Rectangle 71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1" name="Rectangle 72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2" name="Rectangle 73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3" name="Rectangle 74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4" name="Rectangle 75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7" name="Group 96"/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20895" name="Rectangle 97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6" name="Text Box 98"/>
              <p:cNvSpPr txBox="1">
                <a:spLocks noChangeArrowheads="1"/>
              </p:cNvSpPr>
              <p:nvPr/>
            </p:nvSpPr>
            <p:spPr bwMode="auto">
              <a:xfrm>
                <a:off x="4320" y="2627"/>
                <a:ext cx="439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897" name="Rectangle 99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8" name="Line 100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9" name="Line 101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Line 102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1" name="Line 103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Line 104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3" name="Line 105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Line 106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5" name="Rectangle 107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6" name="Rectangle 108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7" name="Rectangle 109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8" name="Rectangle 110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9" name="Rectangle 111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20848" name="Line 117"/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18"/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50" name="Group 119"/>
            <p:cNvGrpSpPr>
              <a:grpSpLocks/>
            </p:cNvGrpSpPr>
            <p:nvPr/>
          </p:nvGrpSpPr>
          <p:grpSpPr bwMode="auto">
            <a:xfrm>
              <a:off x="3818" y="2535"/>
              <a:ext cx="604" cy="291"/>
              <a:chOff x="3768" y="2537"/>
              <a:chExt cx="604" cy="291"/>
            </a:xfrm>
          </p:grpSpPr>
          <p:sp>
            <p:nvSpPr>
              <p:cNvPr id="120893" name="Rectangle 120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4" name="Text Box 121"/>
              <p:cNvSpPr txBox="1">
                <a:spLocks noChangeArrowheads="1"/>
              </p:cNvSpPr>
              <p:nvPr/>
            </p:nvSpPr>
            <p:spPr bwMode="auto">
              <a:xfrm>
                <a:off x="3768" y="2537"/>
                <a:ext cx="60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1" name="Group 122"/>
            <p:cNvGrpSpPr>
              <a:grpSpLocks/>
            </p:cNvGrpSpPr>
            <p:nvPr/>
          </p:nvGrpSpPr>
          <p:grpSpPr bwMode="auto">
            <a:xfrm>
              <a:off x="3794" y="1743"/>
              <a:ext cx="604" cy="291"/>
              <a:chOff x="3768" y="2537"/>
              <a:chExt cx="604" cy="291"/>
            </a:xfrm>
          </p:grpSpPr>
          <p:sp>
            <p:nvSpPr>
              <p:cNvPr id="120891" name="Rectangle 123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2" name="Text Box 124"/>
              <p:cNvSpPr txBox="1">
                <a:spLocks noChangeArrowheads="1"/>
              </p:cNvSpPr>
              <p:nvPr/>
            </p:nvSpPr>
            <p:spPr bwMode="auto">
              <a:xfrm>
                <a:off x="3768" y="2537"/>
                <a:ext cx="60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2" name="Group 125"/>
            <p:cNvGrpSpPr>
              <a:grpSpLocks/>
            </p:cNvGrpSpPr>
            <p:nvPr/>
          </p:nvGrpSpPr>
          <p:grpSpPr bwMode="auto">
            <a:xfrm>
              <a:off x="2960" y="2193"/>
              <a:ext cx="604" cy="291"/>
              <a:chOff x="3768" y="2537"/>
              <a:chExt cx="604" cy="291"/>
            </a:xfrm>
          </p:grpSpPr>
          <p:sp>
            <p:nvSpPr>
              <p:cNvPr id="120889" name="Rectangle 126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0" name="Text Box 127"/>
              <p:cNvSpPr txBox="1">
                <a:spLocks noChangeArrowheads="1"/>
              </p:cNvSpPr>
              <p:nvPr/>
            </p:nvSpPr>
            <p:spPr bwMode="auto">
              <a:xfrm>
                <a:off x="3768" y="2537"/>
                <a:ext cx="60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3" name="Group 423"/>
            <p:cNvGrpSpPr>
              <a:grpSpLocks/>
            </p:cNvGrpSpPr>
            <p:nvPr/>
          </p:nvGrpSpPr>
          <p:grpSpPr bwMode="auto">
            <a:xfrm>
              <a:off x="3601" y="886"/>
              <a:ext cx="561" cy="664"/>
              <a:chOff x="3588" y="550"/>
              <a:chExt cx="561" cy="664"/>
            </a:xfrm>
          </p:grpSpPr>
          <p:grpSp>
            <p:nvGrpSpPr>
              <p:cNvPr id="120884" name="Group 35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7" name="Picture 35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8" name="Freeform 35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6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4" name="Group 424"/>
            <p:cNvGrpSpPr>
              <a:grpSpLocks/>
            </p:cNvGrpSpPr>
            <p:nvPr/>
          </p:nvGrpSpPr>
          <p:grpSpPr bwMode="auto">
            <a:xfrm>
              <a:off x="4884" y="1400"/>
              <a:ext cx="561" cy="664"/>
              <a:chOff x="3588" y="550"/>
              <a:chExt cx="561" cy="664"/>
            </a:xfrm>
          </p:grpSpPr>
          <p:grpSp>
            <p:nvGrpSpPr>
              <p:cNvPr id="120879" name="Group 425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2" name="Picture 426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3" name="Freeform 427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1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5" name="Group 430"/>
            <p:cNvGrpSpPr>
              <a:grpSpLocks/>
            </p:cNvGrpSpPr>
            <p:nvPr/>
          </p:nvGrpSpPr>
          <p:grpSpPr bwMode="auto">
            <a:xfrm>
              <a:off x="5096" y="1880"/>
              <a:ext cx="561" cy="664"/>
              <a:chOff x="3588" y="550"/>
              <a:chExt cx="561" cy="664"/>
            </a:xfrm>
          </p:grpSpPr>
          <p:grpSp>
            <p:nvGrpSpPr>
              <p:cNvPr id="120874" name="Group 431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7" name="Picture 432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8" name="Freeform 433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6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6" name="Group 436"/>
            <p:cNvGrpSpPr>
              <a:grpSpLocks/>
            </p:cNvGrpSpPr>
            <p:nvPr/>
          </p:nvGrpSpPr>
          <p:grpSpPr bwMode="auto">
            <a:xfrm>
              <a:off x="5013" y="2540"/>
              <a:ext cx="561" cy="664"/>
              <a:chOff x="3588" y="550"/>
              <a:chExt cx="561" cy="664"/>
            </a:xfrm>
          </p:grpSpPr>
          <p:grpSp>
            <p:nvGrpSpPr>
              <p:cNvPr id="120869" name="Group 437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2" name="Picture 438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3" name="Freeform 439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1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7" name="Group 442"/>
            <p:cNvGrpSpPr>
              <a:grpSpLocks/>
            </p:cNvGrpSpPr>
            <p:nvPr/>
          </p:nvGrpSpPr>
          <p:grpSpPr bwMode="auto">
            <a:xfrm>
              <a:off x="3368" y="3446"/>
              <a:ext cx="561" cy="664"/>
              <a:chOff x="3588" y="550"/>
              <a:chExt cx="561" cy="664"/>
            </a:xfrm>
          </p:grpSpPr>
          <p:grpSp>
            <p:nvGrpSpPr>
              <p:cNvPr id="120864" name="Group 44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7" name="Picture 44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8" name="Freeform 44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6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8" name="Group 448"/>
            <p:cNvGrpSpPr>
              <a:grpSpLocks/>
            </p:cNvGrpSpPr>
            <p:nvPr/>
          </p:nvGrpSpPr>
          <p:grpSpPr bwMode="auto">
            <a:xfrm>
              <a:off x="3827" y="3056"/>
              <a:ext cx="561" cy="664"/>
              <a:chOff x="3588" y="550"/>
              <a:chExt cx="561" cy="664"/>
            </a:xfrm>
          </p:grpSpPr>
          <p:grpSp>
            <p:nvGrpSpPr>
              <p:cNvPr id="120859" name="Group 449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2" name="Picture 450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3" name="Freeform 451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1" name="Text Box 116"/>
              <p:cNvSpPr txBox="1">
                <a:spLocks noChangeArrowheads="1"/>
              </p:cNvSpPr>
              <p:nvPr/>
            </p:nvSpPr>
            <p:spPr bwMode="auto">
              <a:xfrm>
                <a:off x="3589" y="550"/>
                <a:ext cx="406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45</a:t>
            </a:fld>
            <a:endParaRPr lang="en-US" alt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407591" y="222250"/>
            <a:ext cx="8420100" cy="88265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Electronic mail: mail servers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28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398588"/>
            <a:ext cx="4261644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mailbox</a:t>
            </a:r>
            <a:r>
              <a:rPr lang="en-US" altLang="en-US" sz="2400">
                <a:ea typeface="ＭＳ Ｐゴシック" pitchFamily="34" charset="-128"/>
              </a:rPr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message queue</a:t>
            </a:r>
            <a:r>
              <a:rPr lang="en-US" altLang="en-US" sz="2400">
                <a:ea typeface="ＭＳ Ｐゴシック" pitchFamily="34" charset="-128"/>
              </a:rPr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SMTP protocol</a:t>
            </a:r>
            <a:r>
              <a:rPr lang="en-US" altLang="en-US" sz="2400">
                <a:ea typeface="ＭＳ Ｐゴシック" pitchFamily="34" charset="-128"/>
              </a:rPr>
              <a:t> between mail servers to send email messages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client: sending mail server</a:t>
            </a:r>
          </a:p>
          <a:p>
            <a:pPr lvl="1"/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server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: receiving mail server</a:t>
            </a:r>
            <a:endParaRPr lang="en-US" altLang="en-US">
              <a:ea typeface="ＭＳ Ｐゴシック" pitchFamily="34" charset="-128"/>
            </a:endParaRPr>
          </a:p>
        </p:txBody>
      </p:sp>
      <p:pic>
        <p:nvPicPr>
          <p:cNvPr id="122885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537" y="882650"/>
            <a:ext cx="64371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/>
          <p:cNvGrpSpPr>
            <a:grpSpLocks/>
          </p:cNvGrpSpPr>
          <p:nvPr/>
        </p:nvGrpSpPr>
        <p:grpSpPr bwMode="auto">
          <a:xfrm>
            <a:off x="7474214" y="2787651"/>
            <a:ext cx="517658" cy="715963"/>
            <a:chOff x="4140" y="429"/>
            <a:chExt cx="1425" cy="2396"/>
          </a:xfrm>
        </p:grpSpPr>
        <p:sp>
          <p:nvSpPr>
            <p:cNvPr id="123049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1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4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80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5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6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8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7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8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9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6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0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4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2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3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6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8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9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0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71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2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7" name="Group 304"/>
          <p:cNvGrpSpPr>
            <a:grpSpLocks/>
          </p:cNvGrpSpPr>
          <p:nvPr/>
        </p:nvGrpSpPr>
        <p:grpSpPr bwMode="auto">
          <a:xfrm>
            <a:off x="5315877" y="4181476"/>
            <a:ext cx="517657" cy="715963"/>
            <a:chOff x="4140" y="429"/>
            <a:chExt cx="1425" cy="2396"/>
          </a:xfrm>
        </p:grpSpPr>
        <p:sp>
          <p:nvSpPr>
            <p:cNvPr id="123017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19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2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8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3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4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6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5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26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7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4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8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2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30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1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4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6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7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8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39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40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8" name="Group 337"/>
          <p:cNvGrpSpPr>
            <a:grpSpLocks/>
          </p:cNvGrpSpPr>
          <p:nvPr/>
        </p:nvGrpSpPr>
        <p:grpSpPr bwMode="auto">
          <a:xfrm>
            <a:off x="5339954" y="1839913"/>
            <a:ext cx="517657" cy="715962"/>
            <a:chOff x="4140" y="429"/>
            <a:chExt cx="1425" cy="2396"/>
          </a:xfrm>
        </p:grpSpPr>
        <p:sp>
          <p:nvSpPr>
            <p:cNvPr id="122985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87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0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6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1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2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4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3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4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5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2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6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0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8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9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2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4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5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6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07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8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2889" name="Line 9"/>
          <p:cNvSpPr>
            <a:spLocks noChangeShapeType="1"/>
          </p:cNvSpPr>
          <p:nvPr/>
        </p:nvSpPr>
        <p:spPr bwMode="auto">
          <a:xfrm>
            <a:off x="6421702" y="2606676"/>
            <a:ext cx="1217613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/>
          <p:cNvGrpSpPr>
            <a:grpSpLocks/>
          </p:cNvGrpSpPr>
          <p:nvPr/>
        </p:nvGrpSpPr>
        <p:grpSpPr bwMode="auto">
          <a:xfrm>
            <a:off x="7680590" y="2986089"/>
            <a:ext cx="877094" cy="1049337"/>
            <a:chOff x="4296" y="2627"/>
            <a:chExt cx="510" cy="661"/>
          </a:xfrm>
        </p:grpSpPr>
        <p:sp>
          <p:nvSpPr>
            <p:cNvPr id="122970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1" name="Text Box 21"/>
            <p:cNvSpPr txBox="1">
              <a:spLocks noChangeArrowheads="1"/>
            </p:cNvSpPr>
            <p:nvPr/>
          </p:nvSpPr>
          <p:spPr bwMode="auto">
            <a:xfrm>
              <a:off x="4320" y="2627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72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3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1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2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3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4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1" name="Group 60"/>
          <p:cNvGrpSpPr>
            <a:grpSpLocks/>
          </p:cNvGrpSpPr>
          <p:nvPr/>
        </p:nvGrpSpPr>
        <p:grpSpPr bwMode="auto">
          <a:xfrm>
            <a:off x="5513653" y="4386264"/>
            <a:ext cx="877094" cy="1049337"/>
            <a:chOff x="4296" y="2627"/>
            <a:chExt cx="510" cy="661"/>
          </a:xfrm>
        </p:grpSpPr>
        <p:sp>
          <p:nvSpPr>
            <p:cNvPr id="122955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6" name="Text Box 62"/>
            <p:cNvSpPr txBox="1">
              <a:spLocks noChangeArrowheads="1"/>
            </p:cNvSpPr>
            <p:nvPr/>
          </p:nvSpPr>
          <p:spPr bwMode="auto">
            <a:xfrm>
              <a:off x="4320" y="2627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57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8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6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7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8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9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2" name="Group 96"/>
          <p:cNvGrpSpPr>
            <a:grpSpLocks/>
          </p:cNvGrpSpPr>
          <p:nvPr/>
        </p:nvGrpSpPr>
        <p:grpSpPr bwMode="auto">
          <a:xfrm>
            <a:off x="5513653" y="2138364"/>
            <a:ext cx="877094" cy="1049337"/>
            <a:chOff x="4296" y="2627"/>
            <a:chExt cx="510" cy="661"/>
          </a:xfrm>
        </p:grpSpPr>
        <p:sp>
          <p:nvSpPr>
            <p:cNvPr id="122940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1" name="Text Box 98"/>
            <p:cNvSpPr txBox="1">
              <a:spLocks noChangeArrowheads="1"/>
            </p:cNvSpPr>
            <p:nvPr/>
          </p:nvSpPr>
          <p:spPr bwMode="auto">
            <a:xfrm>
              <a:off x="4320" y="2627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42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3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1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2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3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4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2893" name="Line 117"/>
          <p:cNvSpPr>
            <a:spLocks noChangeShapeType="1"/>
          </p:cNvSpPr>
          <p:nvPr/>
        </p:nvSpPr>
        <p:spPr bwMode="auto">
          <a:xfrm flipV="1">
            <a:off x="6421702" y="3730625"/>
            <a:ext cx="1217613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/>
          <p:cNvSpPr>
            <a:spLocks noChangeShapeType="1"/>
          </p:cNvSpPr>
          <p:nvPr/>
        </p:nvSpPr>
        <p:spPr bwMode="auto">
          <a:xfrm flipH="1" flipV="1">
            <a:off x="5616840" y="3206751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/>
          <p:cNvGrpSpPr>
            <a:grpSpLocks/>
          </p:cNvGrpSpPr>
          <p:nvPr/>
        </p:nvGrpSpPr>
        <p:grpSpPr bwMode="auto">
          <a:xfrm>
            <a:off x="6566168" y="4024317"/>
            <a:ext cx="1038755" cy="461963"/>
            <a:chOff x="3768" y="2537"/>
            <a:chExt cx="604" cy="291"/>
          </a:xfrm>
        </p:grpSpPr>
        <p:sp>
          <p:nvSpPr>
            <p:cNvPr id="122938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9" name="Text Box 121"/>
            <p:cNvSpPr txBox="1">
              <a:spLocks noChangeArrowheads="1"/>
            </p:cNvSpPr>
            <p:nvPr/>
          </p:nvSpPr>
          <p:spPr bwMode="auto">
            <a:xfrm>
              <a:off x="3768" y="2537"/>
              <a:ext cx="60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6" name="Group 122"/>
          <p:cNvGrpSpPr>
            <a:grpSpLocks/>
          </p:cNvGrpSpPr>
          <p:nvPr/>
        </p:nvGrpSpPr>
        <p:grpSpPr bwMode="auto">
          <a:xfrm>
            <a:off x="6524893" y="2767017"/>
            <a:ext cx="1038755" cy="461963"/>
            <a:chOff x="3768" y="2537"/>
            <a:chExt cx="604" cy="291"/>
          </a:xfrm>
        </p:grpSpPr>
        <p:sp>
          <p:nvSpPr>
            <p:cNvPr id="122936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7" name="Text Box 124"/>
            <p:cNvSpPr txBox="1">
              <a:spLocks noChangeArrowheads="1"/>
            </p:cNvSpPr>
            <p:nvPr/>
          </p:nvSpPr>
          <p:spPr bwMode="auto">
            <a:xfrm>
              <a:off x="3768" y="2537"/>
              <a:ext cx="60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7" name="Group 125"/>
          <p:cNvGrpSpPr>
            <a:grpSpLocks/>
          </p:cNvGrpSpPr>
          <p:nvPr/>
        </p:nvGrpSpPr>
        <p:grpSpPr bwMode="auto">
          <a:xfrm>
            <a:off x="5090587" y="3481392"/>
            <a:ext cx="1038755" cy="461963"/>
            <a:chOff x="3768" y="2537"/>
            <a:chExt cx="604" cy="291"/>
          </a:xfrm>
        </p:grpSpPr>
        <p:sp>
          <p:nvSpPr>
            <p:cNvPr id="122934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5" name="Text Box 127"/>
            <p:cNvSpPr txBox="1">
              <a:spLocks noChangeArrowheads="1"/>
            </p:cNvSpPr>
            <p:nvPr/>
          </p:nvSpPr>
          <p:spPr bwMode="auto">
            <a:xfrm>
              <a:off x="3768" y="2537"/>
              <a:ext cx="60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8" name="Group 430"/>
          <p:cNvGrpSpPr>
            <a:grpSpLocks/>
          </p:cNvGrpSpPr>
          <p:nvPr/>
        </p:nvGrpSpPr>
        <p:grpSpPr bwMode="auto">
          <a:xfrm>
            <a:off x="6192971" y="1406525"/>
            <a:ext cx="964803" cy="1054100"/>
            <a:chOff x="3588" y="550"/>
            <a:chExt cx="561" cy="664"/>
          </a:xfrm>
        </p:grpSpPr>
        <p:grpSp>
          <p:nvGrpSpPr>
            <p:cNvPr id="122929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1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899" name="Group 436"/>
          <p:cNvGrpSpPr>
            <a:grpSpLocks/>
          </p:cNvGrpSpPr>
          <p:nvPr/>
        </p:nvGrpSpPr>
        <p:grpSpPr bwMode="auto">
          <a:xfrm>
            <a:off x="8399464" y="2222500"/>
            <a:ext cx="964804" cy="1054100"/>
            <a:chOff x="3588" y="550"/>
            <a:chExt cx="561" cy="664"/>
          </a:xfrm>
        </p:grpSpPr>
        <p:grpSp>
          <p:nvGrpSpPr>
            <p:cNvPr id="122924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6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0" name="Group 442"/>
          <p:cNvGrpSpPr>
            <a:grpSpLocks/>
          </p:cNvGrpSpPr>
          <p:nvPr/>
        </p:nvGrpSpPr>
        <p:grpSpPr bwMode="auto">
          <a:xfrm>
            <a:off x="8764060" y="2984500"/>
            <a:ext cx="964804" cy="1054100"/>
            <a:chOff x="3588" y="550"/>
            <a:chExt cx="561" cy="664"/>
          </a:xfrm>
        </p:grpSpPr>
        <p:grpSp>
          <p:nvGrpSpPr>
            <p:cNvPr id="122919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1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1" name="Group 448"/>
          <p:cNvGrpSpPr>
            <a:grpSpLocks/>
          </p:cNvGrpSpPr>
          <p:nvPr/>
        </p:nvGrpSpPr>
        <p:grpSpPr bwMode="auto">
          <a:xfrm>
            <a:off x="8621317" y="4032250"/>
            <a:ext cx="964803" cy="1054100"/>
            <a:chOff x="3588" y="550"/>
            <a:chExt cx="561" cy="664"/>
          </a:xfrm>
        </p:grpSpPr>
        <p:grpSp>
          <p:nvGrpSpPr>
            <p:cNvPr id="122914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6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2" name="Group 454"/>
          <p:cNvGrpSpPr>
            <a:grpSpLocks/>
          </p:cNvGrpSpPr>
          <p:nvPr/>
        </p:nvGrpSpPr>
        <p:grpSpPr bwMode="auto">
          <a:xfrm>
            <a:off x="5792260" y="5470525"/>
            <a:ext cx="964804" cy="1054100"/>
            <a:chOff x="3588" y="550"/>
            <a:chExt cx="561" cy="664"/>
          </a:xfrm>
        </p:grpSpPr>
        <p:grpSp>
          <p:nvGrpSpPr>
            <p:cNvPr id="122909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1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3" name="Group 460"/>
          <p:cNvGrpSpPr>
            <a:grpSpLocks/>
          </p:cNvGrpSpPr>
          <p:nvPr/>
        </p:nvGrpSpPr>
        <p:grpSpPr bwMode="auto">
          <a:xfrm>
            <a:off x="6581644" y="4851400"/>
            <a:ext cx="964803" cy="1054100"/>
            <a:chOff x="3588" y="550"/>
            <a:chExt cx="561" cy="664"/>
          </a:xfrm>
        </p:grpSpPr>
        <p:grpSp>
          <p:nvGrpSpPr>
            <p:cNvPr id="122904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06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46</a:t>
            </a:fld>
            <a:endParaRPr lang="en-US" alt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773" y="942975"/>
            <a:ext cx="79230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505619" y="234950"/>
            <a:ext cx="8420100" cy="95885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Electronic Mail: SMTP </a:t>
            </a:r>
            <a:r>
              <a:rPr lang="en-US" altLang="en-US" sz="3600">
                <a:ea typeface="ＭＳ Ｐゴシック" pitchFamily="34" charset="-128"/>
              </a:rPr>
              <a:t>[RFC 2821]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38044" y="1422400"/>
            <a:ext cx="8265319" cy="46482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uses TCP to reliably transfer email message from client to server, port 25</a:t>
            </a:r>
          </a:p>
          <a:p>
            <a:r>
              <a:rPr lang="en-US" altLang="en-US">
                <a:ea typeface="ＭＳ Ｐゴシック" pitchFamily="34" charset="-128"/>
              </a:rPr>
              <a:t>direct transfer: sending server to receiving server</a:t>
            </a:r>
          </a:p>
          <a:p>
            <a:r>
              <a:rPr lang="en-US" altLang="en-US">
                <a:ea typeface="ＭＳ Ｐゴシック" pitchFamily="34" charset="-128"/>
              </a:rPr>
              <a:t>three phases of transfer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handshaking (greeting)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transfer of messages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closure</a:t>
            </a:r>
          </a:p>
          <a:p>
            <a:r>
              <a:rPr lang="en-US" altLang="en-US">
                <a:ea typeface="ＭＳ Ｐゴシック" pitchFamily="34" charset="-128"/>
              </a:rPr>
              <a:t>command/response interaction (like </a:t>
            </a:r>
            <a:r>
              <a:rPr lang="en-US" altLang="en-US" sz="2400">
                <a:ea typeface="ＭＳ Ｐゴシック" pitchFamily="34" charset="-128"/>
              </a:rPr>
              <a:t>HTTP</a:t>
            </a:r>
            <a:r>
              <a:rPr lang="en-US" altLang="en-US">
                <a:ea typeface="ＭＳ Ｐゴシック" pitchFamily="34" charset="-128"/>
              </a:rPr>
              <a:t>)</a:t>
            </a:r>
            <a:endParaRPr lang="en-US" altLang="en-US">
              <a:solidFill>
                <a:schemeClr val="accent2"/>
              </a:solidFill>
              <a:ea typeface="ＭＳ Ｐゴシック" pitchFamily="34" charset="-128"/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  <a:ea typeface="ＭＳ Ｐゴシック" pitchFamily="34" charset="-128"/>
              </a:rPr>
              <a:t>commands:</a:t>
            </a:r>
            <a:r>
              <a:rPr lang="en-US" altLang="en-US">
                <a:ea typeface="ＭＳ Ｐゴシック" pitchFamily="34" charset="-128"/>
              </a:rPr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  <a:ea typeface="ＭＳ Ｐゴシック" pitchFamily="34" charset="-128"/>
              </a:rPr>
              <a:t>response:</a:t>
            </a:r>
            <a:r>
              <a:rPr lang="en-US" altLang="en-US">
                <a:ea typeface="ＭＳ Ｐゴシック" pitchFamily="34" charset="-128"/>
              </a:rPr>
              <a:t> status code and phrase</a:t>
            </a:r>
          </a:p>
          <a:p>
            <a:r>
              <a:rPr lang="en-US" altLang="en-US">
                <a:ea typeface="ＭＳ Ｐゴシック" pitchFamily="34" charset="-128"/>
              </a:rPr>
              <a:t>messages must be in 7-bit ASCI</a:t>
            </a:r>
            <a:endParaRPr lang="en-US" altLang="en-US" sz="3200">
              <a:ea typeface="ＭＳ Ｐゴシック" pitchFamily="34" charset="-128"/>
            </a:endParaRPr>
          </a:p>
          <a:p>
            <a:pPr lvl="1"/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47</a:t>
            </a:fld>
            <a:endParaRPr lang="en-US" altLang="en-US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9" name="Group 163"/>
          <p:cNvGrpSpPr>
            <a:grpSpLocks/>
          </p:cNvGrpSpPr>
          <p:nvPr/>
        </p:nvGrpSpPr>
        <p:grpSpPr bwMode="auto">
          <a:xfrm>
            <a:off x="1262328" y="4881563"/>
            <a:ext cx="964804" cy="1054100"/>
            <a:chOff x="3588" y="550"/>
            <a:chExt cx="561" cy="664"/>
          </a:xfrm>
        </p:grpSpPr>
        <p:grpSp>
          <p:nvGrpSpPr>
            <p:cNvPr id="127101" name="Group 164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104" name="Picture 16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5" name="Freeform 16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102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103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6980" name="Group 130"/>
          <p:cNvGrpSpPr>
            <a:grpSpLocks/>
          </p:cNvGrpSpPr>
          <p:nvPr/>
        </p:nvGrpSpPr>
        <p:grpSpPr bwMode="auto">
          <a:xfrm>
            <a:off x="5257404" y="4613275"/>
            <a:ext cx="553773" cy="693738"/>
            <a:chOff x="4140" y="429"/>
            <a:chExt cx="1425" cy="2396"/>
          </a:xfrm>
        </p:grpSpPr>
        <p:sp>
          <p:nvSpPr>
            <p:cNvPr id="127069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1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4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100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5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6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8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7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8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9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6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0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4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2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3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6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8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9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0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7091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2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6981" name="Group 97"/>
          <p:cNvGrpSpPr>
            <a:grpSpLocks/>
          </p:cNvGrpSpPr>
          <p:nvPr/>
        </p:nvGrpSpPr>
        <p:grpSpPr bwMode="auto">
          <a:xfrm>
            <a:off x="2897850" y="4668839"/>
            <a:ext cx="553773" cy="693737"/>
            <a:chOff x="4140" y="429"/>
            <a:chExt cx="1425" cy="2396"/>
          </a:xfrm>
        </p:grpSpPr>
        <p:sp>
          <p:nvSpPr>
            <p:cNvPr id="127037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39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2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8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3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4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6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5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46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7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4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8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2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50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1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4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6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7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8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7059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60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26982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884" y="801689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3" name="Rectangle 2"/>
          <p:cNvSpPr>
            <a:spLocks noGrp="1" noChangeArrowheads="1"/>
          </p:cNvSpPr>
          <p:nvPr>
            <p:ph type="title"/>
          </p:nvPr>
        </p:nvSpPr>
        <p:spPr>
          <a:xfrm>
            <a:off x="481542" y="22225"/>
            <a:ext cx="8922279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Scenario: Alice sends message to Bob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69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371600"/>
            <a:ext cx="4127500" cy="32194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1) Alice uses UA to compose message </a:t>
            </a:r>
            <a:r>
              <a:rPr lang="ja-JP" altLang="en-US" sz="2200">
                <a:ea typeface="ＭＳ Ｐゴシック" pitchFamily="34" charset="-128"/>
              </a:rPr>
              <a:t>“</a:t>
            </a:r>
            <a:r>
              <a:rPr lang="en-US" altLang="ja-JP" sz="2200">
                <a:ea typeface="ＭＳ Ｐゴシック" pitchFamily="34" charset="-128"/>
              </a:rPr>
              <a:t>to</a:t>
            </a:r>
            <a:r>
              <a:rPr lang="ja-JP" altLang="en-US" sz="2200">
                <a:ea typeface="ＭＳ Ｐゴシック" pitchFamily="34" charset="-128"/>
              </a:rPr>
              <a:t>”</a:t>
            </a:r>
            <a:r>
              <a:rPr lang="en-US" altLang="ja-JP" sz="2200">
                <a:ea typeface="ＭＳ Ｐゴシック" pitchFamily="34" charset="-128"/>
              </a:rPr>
              <a:t> </a:t>
            </a:r>
            <a:r>
              <a:rPr lang="en-US" altLang="ja-JP" sz="2200">
                <a:latin typeface="Courier New" pitchFamily="49" charset="0"/>
                <a:ea typeface="ＭＳ Ｐゴシック" pitchFamily="34" charset="-128"/>
              </a:rPr>
              <a:t>bob@someschool.edu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2) Alice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UA sends message to her mail server; message placed in message queue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3) client side of SMTP opens TCP connection with Bob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mail server</a:t>
            </a:r>
            <a:endParaRPr lang="en-US" altLang="en-US" sz="2200">
              <a:ea typeface="ＭＳ Ｐゴシック" pitchFamily="34" charset="-128"/>
            </a:endParaRPr>
          </a:p>
        </p:txBody>
      </p:sp>
      <p:sp>
        <p:nvSpPr>
          <p:cNvPr id="12698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84208" y="1335088"/>
            <a:ext cx="4127500" cy="3268662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4) SMTP client sends Alice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message over the TCP connection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5) Bob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mail server places the message in Bob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mailbox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ea typeface="ＭＳ Ｐゴシック" pitchFamily="34" charset="-128"/>
              </a:rPr>
              <a:t>6) Bob invokes his user agent to read message</a:t>
            </a:r>
          </a:p>
          <a:p>
            <a:pPr>
              <a:buFont typeface="Wingdings" pitchFamily="2" charset="2"/>
              <a:buNone/>
            </a:pPr>
            <a:endParaRPr lang="en-US" altLang="en-US" sz="2200">
              <a:ea typeface="ＭＳ Ｐゴシック" pitchFamily="34" charset="-128"/>
            </a:endParaRPr>
          </a:p>
        </p:txBody>
      </p:sp>
      <p:grpSp>
        <p:nvGrpSpPr>
          <p:cNvPr id="126986" name="Group 20"/>
          <p:cNvGrpSpPr>
            <a:grpSpLocks/>
          </p:cNvGrpSpPr>
          <p:nvPr/>
        </p:nvGrpSpPr>
        <p:grpSpPr bwMode="auto">
          <a:xfrm>
            <a:off x="3042312" y="4956175"/>
            <a:ext cx="877094" cy="1049338"/>
            <a:chOff x="4296" y="2627"/>
            <a:chExt cx="510" cy="661"/>
          </a:xfrm>
        </p:grpSpPr>
        <p:sp>
          <p:nvSpPr>
            <p:cNvPr id="127022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3" name="Text Box 22"/>
            <p:cNvSpPr txBox="1">
              <a:spLocks noChangeArrowheads="1"/>
            </p:cNvSpPr>
            <p:nvPr/>
          </p:nvSpPr>
          <p:spPr bwMode="auto">
            <a:xfrm>
              <a:off x="4320" y="2627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24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5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3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4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5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6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126987" name="Picture 36" descr="Ali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828" y="5121275"/>
            <a:ext cx="608806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88" name="Picture 37" descr="Bo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2459" y="5026026"/>
            <a:ext cx="732631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9" name="Group 48"/>
          <p:cNvGrpSpPr>
            <a:grpSpLocks/>
          </p:cNvGrpSpPr>
          <p:nvPr/>
        </p:nvGrpSpPr>
        <p:grpSpPr bwMode="auto">
          <a:xfrm>
            <a:off x="5415625" y="4902200"/>
            <a:ext cx="877094" cy="1049338"/>
            <a:chOff x="4296" y="2627"/>
            <a:chExt cx="510" cy="661"/>
          </a:xfrm>
        </p:grpSpPr>
        <p:sp>
          <p:nvSpPr>
            <p:cNvPr id="127007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8" name="Text Box 50"/>
            <p:cNvSpPr txBox="1">
              <a:spLocks noChangeArrowheads="1"/>
            </p:cNvSpPr>
            <p:nvPr/>
          </p:nvSpPr>
          <p:spPr bwMode="auto">
            <a:xfrm>
              <a:off x="4320" y="2627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09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0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8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9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0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1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6990" name="Line 69"/>
          <p:cNvSpPr>
            <a:spLocks noChangeShapeType="1"/>
          </p:cNvSpPr>
          <p:nvPr/>
        </p:nvSpPr>
        <p:spPr bwMode="auto">
          <a:xfrm>
            <a:off x="2089548" y="5494338"/>
            <a:ext cx="966523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/>
          <p:cNvSpPr>
            <a:spLocks noChangeShapeType="1"/>
          </p:cNvSpPr>
          <p:nvPr/>
        </p:nvSpPr>
        <p:spPr bwMode="auto">
          <a:xfrm>
            <a:off x="3915967" y="5629276"/>
            <a:ext cx="1494498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/>
          <p:cNvSpPr>
            <a:spLocks noChangeShapeType="1"/>
          </p:cNvSpPr>
          <p:nvPr/>
        </p:nvSpPr>
        <p:spPr bwMode="auto">
          <a:xfrm flipV="1">
            <a:off x="6332273" y="5408614"/>
            <a:ext cx="1112706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/>
          <p:cNvSpPr>
            <a:spLocks noChangeArrowheads="1"/>
          </p:cNvSpPr>
          <p:nvPr/>
        </p:nvSpPr>
        <p:spPr bwMode="auto">
          <a:xfrm>
            <a:off x="1147101" y="4943476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1</a:t>
            </a:r>
            <a:endParaRPr lang="en-US" altLang="en-US" sz="2400"/>
          </a:p>
        </p:txBody>
      </p:sp>
      <p:sp>
        <p:nvSpPr>
          <p:cNvPr id="126994" name="Oval 74"/>
          <p:cNvSpPr>
            <a:spLocks noChangeArrowheads="1"/>
          </p:cNvSpPr>
          <p:nvPr/>
        </p:nvSpPr>
        <p:spPr bwMode="auto">
          <a:xfrm>
            <a:off x="2349235" y="5438776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2</a:t>
            </a:r>
            <a:endParaRPr lang="en-US" altLang="en-US" sz="2400"/>
          </a:p>
        </p:txBody>
      </p:sp>
      <p:sp>
        <p:nvSpPr>
          <p:cNvPr id="126995" name="Oval 75"/>
          <p:cNvSpPr>
            <a:spLocks noChangeArrowheads="1"/>
          </p:cNvSpPr>
          <p:nvPr/>
        </p:nvSpPr>
        <p:spPr bwMode="auto">
          <a:xfrm>
            <a:off x="3293401" y="5518151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3</a:t>
            </a:r>
            <a:endParaRPr lang="en-US" altLang="en-US" sz="2400"/>
          </a:p>
        </p:txBody>
      </p:sp>
      <p:sp>
        <p:nvSpPr>
          <p:cNvPr id="126996" name="Oval 76"/>
          <p:cNvSpPr>
            <a:spLocks noChangeArrowheads="1"/>
          </p:cNvSpPr>
          <p:nvPr/>
        </p:nvSpPr>
        <p:spPr bwMode="auto">
          <a:xfrm>
            <a:off x="4497256" y="5603876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4</a:t>
            </a:r>
            <a:endParaRPr lang="en-US" altLang="en-US" sz="2400"/>
          </a:p>
        </p:txBody>
      </p:sp>
      <p:sp>
        <p:nvSpPr>
          <p:cNvPr id="126997" name="Oval 77"/>
          <p:cNvSpPr>
            <a:spLocks noChangeArrowheads="1"/>
          </p:cNvSpPr>
          <p:nvPr/>
        </p:nvSpPr>
        <p:spPr bwMode="auto">
          <a:xfrm>
            <a:off x="5694231" y="5935664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5</a:t>
            </a:r>
            <a:endParaRPr lang="en-US" altLang="en-US" sz="2400"/>
          </a:p>
        </p:txBody>
      </p:sp>
      <p:sp>
        <p:nvSpPr>
          <p:cNvPr id="126998" name="Oval 78"/>
          <p:cNvSpPr>
            <a:spLocks noChangeArrowheads="1"/>
          </p:cNvSpPr>
          <p:nvPr/>
        </p:nvSpPr>
        <p:spPr bwMode="auto">
          <a:xfrm>
            <a:off x="6693429" y="5505451"/>
            <a:ext cx="316442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6</a:t>
            </a:r>
            <a:endParaRPr lang="en-US" altLang="en-US" sz="2400"/>
          </a:p>
        </p:txBody>
      </p:sp>
      <p:sp>
        <p:nvSpPr>
          <p:cNvPr id="126999" name="Text Box 95"/>
          <p:cNvSpPr txBox="1">
            <a:spLocks noChangeArrowheads="1"/>
          </p:cNvSpPr>
          <p:nvPr/>
        </p:nvSpPr>
        <p:spPr bwMode="auto">
          <a:xfrm>
            <a:off x="2517776" y="6069013"/>
            <a:ext cx="18934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Alice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sp>
        <p:nvSpPr>
          <p:cNvPr id="127000" name="Text Box 96"/>
          <p:cNvSpPr txBox="1">
            <a:spLocks noChangeArrowheads="1"/>
          </p:cNvSpPr>
          <p:nvPr/>
        </p:nvSpPr>
        <p:spPr bwMode="auto">
          <a:xfrm>
            <a:off x="4982238" y="6132513"/>
            <a:ext cx="1886611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Bob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grpSp>
        <p:nvGrpSpPr>
          <p:cNvPr id="127001" name="Group 169"/>
          <p:cNvGrpSpPr>
            <a:grpSpLocks/>
          </p:cNvGrpSpPr>
          <p:nvPr/>
        </p:nvGrpSpPr>
        <p:grpSpPr bwMode="auto">
          <a:xfrm>
            <a:off x="7252363" y="4808538"/>
            <a:ext cx="964803" cy="1054100"/>
            <a:chOff x="3588" y="550"/>
            <a:chExt cx="561" cy="664"/>
          </a:xfrm>
        </p:grpSpPr>
        <p:grpSp>
          <p:nvGrpSpPr>
            <p:cNvPr id="127002" name="Group 170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005" name="Picture 1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06" name="Freeform 17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00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4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48</a:t>
            </a:fld>
            <a:endParaRPr lang="en-US" alt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91" y="854075"/>
            <a:ext cx="59418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201614"/>
            <a:ext cx="8420100" cy="903287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Sample SMTP interaction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29029" name="Rectangle 3"/>
          <p:cNvSpPr>
            <a:spLocks noChangeArrowheads="1"/>
          </p:cNvSpPr>
          <p:nvPr/>
        </p:nvSpPr>
        <p:spPr bwMode="auto">
          <a:xfrm>
            <a:off x="0" y="1273176"/>
            <a:ext cx="8956298" cy="4708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220 hamburger.edu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HELO crepes.fr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250  Hello crepes.fr,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MAIL FROM: &lt;alice@crepes.fr&gt;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250 alice@crepes.fr...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RCPT TO: &lt;bob@hamburger.edu&gt;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250 bob@hamburger.edu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itchFamily="49" charset="0"/>
              </a:rPr>
              <a:t>     S: 221 hamburger.edu closing connection</a:t>
            </a:r>
            <a:endParaRPr lang="en-US" altLang="en-US"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49</a:t>
            </a:fld>
            <a:endParaRPr lang="en-US" alt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9" name="Group 1037"/>
          <p:cNvGrpSpPr>
            <a:grpSpLocks/>
          </p:cNvGrpSpPr>
          <p:nvPr/>
        </p:nvGrpSpPr>
        <p:grpSpPr bwMode="auto">
          <a:xfrm>
            <a:off x="5551488" y="1257301"/>
            <a:ext cx="3835135" cy="4545013"/>
            <a:chOff x="3277" y="974"/>
            <a:chExt cx="2230" cy="2863"/>
          </a:xfrm>
        </p:grpSpPr>
        <p:sp>
          <p:nvSpPr>
            <p:cNvPr id="39972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349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9974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0345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2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2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24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15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07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99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91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83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75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67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59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51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43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3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3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35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64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7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3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68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9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1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0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1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72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9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3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7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5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6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9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1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2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3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0184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5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0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2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5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61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6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7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9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8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9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40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7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1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5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3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4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7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9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0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1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0152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3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1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7420902" y="3786188"/>
            <a:ext cx="1398190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306" y="766764"/>
            <a:ext cx="54465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7524089" y="660400"/>
            <a:ext cx="1841896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9881" y="0"/>
            <a:ext cx="9080500" cy="10414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Creating a network app</a:t>
            </a:r>
          </a:p>
        </p:txBody>
      </p:sp>
      <p:sp>
        <p:nvSpPr>
          <p:cNvPr id="3994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7658" y="1206501"/>
            <a:ext cx="4658915" cy="51149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write programs that:</a:t>
            </a:r>
          </a:p>
          <a:p>
            <a:r>
              <a:rPr lang="en-US" altLang="en-US" sz="2400">
                <a:ea typeface="ＭＳ Ｐゴシック" pitchFamily="34" charset="-128"/>
              </a:rPr>
              <a:t>run on (different) </a:t>
            </a:r>
            <a:r>
              <a:rPr lang="en-US" altLang="en-US" sz="2400" i="1">
                <a:ea typeface="ＭＳ Ｐゴシック" pitchFamily="34" charset="-128"/>
              </a:rPr>
              <a:t>end systems</a:t>
            </a:r>
          </a:p>
          <a:p>
            <a:r>
              <a:rPr lang="en-US" altLang="en-US" sz="2400">
                <a:ea typeface="ＭＳ Ｐゴシック" pitchFamily="34" charset="-128"/>
              </a:rPr>
              <a:t>communicate over network</a:t>
            </a:r>
          </a:p>
          <a:p>
            <a:r>
              <a:rPr lang="en-US" altLang="en-US" sz="2400">
                <a:ea typeface="ＭＳ Ｐゴシック" pitchFamily="34" charset="-128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no need to write software for network-core devices</a:t>
            </a:r>
          </a:p>
          <a:p>
            <a:r>
              <a:rPr lang="en-US" altLang="en-US" sz="2400">
                <a:ea typeface="ＭＳ Ｐゴシック" pitchFamily="34" charset="-128"/>
              </a:rPr>
              <a:t>network-core devices do not run user applications </a:t>
            </a:r>
          </a:p>
          <a:p>
            <a:r>
              <a:rPr lang="en-US" altLang="en-US" sz="2400">
                <a:ea typeface="ＭＳ Ｐゴシック" pitchFamily="34" charset="-128"/>
              </a:rPr>
              <a:t>applications on end systems  allows for rapid app development, propagation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solidFill>
                <a:srgbClr val="FF0000"/>
              </a:solidFill>
              <a:ea typeface="ＭＳ Ｐゴシック" pitchFamily="34" charset="-128"/>
            </a:endParaRPr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6346032" y="503238"/>
            <a:ext cx="1131623" cy="965200"/>
            <a:chOff x="4047" y="420"/>
            <a:chExt cx="658" cy="608"/>
          </a:xfrm>
        </p:grpSpPr>
        <p:sp>
          <p:nvSpPr>
            <p:cNvPr id="39964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5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6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7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8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8619596" y="4087813"/>
            <a:ext cx="1131623" cy="965200"/>
            <a:chOff x="4047" y="420"/>
            <a:chExt cx="658" cy="608"/>
          </a:xfrm>
        </p:grpSpPr>
        <p:sp>
          <p:nvSpPr>
            <p:cNvPr id="39956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7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8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9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0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6299598" y="3651250"/>
            <a:ext cx="1131623" cy="965200"/>
            <a:chOff x="4047" y="420"/>
            <a:chExt cx="658" cy="608"/>
          </a:xfrm>
        </p:grpSpPr>
        <p:sp>
          <p:nvSpPr>
            <p:cNvPr id="39948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49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0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1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52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CFD517C-2A60-4C2A-A383-436198CE107E}" type="slidenum">
              <a:rPr lang="en-US" altLang="en-US" smtClean="0"/>
              <a:pPr/>
              <a:t>5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29" grpId="0" animBg="1"/>
      <p:bldP spid="3572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817" y="1030289"/>
            <a:ext cx="69324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2"/>
          <p:cNvSpPr>
            <a:spLocks noGrp="1" noChangeArrowheads="1"/>
          </p:cNvSpPr>
          <p:nvPr>
            <p:ph type="title"/>
          </p:nvPr>
        </p:nvSpPr>
        <p:spPr>
          <a:xfrm>
            <a:off x="404152" y="414339"/>
            <a:ext cx="8420100" cy="884237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Try SMTP interaction for yourself: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10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8362" y="1579563"/>
            <a:ext cx="8420100" cy="4648200"/>
          </a:xfrm>
        </p:spPr>
        <p:txBody>
          <a:bodyPr/>
          <a:lstStyle/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telnet servername 25</a:t>
            </a:r>
            <a:endParaRPr lang="en-US" altLang="en-US" sz="2400">
              <a:ea typeface="ＭＳ Ｐゴシック" pitchFamily="34" charset="-128"/>
            </a:endParaRPr>
          </a:p>
          <a:p>
            <a:r>
              <a:rPr lang="en-US" altLang="en-US" sz="2400">
                <a:ea typeface="ＭＳ Ｐゴシック" pitchFamily="34" charset="-128"/>
              </a:rPr>
              <a:t>see 220 reply from server</a:t>
            </a:r>
          </a:p>
          <a:p>
            <a:r>
              <a:rPr lang="en-US" altLang="en-US" sz="2400">
                <a:ea typeface="ＭＳ Ｐゴシック" pitchFamily="34" charset="-128"/>
              </a:rPr>
              <a:t>enter HELO, MAIL FROM, RCPT TO, DATA, QUIT commands</a:t>
            </a:r>
            <a:r>
              <a:rPr lang="en-US" altLang="en-US">
                <a:ea typeface="ＭＳ Ｐゴシック" pitchFamily="34" charset="-128"/>
              </a:rPr>
              <a:t> 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above lets you send email without using email client (reader)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50</a:t>
            </a:fld>
            <a:endParaRPr lang="en-US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61925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SMTP: final words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3454" y="1555750"/>
            <a:ext cx="4127500" cy="4648200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SMTP uses persistent connections</a:t>
            </a:r>
          </a:p>
          <a:p>
            <a:r>
              <a:rPr lang="en-US" altLang="en-US" sz="2400">
                <a:ea typeface="ＭＳ Ｐゴシック" pitchFamily="34" charset="-128"/>
              </a:rPr>
              <a:t>SMTP requires message (header &amp; body) to be in 7-bit ASCII</a:t>
            </a:r>
          </a:p>
          <a:p>
            <a:r>
              <a:rPr lang="en-US" altLang="en-US" sz="2400">
                <a:ea typeface="ＭＳ Ｐゴシック" pitchFamily="34" charset="-128"/>
              </a:rPr>
              <a:t>SMTP server uses </a:t>
            </a:r>
            <a:r>
              <a:rPr lang="en-US" altLang="en-US" sz="2400">
                <a:latin typeface="Courier New" pitchFamily="49" charset="0"/>
                <a:ea typeface="ＭＳ Ｐゴシック" pitchFamily="34" charset="-128"/>
              </a:rPr>
              <a:t>CRLF.CRLF</a:t>
            </a:r>
            <a:r>
              <a:rPr lang="en-US" altLang="en-US" sz="2400">
                <a:ea typeface="ＭＳ Ｐゴシック" pitchFamily="34" charset="-128"/>
              </a:rPr>
              <a:t> to determine end of message</a:t>
            </a:r>
          </a:p>
        </p:txBody>
      </p:sp>
      <p:sp>
        <p:nvSpPr>
          <p:cNvPr id="13312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0" y="1511300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ea typeface="ＭＳ Ｐゴシック" pitchFamily="34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ea typeface="ＭＳ Ｐゴシック" pitchFamily="34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ea typeface="ＭＳ Ｐゴシック" pitchFamily="34" charset="-128"/>
              </a:rPr>
              <a:t>both have ASCII command/response interaction, status codes</a:t>
            </a:r>
          </a:p>
          <a:p>
            <a:r>
              <a:rPr lang="en-US" altLang="en-US" sz="2400">
                <a:ea typeface="ＭＳ Ｐゴシック" pitchFamily="34" charset="-128"/>
              </a:rPr>
              <a:t>HTTP: each object encapsulated in its own response message</a:t>
            </a:r>
          </a:p>
          <a:p>
            <a:r>
              <a:rPr lang="en-US" altLang="en-US" sz="2400">
                <a:ea typeface="ＭＳ Ｐゴシック" pitchFamily="34" charset="-128"/>
              </a:rPr>
              <a:t>SMTP: multiple objects sent in multipart message</a:t>
            </a:r>
          </a:p>
        </p:txBody>
      </p:sp>
      <p:pic>
        <p:nvPicPr>
          <p:cNvPr id="1331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96837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51</a:t>
            </a:fld>
            <a:endParaRPr lang="en-US" altLang="en-US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17475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Mail message format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25476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SMTP: protocol for exchanging email messages</a:t>
            </a:r>
          </a:p>
          <a:p>
            <a:pPr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RFC 822: standard for text message format:</a:t>
            </a:r>
          </a:p>
          <a:p>
            <a:r>
              <a:rPr lang="en-US" altLang="en-US" sz="2400">
                <a:ea typeface="ＭＳ Ｐゴシック" pitchFamily="34" charset="-128"/>
              </a:rPr>
              <a:t>header lines, e.g.,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To: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From: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Subject:</a:t>
            </a:r>
          </a:p>
          <a:p>
            <a:pPr lvl="1">
              <a:buFont typeface="Wingdings" pitchFamily="2" charset="2"/>
              <a:buNone/>
            </a:pPr>
            <a:r>
              <a:rPr lang="en-US" altLang="en-US" i="1">
                <a:solidFill>
                  <a:srgbClr val="FF0000"/>
                </a:solidFill>
                <a:ea typeface="ＭＳ Ｐゴシック" pitchFamily="34" charset="-128"/>
              </a:rPr>
              <a:t>different</a:t>
            </a:r>
            <a:r>
              <a:rPr lang="en-US" altLang="en-US" i="1">
                <a:solidFill>
                  <a:srgbClr val="66FFCC"/>
                </a:solidFill>
                <a:ea typeface="ＭＳ Ｐゴシック" pitchFamily="34" charset="-128"/>
              </a:rPr>
              <a:t> </a:t>
            </a:r>
            <a:r>
              <a:rPr lang="en-US" altLang="en-US" i="1">
                <a:ea typeface="ＭＳ Ｐゴシック" pitchFamily="34" charset="-128"/>
              </a:rPr>
              <a:t>from </a:t>
            </a:r>
            <a:r>
              <a:rPr lang="en-US" altLang="en-US" sz="2200">
                <a:ea typeface="ＭＳ Ｐゴシック" pitchFamily="34" charset="-128"/>
              </a:rPr>
              <a:t>SMTP MAIL FROM, RCPT TO:</a:t>
            </a:r>
            <a:r>
              <a:rPr lang="en-US" altLang="en-US">
                <a:ea typeface="ＭＳ Ｐゴシック" pitchFamily="34" charset="-128"/>
              </a:rPr>
              <a:t> commands!</a:t>
            </a:r>
          </a:p>
          <a:p>
            <a:r>
              <a:rPr lang="en-US" altLang="en-US" sz="2400">
                <a:ea typeface="ＭＳ Ｐゴシック" pitchFamily="34" charset="-128"/>
              </a:rPr>
              <a:t>Body: the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message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ASCII characters only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5393267" y="1892300"/>
            <a:ext cx="3068108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header</a:t>
            </a:r>
          </a:p>
        </p:txBody>
      </p:sp>
      <p:sp>
        <p:nvSpPr>
          <p:cNvPr id="135174" name="Rectangle 7"/>
          <p:cNvSpPr>
            <a:spLocks noChangeArrowheads="1"/>
          </p:cNvSpPr>
          <p:nvPr/>
        </p:nvSpPr>
        <p:spPr bwMode="auto">
          <a:xfrm>
            <a:off x="5393267" y="2705100"/>
            <a:ext cx="3068108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body</a:t>
            </a:r>
          </a:p>
        </p:txBody>
      </p:sp>
      <p:sp>
        <p:nvSpPr>
          <p:cNvPr id="135175" name="Rectangle 9"/>
          <p:cNvSpPr>
            <a:spLocks noChangeArrowheads="1"/>
          </p:cNvSpPr>
          <p:nvPr/>
        </p:nvSpPr>
        <p:spPr bwMode="auto">
          <a:xfrm>
            <a:off x="5173133" y="1778000"/>
            <a:ext cx="3508375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35176" name="Line 10"/>
          <p:cNvSpPr>
            <a:spLocks noChangeShapeType="1"/>
          </p:cNvSpPr>
          <p:nvPr/>
        </p:nvSpPr>
        <p:spPr bwMode="auto">
          <a:xfrm flipV="1">
            <a:off x="3425825" y="2159000"/>
            <a:ext cx="1912408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7" name="Line 11"/>
          <p:cNvSpPr>
            <a:spLocks noChangeShapeType="1"/>
          </p:cNvSpPr>
          <p:nvPr/>
        </p:nvSpPr>
        <p:spPr bwMode="auto">
          <a:xfrm flipV="1">
            <a:off x="3260725" y="3327400"/>
            <a:ext cx="206375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8" name="Text Box 13"/>
          <p:cNvSpPr txBox="1">
            <a:spLocks noChangeArrowheads="1"/>
          </p:cNvSpPr>
          <p:nvPr/>
        </p:nvSpPr>
        <p:spPr bwMode="auto">
          <a:xfrm>
            <a:off x="8847152" y="2112964"/>
            <a:ext cx="798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line</a:t>
            </a:r>
          </a:p>
        </p:txBody>
      </p:sp>
      <p:sp>
        <p:nvSpPr>
          <p:cNvPr id="135179" name="Line 14"/>
          <p:cNvSpPr>
            <a:spLocks noChangeShapeType="1"/>
          </p:cNvSpPr>
          <p:nvPr/>
        </p:nvSpPr>
        <p:spPr bwMode="auto">
          <a:xfrm flipH="1">
            <a:off x="7856009" y="2552700"/>
            <a:ext cx="1045633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696" y="912814"/>
            <a:ext cx="49512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52</a:t>
            </a:fld>
            <a:endParaRPr lang="en-US" alt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9" name="Group 133"/>
          <p:cNvGrpSpPr>
            <a:grpSpLocks/>
          </p:cNvGrpSpPr>
          <p:nvPr/>
        </p:nvGrpSpPr>
        <p:grpSpPr bwMode="auto">
          <a:xfrm>
            <a:off x="3209132" y="1577975"/>
            <a:ext cx="553773" cy="693738"/>
            <a:chOff x="4140" y="429"/>
            <a:chExt cx="1425" cy="2396"/>
          </a:xfrm>
        </p:grpSpPr>
        <p:sp>
          <p:nvSpPr>
            <p:cNvPr id="137311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13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6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2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7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8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0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9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0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21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8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2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6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4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5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8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0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1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2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7333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4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7220" name="Group 100"/>
          <p:cNvGrpSpPr>
            <a:grpSpLocks/>
          </p:cNvGrpSpPr>
          <p:nvPr/>
        </p:nvGrpSpPr>
        <p:grpSpPr bwMode="auto">
          <a:xfrm>
            <a:off x="5035551" y="1587500"/>
            <a:ext cx="553773" cy="693738"/>
            <a:chOff x="4140" y="429"/>
            <a:chExt cx="1425" cy="2396"/>
          </a:xfrm>
        </p:grpSpPr>
        <p:sp>
          <p:nvSpPr>
            <p:cNvPr id="137279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1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4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5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6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7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8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9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0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2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3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6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8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9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0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7301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2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37221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653" y="963614"/>
            <a:ext cx="54465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541735" y="255588"/>
            <a:ext cx="8420100" cy="893762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Mail access protocols</a:t>
            </a:r>
          </a:p>
        </p:txBody>
      </p:sp>
      <p:sp>
        <p:nvSpPr>
          <p:cNvPr id="1372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29444" y="3230563"/>
            <a:ext cx="7997031" cy="22098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SMTP:</a:t>
            </a:r>
            <a:r>
              <a:rPr lang="en-US" altLang="en-US" sz="2400">
                <a:ea typeface="ＭＳ Ｐゴシック" pitchFamily="34" charset="-128"/>
              </a:rPr>
              <a:t> delivery/storage to receiver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s server</a:t>
            </a:r>
          </a:p>
          <a:p>
            <a:r>
              <a:rPr lang="en-US" altLang="en-US" sz="2400">
                <a:ea typeface="ＭＳ Ｐゴシック" pitchFamily="34" charset="-128"/>
              </a:rPr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ea typeface="ＭＳ Ｐゴシック" pitchFamily="34" charset="-128"/>
              </a:rPr>
              <a:t>POP:</a:t>
            </a:r>
            <a:r>
              <a:rPr lang="en-US" altLang="en-US" sz="2200">
                <a:ea typeface="ＭＳ Ｐゴシック" pitchFamily="34" charset="-128"/>
              </a:rPr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ea typeface="ＭＳ Ｐゴシック" pitchFamily="34" charset="-128"/>
              </a:rPr>
              <a:t>IMAP:</a:t>
            </a:r>
            <a:r>
              <a:rPr lang="en-US" altLang="en-US" sz="2200">
                <a:ea typeface="ＭＳ Ｐゴシック" pitchFamily="34" charset="-128"/>
              </a:rPr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ea typeface="ＭＳ Ｐゴシック" pitchFamily="34" charset="-128"/>
              </a:rPr>
              <a:t>HTTP:</a:t>
            </a:r>
            <a:r>
              <a:rPr lang="en-US" altLang="en-US" sz="2200">
                <a:ea typeface="ＭＳ Ｐゴシック" pitchFamily="34" charset="-128"/>
              </a:rPr>
              <a:t> gmail, Hotmail, Yahoo! Mail, etc.</a:t>
            </a:r>
          </a:p>
          <a:p>
            <a:pPr lvl="1"/>
            <a:endParaRPr lang="en-US" altLang="en-US" sz="2200">
              <a:ea typeface="ＭＳ Ｐゴシック" pitchFamily="34" charset="-128"/>
            </a:endParaRPr>
          </a:p>
        </p:txBody>
      </p:sp>
      <p:grpSp>
        <p:nvGrpSpPr>
          <p:cNvPr id="137224" name="Group 158"/>
          <p:cNvGrpSpPr>
            <a:grpSpLocks/>
          </p:cNvGrpSpPr>
          <p:nvPr/>
        </p:nvGrpSpPr>
        <p:grpSpPr bwMode="auto">
          <a:xfrm>
            <a:off x="3030273" y="1987550"/>
            <a:ext cx="1556412" cy="1131888"/>
            <a:chOff x="1796" y="1206"/>
            <a:chExt cx="905" cy="713"/>
          </a:xfrm>
        </p:grpSpPr>
        <p:sp>
          <p:nvSpPr>
            <p:cNvPr id="137263" name="Text Box 95"/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sender</a:t>
              </a:r>
              <a:r>
                <a:rPr lang="ja-JP" altLang="en-US" sz="1600"/>
                <a:t>’</a:t>
              </a:r>
              <a:r>
                <a:rPr lang="en-US" altLang="ja-JP" sz="1600"/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grpSp>
          <p:nvGrpSpPr>
            <p:cNvPr id="137264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66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67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5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6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7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8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</p:grpSp>
      </p:grpSp>
      <p:sp>
        <p:nvSpPr>
          <p:cNvPr id="137225" name="Text Box 121"/>
          <p:cNvSpPr txBox="1">
            <a:spLocks noChangeArrowheads="1"/>
          </p:cNvSpPr>
          <p:nvPr/>
        </p:nvSpPr>
        <p:spPr bwMode="auto">
          <a:xfrm>
            <a:off x="2222696" y="1466851"/>
            <a:ext cx="8980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6" name="Rectangle 153"/>
          <p:cNvSpPr>
            <a:spLocks noChangeArrowheads="1"/>
          </p:cNvSpPr>
          <p:nvPr/>
        </p:nvSpPr>
        <p:spPr bwMode="auto">
          <a:xfrm>
            <a:off x="4096544" y="1457325"/>
            <a:ext cx="928688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137227" name="Text Box 154"/>
          <p:cNvSpPr txBox="1">
            <a:spLocks noChangeArrowheads="1"/>
          </p:cNvSpPr>
          <p:nvPr/>
        </p:nvSpPr>
        <p:spPr bwMode="auto">
          <a:xfrm>
            <a:off x="3957965" y="1477964"/>
            <a:ext cx="8980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8" name="Text Box 156"/>
          <p:cNvSpPr txBox="1">
            <a:spLocks noChangeArrowheads="1"/>
          </p:cNvSpPr>
          <p:nvPr/>
        </p:nvSpPr>
        <p:spPr bwMode="auto">
          <a:xfrm>
            <a:off x="5941881" y="1308100"/>
            <a:ext cx="163724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protocol</a:t>
            </a:r>
            <a:endParaRPr lang="en-US" altLang="en-US" sz="1800">
              <a:solidFill>
                <a:srgbClr val="CC0000"/>
              </a:solidFill>
            </a:endParaRPr>
          </a:p>
        </p:txBody>
      </p:sp>
      <p:sp>
        <p:nvSpPr>
          <p:cNvPr id="137229" name="Text Box 160"/>
          <p:cNvSpPr txBox="1">
            <a:spLocks noChangeArrowheads="1"/>
          </p:cNvSpPr>
          <p:nvPr/>
        </p:nvSpPr>
        <p:spPr bwMode="auto">
          <a:xfrm>
            <a:off x="4736306" y="2598738"/>
            <a:ext cx="1666479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receiver</a:t>
            </a:r>
            <a:r>
              <a:rPr lang="ja-JP" altLang="en-US" sz="1600"/>
              <a:t>’</a:t>
            </a:r>
            <a:r>
              <a:rPr lang="en-US" altLang="ja-JP" sz="1600"/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grpSp>
        <p:nvGrpSpPr>
          <p:cNvPr id="137230" name="Group 161"/>
          <p:cNvGrpSpPr>
            <a:grpSpLocks/>
          </p:cNvGrpSpPr>
          <p:nvPr/>
        </p:nvGrpSpPr>
        <p:grpSpPr bwMode="auto">
          <a:xfrm>
            <a:off x="5200650" y="2000251"/>
            <a:ext cx="877094" cy="561975"/>
            <a:chOff x="2070" y="2004"/>
            <a:chExt cx="510" cy="354"/>
          </a:xfrm>
        </p:grpSpPr>
        <p:sp>
          <p:nvSpPr>
            <p:cNvPr id="137249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0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1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9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0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1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2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</p:grpSp>
      <p:pic>
        <p:nvPicPr>
          <p:cNvPr id="137231" name="Picture 176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42" y="1557339"/>
            <a:ext cx="608806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32" name="Picture 179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509" y="1571626"/>
            <a:ext cx="732631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3" name="Line 94"/>
          <p:cNvSpPr>
            <a:spLocks noChangeShapeType="1"/>
          </p:cNvSpPr>
          <p:nvPr/>
        </p:nvSpPr>
        <p:spPr bwMode="auto">
          <a:xfrm>
            <a:off x="2170377" y="1905000"/>
            <a:ext cx="97856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/>
          <p:cNvSpPr>
            <a:spLocks noChangeShapeType="1"/>
          </p:cNvSpPr>
          <p:nvPr/>
        </p:nvSpPr>
        <p:spPr bwMode="auto">
          <a:xfrm>
            <a:off x="3936604" y="1901825"/>
            <a:ext cx="978561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/>
          <p:cNvSpPr>
            <a:spLocks noChangeShapeType="1"/>
          </p:cNvSpPr>
          <p:nvPr/>
        </p:nvSpPr>
        <p:spPr bwMode="auto">
          <a:xfrm>
            <a:off x="5690792" y="1898650"/>
            <a:ext cx="183845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/>
          <p:cNvSpPr txBox="1">
            <a:spLocks noChangeArrowheads="1"/>
          </p:cNvSpPr>
          <p:nvPr/>
        </p:nvSpPr>
        <p:spPr bwMode="auto">
          <a:xfrm>
            <a:off x="6248208" y="1927225"/>
            <a:ext cx="1296316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</a:rPr>
              <a:t>)</a:t>
            </a:r>
          </a:p>
        </p:txBody>
      </p:sp>
      <p:grpSp>
        <p:nvGrpSpPr>
          <p:cNvPr id="137237" name="Group 166"/>
          <p:cNvGrpSpPr>
            <a:grpSpLocks/>
          </p:cNvGrpSpPr>
          <p:nvPr/>
        </p:nvGrpSpPr>
        <p:grpSpPr bwMode="auto">
          <a:xfrm>
            <a:off x="1179778" y="1419225"/>
            <a:ext cx="964804" cy="1054100"/>
            <a:chOff x="3588" y="550"/>
            <a:chExt cx="561" cy="664"/>
          </a:xfrm>
        </p:grpSpPr>
        <p:grpSp>
          <p:nvGrpSpPr>
            <p:cNvPr id="137244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6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37238" name="Group 172"/>
          <p:cNvGrpSpPr>
            <a:grpSpLocks/>
          </p:cNvGrpSpPr>
          <p:nvPr/>
        </p:nvGrpSpPr>
        <p:grpSpPr bwMode="auto">
          <a:xfrm>
            <a:off x="7572244" y="1422400"/>
            <a:ext cx="964803" cy="1054100"/>
            <a:chOff x="3588" y="550"/>
            <a:chExt cx="561" cy="664"/>
          </a:xfrm>
        </p:grpSpPr>
        <p:grpSp>
          <p:nvGrpSpPr>
            <p:cNvPr id="137239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1" name="Text Box 116"/>
            <p:cNvSpPr txBox="1">
              <a:spLocks noChangeArrowheads="1"/>
            </p:cNvSpPr>
            <p:nvPr/>
          </p:nvSpPr>
          <p:spPr bwMode="auto">
            <a:xfrm>
              <a:off x="3589" y="550"/>
              <a:ext cx="40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53</a:t>
            </a:fld>
            <a:endParaRPr lang="en-US" altLang="en-US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7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39" y="858838"/>
            <a:ext cx="359436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436827" y="131764"/>
            <a:ext cx="8420100" cy="9683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POP3 protocol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6575" y="1438275"/>
            <a:ext cx="4302919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authorization phase</a:t>
            </a:r>
          </a:p>
          <a:p>
            <a:r>
              <a:rPr lang="en-US" altLang="en-US" sz="2000">
                <a:ea typeface="ＭＳ Ｐゴシック" pitchFamily="34" charset="-128"/>
              </a:rPr>
              <a:t>client commands: 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user:</a:t>
            </a:r>
            <a:r>
              <a:rPr lang="en-US" altLang="en-US" sz="2000">
                <a:ea typeface="ＭＳ Ｐゴシック" pitchFamily="34" charset="-128"/>
              </a:rPr>
              <a:t> declare username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pass:</a:t>
            </a:r>
            <a:r>
              <a:rPr lang="en-US" altLang="en-US" sz="2000">
                <a:ea typeface="ＭＳ Ｐゴシック" pitchFamily="34" charset="-128"/>
              </a:rPr>
              <a:t> password</a:t>
            </a:r>
          </a:p>
          <a:p>
            <a:r>
              <a:rPr lang="en-US" altLang="en-US" sz="2000">
                <a:ea typeface="ＭＳ Ｐゴシック" pitchFamily="34" charset="-128"/>
              </a:rPr>
              <a:t>server responses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+OK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-ERR</a:t>
            </a:r>
            <a:endParaRPr lang="en-US" altLang="en-US" sz="1800"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solidFill>
                  <a:schemeClr val="tx2"/>
                </a:solidFill>
                <a:ea typeface="ＭＳ Ｐゴシック" pitchFamily="34" charset="-128"/>
              </a:rPr>
              <a:t>client:</a:t>
            </a:r>
            <a:endParaRPr lang="en-US" altLang="en-US" sz="2400">
              <a:ea typeface="ＭＳ Ｐゴシック" pitchFamily="34" charset="-128"/>
            </a:endParaRPr>
          </a:p>
          <a:p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list:</a:t>
            </a:r>
            <a:r>
              <a:rPr lang="en-US" altLang="en-US" sz="2000">
                <a:ea typeface="ＭＳ Ｐゴシック" pitchFamily="34" charset="-128"/>
              </a:rPr>
              <a:t> list message numbers</a:t>
            </a:r>
          </a:p>
          <a:p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retr:</a:t>
            </a:r>
            <a:r>
              <a:rPr lang="en-US" altLang="en-US" sz="2000">
                <a:ea typeface="ＭＳ Ｐゴシック" pitchFamily="34" charset="-128"/>
              </a:rPr>
              <a:t> retrieve message by number</a:t>
            </a:r>
          </a:p>
          <a:p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dele:</a:t>
            </a:r>
            <a:r>
              <a:rPr lang="en-US" altLang="en-US" sz="2000">
                <a:ea typeface="ＭＳ Ｐゴシック" pitchFamily="34" charset="-128"/>
              </a:rPr>
              <a:t> delete</a:t>
            </a:r>
          </a:p>
          <a:p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quit</a:t>
            </a:r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139270" name="Text Box 7"/>
          <p:cNvSpPr txBox="1">
            <a:spLocks noChangeArrowheads="1"/>
          </p:cNvSpPr>
          <p:nvPr/>
        </p:nvSpPr>
        <p:spPr bwMode="auto">
          <a:xfrm>
            <a:off x="4701910" y="2309813"/>
            <a:ext cx="4309193" cy="4062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         </a:t>
            </a:r>
            <a:r>
              <a:rPr lang="en-US" altLang="en-US" sz="1800" b="1">
                <a:latin typeface="Courier New" pitchFamily="49" charset="0"/>
              </a:rPr>
              <a:t>C: list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1 498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2 912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retr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dele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retr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dele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+OK </a:t>
            </a:r>
            <a:r>
              <a:rPr lang="en-US" altLang="en-US" sz="1400" b="1">
                <a:latin typeface="Courier New" pitchFamily="49" charset="0"/>
              </a:rPr>
              <a:t>POP3 server signing off</a:t>
            </a:r>
            <a:endParaRPr lang="en-US" altLang="en-US" sz="1800" b="1">
              <a:latin typeface="Courier New" pitchFamily="49" charset="0"/>
            </a:endParaRPr>
          </a:p>
        </p:txBody>
      </p:sp>
      <p:sp>
        <p:nvSpPr>
          <p:cNvPr id="139271" name="Text Box 10"/>
          <p:cNvSpPr txBox="1">
            <a:spLocks noChangeArrowheads="1"/>
          </p:cNvSpPr>
          <p:nvPr/>
        </p:nvSpPr>
        <p:spPr bwMode="auto">
          <a:xfrm>
            <a:off x="5405305" y="590550"/>
            <a:ext cx="4019049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S: +OK POP3 server ready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C: user bob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S: +OK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C: pass hungry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S: +OK</a:t>
            </a:r>
            <a:r>
              <a:rPr lang="en-US" altLang="en-US" sz="1400" b="1">
                <a:latin typeface="Courier New" pitchFamily="49" charset="0"/>
              </a:rPr>
              <a:t> user successfully logged on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39272" name="Freeform 11"/>
          <p:cNvSpPr>
            <a:spLocks/>
          </p:cNvSpPr>
          <p:nvPr/>
        </p:nvSpPr>
        <p:spPr bwMode="auto">
          <a:xfrm>
            <a:off x="5386388" y="847726"/>
            <a:ext cx="402431" cy="14573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13"/>
          <p:cNvSpPr>
            <a:spLocks noChangeShapeType="1"/>
          </p:cNvSpPr>
          <p:nvPr/>
        </p:nvSpPr>
        <p:spPr bwMode="auto">
          <a:xfrm flipV="1">
            <a:off x="3776663" y="1449389"/>
            <a:ext cx="1516856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Freeform 14"/>
          <p:cNvSpPr>
            <a:spLocks/>
          </p:cNvSpPr>
          <p:nvPr/>
        </p:nvSpPr>
        <p:spPr bwMode="auto">
          <a:xfrm>
            <a:off x="5388109" y="2428876"/>
            <a:ext cx="402431" cy="38957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15"/>
          <p:cNvSpPr>
            <a:spLocks noChangeShapeType="1"/>
          </p:cNvSpPr>
          <p:nvPr/>
        </p:nvSpPr>
        <p:spPr bwMode="auto">
          <a:xfrm flipV="1">
            <a:off x="3415506" y="3941763"/>
            <a:ext cx="1878013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54</a:t>
            </a:fld>
            <a:endParaRPr lang="en-US" alt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4" y="957263"/>
            <a:ext cx="64371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293689"/>
            <a:ext cx="8420100" cy="795337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POP3 (more) and IMAP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64092" y="1343025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more about POP3</a:t>
            </a:r>
          </a:p>
          <a:p>
            <a:r>
              <a:rPr lang="en-US" altLang="en-US" sz="2400">
                <a:ea typeface="ＭＳ Ｐゴシック" pitchFamily="34" charset="-128"/>
              </a:rPr>
              <a:t>previous example uses POP3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download and delete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mode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Bob cannot re-read e-mail if he changes client</a:t>
            </a:r>
          </a:p>
          <a:p>
            <a:r>
              <a:rPr lang="en-US" altLang="en-US" sz="2400">
                <a:ea typeface="ＭＳ Ｐゴシック" pitchFamily="34" charset="-128"/>
              </a:rPr>
              <a:t>POP3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download-and-keep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: copies of messages on different clients</a:t>
            </a:r>
          </a:p>
          <a:p>
            <a:r>
              <a:rPr lang="en-US" altLang="en-US" sz="2400">
                <a:ea typeface="ＭＳ Ｐゴシック" pitchFamily="34" charset="-128"/>
              </a:rPr>
              <a:t>POP3 is stateless across sessions</a:t>
            </a: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6692" y="1381125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IMAP</a:t>
            </a:r>
          </a:p>
          <a:p>
            <a:r>
              <a:rPr lang="en-US" altLang="en-US" sz="2400">
                <a:ea typeface="ＭＳ Ｐゴシック" pitchFamily="34" charset="-128"/>
              </a:rPr>
              <a:t>keeps all messages in one place: at server</a:t>
            </a:r>
          </a:p>
          <a:p>
            <a:r>
              <a:rPr lang="en-US" altLang="en-US" sz="2400">
                <a:ea typeface="ＭＳ Ｐゴシック" pitchFamily="34" charset="-128"/>
              </a:rPr>
              <a:t>allows user to organize messages in folders</a:t>
            </a:r>
          </a:p>
          <a:p>
            <a:r>
              <a:rPr lang="en-US" altLang="en-US" sz="2400">
                <a:ea typeface="ＭＳ Ｐゴシック" pitchFamily="34" charset="-128"/>
              </a:rPr>
              <a:t>keeps user state across sessions: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names of folders and mappings between message IDs and folder name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55</a:t>
            </a:fld>
            <a:endParaRPr lang="en-US" altLang="en-US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2.3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2.7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56</a:t>
            </a:fld>
            <a:endParaRPr lang="en-US" altLang="en-US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Application Layer</a:t>
            </a:r>
          </a:p>
        </p:txBody>
      </p:sp>
      <p:sp>
        <p:nvSpPr>
          <p:cNvPr id="1372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81BD72F-39C0-40DB-B19C-1E2E81F0C8DD}" type="slidenum">
              <a:rPr lang="en-US" altLang="en-US" sz="1200">
                <a:latin typeface="Tahoma" pitchFamily="34" charset="0"/>
              </a:rPr>
              <a:pPr/>
              <a:t>57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37219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866" y="835025"/>
            <a:ext cx="69324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0" name="Freeform 46"/>
          <p:cNvSpPr>
            <a:spLocks/>
          </p:cNvSpPr>
          <p:nvPr/>
        </p:nvSpPr>
        <p:spPr bwMode="auto">
          <a:xfrm>
            <a:off x="6674513" y="2220914"/>
            <a:ext cx="1191815" cy="282575"/>
          </a:xfrm>
          <a:custGeom>
            <a:avLst/>
            <a:gdLst>
              <a:gd name="T0" fmla="*/ 0 w 693"/>
              <a:gd name="T1" fmla="*/ 2147483647 h 178"/>
              <a:gd name="T2" fmla="*/ 2147483647 w 693"/>
              <a:gd name="T3" fmla="*/ 0 h 178"/>
              <a:gd name="T4" fmla="*/ 2147483647 w 693"/>
              <a:gd name="T5" fmla="*/ 0 h 178"/>
              <a:gd name="T6" fmla="*/ 2147483647 w 693"/>
              <a:gd name="T7" fmla="*/ 2147483647 h 178"/>
              <a:gd name="T8" fmla="*/ 0 w 693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3"/>
              <a:gd name="T16" fmla="*/ 0 h 178"/>
              <a:gd name="T17" fmla="*/ 693 w 693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3" h="178">
                <a:moveTo>
                  <a:pt x="0" y="116"/>
                </a:moveTo>
                <a:lnTo>
                  <a:pt x="247" y="0"/>
                </a:lnTo>
                <a:lnTo>
                  <a:pt x="693" y="0"/>
                </a:lnTo>
                <a:lnTo>
                  <a:pt x="137" y="178"/>
                </a:lnTo>
                <a:lnTo>
                  <a:pt x="0" y="116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1" name="Freeform 43"/>
          <p:cNvSpPr>
            <a:spLocks/>
          </p:cNvSpPr>
          <p:nvPr/>
        </p:nvSpPr>
        <p:spPr bwMode="auto">
          <a:xfrm>
            <a:off x="2818739" y="2220914"/>
            <a:ext cx="1933046" cy="282575"/>
          </a:xfrm>
          <a:custGeom>
            <a:avLst/>
            <a:gdLst>
              <a:gd name="T0" fmla="*/ 0 w 1124"/>
              <a:gd name="T1" fmla="*/ 2147483647 h 178"/>
              <a:gd name="T2" fmla="*/ 2147483647 w 1124"/>
              <a:gd name="T3" fmla="*/ 2147483647 h 178"/>
              <a:gd name="T4" fmla="*/ 2147483647 w 1124"/>
              <a:gd name="T5" fmla="*/ 0 h 178"/>
              <a:gd name="T6" fmla="*/ 2147483647 w 1124"/>
              <a:gd name="T7" fmla="*/ 2147483647 h 178"/>
              <a:gd name="T8" fmla="*/ 0 w 1124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4"/>
              <a:gd name="T16" fmla="*/ 0 h 178"/>
              <a:gd name="T17" fmla="*/ 1124 w 1124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4" h="178">
                <a:moveTo>
                  <a:pt x="0" y="178"/>
                </a:moveTo>
                <a:lnTo>
                  <a:pt x="41" y="7"/>
                </a:lnTo>
                <a:lnTo>
                  <a:pt x="1124" y="0"/>
                </a:lnTo>
                <a:lnTo>
                  <a:pt x="247" y="171"/>
                </a:lnTo>
                <a:lnTo>
                  <a:pt x="0" y="178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206376"/>
            <a:ext cx="8420100" cy="86042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FTP: the file transfer protocol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7223" name="Text Box 16"/>
          <p:cNvSpPr txBox="1">
            <a:spLocks noChangeArrowheads="1"/>
          </p:cNvSpPr>
          <p:nvPr/>
        </p:nvSpPr>
        <p:spPr bwMode="auto">
          <a:xfrm>
            <a:off x="5032111" y="1255713"/>
            <a:ext cx="1855656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file transfer</a:t>
            </a:r>
          </a:p>
        </p:txBody>
      </p:sp>
      <p:grpSp>
        <p:nvGrpSpPr>
          <p:cNvPr id="137224" name="Group 17"/>
          <p:cNvGrpSpPr>
            <a:grpSpLocks/>
          </p:cNvGrpSpPr>
          <p:nvPr/>
        </p:nvGrpSpPr>
        <p:grpSpPr bwMode="auto">
          <a:xfrm>
            <a:off x="7109620" y="1411289"/>
            <a:ext cx="763588" cy="828675"/>
            <a:chOff x="3930" y="1386"/>
            <a:chExt cx="444" cy="522"/>
          </a:xfrm>
        </p:grpSpPr>
        <p:sp>
          <p:nvSpPr>
            <p:cNvPr id="137278" name="Rectangle 18"/>
            <p:cNvSpPr>
              <a:spLocks noChangeArrowheads="1"/>
            </p:cNvSpPr>
            <p:nvPr/>
          </p:nvSpPr>
          <p:spPr bwMode="auto">
            <a:xfrm>
              <a:off x="3930" y="138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79" name="Text Box 19"/>
            <p:cNvSpPr txBox="1">
              <a:spLocks noChangeArrowheads="1"/>
            </p:cNvSpPr>
            <p:nvPr/>
          </p:nvSpPr>
          <p:spPr bwMode="auto">
            <a:xfrm>
              <a:off x="3930" y="1463"/>
              <a:ext cx="43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</p:grpSp>
      <p:grpSp>
        <p:nvGrpSpPr>
          <p:cNvPr id="137225" name="Group 20"/>
          <p:cNvGrpSpPr>
            <a:grpSpLocks/>
          </p:cNvGrpSpPr>
          <p:nvPr/>
        </p:nvGrpSpPr>
        <p:grpSpPr bwMode="auto">
          <a:xfrm>
            <a:off x="2798101" y="1401764"/>
            <a:ext cx="1938205" cy="852487"/>
            <a:chOff x="1645" y="1326"/>
            <a:chExt cx="1127" cy="537"/>
          </a:xfrm>
        </p:grpSpPr>
        <p:sp>
          <p:nvSpPr>
            <p:cNvPr id="137274" name="Rectangle 21"/>
            <p:cNvSpPr>
              <a:spLocks noChangeArrowheads="1"/>
            </p:cNvSpPr>
            <p:nvPr/>
          </p:nvSpPr>
          <p:spPr bwMode="auto">
            <a:xfrm>
              <a:off x="2328" y="132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75" name="Rectangle 22"/>
            <p:cNvSpPr>
              <a:spLocks noChangeArrowheads="1"/>
            </p:cNvSpPr>
            <p:nvPr/>
          </p:nvSpPr>
          <p:spPr bwMode="auto">
            <a:xfrm>
              <a:off x="1704" y="1332"/>
              <a:ext cx="606" cy="522"/>
            </a:xfrm>
            <a:prstGeom prst="rect">
              <a:avLst/>
            </a:prstGeom>
            <a:solidFill>
              <a:srgbClr val="33CCCC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76" name="Text Box 23"/>
            <p:cNvSpPr txBox="1">
              <a:spLocks noChangeArrowheads="1"/>
            </p:cNvSpPr>
            <p:nvPr/>
          </p:nvSpPr>
          <p:spPr bwMode="auto">
            <a:xfrm>
              <a:off x="1645" y="1343"/>
              <a:ext cx="738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interface</a:t>
              </a:r>
              <a:endParaRPr lang="en-US" altLang="en-US" sz="2400"/>
            </a:p>
          </p:txBody>
        </p:sp>
        <p:sp>
          <p:nvSpPr>
            <p:cNvPr id="137277" name="Text Box 24"/>
            <p:cNvSpPr txBox="1">
              <a:spLocks noChangeArrowheads="1"/>
            </p:cNvSpPr>
            <p:nvPr/>
          </p:nvSpPr>
          <p:spPr bwMode="auto">
            <a:xfrm>
              <a:off x="2355" y="1403"/>
              <a:ext cx="385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client</a:t>
              </a:r>
              <a:endParaRPr lang="en-US" altLang="en-US" sz="2400"/>
            </a:p>
          </p:txBody>
        </p:sp>
      </p:grpSp>
      <p:sp>
        <p:nvSpPr>
          <p:cNvPr id="137226" name="Text Box 32"/>
          <p:cNvSpPr txBox="1">
            <a:spLocks noChangeArrowheads="1"/>
          </p:cNvSpPr>
          <p:nvPr/>
        </p:nvSpPr>
        <p:spPr bwMode="auto">
          <a:xfrm>
            <a:off x="4204892" y="2522539"/>
            <a:ext cx="1166019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local 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system</a:t>
            </a:r>
            <a:endParaRPr lang="en-US" altLang="en-US" sz="2400"/>
          </a:p>
        </p:txBody>
      </p:sp>
      <p:sp>
        <p:nvSpPr>
          <p:cNvPr id="137227" name="Line 33"/>
          <p:cNvSpPr>
            <a:spLocks noChangeShapeType="1"/>
          </p:cNvSpPr>
          <p:nvPr/>
        </p:nvSpPr>
        <p:spPr bwMode="auto">
          <a:xfrm>
            <a:off x="3487737" y="2239963"/>
            <a:ext cx="350838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8" name="Line 34"/>
          <p:cNvSpPr>
            <a:spLocks noChangeShapeType="1"/>
          </p:cNvSpPr>
          <p:nvPr/>
        </p:nvSpPr>
        <p:spPr bwMode="auto">
          <a:xfrm flipH="1">
            <a:off x="4024313" y="2230438"/>
            <a:ext cx="361156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9" name="Text Box 41"/>
          <p:cNvSpPr txBox="1">
            <a:spLocks noChangeArrowheads="1"/>
          </p:cNvSpPr>
          <p:nvPr/>
        </p:nvSpPr>
        <p:spPr bwMode="auto">
          <a:xfrm>
            <a:off x="7757981" y="2333626"/>
            <a:ext cx="1578769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remote 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system</a:t>
            </a:r>
            <a:endParaRPr lang="en-US" altLang="en-US" sz="2400"/>
          </a:p>
        </p:txBody>
      </p:sp>
      <p:sp>
        <p:nvSpPr>
          <p:cNvPr id="137230" name="Line 42"/>
          <p:cNvSpPr>
            <a:spLocks noChangeShapeType="1"/>
          </p:cNvSpPr>
          <p:nvPr/>
        </p:nvSpPr>
        <p:spPr bwMode="auto">
          <a:xfrm>
            <a:off x="7491413" y="2239964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7231" name="Picture 43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886" y="1454150"/>
            <a:ext cx="608806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2" name="Text Box 44"/>
          <p:cNvSpPr txBox="1">
            <a:spLocks noChangeArrowheads="1"/>
          </p:cNvSpPr>
          <p:nvPr/>
        </p:nvSpPr>
        <p:spPr bwMode="auto">
          <a:xfrm>
            <a:off x="1494499" y="2162176"/>
            <a:ext cx="1052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at host</a:t>
            </a:r>
            <a:endParaRPr lang="en-US" altLang="en-US" sz="2400"/>
          </a:p>
        </p:txBody>
      </p:sp>
      <p:sp>
        <p:nvSpPr>
          <p:cNvPr id="137233" name="Line 45"/>
          <p:cNvSpPr>
            <a:spLocks noChangeShapeType="1"/>
          </p:cNvSpPr>
          <p:nvPr/>
        </p:nvSpPr>
        <p:spPr bwMode="auto">
          <a:xfrm>
            <a:off x="2197894" y="1849438"/>
            <a:ext cx="629444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4" name="AutoShape 327"/>
          <p:cNvSpPr>
            <a:spLocks noChangeArrowheads="1"/>
          </p:cNvSpPr>
          <p:nvPr/>
        </p:nvSpPr>
        <p:spPr bwMode="auto">
          <a:xfrm>
            <a:off x="3611563" y="2673351"/>
            <a:ext cx="617406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137235" name="AutoShape 327"/>
          <p:cNvSpPr>
            <a:spLocks noChangeArrowheads="1"/>
          </p:cNvSpPr>
          <p:nvPr/>
        </p:nvSpPr>
        <p:spPr bwMode="auto">
          <a:xfrm>
            <a:off x="7221406" y="2628901"/>
            <a:ext cx="617405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137236" name="Rectangle 3"/>
          <p:cNvSpPr>
            <a:spLocks noChangeArrowheads="1"/>
          </p:cNvSpPr>
          <p:nvPr/>
        </p:nvSpPr>
        <p:spPr bwMode="auto">
          <a:xfrm>
            <a:off x="806583" y="3751264"/>
            <a:ext cx="8681508" cy="254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altLang="en-US" sz="2800">
                <a:latin typeface="Gill Sans MT" pitchFamily="34" charset="0"/>
              </a:rPr>
              <a:t>transfer file to/from remote host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altLang="en-US" sz="2800">
                <a:latin typeface="Gill Sans MT" pitchFamily="34" charset="0"/>
              </a:rPr>
              <a:t>client/server model</a:t>
            </a:r>
          </a:p>
          <a:p>
            <a:pPr lvl="1">
              <a:lnSpc>
                <a:spcPct val="90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client:</a:t>
            </a:r>
            <a:r>
              <a:rPr lang="en-US" altLang="en-US" sz="2400">
                <a:latin typeface="Gill Sans MT" pitchFamily="34" charset="0"/>
              </a:rPr>
              <a:t> side that initiates transfer (either to/from remote)</a:t>
            </a:r>
          </a:p>
          <a:p>
            <a:pPr lvl="1">
              <a:lnSpc>
                <a:spcPct val="90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server:</a:t>
            </a:r>
            <a:r>
              <a:rPr lang="en-US" altLang="en-US" sz="2400">
                <a:latin typeface="Gill Sans MT" pitchFamily="34" charset="0"/>
              </a:rPr>
              <a:t> remote host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altLang="en-US" sz="2800">
                <a:latin typeface="Gill Sans MT" pitchFamily="34" charset="0"/>
              </a:rPr>
              <a:t>ftp: RFC 959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altLang="en-US" sz="2800">
                <a:latin typeface="Gill Sans MT" pitchFamily="34" charset="0"/>
              </a:rPr>
              <a:t>ftp server: port 21</a:t>
            </a:r>
          </a:p>
        </p:txBody>
      </p:sp>
      <p:sp>
        <p:nvSpPr>
          <p:cNvPr id="137237" name="Line 49"/>
          <p:cNvSpPr>
            <a:spLocks noChangeShapeType="1"/>
          </p:cNvSpPr>
          <p:nvPr/>
        </p:nvSpPr>
        <p:spPr bwMode="auto">
          <a:xfrm>
            <a:off x="4729428" y="1714500"/>
            <a:ext cx="2369873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7238" name="Group 51"/>
          <p:cNvGrpSpPr>
            <a:grpSpLocks/>
          </p:cNvGrpSpPr>
          <p:nvPr/>
        </p:nvGrpSpPr>
        <p:grpSpPr bwMode="auto">
          <a:xfrm>
            <a:off x="6509412" y="2327275"/>
            <a:ext cx="515938" cy="749300"/>
            <a:chOff x="4140" y="429"/>
            <a:chExt cx="1425" cy="2396"/>
          </a:xfrm>
        </p:grpSpPr>
        <p:sp>
          <p:nvSpPr>
            <p:cNvPr id="137242" name="Freeform 5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3" name="Rectangle 53"/>
            <p:cNvSpPr>
              <a:spLocks noChangeArrowheads="1"/>
            </p:cNvSpPr>
            <p:nvPr/>
          </p:nvSpPr>
          <p:spPr bwMode="auto">
            <a:xfrm>
              <a:off x="4207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44" name="Freeform 5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5" name="Freeform 5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6" name="Rectangle 56"/>
            <p:cNvSpPr>
              <a:spLocks noChangeArrowheads="1"/>
            </p:cNvSpPr>
            <p:nvPr/>
          </p:nvSpPr>
          <p:spPr bwMode="auto">
            <a:xfrm>
              <a:off x="4211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47" name="Group 5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272" name="AutoShape 5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4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73" name="AutoShape 5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48" name="Rectangle 60"/>
            <p:cNvSpPr>
              <a:spLocks noChangeArrowheads="1"/>
            </p:cNvSpPr>
            <p:nvPr/>
          </p:nvSpPr>
          <p:spPr bwMode="auto">
            <a:xfrm>
              <a:off x="4226" y="1018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49" name="Group 6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270" name="AutoShape 6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71" name="AutoShape 63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88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50" name="Rectangle 64"/>
            <p:cNvSpPr>
              <a:spLocks noChangeArrowheads="1"/>
            </p:cNvSpPr>
            <p:nvPr/>
          </p:nvSpPr>
          <p:spPr bwMode="auto">
            <a:xfrm>
              <a:off x="4216" y="1358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51" name="Rectangle 65"/>
            <p:cNvSpPr>
              <a:spLocks noChangeArrowheads="1"/>
            </p:cNvSpPr>
            <p:nvPr/>
          </p:nvSpPr>
          <p:spPr bwMode="auto">
            <a:xfrm>
              <a:off x="4230" y="1657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52" name="Group 6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268" name="AutoShape 6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8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69" name="AutoShape 68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53" name="Freeform 6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54" name="Group 7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266" name="AutoShape 71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67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55" name="Rectangle 73"/>
            <p:cNvSpPr>
              <a:spLocks noChangeArrowheads="1"/>
            </p:cNvSpPr>
            <p:nvPr/>
          </p:nvSpPr>
          <p:spPr bwMode="auto">
            <a:xfrm>
              <a:off x="5252" y="429"/>
              <a:ext cx="67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56" name="Freeform 7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7" name="Freeform 7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8" name="Oval 76"/>
            <p:cNvSpPr>
              <a:spLocks noChangeArrowheads="1"/>
            </p:cNvSpPr>
            <p:nvPr/>
          </p:nvSpPr>
          <p:spPr bwMode="auto">
            <a:xfrm>
              <a:off x="5518" y="2612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59" name="Freeform 7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60" name="AutoShape 78"/>
            <p:cNvSpPr>
              <a:spLocks noChangeArrowheads="1"/>
            </p:cNvSpPr>
            <p:nvPr/>
          </p:nvSpPr>
          <p:spPr bwMode="auto">
            <a:xfrm>
              <a:off x="4140" y="2678"/>
              <a:ext cx="1197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61" name="AutoShape 79"/>
            <p:cNvSpPr>
              <a:spLocks noChangeArrowheads="1"/>
            </p:cNvSpPr>
            <p:nvPr/>
          </p:nvSpPr>
          <p:spPr bwMode="auto">
            <a:xfrm>
              <a:off x="4207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62" name="Oval 80"/>
            <p:cNvSpPr>
              <a:spLocks noChangeArrowheads="1"/>
            </p:cNvSpPr>
            <p:nvPr/>
          </p:nvSpPr>
          <p:spPr bwMode="auto">
            <a:xfrm>
              <a:off x="4306" y="2383"/>
              <a:ext cx="162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63" name="Oval 81"/>
            <p:cNvSpPr>
              <a:spLocks noChangeArrowheads="1"/>
            </p:cNvSpPr>
            <p:nvPr/>
          </p:nvSpPr>
          <p:spPr bwMode="auto">
            <a:xfrm>
              <a:off x="4487" y="2383"/>
              <a:ext cx="162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7264" name="Oval 82"/>
            <p:cNvSpPr>
              <a:spLocks noChangeArrowheads="1"/>
            </p:cNvSpPr>
            <p:nvPr/>
          </p:nvSpPr>
          <p:spPr bwMode="auto">
            <a:xfrm>
              <a:off x="4663" y="2383"/>
              <a:ext cx="157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65" name="Rectangle 83"/>
            <p:cNvSpPr>
              <a:spLocks noChangeArrowheads="1"/>
            </p:cNvSpPr>
            <p:nvPr/>
          </p:nvSpPr>
          <p:spPr bwMode="auto">
            <a:xfrm>
              <a:off x="5062" y="1835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7239" name="Group 84"/>
          <p:cNvGrpSpPr>
            <a:grpSpLocks/>
          </p:cNvGrpSpPr>
          <p:nvPr/>
        </p:nvGrpSpPr>
        <p:grpSpPr bwMode="auto">
          <a:xfrm>
            <a:off x="2405989" y="2352676"/>
            <a:ext cx="899451" cy="849313"/>
            <a:chOff x="-44" y="1473"/>
            <a:chExt cx="981" cy="1105"/>
          </a:xfrm>
        </p:grpSpPr>
        <p:pic>
          <p:nvPicPr>
            <p:cNvPr id="137240" name="Picture 8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41" name="Freeform 8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048627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Application Layer</a:t>
            </a:r>
          </a:p>
        </p:txBody>
      </p:sp>
      <p:sp>
        <p:nvSpPr>
          <p:cNvPr id="1392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69C52E9-C7B2-4FAD-ADC5-74DBEB945510}" type="slidenum">
              <a:rPr lang="en-US" altLang="en-US" sz="1200">
                <a:latin typeface="Tahoma" pitchFamily="34" charset="0"/>
              </a:rPr>
              <a:pPr/>
              <a:t>58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39267" name="Rectangle 2"/>
          <p:cNvSpPr>
            <a:spLocks noGrp="1" noChangeArrowheads="1"/>
          </p:cNvSpPr>
          <p:nvPr>
            <p:ph type="title"/>
          </p:nvPr>
        </p:nvSpPr>
        <p:spPr>
          <a:xfrm>
            <a:off x="364596" y="163513"/>
            <a:ext cx="8420100" cy="925512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FTP: separate control, data connections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3926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3388" y="1504950"/>
            <a:ext cx="4677833" cy="4964113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FTP client contacts FTP server at port 21, using TCP </a:t>
            </a:r>
          </a:p>
          <a:p>
            <a:r>
              <a:rPr lang="en-US" altLang="en-US" sz="2400">
                <a:ea typeface="ＭＳ Ｐゴシック" pitchFamily="34" charset="-128"/>
              </a:rPr>
              <a:t>client authorized over control connection</a:t>
            </a:r>
          </a:p>
          <a:p>
            <a:r>
              <a:rPr lang="en-US" altLang="en-US" sz="2400">
                <a:ea typeface="ＭＳ Ｐゴシック" pitchFamily="34" charset="-128"/>
              </a:rPr>
              <a:t>client browses remote directory, sends commands over control connection</a:t>
            </a:r>
          </a:p>
          <a:p>
            <a:r>
              <a:rPr lang="en-US" altLang="en-US" sz="2400">
                <a:ea typeface="ＭＳ Ｐゴシック" pitchFamily="34" charset="-128"/>
              </a:rPr>
              <a:t>when server receives file transfer command,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server</a:t>
            </a:r>
            <a:r>
              <a:rPr lang="en-US" altLang="en-US" sz="2400">
                <a:ea typeface="ＭＳ Ｐゴシック" pitchFamily="34" charset="-128"/>
              </a:rPr>
              <a:t> opens </a:t>
            </a:r>
            <a:r>
              <a:rPr lang="en-US" altLang="en-US" sz="2400" i="1">
                <a:ea typeface="ＭＳ Ｐゴシック" pitchFamily="34" charset="-128"/>
              </a:rPr>
              <a:t>2</a:t>
            </a:r>
            <a:r>
              <a:rPr lang="en-US" altLang="en-US" sz="2400" i="1" baseline="30000">
                <a:ea typeface="ＭＳ Ｐゴシック" pitchFamily="34" charset="-128"/>
              </a:rPr>
              <a:t>nd</a:t>
            </a:r>
            <a:r>
              <a:rPr lang="en-US" altLang="en-US" sz="2400" i="1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TCP data connection (for file) </a:t>
            </a:r>
            <a:r>
              <a:rPr lang="en-US" altLang="en-US" sz="2400" i="1">
                <a:ea typeface="ＭＳ Ｐゴシック" pitchFamily="34" charset="-128"/>
              </a:rPr>
              <a:t>to </a:t>
            </a:r>
            <a:r>
              <a:rPr lang="en-US" altLang="en-US" sz="2400">
                <a:ea typeface="ＭＳ Ｐゴシック" pitchFamily="34" charset="-128"/>
              </a:rPr>
              <a:t>client</a:t>
            </a:r>
          </a:p>
          <a:p>
            <a:r>
              <a:rPr lang="en-US" altLang="en-US" sz="2400">
                <a:ea typeface="ＭＳ Ｐゴシック" pitchFamily="34" charset="-128"/>
              </a:rPr>
              <a:t>after transferring one file, server closes data connection</a:t>
            </a:r>
          </a:p>
        </p:txBody>
      </p:sp>
      <p:sp>
        <p:nvSpPr>
          <p:cNvPr id="139269" name="Text Box 15"/>
          <p:cNvSpPr txBox="1">
            <a:spLocks noChangeArrowheads="1"/>
          </p:cNvSpPr>
          <p:nvPr/>
        </p:nvSpPr>
        <p:spPr bwMode="auto">
          <a:xfrm>
            <a:off x="5268960" y="2533651"/>
            <a:ext cx="723275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client</a:t>
            </a:r>
          </a:p>
        </p:txBody>
      </p:sp>
      <p:sp>
        <p:nvSpPr>
          <p:cNvPr id="139270" name="Text Box 16"/>
          <p:cNvSpPr txBox="1">
            <a:spLocks noChangeArrowheads="1"/>
          </p:cNvSpPr>
          <p:nvPr/>
        </p:nvSpPr>
        <p:spPr bwMode="auto">
          <a:xfrm>
            <a:off x="8542022" y="2543176"/>
            <a:ext cx="825867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</a:p>
        </p:txBody>
      </p:sp>
      <p:sp>
        <p:nvSpPr>
          <p:cNvPr id="139271" name="Line 17"/>
          <p:cNvSpPr>
            <a:spLocks noChangeShapeType="1"/>
          </p:cNvSpPr>
          <p:nvPr/>
        </p:nvSpPr>
        <p:spPr bwMode="auto">
          <a:xfrm>
            <a:off x="5967678" y="2011363"/>
            <a:ext cx="277574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18"/>
          <p:cNvSpPr>
            <a:spLocks noChangeShapeType="1"/>
          </p:cNvSpPr>
          <p:nvPr/>
        </p:nvSpPr>
        <p:spPr bwMode="auto">
          <a:xfrm flipV="1">
            <a:off x="5988315" y="2325689"/>
            <a:ext cx="2775744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Text Box 19"/>
          <p:cNvSpPr txBox="1">
            <a:spLocks noChangeArrowheads="1"/>
          </p:cNvSpPr>
          <p:nvPr/>
        </p:nvSpPr>
        <p:spPr bwMode="auto">
          <a:xfrm>
            <a:off x="6045069" y="1473200"/>
            <a:ext cx="2610644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TCP control connection,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server port 21</a:t>
            </a:r>
            <a:endParaRPr lang="en-US" altLang="en-US" sz="2400" i="1">
              <a:solidFill>
                <a:srgbClr val="CC0000"/>
              </a:solidFill>
            </a:endParaRPr>
          </a:p>
        </p:txBody>
      </p:sp>
      <p:sp>
        <p:nvSpPr>
          <p:cNvPr id="139274" name="Text Box 20"/>
          <p:cNvSpPr txBox="1">
            <a:spLocks noChangeArrowheads="1"/>
          </p:cNvSpPr>
          <p:nvPr/>
        </p:nvSpPr>
        <p:spPr bwMode="auto">
          <a:xfrm>
            <a:off x="6017552" y="2400300"/>
            <a:ext cx="2610644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TCP data connection,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server port 20</a:t>
            </a:r>
            <a:endParaRPr lang="en-US" altLang="en-US" sz="2400" i="1">
              <a:solidFill>
                <a:srgbClr val="CC0000"/>
              </a:solidFill>
            </a:endParaRPr>
          </a:p>
        </p:txBody>
      </p:sp>
      <p:sp>
        <p:nvSpPr>
          <p:cNvPr id="214037" name="Rectangle 21"/>
          <p:cNvSpPr>
            <a:spLocks noChangeArrowheads="1"/>
          </p:cNvSpPr>
          <p:nvPr/>
        </p:nvSpPr>
        <p:spPr bwMode="auto">
          <a:xfrm>
            <a:off x="5095744" y="3425826"/>
            <a:ext cx="4406106" cy="293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latin typeface="Gill Sans MT" pitchFamily="34" charset="0"/>
              </a:rPr>
              <a:t>server opens another TCP data connection to transfer another file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latin typeface="Gill Sans MT" pitchFamily="34" charset="0"/>
              </a:rPr>
              <a:t>control connection: </a:t>
            </a:r>
            <a:r>
              <a:rPr lang="ja-JP" altLang="en-US" sz="2400" i="1">
                <a:solidFill>
                  <a:srgbClr val="CC0000"/>
                </a:solidFill>
                <a:latin typeface="Gill Sans MT" pitchFamily="34" charset="0"/>
              </a:rPr>
              <a:t>“</a:t>
            </a:r>
            <a:r>
              <a:rPr lang="en-US" altLang="ja-JP" sz="2400" i="1">
                <a:solidFill>
                  <a:srgbClr val="CC0000"/>
                </a:solidFill>
                <a:latin typeface="Gill Sans MT" pitchFamily="34" charset="0"/>
              </a:rPr>
              <a:t>out of band</a:t>
            </a:r>
            <a:r>
              <a:rPr lang="ja-JP" altLang="en-US" sz="2400" i="1">
                <a:solidFill>
                  <a:srgbClr val="CC0000"/>
                </a:solidFill>
                <a:latin typeface="Gill Sans MT" pitchFamily="34" charset="0"/>
              </a:rPr>
              <a:t>”</a:t>
            </a:r>
            <a:endParaRPr lang="en-US" altLang="ja-JP" sz="2400" i="1">
              <a:solidFill>
                <a:srgbClr val="CC0000"/>
              </a:solidFill>
              <a:latin typeface="Gill Sans MT" pitchFamily="34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latin typeface="Gill Sans MT" pitchFamily="34" charset="0"/>
              </a:rPr>
              <a:t>FTP server maintains </a:t>
            </a: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>
                <a:latin typeface="Gill Sans MT" pitchFamily="34" charset="0"/>
              </a:rPr>
              <a:t>state</a:t>
            </a:r>
            <a:r>
              <a:rPr lang="ja-JP" altLang="en-US" sz="2400">
                <a:latin typeface="Gill Sans MT" pitchFamily="34" charset="0"/>
              </a:rPr>
              <a:t>”</a:t>
            </a:r>
            <a:r>
              <a:rPr lang="en-US" altLang="ja-JP" sz="2400">
                <a:latin typeface="Gill Sans MT" pitchFamily="34" charset="0"/>
              </a:rPr>
              <a:t>: current directory, earlier authentication</a:t>
            </a:r>
            <a:endParaRPr lang="en-US" altLang="ja-JP" sz="2400">
              <a:solidFill>
                <a:srgbClr val="FF0000"/>
              </a:solidFill>
              <a:latin typeface="Gill Sans MT" pitchFamily="34" charset="0"/>
            </a:endParaRPr>
          </a:p>
          <a:p>
            <a:pPr>
              <a:buClr>
                <a:srgbClr val="000099"/>
              </a:buClr>
              <a:buSzPct val="75000"/>
              <a:buFont typeface="Wingdings" pitchFamily="2" charset="2"/>
              <a:buChar char="v"/>
            </a:pPr>
            <a:endParaRPr lang="en-US" altLang="en-US" sz="2400">
              <a:solidFill>
                <a:srgbClr val="FF0000"/>
              </a:solidFill>
              <a:latin typeface="Gill Sans MT" pitchFamily="34" charset="0"/>
            </a:endParaRPr>
          </a:p>
        </p:txBody>
      </p:sp>
      <p:pic>
        <p:nvPicPr>
          <p:cNvPr id="139276" name="Picture 2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273" y="868364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7" name="Line 23"/>
          <p:cNvSpPr>
            <a:spLocks noChangeShapeType="1"/>
          </p:cNvSpPr>
          <p:nvPr/>
        </p:nvSpPr>
        <p:spPr bwMode="auto">
          <a:xfrm>
            <a:off x="6203290" y="2697164"/>
            <a:ext cx="423069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32"/>
          <p:cNvGrpSpPr>
            <a:grpSpLocks/>
          </p:cNvGrpSpPr>
          <p:nvPr/>
        </p:nvGrpSpPr>
        <p:grpSpPr bwMode="auto">
          <a:xfrm>
            <a:off x="8807054" y="1674813"/>
            <a:ext cx="481542" cy="728662"/>
            <a:chOff x="4140" y="429"/>
            <a:chExt cx="1425" cy="2396"/>
          </a:xfrm>
        </p:grpSpPr>
        <p:sp>
          <p:nvSpPr>
            <p:cNvPr id="139282" name="Freeform 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3" name="Rectangle 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84" name="Freeform 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Freeform 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6" name="Rectangle 37"/>
            <p:cNvSpPr>
              <a:spLocks noChangeArrowheads="1"/>
            </p:cNvSpPr>
            <p:nvPr/>
          </p:nvSpPr>
          <p:spPr bwMode="auto">
            <a:xfrm>
              <a:off x="4211" y="695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287" name="Group 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12" name="AutoShape 39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13" name="AutoShape 40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6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288" name="Rectangle 41"/>
            <p:cNvSpPr>
              <a:spLocks noChangeArrowheads="1"/>
            </p:cNvSpPr>
            <p:nvPr/>
          </p:nvSpPr>
          <p:spPr bwMode="auto">
            <a:xfrm>
              <a:off x="4227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289" name="Group 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10" name="AutoShape 43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11" name="AutoShape 44"/>
              <p:cNvSpPr>
                <a:spLocks noChangeArrowheads="1"/>
              </p:cNvSpPr>
              <p:nvPr/>
            </p:nvSpPr>
            <p:spPr bwMode="auto">
              <a:xfrm>
                <a:off x="631" y="2583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290" name="Rectangle 45"/>
            <p:cNvSpPr>
              <a:spLocks noChangeArrowheads="1"/>
            </p:cNvSpPr>
            <p:nvPr/>
          </p:nvSpPr>
          <p:spPr bwMode="auto">
            <a:xfrm>
              <a:off x="4216" y="1358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91" name="Rectangle 46"/>
            <p:cNvSpPr>
              <a:spLocks noChangeArrowheads="1"/>
            </p:cNvSpPr>
            <p:nvPr/>
          </p:nvSpPr>
          <p:spPr bwMode="auto">
            <a:xfrm>
              <a:off x="4227" y="1656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292" name="Group 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08" name="AutoShape 48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3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09" name="AutoShape 4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293" name="Freeform 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94" name="Group 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06" name="AutoShape 5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07" name="AutoShape 53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295" name="Rectangle 54"/>
            <p:cNvSpPr>
              <a:spLocks noChangeArrowheads="1"/>
            </p:cNvSpPr>
            <p:nvPr/>
          </p:nvSpPr>
          <p:spPr bwMode="auto">
            <a:xfrm>
              <a:off x="5249" y="429"/>
              <a:ext cx="66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96" name="Freeform 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7" name="Freeform 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8" name="Oval 57"/>
            <p:cNvSpPr>
              <a:spLocks noChangeArrowheads="1"/>
            </p:cNvSpPr>
            <p:nvPr/>
          </p:nvSpPr>
          <p:spPr bwMode="auto">
            <a:xfrm>
              <a:off x="5519" y="2611"/>
              <a:ext cx="46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99" name="Freeform 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AutoShape 59"/>
            <p:cNvSpPr>
              <a:spLocks noChangeArrowheads="1"/>
            </p:cNvSpPr>
            <p:nvPr/>
          </p:nvSpPr>
          <p:spPr bwMode="auto">
            <a:xfrm>
              <a:off x="4140" y="2679"/>
              <a:ext cx="1201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1" name="AutoShape 60"/>
            <p:cNvSpPr>
              <a:spLocks noChangeArrowheads="1"/>
            </p:cNvSpPr>
            <p:nvPr/>
          </p:nvSpPr>
          <p:spPr bwMode="auto">
            <a:xfrm>
              <a:off x="4206" y="2710"/>
              <a:ext cx="1069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2" name="Oval 61"/>
            <p:cNvSpPr>
              <a:spLocks noChangeArrowheads="1"/>
            </p:cNvSpPr>
            <p:nvPr/>
          </p:nvSpPr>
          <p:spPr bwMode="auto">
            <a:xfrm>
              <a:off x="4308" y="2381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3" name="Oval 62"/>
            <p:cNvSpPr>
              <a:spLocks noChangeArrowheads="1"/>
            </p:cNvSpPr>
            <p:nvPr/>
          </p:nvSpPr>
          <p:spPr bwMode="auto">
            <a:xfrm>
              <a:off x="4486" y="2387"/>
              <a:ext cx="158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9304" name="Oval 63"/>
            <p:cNvSpPr>
              <a:spLocks noChangeArrowheads="1"/>
            </p:cNvSpPr>
            <p:nvPr/>
          </p:nvSpPr>
          <p:spPr bwMode="auto">
            <a:xfrm>
              <a:off x="4664" y="2381"/>
              <a:ext cx="158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Rectangle 64"/>
            <p:cNvSpPr>
              <a:spLocks noChangeArrowheads="1"/>
            </p:cNvSpPr>
            <p:nvPr/>
          </p:nvSpPr>
          <p:spPr bwMode="auto">
            <a:xfrm>
              <a:off x="5061" y="1833"/>
              <a:ext cx="87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79" name="Group 65"/>
          <p:cNvGrpSpPr>
            <a:grpSpLocks/>
          </p:cNvGrpSpPr>
          <p:nvPr/>
        </p:nvGrpSpPr>
        <p:grpSpPr bwMode="auto">
          <a:xfrm>
            <a:off x="5044150" y="1665288"/>
            <a:ext cx="945885" cy="893762"/>
            <a:chOff x="-44" y="1473"/>
            <a:chExt cx="981" cy="1105"/>
          </a:xfrm>
        </p:grpSpPr>
        <p:pic>
          <p:nvPicPr>
            <p:cNvPr id="139280" name="Picture 6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81" name="Freeform 6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0372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3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Application Layer</a:t>
            </a:r>
          </a:p>
        </p:txBody>
      </p:sp>
      <p:sp>
        <p:nvSpPr>
          <p:cNvPr id="1413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FEAFB1E-42C6-46CD-A797-3B5864CF9865}" type="slidenum">
              <a:rPr lang="en-US" altLang="en-US" sz="1200">
                <a:latin typeface="Tahoma" pitchFamily="34" charset="0"/>
              </a:rPr>
              <a:pPr/>
              <a:t>59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4131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87" y="892175"/>
            <a:ext cx="64371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/>
          <p:cNvSpPr>
            <a:spLocks noGrp="1" noChangeArrowheads="1"/>
          </p:cNvSpPr>
          <p:nvPr>
            <p:ph type="title"/>
          </p:nvPr>
        </p:nvSpPr>
        <p:spPr>
          <a:xfrm>
            <a:off x="364596" y="271463"/>
            <a:ext cx="8420100" cy="817562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FTP commands, responses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333500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sample commands:</a:t>
            </a:r>
            <a:endParaRPr lang="en-US" altLang="en-US" sz="2400" i="1">
              <a:solidFill>
                <a:srgbClr val="CC0000"/>
              </a:solidFill>
              <a:ea typeface="ＭＳ Ｐゴシック" pitchFamily="34" charset="-128"/>
            </a:endParaRPr>
          </a:p>
          <a:p>
            <a:r>
              <a:rPr lang="en-US" altLang="en-US" sz="2400">
                <a:ea typeface="ＭＳ Ｐゴシック" pitchFamily="34" charset="-128"/>
              </a:rPr>
              <a:t>sent as ASCII text over control channel</a:t>
            </a:r>
            <a:endParaRPr lang="en-US" altLang="en-US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USER </a:t>
            </a:r>
            <a:r>
              <a:rPr lang="en-US" altLang="en-US" sz="2400" b="1" i="1">
                <a:latin typeface="Courier New" pitchFamily="49" charset="0"/>
                <a:ea typeface="ＭＳ Ｐゴシック" pitchFamily="34" charset="-128"/>
              </a:rPr>
              <a:t>username</a:t>
            </a:r>
            <a:endParaRPr lang="en-US" altLang="en-US" i="1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PASS </a:t>
            </a:r>
            <a:r>
              <a:rPr lang="en-US" altLang="en-US" sz="2400" b="1" i="1">
                <a:latin typeface="Courier New" pitchFamily="49" charset="0"/>
                <a:ea typeface="ＭＳ Ｐゴシック" pitchFamily="34" charset="-128"/>
              </a:rPr>
              <a:t>password</a:t>
            </a:r>
            <a:endParaRPr lang="en-US" altLang="en-US" i="1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LIST</a:t>
            </a:r>
            <a:r>
              <a:rPr lang="en-US" altLang="en-US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return list of file in current directory</a:t>
            </a:r>
            <a:endParaRPr lang="en-US" altLang="en-US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RETR filename</a:t>
            </a:r>
            <a:r>
              <a:rPr lang="en-US" altLang="en-US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retrieves (gets) file</a:t>
            </a:r>
            <a:endParaRPr lang="en-US" altLang="en-US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STOR filename</a:t>
            </a:r>
            <a:r>
              <a:rPr lang="en-US" altLang="en-US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stores (puts) file onto remote host</a:t>
            </a: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255683" y="1333500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sample return codes</a:t>
            </a:r>
          </a:p>
          <a:p>
            <a:r>
              <a:rPr lang="en-US" altLang="en-US" sz="2400">
                <a:ea typeface="ＭＳ Ｐゴシック" pitchFamily="34" charset="-128"/>
              </a:rPr>
              <a:t>status code and phrase (as in HTTP)</a:t>
            </a:r>
            <a:endParaRPr lang="en-US" altLang="en-US">
              <a:ea typeface="ＭＳ Ｐゴシック" pitchFamily="34" charset="-128"/>
            </a:endParaRP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331 Username OK, password required</a:t>
            </a: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125 data connection already open; transfer starting</a:t>
            </a: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425 Can</a:t>
            </a:r>
            <a:r>
              <a:rPr lang="ja-JP" altLang="en-US" sz="2400" b="1">
                <a:latin typeface="Courier New" pitchFamily="49" charset="0"/>
                <a:ea typeface="ＭＳ Ｐゴシック" pitchFamily="34" charset="-128"/>
              </a:rPr>
              <a:t>’</a:t>
            </a:r>
            <a:r>
              <a:rPr lang="en-US" altLang="ja-JP" sz="2400" b="1">
                <a:latin typeface="Courier New" pitchFamily="49" charset="0"/>
                <a:ea typeface="ＭＳ Ｐゴシック" pitchFamily="34" charset="-128"/>
              </a:rPr>
              <a:t>t open data connection</a:t>
            </a:r>
          </a:p>
          <a:p>
            <a:r>
              <a:rPr lang="en-US" altLang="en-US" sz="2400" b="1">
                <a:latin typeface="Courier New" pitchFamily="49" charset="0"/>
                <a:ea typeface="ＭＳ Ｐゴシック" pitchFamily="34" charset="-128"/>
              </a:rPr>
              <a:t>452 Error writing file</a:t>
            </a:r>
            <a:endParaRPr lang="en-US" altLang="en-US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714873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40" y="960439"/>
            <a:ext cx="64371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481542" y="207964"/>
            <a:ext cx="8420100" cy="1030287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Application architectures</a:t>
            </a: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000099"/>
                </a:solidFill>
                <a:ea typeface="ＭＳ Ｐゴシック" pitchFamily="34" charset="-128"/>
              </a:rPr>
              <a:t>possible structure of applications:</a:t>
            </a:r>
          </a:p>
          <a:p>
            <a:r>
              <a:rPr lang="en-US" altLang="en-US">
                <a:ea typeface="ＭＳ Ｐゴシック" pitchFamily="34" charset="-128"/>
              </a:rPr>
              <a:t>client-server</a:t>
            </a:r>
          </a:p>
          <a:p>
            <a:r>
              <a:rPr lang="en-US" altLang="en-US">
                <a:ea typeface="ＭＳ Ｐゴシック" pitchFamily="34" charset="-128"/>
              </a:rPr>
              <a:t>peer-to-peer (P2P)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6</a:t>
            </a:fld>
            <a:endParaRPr lang="en-US" altLang="en-US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225308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444" y="990600"/>
            <a:ext cx="64371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2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301625"/>
            <a:ext cx="8420100" cy="9144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DNS: domain name system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54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7339" y="1511300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people:</a:t>
            </a:r>
            <a:r>
              <a:rPr lang="en-US" altLang="en-US" sz="2400">
                <a:ea typeface="ＭＳ Ｐゴシック" pitchFamily="34" charset="-128"/>
              </a:rPr>
              <a:t> many identifiers: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SSN, name, passport #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Internet hosts, routers: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IP address (32 bit) - used for addressing datagrams</a:t>
            </a:r>
          </a:p>
          <a:p>
            <a:pPr lvl="1"/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name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, e.g., www.yahoo.com - used by humans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 u="sng">
                <a:solidFill>
                  <a:srgbClr val="CC0000"/>
                </a:solidFill>
                <a:ea typeface="ＭＳ Ｐゴシック" pitchFamily="34" charset="-128"/>
              </a:rPr>
              <a:t>Q:</a:t>
            </a:r>
            <a:r>
              <a:rPr lang="en-US" altLang="en-US" sz="2400">
                <a:ea typeface="ＭＳ Ｐゴシック" pitchFamily="34" charset="-128"/>
              </a:rPr>
              <a:t> how to map between IP address and name, and vice versa ?</a:t>
            </a:r>
          </a:p>
        </p:txBody>
      </p:sp>
      <p:sp>
        <p:nvSpPr>
          <p:cNvPr id="1699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70451" y="1489076"/>
            <a:ext cx="4639998" cy="50069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Domain Name System:</a:t>
            </a:r>
          </a:p>
          <a:p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distributed database</a:t>
            </a:r>
            <a:r>
              <a:rPr lang="en-US" altLang="en-US" sz="2400">
                <a:ea typeface="ＭＳ Ｐゴシック" pitchFamily="34" charset="-128"/>
              </a:rPr>
              <a:t> implemented in hierarchy of many </a:t>
            </a: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name servers</a:t>
            </a:r>
            <a:endParaRPr lang="en-US" altLang="en-US" sz="2400">
              <a:solidFill>
                <a:srgbClr val="000099"/>
              </a:solidFill>
              <a:ea typeface="ＭＳ Ｐゴシック" pitchFamily="34" charset="-128"/>
            </a:endParaRPr>
          </a:p>
          <a:p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application-layer protocol:</a:t>
            </a:r>
            <a:r>
              <a:rPr lang="en-US" altLang="en-US" sz="2400">
                <a:ea typeface="ＭＳ Ｐゴシック" pitchFamily="34" charset="-128"/>
              </a:rPr>
              <a:t> hosts, name servers communicate to </a:t>
            </a: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resolve</a:t>
            </a:r>
            <a:r>
              <a:rPr lang="en-US" altLang="en-US" sz="240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>
                <a:ea typeface="ＭＳ Ｐゴシック" pitchFamily="34" charset="-128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>
                <a:ea typeface="ＭＳ Ｐゴシック" pitchFamily="34" charset="-128"/>
              </a:rPr>
              <a:t>complexity at network</a:t>
            </a:r>
            <a:r>
              <a:rPr lang="ja-JP" altLang="en-US" sz="2200">
                <a:ea typeface="ＭＳ Ｐゴシック" pitchFamily="34" charset="-128"/>
              </a:rPr>
              <a:t>’</a:t>
            </a:r>
            <a:r>
              <a:rPr lang="en-US" altLang="ja-JP" sz="2200">
                <a:ea typeface="ＭＳ Ｐゴシック" pitchFamily="34" charset="-128"/>
              </a:rPr>
              <a:t>s </a:t>
            </a:r>
            <a:r>
              <a:rPr lang="ja-JP" altLang="en-US" sz="2200">
                <a:ea typeface="ＭＳ Ｐゴシック" pitchFamily="34" charset="-128"/>
              </a:rPr>
              <a:t>“</a:t>
            </a:r>
            <a:r>
              <a:rPr lang="en-US" altLang="ja-JP" sz="2200">
                <a:ea typeface="ＭＳ Ｐゴシック" pitchFamily="34" charset="-128"/>
              </a:rPr>
              <a:t>edge</a:t>
            </a:r>
            <a:r>
              <a:rPr lang="ja-JP" altLang="en-US" sz="2200">
                <a:ea typeface="ＭＳ Ｐゴシック" pitchFamily="34" charset="-128"/>
              </a:rPr>
              <a:t>”</a:t>
            </a:r>
            <a:endParaRPr lang="en-US" altLang="en-US" sz="2200">
              <a:ea typeface="ＭＳ Ｐゴシック" pitchFamily="34" charset="-128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61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17475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DNS: services, structure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746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953000" y="1271589"/>
            <a:ext cx="4540250" cy="22637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why not centralize DNS?</a:t>
            </a:r>
          </a:p>
          <a:p>
            <a:r>
              <a:rPr lang="en-US" altLang="en-US" sz="2400">
                <a:ea typeface="ＭＳ Ｐゴシック" pitchFamily="34" charset="-128"/>
              </a:rPr>
              <a:t>single point of failure</a:t>
            </a:r>
          </a:p>
          <a:p>
            <a:r>
              <a:rPr lang="en-US" altLang="en-US" sz="2400">
                <a:ea typeface="ＭＳ Ｐゴシック" pitchFamily="34" charset="-128"/>
              </a:rPr>
              <a:t>traffic volume</a:t>
            </a:r>
          </a:p>
          <a:p>
            <a:r>
              <a:rPr lang="en-US" altLang="en-US" sz="2400">
                <a:ea typeface="ＭＳ Ｐゴシック" pitchFamily="34" charset="-128"/>
              </a:rPr>
              <a:t>distant centralized database</a:t>
            </a:r>
          </a:p>
          <a:p>
            <a:r>
              <a:rPr lang="en-US" altLang="en-US" sz="2400">
                <a:ea typeface="ＭＳ Ｐゴシック" pitchFamily="34" charset="-128"/>
              </a:rPr>
              <a:t>maintenance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147461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792825" y="1300163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DNS services</a:t>
            </a:r>
          </a:p>
          <a:p>
            <a:r>
              <a:rPr lang="en-US" altLang="en-US" sz="2400">
                <a:ea typeface="ＭＳ Ｐゴシック" pitchFamily="34" charset="-128"/>
              </a:rPr>
              <a:t>hostname to IP address translation</a:t>
            </a:r>
          </a:p>
          <a:p>
            <a:r>
              <a:rPr lang="en-US" altLang="en-US" sz="2400">
                <a:ea typeface="ＭＳ Ｐゴシック" pitchFamily="34" charset="-128"/>
              </a:rPr>
              <a:t>host aliasing</a:t>
            </a:r>
          </a:p>
          <a:p>
            <a:pPr lvl="1"/>
            <a:r>
              <a:rPr lang="en-US" altLang="en-US" sz="2000">
                <a:ea typeface="ＭＳ Ｐゴシック" pitchFamily="34" charset="-128"/>
              </a:rPr>
              <a:t>canonical, alias names</a:t>
            </a:r>
          </a:p>
          <a:p>
            <a:r>
              <a:rPr lang="en-US" altLang="en-US" sz="2400">
                <a:ea typeface="ＭＳ Ｐゴシック" pitchFamily="34" charset="-128"/>
              </a:rPr>
              <a:t>mail server aliasing</a:t>
            </a:r>
          </a:p>
          <a:p>
            <a:r>
              <a:rPr lang="en-US" altLang="en-US" sz="2400">
                <a:ea typeface="ＭＳ Ｐゴシック" pitchFamily="34" charset="-128"/>
              </a:rPr>
              <a:t>load distribution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replicated Web servers: many IP addresses correspond to one name</a:t>
            </a:r>
          </a:p>
          <a:p>
            <a:endParaRPr lang="en-US" altLang="en-US" sz="2400">
              <a:ea typeface="ＭＳ Ｐゴシック" pitchFamily="34" charset="-128"/>
            </a:endParaRPr>
          </a:p>
        </p:txBody>
      </p:sp>
      <p:pic>
        <p:nvPicPr>
          <p:cNvPr id="14746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915989"/>
            <a:ext cx="59418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642637" y="3429001"/>
            <a:ext cx="28216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/>
              <a:t>A: </a:t>
            </a:r>
            <a:r>
              <a:rPr lang="en-US" altLang="en-US" sz="2800" i="1">
                <a:solidFill>
                  <a:srgbClr val="CC0000"/>
                </a:solidFill>
              </a:rPr>
              <a:t>doesn‘t</a:t>
            </a:r>
            <a:r>
              <a:rPr lang="en-US" altLang="ja-JP" sz="2800" i="1">
                <a:solidFill>
                  <a:srgbClr val="CC0000"/>
                </a:solidFill>
              </a:rPr>
              <a:t> scale!</a:t>
            </a:r>
            <a:endParaRPr lang="en-US" altLang="en-US" sz="2800" i="1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62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7" name="Group 23"/>
          <p:cNvGrpSpPr>
            <a:grpSpLocks/>
          </p:cNvGrpSpPr>
          <p:nvPr/>
        </p:nvGrpSpPr>
        <p:grpSpPr bwMode="auto">
          <a:xfrm>
            <a:off x="474662" y="1193800"/>
            <a:ext cx="8779776" cy="2450316"/>
            <a:chOff x="230" y="576"/>
            <a:chExt cx="5436" cy="1761"/>
          </a:xfrm>
        </p:grpSpPr>
        <p:sp>
          <p:nvSpPr>
            <p:cNvPr id="149513" name="Text Box 2"/>
            <p:cNvSpPr txBox="1">
              <a:spLocks noChangeArrowheads="1"/>
            </p:cNvSpPr>
            <p:nvPr/>
          </p:nvSpPr>
          <p:spPr bwMode="auto">
            <a:xfrm>
              <a:off x="2256" y="576"/>
              <a:ext cx="1289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Root DNS Servers</a:t>
              </a:r>
            </a:p>
          </p:txBody>
        </p:sp>
        <p:sp>
          <p:nvSpPr>
            <p:cNvPr id="149514" name="Text Box 4"/>
            <p:cNvSpPr txBox="1">
              <a:spLocks noChangeArrowheads="1"/>
            </p:cNvSpPr>
            <p:nvPr/>
          </p:nvSpPr>
          <p:spPr bwMode="auto">
            <a:xfrm>
              <a:off x="528" y="1344"/>
              <a:ext cx="1234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com DNS servers</a:t>
              </a:r>
            </a:p>
          </p:txBody>
        </p:sp>
        <p:sp>
          <p:nvSpPr>
            <p:cNvPr id="149515" name="Text Box 5"/>
            <p:cNvSpPr txBox="1">
              <a:spLocks noChangeArrowheads="1"/>
            </p:cNvSpPr>
            <p:nvPr/>
          </p:nvSpPr>
          <p:spPr bwMode="auto">
            <a:xfrm>
              <a:off x="2304" y="1296"/>
              <a:ext cx="1170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org DNS servers</a:t>
              </a:r>
            </a:p>
          </p:txBody>
        </p:sp>
        <p:sp>
          <p:nvSpPr>
            <p:cNvPr id="149516" name="Text Box 6"/>
            <p:cNvSpPr txBox="1">
              <a:spLocks noChangeArrowheads="1"/>
            </p:cNvSpPr>
            <p:nvPr/>
          </p:nvSpPr>
          <p:spPr bwMode="auto">
            <a:xfrm>
              <a:off x="4032" y="1296"/>
              <a:ext cx="1202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edu DNS servers</a:t>
              </a:r>
            </a:p>
          </p:txBody>
        </p:sp>
        <p:sp>
          <p:nvSpPr>
            <p:cNvPr id="149517" name="Line 7"/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Line 8"/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Line 9"/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Text Box 10"/>
            <p:cNvSpPr txBox="1">
              <a:spLocks noChangeArrowheads="1"/>
            </p:cNvSpPr>
            <p:nvPr/>
          </p:nvSpPr>
          <p:spPr bwMode="auto">
            <a:xfrm>
              <a:off x="3878" y="1752"/>
              <a:ext cx="924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poly.edu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1" name="Text Box 11"/>
            <p:cNvSpPr txBox="1">
              <a:spLocks noChangeArrowheads="1"/>
            </p:cNvSpPr>
            <p:nvPr/>
          </p:nvSpPr>
          <p:spPr bwMode="auto">
            <a:xfrm>
              <a:off x="4742" y="1752"/>
              <a:ext cx="924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2" name="Line 12"/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Line 13"/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4" name="Text Box 14"/>
            <p:cNvSpPr txBox="1">
              <a:spLocks noChangeArrowheads="1"/>
            </p:cNvSpPr>
            <p:nvPr/>
          </p:nvSpPr>
          <p:spPr bwMode="auto">
            <a:xfrm>
              <a:off x="230" y="1848"/>
              <a:ext cx="924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5" name="Text Box 15"/>
            <p:cNvSpPr txBox="1">
              <a:spLocks noChangeArrowheads="1"/>
            </p:cNvSpPr>
            <p:nvPr/>
          </p:nvSpPr>
          <p:spPr bwMode="auto">
            <a:xfrm>
              <a:off x="1248" y="1872"/>
              <a:ext cx="932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6" name="Line 16"/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7" name="Line 17"/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8" name="Text Box 18"/>
            <p:cNvSpPr txBox="1">
              <a:spLocks noChangeArrowheads="1"/>
            </p:cNvSpPr>
            <p:nvPr/>
          </p:nvSpPr>
          <p:spPr bwMode="auto">
            <a:xfrm>
              <a:off x="2534" y="1799"/>
              <a:ext cx="924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9" name="Line 19"/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08" name="Rectangle 20"/>
          <p:cNvSpPr>
            <a:spLocks noGrp="1" noChangeArrowheads="1"/>
          </p:cNvSpPr>
          <p:nvPr>
            <p:ph type="title"/>
          </p:nvPr>
        </p:nvSpPr>
        <p:spPr>
          <a:xfrm>
            <a:off x="507340" y="161926"/>
            <a:ext cx="8691827" cy="936625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DNS: a distributed, hierarchical database</a:t>
            </a:r>
          </a:p>
        </p:txBody>
      </p:sp>
      <p:sp>
        <p:nvSpPr>
          <p:cNvPr id="149509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64091" y="3971925"/>
            <a:ext cx="8853488" cy="21336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client wants IP for www.amazon.com; 1</a:t>
            </a:r>
            <a:r>
              <a:rPr lang="en-US" altLang="en-US" sz="2400" i="1" baseline="30000">
                <a:solidFill>
                  <a:srgbClr val="000099"/>
                </a:solidFill>
                <a:ea typeface="ＭＳ Ｐゴシック" pitchFamily="34" charset="-128"/>
              </a:rPr>
              <a:t>st</a:t>
            </a:r>
            <a:r>
              <a:rPr lang="en-US" altLang="en-US" sz="2400" i="1">
                <a:solidFill>
                  <a:srgbClr val="000099"/>
                </a:solidFill>
                <a:ea typeface="ＭＳ Ｐゴシック" pitchFamily="34" charset="-128"/>
              </a:rPr>
              <a:t> approximation:</a:t>
            </a:r>
          </a:p>
          <a:p>
            <a:r>
              <a:rPr lang="en-US" altLang="en-US" sz="2200">
                <a:ea typeface="ＭＳ Ｐゴシック" pitchFamily="34" charset="-128"/>
              </a:rPr>
              <a:t>client queries root server to find com DNS server</a:t>
            </a:r>
          </a:p>
          <a:p>
            <a:r>
              <a:rPr lang="en-US" altLang="en-US" sz="2200">
                <a:ea typeface="ＭＳ Ｐゴシック" pitchFamily="34" charset="-128"/>
              </a:rPr>
              <a:t>client queries .com DNS server to get amazon.com DNS server</a:t>
            </a:r>
          </a:p>
          <a:p>
            <a:r>
              <a:rPr lang="en-US" altLang="en-US" sz="2200">
                <a:ea typeface="ＭＳ Ｐゴシック" pitchFamily="34" charset="-128"/>
              </a:rPr>
              <a:t>client queries amazon.com DNS server to get  IP address for www.amazon.com</a:t>
            </a:r>
          </a:p>
        </p:txBody>
      </p:sp>
      <p:pic>
        <p:nvPicPr>
          <p:cNvPr id="149510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61" y="849313"/>
            <a:ext cx="8714185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/>
          <p:cNvSpPr txBox="1">
            <a:spLocks noChangeArrowheads="1"/>
          </p:cNvSpPr>
          <p:nvPr/>
        </p:nvSpPr>
        <p:spPr bwMode="auto">
          <a:xfrm>
            <a:off x="4287441" y="1687514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149512" name="Text Box 30"/>
          <p:cNvSpPr txBox="1">
            <a:spLocks noChangeArrowheads="1"/>
          </p:cNvSpPr>
          <p:nvPr/>
        </p:nvSpPr>
        <p:spPr bwMode="auto">
          <a:xfrm>
            <a:off x="4897966" y="1685926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2E455048-EF53-4E8F-950C-9DF1D9523B75}" type="slidenum">
              <a:rPr lang="en-US" altLang="en-US" smtClean="0"/>
              <a:pPr/>
              <a:t>63</a:t>
            </a:fld>
            <a:endParaRPr lang="en-US" altLang="en-US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5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222250"/>
            <a:ext cx="8420100" cy="88265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DNS: root name servers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155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4537" y="1362075"/>
            <a:ext cx="9185407" cy="4648200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contacted by local name server that can not resolve name</a:t>
            </a:r>
          </a:p>
          <a:p>
            <a:r>
              <a:rPr lang="en-US" altLang="en-US" sz="2400">
                <a:ea typeface="ＭＳ Ｐゴシック" pitchFamily="34" charset="-128"/>
              </a:rPr>
              <a:t>root name server:</a:t>
            </a:r>
          </a:p>
          <a:p>
            <a:pPr lvl="1"/>
            <a:r>
              <a:rPr lang="en-US" altLang="en-US" sz="2200">
                <a:ea typeface="ＭＳ Ｐゴシック" pitchFamily="34" charset="-128"/>
              </a:rPr>
              <a:t>contacts authoritative name server if name mapping not known</a:t>
            </a:r>
          </a:p>
          <a:p>
            <a:pPr lvl="1"/>
            <a:r>
              <a:rPr lang="en-US" altLang="en-US" sz="2200">
                <a:ea typeface="ＭＳ Ｐゴシック" pitchFamily="34" charset="-128"/>
              </a:rPr>
              <a:t>gets mapping</a:t>
            </a:r>
          </a:p>
          <a:p>
            <a:pPr lvl="1"/>
            <a:r>
              <a:rPr lang="en-US" altLang="en-US" sz="2200">
                <a:ea typeface="ＭＳ Ｐゴシック" pitchFamily="34" charset="-128"/>
              </a:rPr>
              <a:t>returns mapping to local name server</a:t>
            </a:r>
          </a:p>
        </p:txBody>
      </p:sp>
      <p:sp>
        <p:nvSpPr>
          <p:cNvPr id="176133" name="Rectangle 20"/>
          <p:cNvSpPr>
            <a:spLocks noChangeArrowheads="1"/>
          </p:cNvSpPr>
          <p:nvPr/>
        </p:nvSpPr>
        <p:spPr bwMode="auto">
          <a:xfrm>
            <a:off x="6604001" y="4992688"/>
            <a:ext cx="3203972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/>
              <a:t> 13 logical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</a:p>
          <a:p>
            <a:pPr>
              <a:lnSpc>
                <a:spcPct val="85000"/>
              </a:lnSpc>
              <a:buClr>
                <a:srgbClr val="000090"/>
              </a:buClr>
              <a:buSzPct val="100000"/>
              <a:buFont typeface="Arial" pitchFamily="34" charset="0"/>
              <a:buChar char="•"/>
            </a:pPr>
            <a:r>
              <a:rPr lang="en-US" altLang="ja-JP" sz="1800" i="1"/>
              <a:t>each “server” replicated many times</a:t>
            </a:r>
          </a:p>
        </p:txBody>
      </p:sp>
      <p:sp>
        <p:nvSpPr>
          <p:cNvPr id="151558" name="AutoShape 22"/>
          <p:cNvSpPr>
            <a:spLocks noChangeAspect="1" noChangeArrowheads="1"/>
          </p:cNvSpPr>
          <p:nvPr/>
        </p:nvSpPr>
        <p:spPr bwMode="auto">
          <a:xfrm>
            <a:off x="521097" y="3581401"/>
            <a:ext cx="6266921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51559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1964" y="4378325"/>
            <a:ext cx="4679553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60" name="Text Box 25"/>
          <p:cNvSpPr txBox="1">
            <a:spLocks noChangeArrowheads="1"/>
          </p:cNvSpPr>
          <p:nvPr/>
        </p:nvSpPr>
        <p:spPr bwMode="auto">
          <a:xfrm>
            <a:off x="225294" y="5160964"/>
            <a:ext cx="2264965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a. Verisign, Los Angeles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b. USC-ISI Marina del Rey,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l. ICANN Los Angeles,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(41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1" name="Freeform 26"/>
          <p:cNvSpPr>
            <a:spLocks/>
          </p:cNvSpPr>
          <p:nvPr/>
        </p:nvSpPr>
        <p:spPr bwMode="auto">
          <a:xfrm>
            <a:off x="1903810" y="5113338"/>
            <a:ext cx="576130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Text Box 27"/>
          <p:cNvSpPr txBox="1">
            <a:spLocks noChangeArrowheads="1"/>
          </p:cNvSpPr>
          <p:nvPr/>
        </p:nvSpPr>
        <p:spPr bwMode="auto">
          <a:xfrm>
            <a:off x="221854" y="4333875"/>
            <a:ext cx="2111904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e. NASA Mt View,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f. Internet Software C.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Palo Alto, CA (and 48 other  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3" name="Freeform 28"/>
          <p:cNvSpPr>
            <a:spLocks/>
          </p:cNvSpPr>
          <p:nvPr/>
        </p:nvSpPr>
        <p:spPr bwMode="auto">
          <a:xfrm flipV="1">
            <a:off x="1542654" y="4868863"/>
            <a:ext cx="88569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4" name="Text Box 29"/>
          <p:cNvSpPr txBox="1">
            <a:spLocks noChangeArrowheads="1"/>
          </p:cNvSpPr>
          <p:nvPr/>
        </p:nvSpPr>
        <p:spPr bwMode="auto">
          <a:xfrm>
            <a:off x="4655476" y="3973513"/>
            <a:ext cx="2467901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i. Netnod, Stockholm (37 other sites)</a:t>
            </a:r>
          </a:p>
        </p:txBody>
      </p:sp>
      <p:sp>
        <p:nvSpPr>
          <p:cNvPr id="151565" name="Freeform 30"/>
          <p:cNvSpPr>
            <a:spLocks/>
          </p:cNvSpPr>
          <p:nvPr/>
        </p:nvSpPr>
        <p:spPr bwMode="auto">
          <a:xfrm>
            <a:off x="4259925" y="4068763"/>
            <a:ext cx="483261" cy="654050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6" name="Text Box 31"/>
          <p:cNvSpPr txBox="1">
            <a:spLocks noChangeArrowheads="1"/>
          </p:cNvSpPr>
          <p:nvPr/>
        </p:nvSpPr>
        <p:spPr bwMode="auto">
          <a:xfrm>
            <a:off x="4695032" y="3684588"/>
            <a:ext cx="272931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k. RIPE London (17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7" name="Freeform 32"/>
          <p:cNvSpPr>
            <a:spLocks/>
          </p:cNvSpPr>
          <p:nvPr/>
        </p:nvSpPr>
        <p:spPr bwMode="auto">
          <a:xfrm>
            <a:off x="4063868" y="3862388"/>
            <a:ext cx="667279" cy="946150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8" name="Text Box 33"/>
          <p:cNvSpPr txBox="1">
            <a:spLocks noChangeArrowheads="1"/>
          </p:cNvSpPr>
          <p:nvPr/>
        </p:nvSpPr>
        <p:spPr bwMode="auto">
          <a:xfrm>
            <a:off x="6404504" y="4303713"/>
            <a:ext cx="1914129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m. WIDE Tokyo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(5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9" name="Freeform 34"/>
          <p:cNvSpPr>
            <a:spLocks/>
          </p:cNvSpPr>
          <p:nvPr/>
        </p:nvSpPr>
        <p:spPr bwMode="auto">
          <a:xfrm>
            <a:off x="6039908" y="4598988"/>
            <a:ext cx="433388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Text Box 35"/>
          <p:cNvSpPr txBox="1">
            <a:spLocks noChangeArrowheads="1"/>
          </p:cNvSpPr>
          <p:nvPr/>
        </p:nvSpPr>
        <p:spPr bwMode="auto">
          <a:xfrm>
            <a:off x="1730110" y="3541714"/>
            <a:ext cx="28153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c. Cogent, Herndon, VA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d. U Maryland College Park,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h. ARL Aberdeen,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j. Verisign, Dulles VA (69 other sites )</a:t>
            </a:r>
            <a:endParaRPr lang="en-US" altLang="en-US" sz="2400">
              <a:latin typeface="Times New Roman" pitchFamily="18" charset="0"/>
            </a:endParaRPr>
          </a:p>
        </p:txBody>
      </p:sp>
      <p:pic>
        <p:nvPicPr>
          <p:cNvPr id="151571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91" y="884239"/>
            <a:ext cx="59418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1572" name="Straight Arrow Connector 2"/>
          <p:cNvCxnSpPr>
            <a:cxnSpLocks noChangeShapeType="1"/>
          </p:cNvCxnSpPr>
          <p:nvPr/>
        </p:nvCxnSpPr>
        <p:spPr bwMode="auto">
          <a:xfrm flipH="1">
            <a:off x="3117984" y="4278313"/>
            <a:ext cx="8598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3" name="Text Box 35"/>
          <p:cNvSpPr txBox="1">
            <a:spLocks noChangeArrowheads="1"/>
          </p:cNvSpPr>
          <p:nvPr/>
        </p:nvSpPr>
        <p:spPr bwMode="auto">
          <a:xfrm>
            <a:off x="1680238" y="5889626"/>
            <a:ext cx="159252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g. US DoD Columbus, OH (5 other sites)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51574" name="Straight Arrow Connector 24"/>
          <p:cNvCxnSpPr>
            <a:cxnSpLocks noChangeShapeType="1"/>
            <a:stCxn id="151573" idx="0"/>
          </p:cNvCxnSpPr>
          <p:nvPr/>
        </p:nvCxnSpPr>
        <p:spPr bwMode="auto">
          <a:xfrm flipV="1">
            <a:off x="2476501" y="4945063"/>
            <a:ext cx="521097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64</a:t>
            </a:fld>
            <a:endParaRPr lang="en-US" altLang="en-US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3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234950"/>
            <a:ext cx="8420100" cy="9144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TLD, authoritative servers</a:t>
            </a:r>
          </a:p>
        </p:txBody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7850" y="1600200"/>
            <a:ext cx="8839729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ea typeface="ＭＳ Ｐゴシック" pitchFamily="34" charset="-128"/>
              </a:rPr>
              <a:t>top-level domain (TLD) servers: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responsible for com, org, net, </a:t>
            </a:r>
            <a:r>
              <a:rPr lang="en-US" altLang="en-US" dirty="0" err="1">
                <a:ea typeface="ＭＳ Ｐゴシック" pitchFamily="34" charset="-128"/>
              </a:rPr>
              <a:t>edu</a:t>
            </a:r>
            <a:r>
              <a:rPr lang="en-US" altLang="en-US" dirty="0">
                <a:ea typeface="ＭＳ Ｐゴシック" pitchFamily="34" charset="-128"/>
              </a:rPr>
              <a:t>, aero, jobs, museums, and all top-level country domains, e.g.: </a:t>
            </a:r>
            <a:r>
              <a:rPr lang="en-US" altLang="en-US" dirty="0" err="1">
                <a:ea typeface="ＭＳ Ｐゴシック" pitchFamily="34" charset="-128"/>
              </a:rPr>
              <a:t>uk</a:t>
            </a:r>
            <a:r>
              <a:rPr lang="en-US" altLang="en-US" dirty="0">
                <a:ea typeface="ＭＳ Ｐゴシック" pitchFamily="34" charset="-128"/>
              </a:rPr>
              <a:t>, </a:t>
            </a:r>
            <a:r>
              <a:rPr lang="en-US" altLang="en-US" dirty="0" err="1">
                <a:ea typeface="ＭＳ Ｐゴシック" pitchFamily="34" charset="-128"/>
              </a:rPr>
              <a:t>fr</a:t>
            </a:r>
            <a:r>
              <a:rPr lang="en-US" altLang="en-US" dirty="0">
                <a:ea typeface="ＭＳ Ｐゴシック" pitchFamily="34" charset="-128"/>
              </a:rPr>
              <a:t>, ca, </a:t>
            </a:r>
            <a:r>
              <a:rPr lang="en-US" altLang="en-US" dirty="0" err="1">
                <a:ea typeface="ＭＳ Ｐゴシック" pitchFamily="34" charset="-128"/>
              </a:rPr>
              <a:t>jp</a:t>
            </a:r>
            <a:endParaRPr lang="en-US" altLang="en-US" dirty="0">
              <a:ea typeface="ＭＳ Ｐゴシック" pitchFamily="34" charset="-128"/>
            </a:endParaRPr>
          </a:p>
          <a:p>
            <a:pPr lvl="1"/>
            <a:r>
              <a:rPr lang="en-US" altLang="en-US" dirty="0">
                <a:ea typeface="ＭＳ Ｐゴシック" pitchFamily="34" charset="-128"/>
              </a:rPr>
              <a:t>Network Solutions maintains servers for .com TLD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Educate for .</a:t>
            </a:r>
            <a:r>
              <a:rPr lang="en-US" altLang="en-US" dirty="0" err="1">
                <a:ea typeface="ＭＳ Ｐゴシック" pitchFamily="34" charset="-128"/>
              </a:rPr>
              <a:t>edu</a:t>
            </a:r>
            <a:r>
              <a:rPr lang="en-US" altLang="en-US" dirty="0">
                <a:ea typeface="ＭＳ Ｐゴシック" pitchFamily="34" charset="-128"/>
              </a:rPr>
              <a:t> TLD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ea typeface="ＭＳ Ｐゴシック" pitchFamily="34" charset="-128"/>
              </a:rPr>
              <a:t>authoritative DNS servers:</a:t>
            </a:r>
            <a:r>
              <a:rPr lang="en-US" altLang="en-US" dirty="0">
                <a:ea typeface="ＭＳ Ｐゴシック" pitchFamily="34" charset="-128"/>
              </a:rPr>
              <a:t> 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organization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s own DNS server(s), providing authoritative hostname to IP mappings for organization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s named hosts </a:t>
            </a:r>
          </a:p>
          <a:p>
            <a:pPr lvl="1"/>
            <a:r>
              <a:rPr lang="en-US" altLang="en-US" dirty="0">
                <a:ea typeface="ＭＳ Ｐゴシック" pitchFamily="34" charset="-128"/>
              </a:rPr>
              <a:t>can be maintained by organization or service provider</a:t>
            </a:r>
          </a:p>
          <a:p>
            <a:pPr lvl="1"/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15360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593" y="944564"/>
            <a:ext cx="69324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65</a:t>
            </a:fld>
            <a:endParaRPr lang="en-US" altLang="en-US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1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236538"/>
            <a:ext cx="8420100" cy="957262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Local </a:t>
            </a:r>
            <a:r>
              <a:rPr lang="en-US" altLang="en-US" sz="4000">
                <a:ea typeface="ＭＳ Ｐゴシック" pitchFamily="34" charset="-128"/>
              </a:rPr>
              <a:t>DNS</a:t>
            </a:r>
            <a:r>
              <a:rPr lang="en-US" altLang="en-US">
                <a:ea typeface="ＭＳ Ｐゴシック" pitchFamily="34" charset="-128"/>
              </a:rPr>
              <a:t> name server</a:t>
            </a: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does not strictly belong to hierarchy</a:t>
            </a:r>
          </a:p>
          <a:p>
            <a:r>
              <a:rPr lang="en-US" altLang="en-US">
                <a:ea typeface="ＭＳ Ｐゴシック" pitchFamily="34" charset="-128"/>
              </a:rPr>
              <a:t>each ISP (residential ISP, company, university) has one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also called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default name server</a:t>
            </a:r>
            <a:r>
              <a:rPr lang="ja-JP" altLang="en-US">
                <a:ea typeface="ＭＳ Ｐゴシック" pitchFamily="34" charset="-128"/>
              </a:rPr>
              <a:t>”</a:t>
            </a:r>
            <a:endParaRPr lang="en-US" altLang="ja-JP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acts as proxy, forwards query into hierarchy</a:t>
            </a:r>
          </a:p>
          <a:p>
            <a:pPr lvl="1"/>
            <a:endParaRPr lang="en-US" altLang="en-US">
              <a:ea typeface="ＭＳ Ｐゴシック" pitchFamily="34" charset="-128"/>
            </a:endParaRPr>
          </a:p>
        </p:txBody>
      </p:sp>
      <p:pic>
        <p:nvPicPr>
          <p:cNvPr id="15565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010" y="969964"/>
            <a:ext cx="6010671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66</a:t>
            </a:fld>
            <a:endParaRPr lang="en-US" altLang="en-US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9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719" y="1287464"/>
            <a:ext cx="44559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/>
          <p:cNvSpPr txBox="1">
            <a:spLocks noChangeArrowheads="1"/>
          </p:cNvSpPr>
          <p:nvPr/>
        </p:nvSpPr>
        <p:spPr bwMode="auto">
          <a:xfrm>
            <a:off x="4622323" y="4881564"/>
            <a:ext cx="176202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7310046" y="5775325"/>
            <a:ext cx="189507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7702" name="Text Box 17"/>
          <p:cNvSpPr txBox="1">
            <a:spLocks noChangeArrowheads="1"/>
          </p:cNvSpPr>
          <p:nvPr/>
        </p:nvSpPr>
        <p:spPr bwMode="auto">
          <a:xfrm>
            <a:off x="6273800" y="481013"/>
            <a:ext cx="217897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726906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850731" y="1220788"/>
            <a:ext cx="9906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6160294" y="2382839"/>
            <a:ext cx="1609725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6160294" y="2554288"/>
            <a:ext cx="15374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6077744" y="1449388"/>
            <a:ext cx="794544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933282" y="2933701"/>
            <a:ext cx="10319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/>
          <p:cNvGrpSpPr>
            <a:grpSpLocks/>
          </p:cNvGrpSpPr>
          <p:nvPr/>
        </p:nvGrpSpPr>
        <p:grpSpPr bwMode="auto">
          <a:xfrm>
            <a:off x="4540251" y="3062286"/>
            <a:ext cx="2032794" cy="615949"/>
            <a:chOff x="2838" y="2132"/>
            <a:chExt cx="1182" cy="388"/>
          </a:xfrm>
        </p:grpSpPr>
        <p:sp>
          <p:nvSpPr>
            <p:cNvPr id="157863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7864" name="Text Box 26"/>
            <p:cNvSpPr txBox="1">
              <a:spLocks noChangeArrowheads="1"/>
            </p:cNvSpPr>
            <p:nvPr/>
          </p:nvSpPr>
          <p:spPr bwMode="auto">
            <a:xfrm>
              <a:off x="2872" y="2132"/>
              <a:ext cx="1114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5425990" y="377190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6014159" y="1438276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6488821" y="167640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829340" y="2085976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862017" y="25733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7508659" y="361315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7716" name="Text Box 60"/>
          <p:cNvSpPr txBox="1">
            <a:spLocks noChangeArrowheads="1"/>
          </p:cNvSpPr>
          <p:nvPr/>
        </p:nvSpPr>
        <p:spPr bwMode="auto">
          <a:xfrm>
            <a:off x="6971423" y="4429126"/>
            <a:ext cx="241925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authoritative DNS server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dns.cs.umass.edu</a:t>
            </a:r>
            <a:endParaRPr lang="en-US" altLang="en-US" sz="1600"/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829340" y="364331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6024478" y="379095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6088062" y="2714625"/>
            <a:ext cx="1618325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6045069" y="2840038"/>
            <a:ext cx="1618323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/>
          <p:cNvSpPr txBox="1">
            <a:spLocks noChangeArrowheads="1"/>
          </p:cNvSpPr>
          <p:nvPr/>
        </p:nvSpPr>
        <p:spPr bwMode="auto">
          <a:xfrm>
            <a:off x="7097581" y="1852613"/>
            <a:ext cx="2178976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server</a:t>
            </a:r>
            <a:endParaRPr lang="en-US" altLang="en-US" sz="1600"/>
          </a:p>
        </p:txBody>
      </p:sp>
      <p:sp>
        <p:nvSpPr>
          <p:cNvPr id="157722" name="Rectangle 66"/>
          <p:cNvSpPr>
            <a:spLocks noGrp="1" noChangeArrowheads="1"/>
          </p:cNvSpPr>
          <p:nvPr>
            <p:ph type="title"/>
          </p:nvPr>
        </p:nvSpPr>
        <p:spPr>
          <a:xfrm>
            <a:off x="577850" y="217488"/>
            <a:ext cx="5319316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>
                <a:ea typeface="ＭＳ Ｐゴシック" pitchFamily="34" charset="-128"/>
              </a:rPr>
              <a:t>DNS name </a:t>
            </a:r>
            <a:br>
              <a:rPr lang="en-US" altLang="en-US" sz="4000">
                <a:ea typeface="ＭＳ Ｐゴシック" pitchFamily="34" charset="-128"/>
              </a:rPr>
            </a:br>
            <a:r>
              <a:rPr lang="en-US" altLang="en-US" sz="4000">
                <a:ea typeface="ＭＳ Ｐゴシック" pitchFamily="34" charset="-128"/>
              </a:rPr>
              <a:t>resolution example</a:t>
            </a:r>
          </a:p>
        </p:txBody>
      </p:sp>
      <p:sp>
        <p:nvSpPr>
          <p:cNvPr id="157723" name="Rectangle 67"/>
          <p:cNvSpPr>
            <a:spLocks noGrp="1" noChangeArrowheads="1"/>
          </p:cNvSpPr>
          <p:nvPr>
            <p:ph type="body" sz="half" idx="1"/>
          </p:nvPr>
        </p:nvSpPr>
        <p:spPr>
          <a:xfrm>
            <a:off x="467784" y="1725613"/>
            <a:ext cx="3862652" cy="4648200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host at cis.poly.edu wants IP address for gaia.cs.umass.edu</a:t>
            </a:r>
          </a:p>
        </p:txBody>
      </p:sp>
      <p:sp>
        <p:nvSpPr>
          <p:cNvPr id="157724" name="Rectangle 69"/>
          <p:cNvSpPr>
            <a:spLocks noChangeArrowheads="1"/>
          </p:cNvSpPr>
          <p:nvPr/>
        </p:nvSpPr>
        <p:spPr bwMode="auto">
          <a:xfrm>
            <a:off x="631164" y="3094039"/>
            <a:ext cx="3768063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>
                <a:latin typeface="Gill Sans MT" pitchFamily="34" charset="0"/>
              </a:rPr>
              <a:t>I don</a:t>
            </a:r>
            <a:r>
              <a:rPr lang="ja-JP" altLang="en-US" sz="2400">
                <a:latin typeface="Gill Sans MT" pitchFamily="34" charset="0"/>
              </a:rPr>
              <a:t>’</a:t>
            </a:r>
            <a:r>
              <a:rPr lang="en-US" altLang="ja-JP" sz="2400">
                <a:latin typeface="Gill Sans MT" pitchFamily="34" charset="0"/>
              </a:rPr>
              <a:t>t know this name, but ask this server</a:t>
            </a:r>
            <a:r>
              <a:rPr lang="ja-JP" altLang="en-US" sz="2400">
                <a:latin typeface="Gill Sans MT" pitchFamily="34" charset="0"/>
              </a:rPr>
              <a:t>”</a:t>
            </a:r>
            <a:endParaRPr lang="en-US" altLang="en-US" sz="2400">
              <a:latin typeface="Gill Sans MT" pitchFamily="34" charset="0"/>
            </a:endParaRPr>
          </a:p>
        </p:txBody>
      </p:sp>
      <p:grpSp>
        <p:nvGrpSpPr>
          <p:cNvPr id="157725" name="Group 86"/>
          <p:cNvGrpSpPr>
            <a:grpSpLocks/>
          </p:cNvGrpSpPr>
          <p:nvPr/>
        </p:nvGrpSpPr>
        <p:grpSpPr bwMode="auto">
          <a:xfrm flipH="1">
            <a:off x="7828492" y="5091114"/>
            <a:ext cx="1002639" cy="795337"/>
            <a:chOff x="-44" y="1473"/>
            <a:chExt cx="981" cy="1105"/>
          </a:xfrm>
        </p:grpSpPr>
        <p:pic>
          <p:nvPicPr>
            <p:cNvPr id="157861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/>
          <p:cNvGrpSpPr>
            <a:grpSpLocks/>
          </p:cNvGrpSpPr>
          <p:nvPr/>
        </p:nvGrpSpPr>
        <p:grpSpPr bwMode="auto">
          <a:xfrm>
            <a:off x="5162815" y="4244975"/>
            <a:ext cx="1002639" cy="795338"/>
            <a:chOff x="-44" y="1473"/>
            <a:chExt cx="981" cy="1105"/>
          </a:xfrm>
        </p:grpSpPr>
        <p:pic>
          <p:nvPicPr>
            <p:cNvPr id="157859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/>
          <p:cNvGrpSpPr>
            <a:grpSpLocks/>
          </p:cNvGrpSpPr>
          <p:nvPr/>
        </p:nvGrpSpPr>
        <p:grpSpPr bwMode="auto">
          <a:xfrm>
            <a:off x="7828492" y="3743325"/>
            <a:ext cx="423069" cy="641350"/>
            <a:chOff x="4140" y="429"/>
            <a:chExt cx="1425" cy="2396"/>
          </a:xfrm>
        </p:grpSpPr>
        <p:sp>
          <p:nvSpPr>
            <p:cNvPr id="157827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2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8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3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4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6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5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6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7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4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8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2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40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4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6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8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849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0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8" name="Group 158"/>
          <p:cNvGrpSpPr>
            <a:grpSpLocks/>
          </p:cNvGrpSpPr>
          <p:nvPr/>
        </p:nvGrpSpPr>
        <p:grpSpPr bwMode="auto">
          <a:xfrm>
            <a:off x="5658115" y="2230438"/>
            <a:ext cx="423069" cy="641350"/>
            <a:chOff x="4140" y="429"/>
            <a:chExt cx="1425" cy="2396"/>
          </a:xfrm>
        </p:grpSpPr>
        <p:sp>
          <p:nvSpPr>
            <p:cNvPr id="157795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0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6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1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2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4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3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4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5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2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6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0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8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2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4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6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817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8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9" name="Group 224"/>
          <p:cNvGrpSpPr>
            <a:grpSpLocks/>
          </p:cNvGrpSpPr>
          <p:nvPr/>
        </p:nvGrpSpPr>
        <p:grpSpPr bwMode="auto">
          <a:xfrm>
            <a:off x="6908404" y="968375"/>
            <a:ext cx="423069" cy="641350"/>
            <a:chOff x="4140" y="429"/>
            <a:chExt cx="1425" cy="2396"/>
          </a:xfrm>
        </p:grpSpPr>
        <p:sp>
          <p:nvSpPr>
            <p:cNvPr id="157763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65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68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4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69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0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2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1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2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3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0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4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88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6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0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2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4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785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6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30" name="Group 257"/>
          <p:cNvGrpSpPr>
            <a:grpSpLocks/>
          </p:cNvGrpSpPr>
          <p:nvPr/>
        </p:nvGrpSpPr>
        <p:grpSpPr bwMode="auto">
          <a:xfrm>
            <a:off x="7792377" y="2220913"/>
            <a:ext cx="423069" cy="641350"/>
            <a:chOff x="4140" y="429"/>
            <a:chExt cx="1425" cy="2396"/>
          </a:xfrm>
        </p:grpSpPr>
        <p:sp>
          <p:nvSpPr>
            <p:cNvPr id="157731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33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6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2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7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8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0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9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0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41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8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2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6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4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5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8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0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1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2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753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4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67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0" grpId="0" animBg="1"/>
      <p:bldP spid="202771" grpId="0" animBg="1"/>
      <p:bldP spid="202772" grpId="0" animBg="1"/>
      <p:bldP spid="202773" grpId="0" animBg="1"/>
      <p:bldP spid="202774" grpId="0" animBg="1"/>
      <p:bldP spid="202775" grpId="0" animBg="1"/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  <p:bldP spid="202815" grpId="0" animBg="1"/>
      <p:bldP spid="202816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ext Box 24"/>
          <p:cNvSpPr txBox="1">
            <a:spLocks noChangeArrowheads="1"/>
          </p:cNvSpPr>
          <p:nvPr/>
        </p:nvSpPr>
        <p:spPr bwMode="auto">
          <a:xfrm>
            <a:off x="8096827" y="325755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8" name="Text Box 25"/>
          <p:cNvSpPr txBox="1">
            <a:spLocks noChangeArrowheads="1"/>
          </p:cNvSpPr>
          <p:nvPr/>
        </p:nvSpPr>
        <p:spPr bwMode="auto">
          <a:xfrm>
            <a:off x="7601527" y="333375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9" name="Text Box 26"/>
          <p:cNvSpPr txBox="1">
            <a:spLocks noChangeArrowheads="1"/>
          </p:cNvSpPr>
          <p:nvPr/>
        </p:nvSpPr>
        <p:spPr bwMode="auto">
          <a:xfrm>
            <a:off x="7297124" y="181768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0" name="Line 60"/>
          <p:cNvSpPr>
            <a:spLocks noChangeShapeType="1"/>
          </p:cNvSpPr>
          <p:nvPr/>
        </p:nvSpPr>
        <p:spPr bwMode="auto">
          <a:xfrm>
            <a:off x="8060664" y="2941639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/>
          <p:cNvSpPr>
            <a:spLocks noChangeShapeType="1"/>
          </p:cNvSpPr>
          <p:nvPr/>
        </p:nvSpPr>
        <p:spPr bwMode="auto">
          <a:xfrm flipH="1" flipV="1">
            <a:off x="7929960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/>
          <p:cNvSpPr>
            <a:spLocks noChangeShapeType="1"/>
          </p:cNvSpPr>
          <p:nvPr/>
        </p:nvSpPr>
        <p:spPr bwMode="auto">
          <a:xfrm flipH="1" flipV="1">
            <a:off x="7365869" y="1541464"/>
            <a:ext cx="497019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/>
          <p:cNvSpPr txBox="1">
            <a:spLocks noChangeArrowheads="1"/>
          </p:cNvSpPr>
          <p:nvPr/>
        </p:nvSpPr>
        <p:spPr bwMode="auto">
          <a:xfrm>
            <a:off x="7751149" y="139065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4" name="Rectangle 67"/>
          <p:cNvSpPr>
            <a:spLocks noChangeArrowheads="1"/>
          </p:cNvSpPr>
          <p:nvPr/>
        </p:nvSpPr>
        <p:spPr bwMode="auto">
          <a:xfrm>
            <a:off x="507339" y="1687513"/>
            <a:ext cx="3425825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recursive query</a:t>
            </a:r>
            <a:r>
              <a:rPr lang="en-US" altLang="en-US" sz="2800" i="1">
                <a:solidFill>
                  <a:srgbClr val="CC0000"/>
                </a:solidFill>
                <a:latin typeface="Comic Sans MS" pitchFamily="66" charset="0"/>
              </a:rPr>
              <a:t>: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heavy load at upper levels of hierarchy?</a:t>
            </a:r>
          </a:p>
        </p:txBody>
      </p:sp>
      <p:sp>
        <p:nvSpPr>
          <p:cNvPr id="159755" name="Text Box 5"/>
          <p:cNvSpPr txBox="1">
            <a:spLocks noChangeArrowheads="1"/>
          </p:cNvSpPr>
          <p:nvPr/>
        </p:nvSpPr>
        <p:spPr bwMode="auto">
          <a:xfrm>
            <a:off x="4622323" y="4881564"/>
            <a:ext cx="176202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9756" name="Text Box 6"/>
          <p:cNvSpPr txBox="1">
            <a:spLocks noChangeArrowheads="1"/>
          </p:cNvSpPr>
          <p:nvPr/>
        </p:nvSpPr>
        <p:spPr bwMode="auto">
          <a:xfrm>
            <a:off x="7310046" y="5775325"/>
            <a:ext cx="189507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9757" name="Text Box 17"/>
          <p:cNvSpPr txBox="1">
            <a:spLocks noChangeArrowheads="1"/>
          </p:cNvSpPr>
          <p:nvPr/>
        </p:nvSpPr>
        <p:spPr bwMode="auto">
          <a:xfrm>
            <a:off x="6273800" y="481013"/>
            <a:ext cx="217897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159758" name="Line 18"/>
          <p:cNvSpPr>
            <a:spLocks noChangeShapeType="1"/>
          </p:cNvSpPr>
          <p:nvPr/>
        </p:nvSpPr>
        <p:spPr bwMode="auto">
          <a:xfrm flipH="1" flipV="1">
            <a:off x="5726906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/>
          <p:cNvSpPr>
            <a:spLocks noChangeShapeType="1"/>
          </p:cNvSpPr>
          <p:nvPr/>
        </p:nvSpPr>
        <p:spPr bwMode="auto">
          <a:xfrm flipV="1">
            <a:off x="5840412" y="1220788"/>
            <a:ext cx="9906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/>
          <p:cNvSpPr>
            <a:spLocks noChangeShapeType="1"/>
          </p:cNvSpPr>
          <p:nvPr/>
        </p:nvSpPr>
        <p:spPr bwMode="auto">
          <a:xfrm flipH="1">
            <a:off x="6088063" y="1449388"/>
            <a:ext cx="794544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/>
          <p:cNvSpPr>
            <a:spLocks noChangeShapeType="1"/>
          </p:cNvSpPr>
          <p:nvPr/>
        </p:nvSpPr>
        <p:spPr bwMode="auto">
          <a:xfrm>
            <a:off x="5933282" y="2944814"/>
            <a:ext cx="10319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/>
          <p:cNvGrpSpPr>
            <a:grpSpLocks/>
          </p:cNvGrpSpPr>
          <p:nvPr/>
        </p:nvGrpSpPr>
        <p:grpSpPr bwMode="auto">
          <a:xfrm>
            <a:off x="4540251" y="3062286"/>
            <a:ext cx="2032794" cy="615949"/>
            <a:chOff x="2838" y="2132"/>
            <a:chExt cx="1182" cy="388"/>
          </a:xfrm>
        </p:grpSpPr>
        <p:sp>
          <p:nvSpPr>
            <p:cNvPr id="159910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9911" name="Text Box 26"/>
            <p:cNvSpPr txBox="1">
              <a:spLocks noChangeArrowheads="1"/>
            </p:cNvSpPr>
            <p:nvPr/>
          </p:nvSpPr>
          <p:spPr bwMode="auto">
            <a:xfrm>
              <a:off x="2872" y="2132"/>
              <a:ext cx="1114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159763" name="Text Box 27"/>
          <p:cNvSpPr txBox="1">
            <a:spLocks noChangeArrowheads="1"/>
          </p:cNvSpPr>
          <p:nvPr/>
        </p:nvSpPr>
        <p:spPr bwMode="auto">
          <a:xfrm>
            <a:off x="5425990" y="377190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4" name="Text Box 28"/>
          <p:cNvSpPr txBox="1">
            <a:spLocks noChangeArrowheads="1"/>
          </p:cNvSpPr>
          <p:nvPr/>
        </p:nvSpPr>
        <p:spPr bwMode="auto">
          <a:xfrm>
            <a:off x="6014159" y="1438276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5" name="Text Box 29"/>
          <p:cNvSpPr txBox="1">
            <a:spLocks noChangeArrowheads="1"/>
          </p:cNvSpPr>
          <p:nvPr/>
        </p:nvSpPr>
        <p:spPr bwMode="auto">
          <a:xfrm>
            <a:off x="6488821" y="1676401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6" name="Text Box 60"/>
          <p:cNvSpPr txBox="1">
            <a:spLocks noChangeArrowheads="1"/>
          </p:cNvSpPr>
          <p:nvPr/>
        </p:nvSpPr>
        <p:spPr bwMode="auto">
          <a:xfrm>
            <a:off x="6971423" y="4429126"/>
            <a:ext cx="241925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authoritative DNS server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dns.cs.umass.edu</a:t>
            </a:r>
            <a:endParaRPr lang="en-US" altLang="en-US" sz="1600"/>
          </a:p>
        </p:txBody>
      </p:sp>
      <p:sp>
        <p:nvSpPr>
          <p:cNvPr id="159767" name="Text Box 62"/>
          <p:cNvSpPr txBox="1">
            <a:spLocks noChangeArrowheads="1"/>
          </p:cNvSpPr>
          <p:nvPr/>
        </p:nvSpPr>
        <p:spPr bwMode="auto">
          <a:xfrm>
            <a:off x="6024478" y="3781426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8" name="Line 62"/>
          <p:cNvSpPr>
            <a:spLocks noChangeShapeType="1"/>
          </p:cNvSpPr>
          <p:nvPr/>
        </p:nvSpPr>
        <p:spPr bwMode="auto">
          <a:xfrm flipH="1" flipV="1">
            <a:off x="7424342" y="1333501"/>
            <a:ext cx="650081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719" y="1287464"/>
            <a:ext cx="44559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/>
          <p:cNvSpPr>
            <a:spLocks noChangeArrowheads="1"/>
          </p:cNvSpPr>
          <p:nvPr/>
        </p:nvSpPr>
        <p:spPr bwMode="auto">
          <a:xfrm>
            <a:off x="577850" y="217488"/>
            <a:ext cx="531931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DNS name </a:t>
            </a:r>
            <a:b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</a:b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resolution example</a:t>
            </a:r>
          </a:p>
        </p:txBody>
      </p:sp>
      <p:sp>
        <p:nvSpPr>
          <p:cNvPr id="159771" name="Text Box 65"/>
          <p:cNvSpPr txBox="1">
            <a:spLocks noChangeArrowheads="1"/>
          </p:cNvSpPr>
          <p:nvPr/>
        </p:nvSpPr>
        <p:spPr bwMode="auto">
          <a:xfrm>
            <a:off x="8234363" y="2287588"/>
            <a:ext cx="143602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600"/>
          </a:p>
        </p:txBody>
      </p:sp>
      <p:grpSp>
        <p:nvGrpSpPr>
          <p:cNvPr id="159772" name="Group 140"/>
          <p:cNvGrpSpPr>
            <a:grpSpLocks/>
          </p:cNvGrpSpPr>
          <p:nvPr/>
        </p:nvGrpSpPr>
        <p:grpSpPr bwMode="auto">
          <a:xfrm flipH="1">
            <a:off x="7828492" y="5091114"/>
            <a:ext cx="1002639" cy="795337"/>
            <a:chOff x="-44" y="1473"/>
            <a:chExt cx="981" cy="1105"/>
          </a:xfrm>
        </p:grpSpPr>
        <p:pic>
          <p:nvPicPr>
            <p:cNvPr id="159908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/>
          <p:cNvGrpSpPr>
            <a:grpSpLocks/>
          </p:cNvGrpSpPr>
          <p:nvPr/>
        </p:nvGrpSpPr>
        <p:grpSpPr bwMode="auto">
          <a:xfrm>
            <a:off x="5162815" y="4244975"/>
            <a:ext cx="1002639" cy="795338"/>
            <a:chOff x="-44" y="1473"/>
            <a:chExt cx="981" cy="1105"/>
          </a:xfrm>
        </p:grpSpPr>
        <p:pic>
          <p:nvPicPr>
            <p:cNvPr id="159906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/>
          <p:cNvGrpSpPr>
            <a:grpSpLocks/>
          </p:cNvGrpSpPr>
          <p:nvPr/>
        </p:nvGrpSpPr>
        <p:grpSpPr bwMode="auto">
          <a:xfrm>
            <a:off x="7828492" y="3743325"/>
            <a:ext cx="423069" cy="641350"/>
            <a:chOff x="4140" y="429"/>
            <a:chExt cx="1425" cy="2396"/>
          </a:xfrm>
        </p:grpSpPr>
        <p:sp>
          <p:nvSpPr>
            <p:cNvPr id="159874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76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79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5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0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1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3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2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3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4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1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5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99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7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8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1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3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4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5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96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7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5" name="Group 212"/>
          <p:cNvGrpSpPr>
            <a:grpSpLocks/>
          </p:cNvGrpSpPr>
          <p:nvPr/>
        </p:nvGrpSpPr>
        <p:grpSpPr bwMode="auto">
          <a:xfrm>
            <a:off x="5658115" y="2230438"/>
            <a:ext cx="423069" cy="641350"/>
            <a:chOff x="4140" y="429"/>
            <a:chExt cx="1425" cy="2396"/>
          </a:xfrm>
        </p:grpSpPr>
        <p:sp>
          <p:nvSpPr>
            <p:cNvPr id="159842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44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7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3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48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9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1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0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1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52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9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3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7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5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6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9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1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2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3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64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5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6" name="Group 245"/>
          <p:cNvGrpSpPr>
            <a:grpSpLocks/>
          </p:cNvGrpSpPr>
          <p:nvPr/>
        </p:nvGrpSpPr>
        <p:grpSpPr bwMode="auto">
          <a:xfrm>
            <a:off x="6908404" y="968375"/>
            <a:ext cx="423069" cy="641350"/>
            <a:chOff x="4140" y="429"/>
            <a:chExt cx="1425" cy="2396"/>
          </a:xfrm>
        </p:grpSpPr>
        <p:sp>
          <p:nvSpPr>
            <p:cNvPr id="159810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2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5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41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6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7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9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8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9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20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7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1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5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3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4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7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9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0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1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32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3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7" name="Group 311"/>
          <p:cNvGrpSpPr>
            <a:grpSpLocks/>
          </p:cNvGrpSpPr>
          <p:nvPr/>
        </p:nvGrpSpPr>
        <p:grpSpPr bwMode="auto">
          <a:xfrm>
            <a:off x="7792377" y="2220913"/>
            <a:ext cx="423069" cy="641350"/>
            <a:chOff x="4140" y="429"/>
            <a:chExt cx="1425" cy="2396"/>
          </a:xfrm>
        </p:grpSpPr>
        <p:sp>
          <p:nvSpPr>
            <p:cNvPr id="159778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0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3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9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4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5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7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6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7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8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5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9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3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91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2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5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7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8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9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00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01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68</a:t>
            </a:fld>
            <a:endParaRPr lang="en-US" altLang="en-US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246" y="862014"/>
            <a:ext cx="74277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46051"/>
            <a:ext cx="8420100" cy="969963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DNS: caching, updating records</a:t>
            </a:r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70719" y="1438276"/>
            <a:ext cx="8586920" cy="4733925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once (any) name server learns mapping, it </a:t>
            </a:r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caches</a:t>
            </a:r>
            <a:r>
              <a:rPr lang="en-US" altLang="en-US">
                <a:ea typeface="ＭＳ Ｐゴシック" pitchFamily="34" charset="-128"/>
              </a:rPr>
              <a:t> mapping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cache entries timeout (disappear) after some time (TTL)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TLD servers typically cached in local name servers</a:t>
            </a:r>
          </a:p>
          <a:p>
            <a:pPr lvl="2"/>
            <a:r>
              <a:rPr lang="en-US" altLang="en-US">
                <a:latin typeface="Gill Sans MT" pitchFamily="34" charset="0"/>
                <a:ea typeface="ＭＳ Ｐゴシック" pitchFamily="34" charset="-128"/>
              </a:rPr>
              <a:t>thus root name servers not often visited</a:t>
            </a:r>
            <a:endParaRPr lang="en-US" altLang="en-US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cached entries may be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out-of-date</a:t>
            </a:r>
            <a:r>
              <a:rPr lang="en-US" altLang="en-US">
                <a:ea typeface="ＭＳ Ｐゴシック" pitchFamily="34" charset="-128"/>
              </a:rPr>
              <a:t> (best effort name-to-address translation!)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if name host changes IP address, may not be known Internet-wide until all TTLs expire</a:t>
            </a:r>
          </a:p>
          <a:p>
            <a:r>
              <a:rPr lang="en-US" altLang="en-US">
                <a:ea typeface="ＭＳ Ｐゴシック" pitchFamily="34" charset="-128"/>
              </a:rPr>
              <a:t>update/notify mechanisms proposed IETF standard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RFC 2136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69</a:t>
            </a:fld>
            <a:endParaRPr lang="en-US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5" name="Group 582"/>
          <p:cNvGrpSpPr>
            <a:grpSpLocks/>
          </p:cNvGrpSpPr>
          <p:nvPr/>
        </p:nvGrpSpPr>
        <p:grpSpPr bwMode="auto">
          <a:xfrm>
            <a:off x="588170" y="1492251"/>
            <a:ext cx="3835135" cy="4545013"/>
            <a:chOff x="3277" y="974"/>
            <a:chExt cx="2230" cy="2863"/>
          </a:xfrm>
        </p:grpSpPr>
        <p:sp>
          <p:nvSpPr>
            <p:cNvPr id="44042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418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4044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4414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91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92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93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84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76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6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6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68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60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52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44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36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28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20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12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04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33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6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2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7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8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0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9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0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41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8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2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6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4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5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8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0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1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2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4253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4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99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1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4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30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5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6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8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7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8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9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6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0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4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2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3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6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8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9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0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4221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2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100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36" name="Rectangle 4"/>
          <p:cNvSpPr>
            <a:spLocks noGrp="1" noChangeArrowheads="1"/>
          </p:cNvSpPr>
          <p:nvPr>
            <p:ph type="title"/>
          </p:nvPr>
        </p:nvSpPr>
        <p:spPr>
          <a:xfrm>
            <a:off x="397272" y="184150"/>
            <a:ext cx="8420100" cy="85248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Client-server architecture</a:t>
            </a:r>
          </a:p>
        </p:txBody>
      </p:sp>
      <p:sp>
        <p:nvSpPr>
          <p:cNvPr id="44037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5149057" y="1416050"/>
            <a:ext cx="4488656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server: 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always-on host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permanent IP address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clients: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communicate with server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may be intermittently connected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may have dynamic IP addresses</a:t>
            </a:r>
          </a:p>
          <a:p>
            <a:r>
              <a:rPr lang="en-US" altLang="en-US" sz="2400" dirty="0">
                <a:ea typeface="ＭＳ Ｐゴシック" pitchFamily="34" charset="-128"/>
              </a:rPr>
              <a:t>do not communicate directly with each other</a:t>
            </a:r>
          </a:p>
        </p:txBody>
      </p:sp>
      <p:pic>
        <p:nvPicPr>
          <p:cNvPr id="44038" name="Picture 351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992" y="842964"/>
            <a:ext cx="6562725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/>
          <p:cNvSpPr>
            <a:spLocks noChangeShapeType="1"/>
          </p:cNvSpPr>
          <p:nvPr/>
        </p:nvSpPr>
        <p:spPr bwMode="auto">
          <a:xfrm>
            <a:off x="1353476" y="3235326"/>
            <a:ext cx="2173817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/>
          <p:cNvSpPr>
            <a:spLocks noChangeShapeType="1"/>
          </p:cNvSpPr>
          <p:nvPr/>
        </p:nvSpPr>
        <p:spPr bwMode="auto">
          <a:xfrm>
            <a:off x="2395671" y="1844676"/>
            <a:ext cx="1604565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/>
          <p:cNvSpPr txBox="1">
            <a:spLocks noChangeArrowheads="1"/>
          </p:cNvSpPr>
          <p:nvPr/>
        </p:nvSpPr>
        <p:spPr bwMode="auto">
          <a:xfrm>
            <a:off x="275167" y="4067176"/>
            <a:ext cx="15664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D13D69D4-5A72-4496-B381-78514396D156}" type="slidenum">
              <a:rPr lang="en-US" altLang="en-US" smtClean="0"/>
              <a:pPr/>
              <a:t>7</a:t>
            </a:fld>
            <a:endParaRPr lang="en-US" altLang="en-US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3" name="Rectangle 2"/>
          <p:cNvSpPr>
            <a:spLocks noGrp="1" noChangeArrowheads="1"/>
          </p:cNvSpPr>
          <p:nvPr>
            <p:ph type="title"/>
          </p:nvPr>
        </p:nvSpPr>
        <p:spPr>
          <a:xfrm>
            <a:off x="493581" y="201614"/>
            <a:ext cx="8420100" cy="89217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 records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384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8169" y="1343025"/>
            <a:ext cx="8471694" cy="5143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DNS:</a:t>
            </a:r>
            <a:r>
              <a:rPr lang="en-US" altLang="en-US" sz="2400" dirty="0">
                <a:ea typeface="ＭＳ Ｐゴシック" pitchFamily="34" charset="-128"/>
              </a:rPr>
              <a:t> distributed database storing </a:t>
            </a:r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resource records </a:t>
            </a: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(RR)</a:t>
            </a:r>
          </a:p>
        </p:txBody>
      </p:sp>
      <p:sp>
        <p:nvSpPr>
          <p:cNvPr id="16384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77850" y="3897313"/>
            <a:ext cx="3807619" cy="19050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>
                <a:solidFill>
                  <a:srgbClr val="CC0000"/>
                </a:solidFill>
                <a:ea typeface="ＭＳ Ｐゴシック" pitchFamily="34" charset="-128"/>
              </a:rPr>
              <a:t>type=NS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name</a:t>
            </a:r>
            <a:r>
              <a:rPr lang="en-US" altLang="en-US" sz="2000">
                <a:ea typeface="ＭＳ Ｐゴシック" pitchFamily="34" charset="-128"/>
              </a:rPr>
              <a:t> is domain (e.g., foo.com)</a:t>
            </a:r>
          </a:p>
          <a:p>
            <a:pPr lvl="1"/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value</a:t>
            </a:r>
            <a:r>
              <a:rPr lang="en-US" altLang="en-US" sz="2000">
                <a:ea typeface="ＭＳ Ｐゴシック" pitchFamily="34" charset="-128"/>
              </a:rPr>
              <a:t> is hostname of authoritative name server for this domain</a:t>
            </a:r>
          </a:p>
          <a:p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163846" name="Text Box 6"/>
          <p:cNvSpPr txBox="1">
            <a:spLocks noChangeArrowheads="1"/>
          </p:cNvSpPr>
          <p:nvPr/>
        </p:nvSpPr>
        <p:spPr bwMode="auto">
          <a:xfrm>
            <a:off x="1945085" y="1908175"/>
            <a:ext cx="5811176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</a:rPr>
              <a:t>RR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000099"/>
                </a:solidFill>
              </a:rPr>
              <a:t>format</a:t>
            </a:r>
            <a:r>
              <a:rPr lang="en-US" altLang="en-US" sz="2400" dirty="0"/>
              <a:t>:</a:t>
            </a:r>
            <a:r>
              <a:rPr lang="en-US" altLang="en-US" sz="2400" dirty="0">
                <a:latin typeface="Comic Sans MS" pitchFamily="66" charset="0"/>
              </a:rPr>
              <a:t> </a:t>
            </a:r>
            <a:r>
              <a:rPr lang="en-US" altLang="en-US" sz="1800" b="1" dirty="0">
                <a:latin typeface="Courier New" pitchFamily="49" charset="0"/>
              </a:rPr>
              <a:t>(name, value, type, </a:t>
            </a:r>
            <a:r>
              <a:rPr lang="en-US" altLang="en-US" sz="1800" b="1" dirty="0" err="1">
                <a:latin typeface="Courier New" pitchFamily="49" charset="0"/>
              </a:rPr>
              <a:t>ttl</a:t>
            </a:r>
            <a:r>
              <a:rPr lang="en-US" altLang="en-US" sz="1800" b="1" dirty="0">
                <a:latin typeface="Courier New" pitchFamily="49" charset="0"/>
              </a:rPr>
              <a:t>)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163847" name="Rectangle 7"/>
          <p:cNvSpPr>
            <a:spLocks noChangeArrowheads="1"/>
          </p:cNvSpPr>
          <p:nvPr/>
        </p:nvSpPr>
        <p:spPr bwMode="auto">
          <a:xfrm>
            <a:off x="2032794" y="1895475"/>
            <a:ext cx="5706269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itchFamily="18" charset="0"/>
            </a:endParaRPr>
          </a:p>
        </p:txBody>
      </p:sp>
      <p:sp>
        <p:nvSpPr>
          <p:cNvPr id="163848" name="Rectangle 8"/>
          <p:cNvSpPr>
            <a:spLocks noChangeArrowheads="1"/>
          </p:cNvSpPr>
          <p:nvPr/>
        </p:nvSpPr>
        <p:spPr bwMode="auto">
          <a:xfrm>
            <a:off x="567531" y="2657476"/>
            <a:ext cx="41275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2800" u="sng">
                <a:solidFill>
                  <a:srgbClr val="CC0000"/>
                </a:solidFill>
                <a:latin typeface="Gill Sans MT" pitchFamily="34" charset="0"/>
              </a:rPr>
              <a:t>type=A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name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>
                <a:latin typeface="Gill Sans MT" pitchFamily="34" charset="0"/>
              </a:rPr>
              <a:t>is hostname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value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>
                <a:latin typeface="Gill Sans MT" pitchFamily="34" charset="0"/>
              </a:rPr>
              <a:t>is IP address</a:t>
            </a:r>
          </a:p>
          <a:p>
            <a:pPr>
              <a:buFont typeface="ZapfDingbats" charset="2"/>
              <a:buChar char="r"/>
            </a:pP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3849" name="Rectangle 9"/>
          <p:cNvSpPr>
            <a:spLocks noChangeArrowheads="1"/>
          </p:cNvSpPr>
          <p:nvPr/>
        </p:nvSpPr>
        <p:spPr bwMode="auto">
          <a:xfrm>
            <a:off x="4581525" y="2697163"/>
            <a:ext cx="4891088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Gill Sans MT" pitchFamily="34" charset="0"/>
              </a:rPr>
              <a:t>type=CNAME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name</a:t>
            </a:r>
            <a:r>
              <a:rPr lang="en-US" altLang="en-US">
                <a:latin typeface="Comic Sans MS" pitchFamily="66" charset="0"/>
              </a:rPr>
              <a:t> is </a:t>
            </a:r>
            <a:r>
              <a:rPr lang="en-US" altLang="en-US">
                <a:latin typeface="Gill Sans MT" pitchFamily="34" charset="0"/>
              </a:rPr>
              <a:t>alias name for some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canonical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>
                <a:latin typeface="Gill Sans MT" pitchFamily="34" charset="0"/>
              </a:rPr>
              <a:t> (the real) 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1800" b="1">
                <a:latin typeface="Courier New" pitchFamily="49" charset="0"/>
              </a:rPr>
              <a:t>www.ibm.com</a:t>
            </a:r>
            <a:r>
              <a:rPr lang="en-US" altLang="en-US" sz="1800">
                <a:latin typeface="Courier New" pitchFamily="49" charset="0"/>
              </a:rPr>
              <a:t> </a:t>
            </a:r>
            <a:r>
              <a:rPr lang="en-US" altLang="en-US">
                <a:latin typeface="Gill Sans MT" pitchFamily="34" charset="0"/>
              </a:rPr>
              <a:t>is really</a:t>
            </a:r>
            <a:endParaRPr lang="en-US" altLang="en-US" sz="1800">
              <a:latin typeface="Gill Sans MT" pitchFamily="34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None/>
            </a:pPr>
            <a:r>
              <a:rPr lang="en-US" altLang="en-US" sz="1800">
                <a:latin typeface="Courier New" pitchFamily="49" charset="0"/>
              </a:rPr>
              <a:t>  </a:t>
            </a:r>
            <a:r>
              <a:rPr lang="en-US" altLang="en-US" sz="1800" b="1">
                <a:latin typeface="Courier New" pitchFamily="49" charset="0"/>
              </a:rPr>
              <a:t>servereast.backup2.ibm.com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value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>
                <a:latin typeface="Gill Sans MT" pitchFamily="34" charset="0"/>
              </a:rPr>
              <a:t>is canonical name</a:t>
            </a:r>
          </a:p>
          <a:p>
            <a:pPr>
              <a:buFont typeface="ZapfDingbats" charset="2"/>
              <a:buChar char="r"/>
            </a:pP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3850" name="Rectangle 10"/>
          <p:cNvSpPr>
            <a:spLocks noChangeArrowheads="1"/>
          </p:cNvSpPr>
          <p:nvPr/>
        </p:nvSpPr>
        <p:spPr bwMode="auto">
          <a:xfrm>
            <a:off x="4607323" y="5022850"/>
            <a:ext cx="4775861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Gill Sans MT" pitchFamily="34" charset="0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value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>
                <a:latin typeface="Gill Sans MT" pitchFamily="34" charset="0"/>
              </a:rPr>
              <a:t>is name of mailserver associated with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 b="1">
                <a:latin typeface="Courier New" pitchFamily="49" charset="0"/>
              </a:rPr>
              <a:t>name</a:t>
            </a:r>
            <a:endParaRPr lang="en-US" altLang="en-US">
              <a:latin typeface="Comic Sans MS" pitchFamily="66" charset="0"/>
            </a:endParaRPr>
          </a:p>
          <a:p>
            <a:pPr>
              <a:buFont typeface="ZapfDingbats" charset="2"/>
              <a:buChar char="r"/>
            </a:pPr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6385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62" y="881064"/>
            <a:ext cx="34653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70</a:t>
            </a:fld>
            <a:endParaRPr lang="en-US" alt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885825"/>
            <a:ext cx="59418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Rectangle 2"/>
          <p:cNvSpPr>
            <a:spLocks noGrp="1" noChangeArrowheads="1"/>
          </p:cNvSpPr>
          <p:nvPr>
            <p:ph type="title"/>
          </p:nvPr>
        </p:nvSpPr>
        <p:spPr>
          <a:xfrm>
            <a:off x="483262" y="217489"/>
            <a:ext cx="8420100" cy="860425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DNS protocol, messages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65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7658" y="1333500"/>
            <a:ext cx="8471694" cy="51435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query</a:t>
            </a:r>
            <a:r>
              <a:rPr lang="en-US" altLang="en-US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>
                <a:ea typeface="ＭＳ Ｐゴシック" pitchFamily="34" charset="-128"/>
              </a:rPr>
              <a:t>and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reply</a:t>
            </a:r>
            <a:r>
              <a:rPr lang="en-US" altLang="en-US">
                <a:ea typeface="ＭＳ Ｐゴシック" pitchFamily="34" charset="-128"/>
              </a:rPr>
              <a:t> messages, both with same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message format</a:t>
            </a:r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190470" name="Rectangle 4"/>
          <p:cNvSpPr>
            <a:spLocks noChangeArrowheads="1"/>
          </p:cNvSpPr>
          <p:nvPr/>
        </p:nvSpPr>
        <p:spPr bwMode="auto">
          <a:xfrm>
            <a:off x="531416" y="2352676"/>
            <a:ext cx="3872971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65895" name="Group 36"/>
          <p:cNvGrpSpPr>
            <a:grpSpLocks/>
          </p:cNvGrpSpPr>
          <p:nvPr/>
        </p:nvGrpSpPr>
        <p:grpSpPr bwMode="auto">
          <a:xfrm>
            <a:off x="4595284" y="2216150"/>
            <a:ext cx="4036352" cy="4184650"/>
            <a:chOff x="2672" y="1396"/>
            <a:chExt cx="2347" cy="2636"/>
          </a:xfrm>
        </p:grpSpPr>
        <p:sp>
          <p:nvSpPr>
            <p:cNvPr id="165906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7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8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76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5916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5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5917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1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5918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1924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5919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98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5920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2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5921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85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5922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57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5923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593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5924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187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5896" name="Line 34"/>
          <p:cNvSpPr>
            <a:spLocks noChangeShapeType="1"/>
          </p:cNvSpPr>
          <p:nvPr/>
        </p:nvSpPr>
        <p:spPr bwMode="auto">
          <a:xfrm flipV="1">
            <a:off x="3702713" y="2568576"/>
            <a:ext cx="1262327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/>
          <p:cNvSpPr>
            <a:spLocks noChangeShapeType="1"/>
          </p:cNvSpPr>
          <p:nvPr/>
        </p:nvSpPr>
        <p:spPr bwMode="auto">
          <a:xfrm flipV="1">
            <a:off x="1649281" y="2547939"/>
            <a:ext cx="5615119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/>
          <p:cNvGrpSpPr>
            <a:grpSpLocks/>
          </p:cNvGrpSpPr>
          <p:nvPr/>
        </p:nvGrpSpPr>
        <p:grpSpPr bwMode="auto">
          <a:xfrm>
            <a:off x="4627961" y="1895478"/>
            <a:ext cx="1893490" cy="276226"/>
            <a:chOff x="2691" y="1194"/>
            <a:chExt cx="1101" cy="174"/>
          </a:xfrm>
        </p:grpSpPr>
        <p:sp>
          <p:nvSpPr>
            <p:cNvPr id="165903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39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4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/>
          <p:cNvGrpSpPr>
            <a:grpSpLocks/>
          </p:cNvGrpSpPr>
          <p:nvPr/>
        </p:nvGrpSpPr>
        <p:grpSpPr bwMode="auto">
          <a:xfrm>
            <a:off x="6550688" y="1895478"/>
            <a:ext cx="1893490" cy="276226"/>
            <a:chOff x="2691" y="1194"/>
            <a:chExt cx="1101" cy="174"/>
          </a:xfrm>
        </p:grpSpPr>
        <p:sp>
          <p:nvSpPr>
            <p:cNvPr id="165900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39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1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71</a:t>
            </a:fld>
            <a:endParaRPr lang="en-US" altLang="en-US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9" name="Text Box 4"/>
          <p:cNvSpPr txBox="1">
            <a:spLocks noChangeArrowheads="1"/>
          </p:cNvSpPr>
          <p:nvPr/>
        </p:nvSpPr>
        <p:spPr bwMode="auto">
          <a:xfrm>
            <a:off x="1446399" y="3700662"/>
            <a:ext cx="189859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 for a query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0" name="Text Box 5"/>
          <p:cNvSpPr txBox="1">
            <a:spLocks noChangeArrowheads="1"/>
          </p:cNvSpPr>
          <p:nvPr/>
        </p:nvSpPr>
        <p:spPr bwMode="auto">
          <a:xfrm>
            <a:off x="999200" y="4425950"/>
            <a:ext cx="234923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to query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1" name="Text Box 6"/>
          <p:cNvSpPr txBox="1">
            <a:spLocks noChangeArrowheads="1"/>
          </p:cNvSpPr>
          <p:nvPr/>
        </p:nvSpPr>
        <p:spPr bwMode="auto">
          <a:xfrm>
            <a:off x="1020211" y="5075437"/>
            <a:ext cx="233166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authoritative servers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2" name="Text Box 7"/>
          <p:cNvSpPr txBox="1">
            <a:spLocks noChangeArrowheads="1"/>
          </p:cNvSpPr>
          <p:nvPr/>
        </p:nvSpPr>
        <p:spPr bwMode="auto">
          <a:xfrm>
            <a:off x="934830" y="5794574"/>
            <a:ext cx="240328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additional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helpful</a:t>
            </a:r>
            <a:r>
              <a:rPr lang="ja-JP" altLang="en-US">
                <a:latin typeface="Gill Sans MT" pitchFamily="34" charset="0"/>
              </a:rPr>
              <a:t>”</a:t>
            </a:r>
            <a:endParaRPr lang="en-US" altLang="ja-JP">
              <a:latin typeface="Gill Sans MT" pitchFamily="34" charset="0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info that may be used</a:t>
            </a:r>
            <a:endParaRPr lang="en-US" altLang="en-US" sz="2400">
              <a:latin typeface="Gill Sans MT" pitchFamily="34" charset="0"/>
            </a:endParaRPr>
          </a:p>
        </p:txBody>
      </p:sp>
      <p:grpSp>
        <p:nvGrpSpPr>
          <p:cNvPr id="167943" name="Group 17"/>
          <p:cNvGrpSpPr>
            <a:grpSpLocks/>
          </p:cNvGrpSpPr>
          <p:nvPr/>
        </p:nvGrpSpPr>
        <p:grpSpPr bwMode="auto">
          <a:xfrm>
            <a:off x="4595284" y="2216150"/>
            <a:ext cx="4036352" cy="4184650"/>
            <a:chOff x="2672" y="1396"/>
            <a:chExt cx="2347" cy="2636"/>
          </a:xfrm>
        </p:grpSpPr>
        <p:sp>
          <p:nvSpPr>
            <p:cNvPr id="167958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59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0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76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7968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5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7969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1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7970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1924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7971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98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7972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2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7973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85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7974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57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7975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593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7976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187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7944" name="Line 37"/>
          <p:cNvSpPr>
            <a:spLocks noChangeShapeType="1"/>
          </p:cNvSpPr>
          <p:nvPr/>
        </p:nvSpPr>
        <p:spPr bwMode="auto">
          <a:xfrm flipH="1">
            <a:off x="3360473" y="6062663"/>
            <a:ext cx="14859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/>
          <p:cNvSpPr>
            <a:spLocks noChangeShapeType="1"/>
          </p:cNvSpPr>
          <p:nvPr/>
        </p:nvSpPr>
        <p:spPr bwMode="auto">
          <a:xfrm flipH="1">
            <a:off x="3369072" y="5403850"/>
            <a:ext cx="14859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/>
          <p:cNvSpPr>
            <a:spLocks noChangeShapeType="1"/>
          </p:cNvSpPr>
          <p:nvPr/>
        </p:nvSpPr>
        <p:spPr bwMode="auto">
          <a:xfrm flipH="1">
            <a:off x="3377671" y="4745038"/>
            <a:ext cx="14859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/>
          <p:cNvSpPr>
            <a:spLocks noChangeShapeType="1"/>
          </p:cNvSpPr>
          <p:nvPr/>
        </p:nvSpPr>
        <p:spPr bwMode="auto">
          <a:xfrm flipH="1">
            <a:off x="3362193" y="4019550"/>
            <a:ext cx="14859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885825"/>
            <a:ext cx="59418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/>
          <p:cNvSpPr>
            <a:spLocks noChangeArrowheads="1"/>
          </p:cNvSpPr>
          <p:nvPr/>
        </p:nvSpPr>
        <p:spPr bwMode="auto">
          <a:xfrm>
            <a:off x="483262" y="217489"/>
            <a:ext cx="84201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DNS protocol, messages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167950" name="Group 43"/>
          <p:cNvGrpSpPr>
            <a:grpSpLocks/>
          </p:cNvGrpSpPr>
          <p:nvPr/>
        </p:nvGrpSpPr>
        <p:grpSpPr bwMode="auto">
          <a:xfrm>
            <a:off x="4627961" y="1895478"/>
            <a:ext cx="1893490" cy="276226"/>
            <a:chOff x="2691" y="1194"/>
            <a:chExt cx="1101" cy="174"/>
          </a:xfrm>
        </p:grpSpPr>
        <p:sp>
          <p:nvSpPr>
            <p:cNvPr id="167955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39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6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/>
          <p:cNvGrpSpPr>
            <a:grpSpLocks/>
          </p:cNvGrpSpPr>
          <p:nvPr/>
        </p:nvGrpSpPr>
        <p:grpSpPr bwMode="auto">
          <a:xfrm>
            <a:off x="6550688" y="1895478"/>
            <a:ext cx="1893490" cy="276226"/>
            <a:chOff x="2691" y="1194"/>
            <a:chExt cx="1101" cy="174"/>
          </a:xfrm>
        </p:grpSpPr>
        <p:sp>
          <p:nvSpPr>
            <p:cNvPr id="167952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39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3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72</a:t>
            </a:fld>
            <a:endParaRPr lang="en-US" altLang="en-US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120" y="889000"/>
            <a:ext cx="69324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0" y="179389"/>
            <a:ext cx="8420100" cy="903287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Inserting records into </a:t>
            </a:r>
            <a:r>
              <a:rPr lang="en-US" altLang="en-US" sz="4000">
                <a:ea typeface="ＭＳ Ｐゴシック" pitchFamily="34" charset="-128"/>
              </a:rPr>
              <a:t>DNS</a:t>
            </a:r>
          </a:p>
        </p:txBody>
      </p:sp>
      <p:sp>
        <p:nvSpPr>
          <p:cNvPr id="169989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43455" y="1370013"/>
            <a:ext cx="9161331" cy="46482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example: new startup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Network Utopia</a:t>
            </a:r>
            <a:r>
              <a:rPr lang="ja-JP" altLang="en-US">
                <a:ea typeface="ＭＳ Ｐゴシック" pitchFamily="34" charset="-128"/>
              </a:rPr>
              <a:t>”</a:t>
            </a:r>
            <a:endParaRPr lang="en-US" altLang="ja-JP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register name networkuptopia.com at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DNS registrar</a:t>
            </a:r>
            <a:r>
              <a:rPr lang="en-US" altLang="en-US">
                <a:ea typeface="ＭＳ Ｐゴシック" pitchFamily="34" charset="-128"/>
              </a:rPr>
              <a:t> (e.g., Network Solutions)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registrar inserts two RRs into .com TLD server:</a:t>
            </a:r>
            <a:br>
              <a:rPr lang="en-US" altLang="en-US" sz="2800">
                <a:ea typeface="ＭＳ Ｐゴシック" pitchFamily="34" charset="-128"/>
              </a:rPr>
            </a:br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(networkutopia.com, dns1.networkutopia.com, NS)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>
                <a:latin typeface="Courier New" pitchFamily="49" charset="0"/>
                <a:ea typeface="ＭＳ Ｐゴシック" pitchFamily="34" charset="-128"/>
              </a:rPr>
              <a:t>  (dns1.networkutopia.com, 212.212.212.1, A)</a:t>
            </a:r>
            <a:endParaRPr lang="en-US" altLang="en-US">
              <a:solidFill>
                <a:schemeClr val="accent2"/>
              </a:solidFill>
              <a:latin typeface="Courier New" pitchFamily="49" charset="0"/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73</a:t>
            </a:fld>
            <a:endParaRPr lang="en-US" altLang="en-US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/>
          <p:cNvSpPr>
            <a:spLocks noGrp="1"/>
          </p:cNvSpPr>
          <p:nvPr>
            <p:ph type="title"/>
          </p:nvPr>
        </p:nvSpPr>
        <p:spPr>
          <a:xfrm>
            <a:off x="577850" y="92075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Attacking DNS</a:t>
            </a:r>
          </a:p>
        </p:txBody>
      </p:sp>
      <p:sp>
        <p:nvSpPr>
          <p:cNvPr id="172034" name="Content Placeholder 5"/>
          <p:cNvSpPr>
            <a:spLocks noGrp="1"/>
          </p:cNvSpPr>
          <p:nvPr>
            <p:ph sz="half" idx="1"/>
          </p:nvPr>
        </p:nvSpPr>
        <p:spPr>
          <a:xfrm>
            <a:off x="577850" y="1463675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22228B"/>
                </a:solidFill>
                <a:ea typeface="ＭＳ Ｐゴシック" pitchFamily="34" charset="-128"/>
              </a:rPr>
              <a:t>DDoS attacks</a:t>
            </a:r>
          </a:p>
          <a:p>
            <a:r>
              <a:rPr lang="en-US" altLang="en-US" dirty="0">
                <a:ea typeface="ＭＳ Ｐゴシック" pitchFamily="34" charset="-128"/>
              </a:rPr>
              <a:t>bombard root servers with traffic</a:t>
            </a:r>
          </a:p>
          <a:p>
            <a:pPr marL="574675" lvl="1" indent="-227013"/>
            <a:r>
              <a:rPr lang="en-US" altLang="en-US" dirty="0">
                <a:ea typeface="ＭＳ Ｐゴシック" pitchFamily="34" charset="-128"/>
              </a:rPr>
              <a:t>not successful to date</a:t>
            </a:r>
          </a:p>
          <a:p>
            <a:pPr marL="574675" lvl="1" indent="-227013"/>
            <a:r>
              <a:rPr lang="en-US" altLang="en-US" dirty="0">
                <a:ea typeface="ＭＳ Ｐゴシック" pitchFamily="34" charset="-128"/>
              </a:rPr>
              <a:t>traffic filtering</a:t>
            </a:r>
          </a:p>
          <a:p>
            <a:pPr marL="574675" lvl="1" indent="-227013"/>
            <a:r>
              <a:rPr lang="en-US" altLang="en-US" dirty="0">
                <a:ea typeface="ＭＳ Ｐゴシック" pitchFamily="34" charset="-128"/>
              </a:rPr>
              <a:t>local DNS servers cache IPs of TLD servers, allowing root server bypass</a:t>
            </a:r>
          </a:p>
          <a:p>
            <a:r>
              <a:rPr lang="en-US" altLang="en-US" dirty="0">
                <a:ea typeface="ＭＳ Ｐゴシック" pitchFamily="34" charset="-128"/>
              </a:rPr>
              <a:t>bombard TLD servers</a:t>
            </a:r>
          </a:p>
          <a:p>
            <a:pPr marL="574675" lvl="1" indent="-227013"/>
            <a:r>
              <a:rPr lang="en-US" altLang="en-US" dirty="0">
                <a:ea typeface="ＭＳ Ｐゴシック" pitchFamily="34" charset="-128"/>
              </a:rPr>
              <a:t>potentially more dangerous</a:t>
            </a:r>
          </a:p>
          <a:p>
            <a:pPr>
              <a:buFont typeface="Comic Sans MS" pitchFamily="66" charset="0"/>
              <a:buAutoNum type="arabicPeriod"/>
            </a:pP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>
          <a:xfrm>
            <a:off x="5083704" y="1463675"/>
            <a:ext cx="4127500" cy="4648200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/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/>
              <a:t>Send fake relies to DNS server, which caches</a:t>
            </a:r>
          </a:p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requires amplification</a:t>
            </a:r>
          </a:p>
        </p:txBody>
      </p:sp>
      <p:pic>
        <p:nvPicPr>
          <p:cNvPr id="17203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961" y="914400"/>
            <a:ext cx="3828256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Application Layer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74</a:t>
            </a:fld>
            <a:endParaRPr lang="en-US" altLang="en-US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75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07" name="Group 564"/>
          <p:cNvGrpSpPr>
            <a:grpSpLocks/>
          </p:cNvGrpSpPr>
          <p:nvPr/>
        </p:nvGrpSpPr>
        <p:grpSpPr bwMode="auto">
          <a:xfrm>
            <a:off x="5551488" y="1257301"/>
            <a:ext cx="3835135" cy="4545013"/>
            <a:chOff x="3277" y="974"/>
            <a:chExt cx="2230" cy="2863"/>
          </a:xfrm>
        </p:grpSpPr>
        <p:sp>
          <p:nvSpPr>
            <p:cNvPr id="175114" name="Freeform 565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489" name="AutoShape 5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75116" name="Freeform 569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/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/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/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/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/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75485" name="Picture 623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6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6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64" name="Group 629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5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5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55" name="Group 6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4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4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47" name="Group 6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39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31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23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15" name="Group 6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07" name="Group 6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99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91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84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76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05" name="Freeform 78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08" name="Group 78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4" name="AutoShape 78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09" name="Rectangle 79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0" name="Group 79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2" name="AutoShape 79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1" name="Rectangle 79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2" name="Rectangle 79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3" name="Group 79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0" name="AutoShape 79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4" name="Freeform 79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28" name="AutoShape 80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6" name="Rectangle 80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7" name="Freeform 80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0" name="Freeform 80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2" name="AutoShape 80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3" name="Oval 81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4" name="Oval 81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75325" name="Oval 81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6" name="Rectangle 81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1" name="Group 814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73" name="Freeform 81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6" name="Group 82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2" name="AutoShape 82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7" name="Rectangle 82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8" name="Group 82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0" name="AutoShape 82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9" name="Rectangle 82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0" name="Rectangle 82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81" name="Group 82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8" name="AutoShape 83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2" name="Freeform 83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6" name="AutoShape 83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4" name="Rectangle 83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5" name="Freeform 83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8" name="Freeform 84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0" name="AutoShape 84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1" name="Oval 84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2" name="Oval 84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75293" name="Oval 84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4" name="Rectangle 84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2" name="Group 847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08" name="Rectangle 2"/>
          <p:cNvSpPr>
            <a:spLocks noGrp="1" noChangeArrowheads="1"/>
          </p:cNvSpPr>
          <p:nvPr>
            <p:ph type="title"/>
          </p:nvPr>
        </p:nvSpPr>
        <p:spPr>
          <a:xfrm>
            <a:off x="445427" y="138114"/>
            <a:ext cx="8420100" cy="871537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Pure </a:t>
            </a:r>
            <a:r>
              <a:rPr lang="en-US" altLang="en-US" sz="4000">
                <a:ea typeface="ＭＳ Ｐゴシック" pitchFamily="34" charset="-128"/>
              </a:rPr>
              <a:t>P2P</a:t>
            </a:r>
            <a:r>
              <a:rPr lang="en-US" altLang="en-US">
                <a:ea typeface="ＭＳ Ｐゴシック" pitchFamily="34" charset="-128"/>
              </a:rPr>
              <a:t> architecture</a:t>
            </a:r>
          </a:p>
        </p:txBody>
      </p:sp>
      <p:sp>
        <p:nvSpPr>
          <p:cNvPr id="1751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5234" y="1276350"/>
            <a:ext cx="4387189" cy="4648200"/>
          </a:xfrm>
        </p:spPr>
        <p:txBody>
          <a:bodyPr/>
          <a:lstStyle/>
          <a:p>
            <a:r>
              <a:rPr lang="en-US" altLang="en-US" i="1">
                <a:ea typeface="ＭＳ Ｐゴシック" pitchFamily="34" charset="-128"/>
              </a:rPr>
              <a:t>no</a:t>
            </a:r>
            <a:r>
              <a:rPr lang="en-US" altLang="en-US">
                <a:ea typeface="ＭＳ Ｐゴシック" pitchFamily="34" charset="-128"/>
              </a:rPr>
              <a:t> always-on server</a:t>
            </a:r>
          </a:p>
          <a:p>
            <a:r>
              <a:rPr lang="en-US" altLang="en-US">
                <a:ea typeface="ＭＳ Ｐゴシック" pitchFamily="34" charset="-128"/>
              </a:rPr>
              <a:t>arbitrary end systems directly communicate</a:t>
            </a:r>
          </a:p>
          <a:p>
            <a:r>
              <a:rPr lang="en-US" altLang="en-US">
                <a:ea typeface="ＭＳ Ｐゴシック" pitchFamily="34" charset="-128"/>
              </a:rPr>
              <a:t>peers are intermittently connected and change IP addresses</a:t>
            </a:r>
            <a:endParaRPr lang="en-US" altLang="en-US" i="1">
              <a:solidFill>
                <a:srgbClr val="000099"/>
              </a:solidFill>
              <a:ea typeface="ＭＳ Ｐゴシック" pitchFamily="34" charset="-128"/>
            </a:endParaRPr>
          </a:p>
          <a:p>
            <a:pPr>
              <a:spcBef>
                <a:spcPct val="60000"/>
              </a:spcBef>
              <a:buFont typeface="Wingdings" pitchFamily="2" charset="2"/>
              <a:buNone/>
            </a:pPr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examples: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file distribution (BitTorrent)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Streaming (KanKan)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VoIP (Skype) 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  <a:p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175110" name="Line 1034"/>
          <p:cNvSpPr>
            <a:spLocks noChangeShapeType="1"/>
          </p:cNvSpPr>
          <p:nvPr/>
        </p:nvSpPr>
        <p:spPr bwMode="auto">
          <a:xfrm flipH="1">
            <a:off x="6265202" y="1597026"/>
            <a:ext cx="897731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/>
          <p:cNvSpPr>
            <a:spLocks noChangeShapeType="1"/>
          </p:cNvSpPr>
          <p:nvPr/>
        </p:nvSpPr>
        <p:spPr bwMode="auto">
          <a:xfrm>
            <a:off x="6129338" y="3160713"/>
            <a:ext cx="32677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/>
          <p:cNvSpPr>
            <a:spLocks noChangeShapeType="1"/>
          </p:cNvSpPr>
          <p:nvPr/>
        </p:nvSpPr>
        <p:spPr bwMode="auto">
          <a:xfrm>
            <a:off x="6628077" y="3260725"/>
            <a:ext cx="1405070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103" y="796925"/>
            <a:ext cx="59418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30D84522-B3F1-461D-968F-76B6E37975AD}" type="slidenum">
              <a:rPr lang="en-US" altLang="en-US" smtClean="0"/>
              <a:pPr/>
              <a:t>76</a:t>
            </a:fld>
            <a:endParaRPr lang="en-US" altLang="en-US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5" name="Rectangle 2"/>
          <p:cNvSpPr>
            <a:spLocks noGrp="1" noChangeArrowheads="1"/>
          </p:cNvSpPr>
          <p:nvPr>
            <p:ph type="title"/>
          </p:nvPr>
        </p:nvSpPr>
        <p:spPr>
          <a:xfrm>
            <a:off x="323322" y="153988"/>
            <a:ext cx="9230122" cy="773112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File distribution: client-server vs P2P</a:t>
            </a:r>
          </a:p>
        </p:txBody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900" y="1227138"/>
            <a:ext cx="8946356" cy="8826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  <a:ea typeface="ＭＳ Ｐゴシック" pitchFamily="34" charset="-128"/>
              </a:rPr>
              <a:t>Question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:</a:t>
            </a:r>
            <a:r>
              <a:rPr lang="en-US" altLang="en-US">
                <a:ea typeface="ＭＳ Ｐゴシック" pitchFamily="34" charset="-128"/>
              </a:rPr>
              <a:t> how much time to distribute file (size </a:t>
            </a:r>
            <a:r>
              <a:rPr lang="en-US" altLang="en-US" i="1">
                <a:ea typeface="ＭＳ Ｐゴシック" pitchFamily="34" charset="-128"/>
              </a:rPr>
              <a:t>F</a:t>
            </a:r>
            <a:r>
              <a:rPr lang="en-US" altLang="en-US">
                <a:ea typeface="ＭＳ Ｐゴシック" pitchFamily="34" charset="-128"/>
              </a:rPr>
              <a:t>) from one server to </a:t>
            </a:r>
            <a:r>
              <a:rPr lang="en-US" altLang="en-US" i="1">
                <a:ea typeface="ＭＳ Ｐゴシック" pitchFamily="34" charset="-128"/>
              </a:rPr>
              <a:t>N  peers</a:t>
            </a:r>
            <a:r>
              <a:rPr lang="en-US" altLang="en-US">
                <a:ea typeface="ＭＳ Ｐゴシック" pitchFamily="34" charset="-128"/>
              </a:rPr>
              <a:t>?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peer upload/download capacity is limited resource</a:t>
            </a:r>
          </a:p>
        </p:txBody>
      </p:sp>
      <p:sp>
        <p:nvSpPr>
          <p:cNvPr id="177157" name="Freeform 4"/>
          <p:cNvSpPr>
            <a:spLocks/>
          </p:cNvSpPr>
          <p:nvPr/>
        </p:nvSpPr>
        <p:spPr bwMode="auto">
          <a:xfrm>
            <a:off x="2474781" y="4087814"/>
            <a:ext cx="408966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/>
          <p:cNvSpPr>
            <a:spLocks noChangeShapeType="1"/>
          </p:cNvSpPr>
          <p:nvPr/>
        </p:nvSpPr>
        <p:spPr bwMode="auto">
          <a:xfrm>
            <a:off x="1970882" y="4051300"/>
            <a:ext cx="87021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/>
          <p:cNvSpPr txBox="1">
            <a:spLocks noChangeArrowheads="1"/>
          </p:cNvSpPr>
          <p:nvPr/>
        </p:nvSpPr>
        <p:spPr bwMode="auto">
          <a:xfrm>
            <a:off x="2278725" y="3849688"/>
            <a:ext cx="3898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s</a:t>
            </a:r>
          </a:p>
        </p:txBody>
      </p:sp>
      <p:sp>
        <p:nvSpPr>
          <p:cNvPr id="177160" name="Line 39"/>
          <p:cNvSpPr>
            <a:spLocks noChangeShapeType="1"/>
          </p:cNvSpPr>
          <p:nvPr/>
        </p:nvSpPr>
        <p:spPr bwMode="auto">
          <a:xfrm>
            <a:off x="1491060" y="4962525"/>
            <a:ext cx="11006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/>
          <p:cNvSpPr>
            <a:spLocks noChangeShapeType="1"/>
          </p:cNvSpPr>
          <p:nvPr/>
        </p:nvSpPr>
        <p:spPr bwMode="auto">
          <a:xfrm flipH="1">
            <a:off x="1551252" y="5110163"/>
            <a:ext cx="108690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/>
          <p:cNvSpPr txBox="1">
            <a:spLocks noChangeArrowheads="1"/>
          </p:cNvSpPr>
          <p:nvPr/>
        </p:nvSpPr>
        <p:spPr bwMode="auto">
          <a:xfrm>
            <a:off x="1804062" y="4573588"/>
            <a:ext cx="660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3" name="Text Box 42"/>
          <p:cNvSpPr txBox="1">
            <a:spLocks noChangeArrowheads="1"/>
          </p:cNvSpPr>
          <p:nvPr/>
        </p:nvSpPr>
        <p:spPr bwMode="auto">
          <a:xfrm>
            <a:off x="1783425" y="5087938"/>
            <a:ext cx="660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4" name="Text Box 43"/>
          <p:cNvSpPr txBox="1">
            <a:spLocks noChangeArrowheads="1"/>
          </p:cNvSpPr>
          <p:nvPr/>
        </p:nvSpPr>
        <p:spPr bwMode="auto">
          <a:xfrm>
            <a:off x="1241690" y="4071938"/>
            <a:ext cx="127092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800" baseline="-25000"/>
          </a:p>
        </p:txBody>
      </p:sp>
      <p:sp>
        <p:nvSpPr>
          <p:cNvPr id="177165" name="Text Box 44"/>
          <p:cNvSpPr txBox="1">
            <a:spLocks noChangeArrowheads="1"/>
          </p:cNvSpPr>
          <p:nvPr/>
        </p:nvSpPr>
        <p:spPr bwMode="auto">
          <a:xfrm>
            <a:off x="3155535" y="4598988"/>
            <a:ext cx="25699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network (with abundant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 bandwidth)</a:t>
            </a:r>
          </a:p>
        </p:txBody>
      </p:sp>
      <p:sp>
        <p:nvSpPr>
          <p:cNvPr id="177166" name="Text Box 47"/>
          <p:cNvSpPr txBox="1">
            <a:spLocks noChangeArrowheads="1"/>
          </p:cNvSpPr>
          <p:nvPr/>
        </p:nvSpPr>
        <p:spPr bwMode="auto">
          <a:xfrm>
            <a:off x="275167" y="3824288"/>
            <a:ext cx="151341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file, size F</a:t>
            </a:r>
            <a:endParaRPr lang="en-US" altLang="en-US" sz="1600" i="1" baseline="-25000"/>
          </a:p>
        </p:txBody>
      </p:sp>
      <p:sp>
        <p:nvSpPr>
          <p:cNvPr id="177167" name="Text Box 49"/>
          <p:cNvSpPr txBox="1">
            <a:spLocks noChangeArrowheads="1"/>
          </p:cNvSpPr>
          <p:nvPr/>
        </p:nvSpPr>
        <p:spPr bwMode="auto">
          <a:xfrm>
            <a:off x="1616604" y="2725738"/>
            <a:ext cx="2182416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server upload capacity</a:t>
            </a:r>
          </a:p>
        </p:txBody>
      </p:sp>
      <p:sp>
        <p:nvSpPr>
          <p:cNvPr id="177168" name="Text Box 50"/>
          <p:cNvSpPr txBox="1">
            <a:spLocks noChangeArrowheads="1"/>
          </p:cNvSpPr>
          <p:nvPr/>
        </p:nvSpPr>
        <p:spPr bwMode="auto">
          <a:xfrm>
            <a:off x="6800056" y="5491163"/>
            <a:ext cx="2806700" cy="327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upload capacity</a:t>
            </a:r>
          </a:p>
        </p:txBody>
      </p:sp>
      <p:sp>
        <p:nvSpPr>
          <p:cNvPr id="177169" name="Text Box 51"/>
          <p:cNvSpPr txBox="1">
            <a:spLocks noChangeArrowheads="1"/>
          </p:cNvSpPr>
          <p:nvPr/>
        </p:nvSpPr>
        <p:spPr bwMode="auto">
          <a:xfrm>
            <a:off x="6887767" y="3622675"/>
            <a:ext cx="2299361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download capacity</a:t>
            </a:r>
          </a:p>
        </p:txBody>
      </p:sp>
      <p:pic>
        <p:nvPicPr>
          <p:cNvPr id="177170" name="Picture 5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2" y="720725"/>
            <a:ext cx="74277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/>
          <p:cNvSpPr>
            <a:spLocks noChangeArrowheads="1"/>
          </p:cNvSpPr>
          <p:nvPr/>
        </p:nvSpPr>
        <p:spPr bwMode="auto">
          <a:xfrm>
            <a:off x="827221" y="3270250"/>
            <a:ext cx="641482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grpSp>
        <p:nvGrpSpPr>
          <p:cNvPr id="177172" name="Group 76"/>
          <p:cNvGrpSpPr>
            <a:grpSpLocks/>
          </p:cNvGrpSpPr>
          <p:nvPr/>
        </p:nvGrpSpPr>
        <p:grpSpPr bwMode="auto">
          <a:xfrm>
            <a:off x="3790421" y="3548064"/>
            <a:ext cx="2316560" cy="903287"/>
            <a:chOff x="2204" y="2030"/>
            <a:chExt cx="1347" cy="774"/>
          </a:xfrm>
        </p:grpSpPr>
        <p:sp>
          <p:nvSpPr>
            <p:cNvPr id="177225" name="Text Box 19"/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6" name="Line 22"/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/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/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9" name="Text Box 19"/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1</a:t>
              </a:r>
            </a:p>
          </p:txBody>
        </p:sp>
        <p:sp>
          <p:nvSpPr>
            <p:cNvPr id="177230" name="Line 22"/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/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/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1</a:t>
              </a:r>
            </a:p>
          </p:txBody>
        </p:sp>
      </p:grpSp>
      <p:sp>
        <p:nvSpPr>
          <p:cNvPr id="177173" name="Line 72"/>
          <p:cNvSpPr>
            <a:spLocks noChangeShapeType="1"/>
          </p:cNvSpPr>
          <p:nvPr/>
        </p:nvSpPr>
        <p:spPr bwMode="auto">
          <a:xfrm>
            <a:off x="6533490" y="4767263"/>
            <a:ext cx="126232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/>
          <p:cNvSpPr>
            <a:spLocks noChangeShapeType="1"/>
          </p:cNvSpPr>
          <p:nvPr/>
        </p:nvSpPr>
        <p:spPr bwMode="auto">
          <a:xfrm>
            <a:off x="6542088" y="4919663"/>
            <a:ext cx="126232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/>
          <p:cNvSpPr txBox="1">
            <a:spLocks noChangeArrowheads="1"/>
          </p:cNvSpPr>
          <p:nvPr/>
        </p:nvSpPr>
        <p:spPr bwMode="auto">
          <a:xfrm>
            <a:off x="6707188" y="4356101"/>
            <a:ext cx="660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6" name="Text Box 41"/>
          <p:cNvSpPr txBox="1">
            <a:spLocks noChangeArrowheads="1"/>
          </p:cNvSpPr>
          <p:nvPr/>
        </p:nvSpPr>
        <p:spPr bwMode="auto">
          <a:xfrm>
            <a:off x="6732985" y="4889501"/>
            <a:ext cx="6604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7" name="Line 77"/>
          <p:cNvSpPr>
            <a:spLocks noChangeShapeType="1"/>
          </p:cNvSpPr>
          <p:nvPr/>
        </p:nvSpPr>
        <p:spPr bwMode="auto">
          <a:xfrm>
            <a:off x="2454143" y="3232151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/>
          <p:cNvSpPr>
            <a:spLocks noChangeShapeType="1"/>
          </p:cNvSpPr>
          <p:nvPr/>
        </p:nvSpPr>
        <p:spPr bwMode="auto">
          <a:xfrm flipH="1">
            <a:off x="7018471" y="4146550"/>
            <a:ext cx="400711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/>
          <p:cNvSpPr>
            <a:spLocks noChangeShapeType="1"/>
          </p:cNvSpPr>
          <p:nvPr/>
        </p:nvSpPr>
        <p:spPr bwMode="auto">
          <a:xfrm flipH="1" flipV="1">
            <a:off x="7051146" y="5092700"/>
            <a:ext cx="400712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/>
          <p:cNvGrpSpPr>
            <a:grpSpLocks/>
          </p:cNvGrpSpPr>
          <p:nvPr/>
        </p:nvGrpSpPr>
        <p:grpSpPr bwMode="auto">
          <a:xfrm>
            <a:off x="1663040" y="3332164"/>
            <a:ext cx="503898" cy="803275"/>
            <a:chOff x="4140" y="429"/>
            <a:chExt cx="1425" cy="2396"/>
          </a:xfrm>
        </p:grpSpPr>
        <p:sp>
          <p:nvSpPr>
            <p:cNvPr id="177193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/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195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/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198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4" name="AutoShape 89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199" name="Rectangle 90"/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0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2" name="AutoShape 93"/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1" name="Rectangle 94"/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2" name="Rectangle 95"/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3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0" name="AutoShape 9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4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18" name="AutoShape 10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6" name="Rectangle 103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7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/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0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2" name="AutoShape 109"/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3" name="Oval 110"/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4" name="Oval 111"/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77215" name="Oval 112"/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6" name="Rectangle 113"/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7181" name="Group 114"/>
          <p:cNvGrpSpPr>
            <a:grpSpLocks/>
          </p:cNvGrpSpPr>
          <p:nvPr/>
        </p:nvGrpSpPr>
        <p:grpSpPr bwMode="auto">
          <a:xfrm>
            <a:off x="481542" y="4635500"/>
            <a:ext cx="1002639" cy="795338"/>
            <a:chOff x="-44" y="1473"/>
            <a:chExt cx="981" cy="1105"/>
          </a:xfrm>
        </p:grpSpPr>
        <p:pic>
          <p:nvPicPr>
            <p:cNvPr id="177191" name="Picture 11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/>
          <p:cNvGrpSpPr>
            <a:grpSpLocks/>
          </p:cNvGrpSpPr>
          <p:nvPr/>
        </p:nvGrpSpPr>
        <p:grpSpPr bwMode="auto">
          <a:xfrm>
            <a:off x="3971000" y="2816225"/>
            <a:ext cx="1002638" cy="795338"/>
            <a:chOff x="-44" y="1473"/>
            <a:chExt cx="981" cy="1105"/>
          </a:xfrm>
        </p:grpSpPr>
        <p:pic>
          <p:nvPicPr>
            <p:cNvPr id="177189" name="Picture 11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/>
          <p:cNvGrpSpPr>
            <a:grpSpLocks/>
          </p:cNvGrpSpPr>
          <p:nvPr/>
        </p:nvGrpSpPr>
        <p:grpSpPr bwMode="auto">
          <a:xfrm>
            <a:off x="5102622" y="2957514"/>
            <a:ext cx="1002638" cy="795337"/>
            <a:chOff x="-44" y="1473"/>
            <a:chExt cx="981" cy="1105"/>
          </a:xfrm>
        </p:grpSpPr>
        <p:pic>
          <p:nvPicPr>
            <p:cNvPr id="177187" name="Picture 12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/>
          <p:cNvGrpSpPr>
            <a:grpSpLocks/>
          </p:cNvGrpSpPr>
          <p:nvPr/>
        </p:nvGrpSpPr>
        <p:grpSpPr bwMode="auto">
          <a:xfrm flipH="1">
            <a:off x="7778618" y="4405314"/>
            <a:ext cx="1002638" cy="795337"/>
            <a:chOff x="-44" y="1473"/>
            <a:chExt cx="981" cy="1105"/>
          </a:xfrm>
        </p:grpSpPr>
        <p:pic>
          <p:nvPicPr>
            <p:cNvPr id="177185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77</a:t>
            </a:fld>
            <a:endParaRPr lang="en-US" altLang="en-US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3" name="Rectangle 2"/>
          <p:cNvSpPr>
            <a:spLocks noGrp="1" noChangeArrowheads="1"/>
          </p:cNvSpPr>
          <p:nvPr>
            <p:ph type="title"/>
          </p:nvPr>
        </p:nvSpPr>
        <p:spPr>
          <a:xfrm>
            <a:off x="323322" y="61913"/>
            <a:ext cx="9230122" cy="1143000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File distribution time: client-server</a:t>
            </a:r>
          </a:p>
        </p:txBody>
      </p:sp>
      <p:sp>
        <p:nvSpPr>
          <p:cNvPr id="179204" name="Rectangle 47"/>
          <p:cNvSpPr>
            <a:spLocks noGrp="1" noChangeArrowheads="1"/>
          </p:cNvSpPr>
          <p:nvPr>
            <p:ph type="body" idx="1"/>
          </p:nvPr>
        </p:nvSpPr>
        <p:spPr>
          <a:xfrm>
            <a:off x="349118" y="1252539"/>
            <a:ext cx="4442221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server transmission: </a:t>
            </a:r>
            <a:r>
              <a:rPr lang="en-US" altLang="en-US" sz="2400">
                <a:ea typeface="ＭＳ Ｐゴシック" pitchFamily="34" charset="-128"/>
              </a:rPr>
              <a:t>must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sequentially send (upload) </a:t>
            </a:r>
            <a:r>
              <a:rPr lang="en-US" altLang="en-US" sz="2400" i="1">
                <a:ea typeface="ＭＳ Ｐゴシック" pitchFamily="34" charset="-128"/>
              </a:rPr>
              <a:t>N </a:t>
            </a:r>
            <a:r>
              <a:rPr lang="en-US" altLang="en-US" sz="2400">
                <a:ea typeface="ＭＳ Ｐゴシック" pitchFamily="34" charset="-128"/>
              </a:rPr>
              <a:t>file</a:t>
            </a:r>
            <a:r>
              <a:rPr lang="en-US" altLang="en-US" sz="2400" i="1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copies</a:t>
            </a:r>
            <a:r>
              <a:rPr lang="en-US" altLang="en-US" sz="2600">
                <a:ea typeface="ＭＳ Ｐゴシック" pitchFamily="34" charset="-128"/>
              </a:rPr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>
                <a:ea typeface="ＭＳ Ｐゴシック" pitchFamily="34" charset="-128"/>
              </a:rPr>
              <a:t>time to send one copy: </a:t>
            </a:r>
            <a:r>
              <a:rPr lang="en-US" altLang="en-US" sz="2000" i="1">
                <a:ea typeface="ＭＳ Ｐゴシック" pitchFamily="34" charset="-128"/>
              </a:rPr>
              <a:t>F/u</a:t>
            </a:r>
            <a:r>
              <a:rPr lang="en-US" altLang="en-US" sz="2000" i="1" baseline="-25000">
                <a:ea typeface="ＭＳ Ｐゴシック" pitchFamily="34" charset="-128"/>
              </a:rPr>
              <a:t>s </a:t>
            </a:r>
            <a:endParaRPr lang="en-US" altLang="en-US" sz="2000">
              <a:ea typeface="ＭＳ Ｐゴシック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sz="2000">
                <a:ea typeface="ＭＳ Ｐゴシック" pitchFamily="34" charset="-128"/>
              </a:rPr>
              <a:t>time to send </a:t>
            </a:r>
            <a:r>
              <a:rPr lang="en-US" altLang="en-US" sz="2000" i="1">
                <a:ea typeface="ＭＳ Ｐゴシック" pitchFamily="34" charset="-128"/>
              </a:rPr>
              <a:t>N</a:t>
            </a:r>
            <a:r>
              <a:rPr lang="en-US" altLang="en-US" sz="2000">
                <a:ea typeface="ＭＳ Ｐゴシック" pitchFamily="34" charset="-128"/>
              </a:rPr>
              <a:t> copies: </a:t>
            </a:r>
            <a:r>
              <a:rPr lang="en-US" altLang="en-US" sz="2000" i="1">
                <a:ea typeface="ＭＳ Ｐゴシック" pitchFamily="34" charset="-128"/>
              </a:rPr>
              <a:t>NF/u</a:t>
            </a:r>
            <a:r>
              <a:rPr lang="en-US" altLang="en-US" sz="2000" i="1" baseline="-25000">
                <a:ea typeface="ＭＳ Ｐゴシック" pitchFamily="34" charset="-128"/>
              </a:rPr>
              <a:t>s</a:t>
            </a:r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6225646" y="5368925"/>
            <a:ext cx="466064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5941881" y="6022975"/>
            <a:ext cx="2694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N</a:t>
            </a:r>
          </a:p>
        </p:txBody>
      </p:sp>
      <p:sp>
        <p:nvSpPr>
          <p:cNvPr id="179207" name="Text Box 51"/>
          <p:cNvSpPr txBox="1">
            <a:spLocks noChangeArrowheads="1"/>
          </p:cNvSpPr>
          <p:nvPr/>
        </p:nvSpPr>
        <p:spPr bwMode="auto">
          <a:xfrm>
            <a:off x="1559724" y="4662489"/>
            <a:ext cx="281198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client-server approach</a:t>
            </a:r>
            <a:r>
              <a:rPr lang="en-US" altLang="en-US" sz="2400">
                <a:latin typeface="Comic Sans MS" pitchFamily="66" charset="0"/>
              </a:rPr>
              <a:t> </a:t>
            </a:r>
            <a:endParaRPr lang="en-US" altLang="en-US" sz="2800">
              <a:latin typeface="Comic Sans MS" pitchFamily="66" charset="0"/>
            </a:endParaRPr>
          </a:p>
        </p:txBody>
      </p:sp>
      <p:sp>
        <p:nvSpPr>
          <p:cNvPr id="179208" name="Rectangle 55"/>
          <p:cNvSpPr>
            <a:spLocks noChangeArrowheads="1"/>
          </p:cNvSpPr>
          <p:nvPr/>
        </p:nvSpPr>
        <p:spPr bwMode="auto">
          <a:xfrm>
            <a:off x="1253729" y="4591051"/>
            <a:ext cx="761867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79209" name="Picture 5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73" y="857251"/>
            <a:ext cx="706146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0" name="Text Box 96"/>
          <p:cNvSpPr txBox="1">
            <a:spLocks noChangeArrowheads="1"/>
          </p:cNvSpPr>
          <p:nvPr/>
        </p:nvSpPr>
        <p:spPr bwMode="auto">
          <a:xfrm>
            <a:off x="4275403" y="4905376"/>
            <a:ext cx="426110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c-s</a:t>
            </a:r>
            <a:r>
              <a:rPr lang="en-US" altLang="en-US" sz="2800" i="1"/>
              <a:t> &gt; max{NF/u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79211" name="Rectangle 47"/>
          <p:cNvSpPr>
            <a:spLocks noChangeArrowheads="1"/>
          </p:cNvSpPr>
          <p:nvPr/>
        </p:nvSpPr>
        <p:spPr bwMode="auto">
          <a:xfrm>
            <a:off x="393833" y="3081339"/>
            <a:ext cx="4676113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client: </a:t>
            </a:r>
            <a:r>
              <a:rPr lang="en-US" altLang="en-US" sz="2400">
                <a:latin typeface="Gill Sans MT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i="1">
                <a:latin typeface="Gill Sans MT" pitchFamily="34" charset="0"/>
              </a:rPr>
              <a:t>d</a:t>
            </a:r>
            <a:r>
              <a:rPr lang="en-US" altLang="en-US" i="1" baseline="-25000">
                <a:latin typeface="Gill Sans MT" pitchFamily="34" charset="0"/>
              </a:rPr>
              <a:t>mi</a:t>
            </a:r>
            <a:r>
              <a:rPr lang="en-US" altLang="en-US" baseline="-25000">
                <a:latin typeface="Gill Sans MT" pitchFamily="34" charset="0"/>
              </a:rPr>
              <a:t>n</a:t>
            </a:r>
            <a:r>
              <a:rPr lang="en-US" altLang="en-US">
                <a:latin typeface="Gill Sans MT" pitchFamily="34" charset="0"/>
              </a:rPr>
              <a:t> = min client download rate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min client download time: </a:t>
            </a:r>
            <a:r>
              <a:rPr lang="en-US" altLang="en-US" i="1">
                <a:latin typeface="Gill Sans MT" pitchFamily="34" charset="0"/>
              </a:rPr>
              <a:t>F/d</a:t>
            </a:r>
            <a:r>
              <a:rPr lang="en-US" altLang="en-US" i="1" baseline="-25000">
                <a:latin typeface="Gill Sans MT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 </a:t>
            </a:r>
            <a:endParaRPr lang="en-US" altLang="en-US" i="1">
              <a:latin typeface="Gill Sans MT" pitchFamily="34" charset="0"/>
            </a:endParaRPr>
          </a:p>
        </p:txBody>
      </p:sp>
      <p:sp>
        <p:nvSpPr>
          <p:cNvPr id="179212" name="Line 120"/>
          <p:cNvSpPr>
            <a:spLocks noChangeShapeType="1"/>
          </p:cNvSpPr>
          <p:nvPr/>
        </p:nvSpPr>
        <p:spPr bwMode="auto">
          <a:xfrm>
            <a:off x="5247086" y="5334000"/>
            <a:ext cx="18917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4"/>
          <p:cNvSpPr>
            <a:spLocks/>
          </p:cNvSpPr>
          <p:nvPr/>
        </p:nvSpPr>
        <p:spPr bwMode="auto">
          <a:xfrm>
            <a:off x="6067425" y="2111376"/>
            <a:ext cx="2314840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/>
          <p:cNvSpPr>
            <a:spLocks noChangeShapeType="1"/>
          </p:cNvSpPr>
          <p:nvPr/>
        </p:nvSpPr>
        <p:spPr bwMode="auto">
          <a:xfrm>
            <a:off x="5783660" y="2085976"/>
            <a:ext cx="493580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/>
          <p:cNvSpPr txBox="1">
            <a:spLocks noChangeArrowheads="1"/>
          </p:cNvSpPr>
          <p:nvPr/>
        </p:nvSpPr>
        <p:spPr bwMode="auto">
          <a:xfrm>
            <a:off x="5811177" y="1763713"/>
            <a:ext cx="36740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79216" name="Line 39"/>
          <p:cNvSpPr>
            <a:spLocks noChangeShapeType="1"/>
          </p:cNvSpPr>
          <p:nvPr/>
        </p:nvSpPr>
        <p:spPr bwMode="auto">
          <a:xfrm>
            <a:off x="5513652" y="2713038"/>
            <a:ext cx="62256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/>
          <p:cNvSpPr>
            <a:spLocks noChangeShapeType="1"/>
          </p:cNvSpPr>
          <p:nvPr/>
        </p:nvSpPr>
        <p:spPr bwMode="auto">
          <a:xfrm flipH="1">
            <a:off x="5546329" y="2814638"/>
            <a:ext cx="61396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/>
          <p:cNvSpPr txBox="1">
            <a:spLocks noChangeArrowheads="1"/>
          </p:cNvSpPr>
          <p:nvPr/>
        </p:nvSpPr>
        <p:spPr bwMode="auto">
          <a:xfrm>
            <a:off x="6732165" y="2460625"/>
            <a:ext cx="9028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79219" name="AutoShape 327"/>
          <p:cNvSpPr>
            <a:spLocks noChangeArrowheads="1"/>
          </p:cNvSpPr>
          <p:nvPr/>
        </p:nvSpPr>
        <p:spPr bwMode="auto">
          <a:xfrm>
            <a:off x="5135298" y="1562100"/>
            <a:ext cx="362877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itchFamily="34" charset="0"/>
            </a:endParaRPr>
          </a:p>
        </p:txBody>
      </p:sp>
      <p:sp>
        <p:nvSpPr>
          <p:cNvPr id="179220" name="Line 22"/>
          <p:cNvSpPr>
            <a:spLocks noChangeShapeType="1"/>
          </p:cNvSpPr>
          <p:nvPr/>
        </p:nvSpPr>
        <p:spPr bwMode="auto">
          <a:xfrm flipV="1">
            <a:off x="7584282" y="1819276"/>
            <a:ext cx="196056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/>
          <p:cNvSpPr>
            <a:spLocks noChangeShapeType="1"/>
          </p:cNvSpPr>
          <p:nvPr/>
        </p:nvSpPr>
        <p:spPr bwMode="auto">
          <a:xfrm flipH="1">
            <a:off x="7668552" y="1825625"/>
            <a:ext cx="20293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/>
          <p:cNvSpPr>
            <a:spLocks noChangeShapeType="1"/>
          </p:cNvSpPr>
          <p:nvPr/>
        </p:nvSpPr>
        <p:spPr bwMode="auto">
          <a:xfrm flipV="1">
            <a:off x="6951398" y="1736725"/>
            <a:ext cx="194337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/>
          <p:cNvSpPr>
            <a:spLocks noChangeShapeType="1"/>
          </p:cNvSpPr>
          <p:nvPr/>
        </p:nvSpPr>
        <p:spPr bwMode="auto">
          <a:xfrm flipH="1">
            <a:off x="7033948" y="1743075"/>
            <a:ext cx="201216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/>
          <p:cNvSpPr>
            <a:spLocks noChangeShapeType="1"/>
          </p:cNvSpPr>
          <p:nvPr/>
        </p:nvSpPr>
        <p:spPr bwMode="auto">
          <a:xfrm>
            <a:off x="8366787" y="2579688"/>
            <a:ext cx="7137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/>
          <p:cNvSpPr>
            <a:spLocks noChangeShapeType="1"/>
          </p:cNvSpPr>
          <p:nvPr/>
        </p:nvSpPr>
        <p:spPr bwMode="auto">
          <a:xfrm>
            <a:off x="8370227" y="2682875"/>
            <a:ext cx="71543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/>
          <p:cNvSpPr txBox="1">
            <a:spLocks noChangeArrowheads="1"/>
          </p:cNvSpPr>
          <p:nvPr/>
        </p:nvSpPr>
        <p:spPr bwMode="auto">
          <a:xfrm>
            <a:off x="8464815" y="2146300"/>
            <a:ext cx="488421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7" name="Text Box 41"/>
          <p:cNvSpPr txBox="1">
            <a:spLocks noChangeArrowheads="1"/>
          </p:cNvSpPr>
          <p:nvPr/>
        </p:nvSpPr>
        <p:spPr bwMode="auto">
          <a:xfrm>
            <a:off x="8482013" y="2663825"/>
            <a:ext cx="548614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8" name="Text Box 47"/>
          <p:cNvSpPr txBox="1">
            <a:spLocks noChangeArrowheads="1"/>
          </p:cNvSpPr>
          <p:nvPr/>
        </p:nvSpPr>
        <p:spPr bwMode="auto">
          <a:xfrm>
            <a:off x="4873890" y="1616076"/>
            <a:ext cx="8564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grpSp>
        <p:nvGrpSpPr>
          <p:cNvPr id="179229" name="Group 143"/>
          <p:cNvGrpSpPr>
            <a:grpSpLocks/>
          </p:cNvGrpSpPr>
          <p:nvPr/>
        </p:nvGrpSpPr>
        <p:grpSpPr bwMode="auto">
          <a:xfrm>
            <a:off x="5541169" y="1690689"/>
            <a:ext cx="316442" cy="517525"/>
            <a:chOff x="4140" y="429"/>
            <a:chExt cx="1425" cy="2396"/>
          </a:xfrm>
        </p:grpSpPr>
        <p:sp>
          <p:nvSpPr>
            <p:cNvPr id="179242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44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7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3" name="AutoShape 151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48" name="Rectangle 152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9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1" name="AutoShape 15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0" name="Rectangle 156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1" name="Rectangle 157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52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9" name="AutoShape 160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3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7" name="AutoShape 164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5" name="Rectangle 165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6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9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1" name="AutoShape 171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2" name="Oval 172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3" name="Oval 173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79264" name="Oval 174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5" name="Rectangle 175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9230" name="Group 176"/>
          <p:cNvGrpSpPr>
            <a:grpSpLocks/>
          </p:cNvGrpSpPr>
          <p:nvPr/>
        </p:nvGrpSpPr>
        <p:grpSpPr bwMode="auto">
          <a:xfrm>
            <a:off x="4844654" y="2492376"/>
            <a:ext cx="672438" cy="512763"/>
            <a:chOff x="-44" y="1473"/>
            <a:chExt cx="981" cy="1105"/>
          </a:xfrm>
        </p:grpSpPr>
        <p:pic>
          <p:nvPicPr>
            <p:cNvPr id="179240" name="Picture 1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/>
          <p:cNvGrpSpPr>
            <a:grpSpLocks/>
          </p:cNvGrpSpPr>
          <p:nvPr/>
        </p:nvGrpSpPr>
        <p:grpSpPr bwMode="auto">
          <a:xfrm>
            <a:off x="6825854" y="1284288"/>
            <a:ext cx="672438" cy="512762"/>
            <a:chOff x="-44" y="1473"/>
            <a:chExt cx="981" cy="1105"/>
          </a:xfrm>
        </p:grpSpPr>
        <p:pic>
          <p:nvPicPr>
            <p:cNvPr id="179238" name="Picture 18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/>
          <p:cNvGrpSpPr>
            <a:grpSpLocks/>
          </p:cNvGrpSpPr>
          <p:nvPr/>
        </p:nvGrpSpPr>
        <p:grpSpPr bwMode="auto">
          <a:xfrm>
            <a:off x="7486254" y="1360488"/>
            <a:ext cx="672438" cy="512762"/>
            <a:chOff x="-44" y="1473"/>
            <a:chExt cx="981" cy="1105"/>
          </a:xfrm>
        </p:grpSpPr>
        <p:pic>
          <p:nvPicPr>
            <p:cNvPr id="179236" name="Picture 18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/>
          <p:cNvGrpSpPr>
            <a:grpSpLocks/>
          </p:cNvGrpSpPr>
          <p:nvPr/>
        </p:nvGrpSpPr>
        <p:grpSpPr bwMode="auto">
          <a:xfrm flipH="1">
            <a:off x="9066742" y="2362201"/>
            <a:ext cx="672439" cy="512763"/>
            <a:chOff x="-44" y="1473"/>
            <a:chExt cx="981" cy="1105"/>
          </a:xfrm>
        </p:grpSpPr>
        <p:pic>
          <p:nvPicPr>
            <p:cNvPr id="179234" name="Picture 18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78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3322" y="61913"/>
            <a:ext cx="9230122" cy="1143000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File distribution time: P2P</a:t>
            </a:r>
          </a:p>
        </p:txBody>
      </p:sp>
      <p:sp>
        <p:nvSpPr>
          <p:cNvPr id="181252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349118" y="1252539"/>
            <a:ext cx="4442221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server transmission: </a:t>
            </a:r>
            <a:r>
              <a:rPr lang="en-US" altLang="en-US" sz="2400">
                <a:ea typeface="ＭＳ Ｐゴシック" pitchFamily="34" charset="-128"/>
              </a:rPr>
              <a:t>must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upload at least one</a:t>
            </a:r>
            <a:r>
              <a:rPr lang="en-US" altLang="en-US" sz="2400" i="1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copy</a:t>
            </a:r>
            <a:endParaRPr lang="en-US" altLang="en-US" sz="2600">
              <a:ea typeface="ＭＳ Ｐゴシック" pitchFamily="34" charset="-128"/>
            </a:endParaRPr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>
                <a:ea typeface="ＭＳ Ｐゴシック" pitchFamily="34" charset="-128"/>
              </a:rPr>
              <a:t>time to send one copy: </a:t>
            </a:r>
            <a:r>
              <a:rPr lang="en-US" altLang="en-US" sz="2000" i="1">
                <a:ea typeface="ＭＳ Ｐゴシック" pitchFamily="34" charset="-128"/>
              </a:rPr>
              <a:t>F/u</a:t>
            </a:r>
            <a:r>
              <a:rPr lang="en-US" altLang="en-US" sz="2000" i="1" baseline="-25000">
                <a:ea typeface="ＭＳ Ｐゴシック" pitchFamily="34" charset="-128"/>
              </a:rPr>
              <a:t>s </a:t>
            </a:r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181253" name="Text Box 51"/>
          <p:cNvSpPr txBox="1">
            <a:spLocks noChangeArrowheads="1"/>
          </p:cNvSpPr>
          <p:nvPr/>
        </p:nvSpPr>
        <p:spPr bwMode="auto">
          <a:xfrm>
            <a:off x="542622" y="4464051"/>
            <a:ext cx="242745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P2P approach</a:t>
            </a:r>
            <a:r>
              <a:rPr lang="en-US" altLang="en-US" sz="2400">
                <a:latin typeface="Comic Sans MS" pitchFamily="66" charset="0"/>
              </a:rPr>
              <a:t> </a:t>
            </a:r>
            <a:endParaRPr lang="en-US" altLang="en-US" sz="2800">
              <a:latin typeface="Comic Sans MS" pitchFamily="66" charset="0"/>
            </a:endParaRPr>
          </a:p>
        </p:txBody>
      </p:sp>
      <p:sp>
        <p:nvSpPr>
          <p:cNvPr id="181254" name="Rectangle 55"/>
          <p:cNvSpPr>
            <a:spLocks noChangeArrowheads="1"/>
          </p:cNvSpPr>
          <p:nvPr/>
        </p:nvSpPr>
        <p:spPr bwMode="auto">
          <a:xfrm>
            <a:off x="235613" y="4371976"/>
            <a:ext cx="9453694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81255" name="Picture 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74" y="857250"/>
            <a:ext cx="535027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6" name="Freeform 4"/>
          <p:cNvSpPr>
            <a:spLocks/>
          </p:cNvSpPr>
          <p:nvPr/>
        </p:nvSpPr>
        <p:spPr bwMode="auto">
          <a:xfrm>
            <a:off x="6067425" y="2111376"/>
            <a:ext cx="2314840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/>
          <p:cNvSpPr>
            <a:spLocks noChangeShapeType="1"/>
          </p:cNvSpPr>
          <p:nvPr/>
        </p:nvSpPr>
        <p:spPr bwMode="auto">
          <a:xfrm>
            <a:off x="5783660" y="2085976"/>
            <a:ext cx="493580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/>
          <p:cNvSpPr txBox="1">
            <a:spLocks noChangeArrowheads="1"/>
          </p:cNvSpPr>
          <p:nvPr/>
        </p:nvSpPr>
        <p:spPr bwMode="auto">
          <a:xfrm>
            <a:off x="5811177" y="1763713"/>
            <a:ext cx="36740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81259" name="Line 39"/>
          <p:cNvSpPr>
            <a:spLocks noChangeShapeType="1"/>
          </p:cNvSpPr>
          <p:nvPr/>
        </p:nvSpPr>
        <p:spPr bwMode="auto">
          <a:xfrm>
            <a:off x="5513652" y="2713038"/>
            <a:ext cx="62256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/>
          <p:cNvSpPr>
            <a:spLocks noChangeShapeType="1"/>
          </p:cNvSpPr>
          <p:nvPr/>
        </p:nvSpPr>
        <p:spPr bwMode="auto">
          <a:xfrm flipH="1">
            <a:off x="5546329" y="2814638"/>
            <a:ext cx="61396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/>
          <p:cNvSpPr txBox="1">
            <a:spLocks noChangeArrowheads="1"/>
          </p:cNvSpPr>
          <p:nvPr/>
        </p:nvSpPr>
        <p:spPr bwMode="auto">
          <a:xfrm>
            <a:off x="6732165" y="2460625"/>
            <a:ext cx="9028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81262" name="AutoShape 327"/>
          <p:cNvSpPr>
            <a:spLocks noChangeArrowheads="1"/>
          </p:cNvSpPr>
          <p:nvPr/>
        </p:nvSpPr>
        <p:spPr bwMode="auto">
          <a:xfrm>
            <a:off x="5135298" y="1562100"/>
            <a:ext cx="362877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itchFamily="34" charset="0"/>
            </a:endParaRPr>
          </a:p>
        </p:txBody>
      </p:sp>
      <p:sp>
        <p:nvSpPr>
          <p:cNvPr id="181263" name="Line 22"/>
          <p:cNvSpPr>
            <a:spLocks noChangeShapeType="1"/>
          </p:cNvSpPr>
          <p:nvPr/>
        </p:nvSpPr>
        <p:spPr bwMode="auto">
          <a:xfrm flipV="1">
            <a:off x="7584282" y="1819276"/>
            <a:ext cx="196056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/>
          <p:cNvSpPr>
            <a:spLocks noChangeShapeType="1"/>
          </p:cNvSpPr>
          <p:nvPr/>
        </p:nvSpPr>
        <p:spPr bwMode="auto">
          <a:xfrm flipH="1">
            <a:off x="7668552" y="1825625"/>
            <a:ext cx="20293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/>
          <p:cNvSpPr>
            <a:spLocks noChangeShapeType="1"/>
          </p:cNvSpPr>
          <p:nvPr/>
        </p:nvSpPr>
        <p:spPr bwMode="auto">
          <a:xfrm flipV="1">
            <a:off x="6951398" y="1736725"/>
            <a:ext cx="194337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/>
          <p:cNvSpPr>
            <a:spLocks noChangeShapeType="1"/>
          </p:cNvSpPr>
          <p:nvPr/>
        </p:nvSpPr>
        <p:spPr bwMode="auto">
          <a:xfrm flipH="1">
            <a:off x="7033948" y="1743075"/>
            <a:ext cx="201216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/>
          <p:cNvSpPr>
            <a:spLocks noChangeShapeType="1"/>
          </p:cNvSpPr>
          <p:nvPr/>
        </p:nvSpPr>
        <p:spPr bwMode="auto">
          <a:xfrm>
            <a:off x="8366787" y="2579688"/>
            <a:ext cx="7137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/>
          <p:cNvSpPr>
            <a:spLocks noChangeShapeType="1"/>
          </p:cNvSpPr>
          <p:nvPr/>
        </p:nvSpPr>
        <p:spPr bwMode="auto">
          <a:xfrm>
            <a:off x="8370227" y="2682875"/>
            <a:ext cx="71543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/>
          <p:cNvSpPr txBox="1">
            <a:spLocks noChangeArrowheads="1"/>
          </p:cNvSpPr>
          <p:nvPr/>
        </p:nvSpPr>
        <p:spPr bwMode="auto">
          <a:xfrm>
            <a:off x="8464815" y="2146300"/>
            <a:ext cx="488421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0" name="Text Box 41"/>
          <p:cNvSpPr txBox="1">
            <a:spLocks noChangeArrowheads="1"/>
          </p:cNvSpPr>
          <p:nvPr/>
        </p:nvSpPr>
        <p:spPr bwMode="auto">
          <a:xfrm>
            <a:off x="8482013" y="2663825"/>
            <a:ext cx="548614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1" name="Text Box 47"/>
          <p:cNvSpPr txBox="1">
            <a:spLocks noChangeArrowheads="1"/>
          </p:cNvSpPr>
          <p:nvPr/>
        </p:nvSpPr>
        <p:spPr bwMode="auto">
          <a:xfrm>
            <a:off x="4873890" y="1616076"/>
            <a:ext cx="8564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sp>
        <p:nvSpPr>
          <p:cNvPr id="181272" name="Text Box 31"/>
          <p:cNvSpPr txBox="1">
            <a:spLocks noChangeArrowheads="1"/>
          </p:cNvSpPr>
          <p:nvPr/>
        </p:nvSpPr>
        <p:spPr bwMode="auto">
          <a:xfrm>
            <a:off x="2923646" y="4657726"/>
            <a:ext cx="616296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P2P</a:t>
            </a:r>
            <a:r>
              <a:rPr lang="en-US" altLang="en-US" sz="2800" i="1"/>
              <a:t> &gt; max{F/u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min,</a:t>
            </a:r>
            <a:r>
              <a:rPr lang="en-US" altLang="en-US" sz="2800" i="1"/>
              <a:t>,NF/(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+ </a:t>
            </a:r>
            <a:r>
              <a:rPr lang="en-US" altLang="en-US" sz="2800" i="1">
                <a:latin typeface="Symbol" pitchFamily="18" charset="2"/>
              </a:rPr>
              <a:t>S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i</a:t>
            </a:r>
            <a:r>
              <a:rPr lang="en-US" altLang="en-US" sz="2800"/>
              <a:t>)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81273" name="Rectangle 47"/>
          <p:cNvSpPr>
            <a:spLocks noChangeArrowheads="1"/>
          </p:cNvSpPr>
          <p:nvPr/>
        </p:nvSpPr>
        <p:spPr bwMode="auto">
          <a:xfrm>
            <a:off x="361157" y="2309814"/>
            <a:ext cx="4676114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client: </a:t>
            </a:r>
            <a:r>
              <a:rPr lang="en-US" altLang="en-US" sz="2400">
                <a:latin typeface="Gill Sans MT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min client download time: F/d</a:t>
            </a:r>
            <a:r>
              <a:rPr lang="en-US" altLang="en-US" baseline="-25000">
                <a:latin typeface="Gill Sans MT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 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181274" name="Line 33"/>
          <p:cNvSpPr>
            <a:spLocks noChangeShapeType="1"/>
          </p:cNvSpPr>
          <p:nvPr/>
        </p:nvSpPr>
        <p:spPr bwMode="auto">
          <a:xfrm>
            <a:off x="4043231" y="5124450"/>
            <a:ext cx="18917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Rectangle 47"/>
          <p:cNvSpPr>
            <a:spLocks noChangeArrowheads="1"/>
          </p:cNvSpPr>
          <p:nvPr/>
        </p:nvSpPr>
        <p:spPr bwMode="auto">
          <a:xfrm>
            <a:off x="333640" y="3343275"/>
            <a:ext cx="7271279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clients: </a:t>
            </a:r>
            <a:r>
              <a:rPr lang="en-US" altLang="en-US" sz="2400">
                <a:latin typeface="Gill Sans MT" pitchFamily="34" charset="0"/>
              </a:rPr>
              <a:t>as aggregate must download </a:t>
            </a:r>
            <a:r>
              <a:rPr lang="en-US" altLang="en-US" sz="2400" i="1">
                <a:latin typeface="Gill Sans MT" pitchFamily="34" charset="0"/>
              </a:rPr>
              <a:t>NF</a:t>
            </a:r>
            <a:r>
              <a:rPr lang="en-US" altLang="en-US" sz="2400">
                <a:latin typeface="Gill Sans MT" pitchFamily="34" charset="0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max upload rate (limiting max download rate) is </a:t>
            </a:r>
            <a:r>
              <a:rPr lang="en-US" altLang="en-US" i="1">
                <a:latin typeface="Gill Sans MT" pitchFamily="34" charset="0"/>
              </a:rPr>
              <a:t>u</a:t>
            </a:r>
            <a:r>
              <a:rPr lang="en-US" altLang="en-US" i="1" baseline="-25000">
                <a:latin typeface="Gill Sans MT" pitchFamily="34" charset="0"/>
              </a:rPr>
              <a:t>s</a:t>
            </a:r>
            <a:r>
              <a:rPr lang="en-US" altLang="en-US" i="1">
                <a:latin typeface="Gill Sans MT" pitchFamily="34" charset="0"/>
              </a:rPr>
              <a:t> + </a:t>
            </a:r>
            <a:r>
              <a:rPr lang="en-US" altLang="en-US" sz="2400" i="1">
                <a:latin typeface="Symbol" pitchFamily="18" charset="2"/>
              </a:rPr>
              <a:t>S</a:t>
            </a:r>
            <a:r>
              <a:rPr lang="en-US" altLang="en-US" i="1">
                <a:latin typeface="Gill Sans MT" pitchFamily="34" charset="0"/>
              </a:rPr>
              <a:t>u</a:t>
            </a:r>
            <a:r>
              <a:rPr lang="en-US" altLang="en-US" i="1" baseline="-25000">
                <a:latin typeface="Gill Sans MT" pitchFamily="34" charset="0"/>
              </a:rPr>
              <a:t>i</a:t>
            </a: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8287677" y="5137151"/>
            <a:ext cx="620844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1979481" y="6069013"/>
            <a:ext cx="65918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… but so does this, as each peer brings service capacity</a:t>
            </a:r>
          </a:p>
        </p:txBody>
      </p:sp>
      <p:sp>
        <p:nvSpPr>
          <p:cNvPr id="2" name="Line 53"/>
          <p:cNvSpPr>
            <a:spLocks noChangeShapeType="1"/>
          </p:cNvSpPr>
          <p:nvPr/>
        </p:nvSpPr>
        <p:spPr bwMode="auto">
          <a:xfrm flipV="1">
            <a:off x="6896365" y="5092700"/>
            <a:ext cx="466064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/>
          <p:cNvSpPr txBox="1">
            <a:spLocks noChangeArrowheads="1"/>
          </p:cNvSpPr>
          <p:nvPr/>
        </p:nvSpPr>
        <p:spPr bwMode="auto">
          <a:xfrm>
            <a:off x="4270244" y="5756275"/>
            <a:ext cx="30219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</a:t>
            </a:r>
            <a:r>
              <a:rPr lang="en-US" altLang="en-US" i="1"/>
              <a:t>N</a:t>
            </a:r>
            <a:r>
              <a:rPr lang="en-US" altLang="en-US"/>
              <a:t> …</a:t>
            </a:r>
          </a:p>
        </p:txBody>
      </p:sp>
      <p:grpSp>
        <p:nvGrpSpPr>
          <p:cNvPr id="181280" name="Group 41"/>
          <p:cNvGrpSpPr>
            <a:grpSpLocks/>
          </p:cNvGrpSpPr>
          <p:nvPr/>
        </p:nvGrpSpPr>
        <p:grpSpPr bwMode="auto">
          <a:xfrm>
            <a:off x="5541169" y="1690689"/>
            <a:ext cx="316442" cy="517525"/>
            <a:chOff x="4140" y="429"/>
            <a:chExt cx="1425" cy="2396"/>
          </a:xfrm>
        </p:grpSpPr>
        <p:sp>
          <p:nvSpPr>
            <p:cNvPr id="181293" name="Freeform 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95" name="Freeform 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298" name="Group 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4" name="AutoShape 49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299" name="Rectangle 50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0" name="Group 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2" name="AutoShape 5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1" name="Rectangle 54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2" name="Rectangle 55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3" name="Group 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0" name="AutoShape 58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4" name="Freeform 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18" name="AutoShape 62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6" name="Rectangle 63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7" name="Freeform 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0" name="Freeform 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2" name="AutoShape 69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3" name="Oval 70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4" name="Oval 71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1315" name="Oval 72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6" name="Rectangle 73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1281" name="Group 74"/>
          <p:cNvGrpSpPr>
            <a:grpSpLocks/>
          </p:cNvGrpSpPr>
          <p:nvPr/>
        </p:nvGrpSpPr>
        <p:grpSpPr bwMode="auto">
          <a:xfrm flipH="1">
            <a:off x="9066742" y="2362201"/>
            <a:ext cx="672439" cy="512763"/>
            <a:chOff x="-44" y="1473"/>
            <a:chExt cx="981" cy="1105"/>
          </a:xfrm>
        </p:grpSpPr>
        <p:pic>
          <p:nvPicPr>
            <p:cNvPr id="181291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/>
          <p:cNvGrpSpPr>
            <a:grpSpLocks/>
          </p:cNvGrpSpPr>
          <p:nvPr/>
        </p:nvGrpSpPr>
        <p:grpSpPr bwMode="auto">
          <a:xfrm>
            <a:off x="6825854" y="1284288"/>
            <a:ext cx="672438" cy="512762"/>
            <a:chOff x="-44" y="1473"/>
            <a:chExt cx="981" cy="1105"/>
          </a:xfrm>
        </p:grpSpPr>
        <p:pic>
          <p:nvPicPr>
            <p:cNvPr id="181289" name="Picture 7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/>
          <p:cNvGrpSpPr>
            <a:grpSpLocks/>
          </p:cNvGrpSpPr>
          <p:nvPr/>
        </p:nvGrpSpPr>
        <p:grpSpPr bwMode="auto">
          <a:xfrm>
            <a:off x="7486254" y="1360488"/>
            <a:ext cx="672438" cy="512762"/>
            <a:chOff x="-44" y="1473"/>
            <a:chExt cx="981" cy="1105"/>
          </a:xfrm>
        </p:grpSpPr>
        <p:pic>
          <p:nvPicPr>
            <p:cNvPr id="181287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/>
          <p:cNvGrpSpPr>
            <a:grpSpLocks/>
          </p:cNvGrpSpPr>
          <p:nvPr/>
        </p:nvGrpSpPr>
        <p:grpSpPr bwMode="auto">
          <a:xfrm>
            <a:off x="4844654" y="2492376"/>
            <a:ext cx="672438" cy="512763"/>
            <a:chOff x="-44" y="1473"/>
            <a:chExt cx="981" cy="1105"/>
          </a:xfrm>
        </p:grpSpPr>
        <p:pic>
          <p:nvPicPr>
            <p:cNvPr id="181285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CFD517C-2A60-4C2A-A383-436198CE107E}" type="slidenum">
              <a:rPr lang="en-US" altLang="en-US" smtClean="0"/>
              <a:pPr/>
              <a:t>79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  <p:bldP spid="2" grpId="0" animBg="1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3" name="Group 566"/>
          <p:cNvGrpSpPr>
            <a:grpSpLocks/>
          </p:cNvGrpSpPr>
          <p:nvPr/>
        </p:nvGrpSpPr>
        <p:grpSpPr bwMode="auto">
          <a:xfrm>
            <a:off x="5635759" y="1546226"/>
            <a:ext cx="3835135" cy="4545013"/>
            <a:chOff x="3277" y="974"/>
            <a:chExt cx="2230" cy="2863"/>
          </a:xfrm>
        </p:grpSpPr>
        <p:sp>
          <p:nvSpPr>
            <p:cNvPr id="46091" name="Freeform 567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2" name="Group 568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466" name="Rectangle 56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467" name="AutoShape 57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6093" name="Freeform 571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572"/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5" name="Line 573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6" name="Line 574"/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Line 576"/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Line 577"/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Line 580"/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Line 581"/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Line 582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584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Line 585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04" name="Group 586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6464" name="Picture 587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465" name="Picture 588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05" name="Freeform 589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590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Line 591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Line 592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Line 593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594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Line 595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596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Line 597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598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Line 599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Line 600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601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602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603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604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605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606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607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24" name="Group 608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6447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8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9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0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1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2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3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4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5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6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7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8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9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0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1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2" name="Oval 624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6463" name="Picture 625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5" name="Group 626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6438" name="Line 627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9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40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41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42" name="Group 631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6445" name="Freeform 6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Freeform 6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43" name="Line 634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Line 635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636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643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3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3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33" name="Group 64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36" name="Freeform 64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Freeform 64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34" name="Line 64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Line 64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7" name="Group 645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642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2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2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25" name="Group 64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8" name="Freeform 6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9" name="Freeform 6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26" name="Line 65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Line 65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8" name="Group 654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641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1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1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17" name="Group 65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0" name="Freeform 65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Freeform 66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8" name="Line 66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Line 66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9" name="Group 663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640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09" name="Group 66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12" name="Freeform 6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Freeform 6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0" name="Line 67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Line 67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0" name="Group 672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639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01" name="Group 67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04" name="Freeform 67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Freeform 67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02" name="Line 67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Line 68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31" name="Line 681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32" name="Group 682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639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93" name="Group 68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96" name="Freeform 68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Freeform 68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94" name="Line 68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Line 69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3" name="Group 69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638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8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8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85" name="Group 69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8" name="Freeform 69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Freeform 69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86" name="Line 69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Line 69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4" name="Group 700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637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7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7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77" name="Group 70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0" name="Freeform 70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Freeform 70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8" name="Line 70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Line 70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5" name="Group 709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636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69" name="Group 71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72" name="Freeform 71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Freeform 71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0" name="Line 71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Line 71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6" name="Group 718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635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61" name="Group 72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64" name="Freeform 72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Freeform 72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62" name="Line 72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Line 72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7" name="Group 727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635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53" name="Group 73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56" name="Freeform 7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Freeform 7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54" name="Line 73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Line 73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8" name="Group 736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6336" name="Group 737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38" name="Freeform 738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Freeform 739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Freeform 740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Freeform 741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Freeform 742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Freeform 743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Freeform 744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Freeform 745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Freeform 746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Freeform 747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Freeform 748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Freeform 749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37" name="Picture 750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39" name="Group 751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6322" name="Group 752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24" name="Freeform 753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Freeform 754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Freeform 755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Freeform 756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Freeform 757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Freeform 758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Freeform 759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Freeform 760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Freeform 761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Freeform 762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Freeform 763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Freeform 764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23" name="Picture 765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40" name="Line 766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1" name="Group 767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6320" name="Picture 7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21" name="Freeform 76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2" name="Group 770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6318" name="Picture 7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9" name="Freeform 77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3" name="Group 773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6316" name="Picture 7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7" name="Freeform 77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4" name="Group 776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6314" name="Picture 7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5" name="Freeform 7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6145" name="Picture 779" descr="car_icon_small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46" name="Group 780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6312" name="Picture 781" descr="iphone_stylized_small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13" name="Picture 782" descr="antenna_radiation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47" name="Group 783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6280" name="Freeform 7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Rectangle 7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2" name="Freeform 7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7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Rectangle 7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5" name="Group 7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310" name="AutoShape 7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11" name="AutoShape 7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6" name="Rectangle 7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7" name="Group 7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08" name="AutoShape 7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9" name="AutoShape 7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8" name="Rectangle 7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9" name="Rectangle 7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90" name="Group 7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306" name="AutoShape 7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7" name="AutoShape 8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1" name="Freeform 8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92" name="Group 8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304" name="AutoShape 8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5" name="AutoShape 8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3" name="Rectangle 8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4" name="Freeform 8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8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7" name="Freeform 8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AutoShape 8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9" name="AutoShape 8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0" name="Oval 8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1" name="Oval 8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6302" name="Oval 8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3" name="Rectangle 8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8" name="Group 816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6248" name="Freeform 81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Rectangle 818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0" name="Freeform 81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82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Rectangle 821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3" name="Group 82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278" name="AutoShape 823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9" name="AutoShape 824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4" name="Rectangle 825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5" name="Group 82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276" name="AutoShape 827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7" name="AutoShape 828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6" name="Rectangle 829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7" name="Rectangle 830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8" name="Group 83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274" name="AutoShape 832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5" name="AutoShape 833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9" name="Freeform 83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60" name="Group 83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272" name="AutoShape 836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3" name="AutoShape 837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61" name="Rectangle 838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2" name="Freeform 83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84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41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5" name="Freeform 84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AutoShape 843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7" name="AutoShape 844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8" name="Oval 845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9" name="Oval 846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6270" name="Oval 847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1" name="Rectangle 848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9" name="Group 849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6225" name="Picture 850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26" name="Picture 851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7" name="Freeform 85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28" name="Picture 853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9" name="Freeform 85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85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85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85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85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85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35" name="Group 86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42" name="Freeform 86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Freeform 86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Freeform 86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Freeform 86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Freeform 86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Freeform 86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36" name="Freeform 86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86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86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87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87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87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0" name="Group 873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6202" name="Picture 874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03" name="Picture 875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4" name="Freeform 87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05" name="Picture 877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6" name="Freeform 87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87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88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88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88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88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12" name="Group 88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19" name="Freeform 88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Freeform 88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Freeform 88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Freeform 88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Freeform 88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Freeform 89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13" name="Freeform 89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89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89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89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89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89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1" name="Group 897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6179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80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1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82" name="Picture 901" descr="screen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3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89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96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90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2" name="Group 921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6177" name="Picture 92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78" name="Freeform 92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53" name="Group 924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6154" name="Picture 92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55" name="Picture 926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6" name="Freeform 92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57" name="Picture 928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8" name="Freeform 92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93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93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93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93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93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64" name="Group 93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71" name="Freeform 93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Freeform 93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Freeform 93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Freeform 93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Freeform 94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Freeform 94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65" name="Freeform 94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94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94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94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94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94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35360" y="228600"/>
            <a:ext cx="8420100" cy="81915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P2P architecture</a:t>
            </a:r>
          </a:p>
        </p:txBody>
      </p:sp>
      <p:sp>
        <p:nvSpPr>
          <p:cNvPr id="46085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33388" y="1300164"/>
            <a:ext cx="4387189" cy="5241925"/>
          </a:xfrm>
        </p:spPr>
        <p:txBody>
          <a:bodyPr/>
          <a:lstStyle/>
          <a:p>
            <a:r>
              <a:rPr lang="en-US" altLang="en-US" sz="2400" i="1">
                <a:ea typeface="ＭＳ Ｐゴシック" pitchFamily="34" charset="-128"/>
              </a:rPr>
              <a:t>no</a:t>
            </a:r>
            <a:r>
              <a:rPr lang="en-US" altLang="en-US" sz="2400">
                <a:ea typeface="ＭＳ Ｐゴシック" pitchFamily="34" charset="-128"/>
              </a:rPr>
              <a:t> always-on server</a:t>
            </a:r>
          </a:p>
          <a:p>
            <a:r>
              <a:rPr lang="en-US" altLang="en-US" sz="2400">
                <a:ea typeface="ＭＳ Ｐゴシック" pitchFamily="34" charset="-128"/>
              </a:rPr>
              <a:t>arbitrary end systems directly communicate</a:t>
            </a:r>
          </a:p>
          <a:p>
            <a:r>
              <a:rPr lang="en-US" altLang="en-US" sz="2400">
                <a:ea typeface="ＭＳ Ｐゴシック" pitchFamily="34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self scalability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 – new peers bring new service capacity, as well as new service demands</a:t>
            </a:r>
          </a:p>
          <a:p>
            <a:r>
              <a:rPr lang="en-US" altLang="en-US" sz="2400">
                <a:ea typeface="ＭＳ Ｐゴシック" pitchFamily="34" charset="-128"/>
              </a:rPr>
              <a:t>peers are intermittently connected and change IP addresses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complex management</a:t>
            </a:r>
          </a:p>
          <a:p>
            <a:endParaRPr lang="en-US" altLang="en-US">
              <a:solidFill>
                <a:srgbClr val="CC0000"/>
              </a:solidFill>
              <a:ea typeface="ＭＳ Ｐゴシック" pitchFamily="34" charset="-128"/>
            </a:endParaRPr>
          </a:p>
          <a:p>
            <a:endParaRPr lang="en-US" altLang="en-US">
              <a:ea typeface="ＭＳ Ｐゴシック" pitchFamily="34" charset="-128"/>
            </a:endParaRPr>
          </a:p>
        </p:txBody>
      </p: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113" y="873126"/>
            <a:ext cx="4345914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/>
          <p:cNvSpPr>
            <a:spLocks noChangeShapeType="1"/>
          </p:cNvSpPr>
          <p:nvPr/>
        </p:nvSpPr>
        <p:spPr bwMode="auto">
          <a:xfrm flipH="1">
            <a:off x="6739865" y="1852613"/>
            <a:ext cx="545173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/>
          <p:cNvSpPr>
            <a:spLocks noChangeShapeType="1"/>
          </p:cNvSpPr>
          <p:nvPr/>
        </p:nvSpPr>
        <p:spPr bwMode="auto">
          <a:xfrm>
            <a:off x="6029590" y="2438401"/>
            <a:ext cx="257969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/>
          <p:cNvSpPr>
            <a:spLocks noChangeShapeType="1"/>
          </p:cNvSpPr>
          <p:nvPr/>
        </p:nvSpPr>
        <p:spPr bwMode="auto">
          <a:xfrm>
            <a:off x="6798337" y="3581401"/>
            <a:ext cx="129844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/>
          <p:cNvSpPr txBox="1">
            <a:spLocks noChangeArrowheads="1"/>
          </p:cNvSpPr>
          <p:nvPr/>
        </p:nvSpPr>
        <p:spPr bwMode="auto">
          <a:xfrm>
            <a:off x="7842250" y="1373189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peer-peer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30D84522-B3F1-461D-968F-76B6E37975AD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3299" name="Object 2"/>
          <p:cNvGraphicFramePr>
            <a:graphicFrameLocks noChangeAspect="1"/>
          </p:cNvGraphicFramePr>
          <p:nvPr/>
        </p:nvGraphicFramePr>
        <p:xfrm>
          <a:off x="1551253" y="1939925"/>
          <a:ext cx="7088981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3" imgW="7734300" imgH="5295900" progId="Excel.Chart.8">
                  <p:embed/>
                </p:oleObj>
              </mc:Choice>
              <mc:Fallback>
                <p:oleObj name="Chart" r:id="rId3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51253" y="1939925"/>
                        <a:ext cx="7088981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0" name="Rectangle 4"/>
          <p:cNvSpPr>
            <a:spLocks noChangeArrowheads="1"/>
          </p:cNvSpPr>
          <p:nvPr/>
        </p:nvSpPr>
        <p:spPr bwMode="auto">
          <a:xfrm>
            <a:off x="359437" y="152400"/>
            <a:ext cx="9230121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Client-server vs. P2P: example</a:t>
            </a:r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469504" y="1292226"/>
            <a:ext cx="77194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400"/>
              <a:t>client upload rate =</a:t>
            </a:r>
            <a:r>
              <a:rPr lang="en-US" altLang="en-US" sz="2400" i="1"/>
              <a:t> u</a:t>
            </a:r>
            <a:r>
              <a:rPr lang="en-US" altLang="en-US" sz="2400"/>
              <a:t>,  </a:t>
            </a:r>
            <a:r>
              <a:rPr lang="en-US" altLang="en-US" sz="2400" i="1"/>
              <a:t>F/u </a:t>
            </a:r>
            <a:r>
              <a:rPr lang="en-US" altLang="en-US" sz="2400"/>
              <a:t>= 1 hour,  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= 10u,  d</a:t>
            </a:r>
            <a:r>
              <a:rPr lang="en-US" altLang="en-US" sz="2400" i="1" baseline="-25000"/>
              <a:t>min</a:t>
            </a:r>
            <a:r>
              <a:rPr lang="en-US" altLang="en-US" sz="2400" i="1"/>
              <a:t> ≥ u</a:t>
            </a:r>
            <a:r>
              <a:rPr lang="en-US" altLang="en-US" sz="2400" i="1" baseline="-25000"/>
              <a:t>s</a:t>
            </a:r>
          </a:p>
        </p:txBody>
      </p:sp>
      <p:pic>
        <p:nvPicPr>
          <p:cNvPr id="183302" name="Picture 1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896938"/>
            <a:ext cx="712165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7-</a:t>
            </a:r>
            <a:fld id="{F26C7692-0B0E-4B81-80C9-44E61AABB3B7}" type="slidenum">
              <a:rPr lang="en-US" altLang="en-US" smtClean="0"/>
              <a:pPr/>
              <a:t>80</a:t>
            </a:fld>
            <a:endParaRPr lang="en-US" altLang="en-US" dirty="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445427" y="0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P2P file distribution: BitTorrent </a:t>
            </a:r>
          </a:p>
        </p:txBody>
      </p:sp>
      <p:sp>
        <p:nvSpPr>
          <p:cNvPr id="185348" name="Text Box 37"/>
          <p:cNvSpPr txBox="1">
            <a:spLocks noChangeArrowheads="1"/>
          </p:cNvSpPr>
          <p:nvPr/>
        </p:nvSpPr>
        <p:spPr bwMode="auto">
          <a:xfrm>
            <a:off x="514218" y="2338388"/>
            <a:ext cx="253537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tracker:</a:t>
            </a:r>
            <a:r>
              <a:rPr lang="en-US" altLang="en-US">
                <a:latin typeface="Gill Sans MT" pitchFamily="34" charset="0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participating in torrent</a:t>
            </a:r>
          </a:p>
        </p:txBody>
      </p:sp>
      <p:sp>
        <p:nvSpPr>
          <p:cNvPr id="185349" name="Text Box 41"/>
          <p:cNvSpPr txBox="1">
            <a:spLocks noChangeArrowheads="1"/>
          </p:cNvSpPr>
          <p:nvPr/>
        </p:nvSpPr>
        <p:spPr bwMode="auto">
          <a:xfrm>
            <a:off x="5824935" y="2287589"/>
            <a:ext cx="38385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torrent:</a:t>
            </a:r>
            <a:r>
              <a:rPr lang="en-US" altLang="en-US" sz="2400">
                <a:latin typeface="Gill Sans MT" pitchFamily="34" charset="0"/>
              </a:rPr>
              <a:t> group of peers exchanging  chunks of a file</a:t>
            </a:r>
          </a:p>
        </p:txBody>
      </p:sp>
      <p:sp>
        <p:nvSpPr>
          <p:cNvPr id="24595" name="Line 21"/>
          <p:cNvSpPr>
            <a:spLocks noChangeShapeType="1"/>
          </p:cNvSpPr>
          <p:nvPr/>
        </p:nvSpPr>
        <p:spPr bwMode="auto">
          <a:xfrm>
            <a:off x="2602046" y="3667126"/>
            <a:ext cx="1719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/>
          <p:cNvSpPr>
            <a:spLocks noChangeShapeType="1"/>
          </p:cNvSpPr>
          <p:nvPr/>
        </p:nvSpPr>
        <p:spPr bwMode="auto">
          <a:xfrm>
            <a:off x="4060429" y="3395663"/>
            <a:ext cx="2763705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/>
          <p:cNvSpPr>
            <a:spLocks noChangeShapeType="1"/>
          </p:cNvSpPr>
          <p:nvPr/>
        </p:nvSpPr>
        <p:spPr bwMode="auto">
          <a:xfrm>
            <a:off x="3840295" y="3546475"/>
            <a:ext cx="268288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/>
          <p:cNvSpPr>
            <a:spLocks noChangeShapeType="1"/>
          </p:cNvSpPr>
          <p:nvPr/>
        </p:nvSpPr>
        <p:spPr bwMode="auto">
          <a:xfrm flipH="1" flipV="1">
            <a:off x="5616839" y="3306764"/>
            <a:ext cx="1265767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/>
          <p:cNvSpPr>
            <a:spLocks noChangeShapeType="1"/>
          </p:cNvSpPr>
          <p:nvPr/>
        </p:nvSpPr>
        <p:spPr bwMode="auto">
          <a:xfrm flipH="1">
            <a:off x="4732867" y="3843338"/>
            <a:ext cx="2209933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/>
          <p:cNvSpPr>
            <a:spLocks noChangeShapeType="1"/>
          </p:cNvSpPr>
          <p:nvPr/>
        </p:nvSpPr>
        <p:spPr bwMode="auto">
          <a:xfrm flipH="1">
            <a:off x="4827456" y="5808663"/>
            <a:ext cx="801423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/>
          <p:cNvSpPr>
            <a:spLocks noChangeShapeType="1"/>
          </p:cNvSpPr>
          <p:nvPr/>
        </p:nvSpPr>
        <p:spPr bwMode="auto">
          <a:xfrm flipH="1">
            <a:off x="4306359" y="3505200"/>
            <a:ext cx="975122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/>
          <p:cNvSpPr>
            <a:spLocks noChangeShapeType="1"/>
          </p:cNvSpPr>
          <p:nvPr/>
        </p:nvSpPr>
        <p:spPr bwMode="auto">
          <a:xfrm flipV="1">
            <a:off x="4485217" y="4891088"/>
            <a:ext cx="2297642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/>
          <p:cNvSpPr>
            <a:spLocks noChangeShapeType="1"/>
          </p:cNvSpPr>
          <p:nvPr/>
        </p:nvSpPr>
        <p:spPr bwMode="auto">
          <a:xfrm>
            <a:off x="5568686" y="3449638"/>
            <a:ext cx="1281245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/>
          <p:cNvSpPr>
            <a:spLocks noChangeShapeType="1"/>
          </p:cNvSpPr>
          <p:nvPr/>
        </p:nvSpPr>
        <p:spPr bwMode="auto">
          <a:xfrm>
            <a:off x="6048508" y="5830889"/>
            <a:ext cx="40759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/>
          <p:cNvSpPr>
            <a:spLocks noChangeShapeType="1"/>
          </p:cNvSpPr>
          <p:nvPr/>
        </p:nvSpPr>
        <p:spPr bwMode="auto">
          <a:xfrm>
            <a:off x="4841214" y="6126164"/>
            <a:ext cx="1614884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/>
          <p:cNvSpPr txBox="1">
            <a:spLocks noChangeArrowheads="1"/>
          </p:cNvSpPr>
          <p:nvPr/>
        </p:nvSpPr>
        <p:spPr bwMode="auto">
          <a:xfrm>
            <a:off x="686197" y="4668838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Alice arrives  …</a:t>
            </a:r>
          </a:p>
        </p:txBody>
      </p:sp>
      <p:sp>
        <p:nvSpPr>
          <p:cNvPr id="185362" name="Line 38"/>
          <p:cNvSpPr>
            <a:spLocks noChangeShapeType="1"/>
          </p:cNvSpPr>
          <p:nvPr/>
        </p:nvSpPr>
        <p:spPr bwMode="auto">
          <a:xfrm flipH="1">
            <a:off x="6645276" y="5065713"/>
            <a:ext cx="28548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8206" y="4186239"/>
            <a:ext cx="514217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64" name="Line 42"/>
          <p:cNvSpPr>
            <a:spLocks noChangeShapeType="1"/>
          </p:cNvSpPr>
          <p:nvPr/>
        </p:nvSpPr>
        <p:spPr bwMode="auto">
          <a:xfrm>
            <a:off x="1752468" y="3024188"/>
            <a:ext cx="515938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/>
          <p:cNvSpPr>
            <a:spLocks noChangeArrowheads="1"/>
          </p:cNvSpPr>
          <p:nvPr/>
        </p:nvSpPr>
        <p:spPr bwMode="auto">
          <a:xfrm>
            <a:off x="452306" y="1211263"/>
            <a:ext cx="77184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peers in torrent send/receive file chunks</a:t>
            </a:r>
            <a:endParaRPr lang="en-US" altLang="en-US" sz="2800"/>
          </a:p>
        </p:txBody>
      </p:sp>
      <p:pic>
        <p:nvPicPr>
          <p:cNvPr id="185366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36" y="817563"/>
            <a:ext cx="722828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/>
          <p:cNvSpPr txBox="1">
            <a:spLocks noChangeArrowheads="1"/>
          </p:cNvSpPr>
          <p:nvPr/>
        </p:nvSpPr>
        <p:spPr bwMode="auto">
          <a:xfrm>
            <a:off x="701675" y="4929188"/>
            <a:ext cx="231345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of peers from tracker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3013075" y="3473451"/>
            <a:ext cx="3783542" cy="2163763"/>
            <a:chOff x="1752" y="2166"/>
            <a:chExt cx="2200" cy="1363"/>
          </a:xfrm>
        </p:grpSpPr>
        <p:sp>
          <p:nvSpPr>
            <p:cNvPr id="185430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/>
          <p:cNvSpPr txBox="1">
            <a:spLocks noChangeArrowheads="1"/>
          </p:cNvSpPr>
          <p:nvPr/>
        </p:nvSpPr>
        <p:spPr bwMode="auto">
          <a:xfrm>
            <a:off x="658681" y="5470525"/>
            <a:ext cx="33650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file chunks with peers in torrent</a:t>
            </a:r>
          </a:p>
        </p:txBody>
      </p:sp>
      <p:grpSp>
        <p:nvGrpSpPr>
          <p:cNvPr id="185370" name="Group 71"/>
          <p:cNvGrpSpPr>
            <a:grpSpLocks/>
          </p:cNvGrpSpPr>
          <p:nvPr/>
        </p:nvGrpSpPr>
        <p:grpSpPr bwMode="auto">
          <a:xfrm>
            <a:off x="2366434" y="2982914"/>
            <a:ext cx="411031" cy="604837"/>
            <a:chOff x="4140" y="429"/>
            <a:chExt cx="1425" cy="2396"/>
          </a:xfrm>
        </p:grpSpPr>
        <p:sp>
          <p:nvSpPr>
            <p:cNvPr id="185398" name="Freeform 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/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0" name="Freeform 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/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3" name="Group 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9" name="AutoShape 79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4" name="Rectangle 80"/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5" name="Group 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/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7" name="AutoShape 83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6" name="Rectangle 84"/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7" name="Rectangle 85"/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8" name="Group 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/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5" name="AutoShape 88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9" name="Freeform 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3" name="AutoShape 92"/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11" name="Rectangle 93"/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2" name="Freeform 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/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5" name="Freeform 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/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7" name="AutoShape 99"/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8" name="Oval 100"/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9" name="Oval 101"/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5420" name="Oval 102"/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21" name="Rectangle 103"/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8" name="Group 104"/>
          <p:cNvGrpSpPr>
            <a:grpSpLocks/>
          </p:cNvGrpSpPr>
          <p:nvPr/>
        </p:nvGrpSpPr>
        <p:grpSpPr bwMode="auto">
          <a:xfrm>
            <a:off x="2251208" y="4222751"/>
            <a:ext cx="742950" cy="588963"/>
            <a:chOff x="-44" y="1473"/>
            <a:chExt cx="981" cy="1105"/>
          </a:xfrm>
        </p:grpSpPr>
        <p:pic>
          <p:nvPicPr>
            <p:cNvPr id="185396" name="Picture 10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/>
          <p:cNvGrpSpPr>
            <a:grpSpLocks/>
          </p:cNvGrpSpPr>
          <p:nvPr/>
        </p:nvGrpSpPr>
        <p:grpSpPr bwMode="auto">
          <a:xfrm>
            <a:off x="3735388" y="5235576"/>
            <a:ext cx="789385" cy="620713"/>
            <a:chOff x="-44" y="1473"/>
            <a:chExt cx="981" cy="1105"/>
          </a:xfrm>
        </p:grpSpPr>
        <p:pic>
          <p:nvPicPr>
            <p:cNvPr id="185394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/>
          <p:cNvGrpSpPr>
            <a:grpSpLocks/>
          </p:cNvGrpSpPr>
          <p:nvPr/>
        </p:nvGrpSpPr>
        <p:grpSpPr bwMode="auto">
          <a:xfrm>
            <a:off x="4041511" y="5813426"/>
            <a:ext cx="789385" cy="620713"/>
            <a:chOff x="-44" y="1473"/>
            <a:chExt cx="981" cy="1105"/>
          </a:xfrm>
        </p:grpSpPr>
        <p:pic>
          <p:nvPicPr>
            <p:cNvPr id="185392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/>
          <p:cNvGrpSpPr>
            <a:grpSpLocks/>
          </p:cNvGrpSpPr>
          <p:nvPr/>
        </p:nvGrpSpPr>
        <p:grpSpPr bwMode="auto">
          <a:xfrm flipH="1">
            <a:off x="6894645" y="4659313"/>
            <a:ext cx="789384" cy="620712"/>
            <a:chOff x="-44" y="1473"/>
            <a:chExt cx="981" cy="1105"/>
          </a:xfrm>
        </p:grpSpPr>
        <p:pic>
          <p:nvPicPr>
            <p:cNvPr id="18539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/>
          <p:cNvGrpSpPr>
            <a:grpSpLocks/>
          </p:cNvGrpSpPr>
          <p:nvPr/>
        </p:nvGrpSpPr>
        <p:grpSpPr bwMode="auto">
          <a:xfrm flipH="1">
            <a:off x="6518011" y="5997576"/>
            <a:ext cx="789385" cy="620713"/>
            <a:chOff x="-44" y="1473"/>
            <a:chExt cx="981" cy="1105"/>
          </a:xfrm>
        </p:grpSpPr>
        <p:pic>
          <p:nvPicPr>
            <p:cNvPr id="18538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/>
          <p:cNvGrpSpPr>
            <a:grpSpLocks/>
          </p:cNvGrpSpPr>
          <p:nvPr/>
        </p:nvGrpSpPr>
        <p:grpSpPr bwMode="auto">
          <a:xfrm flipH="1">
            <a:off x="6953118" y="3471863"/>
            <a:ext cx="789384" cy="620712"/>
            <a:chOff x="-44" y="1473"/>
            <a:chExt cx="981" cy="1105"/>
          </a:xfrm>
        </p:grpSpPr>
        <p:pic>
          <p:nvPicPr>
            <p:cNvPr id="18538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/>
          <p:cNvGrpSpPr>
            <a:grpSpLocks/>
          </p:cNvGrpSpPr>
          <p:nvPr/>
        </p:nvGrpSpPr>
        <p:grpSpPr bwMode="auto">
          <a:xfrm flipH="1">
            <a:off x="5006314" y="2938463"/>
            <a:ext cx="694796" cy="620712"/>
            <a:chOff x="-44" y="1473"/>
            <a:chExt cx="981" cy="1105"/>
          </a:xfrm>
        </p:grpSpPr>
        <p:pic>
          <p:nvPicPr>
            <p:cNvPr id="185384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/>
          <p:cNvGrpSpPr>
            <a:grpSpLocks/>
          </p:cNvGrpSpPr>
          <p:nvPr/>
        </p:nvGrpSpPr>
        <p:grpSpPr bwMode="auto">
          <a:xfrm>
            <a:off x="3262445" y="2928938"/>
            <a:ext cx="789384" cy="620712"/>
            <a:chOff x="-44" y="1473"/>
            <a:chExt cx="981" cy="1105"/>
          </a:xfrm>
        </p:grpSpPr>
        <p:pic>
          <p:nvPicPr>
            <p:cNvPr id="185382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/>
          <p:cNvGrpSpPr>
            <a:grpSpLocks/>
          </p:cNvGrpSpPr>
          <p:nvPr/>
        </p:nvGrpSpPr>
        <p:grpSpPr bwMode="auto">
          <a:xfrm>
            <a:off x="5537729" y="5541963"/>
            <a:ext cx="531416" cy="412750"/>
            <a:chOff x="-44" y="1473"/>
            <a:chExt cx="981" cy="1105"/>
          </a:xfrm>
        </p:grpSpPr>
        <p:pic>
          <p:nvPicPr>
            <p:cNvPr id="185380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81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95" grpId="0" animBg="1"/>
      <p:bldP spid="24595" grpId="1" animBg="1"/>
      <p:bldP spid="24609" grpId="0"/>
      <p:bldP spid="24629" grpId="0"/>
      <p:bldP spid="2464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47147" y="1471613"/>
            <a:ext cx="4848093" cy="2457450"/>
          </a:xfrm>
        </p:spPr>
        <p:txBody>
          <a:bodyPr/>
          <a:lstStyle/>
          <a:p>
            <a:pPr marL="287338" indent="-287338"/>
            <a:r>
              <a:rPr lang="en-US" altLang="en-US" sz="2400">
                <a:ea typeface="ＭＳ Ｐゴシック" pitchFamily="34" charset="-128"/>
              </a:rPr>
              <a:t>peer joining torrent: </a:t>
            </a:r>
          </a:p>
          <a:p>
            <a:pPr marL="681038" lvl="1" indent="-223838"/>
            <a:r>
              <a:rPr lang="en-US" altLang="en-US">
                <a:ea typeface="ＭＳ Ｐゴシック" pitchFamily="34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>
                <a:ea typeface="ＭＳ Ｐゴシック" pitchFamily="34" charset="-128"/>
              </a:rPr>
              <a:t>registers with tracker to get list of peers, connects to subset of peers (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neighbors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)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87396" name="Rectangle 2"/>
          <p:cNvSpPr>
            <a:spLocks noChangeArrowheads="1"/>
          </p:cNvSpPr>
          <p:nvPr/>
        </p:nvSpPr>
        <p:spPr bwMode="auto">
          <a:xfrm>
            <a:off x="445427" y="0"/>
            <a:ext cx="8420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P2P file distribution: BitTorrent </a:t>
            </a:r>
          </a:p>
        </p:txBody>
      </p:sp>
      <p:pic>
        <p:nvPicPr>
          <p:cNvPr id="187397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36" y="817563"/>
            <a:ext cx="722828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/>
          <p:cNvSpPr>
            <a:spLocks noChangeArrowheads="1"/>
          </p:cNvSpPr>
          <p:nvPr/>
        </p:nvSpPr>
        <p:spPr bwMode="auto">
          <a:xfrm>
            <a:off x="479822" y="4221164"/>
            <a:ext cx="8796734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while downloading, peer uploads chunks to other peers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peer may change peers with whom it exchanges chunks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churn:</a:t>
            </a:r>
            <a:r>
              <a:rPr lang="en-US" altLang="en-US" sz="2400">
                <a:latin typeface="Gill Sans MT" pitchFamily="34" charset="0"/>
              </a:rPr>
              <a:t> peers may come and go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once peer has entire file, it may (selfishly) leave or (altruistically) remain in torrent</a:t>
            </a:r>
          </a:p>
        </p:txBody>
      </p:sp>
      <p:sp>
        <p:nvSpPr>
          <p:cNvPr id="187399" name="Line 25"/>
          <p:cNvSpPr>
            <a:spLocks noChangeShapeType="1"/>
          </p:cNvSpPr>
          <p:nvPr/>
        </p:nvSpPr>
        <p:spPr bwMode="auto">
          <a:xfrm>
            <a:off x="6765661" y="1646239"/>
            <a:ext cx="1881452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/>
          <p:cNvSpPr>
            <a:spLocks noChangeShapeType="1"/>
          </p:cNvSpPr>
          <p:nvPr/>
        </p:nvSpPr>
        <p:spPr bwMode="auto">
          <a:xfrm>
            <a:off x="6616040" y="1739901"/>
            <a:ext cx="182298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/>
          <p:cNvSpPr>
            <a:spLocks noChangeShapeType="1"/>
          </p:cNvSpPr>
          <p:nvPr/>
        </p:nvSpPr>
        <p:spPr bwMode="auto">
          <a:xfrm flipH="1" flipV="1">
            <a:off x="7825052" y="1590675"/>
            <a:ext cx="861616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/>
          <p:cNvSpPr>
            <a:spLocks noChangeShapeType="1"/>
          </p:cNvSpPr>
          <p:nvPr/>
        </p:nvSpPr>
        <p:spPr bwMode="auto">
          <a:xfrm flipH="1">
            <a:off x="7223126" y="1925639"/>
            <a:ext cx="1504818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/>
          <p:cNvSpPr>
            <a:spLocks noChangeShapeType="1"/>
          </p:cNvSpPr>
          <p:nvPr/>
        </p:nvSpPr>
        <p:spPr bwMode="auto">
          <a:xfrm flipH="1">
            <a:off x="7286758" y="3152775"/>
            <a:ext cx="546894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/>
          <p:cNvSpPr>
            <a:spLocks noChangeShapeType="1"/>
          </p:cNvSpPr>
          <p:nvPr/>
        </p:nvSpPr>
        <p:spPr bwMode="auto">
          <a:xfrm flipH="1">
            <a:off x="6932481" y="1714501"/>
            <a:ext cx="663840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/>
          <p:cNvSpPr>
            <a:spLocks noChangeShapeType="1"/>
          </p:cNvSpPr>
          <p:nvPr/>
        </p:nvSpPr>
        <p:spPr bwMode="auto">
          <a:xfrm flipV="1">
            <a:off x="7054586" y="2579689"/>
            <a:ext cx="1563291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/>
          <p:cNvSpPr>
            <a:spLocks noChangeShapeType="1"/>
          </p:cNvSpPr>
          <p:nvPr/>
        </p:nvSpPr>
        <p:spPr bwMode="auto">
          <a:xfrm>
            <a:off x="7792377" y="1679576"/>
            <a:ext cx="871934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/>
          <p:cNvSpPr>
            <a:spLocks noChangeShapeType="1"/>
          </p:cNvSpPr>
          <p:nvPr/>
        </p:nvSpPr>
        <p:spPr bwMode="auto">
          <a:xfrm>
            <a:off x="8119138" y="3165476"/>
            <a:ext cx="276886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/>
          <p:cNvSpPr>
            <a:spLocks noChangeShapeType="1"/>
          </p:cNvSpPr>
          <p:nvPr/>
        </p:nvSpPr>
        <p:spPr bwMode="auto">
          <a:xfrm>
            <a:off x="7297077" y="3351213"/>
            <a:ext cx="109894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/>
          <p:cNvSpPr>
            <a:spLocks noChangeShapeType="1"/>
          </p:cNvSpPr>
          <p:nvPr/>
        </p:nvSpPr>
        <p:spPr bwMode="auto">
          <a:xfrm flipH="1">
            <a:off x="8525008" y="2689225"/>
            <a:ext cx="194336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7410" name="Picture 39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1035" y="2139950"/>
            <a:ext cx="350838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7411" name="Group 70"/>
          <p:cNvGrpSpPr>
            <a:grpSpLocks/>
          </p:cNvGrpSpPr>
          <p:nvPr/>
        </p:nvGrpSpPr>
        <p:grpSpPr bwMode="auto">
          <a:xfrm>
            <a:off x="6051948" y="1693863"/>
            <a:ext cx="2576248" cy="1350962"/>
            <a:chOff x="1752" y="2166"/>
            <a:chExt cx="2200" cy="1363"/>
          </a:xfrm>
        </p:grpSpPr>
        <p:sp>
          <p:nvSpPr>
            <p:cNvPr id="187472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/>
          <p:cNvGrpSpPr>
            <a:grpSpLocks/>
          </p:cNvGrpSpPr>
          <p:nvPr/>
        </p:nvGrpSpPr>
        <p:grpSpPr bwMode="auto">
          <a:xfrm>
            <a:off x="5682192" y="1374776"/>
            <a:ext cx="316442" cy="517525"/>
            <a:chOff x="4140" y="429"/>
            <a:chExt cx="1425" cy="2396"/>
          </a:xfrm>
        </p:grpSpPr>
        <p:sp>
          <p:nvSpPr>
            <p:cNvPr id="187440" name="Freeform 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2" name="Freeform 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5" name="Group 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71" name="AutoShape 82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6" name="Rectangle 83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7" name="Group 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9" name="AutoShape 86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8" name="Rectangle 87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9" name="Rectangle 88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50" name="Group 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7" name="AutoShape 91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1" name="Freeform 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5" name="AutoShape 95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3" name="Rectangle 96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4" name="Freeform 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7" name="Freeform 1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9" name="AutoShape 102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0" name="Oval 103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1" name="Oval 104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7462" name="Oval 105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3" name="Rectangle 106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7413" name="Group 107"/>
          <p:cNvGrpSpPr>
            <a:grpSpLocks/>
          </p:cNvGrpSpPr>
          <p:nvPr/>
        </p:nvGrpSpPr>
        <p:grpSpPr bwMode="auto">
          <a:xfrm>
            <a:off x="6837892" y="3176588"/>
            <a:ext cx="471223" cy="349250"/>
            <a:chOff x="-44" y="1473"/>
            <a:chExt cx="981" cy="1105"/>
          </a:xfrm>
        </p:grpSpPr>
        <p:pic>
          <p:nvPicPr>
            <p:cNvPr id="187438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/>
          <p:cNvGrpSpPr>
            <a:grpSpLocks/>
          </p:cNvGrpSpPr>
          <p:nvPr/>
        </p:nvGrpSpPr>
        <p:grpSpPr bwMode="auto">
          <a:xfrm flipH="1">
            <a:off x="8359908" y="3252788"/>
            <a:ext cx="471223" cy="349250"/>
            <a:chOff x="-44" y="1473"/>
            <a:chExt cx="981" cy="1105"/>
          </a:xfrm>
        </p:grpSpPr>
        <p:pic>
          <p:nvPicPr>
            <p:cNvPr id="187436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/>
          <p:cNvGrpSpPr>
            <a:grpSpLocks/>
          </p:cNvGrpSpPr>
          <p:nvPr/>
        </p:nvGrpSpPr>
        <p:grpSpPr bwMode="auto">
          <a:xfrm flipH="1">
            <a:off x="8653992" y="2457450"/>
            <a:ext cx="471223" cy="349250"/>
            <a:chOff x="-44" y="1473"/>
            <a:chExt cx="981" cy="1105"/>
          </a:xfrm>
        </p:grpSpPr>
        <p:pic>
          <p:nvPicPr>
            <p:cNvPr id="187434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/>
          <p:cNvGrpSpPr>
            <a:grpSpLocks/>
          </p:cNvGrpSpPr>
          <p:nvPr/>
        </p:nvGrpSpPr>
        <p:grpSpPr bwMode="auto">
          <a:xfrm flipH="1">
            <a:off x="8714185" y="1706563"/>
            <a:ext cx="471223" cy="349250"/>
            <a:chOff x="-44" y="1473"/>
            <a:chExt cx="981" cy="1105"/>
          </a:xfrm>
        </p:grpSpPr>
        <p:pic>
          <p:nvPicPr>
            <p:cNvPr id="187432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/>
          <p:cNvGrpSpPr>
            <a:grpSpLocks/>
          </p:cNvGrpSpPr>
          <p:nvPr/>
        </p:nvGrpSpPr>
        <p:grpSpPr bwMode="auto">
          <a:xfrm flipH="1">
            <a:off x="7487973" y="1368425"/>
            <a:ext cx="471223" cy="349250"/>
            <a:chOff x="-44" y="1473"/>
            <a:chExt cx="981" cy="1105"/>
          </a:xfrm>
        </p:grpSpPr>
        <p:pic>
          <p:nvPicPr>
            <p:cNvPr id="187430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/>
          <p:cNvGrpSpPr>
            <a:grpSpLocks/>
          </p:cNvGrpSpPr>
          <p:nvPr/>
        </p:nvGrpSpPr>
        <p:grpSpPr bwMode="auto">
          <a:xfrm>
            <a:off x="6309917" y="1411288"/>
            <a:ext cx="471223" cy="349250"/>
            <a:chOff x="-44" y="1473"/>
            <a:chExt cx="981" cy="1105"/>
          </a:xfrm>
        </p:grpSpPr>
        <p:pic>
          <p:nvPicPr>
            <p:cNvPr id="187428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/>
          <p:cNvGrpSpPr>
            <a:grpSpLocks/>
          </p:cNvGrpSpPr>
          <p:nvPr/>
        </p:nvGrpSpPr>
        <p:grpSpPr bwMode="auto">
          <a:xfrm>
            <a:off x="5589323" y="2162175"/>
            <a:ext cx="471223" cy="349250"/>
            <a:chOff x="-44" y="1473"/>
            <a:chExt cx="981" cy="1105"/>
          </a:xfrm>
        </p:grpSpPr>
        <p:pic>
          <p:nvPicPr>
            <p:cNvPr id="187426" name="Picture 12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/>
          <p:cNvGrpSpPr>
            <a:grpSpLocks/>
          </p:cNvGrpSpPr>
          <p:nvPr/>
        </p:nvGrpSpPr>
        <p:grpSpPr bwMode="auto">
          <a:xfrm>
            <a:off x="6640117" y="2749550"/>
            <a:ext cx="471223" cy="349250"/>
            <a:chOff x="-44" y="1473"/>
            <a:chExt cx="981" cy="1105"/>
          </a:xfrm>
        </p:grpSpPr>
        <p:pic>
          <p:nvPicPr>
            <p:cNvPr id="187424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/>
          <p:cNvGrpSpPr>
            <a:grpSpLocks/>
          </p:cNvGrpSpPr>
          <p:nvPr/>
        </p:nvGrpSpPr>
        <p:grpSpPr bwMode="auto">
          <a:xfrm>
            <a:off x="7783777" y="2989264"/>
            <a:ext cx="352558" cy="261937"/>
            <a:chOff x="-44" y="1473"/>
            <a:chExt cx="981" cy="1105"/>
          </a:xfrm>
        </p:grpSpPr>
        <p:pic>
          <p:nvPicPr>
            <p:cNvPr id="187422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82</a:t>
            </a:fld>
            <a:endParaRPr lang="en-US" altLang="en-US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3" name="Rectangle 2"/>
          <p:cNvSpPr>
            <a:spLocks noGrp="1" noChangeArrowheads="1"/>
          </p:cNvSpPr>
          <p:nvPr>
            <p:ph type="title"/>
          </p:nvPr>
        </p:nvSpPr>
        <p:spPr>
          <a:xfrm>
            <a:off x="323321" y="160338"/>
            <a:ext cx="9199166" cy="849312"/>
          </a:xfrm>
        </p:spPr>
        <p:txBody>
          <a:bodyPr/>
          <a:lstStyle/>
          <a:p>
            <a:r>
              <a:rPr lang="en-US" altLang="en-US" sz="3600">
                <a:ea typeface="ＭＳ Ｐゴシック" pitchFamily="34" charset="-128"/>
              </a:rPr>
              <a:t>BitTorrent: requesting, sending file chunks</a:t>
            </a:r>
          </a:p>
        </p:txBody>
      </p:sp>
      <p:sp>
        <p:nvSpPr>
          <p:cNvPr id="21402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14471" y="1477964"/>
            <a:ext cx="4321836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periodically, Alice asks 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Alice requests missing chunks from peers, rarest first</a:t>
            </a:r>
          </a:p>
        </p:txBody>
      </p:sp>
      <p:sp>
        <p:nvSpPr>
          <p:cNvPr id="214021" name="Rectangle 6"/>
          <p:cNvSpPr>
            <a:spLocks noChangeArrowheads="1"/>
          </p:cNvSpPr>
          <p:nvPr/>
        </p:nvSpPr>
        <p:spPr bwMode="auto">
          <a:xfrm>
            <a:off x="4734587" y="1425576"/>
            <a:ext cx="4897967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Alice sends chunks to those four peers currently sending her chunks </a:t>
            </a:r>
            <a:r>
              <a:rPr lang="en-US" altLang="en-US" sz="2400" i="1">
                <a:latin typeface="Gill Sans MT" pitchFamily="34" charset="0"/>
              </a:rPr>
              <a:t>at highest rate</a:t>
            </a:r>
            <a:r>
              <a:rPr lang="en-US" altLang="en-US" sz="2400">
                <a:latin typeface="Gill Sans MT" pitchFamily="34" charset="0"/>
              </a:rPr>
              <a:t>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other peers are choked by Alice (do not receive chunks from her)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re-evaluate top 4 every10 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every 30 secs: randomly select another peer, starts sending chunks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optimistically unchoke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>
                <a:latin typeface="Gill Sans MT" pitchFamily="34" charset="0"/>
              </a:rPr>
              <a:t> this peer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>
              <a:latin typeface="Gill Sans MT" pitchFamily="34" charset="0"/>
            </a:endParaRPr>
          </a:p>
        </p:txBody>
      </p:sp>
      <p:pic>
        <p:nvPicPr>
          <p:cNvPr id="18944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838" y="812800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83</a:t>
            </a:fld>
            <a:endParaRPr lang="en-US" altLang="en-US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1" name="Rectangle 2"/>
          <p:cNvSpPr>
            <a:spLocks noGrp="1" noChangeArrowheads="1"/>
          </p:cNvSpPr>
          <p:nvPr>
            <p:ph type="title"/>
          </p:nvPr>
        </p:nvSpPr>
        <p:spPr>
          <a:xfrm>
            <a:off x="522817" y="0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BitTorrent: tit-for-tat</a:t>
            </a:r>
          </a:p>
        </p:txBody>
      </p:sp>
      <p:pic>
        <p:nvPicPr>
          <p:cNvPr id="191492" name="Picture 13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756" y="4962525"/>
            <a:ext cx="608806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Line 15"/>
          <p:cNvSpPr>
            <a:spLocks noChangeShapeType="1"/>
          </p:cNvSpPr>
          <p:nvPr/>
        </p:nvSpPr>
        <p:spPr bwMode="auto">
          <a:xfrm flipH="1" flipV="1">
            <a:off x="1595967" y="3968750"/>
            <a:ext cx="1595967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/>
          <p:cNvSpPr>
            <a:spLocks noChangeShapeType="1"/>
          </p:cNvSpPr>
          <p:nvPr/>
        </p:nvSpPr>
        <p:spPr bwMode="auto">
          <a:xfrm flipH="1">
            <a:off x="2117064" y="4794250"/>
            <a:ext cx="1045633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/>
          <p:cNvSpPr>
            <a:spLocks noChangeShapeType="1"/>
          </p:cNvSpPr>
          <p:nvPr/>
        </p:nvSpPr>
        <p:spPr bwMode="auto">
          <a:xfrm flipH="1">
            <a:off x="2847975" y="4908550"/>
            <a:ext cx="646642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/>
          <p:cNvSpPr>
            <a:spLocks noChangeShapeType="1"/>
          </p:cNvSpPr>
          <p:nvPr/>
        </p:nvSpPr>
        <p:spPr bwMode="auto">
          <a:xfrm flipV="1">
            <a:off x="5971117" y="3092450"/>
            <a:ext cx="454025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/>
          <p:cNvSpPr>
            <a:spLocks noChangeShapeType="1"/>
          </p:cNvSpPr>
          <p:nvPr/>
        </p:nvSpPr>
        <p:spPr bwMode="auto">
          <a:xfrm flipV="1">
            <a:off x="6081183" y="3676650"/>
            <a:ext cx="853017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/>
          <p:cNvSpPr>
            <a:spLocks noChangeShapeType="1"/>
          </p:cNvSpPr>
          <p:nvPr/>
        </p:nvSpPr>
        <p:spPr bwMode="auto">
          <a:xfrm>
            <a:off x="6081183" y="4146550"/>
            <a:ext cx="646642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91499" name="Picture 22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4988" y="4391026"/>
            <a:ext cx="732631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3824817" y="3943350"/>
            <a:ext cx="1554692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 flipH="1">
            <a:off x="3838575" y="4032250"/>
            <a:ext cx="1513417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/>
          <p:cNvSpPr>
            <a:spLocks noChangeShapeType="1"/>
          </p:cNvSpPr>
          <p:nvPr/>
        </p:nvSpPr>
        <p:spPr bwMode="auto">
          <a:xfrm flipV="1">
            <a:off x="3879850" y="4133850"/>
            <a:ext cx="14859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911490" y="1320801"/>
            <a:ext cx="40647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(1) Alice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optimistically unchokes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>
                <a:latin typeface="Gill Sans MT" pitchFamily="34" charset="0"/>
              </a:rPr>
              <a:t> Bob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266267" name="Text Box 27"/>
          <p:cNvSpPr txBox="1">
            <a:spLocks noChangeArrowheads="1"/>
          </p:cNvSpPr>
          <p:nvPr/>
        </p:nvSpPr>
        <p:spPr bwMode="auto">
          <a:xfrm>
            <a:off x="875375" y="1663700"/>
            <a:ext cx="71697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(2) Alice becomes one of Bob</a:t>
            </a:r>
            <a:r>
              <a:rPr lang="ja-JP" altLang="en-US">
                <a:latin typeface="Gill Sans MT" pitchFamily="34" charset="0"/>
              </a:rPr>
              <a:t>’</a:t>
            </a:r>
            <a:r>
              <a:rPr lang="en-US" altLang="ja-JP">
                <a:latin typeface="Gill Sans MT" pitchFamily="34" charset="0"/>
              </a:rPr>
              <a:t>s top-four providers; Bob reciprocates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266268" name="Text Box 28"/>
          <p:cNvSpPr txBox="1">
            <a:spLocks noChangeArrowheads="1"/>
          </p:cNvSpPr>
          <p:nvPr/>
        </p:nvSpPr>
        <p:spPr bwMode="auto">
          <a:xfrm>
            <a:off x="866775" y="2019300"/>
            <a:ext cx="53009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(3) Bob becomes one of Alice</a:t>
            </a:r>
            <a:r>
              <a:rPr lang="ja-JP" altLang="en-US">
                <a:latin typeface="Gill Sans MT" pitchFamily="34" charset="0"/>
              </a:rPr>
              <a:t>’</a:t>
            </a:r>
            <a:r>
              <a:rPr lang="en-US" altLang="ja-JP">
                <a:latin typeface="Gill Sans MT" pitchFamily="34" charset="0"/>
              </a:rPr>
              <a:t>s top-four providers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266269" name="Text Box 29"/>
          <p:cNvSpPr txBox="1">
            <a:spLocks noChangeArrowheads="1"/>
          </p:cNvSpPr>
          <p:nvPr/>
        </p:nvSpPr>
        <p:spPr bwMode="auto">
          <a:xfrm>
            <a:off x="5460340" y="5335589"/>
            <a:ext cx="3890169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latin typeface="Gill Sans MT" pitchFamily="34" charset="0"/>
              </a:rPr>
              <a:t>higher upload rate:</a:t>
            </a:r>
            <a:r>
              <a:rPr lang="en-US" altLang="en-US">
                <a:latin typeface="Gill Sans MT" pitchFamily="34" charset="0"/>
              </a:rPr>
              <a:t> find better trading partners, get file faster !</a:t>
            </a:r>
          </a:p>
        </p:txBody>
      </p:sp>
      <p:pic>
        <p:nvPicPr>
          <p:cNvPr id="191507" name="Picture 36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449" y="865188"/>
            <a:ext cx="54465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/>
          <p:cNvGrpSpPr>
            <a:grpSpLocks/>
          </p:cNvGrpSpPr>
          <p:nvPr/>
        </p:nvGrpSpPr>
        <p:grpSpPr bwMode="auto">
          <a:xfrm>
            <a:off x="1315641" y="4799014"/>
            <a:ext cx="825500" cy="752475"/>
            <a:chOff x="-44" y="1473"/>
            <a:chExt cx="981" cy="1105"/>
          </a:xfrm>
        </p:grpSpPr>
        <p:pic>
          <p:nvPicPr>
            <p:cNvPr id="191540" name="Picture 5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/>
          <p:cNvGrpSpPr>
            <a:grpSpLocks/>
          </p:cNvGrpSpPr>
          <p:nvPr/>
        </p:nvGrpSpPr>
        <p:grpSpPr bwMode="auto">
          <a:xfrm>
            <a:off x="2068910" y="5561014"/>
            <a:ext cx="825500" cy="752475"/>
            <a:chOff x="-44" y="1473"/>
            <a:chExt cx="981" cy="1105"/>
          </a:xfrm>
        </p:grpSpPr>
        <p:pic>
          <p:nvPicPr>
            <p:cNvPr id="191538" name="Picture 56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/>
          <p:cNvGrpSpPr>
            <a:grpSpLocks/>
          </p:cNvGrpSpPr>
          <p:nvPr/>
        </p:nvGrpSpPr>
        <p:grpSpPr bwMode="auto">
          <a:xfrm>
            <a:off x="789385" y="3678238"/>
            <a:ext cx="825500" cy="752475"/>
            <a:chOff x="-44" y="1473"/>
            <a:chExt cx="981" cy="1105"/>
          </a:xfrm>
        </p:grpSpPr>
        <p:pic>
          <p:nvPicPr>
            <p:cNvPr id="191536" name="Picture 59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/>
          <p:cNvGrpSpPr>
            <a:grpSpLocks/>
          </p:cNvGrpSpPr>
          <p:nvPr/>
        </p:nvGrpSpPr>
        <p:grpSpPr bwMode="auto">
          <a:xfrm>
            <a:off x="2916767" y="4211639"/>
            <a:ext cx="825500" cy="752475"/>
            <a:chOff x="-44" y="1473"/>
            <a:chExt cx="981" cy="1105"/>
          </a:xfrm>
        </p:grpSpPr>
        <p:pic>
          <p:nvPicPr>
            <p:cNvPr id="191534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/>
          <p:cNvGrpSpPr>
            <a:grpSpLocks/>
          </p:cNvGrpSpPr>
          <p:nvPr/>
        </p:nvGrpSpPr>
        <p:grpSpPr bwMode="auto">
          <a:xfrm flipH="1">
            <a:off x="6738144" y="4135439"/>
            <a:ext cx="825500" cy="752475"/>
            <a:chOff x="-44" y="1473"/>
            <a:chExt cx="981" cy="1105"/>
          </a:xfrm>
        </p:grpSpPr>
        <p:pic>
          <p:nvPicPr>
            <p:cNvPr id="191532" name="Picture 6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/>
          <p:cNvGrpSpPr>
            <a:grpSpLocks/>
          </p:cNvGrpSpPr>
          <p:nvPr/>
        </p:nvGrpSpPr>
        <p:grpSpPr bwMode="auto">
          <a:xfrm flipH="1">
            <a:off x="6901525" y="3297239"/>
            <a:ext cx="825500" cy="752475"/>
            <a:chOff x="-44" y="1473"/>
            <a:chExt cx="981" cy="1105"/>
          </a:xfrm>
        </p:grpSpPr>
        <p:pic>
          <p:nvPicPr>
            <p:cNvPr id="191530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/>
          <p:cNvGrpSpPr>
            <a:grpSpLocks/>
          </p:cNvGrpSpPr>
          <p:nvPr/>
        </p:nvGrpSpPr>
        <p:grpSpPr bwMode="auto">
          <a:xfrm flipH="1">
            <a:off x="6476735" y="2676526"/>
            <a:ext cx="825500" cy="752475"/>
            <a:chOff x="-44" y="1473"/>
            <a:chExt cx="981" cy="1105"/>
          </a:xfrm>
        </p:grpSpPr>
        <p:pic>
          <p:nvPicPr>
            <p:cNvPr id="191528" name="Picture 7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/>
          <p:cNvGrpSpPr>
            <a:grpSpLocks/>
          </p:cNvGrpSpPr>
          <p:nvPr/>
        </p:nvGrpSpPr>
        <p:grpSpPr bwMode="auto">
          <a:xfrm flipH="1">
            <a:off x="5477537" y="3667126"/>
            <a:ext cx="825500" cy="752475"/>
            <a:chOff x="-44" y="1473"/>
            <a:chExt cx="981" cy="1105"/>
          </a:xfrm>
        </p:grpSpPr>
        <p:pic>
          <p:nvPicPr>
            <p:cNvPr id="191526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5238485" y="2501901"/>
            <a:ext cx="825500" cy="1177925"/>
            <a:chOff x="4746" y="1528"/>
            <a:chExt cx="480" cy="742"/>
          </a:xfrm>
        </p:grpSpPr>
        <p:sp>
          <p:nvSpPr>
            <p:cNvPr id="191522" name="Line 50"/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/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/>
          <p:cNvGrpSpPr>
            <a:grpSpLocks/>
          </p:cNvGrpSpPr>
          <p:nvPr/>
        </p:nvGrpSpPr>
        <p:grpSpPr bwMode="auto">
          <a:xfrm>
            <a:off x="2086109" y="2990850"/>
            <a:ext cx="1205573" cy="1219200"/>
            <a:chOff x="4779" y="2386"/>
            <a:chExt cx="701" cy="768"/>
          </a:xfrm>
        </p:grpSpPr>
        <p:sp>
          <p:nvSpPr>
            <p:cNvPr id="191518" name="Line 46"/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/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5410F183-BC0A-4CBF-B733-271855D62A2D}" type="slidenum">
              <a:rPr lang="en-US" altLang="en-US" smtClean="0"/>
              <a:pPr/>
              <a:t>84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3" grpId="0" animBg="1"/>
      <p:bldP spid="266263" grpId="1" animBg="1"/>
      <p:bldP spid="266264" grpId="0" animBg="1"/>
      <p:bldP spid="266265" grpId="0" animBg="1"/>
      <p:bldP spid="266266" grpId="0"/>
      <p:bldP spid="266267" grpId="0"/>
      <p:bldP spid="266268" grpId="0"/>
      <p:bldP spid="26626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85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591" y="4164014"/>
            <a:ext cx="2894409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8" name="Rectangle 2"/>
          <p:cNvSpPr>
            <a:spLocks noGrp="1" noChangeArrowheads="1"/>
          </p:cNvSpPr>
          <p:nvPr>
            <p:ph type="title"/>
          </p:nvPr>
        </p:nvSpPr>
        <p:spPr>
          <a:xfrm>
            <a:off x="445427" y="0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Video Streaming and CDNs: context</a:t>
            </a:r>
          </a:p>
        </p:txBody>
      </p:sp>
      <p:pic>
        <p:nvPicPr>
          <p:cNvPr id="195589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35" y="817564"/>
            <a:ext cx="8165571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9056" y="1974850"/>
            <a:ext cx="1927886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9448" y="3038476"/>
            <a:ext cx="1329400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6327" y="3870325"/>
            <a:ext cx="1312202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43"/>
          <p:cNvSpPr>
            <a:spLocks noChangeArrowheads="1"/>
          </p:cNvSpPr>
          <p:nvPr/>
        </p:nvSpPr>
        <p:spPr bwMode="auto">
          <a:xfrm>
            <a:off x="519378" y="1620839"/>
            <a:ext cx="6738144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/>
              <a:t>Netflix, YouTube: 37%, 16% of downstream residential ISP traffic</a:t>
            </a:r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/>
              <a:t>~1B YouTube users, ~75M Netflix users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challenge:  scale - how to reach ~1B users?</a:t>
            </a:r>
            <a:endParaRPr lang="en-US" altLang="en-US"/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/>
              <a:t>single mega-video 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/>
              <a:t>different users have different capabilities (e.g., wired versus mobile; bandwidth rich versus bandwidth poor)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</a:rPr>
              <a:t>solution: </a:t>
            </a:r>
            <a:r>
              <a:rPr lang="en-US" altLang="en-US" sz="2400"/>
              <a:t>distributed, application-level infrastructure</a:t>
            </a:r>
          </a:p>
        </p:txBody>
      </p:sp>
      <p:sp>
        <p:nvSpPr>
          <p:cNvPr id="195594" name="Rectangle 43"/>
          <p:cNvSpPr>
            <a:spLocks noChangeArrowheads="1"/>
          </p:cNvSpPr>
          <p:nvPr/>
        </p:nvSpPr>
        <p:spPr bwMode="auto">
          <a:xfrm>
            <a:off x="452306" y="1211264"/>
            <a:ext cx="8163851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video traffic: major consumer of Internet bandwidth</a:t>
            </a:r>
          </a:p>
        </p:txBody>
      </p:sp>
      <p:pic>
        <p:nvPicPr>
          <p:cNvPr id="195595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5690" y="5300664"/>
            <a:ext cx="162692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86</a:t>
            </a:fld>
            <a:endParaRPr lang="en-US" altLang="en-US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7911" y="1339850"/>
            <a:ext cx="4287440" cy="4908550"/>
          </a:xfrm>
        </p:spPr>
        <p:txBody>
          <a:bodyPr/>
          <a:lstStyle/>
          <a:p>
            <a:r>
              <a:rPr lang="en-US" altLang="en-US" sz="2400">
                <a:ea typeface="ＭＳ Ｐゴシック" pitchFamily="34" charset="-128"/>
              </a:rPr>
              <a:t>video: sequence of images displayed at constant rate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e.g., 24 images/sec</a:t>
            </a:r>
          </a:p>
          <a:p>
            <a:r>
              <a:rPr lang="en-US" altLang="en-US" sz="2400">
                <a:ea typeface="ＭＳ Ｐゴシック" pitchFamily="34" charset="-128"/>
              </a:rPr>
              <a:t>digital image: array of pixels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each pixel represented by bits</a:t>
            </a:r>
          </a:p>
          <a:p>
            <a:r>
              <a:rPr lang="en-US" altLang="en-US" sz="2400">
                <a:ea typeface="ＭＳ Ｐゴシック" pitchFamily="34" charset="-128"/>
              </a:rPr>
              <a:t>coding: use redundancy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within</a:t>
            </a:r>
            <a:r>
              <a:rPr lang="en-US" altLang="en-US" sz="2400">
                <a:ea typeface="ＭＳ Ｐゴシック" pitchFamily="34" charset="-128"/>
              </a:rPr>
              <a:t> and </a:t>
            </a: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between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images to decrease # bits used to encode image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spatial (within image)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temporal (from one image to next)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1" y="106363"/>
            <a:ext cx="5389827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cs typeface="+mj-cs"/>
              </a:rPr>
              <a:t>Multimedia: video</a:t>
            </a: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971" y="974725"/>
            <a:ext cx="44559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36" name="Group 18"/>
          <p:cNvGrpSpPr>
            <a:grpSpLocks/>
          </p:cNvGrpSpPr>
          <p:nvPr/>
        </p:nvGrpSpPr>
        <p:grpSpPr bwMode="auto">
          <a:xfrm>
            <a:off x="4700192" y="295276"/>
            <a:ext cx="4784460" cy="5685148"/>
            <a:chOff x="4338638" y="295275"/>
            <a:chExt cx="4417210" cy="5685148"/>
          </a:xfrm>
        </p:grpSpPr>
        <p:pic>
          <p:nvPicPr>
            <p:cNvPr id="197639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7640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7646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664855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……………………..</a:t>
                </a:r>
              </a:p>
            </p:txBody>
          </p:sp>
          <p:sp>
            <p:nvSpPr>
              <p:cNvPr id="197647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itchFamily="34" charset="0"/>
                  </a:rPr>
                  <a:t>spatial coding example: </a:t>
                </a:r>
                <a:r>
                  <a:rPr lang="en-US" altLang="en-US" sz="1400">
                    <a:cs typeface="Arial" pitchFamily="34" charset="0"/>
                  </a:rPr>
                  <a:t>instead of sending</a:t>
                </a:r>
                <a:r>
                  <a:rPr lang="en-US" altLang="en-US" sz="1400" i="1">
                    <a:cs typeface="Arial" pitchFamily="34" charset="0"/>
                  </a:rPr>
                  <a:t> N </a:t>
                </a:r>
                <a:r>
                  <a:rPr lang="en-US" altLang="en-US" sz="1400">
                    <a:cs typeface="Arial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itchFamily="34" charset="0"/>
                  </a:rPr>
                  <a:t>N)</a:t>
                </a:r>
              </a:p>
            </p:txBody>
          </p:sp>
          <p:sp>
            <p:nvSpPr>
              <p:cNvPr id="197648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664855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……………….…….</a:t>
                </a:r>
              </a:p>
            </p:txBody>
          </p:sp>
          <p:cxnSp>
            <p:nvCxnSpPr>
              <p:cNvPr id="197649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7641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82167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</a:t>
              </a:r>
            </a:p>
          </p:txBody>
        </p:sp>
        <p:sp>
          <p:nvSpPr>
            <p:cNvPr id="197642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0643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i+1</a:t>
              </a:r>
            </a:p>
          </p:txBody>
        </p:sp>
        <p:sp>
          <p:nvSpPr>
            <p:cNvPr id="197643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itchFamily="34" charset="0"/>
                </a:rPr>
                <a:t>temporal coding example: </a:t>
              </a:r>
              <a:r>
                <a:rPr lang="en-US" altLang="en-US" sz="1400">
                  <a:cs typeface="Arial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7644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7645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87</a:t>
            </a:fld>
            <a:endParaRPr lang="en-US" altLang="en-US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1" y="106363"/>
            <a:ext cx="5389827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cs typeface="+mj-cs"/>
              </a:rPr>
              <a:t>Multimedia: video</a:t>
            </a:r>
          </a:p>
        </p:txBody>
      </p:sp>
      <p:pic>
        <p:nvPicPr>
          <p:cNvPr id="199682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971" y="974725"/>
            <a:ext cx="44559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323321" y="1228725"/>
            <a:ext cx="4457700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CBR: (constant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VBR:  (variable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</a:t>
            </a:r>
            <a:r>
              <a:rPr lang="en-US" sz="2400" dirty="0">
                <a:latin typeface="Gill Sans MT"/>
                <a:cs typeface="Gill Sans MT"/>
              </a:rPr>
              <a:t>encoding rate changes as amount of spatial, temporal coding changes 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MPEG4 (often used in Internet, &lt; 1 Mbps)</a:t>
            </a:r>
          </a:p>
        </p:txBody>
      </p:sp>
      <p:grpSp>
        <p:nvGrpSpPr>
          <p:cNvPr id="199684" name="Group 4"/>
          <p:cNvGrpSpPr>
            <a:grpSpLocks/>
          </p:cNvGrpSpPr>
          <p:nvPr/>
        </p:nvGrpSpPr>
        <p:grpSpPr bwMode="auto">
          <a:xfrm>
            <a:off x="4700192" y="295276"/>
            <a:ext cx="4784460" cy="5685148"/>
            <a:chOff x="4338638" y="295275"/>
            <a:chExt cx="4417210" cy="5685148"/>
          </a:xfrm>
        </p:grpSpPr>
        <p:pic>
          <p:nvPicPr>
            <p:cNvPr id="199687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688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9694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664855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……………………..</a:t>
                </a:r>
              </a:p>
            </p:txBody>
          </p:sp>
          <p:sp>
            <p:nvSpPr>
              <p:cNvPr id="199695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itchFamily="34" charset="0"/>
                  </a:rPr>
                  <a:t>spatial coding example: </a:t>
                </a:r>
                <a:r>
                  <a:rPr lang="en-US" altLang="en-US" sz="1400">
                    <a:cs typeface="Arial" pitchFamily="34" charset="0"/>
                  </a:rPr>
                  <a:t>instead of sending</a:t>
                </a:r>
                <a:r>
                  <a:rPr lang="en-US" altLang="en-US" sz="1400" i="1">
                    <a:cs typeface="Arial" pitchFamily="34" charset="0"/>
                  </a:rPr>
                  <a:t> N </a:t>
                </a:r>
                <a:r>
                  <a:rPr lang="en-US" altLang="en-US" sz="1400">
                    <a:cs typeface="Arial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itchFamily="34" charset="0"/>
                  </a:rPr>
                  <a:t>N)</a:t>
                </a:r>
              </a:p>
            </p:txBody>
          </p:sp>
          <p:sp>
            <p:nvSpPr>
              <p:cNvPr id="199696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664855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……………….…….</a:t>
                </a:r>
              </a:p>
            </p:txBody>
          </p:sp>
          <p:cxnSp>
            <p:nvCxnSpPr>
              <p:cNvPr id="199697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9689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82167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</a:t>
              </a:r>
            </a:p>
          </p:txBody>
        </p:sp>
        <p:sp>
          <p:nvSpPr>
            <p:cNvPr id="199690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0643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i+1</a:t>
              </a:r>
            </a:p>
          </p:txBody>
        </p:sp>
        <p:sp>
          <p:nvSpPr>
            <p:cNvPr id="199691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itchFamily="34" charset="0"/>
                </a:rPr>
                <a:t>temporal coding example: </a:t>
              </a:r>
              <a:r>
                <a:rPr lang="en-US" altLang="en-US" sz="1400">
                  <a:cs typeface="Arial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9692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9693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88</a:t>
            </a:fld>
            <a:endParaRPr lang="en-US" altLang="en-US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/>
          <p:cNvGrpSpPr>
            <a:grpSpLocks/>
          </p:cNvGrpSpPr>
          <p:nvPr/>
        </p:nvGrpSpPr>
        <p:grpSpPr bwMode="auto">
          <a:xfrm>
            <a:off x="6110421" y="2125664"/>
            <a:ext cx="2285603" cy="1582737"/>
            <a:chOff x="1842724" y="2867233"/>
            <a:chExt cx="5649912" cy="3416300"/>
          </a:xfrm>
        </p:grpSpPr>
        <p:sp>
          <p:nvSpPr>
            <p:cNvPr id="201784" name="AutoShape 99"/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785" name="Rectangle 87"/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0" name="Group 249"/>
          <p:cNvGrpSpPr>
            <a:grpSpLocks/>
          </p:cNvGrpSpPr>
          <p:nvPr/>
        </p:nvGrpSpPr>
        <p:grpSpPr bwMode="auto">
          <a:xfrm>
            <a:off x="2058592" y="2686051"/>
            <a:ext cx="462623" cy="785813"/>
            <a:chOff x="4140" y="429"/>
            <a:chExt cx="1425" cy="2396"/>
          </a:xfrm>
        </p:grpSpPr>
        <p:sp>
          <p:nvSpPr>
            <p:cNvPr id="201752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54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Rectangle 254"/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7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1" name="AutoShape 256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2" name="AutoShape 257"/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7" name="Rectangle 258"/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9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9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0" name="AutoShape 26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9" name="Rectangle 262"/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0" name="Rectangle 263"/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62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" name="AutoShape 265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8" name="AutoShape 266"/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1763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" name="AutoShape 269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6" name="AutoShape 270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4" name="Rectangle 271"/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6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274"/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9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AutoShape 276"/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AutoShape 277"/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Oval 278"/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2" name="Oval 279"/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Oval 280"/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Rectangle 281"/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201731" name="Rectangle 2"/>
          <p:cNvSpPr>
            <a:spLocks noGrp="1" noChangeArrowheads="1"/>
          </p:cNvSpPr>
          <p:nvPr>
            <p:ph type="title"/>
          </p:nvPr>
        </p:nvSpPr>
        <p:spPr>
          <a:xfrm>
            <a:off x="368035" y="117475"/>
            <a:ext cx="8420100" cy="11430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Streaming stored video: </a:t>
            </a:r>
          </a:p>
        </p:txBody>
      </p:sp>
      <p:grpSp>
        <p:nvGrpSpPr>
          <p:cNvPr id="201732" name="Group 134"/>
          <p:cNvGrpSpPr>
            <a:grpSpLocks/>
          </p:cNvGrpSpPr>
          <p:nvPr/>
        </p:nvGrpSpPr>
        <p:grpSpPr bwMode="auto">
          <a:xfrm>
            <a:off x="1595967" y="2317750"/>
            <a:ext cx="1387872" cy="363538"/>
            <a:chOff x="3621" y="3265"/>
            <a:chExt cx="1776" cy="744"/>
          </a:xfrm>
        </p:grpSpPr>
        <p:pic>
          <p:nvPicPr>
            <p:cNvPr id="201748" name="Picture 135" descr="reel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/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345" name="Freeform 137"/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01751" name="Picture 138" descr="video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547" y="946150"/>
            <a:ext cx="59418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/>
          <p:cNvGrpSpPr>
            <a:grpSpLocks/>
          </p:cNvGrpSpPr>
          <p:nvPr/>
        </p:nvGrpSpPr>
        <p:grpSpPr bwMode="auto">
          <a:xfrm>
            <a:off x="6932481" y="2905126"/>
            <a:ext cx="734351" cy="663575"/>
            <a:chOff x="4437" y="1472"/>
            <a:chExt cx="427" cy="418"/>
          </a:xfrm>
        </p:grpSpPr>
        <p:sp>
          <p:nvSpPr>
            <p:cNvPr id="222558" name="Rectangle 350"/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59" name="Rectangle 351"/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0" name="Rectangle 352"/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1" name="Rectangle 353"/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201735" name="TextBox 1"/>
          <p:cNvSpPr txBox="1">
            <a:spLocks noChangeArrowheads="1"/>
          </p:cNvSpPr>
          <p:nvPr/>
        </p:nvSpPr>
        <p:spPr bwMode="auto">
          <a:xfrm>
            <a:off x="589889" y="1497014"/>
            <a:ext cx="27558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/>
              <a:t>simple scenario</a:t>
            </a:r>
            <a:r>
              <a:rPr lang="en-US" altLang="en-US"/>
              <a:t>:</a:t>
            </a:r>
          </a:p>
        </p:txBody>
      </p:sp>
      <p:sp>
        <p:nvSpPr>
          <p:cNvPr id="201736" name="Freeform 1287"/>
          <p:cNvSpPr>
            <a:spLocks/>
          </p:cNvSpPr>
          <p:nvPr/>
        </p:nvSpPr>
        <p:spPr bwMode="auto">
          <a:xfrm>
            <a:off x="3150659" y="2346326"/>
            <a:ext cx="2514335" cy="1228725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/>
          <p:cNvCxnSpPr>
            <a:cxnSpLocks noChangeShapeType="1"/>
          </p:cNvCxnSpPr>
          <p:nvPr/>
        </p:nvCxnSpPr>
        <p:spPr bwMode="auto">
          <a:xfrm>
            <a:off x="2761986" y="2911475"/>
            <a:ext cx="134487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/>
          <p:cNvCxnSpPr>
            <a:cxnSpLocks noChangeShapeType="1"/>
          </p:cNvCxnSpPr>
          <p:nvPr/>
        </p:nvCxnSpPr>
        <p:spPr bwMode="auto">
          <a:xfrm>
            <a:off x="4940963" y="2941638"/>
            <a:ext cx="1659598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/>
          <p:cNvSpPr txBox="1">
            <a:spLocks noChangeArrowheads="1"/>
          </p:cNvSpPr>
          <p:nvPr/>
        </p:nvSpPr>
        <p:spPr bwMode="auto">
          <a:xfrm>
            <a:off x="1579957" y="3611564"/>
            <a:ext cx="1595309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01740" name="TextBox 64"/>
          <p:cNvSpPr txBox="1">
            <a:spLocks noChangeArrowheads="1"/>
          </p:cNvSpPr>
          <p:nvPr/>
        </p:nvSpPr>
        <p:spPr bwMode="auto">
          <a:xfrm>
            <a:off x="6841332" y="3719513"/>
            <a:ext cx="7232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01741" name="TextBox 64"/>
          <p:cNvSpPr txBox="1">
            <a:spLocks noChangeArrowheads="1"/>
          </p:cNvSpPr>
          <p:nvPr/>
        </p:nvSpPr>
        <p:spPr bwMode="auto">
          <a:xfrm>
            <a:off x="3859213" y="3175000"/>
            <a:ext cx="88197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  <a:cs typeface="Arial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89</a:t>
            </a:fld>
            <a:endParaRPr lang="en-US" alt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2"/>
          <p:cNvSpPr>
            <a:spLocks noGrp="1" noChangeArrowheads="1"/>
          </p:cNvSpPr>
          <p:nvPr>
            <p:ph type="title"/>
          </p:nvPr>
        </p:nvSpPr>
        <p:spPr>
          <a:xfrm>
            <a:off x="433388" y="185738"/>
            <a:ext cx="8420100" cy="863600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Processes communicating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544638"/>
            <a:ext cx="4321837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process:</a:t>
            </a:r>
            <a:r>
              <a:rPr lang="en-US" altLang="en-US">
                <a:ea typeface="ＭＳ Ｐゴシック" pitchFamily="34" charset="-128"/>
              </a:rPr>
              <a:t> program running within a host</a:t>
            </a:r>
          </a:p>
          <a:p>
            <a:r>
              <a:rPr lang="en-US" altLang="en-US" sz="2400">
                <a:ea typeface="ＭＳ Ｐゴシック" pitchFamily="34" charset="-128"/>
              </a:rPr>
              <a:t>within same host, two processes communicate using  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inter-process communication</a:t>
            </a:r>
            <a:r>
              <a:rPr lang="en-US" altLang="en-US" sz="2400">
                <a:ea typeface="ＭＳ Ｐゴシック" pitchFamily="34" charset="-128"/>
              </a:rPr>
              <a:t> (defined by OS)</a:t>
            </a:r>
          </a:p>
          <a:p>
            <a:r>
              <a:rPr lang="en-US" altLang="en-US" sz="2400">
                <a:ea typeface="ＭＳ Ｐゴシック" pitchFamily="34" charset="-128"/>
              </a:rPr>
              <a:t>processes in different hosts communicate by exchanging 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messages</a:t>
            </a:r>
          </a:p>
        </p:txBody>
      </p:sp>
      <p:sp>
        <p:nvSpPr>
          <p:cNvPr id="481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12437" y="1979614"/>
            <a:ext cx="4127500" cy="2033587"/>
          </a:xfrm>
          <a:noFill/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client process:</a:t>
            </a:r>
            <a:r>
              <a:rPr lang="en-US" altLang="en-US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process that initiates communication</a:t>
            </a: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server process:</a:t>
            </a:r>
            <a:r>
              <a:rPr lang="en-US" altLang="en-US"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process that waits to be contacted</a:t>
            </a:r>
            <a:endParaRPr lang="en-US" altLang="en-US"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8134" name="Rectangle 7"/>
          <p:cNvSpPr>
            <a:spLocks noChangeArrowheads="1"/>
          </p:cNvSpPr>
          <p:nvPr/>
        </p:nvSpPr>
        <p:spPr bwMode="auto">
          <a:xfrm>
            <a:off x="5081985" y="4238626"/>
            <a:ext cx="4321836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aside: applications with P2P architectures have client processes &amp; server processes</a:t>
            </a:r>
          </a:p>
        </p:txBody>
      </p:sp>
      <p:pic>
        <p:nvPicPr>
          <p:cNvPr id="48135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223" y="866775"/>
            <a:ext cx="69324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/>
          <p:cNvSpPr>
            <a:spLocks noChangeArrowheads="1"/>
          </p:cNvSpPr>
          <p:nvPr/>
        </p:nvSpPr>
        <p:spPr bwMode="auto">
          <a:xfrm>
            <a:off x="5145617" y="1762126"/>
            <a:ext cx="4433623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37" name="Text Box 14"/>
          <p:cNvSpPr txBox="1">
            <a:spLocks noChangeArrowheads="1"/>
          </p:cNvSpPr>
          <p:nvPr/>
        </p:nvSpPr>
        <p:spPr bwMode="auto">
          <a:xfrm>
            <a:off x="5276321" y="1463676"/>
            <a:ext cx="2314673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latin typeface="Gill Sans MT" pitchFamily="34" charset="0"/>
              </a:rPr>
              <a:t>clients, servers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9</a:t>
            </a:fld>
            <a:endParaRPr lang="en-US" altLang="en-US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2" y="228600"/>
            <a:ext cx="8853488" cy="8715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Streaming multimedia: DASH</a:t>
            </a:r>
          </a:p>
        </p:txBody>
      </p:sp>
      <p:sp>
        <p:nvSpPr>
          <p:cNvPr id="2037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081" y="1381125"/>
            <a:ext cx="84201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DASH: D</a:t>
            </a:r>
            <a:r>
              <a:rPr lang="en-US" altLang="en-US">
                <a:ea typeface="ＭＳ Ｐゴシック" pitchFamily="34" charset="-128"/>
              </a:rPr>
              <a:t>ynamic,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A</a:t>
            </a:r>
            <a:r>
              <a:rPr lang="en-US" altLang="en-US">
                <a:ea typeface="ＭＳ Ｐゴシック" pitchFamily="34" charset="-128"/>
              </a:rPr>
              <a:t>daptive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</a:t>
            </a:r>
            <a:r>
              <a:rPr lang="en-US" altLang="en-US">
                <a:ea typeface="ＭＳ Ｐゴシック" pitchFamily="34" charset="-128"/>
              </a:rPr>
              <a:t>treaming over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H</a:t>
            </a:r>
            <a:r>
              <a:rPr lang="en-US" altLang="en-US">
                <a:ea typeface="ＭＳ Ｐゴシック" pitchFamily="34" charset="-128"/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server: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divides video file into multiple chunks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each chunk stored, encoded at different rates 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manifest file: </a:t>
            </a:r>
            <a:r>
              <a:rPr lang="en-US" altLang="en-US">
                <a:ea typeface="ＭＳ Ｐゴシック" pitchFamily="34" charset="-128"/>
              </a:rPr>
              <a:t>provides URLs for different chunks</a:t>
            </a:r>
          </a:p>
          <a:p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client: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periodically measures server-to-client bandwidth</a:t>
            </a:r>
          </a:p>
          <a:p>
            <a:pPr lvl="1"/>
            <a:r>
              <a:rPr lang="en-US" altLang="en-US">
                <a:ea typeface="ＭＳ Ｐゴシック" pitchFamily="34" charset="-128"/>
              </a:rPr>
              <a:t>consulting manifest, requests one chunk at a time </a:t>
            </a:r>
          </a:p>
          <a:p>
            <a:pPr lvl="2"/>
            <a:r>
              <a:rPr lang="en-US" altLang="en-US" sz="2400">
                <a:latin typeface="Gill Sans MT" pitchFamily="34" charset="0"/>
                <a:ea typeface="ＭＳ Ｐゴシック" pitchFamily="34" charset="-128"/>
              </a:rPr>
              <a:t>chooses maximum coding rate sustainable given current bandwidth</a:t>
            </a:r>
          </a:p>
          <a:p>
            <a:pPr lvl="2"/>
            <a:r>
              <a:rPr lang="en-US" altLang="en-US" sz="2400">
                <a:latin typeface="Gill Sans MT" pitchFamily="34" charset="0"/>
                <a:ea typeface="ＭＳ Ｐゴシック" pitchFamily="34" charset="-128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203779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26" y="957263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90</a:t>
            </a:fld>
            <a:endParaRPr lang="en-US" altLang="en-US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2" y="228600"/>
            <a:ext cx="8853488" cy="8715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Streaming multimedia: DASH</a:t>
            </a:r>
          </a:p>
        </p:txBody>
      </p:sp>
      <p:sp>
        <p:nvSpPr>
          <p:cNvPr id="2058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081" y="1381125"/>
            <a:ext cx="84201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DASH: D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ynamic,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A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daptive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treaming over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H</a:t>
            </a:r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“intelligence” </a:t>
            </a:r>
            <a:r>
              <a:rPr lang="en-US" altLang="en-US">
                <a:solidFill>
                  <a:srgbClr val="000099"/>
                </a:solidFill>
                <a:ea typeface="ＭＳ Ｐゴシック" pitchFamily="34" charset="-128"/>
              </a:rPr>
              <a:t>at client: </a:t>
            </a:r>
            <a:r>
              <a:rPr lang="en-US" altLang="en-US">
                <a:ea typeface="ＭＳ Ｐゴシック" pitchFamily="34" charset="-128"/>
              </a:rPr>
              <a:t>client determines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when</a:t>
            </a:r>
            <a:r>
              <a:rPr lang="en-US" altLang="en-US" i="1">
                <a:solidFill>
                  <a:srgbClr val="800000"/>
                </a:solidFill>
                <a:ea typeface="ＭＳ Ｐゴシック" pitchFamily="34" charset="-128"/>
              </a:rPr>
              <a:t>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to request chunk (so that buffer starvation, or overflow does not occur)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what encoding rate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to request </a:t>
            </a:r>
            <a:r>
              <a:rPr lang="en-US" altLang="en-US">
                <a:ea typeface="ＭＳ Ｐゴシック" pitchFamily="34" charset="-128"/>
              </a:rPr>
              <a:t>(higher quality when more bandwidth available) </a:t>
            </a:r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pPr lvl="1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where</a:t>
            </a:r>
            <a:r>
              <a:rPr lang="en-US" altLang="en-US" i="1">
                <a:solidFill>
                  <a:srgbClr val="800000"/>
                </a:solidFill>
                <a:ea typeface="ＭＳ Ｐゴシック" pitchFamily="34" charset="-128"/>
              </a:rPr>
              <a:t> </a:t>
            </a:r>
            <a:r>
              <a:rPr lang="en-US" altLang="en-US">
                <a:ea typeface="ＭＳ Ｐゴシック" pitchFamily="34" charset="-128"/>
              </a:rPr>
              <a:t>to request chunk (can request from URL server that is “close” to client or has high available bandwidth) </a:t>
            </a:r>
          </a:p>
        </p:txBody>
      </p:sp>
      <p:pic>
        <p:nvPicPr>
          <p:cNvPr id="20582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26" y="957263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91</a:t>
            </a:fld>
            <a:endParaRPr lang="en-US" altLang="en-US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2" y="228600"/>
            <a:ext cx="8853488" cy="8715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Content distribution networks</a:t>
            </a:r>
          </a:p>
        </p:txBody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081" y="1381125"/>
            <a:ext cx="8420100" cy="5053013"/>
          </a:xfrm>
        </p:spPr>
        <p:txBody>
          <a:bodyPr/>
          <a:lstStyle/>
          <a:p>
            <a:pPr marL="287338" indent="-287338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challenge: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how to stream content (selected from millions of videos) to hundreds of thousands of </a:t>
            </a:r>
            <a:r>
              <a:rPr lang="en-US" altLang="en-US" i="1">
                <a:solidFill>
                  <a:srgbClr val="000000"/>
                </a:solidFill>
                <a:ea typeface="ＭＳ Ｐゴシック" pitchFamily="34" charset="-128"/>
              </a:rPr>
              <a:t>simultaneous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 users?</a:t>
            </a:r>
          </a:p>
          <a:p>
            <a:pPr marL="287338" indent="-287338"/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pPr marL="287338" indent="-287338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option 1: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single, large “mega-server”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single point of failure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point of network congestion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long path to distant clients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multiple copies of video sent over outgoing link</a:t>
            </a:r>
          </a:p>
          <a:p>
            <a:pPr marL="681038" lvl="1" indent="-223838">
              <a:buFont typeface="Arial" pitchFamily="34" charset="0"/>
              <a:buNone/>
            </a:pPr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pPr marL="287338" indent="-287338">
              <a:buFont typeface="Wingdings" pitchFamily="2" charset="2"/>
              <a:buNone/>
            </a:pP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….quite simply: this solution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doesn</a:t>
            </a:r>
            <a:r>
              <a:rPr lang="fr-FR" altLang="en-US" i="1">
                <a:solidFill>
                  <a:srgbClr val="CC0000"/>
                </a:solidFill>
                <a:ea typeface="ＭＳ Ｐゴシック" pitchFamily="34" charset="-128"/>
              </a:rPr>
              <a:t>’</a:t>
            </a:r>
            <a:r>
              <a:rPr lang="en-US" altLang="ja-JP" i="1">
                <a:solidFill>
                  <a:srgbClr val="CC0000"/>
                </a:solidFill>
                <a:ea typeface="ＭＳ Ｐゴシック" pitchFamily="34" charset="-128"/>
              </a:rPr>
              <a:t>t scale</a:t>
            </a:r>
          </a:p>
          <a:p>
            <a:pPr marL="681038" lvl="1" indent="-223838"/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pic>
        <p:nvPicPr>
          <p:cNvPr id="207875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26" y="957263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92</a:t>
            </a:fld>
            <a:endParaRPr lang="en-US" altLang="en-US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2" y="228600"/>
            <a:ext cx="8853488" cy="8715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Content distribution networks</a:t>
            </a:r>
          </a:p>
        </p:txBody>
      </p:sp>
      <p:sp>
        <p:nvSpPr>
          <p:cNvPr id="2099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081" y="1381125"/>
            <a:ext cx="84201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challenge: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how to stream content (selected from millions of videos) to hundreds of thousands of simultaneous users?</a:t>
            </a:r>
          </a:p>
          <a:p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option 2: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store/serve multiple copies of videos at multiple geographically distributed sites 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(CDN)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enter deep: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itchFamily="34" charset="0"/>
                <a:ea typeface="ＭＳ Ｐゴシック" pitchFamily="34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itchFamily="34" charset="0"/>
                <a:ea typeface="ＭＳ Ｐゴシック" pitchFamily="34" charset="-128"/>
              </a:rPr>
              <a:t>used by Akamai, 1700 locations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ea typeface="ＭＳ Ｐゴシック" pitchFamily="34" charset="-128"/>
              </a:rPr>
              <a:t>bring home: 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>
                <a:solidFill>
                  <a:srgbClr val="000000"/>
                </a:solidFill>
                <a:latin typeface="Gill Sans MT" pitchFamily="34" charset="0"/>
                <a:ea typeface="ＭＳ Ｐゴシック" pitchFamily="34" charset="-128"/>
              </a:rPr>
              <a:t>used by Limelight</a:t>
            </a:r>
            <a:endParaRPr lang="en-US" altLang="en-US" i="1">
              <a:solidFill>
                <a:srgbClr val="CC0000"/>
              </a:solidFill>
              <a:latin typeface="Gill Sans MT" pitchFamily="34" charset="0"/>
              <a:ea typeface="ＭＳ Ｐゴシック" pitchFamily="34" charset="-128"/>
            </a:endParaRPr>
          </a:p>
          <a:p>
            <a:pPr lvl="1"/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  <a:p>
            <a:endParaRPr lang="en-US" alt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pic>
        <p:nvPicPr>
          <p:cNvPr id="20992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26" y="957263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93</a:t>
            </a:fld>
            <a:endParaRPr lang="en-US" altLang="en-US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>
            <a:grpSpLocks/>
          </p:cNvGrpSpPr>
          <p:nvPr/>
        </p:nvGrpSpPr>
        <p:grpSpPr bwMode="auto">
          <a:xfrm>
            <a:off x="1817820" y="3854450"/>
            <a:ext cx="376634" cy="681038"/>
            <a:chOff x="7923189" y="2486664"/>
            <a:chExt cx="360377" cy="884585"/>
          </a:xfrm>
        </p:grpSpPr>
        <p:pic>
          <p:nvPicPr>
            <p:cNvPr id="212606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2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63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3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11970" name="Rectangle 2"/>
          <p:cNvSpPr txBox="1">
            <a:spLocks noChangeArrowheads="1"/>
          </p:cNvSpPr>
          <p:nvPr/>
        </p:nvSpPr>
        <p:spPr bwMode="auto">
          <a:xfrm>
            <a:off x="545174" y="258763"/>
            <a:ext cx="9168209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(CDNs)</a:t>
            </a:r>
          </a:p>
        </p:txBody>
      </p:sp>
      <p:pic>
        <p:nvPicPr>
          <p:cNvPr id="211971" name="Picture 12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218" y="904875"/>
            <a:ext cx="9003109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/>
          <p:cNvGrpSpPr>
            <a:grpSpLocks/>
          </p:cNvGrpSpPr>
          <p:nvPr/>
        </p:nvGrpSpPr>
        <p:grpSpPr bwMode="auto">
          <a:xfrm>
            <a:off x="1235625" y="3773227"/>
            <a:ext cx="7609265" cy="2764362"/>
            <a:chOff x="423225" y="1433583"/>
            <a:chExt cx="8413746" cy="5258268"/>
          </a:xfrm>
        </p:grpSpPr>
        <p:sp>
          <p:nvSpPr>
            <p:cNvPr id="212306" name="Freeform 84"/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/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/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/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/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/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/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/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/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/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/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/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/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/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/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/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/>
            <p:cNvSpPr txBox="1">
              <a:spLocks noChangeArrowheads="1"/>
            </p:cNvSpPr>
            <p:nvPr/>
          </p:nvSpPr>
          <p:spPr bwMode="auto">
            <a:xfrm rot="307360">
              <a:off x="5266527" y="1433583"/>
              <a:ext cx="601225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3" name="TextBox 179"/>
            <p:cNvSpPr txBox="1">
              <a:spLocks noChangeArrowheads="1"/>
            </p:cNvSpPr>
            <p:nvPr/>
          </p:nvSpPr>
          <p:spPr bwMode="auto">
            <a:xfrm rot="2829263">
              <a:off x="7390643" y="3057539"/>
              <a:ext cx="1034280" cy="578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4" name="TextBox 180"/>
            <p:cNvSpPr txBox="1">
              <a:spLocks noChangeArrowheads="1"/>
            </p:cNvSpPr>
            <p:nvPr/>
          </p:nvSpPr>
          <p:spPr bwMode="auto">
            <a:xfrm rot="9845918">
              <a:off x="6366293" y="5649524"/>
              <a:ext cx="601225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5" name="TextBox 181"/>
            <p:cNvSpPr txBox="1">
              <a:spLocks noChangeArrowheads="1"/>
            </p:cNvSpPr>
            <p:nvPr/>
          </p:nvSpPr>
          <p:spPr bwMode="auto">
            <a:xfrm rot="11651262">
              <a:off x="2088811" y="5696601"/>
              <a:ext cx="601225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6" name="TextBox 182"/>
            <p:cNvSpPr txBox="1">
              <a:spLocks noChangeArrowheads="1"/>
            </p:cNvSpPr>
            <p:nvPr/>
          </p:nvSpPr>
          <p:spPr bwMode="auto">
            <a:xfrm rot="16607303">
              <a:off x="195354" y="3684914"/>
              <a:ext cx="1034280" cy="578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7" name="TextBox 183"/>
            <p:cNvSpPr txBox="1">
              <a:spLocks noChangeArrowheads="1"/>
            </p:cNvSpPr>
            <p:nvPr/>
          </p:nvSpPr>
          <p:spPr bwMode="auto">
            <a:xfrm rot="21079349">
              <a:off x="2507360" y="1498435"/>
              <a:ext cx="601225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2328" name="Group 8"/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525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60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60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/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/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9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8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8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8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7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7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7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6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6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5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4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4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4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/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443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1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/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/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1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0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9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9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9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8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8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8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7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7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6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/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2331" name="Group 133"/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3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3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3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/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/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/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2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/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2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/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1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/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0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0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0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/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9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9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9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/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8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/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7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8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/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/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/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/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/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/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/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/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/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/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/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65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/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/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2369" name="Straight Connector 519"/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/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/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/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/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2375" name="Oval 517"/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76" name="Straight Connector 39941"/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/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/>
          <p:cNvGrpSpPr>
            <a:grpSpLocks/>
          </p:cNvGrpSpPr>
          <p:nvPr/>
        </p:nvGrpSpPr>
        <p:grpSpPr bwMode="auto">
          <a:xfrm>
            <a:off x="476383" y="4827588"/>
            <a:ext cx="947605" cy="506412"/>
            <a:chOff x="2889" y="1631"/>
            <a:chExt cx="980" cy="743"/>
          </a:xfrm>
        </p:grpSpPr>
        <p:sp>
          <p:nvSpPr>
            <p:cNvPr id="212304" name="Rectangle 41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35249" name="AutoShape 420"/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/>
          <p:cNvSpPr>
            <a:spLocks noChangeShapeType="1"/>
          </p:cNvSpPr>
          <p:nvPr/>
        </p:nvSpPr>
        <p:spPr bwMode="auto">
          <a:xfrm flipV="1">
            <a:off x="1258888" y="5280026"/>
            <a:ext cx="156502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idx="1"/>
          </p:nvPr>
        </p:nvSpPr>
        <p:spPr>
          <a:xfrm>
            <a:off x="823781" y="2065338"/>
            <a:ext cx="8420100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>
                <a:ea typeface="ＭＳ Ｐゴシック" pitchFamily="34" charset="-128"/>
              </a:rPr>
              <a:t>subscriber requests content from CDN</a:t>
            </a:r>
          </a:p>
        </p:txBody>
      </p:sp>
      <p:grpSp>
        <p:nvGrpSpPr>
          <p:cNvPr id="793" name="Group 792"/>
          <p:cNvGrpSpPr>
            <a:grpSpLocks/>
          </p:cNvGrpSpPr>
          <p:nvPr/>
        </p:nvGrpSpPr>
        <p:grpSpPr bwMode="auto">
          <a:xfrm>
            <a:off x="3489458" y="5776913"/>
            <a:ext cx="378354" cy="679450"/>
            <a:chOff x="7923189" y="2486664"/>
            <a:chExt cx="360377" cy="884585"/>
          </a:xfrm>
        </p:grpSpPr>
        <p:pic>
          <p:nvPicPr>
            <p:cNvPr id="212270" name="Picture 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7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7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8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9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28" name="Group 827"/>
          <p:cNvGrpSpPr>
            <a:grpSpLocks/>
          </p:cNvGrpSpPr>
          <p:nvPr/>
        </p:nvGrpSpPr>
        <p:grpSpPr bwMode="auto">
          <a:xfrm>
            <a:off x="4753505" y="3556000"/>
            <a:ext cx="376635" cy="679450"/>
            <a:chOff x="7923189" y="2486664"/>
            <a:chExt cx="360377" cy="884585"/>
          </a:xfrm>
        </p:grpSpPr>
        <p:pic>
          <p:nvPicPr>
            <p:cNvPr id="212236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5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6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6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63" name="Group 862"/>
          <p:cNvGrpSpPr>
            <a:grpSpLocks/>
          </p:cNvGrpSpPr>
          <p:nvPr/>
        </p:nvGrpSpPr>
        <p:grpSpPr bwMode="auto">
          <a:xfrm>
            <a:off x="5508493" y="5611814"/>
            <a:ext cx="376634" cy="681037"/>
            <a:chOff x="7923189" y="2486664"/>
            <a:chExt cx="360377" cy="884585"/>
          </a:xfrm>
        </p:grpSpPr>
        <p:pic>
          <p:nvPicPr>
            <p:cNvPr id="212202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0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09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1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4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2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2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98" name="Group 897"/>
          <p:cNvGrpSpPr>
            <a:grpSpLocks/>
          </p:cNvGrpSpPr>
          <p:nvPr/>
        </p:nvGrpSpPr>
        <p:grpSpPr bwMode="auto">
          <a:xfrm>
            <a:off x="6573044" y="3829050"/>
            <a:ext cx="376635" cy="681038"/>
            <a:chOff x="7923189" y="2486664"/>
            <a:chExt cx="360377" cy="884585"/>
          </a:xfrm>
        </p:grpSpPr>
        <p:pic>
          <p:nvPicPr>
            <p:cNvPr id="212168" name="Picture 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0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8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9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933" name="Group 932"/>
          <p:cNvGrpSpPr>
            <a:grpSpLocks/>
          </p:cNvGrpSpPr>
          <p:nvPr/>
        </p:nvGrpSpPr>
        <p:grpSpPr bwMode="auto">
          <a:xfrm>
            <a:off x="2299362" y="5629275"/>
            <a:ext cx="376634" cy="681038"/>
            <a:chOff x="7923189" y="2486664"/>
            <a:chExt cx="360377" cy="884585"/>
          </a:xfrm>
        </p:grpSpPr>
        <p:pic>
          <p:nvPicPr>
            <p:cNvPr id="212134" name="Picture 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38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1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2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3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5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4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45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3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7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1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9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0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3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5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6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7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58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9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11981" name="Group 15"/>
          <p:cNvGrpSpPr>
            <a:grpSpLocks/>
          </p:cNvGrpSpPr>
          <p:nvPr/>
        </p:nvGrpSpPr>
        <p:grpSpPr bwMode="auto">
          <a:xfrm>
            <a:off x="8349589" y="4368800"/>
            <a:ext cx="1073150" cy="731838"/>
            <a:chOff x="7707615" y="4368892"/>
            <a:chExt cx="990551" cy="731635"/>
          </a:xfrm>
        </p:grpSpPr>
        <p:pic>
          <p:nvPicPr>
            <p:cNvPr id="212034" name="Picture 14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/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Rectangle 251"/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04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Rectangle 254"/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7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/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1" name="AutoShape 257"/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6" name="Rectangle 258"/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9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9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8" name="Rectangle 262"/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9" name="Rectangle 263"/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12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7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113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AutoShape 270"/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83" name="Rectangle 271"/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6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Oval 274"/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9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AutoShape 276"/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9" name="AutoShape 277"/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0" name="Oval 278"/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1" name="Oval 279"/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2" name="Oval 280"/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3" name="Rectangle 281"/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6" name="Group 249"/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Rectangle 251"/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7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Rectangle 254"/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4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09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2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1" name="Rectangle 262"/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12" name="Rectangle 263"/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8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0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8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8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6" name="Rectangle 271"/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Oval 274"/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AutoShape 276"/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2" name="AutoShape 277"/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3" name="Oval 278"/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4" name="Oval 279"/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5" name="Oval 280"/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6" name="Rectangle 281"/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7" name="Group 249"/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Rectangle 251"/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40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Rectangle 25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3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7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2" name="Rectangle 258"/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5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/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5" name="AutoShape 261"/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4" name="Rectangle 262"/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5" name="Rectangle 263"/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8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/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3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49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1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9" name="Rectangle 271"/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2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Oval 274"/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5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AutoShape 276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5" name="AutoShape 277"/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6" name="Oval 278"/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7" name="Oval 279"/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8" name="Oval 280"/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9" name="Rectangle 281"/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069" name="Group 1068"/>
          <p:cNvGrpSpPr>
            <a:grpSpLocks/>
          </p:cNvGrpSpPr>
          <p:nvPr/>
        </p:nvGrpSpPr>
        <p:grpSpPr bwMode="auto">
          <a:xfrm>
            <a:off x="7785497" y="5734050"/>
            <a:ext cx="376634" cy="681038"/>
            <a:chOff x="7923189" y="2486664"/>
            <a:chExt cx="360377" cy="884585"/>
          </a:xfrm>
        </p:grpSpPr>
        <p:pic>
          <p:nvPicPr>
            <p:cNvPr id="212000" name="Picture 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0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0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1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2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245931" y="3719513"/>
            <a:ext cx="1064551" cy="1585912"/>
            <a:chOff x="226804" y="3719080"/>
            <a:chExt cx="982820" cy="1586234"/>
          </a:xfrm>
        </p:grpSpPr>
        <p:pic>
          <p:nvPicPr>
            <p:cNvPr id="211997" name="Picture 9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/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pic>
          <p:nvPicPr>
            <p:cNvPr id="211999" name="Picture 18" descr="madman.jp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/>
          <p:cNvSpPr txBox="1">
            <a:spLocks/>
          </p:cNvSpPr>
          <p:nvPr/>
        </p:nvSpPr>
        <p:spPr bwMode="auto">
          <a:xfrm>
            <a:off x="775627" y="1265238"/>
            <a:ext cx="84201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CDN: stores copies of content at CDN nodes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e.g. Netflix stores copies of MadMen</a:t>
            </a: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37835" y="5030789"/>
            <a:ext cx="1981994" cy="338554"/>
            <a:chOff x="5957397" y="-30236"/>
            <a:chExt cx="1829557" cy="338972"/>
          </a:xfrm>
        </p:grpSpPr>
        <p:sp>
          <p:nvSpPr>
            <p:cNvPr id="211995" name="Rectangle 20"/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6" name="TextBox 21"/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713333" cy="338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where’s Madmen?</a:t>
              </a:r>
            </a:p>
          </p:txBody>
        </p:sp>
      </p:grpSp>
      <p:grpSp>
        <p:nvGrpSpPr>
          <p:cNvPr id="1113" name="Group 1112"/>
          <p:cNvGrpSpPr>
            <a:grpSpLocks/>
          </p:cNvGrpSpPr>
          <p:nvPr/>
        </p:nvGrpSpPr>
        <p:grpSpPr bwMode="auto">
          <a:xfrm>
            <a:off x="7866330" y="4778375"/>
            <a:ext cx="1355873" cy="338554"/>
            <a:chOff x="5931471" y="-30236"/>
            <a:chExt cx="1251792" cy="339388"/>
          </a:xfrm>
        </p:grpSpPr>
        <p:sp>
          <p:nvSpPr>
            <p:cNvPr id="211993" name="Rectangle 1113"/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4" name="TextBox 1114"/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181298" cy="33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manifest file</a:t>
              </a: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1164300" y="4243388"/>
            <a:ext cx="1092067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/>
          <p:cNvSpPr>
            <a:spLocks/>
          </p:cNvSpPr>
          <p:nvPr/>
        </p:nvSpPr>
        <p:spPr bwMode="auto">
          <a:xfrm flipV="1">
            <a:off x="1191817" y="5127626"/>
            <a:ext cx="2347515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/>
          <p:cNvSpPr txBox="1">
            <a:spLocks/>
          </p:cNvSpPr>
          <p:nvPr/>
        </p:nvSpPr>
        <p:spPr bwMode="auto">
          <a:xfrm>
            <a:off x="835819" y="2505075"/>
            <a:ext cx="8287677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/>
          <p:cNvSpPr txBox="1">
            <a:spLocks/>
          </p:cNvSpPr>
          <p:nvPr/>
        </p:nvSpPr>
        <p:spPr bwMode="auto">
          <a:xfrm>
            <a:off x="853017" y="2852739"/>
            <a:ext cx="84201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64CC324-4625-4E59-89D9-F34CF714F438}" type="slidenum">
              <a:rPr lang="en-US" altLang="en-US" smtClean="0"/>
              <a:pPr/>
              <a:t>94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28" grpId="0" animBg="1"/>
      <p:bldP spid="28" grpId="1" animBg="1"/>
      <p:bldP spid="1121" grpId="0" animBg="1"/>
      <p:bldP spid="1122" grpId="0"/>
      <p:bldP spid="1123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2"/>
          <p:cNvSpPr txBox="1">
            <a:spLocks noChangeArrowheads="1"/>
          </p:cNvSpPr>
          <p:nvPr/>
        </p:nvSpPr>
        <p:spPr bwMode="auto">
          <a:xfrm>
            <a:off x="545174" y="258763"/>
            <a:ext cx="9168209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(CDNs)</a:t>
            </a:r>
          </a:p>
        </p:txBody>
      </p:sp>
      <p:grpSp>
        <p:nvGrpSpPr>
          <p:cNvPr id="50178" name="Group 485"/>
          <p:cNvGrpSpPr>
            <a:grpSpLocks/>
          </p:cNvGrpSpPr>
          <p:nvPr/>
        </p:nvGrpSpPr>
        <p:grpSpPr bwMode="auto">
          <a:xfrm>
            <a:off x="1235626" y="3770051"/>
            <a:ext cx="7609264" cy="2764362"/>
            <a:chOff x="423227" y="1433580"/>
            <a:chExt cx="8413743" cy="5258263"/>
          </a:xfrm>
        </p:grpSpPr>
        <p:sp>
          <p:nvSpPr>
            <p:cNvPr id="214743" name="Freeform 84"/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/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/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/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/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/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/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/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/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/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/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/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/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/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/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/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/>
            <p:cNvSpPr txBox="1">
              <a:spLocks noChangeArrowheads="1"/>
            </p:cNvSpPr>
            <p:nvPr/>
          </p:nvSpPr>
          <p:spPr bwMode="auto">
            <a:xfrm rot="307360">
              <a:off x="5266525" y="1433580"/>
              <a:ext cx="601225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0" name="TextBox 179"/>
            <p:cNvSpPr txBox="1">
              <a:spLocks noChangeArrowheads="1"/>
            </p:cNvSpPr>
            <p:nvPr/>
          </p:nvSpPr>
          <p:spPr bwMode="auto">
            <a:xfrm rot="2829263">
              <a:off x="7390643" y="3057538"/>
              <a:ext cx="1034279" cy="578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1" name="TextBox 180"/>
            <p:cNvSpPr txBox="1">
              <a:spLocks noChangeArrowheads="1"/>
            </p:cNvSpPr>
            <p:nvPr/>
          </p:nvSpPr>
          <p:spPr bwMode="auto">
            <a:xfrm rot="9845918">
              <a:off x="6366292" y="5649517"/>
              <a:ext cx="601225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2" name="TextBox 181"/>
            <p:cNvSpPr txBox="1">
              <a:spLocks noChangeArrowheads="1"/>
            </p:cNvSpPr>
            <p:nvPr/>
          </p:nvSpPr>
          <p:spPr bwMode="auto">
            <a:xfrm rot="11651262">
              <a:off x="2088811" y="5696594"/>
              <a:ext cx="601225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3" name="TextBox 182"/>
            <p:cNvSpPr txBox="1">
              <a:spLocks noChangeArrowheads="1"/>
            </p:cNvSpPr>
            <p:nvPr/>
          </p:nvSpPr>
          <p:spPr bwMode="auto">
            <a:xfrm rot="16607303">
              <a:off x="195356" y="3684911"/>
              <a:ext cx="1034279" cy="578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4" name="TextBox 183"/>
            <p:cNvSpPr txBox="1">
              <a:spLocks noChangeArrowheads="1"/>
            </p:cNvSpPr>
            <p:nvPr/>
          </p:nvSpPr>
          <p:spPr bwMode="auto">
            <a:xfrm rot="21079349">
              <a:off x="2507360" y="1498432"/>
              <a:ext cx="601225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4765" name="Group 8"/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962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3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3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3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/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/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3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2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1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1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1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0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0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0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9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9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9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9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8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/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880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5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5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5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/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/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4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4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4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4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3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2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2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2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1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1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1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0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0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0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8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89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0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/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4768" name="Group 133"/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7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7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7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/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/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/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6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6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6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/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5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/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/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/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/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2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2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2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/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1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1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1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/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/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/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/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/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/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/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/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/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/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/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02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/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/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4806" name="Straight Connector 519"/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/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/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/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/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4812" name="Oval 517"/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13" name="Straight Connector 39941"/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/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/>
          <p:cNvSpPr>
            <a:spLocks noChangeShapeType="1"/>
          </p:cNvSpPr>
          <p:nvPr/>
        </p:nvSpPr>
        <p:spPr bwMode="auto">
          <a:xfrm flipV="1">
            <a:off x="1258888" y="5276851"/>
            <a:ext cx="156502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76384" y="3552826"/>
            <a:ext cx="8946356" cy="2900363"/>
            <a:chOff x="439215" y="3555216"/>
            <a:chExt cx="8258951" cy="2901368"/>
          </a:xfrm>
        </p:grpSpPr>
        <p:grpSp>
          <p:nvGrpSpPr>
            <p:cNvPr id="214392" name="Group 13"/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1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2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73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3" name="Group 792"/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7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8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9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9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0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4" name="Group 827"/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45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48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4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49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0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2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1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2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3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0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4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68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6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7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0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2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3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4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65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6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5" name="Group 862"/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1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4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40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5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6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8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7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8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9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6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0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4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2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3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6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8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9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0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31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2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6" name="Group 897"/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77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0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6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1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2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4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3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4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5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2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6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0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8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9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2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4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5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6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97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8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7" name="Group 932"/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4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5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6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8" name="Group 15"/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/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09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2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01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6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4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8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9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7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7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518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5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83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1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Oval 274"/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4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9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0" name="Oval 278"/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1" name="Oval 279"/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2" name="Oval 280"/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3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1" name="Group 249"/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77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0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4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09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2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2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5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0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86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28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89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Oval 274"/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92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2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3" name="Oval 278"/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4" name="Oval 279"/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5" name="Oval 280"/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6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2" name="Group 249"/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45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48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7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2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0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5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4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45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3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3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54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1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57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Oval 274"/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60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5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6" name="Oval 278"/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7" name="Oval 279"/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8" name="Oval 280"/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9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399" name="Group 1068"/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0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2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2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3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400" name="Group 3"/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/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249" name="AutoShape 420"/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60905" y="1181101"/>
            <a:ext cx="8946356" cy="5427663"/>
            <a:chOff x="425291" y="1016574"/>
            <a:chExt cx="8258951" cy="5427438"/>
          </a:xfrm>
        </p:grpSpPr>
        <p:grpSp>
          <p:nvGrpSpPr>
            <p:cNvPr id="214030" name="Group 7"/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/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/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/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/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/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/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/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/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/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/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/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5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6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7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3" name="Group 1106"/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1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2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3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3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4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4" name="Group 1108"/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85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88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4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89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0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2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1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2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3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0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4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08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6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7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0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2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3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4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05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6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5" name="Group 1109"/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1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4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80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5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6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8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7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8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9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6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0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4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2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3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6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8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9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0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71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2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6" name="Group 1110"/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17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0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6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1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2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4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3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4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5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2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6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0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8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9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2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4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5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6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37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8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7" name="Group 1111"/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8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9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0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8" name="Group 1115"/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/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49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2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9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4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4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7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6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37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7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5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58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3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41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1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4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7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8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9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0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1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1" name="Group 249"/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17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0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7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2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2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5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4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05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5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3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26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1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9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29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2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32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4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5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6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7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8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9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2" name="Group 249"/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85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88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5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0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0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3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2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73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3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1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094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89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7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97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00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3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4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5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6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7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14039" name="Group 1116"/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4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5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6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06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7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40" name="Group 1117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/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/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25" name="AutoShape 420"/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-48154" y="4205289"/>
            <a:ext cx="9790775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</a:endParaRPr>
          </a:p>
        </p:txBody>
      </p: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435109" y="4171946"/>
            <a:ext cx="8746860" cy="461665"/>
            <a:chOff x="379080" y="5456397"/>
            <a:chExt cx="8074239" cy="462959"/>
          </a:xfrm>
        </p:grpSpPr>
        <p:sp>
          <p:nvSpPr>
            <p:cNvPr id="12" name="Rectangle 11"/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/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5968064" cy="46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/>
          <p:cNvSpPr>
            <a:spLocks noGrp="1"/>
          </p:cNvSpPr>
          <p:nvPr>
            <p:ph idx="1"/>
          </p:nvPr>
        </p:nvSpPr>
        <p:spPr>
          <a:xfrm>
            <a:off x="863335" y="4797426"/>
            <a:ext cx="8420100" cy="1820863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>
                <a:solidFill>
                  <a:srgbClr val="990000"/>
                </a:solidFill>
                <a:ea typeface="ＭＳ Ｐゴシック" pitchFamily="34" charset="-128"/>
              </a:rPr>
              <a:t>OTT challenges: </a:t>
            </a:r>
            <a:r>
              <a:rPr lang="en-US" altLang="en-US">
                <a:ea typeface="ＭＳ Ｐゴシック" pitchFamily="34" charset="-128"/>
              </a:rPr>
              <a:t>coping with a congested Internet</a:t>
            </a:r>
          </a:p>
          <a:p>
            <a:pPr lvl="1"/>
            <a:r>
              <a:rPr lang="en-US" altLang="en-US">
                <a:ea typeface="Arial" pitchFamily="34" charset="0"/>
              </a:rPr>
              <a:t>from which CDN node to retrieve content?</a:t>
            </a:r>
          </a:p>
          <a:p>
            <a:pPr lvl="1"/>
            <a:r>
              <a:rPr lang="en-US" altLang="en-US">
                <a:ea typeface="Arial" pitchFamily="34" charset="0"/>
              </a:rPr>
              <a:t>viewer behavior in presence of congestion?</a:t>
            </a:r>
          </a:p>
          <a:p>
            <a:pPr lvl="1"/>
            <a:r>
              <a:rPr lang="en-US" altLang="en-US">
                <a:ea typeface="Arial" pitchFamily="34" charset="0"/>
              </a:rPr>
              <a:t>what content to place in which CDN node?</a:t>
            </a:r>
          </a:p>
        </p:txBody>
      </p:sp>
      <p:pic>
        <p:nvPicPr>
          <p:cNvPr id="214025" name="Picture 12" descr="underline_base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218" y="904875"/>
            <a:ext cx="9003109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2961481" y="1866900"/>
            <a:ext cx="319343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  <a:latin typeface="Gill Sans MT" pitchFamily="34" charset="0"/>
              </a:rPr>
              <a:t>“over the top”</a:t>
            </a:r>
          </a:p>
        </p:txBody>
      </p: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944519" y="6397625"/>
            <a:ext cx="2961481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more .. in chapter 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64CC324-4625-4E59-89D9-F34CF714F438}" type="slidenum">
              <a:rPr lang="en-US" altLang="en-US" smtClean="0"/>
              <a:pPr/>
              <a:t>95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Freeform 1287"/>
          <p:cNvSpPr>
            <a:spLocks/>
          </p:cNvSpPr>
          <p:nvPr/>
        </p:nvSpPr>
        <p:spPr bwMode="auto">
          <a:xfrm rot="5400000">
            <a:off x="-143801" y="4364303"/>
            <a:ext cx="2554288" cy="1540933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6" name="Freeform 1287"/>
          <p:cNvSpPr>
            <a:spLocks/>
          </p:cNvSpPr>
          <p:nvPr/>
        </p:nvSpPr>
        <p:spPr bwMode="auto">
          <a:xfrm>
            <a:off x="3057790" y="5299075"/>
            <a:ext cx="3756025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7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3" y="228600"/>
            <a:ext cx="9176808" cy="871538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CDN content access: a closer look</a:t>
            </a:r>
          </a:p>
        </p:txBody>
      </p:sp>
      <p:grpSp>
        <p:nvGrpSpPr>
          <p:cNvPr id="216068" name="Group 249"/>
          <p:cNvGrpSpPr>
            <a:grpSpLocks/>
          </p:cNvGrpSpPr>
          <p:nvPr/>
        </p:nvGrpSpPr>
        <p:grpSpPr bwMode="auto">
          <a:xfrm>
            <a:off x="1016398" y="4070351"/>
            <a:ext cx="498740" cy="638175"/>
            <a:chOff x="4140" y="429"/>
            <a:chExt cx="1425" cy="2396"/>
          </a:xfrm>
        </p:grpSpPr>
        <p:sp>
          <p:nvSpPr>
            <p:cNvPr id="21624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4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" name="AutoShape 256"/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5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61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" name="AutoShape 265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5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5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" name="AutoShape 269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70"/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4" name="Rectangle 271"/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5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6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AutoShape 277"/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Oval 279"/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Oval 280"/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281"/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216069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538" y="939800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52054" y="1252539"/>
            <a:ext cx="8101128" cy="89255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chemeClr val="accent6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6071" name="TextBox 4"/>
          <p:cNvSpPr txBox="1">
            <a:spLocks noChangeArrowheads="1"/>
          </p:cNvSpPr>
          <p:nvPr/>
        </p:nvSpPr>
        <p:spPr bwMode="auto">
          <a:xfrm>
            <a:off x="166820" y="4645025"/>
            <a:ext cx="14702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netcinema.com</a:t>
            </a:r>
            <a:endParaRPr lang="en-US" altLang="en-US" sz="1800" i="1">
              <a:latin typeface="Arial Narrow" pitchFamily="34" charset="0"/>
            </a:endParaRPr>
          </a:p>
        </p:txBody>
      </p:sp>
      <p:grpSp>
        <p:nvGrpSpPr>
          <p:cNvPr id="216072" name="Group 542"/>
          <p:cNvGrpSpPr>
            <a:grpSpLocks/>
          </p:cNvGrpSpPr>
          <p:nvPr/>
        </p:nvGrpSpPr>
        <p:grpSpPr bwMode="auto">
          <a:xfrm>
            <a:off x="3260726" y="2457451"/>
            <a:ext cx="1043914" cy="835025"/>
            <a:chOff x="-44" y="1473"/>
            <a:chExt cx="981" cy="1105"/>
          </a:xfrm>
        </p:grpSpPr>
        <p:pic>
          <p:nvPicPr>
            <p:cNvPr id="216243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244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16073" name="Group 249"/>
          <p:cNvGrpSpPr>
            <a:grpSpLocks/>
          </p:cNvGrpSpPr>
          <p:nvPr/>
        </p:nvGrpSpPr>
        <p:grpSpPr bwMode="auto">
          <a:xfrm>
            <a:off x="3504936" y="5616575"/>
            <a:ext cx="409310" cy="636588"/>
            <a:chOff x="4140" y="429"/>
            <a:chExt cx="1425" cy="2396"/>
          </a:xfrm>
        </p:grpSpPr>
        <p:sp>
          <p:nvSpPr>
            <p:cNvPr id="216211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13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4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Rectangle 254"/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6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" name="AutoShape 2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AutoShape 257"/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8" name="Rectangle 258"/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8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0" name="AutoShape 26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" name="AutoShape 261"/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0" name="Rectangle 262"/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Rectangle 263"/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21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8" name="AutoShape 265"/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AutoShape 266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22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23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6" name="AutoShape 269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7" name="AutoShape 270"/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5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6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8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Oval 278"/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74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Rectangle 281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4" name="Group 249"/>
          <p:cNvGrpSpPr>
            <a:grpSpLocks/>
          </p:cNvGrpSpPr>
          <p:nvPr/>
        </p:nvGrpSpPr>
        <p:grpSpPr bwMode="auto">
          <a:xfrm>
            <a:off x="1129904" y="5335589"/>
            <a:ext cx="455744" cy="636587"/>
            <a:chOff x="4140" y="429"/>
            <a:chExt cx="1425" cy="2396"/>
          </a:xfrm>
        </p:grpSpPr>
        <p:sp>
          <p:nvSpPr>
            <p:cNvPr id="216179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Rectangle 251"/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81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2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Rectangle 254"/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4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AutoShape 257"/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1" name="Rectangle 258"/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6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" name="AutoShape 260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3" name="Rectangle 262"/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9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" name="AutoShape 265"/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AutoShape 266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90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91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9" name="AutoShape 269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70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8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3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4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6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AutoShape 277"/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5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6" name="Oval 279"/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7" name="Oval 280"/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Rectangle 281"/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5" name="Group 249"/>
          <p:cNvGrpSpPr>
            <a:grpSpLocks/>
          </p:cNvGrpSpPr>
          <p:nvPr/>
        </p:nvGrpSpPr>
        <p:grpSpPr bwMode="auto">
          <a:xfrm>
            <a:off x="5907486" y="5548314"/>
            <a:ext cx="373194" cy="638175"/>
            <a:chOff x="4140" y="429"/>
            <a:chExt cx="1425" cy="2396"/>
          </a:xfrm>
        </p:grpSpPr>
        <p:sp>
          <p:nvSpPr>
            <p:cNvPr id="216147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49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0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Rectangle 254"/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2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8" name="AutoShape 25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4" name="Rectangle 258"/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4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6" name="AutoShape 260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AutoShape 261"/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6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Rectangle 263"/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7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" name="AutoShape 265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AutoShape 266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58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59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" name="AutoShape 269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AutoShape 270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1" name="Rectangle 271"/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1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2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4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AutoShape 277"/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8" name="Oval 278"/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Oval 279"/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Oval 280"/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Rectangle 281"/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6" name="Group 249"/>
          <p:cNvGrpSpPr>
            <a:grpSpLocks/>
          </p:cNvGrpSpPr>
          <p:nvPr/>
        </p:nvGrpSpPr>
        <p:grpSpPr bwMode="auto">
          <a:xfrm>
            <a:off x="5116381" y="3789364"/>
            <a:ext cx="371475" cy="636587"/>
            <a:chOff x="4140" y="429"/>
            <a:chExt cx="1425" cy="2396"/>
          </a:xfrm>
        </p:grpSpPr>
        <p:sp>
          <p:nvSpPr>
            <p:cNvPr id="21611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1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54"/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" name="AutoShape 256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AutoShape 257"/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Rectangle 258"/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" name="AutoShape 260"/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9" name="Rectangle 262"/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" name="AutoShape 265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AutoShape 266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2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5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4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2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3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Oval 278"/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Oval 279"/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Rectangle 281"/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077" name="TextBox 182"/>
          <p:cNvSpPr txBox="1">
            <a:spLocks noChangeArrowheads="1"/>
          </p:cNvSpPr>
          <p:nvPr/>
        </p:nvSpPr>
        <p:spPr bwMode="auto">
          <a:xfrm>
            <a:off x="3011356" y="6191250"/>
            <a:ext cx="13837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KingCDN.com</a:t>
            </a:r>
            <a:endParaRPr lang="en-US" altLang="en-US" sz="1800" i="1">
              <a:latin typeface="Arial Narrow" pitchFamily="34" charset="0"/>
            </a:endParaRPr>
          </a:p>
        </p:txBody>
      </p:sp>
      <p:pic>
        <p:nvPicPr>
          <p:cNvPr id="216078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508" y="2392363"/>
            <a:ext cx="5778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/>
          <p:cNvGrpSpPr>
            <a:grpSpLocks/>
          </p:cNvGrpSpPr>
          <p:nvPr/>
        </p:nvGrpSpPr>
        <p:grpSpPr bwMode="auto">
          <a:xfrm>
            <a:off x="1614886" y="3036889"/>
            <a:ext cx="1764506" cy="1063625"/>
            <a:chOff x="1490926" y="3037262"/>
            <a:chExt cx="1628976" cy="1063042"/>
          </a:xfrm>
        </p:grpSpPr>
        <p:cxnSp>
          <p:nvCxnSpPr>
            <p:cNvPr id="216111" name="Straight Arrow Connector 44"/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12" name="Group 61441"/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16113" name="Oval 61440"/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4" name="TextBox 61439"/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75554" cy="338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/>
                  <a:t>1</a:t>
                </a:r>
              </a:p>
            </p:txBody>
          </p:sp>
        </p:grpSp>
      </p:grpSp>
      <p:sp>
        <p:nvSpPr>
          <p:cNvPr id="61443" name="TextBox 61442"/>
          <p:cNvSpPr txBox="1">
            <a:spLocks noChangeArrowheads="1"/>
          </p:cNvSpPr>
          <p:nvPr/>
        </p:nvSpPr>
        <p:spPr bwMode="auto">
          <a:xfrm>
            <a:off x="285486" y="2462213"/>
            <a:ext cx="310078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ts val="200"/>
              </a:spcBef>
            </a:pPr>
            <a:r>
              <a:rPr lang="en-US" altLang="en-US" sz="1600">
                <a:latin typeface="Arial Narrow" pitchFamily="34" charset="0"/>
              </a:rPr>
              <a:t>1. Bob gets URL for video http://netcinema.com/6Y7B23V</a:t>
            </a:r>
          </a:p>
          <a:p>
            <a:pPr>
              <a:spcBef>
                <a:spcPts val="200"/>
              </a:spcBef>
            </a:pPr>
            <a:r>
              <a:rPr lang="en-US" altLang="en-US" sz="1600">
                <a:latin typeface="Arial Narrow" pitchFamily="34" charset="0"/>
              </a:rPr>
              <a:t>from netcinema.com web page</a:t>
            </a:r>
          </a:p>
        </p:txBody>
      </p:sp>
      <p:grpSp>
        <p:nvGrpSpPr>
          <p:cNvPr id="61448" name="Group 61447"/>
          <p:cNvGrpSpPr>
            <a:grpSpLocks/>
          </p:cNvGrpSpPr>
          <p:nvPr/>
        </p:nvGrpSpPr>
        <p:grpSpPr bwMode="auto">
          <a:xfrm>
            <a:off x="4246167" y="3225800"/>
            <a:ext cx="773906" cy="684213"/>
            <a:chOff x="3924463" y="3239045"/>
            <a:chExt cx="713539" cy="684908"/>
          </a:xfrm>
        </p:grpSpPr>
        <p:cxnSp>
          <p:nvCxnSpPr>
            <p:cNvPr id="216107" name="Straight Arrow Connector 193"/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08" name="Group 194"/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16109" name="Oval 195"/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0" name="TextBox 196"/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75198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/>
                  <a:t>2</a:t>
                </a:r>
              </a:p>
            </p:txBody>
          </p:sp>
        </p:grpSp>
      </p:grpSp>
      <p:sp>
        <p:nvSpPr>
          <p:cNvPr id="201" name="TextBox 200"/>
          <p:cNvSpPr txBox="1">
            <a:spLocks noChangeArrowheads="1"/>
          </p:cNvSpPr>
          <p:nvPr/>
        </p:nvSpPr>
        <p:spPr bwMode="auto">
          <a:xfrm>
            <a:off x="4736306" y="2981325"/>
            <a:ext cx="417049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2. resolve http://netcinema.com/6Y7B23V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via Bob’s local DNS</a:t>
            </a:r>
          </a:p>
        </p:txBody>
      </p:sp>
      <p:sp>
        <p:nvSpPr>
          <p:cNvPr id="216083" name="TextBox 201"/>
          <p:cNvSpPr txBox="1">
            <a:spLocks noChangeArrowheads="1"/>
          </p:cNvSpPr>
          <p:nvPr/>
        </p:nvSpPr>
        <p:spPr bwMode="auto">
          <a:xfrm>
            <a:off x="475773" y="5927726"/>
            <a:ext cx="1734770" cy="558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netcinema’s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authoratative DNS</a:t>
            </a:r>
            <a:endParaRPr lang="en-US" altLang="en-US" sz="1800" i="1">
              <a:latin typeface="Arial Narrow" pitchFamily="34" charset="0"/>
            </a:endParaRPr>
          </a:p>
        </p:txBody>
      </p:sp>
      <p:cxnSp>
        <p:nvCxnSpPr>
          <p:cNvPr id="204" name="Straight Arrow Connector 203"/>
          <p:cNvCxnSpPr>
            <a:cxnSpLocks noChangeShapeType="1"/>
          </p:cNvCxnSpPr>
          <p:nvPr/>
        </p:nvCxnSpPr>
        <p:spPr bwMode="auto">
          <a:xfrm flipH="1">
            <a:off x="1747308" y="4159251"/>
            <a:ext cx="3358754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/>
          <p:cNvCxnSpPr>
            <a:cxnSpLocks noChangeShapeType="1"/>
          </p:cNvCxnSpPr>
          <p:nvPr/>
        </p:nvCxnSpPr>
        <p:spPr bwMode="auto">
          <a:xfrm flipH="1">
            <a:off x="1726671" y="4268788"/>
            <a:ext cx="3358754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/>
          <p:cNvGrpSpPr>
            <a:grpSpLocks/>
          </p:cNvGrpSpPr>
          <p:nvPr/>
        </p:nvGrpSpPr>
        <p:grpSpPr bwMode="auto">
          <a:xfrm>
            <a:off x="1991519" y="5218114"/>
            <a:ext cx="343958" cy="344487"/>
            <a:chOff x="7454630" y="3313376"/>
            <a:chExt cx="317511" cy="345125"/>
          </a:xfrm>
        </p:grpSpPr>
        <p:sp>
          <p:nvSpPr>
            <p:cNvPr id="216105" name="Oval 205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6" name="TextBox 206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75530" cy="339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3</a:t>
              </a:r>
            </a:p>
          </p:txBody>
        </p:sp>
      </p:grpSp>
      <p:sp>
        <p:nvSpPr>
          <p:cNvPr id="210" name="TextBox 209"/>
          <p:cNvSpPr txBox="1">
            <a:spLocks noChangeArrowheads="1"/>
          </p:cNvSpPr>
          <p:nvPr/>
        </p:nvSpPr>
        <p:spPr bwMode="auto">
          <a:xfrm>
            <a:off x="1958843" y="4592638"/>
            <a:ext cx="34671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3. netcinema’s DNS returns URL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http://KingCDN.com/NetC6y&amp;B</a:t>
            </a:r>
            <a:r>
              <a:rPr lang="en-US" altLang="en-US" sz="1800">
                <a:latin typeface="Arial Narrow" pitchFamily="34" charset="0"/>
              </a:rPr>
              <a:t>23V</a:t>
            </a:r>
          </a:p>
        </p:txBody>
      </p:sp>
      <p:cxnSp>
        <p:nvCxnSpPr>
          <p:cNvPr id="212" name="Straight Arrow Connector 211"/>
          <p:cNvCxnSpPr>
            <a:cxnSpLocks noChangeShapeType="1"/>
          </p:cNvCxnSpPr>
          <p:nvPr/>
        </p:nvCxnSpPr>
        <p:spPr bwMode="auto">
          <a:xfrm>
            <a:off x="5451740" y="4475164"/>
            <a:ext cx="484981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/>
          <p:cNvCxnSpPr>
            <a:cxnSpLocks noChangeShapeType="1"/>
          </p:cNvCxnSpPr>
          <p:nvPr/>
        </p:nvCxnSpPr>
        <p:spPr bwMode="auto">
          <a:xfrm>
            <a:off x="5554928" y="4486275"/>
            <a:ext cx="484981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/>
          <p:cNvGrpSpPr>
            <a:grpSpLocks/>
          </p:cNvGrpSpPr>
          <p:nvPr/>
        </p:nvGrpSpPr>
        <p:grpSpPr bwMode="auto">
          <a:xfrm>
            <a:off x="5542889" y="4727576"/>
            <a:ext cx="343958" cy="346075"/>
            <a:chOff x="7454630" y="3313376"/>
            <a:chExt cx="317511" cy="345125"/>
          </a:xfrm>
        </p:grpSpPr>
        <p:sp>
          <p:nvSpPr>
            <p:cNvPr id="216103" name="Oval 21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4" name="TextBox 21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75530" cy="33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4</a:t>
              </a:r>
            </a:p>
          </p:txBody>
        </p:sp>
      </p:grpSp>
      <p:sp>
        <p:nvSpPr>
          <p:cNvPr id="219" name="TextBox 218"/>
          <p:cNvSpPr txBox="1">
            <a:spLocks noChangeArrowheads="1"/>
          </p:cNvSpPr>
          <p:nvPr/>
        </p:nvSpPr>
        <p:spPr bwMode="auto">
          <a:xfrm>
            <a:off x="6227366" y="4554538"/>
            <a:ext cx="3891888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4&amp;5. Resolve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http://KingCDN.com/NetC6y&amp;B23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via KingCDN’s authoritative DNS,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which returns IP address of KingCDN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server  with video</a:t>
            </a:r>
          </a:p>
        </p:txBody>
      </p:sp>
      <p:cxnSp>
        <p:nvCxnSpPr>
          <p:cNvPr id="220" name="Straight Arrow Connector 219"/>
          <p:cNvCxnSpPr>
            <a:cxnSpLocks noChangeShapeType="1"/>
          </p:cNvCxnSpPr>
          <p:nvPr/>
        </p:nvCxnSpPr>
        <p:spPr bwMode="auto">
          <a:xfrm>
            <a:off x="4098264" y="3322639"/>
            <a:ext cx="880533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/>
          <p:cNvGrpSpPr>
            <a:grpSpLocks/>
          </p:cNvGrpSpPr>
          <p:nvPr/>
        </p:nvGrpSpPr>
        <p:grpSpPr bwMode="auto">
          <a:xfrm>
            <a:off x="4500696" y="3667126"/>
            <a:ext cx="343958" cy="346075"/>
            <a:chOff x="7454630" y="3313376"/>
            <a:chExt cx="317511" cy="345125"/>
          </a:xfrm>
        </p:grpSpPr>
        <p:sp>
          <p:nvSpPr>
            <p:cNvPr id="216101" name="Oval 22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2" name="TextBox 22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75530" cy="33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5</a:t>
              </a:r>
            </a:p>
          </p:txBody>
        </p:sp>
      </p:grpSp>
      <p:cxnSp>
        <p:nvCxnSpPr>
          <p:cNvPr id="226" name="Straight Arrow Connector 225"/>
          <p:cNvCxnSpPr>
            <a:cxnSpLocks noChangeShapeType="1"/>
          </p:cNvCxnSpPr>
          <p:nvPr/>
        </p:nvCxnSpPr>
        <p:spPr bwMode="auto">
          <a:xfrm flipH="1">
            <a:off x="3587486" y="3201988"/>
            <a:ext cx="5160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/>
          <p:cNvSpPr>
            <a:spLocks noChangeArrowheads="1"/>
          </p:cNvSpPr>
          <p:nvPr/>
        </p:nvSpPr>
        <p:spPr bwMode="auto">
          <a:xfrm>
            <a:off x="3618442" y="3195638"/>
            <a:ext cx="323321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231" name="TextBox 230"/>
          <p:cNvSpPr txBox="1">
            <a:spLocks noChangeArrowheads="1"/>
          </p:cNvSpPr>
          <p:nvPr/>
        </p:nvSpPr>
        <p:spPr bwMode="auto">
          <a:xfrm>
            <a:off x="2442104" y="3732213"/>
            <a:ext cx="2196175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6. request video from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KINGCDN server,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streamed via HTTP</a:t>
            </a:r>
          </a:p>
        </p:txBody>
      </p:sp>
      <p:sp>
        <p:nvSpPr>
          <p:cNvPr id="216097" name="TextBox 232"/>
          <p:cNvSpPr txBox="1">
            <a:spLocks noChangeArrowheads="1"/>
          </p:cNvSpPr>
          <p:nvPr/>
        </p:nvSpPr>
        <p:spPr bwMode="auto">
          <a:xfrm>
            <a:off x="5293154" y="6153151"/>
            <a:ext cx="1670649" cy="558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KingCDN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authoritative DNS</a:t>
            </a:r>
            <a:endParaRPr lang="en-US" altLang="en-US" sz="1800" i="1">
              <a:latin typeface="Arial Narrow" pitchFamily="34" charset="0"/>
            </a:endParaRPr>
          </a:p>
        </p:txBody>
      </p:sp>
      <p:sp>
        <p:nvSpPr>
          <p:cNvPr id="216098" name="TextBox 182"/>
          <p:cNvSpPr txBox="1">
            <a:spLocks noChangeArrowheads="1"/>
          </p:cNvSpPr>
          <p:nvPr/>
        </p:nvSpPr>
        <p:spPr bwMode="auto">
          <a:xfrm>
            <a:off x="5453461" y="3713163"/>
            <a:ext cx="1026243" cy="818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Bob’s </a:t>
            </a:r>
          </a:p>
          <a:p>
            <a:pPr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local DNS</a:t>
            </a:r>
          </a:p>
          <a:p>
            <a:pPr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server</a:t>
            </a:r>
            <a:endParaRPr lang="en-US" altLang="en-US" sz="1800" i="1">
              <a:latin typeface="Arial Narrow" pitchFamily="34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64CC324-4625-4E59-89D9-F34CF714F438}" type="slidenum">
              <a:rPr lang="en-US" altLang="en-US" smtClean="0"/>
              <a:pPr/>
              <a:t>96</a:t>
            </a:fld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60" y="914400"/>
            <a:ext cx="481025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>
          <a:xfrm>
            <a:off x="392112" y="228600"/>
            <a:ext cx="8853488" cy="871538"/>
          </a:xfrm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Case study: Netflix</a:t>
            </a:r>
          </a:p>
        </p:txBody>
      </p:sp>
      <p:grpSp>
        <p:nvGrpSpPr>
          <p:cNvPr id="218115" name="Group 249"/>
          <p:cNvGrpSpPr>
            <a:grpSpLocks/>
          </p:cNvGrpSpPr>
          <p:nvPr/>
        </p:nvGrpSpPr>
        <p:grpSpPr bwMode="auto">
          <a:xfrm>
            <a:off x="765308" y="3257551"/>
            <a:ext cx="502179" cy="638175"/>
            <a:chOff x="4140" y="429"/>
            <a:chExt cx="1425" cy="2396"/>
          </a:xfrm>
        </p:grpSpPr>
        <p:sp>
          <p:nvSpPr>
            <p:cNvPr id="2183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251"/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254"/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" name="AutoShape 256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57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" name="Rectangle 258"/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" name="AutoShape 26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1"/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6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8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66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AutoShape 270"/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AutoShape 277"/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9" name="Oval 278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Oval 279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80"/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Rectangle 281"/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16" name="Group 542"/>
          <p:cNvGrpSpPr>
            <a:grpSpLocks/>
          </p:cNvGrpSpPr>
          <p:nvPr/>
        </p:nvGrpSpPr>
        <p:grpSpPr bwMode="auto">
          <a:xfrm>
            <a:off x="2966641" y="5097464"/>
            <a:ext cx="1043913" cy="835025"/>
            <a:chOff x="-44" y="1473"/>
            <a:chExt cx="981" cy="1105"/>
          </a:xfrm>
        </p:grpSpPr>
        <p:pic>
          <p:nvPicPr>
            <p:cNvPr id="218354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355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18117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8820" y="5902326"/>
            <a:ext cx="57785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8118" name="Straight Arrow Connector 484"/>
          <p:cNvCxnSpPr>
            <a:cxnSpLocks noChangeShapeType="1"/>
          </p:cNvCxnSpPr>
          <p:nvPr/>
        </p:nvCxnSpPr>
        <p:spPr bwMode="auto">
          <a:xfrm>
            <a:off x="1174619" y="3910014"/>
            <a:ext cx="1955403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19" name="Group 61440"/>
          <p:cNvGrpSpPr>
            <a:grpSpLocks/>
          </p:cNvGrpSpPr>
          <p:nvPr/>
        </p:nvGrpSpPr>
        <p:grpSpPr bwMode="auto">
          <a:xfrm>
            <a:off x="1594248" y="4152899"/>
            <a:ext cx="343958" cy="369332"/>
            <a:chOff x="1614533" y="4280420"/>
            <a:chExt cx="317511" cy="370367"/>
          </a:xfrm>
        </p:grpSpPr>
        <p:sp>
          <p:nvSpPr>
            <p:cNvPr id="218352" name="Oval 486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353" name="TextBox 487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288847" cy="370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/>
                <a:t>1</a:t>
              </a:r>
            </a:p>
          </p:txBody>
        </p:sp>
      </p:grpSp>
      <p:sp>
        <p:nvSpPr>
          <p:cNvPr id="218120" name="TextBox 488"/>
          <p:cNvSpPr txBox="1">
            <a:spLocks noChangeArrowheads="1"/>
          </p:cNvSpPr>
          <p:nvPr/>
        </p:nvSpPr>
        <p:spPr bwMode="auto">
          <a:xfrm>
            <a:off x="548614" y="4630738"/>
            <a:ext cx="220305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1. Bob manages      Netflix account</a:t>
            </a:r>
          </a:p>
        </p:txBody>
      </p:sp>
      <p:sp>
        <p:nvSpPr>
          <p:cNvPr id="218121" name="TextBox 490"/>
          <p:cNvSpPr txBox="1">
            <a:spLocks noChangeArrowheads="1"/>
          </p:cNvSpPr>
          <p:nvPr/>
        </p:nvSpPr>
        <p:spPr bwMode="auto">
          <a:xfrm>
            <a:off x="0" y="2705100"/>
            <a:ext cx="2203054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accounting servers</a:t>
            </a:r>
          </a:p>
        </p:txBody>
      </p:sp>
      <p:sp>
        <p:nvSpPr>
          <p:cNvPr id="218122" name="Freeform 1287"/>
          <p:cNvSpPr>
            <a:spLocks/>
          </p:cNvSpPr>
          <p:nvPr/>
        </p:nvSpPr>
        <p:spPr bwMode="auto">
          <a:xfrm>
            <a:off x="2454144" y="1574801"/>
            <a:ext cx="3394869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8123" name="Group 249"/>
          <p:cNvGrpSpPr>
            <a:grpSpLocks/>
          </p:cNvGrpSpPr>
          <p:nvPr/>
        </p:nvGrpSpPr>
        <p:grpSpPr bwMode="auto">
          <a:xfrm>
            <a:off x="2720711" y="1939925"/>
            <a:ext cx="395552" cy="636588"/>
            <a:chOff x="4140" y="429"/>
            <a:chExt cx="1425" cy="2396"/>
          </a:xfrm>
        </p:grpSpPr>
        <p:sp>
          <p:nvSpPr>
            <p:cNvPr id="218320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22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3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5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9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5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7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8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7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30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5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31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32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3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2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4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5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7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8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9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0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1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2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4" name="Group 249"/>
          <p:cNvGrpSpPr>
            <a:grpSpLocks/>
          </p:cNvGrpSpPr>
          <p:nvPr/>
        </p:nvGrpSpPr>
        <p:grpSpPr bwMode="auto">
          <a:xfrm>
            <a:off x="4277123" y="2106614"/>
            <a:ext cx="395552" cy="636587"/>
            <a:chOff x="4140" y="429"/>
            <a:chExt cx="1425" cy="2396"/>
          </a:xfrm>
        </p:grpSpPr>
        <p:sp>
          <p:nvSpPr>
            <p:cNvPr id="218288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90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1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3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4" name="AutoShape 256"/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0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5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2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2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8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0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99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00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8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2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3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5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3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4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5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5" name="Group 249"/>
          <p:cNvGrpSpPr>
            <a:grpSpLocks/>
          </p:cNvGrpSpPr>
          <p:nvPr/>
        </p:nvGrpSpPr>
        <p:grpSpPr bwMode="auto">
          <a:xfrm>
            <a:off x="4860132" y="2371726"/>
            <a:ext cx="395552" cy="638175"/>
            <a:chOff x="4140" y="429"/>
            <a:chExt cx="1425" cy="2396"/>
          </a:xfrm>
        </p:grpSpPr>
        <p:sp>
          <p:nvSpPr>
            <p:cNvPr id="2182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Rectangle 251"/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7" name="AutoShape 256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8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3" name="Rectangle 258"/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75" name="AutoShape 260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6" name="AutoShape 261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5" name="Rectangle 262"/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Rectangle 263"/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3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4" name="AutoShape 26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1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2" name="AutoShape 270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60" name="Rectangle 271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AutoShape 277"/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Oval 279"/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Oval 280"/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81"/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126" name="TextBox 491"/>
          <p:cNvSpPr txBox="1">
            <a:spLocks noChangeArrowheads="1"/>
          </p:cNvSpPr>
          <p:nvPr/>
        </p:nvSpPr>
        <p:spPr bwMode="auto">
          <a:xfrm>
            <a:off x="3351875" y="1711325"/>
            <a:ext cx="162692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Amazon cloud</a:t>
            </a:r>
          </a:p>
        </p:txBody>
      </p:sp>
      <p:grpSp>
        <p:nvGrpSpPr>
          <p:cNvPr id="218127" name="Group 1"/>
          <p:cNvGrpSpPr>
            <a:grpSpLocks/>
          </p:cNvGrpSpPr>
          <p:nvPr/>
        </p:nvGrpSpPr>
        <p:grpSpPr bwMode="auto">
          <a:xfrm>
            <a:off x="7501732" y="1803401"/>
            <a:ext cx="1491060" cy="1355725"/>
            <a:chOff x="7030938" y="1184076"/>
            <a:chExt cx="1375947" cy="1355492"/>
          </a:xfrm>
        </p:grpSpPr>
        <p:sp>
          <p:nvSpPr>
            <p:cNvPr id="218221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22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224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26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7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29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44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0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1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42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2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4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40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235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236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38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7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38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9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41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23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cxnSp>
        <p:nvCxnSpPr>
          <p:cNvPr id="218128" name="Straight Arrow Connector 495"/>
          <p:cNvCxnSpPr>
            <a:cxnSpLocks noChangeShapeType="1"/>
          </p:cNvCxnSpPr>
          <p:nvPr/>
        </p:nvCxnSpPr>
        <p:spPr bwMode="auto">
          <a:xfrm flipH="1">
            <a:off x="3508375" y="2732089"/>
            <a:ext cx="8600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29" name="Group 500"/>
          <p:cNvGrpSpPr>
            <a:grpSpLocks/>
          </p:cNvGrpSpPr>
          <p:nvPr/>
        </p:nvGrpSpPr>
        <p:grpSpPr bwMode="auto">
          <a:xfrm>
            <a:off x="3336396" y="3705223"/>
            <a:ext cx="343958" cy="369332"/>
            <a:chOff x="1614533" y="4280420"/>
            <a:chExt cx="317511" cy="368777"/>
          </a:xfrm>
        </p:grpSpPr>
        <p:sp>
          <p:nvSpPr>
            <p:cNvPr id="218219" name="Oval 501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20" name="TextBox 502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288847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218130" name="TextBox 503"/>
          <p:cNvSpPr txBox="1">
            <a:spLocks noChangeArrowheads="1"/>
          </p:cNvSpPr>
          <p:nvPr/>
        </p:nvSpPr>
        <p:spPr bwMode="auto">
          <a:xfrm>
            <a:off x="1965723" y="3398838"/>
            <a:ext cx="2203053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2. Bob browses</a:t>
            </a:r>
          </a:p>
          <a:p>
            <a:r>
              <a:rPr lang="en-US" altLang="en-US" sz="1800">
                <a:latin typeface="Arial Narrow" pitchFamily="34" charset="0"/>
              </a:rPr>
              <a:t>Netflix video</a:t>
            </a:r>
          </a:p>
        </p:txBody>
      </p:sp>
      <p:cxnSp>
        <p:nvCxnSpPr>
          <p:cNvPr id="218131" name="Straight Arrow Connector 504"/>
          <p:cNvCxnSpPr>
            <a:cxnSpLocks noChangeShapeType="1"/>
          </p:cNvCxnSpPr>
          <p:nvPr/>
        </p:nvCxnSpPr>
        <p:spPr bwMode="auto">
          <a:xfrm flipH="1">
            <a:off x="3848894" y="2827338"/>
            <a:ext cx="3440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32" name="Group 506"/>
          <p:cNvGrpSpPr>
            <a:grpSpLocks/>
          </p:cNvGrpSpPr>
          <p:nvPr/>
        </p:nvGrpSpPr>
        <p:grpSpPr bwMode="auto">
          <a:xfrm>
            <a:off x="3661437" y="3862387"/>
            <a:ext cx="343958" cy="369332"/>
            <a:chOff x="1614533" y="4280420"/>
            <a:chExt cx="317511" cy="368778"/>
          </a:xfrm>
        </p:grpSpPr>
        <p:sp>
          <p:nvSpPr>
            <p:cNvPr id="218217" name="Oval 507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18" name="TextBox 508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288847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/>
                <a:t>3</a:t>
              </a:r>
            </a:p>
          </p:txBody>
        </p:sp>
      </p:grpSp>
      <p:sp>
        <p:nvSpPr>
          <p:cNvPr id="218133" name="TextBox 509"/>
          <p:cNvSpPr txBox="1">
            <a:spLocks noChangeArrowheads="1"/>
          </p:cNvSpPr>
          <p:nvPr/>
        </p:nvSpPr>
        <p:spPr bwMode="auto">
          <a:xfrm>
            <a:off x="3862652" y="3038475"/>
            <a:ext cx="1934766" cy="1034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3. Manifest file</a:t>
            </a:r>
          </a:p>
          <a:p>
            <a:r>
              <a:rPr lang="en-US" altLang="en-US" sz="1800">
                <a:latin typeface="Arial Narrow" pitchFamily="34" charset="0"/>
              </a:rPr>
              <a:t>returned for </a:t>
            </a:r>
          </a:p>
          <a:p>
            <a:r>
              <a:rPr lang="en-US" altLang="en-US" sz="1800">
                <a:latin typeface="Arial Narrow" pitchFamily="34" charset="0"/>
              </a:rPr>
              <a:t>requested video</a:t>
            </a:r>
          </a:p>
        </p:txBody>
      </p:sp>
      <p:sp>
        <p:nvSpPr>
          <p:cNvPr id="61446" name="Right Arrow 61445"/>
          <p:cNvSpPr/>
          <p:nvPr/>
        </p:nvSpPr>
        <p:spPr bwMode="auto">
          <a:xfrm rot="10543217">
            <a:off x="4024987" y="5249206"/>
            <a:ext cx="2400137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18137" name="Straight Arrow Connector 513"/>
          <p:cNvCxnSpPr>
            <a:cxnSpLocks noChangeShapeType="1"/>
          </p:cNvCxnSpPr>
          <p:nvPr/>
        </p:nvCxnSpPr>
        <p:spPr bwMode="auto">
          <a:xfrm flipV="1">
            <a:off x="4223808" y="5110164"/>
            <a:ext cx="2049992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38" name="TextBox 516"/>
          <p:cNvSpPr txBox="1">
            <a:spLocks noChangeArrowheads="1"/>
          </p:cNvSpPr>
          <p:nvPr/>
        </p:nvSpPr>
        <p:spPr bwMode="auto">
          <a:xfrm>
            <a:off x="4509294" y="5622925"/>
            <a:ext cx="1934766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4. DASH streaming</a:t>
            </a:r>
          </a:p>
        </p:txBody>
      </p:sp>
      <p:cxnSp>
        <p:nvCxnSpPr>
          <p:cNvPr id="218139" name="Straight Arrow Connector 517"/>
          <p:cNvCxnSpPr>
            <a:cxnSpLocks noChangeShapeType="1"/>
          </p:cNvCxnSpPr>
          <p:nvPr/>
        </p:nvCxnSpPr>
        <p:spPr bwMode="auto">
          <a:xfrm>
            <a:off x="5379509" y="2497139"/>
            <a:ext cx="2220252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0" name="Straight Arrow Connector 521"/>
          <p:cNvCxnSpPr>
            <a:cxnSpLocks noChangeShapeType="1"/>
          </p:cNvCxnSpPr>
          <p:nvPr/>
        </p:nvCxnSpPr>
        <p:spPr bwMode="auto">
          <a:xfrm>
            <a:off x="5389828" y="2540001"/>
            <a:ext cx="1669918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1" name="Straight Arrow Connector 523"/>
          <p:cNvCxnSpPr>
            <a:cxnSpLocks noChangeShapeType="1"/>
          </p:cNvCxnSpPr>
          <p:nvPr/>
        </p:nvCxnSpPr>
        <p:spPr bwMode="auto">
          <a:xfrm>
            <a:off x="5379508" y="2554288"/>
            <a:ext cx="2187575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42" name="TextBox 527"/>
          <p:cNvSpPr txBox="1">
            <a:spLocks noChangeArrowheads="1"/>
          </p:cNvSpPr>
          <p:nvPr/>
        </p:nvSpPr>
        <p:spPr bwMode="auto">
          <a:xfrm>
            <a:off x="5106062" y="1644651"/>
            <a:ext cx="220305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itchFamily="34" charset="0"/>
              </a:rPr>
              <a:t>upload copies of multiple versions of video to CDN servers</a:t>
            </a:r>
          </a:p>
        </p:txBody>
      </p:sp>
      <p:grpSp>
        <p:nvGrpSpPr>
          <p:cNvPr id="218143" name="Group 383"/>
          <p:cNvGrpSpPr>
            <a:grpSpLocks/>
          </p:cNvGrpSpPr>
          <p:nvPr/>
        </p:nvGrpSpPr>
        <p:grpSpPr bwMode="auto">
          <a:xfrm>
            <a:off x="6930761" y="3060700"/>
            <a:ext cx="1489340" cy="1354138"/>
            <a:chOff x="7030938" y="1184076"/>
            <a:chExt cx="1375947" cy="1355492"/>
          </a:xfrm>
        </p:grpSpPr>
        <p:sp>
          <p:nvSpPr>
            <p:cNvPr id="218182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83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85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Rectangle 251"/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87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8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254"/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0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6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01" name="Rectangle 258"/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2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AutoShape 261"/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262"/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263"/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5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59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2" name="AutoShape 266"/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96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97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55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57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3" name="Rectangle 271"/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99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0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Oval 274"/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02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AutoShape 276"/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AutoShape 277"/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278"/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Oval 279"/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2" name="Oval 280"/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4" name="Rectangle 281"/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84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grpSp>
        <p:nvGrpSpPr>
          <p:cNvPr id="218144" name="Group 468"/>
          <p:cNvGrpSpPr>
            <a:grpSpLocks/>
          </p:cNvGrpSpPr>
          <p:nvPr/>
        </p:nvGrpSpPr>
        <p:grpSpPr bwMode="auto">
          <a:xfrm>
            <a:off x="6536929" y="4451351"/>
            <a:ext cx="1491059" cy="1355725"/>
            <a:chOff x="7030938" y="1184076"/>
            <a:chExt cx="1375947" cy="1355492"/>
          </a:xfrm>
        </p:grpSpPr>
        <p:sp>
          <p:nvSpPr>
            <p:cNvPr id="218147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48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5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5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17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8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3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15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6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5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6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6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13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4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6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6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11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2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00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6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7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49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64CC324-4625-4E59-89D9-F34CF714F438}" type="slidenum">
              <a:rPr lang="en-US" altLang="en-US" smtClean="0"/>
              <a:pPr/>
              <a:t>97</a:t>
            </a:fld>
            <a:endParaRPr lang="en-US" alt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1" y="1068389"/>
            <a:ext cx="44559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Chapter 7: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FTP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2.5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63067" y="1600200"/>
            <a:ext cx="4199731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2.6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ea typeface="ＭＳ Ｐゴシック" pitchFamily="34" charset="-128"/>
              </a:rPr>
              <a:t>2.7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itchFamily="34" charset="-128"/>
              </a:rPr>
              <a:t>2.8 socket programming with UDP and TCP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A962C1A9-F17D-4DB9-A2D5-344CA771C282}" type="slidenum">
              <a:rPr lang="en-US" altLang="en-US" smtClean="0"/>
              <a:pPr/>
              <a:t>98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09504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2"/>
          <p:cNvSpPr>
            <a:spLocks noGrp="1" noChangeArrowheads="1"/>
          </p:cNvSpPr>
          <p:nvPr>
            <p:ph type="title"/>
          </p:nvPr>
        </p:nvSpPr>
        <p:spPr>
          <a:xfrm>
            <a:off x="663840" y="0"/>
            <a:ext cx="8420100" cy="1143000"/>
          </a:xfrm>
        </p:spPr>
        <p:txBody>
          <a:bodyPr/>
          <a:lstStyle/>
          <a:p>
            <a:r>
              <a:rPr lang="en-US" altLang="en-US" sz="4000">
                <a:ea typeface="ＭＳ Ｐゴシック" pitchFamily="34" charset="-128"/>
              </a:rPr>
              <a:t>Socket programming 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222210" name="Rectangle 3"/>
          <p:cNvSpPr>
            <a:spLocks noGrp="1" noChangeArrowheads="1"/>
          </p:cNvSpPr>
          <p:nvPr>
            <p:ph idx="1"/>
          </p:nvPr>
        </p:nvSpPr>
        <p:spPr>
          <a:xfrm>
            <a:off x="533135" y="1395414"/>
            <a:ext cx="8690108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goal:</a:t>
            </a:r>
            <a:r>
              <a:rPr lang="en-US" altLang="en-US">
                <a:solidFill>
                  <a:srgbClr val="000000"/>
                </a:solidFill>
                <a:ea typeface="ＭＳ Ｐゴシック" pitchFamily="34" charset="-128"/>
              </a:rPr>
              <a:t> learn how to build client/server applications that communicate using sockets</a:t>
            </a:r>
            <a:endParaRPr lang="en-US" altLang="en-US" i="1">
              <a:solidFill>
                <a:srgbClr val="CC0000"/>
              </a:solidFill>
              <a:ea typeface="ＭＳ Ｐゴシック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socket:</a:t>
            </a:r>
            <a:r>
              <a:rPr lang="en-US" altLang="en-US">
                <a:ea typeface="ＭＳ Ｐゴシック" pitchFamily="34" charset="-128"/>
              </a:rPr>
              <a:t> door between application process and end-end-transport protocol </a:t>
            </a:r>
          </a:p>
        </p:txBody>
      </p:sp>
      <p:grpSp>
        <p:nvGrpSpPr>
          <p:cNvPr id="222213" name="Group 60"/>
          <p:cNvGrpSpPr>
            <a:grpSpLocks/>
          </p:cNvGrpSpPr>
          <p:nvPr/>
        </p:nvGrpSpPr>
        <p:grpSpPr bwMode="auto">
          <a:xfrm>
            <a:off x="321602" y="3335339"/>
            <a:ext cx="8783613" cy="2536825"/>
            <a:chOff x="358775" y="3459163"/>
            <a:chExt cx="8107952" cy="2536825"/>
          </a:xfrm>
        </p:grpSpPr>
        <p:sp>
          <p:nvSpPr>
            <p:cNvPr id="222215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7 w 464"/>
                <a:gd name="T1" fmla="*/ 2147483647 h 1259"/>
                <a:gd name="T2" fmla="*/ 0 w 464"/>
                <a:gd name="T3" fmla="*/ 0 h 1259"/>
                <a:gd name="T4" fmla="*/ 2147483647 w 464"/>
                <a:gd name="T5" fmla="*/ 2147483647 h 1259"/>
                <a:gd name="T6" fmla="*/ 2147483647 w 464"/>
                <a:gd name="T7" fmla="*/ 2147483647 h 1259"/>
                <a:gd name="T8" fmla="*/ 2147483647 w 464"/>
                <a:gd name="T9" fmla="*/ 2147483647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16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7 w 2135"/>
                <a:gd name="T1" fmla="*/ 2147483647 h 1662"/>
                <a:gd name="T2" fmla="*/ 2147483647 w 2135"/>
                <a:gd name="T3" fmla="*/ 2147483647 h 1662"/>
                <a:gd name="T4" fmla="*/ 2147483647 w 2135"/>
                <a:gd name="T5" fmla="*/ 2147483647 h 1662"/>
                <a:gd name="T6" fmla="*/ 2147483647 w 2135"/>
                <a:gd name="T7" fmla="*/ 2147483647 h 1662"/>
                <a:gd name="T8" fmla="*/ 2147483647 w 2135"/>
                <a:gd name="T9" fmla="*/ 2147483647 h 1662"/>
                <a:gd name="T10" fmla="*/ 2147483647 w 2135"/>
                <a:gd name="T11" fmla="*/ 2147483647 h 1662"/>
                <a:gd name="T12" fmla="*/ 2147483647 w 2135"/>
                <a:gd name="T13" fmla="*/ 2147483647 h 1662"/>
                <a:gd name="T14" fmla="*/ 2147483647 w 2135"/>
                <a:gd name="T15" fmla="*/ 2147483647 h 1662"/>
                <a:gd name="T16" fmla="*/ 2147483647 w 2135"/>
                <a:gd name="T17" fmla="*/ 2147483647 h 1662"/>
                <a:gd name="T18" fmla="*/ 2147483647 w 2135"/>
                <a:gd name="T19" fmla="*/ 2147483647 h 1662"/>
                <a:gd name="T20" fmla="*/ 2147483647 w 2135"/>
                <a:gd name="T21" fmla="*/ 2147483647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7" name="Text Box 51"/>
            <p:cNvSpPr txBox="1">
              <a:spLocks noChangeArrowheads="1"/>
            </p:cNvSpPr>
            <p:nvPr/>
          </p:nvSpPr>
          <p:spPr bwMode="auto">
            <a:xfrm>
              <a:off x="3808543" y="4897438"/>
              <a:ext cx="81412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Internet</a:t>
              </a:r>
            </a:p>
          </p:txBody>
        </p:sp>
        <p:sp>
          <p:nvSpPr>
            <p:cNvPr id="222218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9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99021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by OS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2220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369014" cy="535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app developer</a:t>
              </a:r>
            </a:p>
          </p:txBody>
        </p:sp>
        <p:sp>
          <p:nvSpPr>
            <p:cNvPr id="222221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7 h 1258"/>
                <a:gd name="T2" fmla="*/ 2147483647 w 478"/>
                <a:gd name="T3" fmla="*/ 0 h 1258"/>
                <a:gd name="T4" fmla="*/ 2147483647 w 478"/>
                <a:gd name="T5" fmla="*/ 2147483647 h 1258"/>
                <a:gd name="T6" fmla="*/ 2147483647 w 478"/>
                <a:gd name="T7" fmla="*/ 2147483647 h 1258"/>
                <a:gd name="T8" fmla="*/ 0 w 478"/>
                <a:gd name="T9" fmla="*/ 2147483647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22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23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24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5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transport</a:t>
              </a:r>
            </a:p>
          </p:txBody>
        </p:sp>
        <p:sp>
          <p:nvSpPr>
            <p:cNvPr id="222226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9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itchFamily="34" charset="0"/>
                </a:rPr>
                <a:t>application</a:t>
              </a:r>
            </a:p>
          </p:txBody>
        </p:sp>
        <p:sp>
          <p:nvSpPr>
            <p:cNvPr id="222230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physical</a:t>
              </a:r>
            </a:p>
          </p:txBody>
        </p:sp>
        <p:sp>
          <p:nvSpPr>
            <p:cNvPr id="222231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link</a:t>
              </a:r>
            </a:p>
          </p:txBody>
        </p:sp>
        <p:sp>
          <p:nvSpPr>
            <p:cNvPr id="222232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network</a:t>
              </a:r>
            </a:p>
          </p:txBody>
        </p:sp>
        <p:sp>
          <p:nvSpPr>
            <p:cNvPr id="222233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34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22264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5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6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7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35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36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37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8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transport</a:t>
              </a:r>
            </a:p>
          </p:txBody>
        </p:sp>
        <p:sp>
          <p:nvSpPr>
            <p:cNvPr id="222239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0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1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2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itchFamily="34" charset="0"/>
                </a:rPr>
                <a:t>application</a:t>
              </a:r>
            </a:p>
          </p:txBody>
        </p:sp>
        <p:sp>
          <p:nvSpPr>
            <p:cNvPr id="222243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physical</a:t>
              </a:r>
            </a:p>
          </p:txBody>
        </p:sp>
        <p:sp>
          <p:nvSpPr>
            <p:cNvPr id="222244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link</a:t>
              </a:r>
            </a:p>
          </p:txBody>
        </p:sp>
        <p:sp>
          <p:nvSpPr>
            <p:cNvPr id="222245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9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network</a:t>
              </a:r>
            </a:p>
          </p:txBody>
        </p:sp>
        <p:sp>
          <p:nvSpPr>
            <p:cNvPr id="222246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47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22260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1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2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3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48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9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0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1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8540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i="1">
                  <a:solidFill>
                    <a:srgbClr val="CC0000"/>
                  </a:solidFill>
                </a:rPr>
                <a:t>socket</a:t>
              </a:r>
            </a:p>
          </p:txBody>
        </p:sp>
        <p:sp>
          <p:nvSpPr>
            <p:cNvPr id="222252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3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2254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22258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9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2255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22256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7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22214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285" y="857250"/>
            <a:ext cx="49512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8D9F40D4-A83E-4156-924E-8EC204EE702C}" type="slidenum">
              <a:rPr lang="en-US" altLang="en-US" smtClean="0"/>
              <a:pPr/>
              <a:t>99</a:t>
            </a:fld>
            <a:endParaRPr lang="en-US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11632</TotalTime>
  <Words>9153</Words>
  <Application>Microsoft Macintosh PowerPoint</Application>
  <PresentationFormat>A4 Paper (210x297 mm)</PresentationFormat>
  <Paragraphs>2059</Paragraphs>
  <Slides>110</Slides>
  <Notes>95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3" baseType="lpstr">
      <vt:lpstr>Arial</vt:lpstr>
      <vt:lpstr>Arial Narrow</vt:lpstr>
      <vt:lpstr>Comic Sans MS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Default Design</vt:lpstr>
      <vt:lpstr>12_Default Design</vt:lpstr>
      <vt:lpstr>Chart</vt:lpstr>
      <vt:lpstr>COMPUTER NETWORKS</vt:lpstr>
      <vt:lpstr>Chapter 2: application layer</vt:lpstr>
      <vt:lpstr>Chapter 7: outline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7: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7: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7: outline</vt:lpstr>
      <vt:lpstr>FTP: the file transfer protocol</vt:lpstr>
      <vt:lpstr>FTP: separate control, data connections</vt:lpstr>
      <vt:lpstr>FTP commands, responses</vt:lpstr>
      <vt:lpstr>Chapter 7: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Chapter 7: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7: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7: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7: summary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Huu Nhat Minh Nguyen</cp:lastModifiedBy>
  <cp:revision>366</cp:revision>
  <cp:lastPrinted>2011-09-19T12:20:55Z</cp:lastPrinted>
  <dcterms:created xsi:type="dcterms:W3CDTF">1999-10-08T19:08:27Z</dcterms:created>
  <dcterms:modified xsi:type="dcterms:W3CDTF">2023-04-10T00:35:38Z</dcterms:modified>
</cp:coreProperties>
</file>