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502" r:id="rId2"/>
    <p:sldId id="256" r:id="rId3"/>
    <p:sldId id="365" r:id="rId4"/>
    <p:sldId id="258" r:id="rId5"/>
    <p:sldId id="368" r:id="rId6"/>
    <p:sldId id="259" r:id="rId7"/>
    <p:sldId id="466" r:id="rId8"/>
    <p:sldId id="467" r:id="rId9"/>
    <p:sldId id="261" r:id="rId10"/>
    <p:sldId id="371" r:id="rId11"/>
    <p:sldId id="372" r:id="rId12"/>
    <p:sldId id="373" r:id="rId13"/>
    <p:sldId id="468" r:id="rId14"/>
    <p:sldId id="469" r:id="rId15"/>
    <p:sldId id="470" r:id="rId16"/>
    <p:sldId id="263" r:id="rId17"/>
    <p:sldId id="264" r:id="rId18"/>
    <p:sldId id="265" r:id="rId19"/>
    <p:sldId id="445" r:id="rId20"/>
    <p:sldId id="471" r:id="rId21"/>
    <p:sldId id="408" r:id="rId22"/>
    <p:sldId id="446" r:id="rId23"/>
    <p:sldId id="447" r:id="rId24"/>
    <p:sldId id="409" r:id="rId25"/>
    <p:sldId id="410" r:id="rId26"/>
    <p:sldId id="411" r:id="rId27"/>
    <p:sldId id="412" r:id="rId28"/>
    <p:sldId id="477" r:id="rId29"/>
    <p:sldId id="413" r:id="rId30"/>
    <p:sldId id="414" r:id="rId31"/>
    <p:sldId id="415" r:id="rId32"/>
    <p:sldId id="454" r:id="rId33"/>
    <p:sldId id="417" r:id="rId34"/>
    <p:sldId id="418" r:id="rId35"/>
    <p:sldId id="419" r:id="rId36"/>
    <p:sldId id="420" r:id="rId37"/>
    <p:sldId id="453" r:id="rId38"/>
    <p:sldId id="452" r:id="rId39"/>
    <p:sldId id="423" r:id="rId40"/>
    <p:sldId id="472" r:id="rId41"/>
    <p:sldId id="473" r:id="rId42"/>
    <p:sldId id="456" r:id="rId43"/>
    <p:sldId id="427" r:id="rId44"/>
    <p:sldId id="428" r:id="rId45"/>
    <p:sldId id="429" r:id="rId46"/>
    <p:sldId id="457" r:id="rId47"/>
    <p:sldId id="458" r:id="rId48"/>
    <p:sldId id="431" r:id="rId49"/>
    <p:sldId id="432" r:id="rId50"/>
    <p:sldId id="433" r:id="rId51"/>
    <p:sldId id="434" r:id="rId52"/>
    <p:sldId id="459" r:id="rId53"/>
    <p:sldId id="436" r:id="rId54"/>
    <p:sldId id="437" r:id="rId55"/>
    <p:sldId id="474" r:id="rId56"/>
    <p:sldId id="475" r:id="rId57"/>
    <p:sldId id="320" r:id="rId58"/>
    <p:sldId id="321" r:id="rId59"/>
    <p:sldId id="322" r:id="rId60"/>
    <p:sldId id="485" r:id="rId61"/>
    <p:sldId id="378" r:id="rId62"/>
    <p:sldId id="379" r:id="rId63"/>
    <p:sldId id="381" r:id="rId64"/>
    <p:sldId id="476" r:id="rId65"/>
    <p:sldId id="383" r:id="rId66"/>
    <p:sldId id="384" r:id="rId67"/>
    <p:sldId id="478" r:id="rId68"/>
    <p:sldId id="326" r:id="rId69"/>
    <p:sldId id="480" r:id="rId70"/>
    <p:sldId id="325" r:id="rId71"/>
    <p:sldId id="386" r:id="rId72"/>
    <p:sldId id="451" r:id="rId73"/>
    <p:sldId id="481" r:id="rId74"/>
    <p:sldId id="482" r:id="rId75"/>
    <p:sldId id="483" r:id="rId76"/>
    <p:sldId id="484" r:id="rId77"/>
    <p:sldId id="486" r:id="rId78"/>
    <p:sldId id="487" r:id="rId79"/>
    <p:sldId id="488" r:id="rId80"/>
    <p:sldId id="489" r:id="rId81"/>
    <p:sldId id="490" r:id="rId82"/>
    <p:sldId id="492" r:id="rId83"/>
    <p:sldId id="491" r:id="rId84"/>
    <p:sldId id="493" r:id="rId85"/>
    <p:sldId id="334" r:id="rId86"/>
    <p:sldId id="494" r:id="rId87"/>
    <p:sldId id="495" r:id="rId88"/>
    <p:sldId id="461" r:id="rId89"/>
    <p:sldId id="496" r:id="rId90"/>
    <p:sldId id="497" r:id="rId91"/>
    <p:sldId id="464" r:id="rId92"/>
    <p:sldId id="465" r:id="rId93"/>
    <p:sldId id="338" r:id="rId94"/>
    <p:sldId id="339" r:id="rId95"/>
    <p:sldId id="498" r:id="rId96"/>
    <p:sldId id="395" r:id="rId97"/>
    <p:sldId id="394" r:id="rId98"/>
    <p:sldId id="398" r:id="rId99"/>
    <p:sldId id="397" r:id="rId100"/>
    <p:sldId id="399" r:id="rId101"/>
    <p:sldId id="400" r:id="rId102"/>
    <p:sldId id="443" r:id="rId103"/>
    <p:sldId id="444" r:id="rId104"/>
    <p:sldId id="347" r:id="rId105"/>
    <p:sldId id="348" r:id="rId106"/>
    <p:sldId id="401" r:id="rId107"/>
    <p:sldId id="501" r:id="rId108"/>
    <p:sldId id="354" r:id="rId109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DDDDDD"/>
    <a:srgbClr val="FFCCFF"/>
    <a:srgbClr val="FF99CC"/>
    <a:srgbClr val="CC0000"/>
    <a:srgbClr val="FF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/>
    <p:restoredTop sz="94481"/>
  </p:normalViewPr>
  <p:slideViewPr>
    <p:cSldViewPr snapToGrid="0">
      <p:cViewPr varScale="1">
        <p:scale>
          <a:sx n="151" d="100"/>
          <a:sy n="151" d="100"/>
        </p:scale>
        <p:origin x="2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A1F1231-28DB-448F-BC6C-4D70976EE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469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86AC80B0-7D5D-4819-89AB-88D6FDF58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11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no-frills: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ko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rườm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30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8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81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23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3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65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66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1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68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5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65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281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432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97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474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86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8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8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38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9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25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6FCD2B00-025D-4611-974D-97846C77D38B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1C696160-DCBF-44B8-9F13-5B9793AB7598}" type="slidenum">
              <a:rPr lang="en-US" altLang="en-US" sz="1200">
                <a:latin typeface="Times New Roman" pitchFamily="18" charset="0"/>
              </a:rPr>
              <a:pPr/>
              <a:t>68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4428126-D2B1-4B3D-AEAA-7146B2BD65F8}" type="slidenum">
              <a:rPr lang="en-US" altLang="en-US" sz="1200">
                <a:latin typeface="Times New Roman" pitchFamily="18" charset="0"/>
              </a:rPr>
              <a:pPr/>
              <a:t>69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6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Optional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80B0-7D5D-4819-89AB-88D6FDF58602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76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6-</a:t>
            </a:r>
            <a:fld id="{39DB71F2-93C7-4B29-8229-7838FE3A68C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00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A8E8258A-3406-4501-8EB5-49F86CE85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17AA1CA0-239F-4D0A-93BA-AA28BC0CE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3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6-</a:t>
            </a:r>
            <a:fld id="{6086AEDD-8356-4551-BD48-D7FADE136EF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23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6-</a:t>
            </a:r>
            <a:fld id="{CACC2016-9441-4173-8AF8-1C5A3C31E6C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81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6-</a:t>
            </a:r>
            <a:fld id="{C21E9C1E-2B0F-4C1D-8FBC-A1C2BE383A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0399E396-75FE-491F-BB48-89EFB2ABF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7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5854539-866D-48A4-A81F-A37349241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0D84B66A-FA9D-4E8A-8A7B-206AAD3E8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0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23960511-6F81-438D-993A-53DE06F9F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FD5CE797-42A2-44D0-8B1C-BE4C81783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 dirty="0"/>
              <a:t>6-</a:t>
            </a:r>
            <a:fld id="{6C409379-D9FC-4DA2-93B4-A0C98B0934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itchFamily="34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THE TRANSPORTATION LAYER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39DB71F2-93C7-4B29-8229-7838FE3A68C7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281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Connectionless </a:t>
            </a:r>
            <a:r>
              <a:rPr lang="en-US" dirty="0" err="1">
                <a:ea typeface="ＭＳ Ｐゴシック" charset="0"/>
                <a:cs typeface="+mj-cs"/>
              </a:rPr>
              <a:t>demultiplexing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recall:</a:t>
            </a:r>
            <a:r>
              <a:rPr lang="en-US">
                <a:ea typeface="ＭＳ Ｐゴシック" charset="0"/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12534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latin typeface="Gill Sans MT" charset="0"/>
                <a:ea typeface="ＭＳ Ｐゴシック" charset="0"/>
              </a:rPr>
              <a:t>recall:</a:t>
            </a:r>
            <a:r>
              <a:rPr lang="en-US" sz="2800" dirty="0">
                <a:latin typeface="Gill Sans MT" charset="0"/>
                <a:ea typeface="ＭＳ Ｐゴシック" charset="0"/>
              </a:rPr>
              <a:t> when creating datagram to send into </a:t>
            </a:r>
            <a:r>
              <a:rPr lang="en-US" sz="2800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UDP socket</a:t>
            </a:r>
            <a:r>
              <a:rPr lang="en-US" sz="2800" dirty="0">
                <a:latin typeface="Gill Sans MT" charset="0"/>
                <a:ea typeface="ＭＳ Ｐゴシック" charset="0"/>
              </a:rPr>
              <a:t>, must specify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dest. port #,</a:t>
            </a:r>
            <a:r>
              <a:rPr lang="en-US" sz="2400">
                <a:latin typeface="Gill Sans MT" charset="0"/>
                <a:ea typeface="ＭＳ Ｐゴシック" charset="0"/>
              </a:rPr>
              <a:t> but different source IP addresses and/or source port numbers will be directed to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socket </a:t>
            </a:r>
            <a:r>
              <a:rPr lang="en-US" sz="2400">
                <a:latin typeface="Gill Sans MT" charset="0"/>
                <a:ea typeface="ＭＳ Ｐゴシック" charset="0"/>
              </a:rPr>
              <a:t>at dest</a:t>
            </a: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2400">
                <a:ea typeface="ＭＳ Ｐゴシック" charset="0"/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ea typeface="ＭＳ Ｐゴシック" charset="0"/>
                <a:cs typeface="+mn-cs"/>
              </a:rPr>
              <a:t>A:</a:t>
            </a:r>
            <a:r>
              <a:rPr lang="en-US" sz="2400">
                <a:ea typeface="ＭＳ Ｐゴシック" charset="0"/>
                <a:cs typeface="+mn-cs"/>
              </a:rPr>
              <a:t> when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>
                <a:ea typeface="ＭＳ Ｐゴシック" charset="0"/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FF0000"/>
                </a:solidFill>
                <a:ea typeface="ＭＳ Ｐゴシック" charset="0"/>
                <a:cs typeface="+mn-cs"/>
              </a:rPr>
              <a:t>Implementation: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variable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>
                <a:latin typeface="Courier New" charset="0"/>
                <a:ea typeface="ＭＳ Ｐゴシック" charset="0"/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on loss event,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>
                <a:ea typeface="ＭＳ Ｐゴシック" charset="0"/>
                <a:cs typeface="+mn-cs"/>
              </a:rPr>
              <a:t> is set to 1/2 of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just before loss event</a:t>
            </a:r>
          </a:p>
        </p:txBody>
      </p:sp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814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switching from slow start to CA</a:t>
            </a:r>
          </a:p>
        </p:txBody>
      </p:sp>
      <p:sp>
        <p:nvSpPr>
          <p:cNvPr id="11981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100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20938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>
                  <a:latin typeface="Symbol" charset="0"/>
                </a:rPr>
                <a:t>L</a:t>
              </a:r>
              <a:endParaRPr lang="en-US" sz="1200"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935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20918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20919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120920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21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922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20909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120910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11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20899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120900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0901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2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20894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120895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20888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9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grpSp>
            <p:nvGrpSpPr>
              <p:cNvPr id="120891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20865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120866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0867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120868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9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0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871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73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20847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20858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8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20854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9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20850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120846" name="Picture 29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101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r>
              <a:rPr lang="en-US" altLang="en-US" sz="2800"/>
              <a:t>avg. TCP thruput as function of window size, RTT?</a:t>
            </a:r>
          </a:p>
          <a:p>
            <a:pPr lvl="1"/>
            <a:r>
              <a:rPr lang="en-US" altLang="en-US" sz="2400"/>
              <a:t>ignore slow start, assume always data to send</a:t>
            </a:r>
          </a:p>
          <a:p>
            <a:r>
              <a:rPr lang="en-US" altLang="en-US" sz="2800"/>
              <a:t>W: window size </a:t>
            </a:r>
            <a:r>
              <a:rPr lang="en-US" altLang="en-US" sz="1600"/>
              <a:t>(measured in bytes)</a:t>
            </a:r>
            <a:r>
              <a:rPr lang="en-US" altLang="en-US" sz="2800"/>
              <a:t> where loss occurs</a:t>
            </a:r>
          </a:p>
          <a:p>
            <a:pPr lvl="1"/>
            <a:r>
              <a:rPr lang="en-US" altLang="en-US" sz="2400"/>
              <a:t>avg. window size (# in-flight bytes) is ¾ W</a:t>
            </a:r>
          </a:p>
          <a:p>
            <a:pPr lvl="1"/>
            <a:r>
              <a:rPr lang="en-US" altLang="en-US" sz="2400"/>
              <a:t>avg. thruput is 3/4W per RTT</a:t>
            </a:r>
          </a:p>
        </p:txBody>
      </p:sp>
      <p:grpSp>
        <p:nvGrpSpPr>
          <p:cNvPr id="121862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121873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W/2</a:t>
              </a:r>
            </a:p>
          </p:txBody>
        </p:sp>
      </p:grpSp>
      <p:grpSp>
        <p:nvGrpSpPr>
          <p:cNvPr id="121863" name="Group 45"/>
          <p:cNvGrpSpPr>
            <a:grpSpLocks/>
          </p:cNvGrpSpPr>
          <p:nvPr/>
        </p:nvGrpSpPr>
        <p:grpSpPr bwMode="auto">
          <a:xfrm>
            <a:off x="2733675" y="3440113"/>
            <a:ext cx="3795713" cy="620712"/>
            <a:chOff x="1722" y="2139"/>
            <a:chExt cx="2391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avg TCP thruput = </a:t>
              </a:r>
            </a:p>
          </p:txBody>
        </p:sp>
        <p:grpSp>
          <p:nvGrpSpPr>
            <p:cNvPr id="121865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bytes/sec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102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TCP Futures: TCP over </a:t>
            </a:r>
            <a:r>
              <a:rPr lang="ja-JP" altLang="en-US" sz="3600"/>
              <a:t>“</a:t>
            </a:r>
            <a:r>
              <a:rPr lang="en-US" altLang="ja-JP" sz="3600"/>
              <a:t>long, fat pipes</a:t>
            </a:r>
            <a:r>
              <a:rPr lang="ja-JP" altLang="en-US" sz="3600"/>
              <a:t>”</a:t>
            </a:r>
            <a:endParaRPr lang="en-US" altLang="en-US" sz="3600"/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altLang="en-US" sz="2800"/>
              <a:t>example: 1500 byte segments, 100ms RTT, want 10 Gbps throughput</a:t>
            </a:r>
          </a:p>
          <a:p>
            <a:r>
              <a:rPr lang="en-US" altLang="en-US" sz="2800"/>
              <a:t>requires W = 83,333 in-flight segments</a:t>
            </a:r>
          </a:p>
          <a:p>
            <a:r>
              <a:rPr lang="en-US" altLang="en-US" sz="2800"/>
              <a:t>throughput in terms of segment loss probability, L </a:t>
            </a:r>
            <a:r>
              <a:rPr lang="en-US" altLang="en-US" sz="2000"/>
              <a:t>[Mathis 1997]: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latin typeface="MS Mincho" charset="-128"/>
                <a:ea typeface="MS Mincho" charset="-128"/>
              </a:rPr>
              <a:t>➜ </a:t>
            </a:r>
            <a:r>
              <a:rPr lang="en-US" altLang="en-US" sz="2400">
                <a:ea typeface="MS Mincho" charset="-128"/>
              </a:rPr>
              <a:t>to achieve 10 Gbps throughput, need a loss rate of </a:t>
            </a:r>
            <a:r>
              <a:rPr lang="en-US" altLang="en-US" sz="2400"/>
              <a:t>L = 2</a:t>
            </a:r>
            <a:r>
              <a:rPr lang="el-GR" altLang="en-US" sz="2400"/>
              <a:t>·</a:t>
            </a:r>
            <a:r>
              <a:rPr lang="en-US" altLang="en-US" sz="2400"/>
              <a:t>10</a:t>
            </a:r>
            <a:r>
              <a:rPr lang="en-US" altLang="en-US" sz="2400" baseline="30000"/>
              <a:t>-10  </a:t>
            </a:r>
            <a:r>
              <a:rPr lang="en-US" altLang="en-US" sz="2400" i="1">
                <a:solidFill>
                  <a:srgbClr val="FF0000"/>
                </a:solidFill>
              </a:rPr>
              <a:t> – a very small loss rate!</a:t>
            </a:r>
          </a:p>
          <a:p>
            <a:r>
              <a:rPr lang="en-US" altLang="en-US" sz="2800"/>
              <a:t>new versions of TCP for high-speed</a:t>
            </a:r>
            <a:endParaRPr lang="en-US" altLang="en-US" sz="2800" baseline="30000"/>
          </a:p>
          <a:p>
            <a:endParaRPr lang="en-US" altLang="en-US" sz="2800"/>
          </a:p>
        </p:txBody>
      </p:sp>
      <p:grpSp>
        <p:nvGrpSpPr>
          <p:cNvPr id="122886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1.22</a:t>
              </a:r>
            </a:p>
          </p:txBody>
        </p:sp>
        <p:grpSp>
          <p:nvGrpSpPr>
            <p:cNvPr id="122889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RTT</a:t>
                </a:r>
              </a:p>
            </p:txBody>
          </p:sp>
          <p:sp>
            <p:nvSpPr>
              <p:cNvPr id="122894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L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103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908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2393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3939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42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3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909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239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3931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34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5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capacity R</a:t>
            </a:r>
          </a:p>
        </p:txBody>
      </p:sp>
      <p:sp>
        <p:nvSpPr>
          <p:cNvPr id="123916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918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Fairness</a:t>
            </a:r>
          </a:p>
        </p:txBody>
      </p:sp>
      <p:pic>
        <p:nvPicPr>
          <p:cNvPr id="123920" name="Picture 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TCP connection 2</a:t>
            </a:r>
          </a:p>
        </p:txBody>
      </p:sp>
      <p:grpSp>
        <p:nvGrpSpPr>
          <p:cNvPr id="123922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23926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7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923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23924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5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104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2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additive increase gives slope of 1, as throughout increases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equal bandwidth share</a:t>
            </a:r>
            <a:endParaRPr lang="en-US" sz="1000"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Connection 1 throughput</a:t>
            </a:r>
            <a:endParaRPr lang="en-US" sz="1000"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Connection 2 throughput</a:t>
            </a:r>
            <a:endParaRPr lang="en-US" sz="100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87875" y="1223963"/>
            <a:ext cx="40290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106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two bits in IP header (</a:t>
            </a:r>
            <a:r>
              <a:rPr lang="en-US" sz="2400" dirty="0" err="1">
                <a:ea typeface="ＭＳ Ｐゴシック" charset="0"/>
                <a:cs typeface="+mn-cs"/>
              </a:rPr>
              <a:t>ToS</a:t>
            </a:r>
            <a:r>
              <a:rPr lang="en-US" sz="2400" dirty="0">
                <a:ea typeface="ＭＳ Ｐゴシック" charset="0"/>
                <a:cs typeface="+mn-cs"/>
              </a:rPr>
              <a:t> field) marked </a:t>
            </a:r>
            <a:r>
              <a:rPr lang="en-US" sz="2400" i="1" dirty="0">
                <a:solidFill>
                  <a:srgbClr val="000090"/>
                </a:solidFill>
                <a:ea typeface="ＭＳ Ｐゴシック" charset="0"/>
                <a:cs typeface="+mn-cs"/>
              </a:rPr>
              <a:t>by network router</a:t>
            </a:r>
            <a:r>
              <a:rPr lang="en-US" sz="2400" dirty="0">
                <a:ea typeface="ＭＳ Ｐゴシック" charset="0"/>
                <a:cs typeface="+mn-cs"/>
              </a:rPr>
              <a:t> to indicate congestion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congestion indication carried to receiving host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Explicit Congestion Notification </a:t>
            </a:r>
            <a:r>
              <a:rPr lang="en-US" sz="2800" dirty="0">
                <a:ea typeface="ＭＳ Ｐゴシック" charset="0"/>
                <a:cs typeface="+mj-cs"/>
              </a:rPr>
              <a:t>(ECN)</a:t>
            </a:r>
          </a:p>
        </p:txBody>
      </p:sp>
      <p:pic>
        <p:nvPicPr>
          <p:cNvPr id="126981" name="Picture 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  <a:latin typeface="Arial" pitchFamily="34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6983" name="Freeform 10"/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Rectangle 23"/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5" name="Rectangle 24"/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6" name="Line 25"/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26988" name="Group 190"/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27133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34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9" name="Line 25"/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25"/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25"/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2" name="Group 3"/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27120" name="Text Box 54"/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000099"/>
                  </a:solidFill>
                  <a:latin typeface="Arial" pitchFamily="34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grpSp>
          <p:nvGrpSpPr>
            <p:cNvPr id="127121" name="Group 2"/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27122" name="Freeform 10"/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3" name="Rectangle 23"/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4" name="Rectangle 24"/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5" name="Line 25"/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27127" name="Group 190"/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27131" name="Picture 1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132" name="Freeform 1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27128" name="Line 25"/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9" name="Line 25"/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0" name="Line 25"/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3" name="Freeform 2"/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Freeform 6"/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5" name="Group 7"/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27107" name="Oval 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108" name="Line 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09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10" name="Rectangle 1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111" name="Oval 12"/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112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1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8" name="Line 1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13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14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6" name="Group 21"/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27094" name="Oval 22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95" name="Line 23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6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7" name="Rectangle 25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98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99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04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29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00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01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3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7" name="Group 35"/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27081" name="Oval 36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82" name="Line 37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3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4" name="Rectangle 39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85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86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91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Line 43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3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87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88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9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8" name="Group 18"/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27068" name="Oval 50"/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69" name="Line 51"/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0" name="Line 52"/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Rectangle 53"/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72" name="Oval 54"/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73" name="Group 55"/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27078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9" name="Line 57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74" name="Group 59"/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27075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9" name="Group 63"/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27055" name="Oval 64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56" name="Line 65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7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8" name="Rectangle 67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59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60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65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6" name="Line 71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7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1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2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3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4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00" name="Group 77"/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27042" name="Oval 7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43" name="Line 7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Rectangle 8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46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47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52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3" name="Line 8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48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49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1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01" name="Freeform 91"/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Freeform 92"/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Freeform 93"/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Freeform 94"/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Freeform 95"/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Freeform 96"/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Freeform 7"/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8" name="TextBox 10"/>
          <p:cNvSpPr txBox="1">
            <a:spLocks noChangeArrowheads="1"/>
          </p:cNvSpPr>
          <p:nvPr/>
        </p:nvSpPr>
        <p:spPr bwMode="auto">
          <a:xfrm>
            <a:off x="-1639888" y="4827588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ECN=11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27034" name="Group 274"/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27036" name="Group 275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37" name="TextBox 276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</a:rPr>
                  <a:t>00</a:t>
                </a:r>
              </a:p>
            </p:txBody>
          </p:sp>
        </p:grpSp>
        <p:cxnSp>
          <p:nvCxnSpPr>
            <p:cNvPr id="127035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27026" name="Group 13"/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27028" name="Group 11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29" name="TextBox 12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11</a:t>
                </a:r>
              </a:p>
            </p:txBody>
          </p:sp>
        </p:grpSp>
        <p:cxnSp>
          <p:nvCxnSpPr>
            <p:cNvPr id="127027" name="Straight Arrow Connector 286"/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27018" name="Group 27"/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022" name="Rectangle 298"/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23" name="Freeform 299"/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9475 h 93730"/>
                  <a:gd name="T2" fmla="*/ 11863 w 1223105"/>
                  <a:gd name="T3" fmla="*/ 0 h 93730"/>
                  <a:gd name="T4" fmla="*/ 206422 w 1223105"/>
                  <a:gd name="T5" fmla="*/ 499 h 93730"/>
                  <a:gd name="T6" fmla="*/ 192977 w 1223105"/>
                  <a:gd name="T7" fmla="*/ 9975 h 93730"/>
                  <a:gd name="T8" fmla="*/ 0 w 1223105"/>
                  <a:gd name="T9" fmla="*/ 947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4" name="Freeform 300"/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6079 w 136342"/>
                  <a:gd name="T1" fmla="*/ 4406 h 891908"/>
                  <a:gd name="T2" fmla="*/ 0 w 136342"/>
                  <a:gd name="T3" fmla="*/ 0 h 891908"/>
                  <a:gd name="T4" fmla="*/ 17030 w 136342"/>
                  <a:gd name="T5" fmla="*/ 1037 h 891908"/>
                  <a:gd name="T6" fmla="*/ 23010 w 136342"/>
                  <a:gd name="T7" fmla="*/ 5373 h 891908"/>
                  <a:gd name="T8" fmla="*/ 6079 w 136342"/>
                  <a:gd name="T9" fmla="*/ 4406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5" name="TextBox 296"/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cxnSp>
          <p:nvCxnSpPr>
            <p:cNvPr id="127019" name="Straight Arrow Connector 294"/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020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27016" name="TextBox 29"/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/>
                <a:t>IP datagram</a:t>
              </a:r>
            </a:p>
          </p:txBody>
        </p:sp>
        <p:cxnSp>
          <p:nvCxnSpPr>
            <p:cNvPr id="127017" name="Straight Connector 31"/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27014" name="TextBox 312"/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/>
                <a:t>TCP ACK segment</a:t>
              </a:r>
            </a:p>
          </p:txBody>
        </p:sp>
        <p:cxnSp>
          <p:nvCxnSpPr>
            <p:cNvPr id="127015" name="Straight Connector 313"/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3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multiplexing, </a:t>
            </a:r>
            <a:r>
              <a:rPr lang="en-US" sz="2800" dirty="0" err="1">
                <a:ea typeface="ＭＳ Ｐゴシック" charset="0"/>
              </a:rPr>
              <a:t>demultiplexing</a:t>
            </a:r>
            <a:endParaRPr lang="en-US" sz="2800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78463" y="1839913"/>
            <a:ext cx="333375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next: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leaving the network </a:t>
            </a:r>
            <a:r>
              <a:rPr lang="ja-JP" altLang="en-US"/>
              <a:t>“</a:t>
            </a:r>
            <a:r>
              <a:rPr lang="en-US" altLang="ja-JP"/>
              <a:t>edge</a:t>
            </a:r>
            <a:r>
              <a:rPr lang="ja-JP" altLang="en-US"/>
              <a:t>”</a:t>
            </a:r>
            <a:r>
              <a:rPr lang="en-US" altLang="ja-JP"/>
              <a:t> (application, transport layers)</a:t>
            </a:r>
          </a:p>
          <a:p>
            <a:r>
              <a:rPr lang="en-US" altLang="en-US"/>
              <a:t>into the network </a:t>
            </a:r>
            <a:r>
              <a:rPr lang="ja-JP" altLang="en-US"/>
              <a:t>“</a:t>
            </a:r>
            <a:r>
              <a:rPr lang="en-US" altLang="ja-JP"/>
              <a:t>core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two network layer chapters:</a:t>
            </a:r>
          </a:p>
          <a:p>
            <a:pPr lvl="1"/>
            <a:r>
              <a:rPr lang="en-US" altLang="en-US"/>
              <a:t>data plane</a:t>
            </a:r>
          </a:p>
          <a:p>
            <a:pPr lvl="1"/>
            <a:r>
              <a:rPr lang="en-US" altLang="en-US"/>
              <a:t>control plane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108</a:t>
            </a:fld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2"/>
              <a:buChar char="§"/>
              <a:defRPr/>
            </a:pPr>
            <a:endParaRPr lang="en-US" sz="4000">
              <a:ea typeface="ＭＳ Ｐゴシック" charset="0"/>
              <a:cs typeface="+mn-cs"/>
            </a:endParaRPr>
          </a:p>
        </p:txBody>
      </p:sp>
      <p:sp>
        <p:nvSpPr>
          <p:cNvPr id="25606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2563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34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35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36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38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42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43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44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5646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5666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7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8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68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Connection-oriented demux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port number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server host may support many simultaneous </a:t>
            </a: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TCP sockets</a:t>
            </a:r>
            <a:r>
              <a:rPr lang="en-US" dirty="0">
                <a:ea typeface="ＭＳ Ｐゴシック" charset="0"/>
                <a:cs typeface="+mn-cs"/>
              </a:rPr>
              <a:t>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each socket identified by </a:t>
            </a:r>
            <a:r>
              <a:rPr lang="en-US" b="1" dirty="0">
                <a:solidFill>
                  <a:srgbClr val="000099"/>
                </a:solidFill>
                <a:ea typeface="ＭＳ Ｐゴシック" charset="0"/>
              </a:rPr>
              <a:t>its own 4-tuple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non-persistent HTTP will have different socket for each request</a:t>
            </a:r>
          </a:p>
        </p:txBody>
      </p:sp>
      <p:pic>
        <p:nvPicPr>
          <p:cNvPr id="2663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59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7667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7675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6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81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7683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4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7685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9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693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27696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69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70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03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7705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6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7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8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7709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 dest port: 80 are demultiplexed to </a:t>
            </a:r>
            <a:r>
              <a:rPr lang="en-US" i="1">
                <a:solidFill>
                  <a:srgbClr val="CC0000"/>
                </a:solidFill>
              </a:rPr>
              <a:t>different </a:t>
            </a:r>
            <a:r>
              <a:rPr lang="en-US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grpSp>
        <p:nvGrpSpPr>
          <p:cNvPr id="2771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24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7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9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32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773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6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9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16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7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8690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701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702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703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8705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6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8707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71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1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7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23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24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8726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7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8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729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8730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28734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6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7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4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874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3.2 multiplexing and </a:t>
            </a:r>
            <a:r>
              <a:rPr lang="en-US" dirty="0" err="1">
                <a:ea typeface="ＭＳ Ｐゴシック" charset="0"/>
                <a:cs typeface="+mn-cs"/>
              </a:rPr>
              <a:t>demultiplexing</a:t>
            </a:r>
            <a:endParaRPr lang="en-US" dirty="0">
              <a:ea typeface="ＭＳ Ｐゴシック" charset="0"/>
              <a:cs typeface="+mn-cs"/>
            </a:endParaRP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2970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User Datagram Protocol </a:t>
            </a:r>
            <a:r>
              <a:rPr lang="en-US" sz="3200">
                <a:ea typeface="ＭＳ Ｐゴシック" charset="0"/>
                <a:cs typeface="+mj-cs"/>
              </a:rPr>
              <a:t>[RFC 768]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r>
              <a:rPr lang="ja-JP" altLang="en-US" sz="2400"/>
              <a:t>“</a:t>
            </a:r>
            <a:r>
              <a:rPr lang="en-US" altLang="ja-JP" sz="2400" dirty="0"/>
              <a:t>no frills,</a:t>
            </a:r>
            <a:r>
              <a:rPr lang="ja-JP" altLang="en-US" sz="2400"/>
              <a:t>”</a:t>
            </a:r>
            <a:r>
              <a:rPr lang="en-US" altLang="ja-JP" sz="2400" dirty="0"/>
              <a:t> </a:t>
            </a:r>
            <a:r>
              <a:rPr lang="ja-JP" altLang="en-US" sz="2400"/>
              <a:t>“</a:t>
            </a:r>
            <a:r>
              <a:rPr lang="en-US" altLang="ja-JP" sz="2400" dirty="0"/>
              <a:t>bare bones</a:t>
            </a:r>
            <a:r>
              <a:rPr lang="ja-JP" altLang="en-US" sz="2400"/>
              <a:t>”</a:t>
            </a:r>
            <a:r>
              <a:rPr lang="en-US" altLang="ja-JP" sz="2400" dirty="0"/>
              <a:t> Internet transport protocol</a:t>
            </a:r>
          </a:p>
          <a:p>
            <a:r>
              <a:rPr lang="ja-JP" altLang="en-US" sz="2400"/>
              <a:t>“</a:t>
            </a:r>
            <a:r>
              <a:rPr lang="en-US" altLang="ja-JP" sz="2400" dirty="0"/>
              <a:t>best effort</a:t>
            </a:r>
            <a:r>
              <a:rPr lang="ja-JP" altLang="en-US" sz="2400"/>
              <a:t>”</a:t>
            </a:r>
            <a:r>
              <a:rPr lang="en-US" altLang="ja-JP" sz="2400" dirty="0"/>
              <a:t> service, UDP segments may be: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</a:rPr>
              <a:t>lost</a:t>
            </a:r>
          </a:p>
          <a:p>
            <a:pPr lvl="1"/>
            <a:r>
              <a:rPr lang="en-US" altLang="en-US" dirty="0"/>
              <a:t>delivered </a:t>
            </a:r>
            <a:r>
              <a:rPr lang="en-US" altLang="en-US" dirty="0">
                <a:solidFill>
                  <a:srgbClr val="000099"/>
                </a:solidFill>
              </a:rPr>
              <a:t>out-of-order</a:t>
            </a:r>
            <a:r>
              <a:rPr lang="en-US" altLang="en-US" dirty="0"/>
              <a:t> to app</a:t>
            </a:r>
          </a:p>
          <a:p>
            <a:r>
              <a:rPr lang="en-US" altLang="en-US" sz="2400" i="1" dirty="0">
                <a:solidFill>
                  <a:srgbClr val="CC0000"/>
                </a:solidFill>
              </a:rPr>
              <a:t>connectionless:</a:t>
            </a:r>
            <a:endParaRPr lang="en-US" altLang="en-US" dirty="0">
              <a:solidFill>
                <a:srgbClr val="CC0000"/>
              </a:solidFill>
            </a:endParaRPr>
          </a:p>
          <a:p>
            <a:pPr lvl="1"/>
            <a:r>
              <a:rPr lang="en-US" altLang="en-US" dirty="0">
                <a:solidFill>
                  <a:srgbClr val="000099"/>
                </a:solidFill>
              </a:rPr>
              <a:t>no handshaking </a:t>
            </a:r>
            <a:r>
              <a:rPr lang="en-US" altLang="en-US" dirty="0"/>
              <a:t>between UDP sender, receiver</a:t>
            </a:r>
          </a:p>
          <a:p>
            <a:pPr lvl="1"/>
            <a:r>
              <a:rPr lang="en-US" altLang="en-US" dirty="0"/>
              <a:t>each UDP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UDP usage: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SNMP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application-specific error recovery!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segment header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source port #</a:t>
            </a:r>
            <a:endParaRPr lang="en-US" sz="240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UDP segment format</a:t>
            </a:r>
            <a:endParaRPr lang="en-US" sz="240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length</a:t>
            </a:r>
            <a:endParaRPr lang="en-US" sz="240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checksum</a:t>
            </a:r>
            <a:endParaRPr lang="en-US" sz="240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length, in bytes of UDP segment, including header</a:t>
            </a:r>
            <a:endParaRPr lang="en-US" sz="240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no connection establishment (which can add delay)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small header size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>
              <a:latin typeface="Gill Sans M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UDP checksum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3200">
                <a:solidFill>
                  <a:srgbClr val="CC0000"/>
                </a:solidFill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checksum: addition (one</a:t>
            </a:r>
            <a:r>
              <a:rPr lang="ja-JP" altLang="en-US" sz="2400"/>
              <a:t>’</a:t>
            </a:r>
            <a:r>
              <a:rPr lang="en-US" altLang="ja-JP" sz="2400"/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/>
          </a:p>
          <a:p>
            <a:pPr>
              <a:lnSpc>
                <a:spcPct val="70000"/>
              </a:lnSpc>
            </a:pPr>
            <a:endParaRPr lang="en-US" altLang="en-US" sz="3200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receiver:</a:t>
            </a:r>
          </a:p>
          <a:p>
            <a:r>
              <a:rPr lang="en-US" altLang="en-US" sz="2400"/>
              <a:t>compute checksum of received segment</a:t>
            </a:r>
          </a:p>
          <a:p>
            <a:r>
              <a:rPr lang="en-US" altLang="en-US" sz="2400"/>
              <a:t>check if computed checksum equals checksum field value:</a:t>
            </a:r>
          </a:p>
          <a:p>
            <a:pPr lvl="1"/>
            <a:r>
              <a:rPr lang="en-US" altLang="en-US"/>
              <a:t>NO - error detected</a:t>
            </a:r>
          </a:p>
          <a:p>
            <a:pPr lvl="1"/>
            <a:r>
              <a:rPr lang="en-US" altLang="en-US"/>
              <a:t>YES - no error detected. </a:t>
            </a:r>
            <a:r>
              <a:rPr lang="en-US" altLang="en-US" i="1"/>
              <a:t>But maybe errors nonetheless?</a:t>
            </a:r>
            <a:r>
              <a:rPr lang="en-US" altLang="en-US"/>
              <a:t> More later ….</a:t>
            </a:r>
          </a:p>
          <a:p>
            <a:endParaRPr lang="en-US" altLang="en-US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Goal:</a:t>
            </a:r>
            <a:r>
              <a:rPr lang="en-US" altLang="en-US" sz="2800" dirty="0">
                <a:latin typeface="Gill Sans MT" pitchFamily="34" charset="0"/>
              </a:rPr>
              <a:t> detect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errors</a:t>
            </a:r>
            <a:r>
              <a:rPr lang="ja-JP" altLang="en-US" sz="2800">
                <a:latin typeface="Gill Sans MT" pitchFamily="34" charset="0"/>
              </a:rPr>
              <a:t>”</a:t>
            </a:r>
            <a:r>
              <a:rPr lang="en-US" altLang="ja-JP" sz="2800" dirty="0">
                <a:latin typeface="Gill Sans MT" pitchFamily="34" charset="0"/>
              </a:rPr>
              <a:t> (e.g., </a:t>
            </a:r>
            <a:r>
              <a:rPr lang="en-US" altLang="ja-JP" sz="2800" dirty="0">
                <a:solidFill>
                  <a:srgbClr val="000099"/>
                </a:solidFill>
                <a:latin typeface="Gill Sans MT" pitchFamily="34" charset="0"/>
              </a:rPr>
              <a:t>flipped bits</a:t>
            </a:r>
            <a:r>
              <a:rPr lang="en-US" altLang="ja-JP" sz="2800" dirty="0">
                <a:latin typeface="Gill Sans MT" pitchFamily="34" charset="0"/>
              </a:rPr>
              <a:t>) in transmitted segment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800" dirty="0">
              <a:latin typeface="Gill Sans MT" pitchFamily="34" charset="0"/>
            </a:endParaRPr>
          </a:p>
        </p:txBody>
      </p:sp>
      <p:pic>
        <p:nvPicPr>
          <p:cNvPr id="32775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ea typeface="ＭＳ Ｐゴシック" charset="0"/>
                <a:cs typeface="+mn-cs"/>
              </a:rPr>
              <a:t>example: add two 16-bit integers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1  1  1  0  0  1  1  0  0  1  1  0  0  1  1  0</a:t>
            </a: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>
              <a:latin typeface="Comic Sans MS" charset="0"/>
            </a:endParaRPr>
          </a:p>
          <a:p>
            <a:pPr algn="l">
              <a:defRPr/>
            </a:pPr>
            <a:r>
              <a:rPr lang="en-US" sz="2000" b="1">
                <a:latin typeface="Comic Sans MS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>
              <a:latin typeface="Comic Sans MS" charset="0"/>
            </a:endParaRP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1  0  1  1  1  0  1  1  1  0  1  1  1  1  0  0</a:t>
            </a: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0  1  0  0  0  1  0  0  0  1  0  0  0  0  1  1</a:t>
            </a:r>
            <a:endParaRPr lang="en-US" sz="2400" b="1">
              <a:latin typeface="Comic Sans MS" charset="0"/>
            </a:endParaRPr>
          </a:p>
        </p:txBody>
      </p:sp>
      <p:sp>
        <p:nvSpPr>
          <p:cNvPr id="19464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wraparound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sum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checksum</a:t>
            </a:r>
          </a:p>
        </p:txBody>
      </p:sp>
      <p:sp>
        <p:nvSpPr>
          <p:cNvPr id="19469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805" name="Freeform 11"/>
          <p:cNvSpPr>
            <a:spLocks/>
          </p:cNvSpPr>
          <p:nvPr/>
        </p:nvSpPr>
        <p:spPr bwMode="auto">
          <a:xfrm>
            <a:off x="2022475" y="3500438"/>
            <a:ext cx="4464386" cy="160337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>
                <a:latin typeface="Gill Sans MT" charset="0"/>
              </a:rPr>
              <a:t>Note:</a:t>
            </a:r>
            <a:r>
              <a:rPr lang="en-US" sz="2400">
                <a:latin typeface="Gill Sans MT" charset="0"/>
              </a:rPr>
              <a:t> when adding numbers, a carryout from the most significant bit needs to be added to the result</a:t>
            </a:r>
          </a:p>
          <a:p>
            <a:pPr>
              <a:defRPr/>
            </a:pPr>
            <a:endParaRPr lang="en-US" sz="2400"/>
          </a:p>
        </p:txBody>
      </p:sp>
      <p:sp>
        <p:nvSpPr>
          <p:cNvPr id="33807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6: Transport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+mn-cs"/>
              </a:rPr>
              <a:t>our goals: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multiplexing, de-multiplexing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congestion control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TCP congestion control</a:t>
            </a:r>
            <a:endParaRPr lang="en-US" sz="2000" dirty="0">
              <a:ea typeface="ＭＳ Ｐゴシック" charset="0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3584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789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characteristics of unreliable channel will determine complexity of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reliable data transfer protocol </a:t>
            </a:r>
            <a:r>
              <a:rPr lang="en-US" sz="2400" dirty="0">
                <a:ea typeface="ＭＳ Ｐゴシック" charset="0"/>
                <a:cs typeface="+mn-cs"/>
              </a:rPr>
              <a:t>(</a:t>
            </a:r>
            <a:r>
              <a:rPr lang="en-US" sz="2400" b="1" dirty="0" err="1">
                <a:solidFill>
                  <a:srgbClr val="000099"/>
                </a:solidFill>
                <a:ea typeface="ＭＳ Ｐゴシック" charset="0"/>
                <a:cs typeface="+mn-cs"/>
              </a:rPr>
              <a:t>rdt</a:t>
            </a:r>
            <a:r>
              <a:rPr lang="en-US" sz="2400" dirty="0">
                <a:ea typeface="ＭＳ Ｐゴシック" charset="0"/>
                <a:cs typeface="+mn-cs"/>
              </a:rPr>
              <a:t>)</a:t>
            </a:r>
            <a:endParaRPr lang="en-US" dirty="0">
              <a:ea typeface="ＭＳ Ｐゴシック" charset="0"/>
              <a:cs typeface="+mn-cs"/>
            </a:endParaRPr>
          </a:p>
        </p:txBody>
      </p:sp>
      <p:pic>
        <p:nvPicPr>
          <p:cNvPr id="38916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pic>
        <p:nvPicPr>
          <p:cNvPr id="38918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pPr>
                <a:defRPr/>
              </a:pPr>
              <a:r>
                <a:rPr lang="en-US" sz="1800"/>
                <a:t>deliver to receiver upper layer</a:t>
              </a:r>
              <a:endParaRPr lang="en-US" sz="2400"/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rdt,</a:t>
              </a:r>
            </a:p>
            <a:p>
              <a:pPr>
                <a:defRPr/>
              </a:pPr>
              <a:r>
                <a:rPr lang="en-US" sz="1800"/>
                <a:t>to transfer packet over </a:t>
              </a:r>
            </a:p>
            <a:p>
              <a:pPr>
                <a:defRPr/>
              </a:pPr>
              <a:r>
                <a:rPr lang="en-US" sz="1800"/>
                <a:t>unreliable channel to receiver</a:t>
              </a:r>
              <a:endParaRPr lang="en-US" sz="2400"/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/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/>
                <a:t>rdt</a:t>
              </a:r>
              <a:r>
                <a:rPr lang="en-US" sz="1800"/>
                <a:t> to deliver data to upper</a:t>
              </a:r>
              <a:endParaRPr lang="en-US" sz="2400"/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we</a:t>
            </a:r>
            <a:r>
              <a:rPr lang="ja-JP" altLang="en-US">
                <a:solidFill>
                  <a:srgbClr val="CC0000"/>
                </a:solidFill>
              </a:rPr>
              <a:t>’</a:t>
            </a:r>
            <a:r>
              <a:rPr lang="en-US" altLang="ja-JP">
                <a:solidFill>
                  <a:srgbClr val="CC0000"/>
                </a:solidFill>
              </a:rPr>
              <a:t>ll:</a:t>
            </a:r>
          </a:p>
          <a:p>
            <a:r>
              <a:rPr lang="en-US" altLang="en-US"/>
              <a:t>incrementally develop sender, receiver sides of </a:t>
            </a:r>
            <a:r>
              <a:rPr lang="en-US" altLang="en-US" u="sng">
                <a:solidFill>
                  <a:srgbClr val="CC0000"/>
                </a:solidFill>
              </a:rPr>
              <a:t>r</a:t>
            </a:r>
            <a:r>
              <a:rPr lang="en-US" altLang="en-US"/>
              <a:t>eliable </a:t>
            </a:r>
            <a:r>
              <a:rPr lang="en-US" altLang="en-US" u="sng">
                <a:solidFill>
                  <a:srgbClr val="CC0000"/>
                </a:solidFill>
              </a:rPr>
              <a:t>d</a:t>
            </a:r>
            <a:r>
              <a:rPr lang="en-US" altLang="en-US"/>
              <a:t>ata </a:t>
            </a:r>
            <a:r>
              <a:rPr lang="en-US" altLang="en-US" u="sng">
                <a:solidFill>
                  <a:srgbClr val="CC0000"/>
                </a:solidFill>
              </a:rPr>
              <a:t>t</a:t>
            </a:r>
            <a:r>
              <a:rPr lang="en-US" altLang="en-US"/>
              <a:t>ransfer protocol (rdt)</a:t>
            </a:r>
          </a:p>
          <a:p>
            <a:r>
              <a:rPr lang="en-US" altLang="en-US"/>
              <a:t>consider only unidirectional data transfer</a:t>
            </a:r>
          </a:p>
          <a:p>
            <a:pPr lvl="1"/>
            <a:r>
              <a:rPr lang="en-US" altLang="en-US"/>
              <a:t>but control info will flow on both directions!</a:t>
            </a:r>
          </a:p>
          <a:p>
            <a:r>
              <a:rPr lang="en-US" altLang="en-US"/>
              <a:t>use finite state machines (FSM) 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1</a:t>
            </a:r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 causing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 taken on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1800">
                <a:solidFill>
                  <a:srgbClr val="CC0000"/>
                </a:solidFill>
              </a:rPr>
              <a:t>state:</a:t>
            </a:r>
            <a:r>
              <a:rPr lang="en-US" alt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altLang="en-US" sz="1800"/>
          </a:p>
        </p:txBody>
      </p:sp>
      <p:sp>
        <p:nvSpPr>
          <p:cNvPr id="40975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81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rdt1.0: </a:t>
            </a:r>
            <a:r>
              <a:rPr lang="en-US" sz="3200">
                <a:ea typeface="ＭＳ Ｐゴシック" charset="0"/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underlying channel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+mn-cs"/>
              </a:rPr>
              <a:t>perfectly</a:t>
            </a:r>
            <a:r>
              <a:rPr lang="en-US" dirty="0">
                <a:ea typeface="ＭＳ Ｐゴシック" charset="0"/>
                <a:cs typeface="+mn-cs"/>
              </a:rPr>
              <a:t> reliable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no loss of packets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packet = make_pkt(data)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udt_send(packet)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 (packet,data)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9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>
              <a:latin typeface="Times New Roman" pitchFamily="18" charset="0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42006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receiver feedback: control msgs (ACK,NAK) rcvr-&gt;sender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4301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i="1">
                <a:solidFill>
                  <a:srgbClr val="CC0000"/>
                </a:solidFill>
                <a:latin typeface="Gill Sans MT" pitchFamily="34" charset="0"/>
              </a:rPr>
              <a:t>How do humans recover from </a:t>
            </a:r>
            <a:r>
              <a:rPr lang="ja-JP" altLang="en-US" sz="3200" i="1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3200" i="1">
                <a:solidFill>
                  <a:srgbClr val="CC0000"/>
                </a:solidFill>
                <a:latin typeface="Gill Sans MT" pitchFamily="34" charset="0"/>
              </a:rPr>
              <a:t>errors</a:t>
            </a:r>
            <a:r>
              <a:rPr lang="ja-JP" altLang="en-US" sz="3200" i="1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3200" i="1">
              <a:solidFill>
                <a:srgbClr val="CC0000"/>
              </a:solidFill>
              <a:latin typeface="Gill Sans MT" pitchFamily="34" charset="0"/>
            </a:endParaRPr>
          </a:p>
          <a:p>
            <a:r>
              <a:rPr lang="en-US" altLang="en-US" sz="3200" i="1">
                <a:solidFill>
                  <a:srgbClr val="CC0000"/>
                </a:solidFill>
                <a:latin typeface="Gill Sans MT" pitchFamily="34" charset="0"/>
              </a:rPr>
              <a:t>during conversation?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feedback: control msgs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4403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FSM specification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9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9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call from below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508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3.2 multiplexing and </a:t>
            </a:r>
            <a:r>
              <a:rPr lang="en-US" dirty="0" err="1">
                <a:solidFill>
                  <a:srgbClr val="C00000"/>
                </a:solidFill>
                <a:ea typeface="ＭＳ Ｐゴシック" charset="0"/>
                <a:cs typeface="+mn-cs"/>
              </a:rPr>
              <a:t>demultiplexing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3.7 TCP congestion control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operation with no errors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2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3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1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108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error scenario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7157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5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712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47145" name="Picture 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sender doesn</a:t>
            </a:r>
            <a:r>
              <a:rPr lang="ja-JP" altLang="en-US" sz="2400"/>
              <a:t>’</a:t>
            </a:r>
            <a:r>
              <a:rPr lang="en-US" altLang="ja-JP" sz="2400"/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can</a:t>
            </a:r>
            <a:r>
              <a:rPr lang="ja-JP" altLang="en-US" sz="2400"/>
              <a:t>’</a:t>
            </a:r>
            <a:r>
              <a:rPr lang="en-US" altLang="ja-JP" sz="2400"/>
              <a:t>t just retransmit: possible duplicate</a:t>
            </a:r>
            <a:endParaRPr lang="en-US" altLang="ja-JP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altLang="en-US" sz="240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</a:rPr>
              <a:t>handling duplicates</a:t>
            </a:r>
            <a:r>
              <a:rPr lang="en-US" altLang="en-US" sz="3200" dirty="0">
                <a:solidFill>
                  <a:srgbClr val="FF0000"/>
                </a:solidFill>
              </a:rPr>
              <a:t>: </a:t>
            </a:r>
          </a:p>
          <a:p>
            <a:r>
              <a:rPr lang="en-US" altLang="en-US" sz="2400" dirty="0"/>
              <a:t>sender retransmits current </a:t>
            </a:r>
            <a:r>
              <a:rPr lang="en-US" altLang="en-US" sz="2400" dirty="0" err="1"/>
              <a:t>pkt</a:t>
            </a:r>
            <a:r>
              <a:rPr lang="en-US" altLang="en-US" sz="2400" dirty="0"/>
              <a:t> if ACK/NAK corrupted</a:t>
            </a:r>
          </a:p>
          <a:p>
            <a:r>
              <a:rPr lang="en-US" altLang="en-US" sz="2400" dirty="0"/>
              <a:t>sender adds </a:t>
            </a:r>
            <a:r>
              <a:rPr lang="en-US" altLang="en-US" sz="2400" i="1" dirty="0">
                <a:solidFill>
                  <a:srgbClr val="000099"/>
                </a:solidFill>
              </a:rPr>
              <a:t>sequence number</a:t>
            </a:r>
            <a:r>
              <a:rPr lang="en-US" altLang="en-US" sz="2400" dirty="0"/>
              <a:t> to each </a:t>
            </a:r>
            <a:r>
              <a:rPr lang="en-US" altLang="en-US" sz="2400" dirty="0" err="1"/>
              <a:t>pkt</a:t>
            </a:r>
            <a:endParaRPr lang="en-US" altLang="en-US" sz="2400" dirty="0"/>
          </a:p>
          <a:p>
            <a:r>
              <a:rPr lang="en-US" altLang="en-US" sz="2400" dirty="0"/>
              <a:t>receiver discards (</a:t>
            </a:r>
            <a:r>
              <a:rPr lang="en-US" altLang="en-US" sz="2400" dirty="0" err="1"/>
              <a:t>doesn</a:t>
            </a:r>
            <a:r>
              <a:rPr lang="ja-JP" altLang="en-US" sz="2400" dirty="0"/>
              <a:t>’</a:t>
            </a:r>
            <a:r>
              <a:rPr lang="en-US" altLang="ja-JP" sz="2400" dirty="0"/>
              <a:t>t deliver up) duplicate </a:t>
            </a:r>
            <a:r>
              <a:rPr lang="en-US" altLang="ja-JP" sz="2400" dirty="0" err="1"/>
              <a:t>pkt</a:t>
            </a:r>
            <a:endParaRPr lang="en-US" altLang="en-US" sz="2400" dirty="0"/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response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rdt2.1: sender, handles garbled ACK/NAKs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Wait for call 0 from above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 or NAK 0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itchFamily="34" charset="0"/>
              </a:rPr>
              <a:t>isNAK(rcvpkt) 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itchFamily="34" charset="0"/>
              </a:rPr>
              <a:t>isNAK(rcvpkt) 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isACK(rcvpkt)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itchFamily="34" charset="0"/>
                </a:rPr>
                <a:t> call 1 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 or NAK 1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0 from below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has_seq0(rcvpkt)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has_seq1(rcvpkt)</a:t>
            </a:r>
            <a:r>
              <a:rPr lang="en-US" altLang="en-US">
                <a:latin typeface="Arial" pitchFamily="34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1 from below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has_seq0(rcvpkt)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(corrupt(rcvpkt)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has_seq1(rcvpkt)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(corrupt(rcvpkt)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receiver, handles garbled </a:t>
            </a:r>
            <a:r>
              <a:rPr lang="en-US" sz="3200">
                <a:ea typeface="ＭＳ Ｐゴシック" charset="0"/>
                <a:cs typeface="+mj-cs"/>
              </a:rPr>
              <a:t>ACK/NAKs</a:t>
            </a:r>
            <a:endParaRPr lang="en-US" sz="3600">
              <a:ea typeface="ＭＳ Ｐゴシック" charset="0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sender: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seq # added to pkt</a:t>
            </a:r>
          </a:p>
          <a:p>
            <a:r>
              <a:rPr lang="en-US" altLang="en-US"/>
              <a:t>two seq. #</a:t>
            </a:r>
            <a:r>
              <a:rPr lang="ja-JP" altLang="en-US"/>
              <a:t>’</a:t>
            </a:r>
            <a:r>
              <a:rPr lang="en-US" altLang="ja-JP"/>
              <a:t>s (0,1) will suffice.  Why?</a:t>
            </a:r>
          </a:p>
          <a:p>
            <a:r>
              <a:rPr lang="en-US" altLang="en-US"/>
              <a:t>must check if received ACK/NAK corrupted </a:t>
            </a:r>
          </a:p>
          <a:p>
            <a:r>
              <a:rPr lang="en-US" altLang="en-US"/>
              <a:t>twice as many states</a:t>
            </a:r>
          </a:p>
          <a:p>
            <a:pPr lvl="1"/>
            <a:r>
              <a:rPr lang="en-US" altLang="en-US"/>
              <a:t>state must </a:t>
            </a:r>
            <a:r>
              <a:rPr lang="ja-JP" altLang="en-US"/>
              <a:t>“</a:t>
            </a:r>
            <a:r>
              <a:rPr lang="en-US" altLang="ja-JP"/>
              <a:t>remember</a:t>
            </a:r>
            <a:r>
              <a:rPr lang="ja-JP" altLang="en-US"/>
              <a:t>”</a:t>
            </a:r>
            <a:r>
              <a:rPr lang="en-US" altLang="ja-JP"/>
              <a:t> whether </a:t>
            </a:r>
            <a:r>
              <a:rPr lang="ja-JP" altLang="en-US"/>
              <a:t>“</a:t>
            </a:r>
            <a:r>
              <a:rPr lang="en-US" altLang="ja-JP"/>
              <a:t>expected</a:t>
            </a:r>
            <a:r>
              <a:rPr lang="ja-JP" altLang="en-US"/>
              <a:t>”</a:t>
            </a:r>
            <a:r>
              <a:rPr lang="en-US" altLang="ja-JP"/>
              <a:t> pkt should have seq # of 0 or 1 </a:t>
            </a:r>
          </a:p>
          <a:p>
            <a:endParaRPr lang="en-US" alt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rdt2.2: a NAK-free protocol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instead of sending NAK,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receiver sends ACK for last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receiver</a:t>
            </a:r>
            <a:r>
              <a:rPr lang="en-US" dirty="0">
                <a:ea typeface="ＭＳ Ｐゴシック" charset="0"/>
              </a:rPr>
              <a:t> must </a:t>
            </a:r>
            <a:r>
              <a:rPr lang="en-US" i="1" dirty="0">
                <a:ea typeface="ＭＳ Ｐゴシック" charset="0"/>
              </a:rPr>
              <a:t>explicitly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include seq # of pkt being </a:t>
            </a:r>
            <a:r>
              <a:rPr lang="en-US" dirty="0" err="1">
                <a:solidFill>
                  <a:srgbClr val="000099"/>
                </a:solidFill>
                <a:ea typeface="ＭＳ Ｐゴシック" charset="0"/>
              </a:rPr>
              <a:t>ACKed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 dirty="0">
                <a:ea typeface="ＭＳ Ｐゴシック" charset="0"/>
                <a:cs typeface="+mn-cs"/>
              </a:rPr>
              <a:t>retransmit current pkt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rdt2.2: sender, receiver fragments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9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400">
                    <a:latin typeface="Arial" pitchFamily="34" charset="0"/>
                  </a:rPr>
                  <a:t>Wait for call 0 from above</a:t>
                </a:r>
                <a:endParaRPr lang="en-US" alt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53272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sndpkt = make_pkt(0, data, checksum)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udt_send(sndpkt)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73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rdt_send(data)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74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udt_send(sndpkt)</a:t>
              </a:r>
              <a:endParaRPr lang="en-US" altLang="en-US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3279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( corrupt(rcvpkt) ||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</a:t>
              </a:r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isACK(rcvpkt,1)</a:t>
              </a:r>
              <a:r>
                <a:rPr lang="en-US" altLang="en-US">
                  <a:latin typeface="Arial" pitchFamily="34" charset="0"/>
                </a:rPr>
                <a:t> 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80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 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&amp;&amp; notcorrupt(rcvpkt)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&amp;&amp; </a:t>
              </a:r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isACK(rcvpkt,0)</a:t>
              </a:r>
              <a:r>
                <a:rPr lang="en-US" altLang="en-US" sz="1000">
                  <a:latin typeface="Arial" pitchFamily="34" charset="0"/>
                </a:rPr>
                <a:t> 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3283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84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7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400">
                    <a:latin typeface="Arial" pitchFamily="34" charset="0"/>
                  </a:rPr>
                  <a:t>Wait for ACK</a:t>
                </a:r>
              </a:p>
              <a:p>
                <a:r>
                  <a:rPr lang="en-US" altLang="en-US" sz="1400">
                    <a:latin typeface="Arial" pitchFamily="34" charset="0"/>
                  </a:rPr>
                  <a:t>0</a:t>
                </a:r>
                <a:endParaRPr lang="en-US" alt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37926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</a:rPr>
                <a:t>sender FSM</a:t>
              </a:r>
            </a:p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789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notcorrupt(rcvpkt)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&amp;&amp; has_seq1(rcvpkt) 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57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extract(rcvpkt,data)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deliver_data(data)</a:t>
              </a:r>
            </a:p>
            <a:p>
              <a:pPr algn="l"/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sndpkt = make_pkt(ACK1, chksum)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udt_send(sndpkt)</a:t>
              </a:r>
              <a:endParaRPr lang="en-US" altLang="en-US">
                <a:latin typeface="Times New Roman" pitchFamily="18" charset="0"/>
              </a:endParaRPr>
            </a:p>
          </p:txBody>
        </p:sp>
        <p:grpSp>
          <p:nvGrpSpPr>
            <p:cNvPr id="53258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3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itchFamily="34" charset="0"/>
                    </a:rPr>
                    <a:t>Wait for </a:t>
                  </a:r>
                </a:p>
                <a:p>
                  <a:r>
                    <a:rPr lang="en-US" altLang="en-US" sz="1400">
                      <a:latin typeface="Arial" pitchFamily="34" charset="0"/>
                    </a:rPr>
                    <a:t>0 from below</a:t>
                  </a:r>
                  <a:endParaRPr lang="en-US" altLang="en-US" sz="1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3261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r>
                  <a:rPr lang="en-US" altLang="en-US">
                    <a:latin typeface="Arial" pitchFamily="34" charset="0"/>
                  </a:rPr>
                  <a:t>rdt_rcv(rcvpkt) &amp;&amp; </a:t>
                </a:r>
              </a:p>
              <a:p>
                <a:pPr algn="l"/>
                <a:r>
                  <a:rPr lang="en-US" altLang="en-US">
                    <a:latin typeface="Arial" pitchFamily="34" charset="0"/>
                  </a:rPr>
                  <a:t>   (corrupt(rcvpkt) ||</a:t>
                </a:r>
              </a:p>
              <a:p>
                <a:pPr algn="l"/>
                <a:r>
                  <a:rPr lang="en-US" altLang="en-US">
                    <a:latin typeface="Arial" pitchFamily="34" charset="0"/>
                  </a:rPr>
                  <a:t>     </a:t>
                </a:r>
                <a:r>
                  <a:rPr lang="en-US" altLang="en-US" b="1">
                    <a:solidFill>
                      <a:srgbClr val="FF0000"/>
                    </a:solidFill>
                    <a:latin typeface="Arial" pitchFamily="34" charset="0"/>
                  </a:rPr>
                  <a:t>has_seq1(rcvpkt))</a:t>
                </a:r>
                <a:endParaRPr lang="en-US" alt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67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r>
                  <a:rPr lang="en-US" altLang="en-US" b="1">
                    <a:solidFill>
                      <a:srgbClr val="FF0000"/>
                    </a:solidFill>
                    <a:latin typeface="Arial" pitchFamily="34" charset="0"/>
                  </a:rPr>
                  <a:t>udt_send(sndpkt)</a:t>
                </a:r>
                <a:endParaRPr lang="en-US" alt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09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</a:rPr>
                  <a:t>receiver FSM</a:t>
                </a:r>
              </a:p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7900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Symbol" charset="0"/>
                </a:rPr>
                <a:t>L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rdt3.0: channels with errors </a:t>
            </a:r>
            <a:r>
              <a:rPr lang="en-US" sz="3600" i="1">
                <a:ea typeface="ＭＳ Ｐゴシック" charset="0"/>
                <a:cs typeface="+mj-cs"/>
              </a:rPr>
              <a:t>and</a:t>
            </a:r>
            <a:r>
              <a:rPr lang="en-US" sz="3600">
                <a:ea typeface="ＭＳ Ｐゴシック" charset="0"/>
                <a:cs typeface="+mj-cs"/>
              </a:rPr>
              <a:t> loss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new assumption:</a:t>
            </a:r>
            <a:r>
              <a:rPr lang="en-US" altLang="en-US"/>
              <a:t> underlying channel can also lose packets (data, ACKs)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approach:</a:t>
            </a:r>
            <a:r>
              <a:rPr lang="en-US" altLang="en-US"/>
              <a:t> sender waits </a:t>
            </a:r>
            <a:r>
              <a:rPr lang="ja-JP" altLang="en-US"/>
              <a:t>“</a:t>
            </a:r>
            <a:r>
              <a:rPr lang="en-US" altLang="ja-JP"/>
              <a:t>reasonable</a:t>
            </a:r>
            <a:r>
              <a:rPr lang="ja-JP" altLang="en-US"/>
              <a:t>”</a:t>
            </a:r>
            <a:r>
              <a:rPr lang="en-US" altLang="ja-JP"/>
              <a:t> 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if pkt (or ACK) just delayed (not lost):</a:t>
            </a:r>
          </a:p>
          <a:p>
            <a:pPr lvl="1"/>
            <a:r>
              <a:rPr lang="en-US" altLang="en-US"/>
              <a:t>retransmission will be  duplicate, but seq. #</a:t>
            </a:r>
            <a:r>
              <a:rPr lang="ja-JP" altLang="en-US"/>
              <a:t>’</a:t>
            </a:r>
            <a:r>
              <a:rPr lang="en-US" altLang="ja-JP"/>
              <a:t>s already handles this</a:t>
            </a:r>
            <a:endParaRPr lang="en-US" altLang="ja-JP" sz="2000"/>
          </a:p>
          <a:p>
            <a:pPr lvl="1"/>
            <a:r>
              <a:rPr lang="en-US" altLang="en-US"/>
              <a:t>receiver must specify seq # of pkt being ACKed</a:t>
            </a:r>
            <a:endParaRPr lang="en-US" altLang="en-US" sz="2000"/>
          </a:p>
          <a:p>
            <a:pPr>
              <a:lnSpc>
                <a:spcPct val="70000"/>
              </a:lnSpc>
            </a:pPr>
            <a:r>
              <a:rPr lang="en-US" altLang="en-US" sz="2400"/>
              <a:t>requires countdown timer</a:t>
            </a:r>
          </a:p>
        </p:txBody>
      </p:sp>
      <p:pic>
        <p:nvPicPr>
          <p:cNvPr id="5427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sender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ACK0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05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isACK(rcvpkt,1) 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9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1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call 1 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10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isACK(rcvpkt,0)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317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isACK(rcvpkt,0) 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isACK(rcvpkt,1)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stop_timer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3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stop_timer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6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7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31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32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  <a:endParaRPr lang="en-US" altLang="en-US" sz="1400">
              <a:latin typeface="Times New Roman" pitchFamily="18" charset="0"/>
            </a:endParaRPr>
          </a:p>
        </p:txBody>
      </p:sp>
      <p:grpSp>
        <p:nvGrpSpPr>
          <p:cNvPr id="55335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9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call 0from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36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37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7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ACK1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38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5340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41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55345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1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1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19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10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02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94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86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0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78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7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62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5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46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3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30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4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6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4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6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14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6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7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00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19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0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1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8522" name="Picture 110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69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37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605" name="Picture 118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12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1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7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82" name="Picture 120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89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0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90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8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9" name="Picture 122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66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67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9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3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34" name="Picture 125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2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436" name="Picture 864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logical communication</a:t>
            </a:r>
            <a:r>
              <a:rPr lang="en-US" sz="2400" dirty="0">
                <a:ea typeface="ＭＳ Ｐゴシック" charset="0"/>
                <a:cs typeface="+mn-cs"/>
              </a:rPr>
              <a:t> between app processes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send side: breaks app messages into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segments</a:t>
            </a:r>
            <a:r>
              <a:rPr lang="en-US" dirty="0">
                <a:ea typeface="ＭＳ Ｐゴシック" charset="0"/>
              </a:rPr>
              <a:t>, passes to  network 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>
                <a:ea typeface="ＭＳ Ｐゴシック" charset="0"/>
              </a:rPr>
              <a:t>rcv</a:t>
            </a:r>
            <a:r>
              <a:rPr lang="en-US" dirty="0">
                <a:ea typeface="ＭＳ Ｐゴシック" charset="0"/>
              </a:rPr>
              <a:t>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Internet: </a:t>
            </a:r>
            <a:r>
              <a:rPr lang="en-US" b="1" dirty="0">
                <a:ea typeface="ＭＳ Ｐゴシック" charset="0"/>
              </a:rPr>
              <a:t>TCP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b="1" dirty="0">
                <a:ea typeface="ＭＳ Ｐゴシック" charset="0"/>
              </a:rPr>
              <a:t>UDP</a:t>
            </a:r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18453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6368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rdt3.0 in action</a:t>
            </a:r>
          </a:p>
        </p:txBody>
      </p:sp>
      <p:pic>
        <p:nvPicPr>
          <p:cNvPr id="56367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in action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57348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7441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7428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rcv ack1</a:t>
              </a:r>
            </a:p>
          </p:txBody>
        </p:sp>
        <p:grpSp>
          <p:nvGrpSpPr>
            <p:cNvPr id="57400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1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7402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3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ack1</a:t>
                </a:r>
              </a:p>
            </p:txBody>
          </p:sp>
        </p:grpSp>
        <p:grpSp>
          <p:nvGrpSpPr>
            <p:cNvPr id="57404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5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</p:grpSp>
        <p:grpSp>
          <p:nvGrpSpPr>
            <p:cNvPr id="57406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7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(detect duplicate)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Performance of rdt3.0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rdt3.0 is correct, but performance stinks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e.g.: 1 Gbps link, 15 ms prop. delay, 8000 bit packet: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U </a:t>
            </a:r>
            <a:r>
              <a:rPr lang="en-US" altLang="en-US" sz="2400" baseline="-25000">
                <a:latin typeface="Gill Sans MT" pitchFamily="34" charset="0"/>
              </a:rPr>
              <a:t>sender</a:t>
            </a:r>
            <a:r>
              <a:rPr lang="en-US" altLang="en-US" sz="2400">
                <a:latin typeface="Gill Sans MT" pitchFamily="34" charset="0"/>
              </a:rPr>
              <a:t>: </a:t>
            </a:r>
            <a:r>
              <a:rPr lang="en-US" altLang="en-US" sz="2400" i="1">
                <a:solidFill>
                  <a:srgbClr val="CC0000"/>
                </a:solidFill>
                <a:latin typeface="Gill Sans MT" pitchFamily="34" charset="0"/>
              </a:rPr>
              <a:t>utilization</a:t>
            </a:r>
            <a:r>
              <a:rPr lang="en-US" altLang="en-US" sz="2400">
                <a:latin typeface="Gill Sans MT" pitchFamily="34" charset="0"/>
              </a:rPr>
              <a:t> – fraction of time sender busy sending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/>
        </p:nvGraphicFramePr>
        <p:xfrm>
          <a:off x="1690688" y="3970338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581400" imgH="495300" progId="Word.Picture.8">
                  <p:embed/>
                </p:oleObj>
              </mc:Choice>
              <mc:Fallback>
                <p:oleObj name="Picture" r:id="rId2" imgW="3581400" imgH="4953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0338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if RTT=30 msec, 1KB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r>
              <a:rPr lang="en-US" sz="2400" dirty="0">
                <a:latin typeface="Gill Sans MT" charset="0"/>
                <a:ea typeface="ＭＳ Ｐゴシック" charset="0"/>
              </a:rPr>
              <a:t> every 30 msec: 33kB/sec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thruput</a:t>
            </a:r>
            <a:r>
              <a:rPr lang="en-US" sz="2400" dirty="0">
                <a:latin typeface="Gill Sans MT" charset="0"/>
                <a:ea typeface="ＭＳ Ｐゴシック" charset="0"/>
              </a:rPr>
              <a:t> over 1 Gbps link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58376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7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>
                  <a:latin typeface="Arial" charset="0"/>
                </a:rPr>
                <a:t>D</a:t>
              </a:r>
              <a:r>
                <a:rPr lang="en-US" sz="2400" i="1" baseline="-25000">
                  <a:latin typeface="Arial" charset="0"/>
                </a:rPr>
                <a:t>trans</a:t>
              </a:r>
              <a:r>
                <a:rPr lang="en-US" sz="2400" i="1">
                  <a:latin typeface="Arial" charset="0"/>
                </a:rPr>
                <a:t> =</a:t>
              </a:r>
            </a:p>
          </p:txBody>
        </p:sp>
        <p:grpSp>
          <p:nvGrpSpPr>
            <p:cNvPr id="58379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/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58380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latin typeface="Comic Sans MS" charset="0"/>
                  </a:rPr>
                  <a:t> 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/>
                  <a:t>10</a:t>
                </a:r>
                <a:r>
                  <a:rPr lang="en-US" sz="2400" i="1" baseline="30000"/>
                  <a:t>9 </a:t>
                </a:r>
                <a:r>
                  <a:rPr lang="en-US" sz="2400" i="1"/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>
                  <a:latin typeface="Arial" charset="0"/>
                </a:rPr>
                <a:t>8 microsecs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rdt3.0: stop-and-wait operation</a:t>
            </a:r>
          </a:p>
        </p:txBody>
      </p:sp>
      <p:sp>
        <p:nvSpPr>
          <p:cNvPr id="59397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first packet bit transmitted, t = 0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sender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receiver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RTT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last packet bit transmitted, </a:t>
            </a:r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t = L / R</a:t>
            </a:r>
            <a:endParaRPr lang="en-US" alt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first packet bit arrives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packet bit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itchFamily="34" charset="0"/>
              </a:rPr>
              <a:t>packet, </a:t>
            </a:r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t = RTT + L / R</a:t>
            </a:r>
            <a:endParaRPr lang="en-US" alt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419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20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9424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23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Pipelined protocols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pipelining:</a:t>
            </a:r>
            <a:r>
              <a:rPr lang="en-US" altLang="en-US"/>
              <a:t> sender allows multiple, </a:t>
            </a:r>
            <a:r>
              <a:rPr lang="ja-JP" altLang="en-US"/>
              <a:t>“</a:t>
            </a:r>
            <a:r>
              <a:rPr lang="en-US" altLang="ja-JP"/>
              <a:t>in-flight</a:t>
            </a:r>
            <a:r>
              <a:rPr lang="ja-JP" altLang="en-US"/>
              <a:t>”</a:t>
            </a:r>
            <a:r>
              <a:rPr lang="en-US" altLang="ja-JP"/>
              <a:t>, yet-to-be-acknowledged pkts</a:t>
            </a:r>
          </a:p>
          <a:p>
            <a:pPr lvl="1"/>
            <a:r>
              <a:rPr lang="en-US" altLang="en-US"/>
              <a:t>range of sequence numbers must be increased</a:t>
            </a:r>
          </a:p>
          <a:p>
            <a:pPr lvl="1"/>
            <a:r>
              <a:rPr lang="en-US" altLang="en-US"/>
              <a:t>buffering at sender and/or receiver</a:t>
            </a:r>
          </a:p>
        </p:txBody>
      </p:sp>
      <p:sp>
        <p:nvSpPr>
          <p:cNvPr id="450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two generic forms of pipelined protocols: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go-Back-N, selective repeat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8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9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00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0425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6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4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5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6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0427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0461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63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6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8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71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72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73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5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8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60428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0429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31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4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6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9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40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41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3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6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6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Pipelining: increased utilization</a:t>
            </a:r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first packet bit transmitted, t = 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47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sender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receiver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1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RTT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7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last bit transmitted, t = L / 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0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first packet bit arrives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2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packet bit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4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itchFamily="34" charset="0"/>
              </a:rPr>
              <a:t>packet, t = RTT + L / R</a:t>
            </a:r>
            <a:endParaRPr lang="en-US" altLang="en-US">
              <a:latin typeface="Times New Roman" pitchFamily="18" charset="0"/>
            </a:endParaRPr>
          </a:p>
        </p:txBody>
      </p:sp>
      <p:grpSp>
        <p:nvGrpSpPr>
          <p:cNvPr id="61465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1494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96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9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6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7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70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1487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9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2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0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1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1480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2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8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2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bit of 2</a:t>
            </a:r>
            <a:r>
              <a:rPr lang="en-US" altLang="en-US" baseline="30000">
                <a:latin typeface="Arial" pitchFamily="34" charset="0"/>
              </a:rPr>
              <a:t>nd</a:t>
            </a:r>
            <a:r>
              <a:rPr lang="en-US" altLang="en-US">
                <a:latin typeface="Arial" pitchFamily="34" charset="0"/>
              </a:rPr>
              <a:t> packet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74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bit of 3</a:t>
            </a:r>
            <a:r>
              <a:rPr lang="en-US" altLang="en-US" baseline="30000">
                <a:latin typeface="Arial" pitchFamily="34" charset="0"/>
              </a:rPr>
              <a:t>rd</a:t>
            </a:r>
            <a:r>
              <a:rPr lang="en-US" altLang="en-US">
                <a:latin typeface="Arial" pitchFamily="34" charset="0"/>
              </a:rPr>
              <a:t> packet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61479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Pipelined protocols: overview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can have up to N unacked packets in pipeline</a:t>
            </a:r>
          </a:p>
          <a:p>
            <a:pPr>
              <a:lnSpc>
                <a:spcPct val="75000"/>
              </a:lnSpc>
            </a:pPr>
            <a:r>
              <a:rPr lang="en-US" altLang="en-US"/>
              <a:t>receiver only sends </a:t>
            </a:r>
            <a:r>
              <a:rPr lang="en-US" altLang="en-US" i="1">
                <a:solidFill>
                  <a:srgbClr val="CC0000"/>
                </a:solidFill>
              </a:rPr>
              <a:t>cumulative ack</a:t>
            </a:r>
          </a:p>
          <a:p>
            <a:pPr lvl="1"/>
            <a:r>
              <a:rPr lang="en-US" altLang="en-US"/>
              <a:t>doesn</a:t>
            </a:r>
            <a:r>
              <a:rPr lang="ja-JP" altLang="en-US"/>
              <a:t>’</a:t>
            </a:r>
            <a:r>
              <a:rPr lang="en-US" altLang="ja-JP"/>
              <a:t>t ack packet if there</a:t>
            </a:r>
            <a:r>
              <a:rPr lang="ja-JP" altLang="en-US"/>
              <a:t>’</a:t>
            </a:r>
            <a:r>
              <a:rPr lang="en-US" altLang="ja-JP"/>
              <a:t>s a gap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has timer for oldest unacked packet</a:t>
            </a:r>
          </a:p>
          <a:p>
            <a:pPr lvl="1"/>
            <a:r>
              <a:rPr lang="en-US" altLang="en-US"/>
              <a:t>when timer expires, retransmit </a:t>
            </a:r>
            <a:r>
              <a:rPr lang="en-US" altLang="en-US" i="1"/>
              <a:t>all</a:t>
            </a:r>
            <a:r>
              <a:rPr lang="en-US" altLang="en-US"/>
              <a:t> unacked packets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can have up to N unack</a:t>
            </a:r>
            <a:r>
              <a:rPr lang="ja-JP" altLang="en-US"/>
              <a:t>’</a:t>
            </a:r>
            <a:r>
              <a:rPr lang="en-US" altLang="ja-JP"/>
              <a:t>ed packets in pipeline</a:t>
            </a:r>
          </a:p>
          <a:p>
            <a:pPr>
              <a:lnSpc>
                <a:spcPct val="75000"/>
              </a:lnSpc>
            </a:pPr>
            <a:r>
              <a:rPr lang="en-US" altLang="en-US"/>
              <a:t>rcvr sends </a:t>
            </a:r>
            <a:r>
              <a:rPr lang="en-US" altLang="en-US" i="1">
                <a:solidFill>
                  <a:srgbClr val="CC0000"/>
                </a:solidFill>
              </a:rPr>
              <a:t>individual ack</a:t>
            </a:r>
            <a:r>
              <a:rPr lang="en-US" altLang="en-US"/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/>
              <a:t>sender maintains timer for each unacked packet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when timer expires, retransmit only that unacked packet</a:t>
            </a:r>
          </a:p>
          <a:p>
            <a:pPr>
              <a:lnSpc>
                <a:spcPct val="70000"/>
              </a:lnSpc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Go-Back-N: 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/>
              <a:t>k-bit seq # in pkt header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window</a:t>
            </a:r>
            <a:r>
              <a:rPr lang="ja-JP" altLang="en-US" sz="2400"/>
              <a:t>”</a:t>
            </a:r>
            <a:r>
              <a:rPr lang="en-US" altLang="ja-JP" sz="2400"/>
              <a:t> of up to N, consecutive unack</a:t>
            </a:r>
            <a:r>
              <a:rPr lang="ja-JP" altLang="en-US" sz="2400"/>
              <a:t>’</a:t>
            </a:r>
            <a:r>
              <a:rPr lang="en-US" altLang="ja-JP" sz="2400"/>
              <a:t>ed pkts allowed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63493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ACK(n): ACKs all pkts up to, including seq # n - </a:t>
            </a:r>
            <a:r>
              <a:rPr lang="ja-JP" altLang="en-US" sz="2400" i="1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>
                <a:solidFill>
                  <a:srgbClr val="CC0000"/>
                </a:solidFill>
                <a:latin typeface="Gill Sans MT" pitchFamily="34" charset="0"/>
              </a:rPr>
              <a:t>cumulative ACK</a:t>
            </a:r>
            <a:r>
              <a:rPr lang="ja-JP" altLang="en-US" sz="2400" i="1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>
              <a:solidFill>
                <a:srgbClr val="CC0000"/>
              </a:solidFill>
              <a:latin typeface="Gill Sans MT" pitchFamily="34" charset="0"/>
            </a:endParaRP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sz="2400">
                <a:latin typeface="Gill Sans MT" pitchFamily="34" charset="0"/>
              </a:rPr>
              <a:t>may receive duplicate ACKs (see receiver)</a:t>
            </a:r>
            <a:endParaRPr lang="en-US" altLang="en-US" sz="200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timer for oldest in-flight pkt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i="1">
                <a:latin typeface="Gill Sans MT" pitchFamily="34" charset="0"/>
              </a:rPr>
              <a:t>timeout(n):</a:t>
            </a:r>
            <a:r>
              <a:rPr lang="en-US" altLang="en-US" sz="2400">
                <a:latin typeface="Gill Sans MT" pitchFamily="34" charset="0"/>
              </a:rPr>
              <a:t> retransmit packet n and all higher seq # pkts in window</a:t>
            </a:r>
            <a:endParaRPr lang="en-US" altLang="en-US" sz="280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800">
              <a:latin typeface="Gill Sans MT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349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GBN: sender extended FSM</a:t>
            </a:r>
            <a:endParaRPr lang="en-US">
              <a:ea typeface="ＭＳ Ｐゴシック" charset="0"/>
              <a:cs typeface="+mj-cs"/>
            </a:endParaRP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64537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8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udt_send(sndpkt[base])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udt_send(sndpkt[base+1])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…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udt_send(sndpkt[nextseqnum-1])</a:t>
            </a: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if (nextseqnum &lt; base+N) {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sndpkt[nextseqnum] = make_pkt(nextseqnum,data,chksum)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udt_send(sndpkt[nextseqnum])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if (base == nextseqnum)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   start_timer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nextseqnum++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}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else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refuse_data(data)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5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base = getacknum(rcvpkt)+1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If (base == nextseqnum)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stop_timer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else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notcorrupt(rcvpkt) </a:t>
            </a: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base=1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nextseqnum=1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&amp;&amp; corrupt(rcvpkt)</a:t>
            </a:r>
            <a:r>
              <a:rPr lang="en-US" altLang="en-US" sz="1000">
                <a:latin typeface="Arial" pitchFamily="34" charset="0"/>
              </a:rPr>
              <a:t> </a:t>
            </a: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33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64536" name="Picture 2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ACK-only: always send ACK for correctly-received pkt with highest </a:t>
            </a:r>
            <a:r>
              <a:rPr lang="en-US" altLang="en-US" i="1">
                <a:solidFill>
                  <a:srgbClr val="CC0000"/>
                </a:solidFill>
              </a:rPr>
              <a:t>in-order</a:t>
            </a:r>
            <a:r>
              <a:rPr lang="en-US" altLang="en-US"/>
              <a:t> seq #</a:t>
            </a:r>
          </a:p>
          <a:p>
            <a:pPr lvl="1"/>
            <a:r>
              <a:rPr lang="en-US" altLang="en-US"/>
              <a:t>may generate duplicate ACKs</a:t>
            </a:r>
          </a:p>
          <a:p>
            <a:pPr lvl="1"/>
            <a:r>
              <a:rPr lang="en-US" altLang="en-US"/>
              <a:t>need only remember </a:t>
            </a:r>
            <a:r>
              <a:rPr lang="en-US" altLang="en-US" b="1">
                <a:latin typeface="Courier New" pitchFamily="49" charset="0"/>
              </a:rPr>
              <a:t>expectedseqnum</a:t>
            </a:r>
          </a:p>
          <a:p>
            <a:r>
              <a:rPr lang="en-US" altLang="en-US"/>
              <a:t>out-of-order pkt: </a:t>
            </a:r>
          </a:p>
          <a:p>
            <a:pPr lvl="1"/>
            <a:r>
              <a:rPr lang="en-US" altLang="en-US"/>
              <a:t>discard (don</a:t>
            </a:r>
            <a:r>
              <a:rPr lang="ja-JP" altLang="en-US"/>
              <a:t>’</a:t>
            </a:r>
            <a:r>
              <a:rPr lang="en-US" altLang="ja-JP"/>
              <a:t>t buffer): </a:t>
            </a:r>
            <a:r>
              <a:rPr lang="en-US" altLang="ja-JP" i="1">
                <a:solidFill>
                  <a:srgbClr val="CC0000"/>
                </a:solidFill>
              </a:rPr>
              <a:t>no receiver buffering!</a:t>
            </a:r>
          </a:p>
          <a:p>
            <a:pPr lvl="1"/>
            <a:r>
              <a:rPr lang="en-US" altLang="en-US"/>
              <a:t>re-ACK pkt with highest in-order seq #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default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notcurrupt(rcvpkt)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hasseqnum(rcvpkt,expectedseqnum)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sndpkt = make_pkt(expectedseqnum,ACK,chksum)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expectedseqnum++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expectedseqnum=1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sndpkt = 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make_pkt(expectedseqnum,ACK,chksum)</a:t>
            </a:r>
          </a:p>
          <a:p>
            <a:pPr algn="l"/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GBN: receiver extended FSM</a:t>
            </a:r>
          </a:p>
        </p:txBody>
      </p:sp>
      <p:pic>
        <p:nvPicPr>
          <p:cNvPr id="6555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Transport vs. network layer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network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transport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processes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relies on, enhances, network layer services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extLst>
            <a:ext uri="{91240B29-F687-4F45-9708-019B960494DF}">
              <a14:hiddenLine xmlns:a14="http://schemas.microsoft.com/office/drawing/2010/main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i="1"/>
              <a:t>12 kids in Ann</a:t>
            </a:r>
            <a:r>
              <a:rPr lang="ja-JP" altLang="en-US" sz="2400" i="1"/>
              <a:t>’</a:t>
            </a:r>
            <a:r>
              <a:rPr lang="en-US" altLang="ja-JP" sz="2400" i="1"/>
              <a:t>s house sending letters to 12 kids in Bill</a:t>
            </a:r>
            <a:r>
              <a:rPr lang="ja-JP" altLang="en-US" sz="2400" i="1"/>
              <a:t>’</a:t>
            </a:r>
            <a:r>
              <a:rPr lang="en-US" altLang="ja-JP" sz="2400" i="1"/>
              <a:t>s house:</a:t>
            </a:r>
            <a:endParaRPr lang="en-US" altLang="ja-JP" sz="2400"/>
          </a:p>
          <a:p>
            <a:pPr>
              <a:lnSpc>
                <a:spcPct val="70000"/>
              </a:lnSpc>
            </a:pPr>
            <a:r>
              <a:rPr lang="en-US" altLang="en-US" sz="2400"/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transport protocol = Ann and Bill who demux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network-layer protocol = postal service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>
              <a:latin typeface="Gill Sans M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GBN in action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66570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ignore duplicate ACK</a:t>
            </a:r>
          </a:p>
        </p:txBody>
      </p:sp>
      <p:grpSp>
        <p:nvGrpSpPr>
          <p:cNvPr id="66593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66595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6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7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66600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1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2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3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4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66605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Selective repeat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/>
              <a:t>receiver </a:t>
            </a:r>
            <a:r>
              <a:rPr lang="en-US" altLang="en-US" i="1"/>
              <a:t>individually</a:t>
            </a:r>
            <a:r>
              <a:rPr lang="en-US" altLang="en-US"/>
              <a:t> acknowledges all correctly received pkts</a:t>
            </a:r>
          </a:p>
          <a:p>
            <a:pPr lvl="1"/>
            <a:r>
              <a:rPr lang="en-US" altLang="en-US"/>
              <a:t>buffers pkts, as needed, for eventual in-order delivery to upper layer</a:t>
            </a:r>
          </a:p>
          <a:p>
            <a:r>
              <a:rPr lang="en-US" altLang="en-US"/>
              <a:t>sender only resends pkts for which ACK not received</a:t>
            </a:r>
          </a:p>
          <a:p>
            <a:pPr lvl="1"/>
            <a:r>
              <a:rPr lang="en-US" altLang="en-US"/>
              <a:t>sender timer for each unACKed pkt</a:t>
            </a:r>
          </a:p>
          <a:p>
            <a:r>
              <a:rPr lang="en-US" altLang="en-US"/>
              <a:t>sender window</a:t>
            </a:r>
          </a:p>
          <a:p>
            <a:pPr lvl="1"/>
            <a:r>
              <a:rPr lang="en-US" altLang="en-US" i="1"/>
              <a:t>N</a:t>
            </a:r>
            <a:r>
              <a:rPr lang="en-US" altLang="en-US"/>
              <a:t> consecutive seq #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1"/>
            <a:r>
              <a:rPr lang="en-US" altLang="en-US"/>
              <a:t>limits seq #s of sent, unACKed pkts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repeat: sender, receiver windows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68612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861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data from above: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if next available seq # in window, send pkt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timeout(n):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resend pkt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ACK(n)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in </a:t>
            </a:r>
            <a:r>
              <a:rPr lang="en-US" sz="1800">
                <a:ea typeface="ＭＳ Ｐゴシック" charset="0"/>
                <a:cs typeface="+mn-cs"/>
              </a:rPr>
              <a:t>[sendbase,sendbase+N]:</a:t>
            </a: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mark pkt n as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if n smallest unACKed pkt, advance window base to next unACKed seq # 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39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pkts</a:t>
            </a:r>
            <a:r>
              <a:rPr lang="en-US" sz="2400" dirty="0">
                <a:latin typeface="Gill Sans MT" charset="0"/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buffer, </a:t>
            </a:r>
          </a:p>
          <a:p>
            <a:pPr algn="l">
              <a:defRPr/>
            </a:pPr>
            <a:r>
              <a:rPr lang="en-US" sz="180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70667" name="Picture 10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buffer, </a:t>
            </a:r>
          </a:p>
          <a:p>
            <a:pPr algn="l">
              <a:defRPr/>
            </a:pPr>
            <a:r>
              <a:rPr lang="en-US" sz="180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buffer, </a:t>
            </a:r>
          </a:p>
          <a:p>
            <a:pPr algn="l">
              <a:defRPr/>
            </a:pPr>
            <a:r>
              <a:rPr lang="en-US" sz="180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ack3 arrived</a:t>
            </a:r>
          </a:p>
        </p:txBody>
      </p:sp>
      <p:grpSp>
        <p:nvGrpSpPr>
          <p:cNvPr id="70687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55330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90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1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2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70695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6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7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8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9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Q: what happens when ack2 arrives?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repeat:</a:t>
            </a:r>
            <a:br>
              <a:rPr lang="en-US" sz="3600">
                <a:ea typeface="ＭＳ Ｐゴシック" charset="0"/>
                <a:cs typeface="+mj-cs"/>
              </a:rPr>
            </a:br>
            <a:r>
              <a:rPr lang="en-US" sz="3600">
                <a:ea typeface="ＭＳ Ｐゴシック" charset="0"/>
                <a:cs typeface="+mj-cs"/>
              </a:rPr>
              <a:t>dilemma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seq #</a:t>
            </a:r>
            <a:r>
              <a:rPr lang="ja-JP" altLang="en-US" sz="2400"/>
              <a:t>’</a:t>
            </a:r>
            <a:r>
              <a:rPr lang="en-US" altLang="ja-JP" sz="2400"/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window size=3</a:t>
            </a:r>
            <a:endParaRPr lang="en-US" altLang="en-US"/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receiver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sender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1733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4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5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grpSp>
          <p:nvGrpSpPr>
            <p:cNvPr id="71742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(b) oops!</a:t>
              </a:r>
            </a:p>
          </p:txBody>
        </p:sp>
      </p:grpSp>
      <p:grpSp>
        <p:nvGrpSpPr>
          <p:cNvPr id="71690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1697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8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9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>
                  <a:latin typeface="Arial" charset="0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1722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0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>
                    <a:latin typeface="Arial" charset="0"/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1695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i="1"/>
              <a:t>receiver can</a:t>
            </a:r>
            <a:r>
              <a:rPr lang="ja-JP" altLang="en-US" i="1"/>
              <a:t>’</a:t>
            </a:r>
            <a:r>
              <a:rPr lang="en-US" altLang="ja-JP" i="1"/>
              <a:t>t see sender side.</a:t>
            </a:r>
          </a:p>
          <a:p>
            <a:r>
              <a:rPr lang="en-US" altLang="en-US" i="1"/>
              <a:t>receiver behavior identical in both cases!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something</a:t>
            </a:r>
            <a:r>
              <a:rPr lang="ja-JP" altLang="en-US" i="1">
                <a:solidFill>
                  <a:srgbClr val="CC0000"/>
                </a:solidFill>
              </a:rPr>
              <a:t>’</a:t>
            </a:r>
            <a:r>
              <a:rPr lang="en-US" altLang="ja-JP" i="1">
                <a:solidFill>
                  <a:srgbClr val="CC0000"/>
                </a:solidFill>
              </a:rPr>
              <a:t>s (very) wrong!</a:t>
            </a:r>
            <a:endParaRPr lang="en-US" altLang="en-US" i="1">
              <a:solidFill>
                <a:srgbClr val="CC0000"/>
              </a:solidFill>
            </a:endParaRPr>
          </a:p>
        </p:txBody>
      </p:sp>
      <p:pic>
        <p:nvPicPr>
          <p:cNvPr id="71693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seq</a:t>
            </a:r>
            <a:r>
              <a:rPr lang="en-US" sz="2400" dirty="0">
                <a:latin typeface="Gill Sans MT" charset="0"/>
                <a:ea typeface="ＭＳ Ｐゴシック" charset="0"/>
              </a:rPr>
              <a:t> # size and window size to avoid problem in (b)?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7271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56</a:t>
            </a:fld>
            <a:endParaRPr lang="en-US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Overview  </a:t>
            </a:r>
            <a:r>
              <a:rPr lang="en-US" sz="2400">
                <a:ea typeface="ＭＳ Ｐゴシック" charset="0"/>
                <a:cs typeface="+mj-cs"/>
              </a:rPr>
              <a:t>RFCs: 793,1122,1323, 2018, 2581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MSS: maximum segment size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handshaking (exchange of control msgs) inits sender, receiver state before data exchange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will not overwhelm receiver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altLang="en-US" dirty="0">
                <a:solidFill>
                  <a:srgbClr val="CC0000"/>
                </a:solidFill>
              </a:rPr>
              <a:t>point-to-point:</a:t>
            </a:r>
          </a:p>
          <a:p>
            <a:pPr lvl="1"/>
            <a:r>
              <a:rPr lang="en-US" altLang="en-US" dirty="0"/>
              <a:t>one sender, one receiver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CC0000"/>
                </a:solidFill>
              </a:rPr>
              <a:t>reliable, in-order </a:t>
            </a:r>
            <a:r>
              <a:rPr lang="en-US" altLang="en-US" i="1" dirty="0">
                <a:solidFill>
                  <a:srgbClr val="CC0000"/>
                </a:solidFill>
              </a:rPr>
              <a:t>byte steam:</a:t>
            </a:r>
          </a:p>
          <a:p>
            <a:pPr lvl="1"/>
            <a:r>
              <a:rPr lang="en-US" altLang="en-US" dirty="0"/>
              <a:t>no </a:t>
            </a:r>
            <a:r>
              <a:rPr lang="ja-JP" altLang="en-US" dirty="0"/>
              <a:t>“</a:t>
            </a:r>
            <a:r>
              <a:rPr lang="en-US" altLang="ja-JP" dirty="0"/>
              <a:t>message boundaries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altLang="en-US" dirty="0">
                <a:solidFill>
                  <a:srgbClr val="CC0000"/>
                </a:solidFill>
              </a:rPr>
              <a:t>pipelined:</a:t>
            </a:r>
          </a:p>
          <a:p>
            <a:pPr lvl="1"/>
            <a:r>
              <a:rPr lang="en-US" altLang="en-US" dirty="0"/>
              <a:t>TCP congestion and flow control set window size</a:t>
            </a:r>
            <a:endParaRPr lang="en-US" altLang="en-US" i="1" dirty="0"/>
          </a:p>
          <a:p>
            <a:endParaRPr lang="en-US" altLang="en-US" dirty="0"/>
          </a:p>
        </p:txBody>
      </p:sp>
      <p:pic>
        <p:nvPicPr>
          <p:cNvPr id="7373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segment structure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35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59436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59437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</a:p>
        </p:txBody>
      </p:sp>
      <p:sp>
        <p:nvSpPr>
          <p:cNvPr id="59438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59439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0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1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801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rcvr willing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to accept</a:t>
            </a:r>
          </a:p>
        </p:txBody>
      </p: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by </a:t>
            </a:r>
            <a:r>
              <a:rPr lang="en-US" sz="1800" dirty="0">
                <a:solidFill>
                  <a:srgbClr val="000099"/>
                </a:solidFill>
                <a:latin typeface="Arial" charset="0"/>
              </a:rPr>
              <a:t>bytes </a:t>
            </a:r>
          </a:p>
          <a:p>
            <a:pPr algn="l">
              <a:defRPr/>
            </a:pPr>
            <a:r>
              <a:rPr lang="en-US" sz="1800" dirty="0">
                <a:solidFill>
                  <a:srgbClr val="000099"/>
                </a:solidFill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7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pitchFamily="2" charset="2"/>
              <a:buNone/>
            </a:pPr>
            <a:r>
              <a:rPr lang="en-US" altLang="en-US" sz="2400" u="sng">
                <a:solidFill>
                  <a:srgbClr val="CC0000"/>
                </a:solidFill>
              </a:rPr>
              <a:t>sequence numbers:</a:t>
            </a:r>
            <a:endParaRPr lang="en-US" alt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/>
              <a:t>byte stream </a:t>
            </a:r>
            <a:r>
              <a:rPr lang="ja-JP" altLang="en-US"/>
              <a:t>“</a:t>
            </a:r>
            <a:r>
              <a:rPr lang="en-US" altLang="ja-JP"/>
              <a:t>number</a:t>
            </a:r>
            <a:r>
              <a:rPr lang="ja-JP" altLang="en-US"/>
              <a:t>”</a:t>
            </a:r>
            <a:r>
              <a:rPr lang="en-US" altLang="ja-JP"/>
              <a:t> of first byte in segment</a:t>
            </a:r>
            <a:r>
              <a:rPr lang="ja-JP" altLang="en-US"/>
              <a:t>’</a:t>
            </a:r>
            <a:r>
              <a:rPr lang="en-US" altLang="ja-JP"/>
              <a:t>s data</a:t>
            </a:r>
            <a:endParaRPr lang="en-US" altLang="ja-JP" sz="2000"/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 u="sng">
                <a:solidFill>
                  <a:srgbClr val="CC0000"/>
                </a:solidFill>
              </a:rPr>
              <a:t>acknowledgements:</a:t>
            </a:r>
            <a:endParaRPr lang="en-US" alt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/>
              <a:t>seq # of next byte expected from other side</a:t>
            </a:r>
          </a:p>
          <a:p>
            <a:pPr marL="512763" lvl="1" indent="-163513"/>
            <a:r>
              <a:rPr lang="en-US" altLang="en-US"/>
              <a:t>cumulative ACK</a:t>
            </a: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Q:</a:t>
            </a:r>
            <a:r>
              <a:rPr lang="en-US" altLang="en-US" sz="2400"/>
              <a:t> how receiver handles out-of-order segments</a:t>
            </a:r>
          </a:p>
          <a:p>
            <a:pPr marL="512763" lvl="1" indent="-163513"/>
            <a:r>
              <a:rPr lang="en-US" altLang="en-US"/>
              <a:t>A: TCP spec doesn</a:t>
            </a:r>
            <a:r>
              <a:rPr lang="ja-JP" altLang="en-US"/>
              <a:t>’</a:t>
            </a:r>
            <a:r>
              <a:rPr lang="en-US" altLang="ja-JP"/>
              <a:t>t say, - up to implementor</a:t>
            </a:r>
            <a:endParaRPr lang="en-US" altLang="en-US"/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6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incoming segment to sender</a:t>
              </a:r>
            </a:p>
          </p:txBody>
        </p:sp>
        <p:sp>
          <p:nvSpPr>
            <p:cNvPr id="75867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/>
              <a:t> N</a:t>
            </a:r>
          </a:p>
        </p:txBody>
      </p:sp>
      <p:grpSp>
        <p:nvGrpSpPr>
          <p:cNvPr id="75834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5835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39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outgoing segment from sender</a:t>
              </a:r>
            </a:p>
          </p:txBody>
        </p:sp>
        <p:sp>
          <p:nvSpPr>
            <p:cNvPr id="75841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59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15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30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0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20989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96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6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6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68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59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3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51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4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43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5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35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6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27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19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9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1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0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03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1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95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2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87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79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4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67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08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1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3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6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81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0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3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4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76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79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1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4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85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88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91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939" descr="underline_bas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Internet transport-layer protocols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reliable</a:t>
            </a:r>
            <a:r>
              <a:rPr lang="en-US" altLang="en-US" dirty="0"/>
              <a:t>, in-order delivery: TCP</a:t>
            </a:r>
          </a:p>
          <a:p>
            <a:pPr lvl="1"/>
            <a:r>
              <a:rPr lang="en-US" altLang="en-US" dirty="0"/>
              <a:t>congestion control </a:t>
            </a:r>
          </a:p>
          <a:p>
            <a:pPr lvl="1"/>
            <a:r>
              <a:rPr lang="en-US" altLang="en-US" dirty="0"/>
              <a:t>flow control</a:t>
            </a:r>
          </a:p>
          <a:p>
            <a:pPr lvl="1"/>
            <a:r>
              <a:rPr lang="en-US" altLang="en-US" dirty="0"/>
              <a:t>connection setup</a:t>
            </a:r>
            <a:endParaRPr lang="en-US" altLang="en-US" sz="2800" dirty="0"/>
          </a:p>
          <a:p>
            <a:r>
              <a:rPr lang="en-US" altLang="en-US" dirty="0">
                <a:solidFill>
                  <a:srgbClr val="FF0000"/>
                </a:solidFill>
              </a:rPr>
              <a:t>unreliable</a:t>
            </a:r>
            <a:r>
              <a:rPr lang="en-US" altLang="en-US" dirty="0"/>
              <a:t>, unordered delivery: UDP</a:t>
            </a:r>
          </a:p>
          <a:p>
            <a:pPr lvl="1"/>
            <a:r>
              <a:rPr lang="en-US" altLang="en-US" dirty="0"/>
              <a:t>no-frills extension of </a:t>
            </a:r>
            <a:r>
              <a:rPr lang="ja-JP" altLang="en-US" dirty="0"/>
              <a:t>“</a:t>
            </a:r>
            <a:r>
              <a:rPr lang="en-US" altLang="ja-JP" dirty="0"/>
              <a:t>best-effort</a:t>
            </a:r>
            <a:r>
              <a:rPr lang="ja-JP" altLang="en-US" dirty="0"/>
              <a:t>”</a:t>
            </a:r>
            <a:r>
              <a:rPr lang="en-US" altLang="ja-JP" dirty="0"/>
              <a:t> IP</a:t>
            </a:r>
          </a:p>
          <a:p>
            <a:r>
              <a:rPr lang="en-US" altLang="en-US" dirty="0"/>
              <a:t>services not available: </a:t>
            </a:r>
          </a:p>
          <a:p>
            <a:pPr lvl="1"/>
            <a:r>
              <a:rPr lang="en-US" altLang="en-US" dirty="0"/>
              <a:t>delay guarantees</a:t>
            </a:r>
          </a:p>
          <a:p>
            <a:pPr lvl="1"/>
            <a:r>
              <a:rPr lang="en-US" altLang="en-US" dirty="0"/>
              <a:t>bandwidth guarantees</a:t>
            </a:r>
          </a:p>
        </p:txBody>
      </p: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1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608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2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600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3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92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4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84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76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7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68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5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48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1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2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3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4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5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6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7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20510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</a:t>
            </a:r>
            <a:r>
              <a:rPr lang="en-US" sz="4000">
                <a:ea typeface="ＭＳ Ｐゴシック" charset="0"/>
                <a:cs typeface="+mj-cs"/>
              </a:rPr>
              <a:t>ACK</a:t>
            </a:r>
            <a:r>
              <a:rPr lang="en-US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User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types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of echoed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host ACKs</a:t>
            </a:r>
          </a:p>
          <a:p>
            <a:pPr algn="l"/>
            <a:r>
              <a:rPr lang="en-US" altLang="en-US"/>
              <a:t>receipt of</a:t>
            </a:r>
          </a:p>
          <a:p>
            <a:pPr algn="l"/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r>
              <a:rPr lang="en-US" altLang="ja-JP"/>
              <a:t>, echoes</a:t>
            </a:r>
          </a:p>
          <a:p>
            <a:pPr algn="l"/>
            <a:r>
              <a:rPr lang="en-US" altLang="en-US"/>
              <a:t>back </a:t>
            </a: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000099"/>
                </a:solidFill>
              </a:rPr>
              <a:t>simple telnet scenario</a:t>
            </a:r>
            <a:endParaRPr lang="en-US" sz="100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400"/>
              <a:t>Seq=42, ACK=79, data = </a:t>
            </a:r>
            <a:r>
              <a:rPr lang="ja-JP" altLang="en-US" sz="1400"/>
              <a:t>‘</a:t>
            </a:r>
            <a:r>
              <a:rPr lang="en-US" altLang="ja-JP" sz="1400"/>
              <a:t>C</a:t>
            </a:r>
            <a:r>
              <a:rPr lang="ja-JP" altLang="en-US" sz="1400"/>
              <a:t>’</a:t>
            </a:r>
            <a:endParaRPr lang="en-US" altLang="en-US" sz="140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Seq=79, ACK=43, data = </a:t>
            </a:r>
            <a:r>
              <a:rPr lang="ja-JP" altLang="en-US" sz="1400">
                <a:latin typeface="Arial" pitchFamily="34" charset="0"/>
              </a:rPr>
              <a:t>‘</a:t>
            </a:r>
            <a:r>
              <a:rPr lang="en-US" altLang="ja-JP" sz="1400">
                <a:latin typeface="Arial" pitchFamily="34" charset="0"/>
              </a:rPr>
              <a:t>C</a:t>
            </a:r>
            <a:r>
              <a:rPr lang="ja-JP" altLang="en-US" sz="1400">
                <a:latin typeface="Arial" pitchFamily="34" charset="0"/>
              </a:rPr>
              <a:t>’</a:t>
            </a:r>
            <a:endParaRPr lang="en-US" altLang="en-US" sz="1000"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6822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6826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7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23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6824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5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60</a:t>
            </a:fld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3200">
                <a:ea typeface="ＭＳ Ｐゴシック" charset="0"/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but RTT varies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too short:</a:t>
            </a:r>
            <a:r>
              <a:rPr lang="en-US">
                <a:ea typeface="ＭＳ Ｐゴシック" charset="0"/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too long:</a:t>
            </a:r>
            <a:r>
              <a:rPr lang="en-US">
                <a:ea typeface="ＭＳ Ｐゴシック" charset="0"/>
                <a:cs typeface="+mn-cs"/>
              </a:rPr>
              <a:t> slow reaction to segment loss</a:t>
            </a:r>
          </a:p>
        </p:txBody>
      </p:sp>
      <p:sp>
        <p:nvSpPr>
          <p:cNvPr id="624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Q:</a:t>
            </a:r>
            <a:r>
              <a:rPr lang="en-US" altLang="en-US"/>
              <a:t> how to estimate RTT?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Courier New" pitchFamily="49" charset="0"/>
              </a:rPr>
              <a:t>SampleRTT</a:t>
            </a:r>
            <a:r>
              <a:rPr lang="en-US" altLang="en-US" sz="2400">
                <a:solidFill>
                  <a:srgbClr val="000099"/>
                </a:solidFill>
              </a:rPr>
              <a:t>:</a:t>
            </a:r>
            <a:r>
              <a:rPr lang="en-US" altLang="en-US" sz="2400"/>
              <a:t> measured time from segment transmission until ACK receipt</a:t>
            </a:r>
          </a:p>
          <a:p>
            <a:pPr lvl="1"/>
            <a:r>
              <a:rPr lang="en-US" altLang="en-US"/>
              <a:t>ignore retransmissions</a:t>
            </a:r>
          </a:p>
          <a:p>
            <a:r>
              <a:rPr lang="en-US" altLang="en-US" sz="2400" b="1">
                <a:latin typeface="Courier New" pitchFamily="49" charset="0"/>
              </a:rPr>
              <a:t>SampleRTT</a:t>
            </a:r>
            <a:r>
              <a:rPr lang="en-US" altLang="en-US" sz="2400"/>
              <a:t> will vary, want estimated RTT </a:t>
            </a:r>
            <a:r>
              <a:rPr lang="ja-JP" altLang="en-US" sz="2400"/>
              <a:t>“</a:t>
            </a:r>
            <a:r>
              <a:rPr lang="en-US" altLang="ja-JP" sz="2400"/>
              <a:t>smoother</a:t>
            </a:r>
            <a:r>
              <a:rPr lang="ja-JP" altLang="en-US" sz="2400"/>
              <a:t>”</a:t>
            </a:r>
            <a:endParaRPr lang="en-US" altLang="ja-JP"/>
          </a:p>
          <a:p>
            <a:pPr lvl="1"/>
            <a:r>
              <a:rPr lang="en-US" altLang="en-US"/>
              <a:t>average several </a:t>
            </a:r>
            <a:r>
              <a:rPr lang="en-US" altLang="en-US" i="1"/>
              <a:t>recent</a:t>
            </a:r>
            <a:r>
              <a:rPr lang="en-US" altLang="en-US"/>
              <a:t> measurements, not just current </a:t>
            </a:r>
            <a:r>
              <a:rPr lang="en-US" altLang="en-US" b="1">
                <a:latin typeface="Courier New" pitchFamily="49" charset="0"/>
              </a:rPr>
              <a:t>SampleRTT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7886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latin typeface="Courier New" charset="0"/>
              </a:rPr>
              <a:t>EstimatedRTT = (1- </a:t>
            </a:r>
            <a:r>
              <a:rPr lang="en-US" sz="2000" b="1">
                <a:latin typeface="Courier New" charset="0"/>
                <a:sym typeface="Symbol" charset="0"/>
              </a:rPr>
              <a:t></a:t>
            </a:r>
            <a:r>
              <a:rPr lang="en-US" sz="2000" b="1">
                <a:latin typeface="Courier New" charset="0"/>
              </a:rPr>
              <a:t>)*EstimatedRTT + </a:t>
            </a:r>
            <a:r>
              <a:rPr lang="en-US" sz="2000" b="1">
                <a:latin typeface="Courier New" charset="0"/>
                <a:sym typeface="Symbol" charset="0"/>
              </a:rPr>
              <a:t></a:t>
            </a:r>
            <a:r>
              <a:rPr lang="en-US" sz="2000" b="1">
                <a:latin typeface="Courier New" charset="0"/>
              </a:rPr>
              <a:t>*SampleRTT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exponential weighted moving average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influence of past sample decreases exponentially fast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  <p:pic>
        <p:nvPicPr>
          <p:cNvPr id="7885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3497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RTT (milliseconds)</a:t>
            </a:r>
          </a:p>
        </p:txBody>
      </p:sp>
      <p:sp>
        <p:nvSpPr>
          <p:cNvPr id="63498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RTT: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gaia.cs.umass.edu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to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fantasia.eurecom.fr</a:t>
            </a:r>
          </a:p>
        </p:txBody>
      </p:sp>
      <p:sp>
        <p:nvSpPr>
          <p:cNvPr id="63499" name="Text Box 20"/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sampleRTT</a:t>
            </a:r>
          </a:p>
        </p:txBody>
      </p:sp>
      <p:sp>
        <p:nvSpPr>
          <p:cNvPr id="63500" name="Text Box 21"/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EstimatedRTT</a:t>
            </a:r>
          </a:p>
        </p:txBody>
      </p:sp>
      <p:sp>
        <p:nvSpPr>
          <p:cNvPr id="63501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2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3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 (seconds)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62</a:t>
            </a:fld>
            <a:endParaRPr lang="en-US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timeout interval:</a:t>
            </a:r>
            <a:r>
              <a:rPr lang="en-US" altLang="en-US" sz="2400" b="1">
                <a:latin typeface="Courier New" pitchFamily="49" charset="0"/>
              </a:rPr>
              <a:t> EstimatedRTT</a:t>
            </a:r>
            <a:r>
              <a:rPr lang="en-US" altLang="en-US" sz="2400"/>
              <a:t> plus </a:t>
            </a:r>
            <a:r>
              <a:rPr lang="ja-JP" altLang="en-US" sz="2400"/>
              <a:t>“</a:t>
            </a:r>
            <a:r>
              <a:rPr lang="en-US" altLang="ja-JP" sz="2400"/>
              <a:t>safety margin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>
              <a:lnSpc>
                <a:spcPct val="90000"/>
              </a:lnSpc>
            </a:pPr>
            <a:r>
              <a:rPr lang="en-US" altLang="en-US" sz="2000"/>
              <a:t>large variation in </a:t>
            </a:r>
            <a:r>
              <a:rPr lang="en-US" altLang="en-US" sz="2000" b="1">
                <a:latin typeface="Courier New" pitchFamily="49" charset="0"/>
              </a:rPr>
              <a:t>EstimatedRTT -&gt;</a:t>
            </a:r>
            <a:r>
              <a:rPr lang="en-US" altLang="en-US" sz="200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/>
              <a:t>estimate SampleRTT deviation from EstimatedRTT: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DevRTT = (1-</a:t>
            </a:r>
            <a:r>
              <a:rPr lang="en-US" sz="2000" b="1">
                <a:latin typeface="Courier New" charset="0"/>
                <a:sym typeface="Symbol" charset="0"/>
              </a:rPr>
              <a:t></a:t>
            </a:r>
            <a:r>
              <a:rPr lang="en-US" sz="2000" b="1">
                <a:latin typeface="Courier New" charset="0"/>
              </a:rPr>
              <a:t>)*DevRTT +</a:t>
            </a:r>
          </a:p>
          <a:p>
            <a:pPr algn="l">
              <a:defRPr/>
            </a:pPr>
            <a:r>
              <a:rPr lang="en-US" sz="2000" b="1">
                <a:latin typeface="Courier New" charset="0"/>
              </a:rPr>
              <a:t>             </a:t>
            </a:r>
            <a:r>
              <a:rPr lang="en-US" sz="2000" b="1">
                <a:latin typeface="Courier New" charset="0"/>
                <a:sym typeface="Symbol" charset="0"/>
              </a:rPr>
              <a:t></a:t>
            </a:r>
            <a:r>
              <a:rPr lang="en-US" sz="2000" b="1">
                <a:latin typeface="Courier New" charset="0"/>
              </a:rPr>
              <a:t>*|SampleRTT-EstimatedRTT|</a:t>
            </a:r>
          </a:p>
        </p:txBody>
      </p:sp>
      <p:pic>
        <p:nvPicPr>
          <p:cNvPr id="7987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(typically, </a:t>
            </a:r>
            <a:r>
              <a:rPr lang="en-US" sz="2000" b="1">
                <a:latin typeface="Courier New" charset="0"/>
                <a:sym typeface="Symbol" charset="0"/>
              </a:rPr>
              <a:t> = 0.25)</a:t>
            </a:r>
          </a:p>
        </p:txBody>
      </p:sp>
      <p:sp>
        <p:nvSpPr>
          <p:cNvPr id="64521" name="Rectangle 13"/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defRPr/>
            </a:pPr>
            <a:r>
              <a:rPr lang="en-US" sz="2400" b="1">
                <a:latin typeface="Courier New" charset="0"/>
                <a:ea typeface="ＭＳ Ｐゴシック" charset="0"/>
              </a:rPr>
              <a:t>TimeoutInterval = EstimatedRTT + 4*DevRTT</a:t>
            </a: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64523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000">
                <a:solidFill>
                  <a:srgbClr val="000099"/>
                </a:solidFill>
              </a:rPr>
              <a:t>“</a:t>
            </a:r>
            <a:r>
              <a:rPr lang="en-US" altLang="ja-JP" sz="2000">
                <a:solidFill>
                  <a:srgbClr val="000099"/>
                </a:solidFill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</a:rPr>
              <a:t>”</a:t>
            </a:r>
            <a:endParaRPr lang="en-US" altLang="en-US" sz="2000">
              <a:solidFill>
                <a:srgbClr val="000099"/>
              </a:solidFill>
            </a:endParaRPr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9885" name="Picture 2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8090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reliable data transfer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 altLang="en-US" dirty="0"/>
              <a:t>TCP creates </a:t>
            </a:r>
            <a:r>
              <a:rPr lang="en-US" altLang="en-US" dirty="0" err="1"/>
              <a:t>rdt</a:t>
            </a:r>
            <a:r>
              <a:rPr lang="en-US" altLang="en-US" dirty="0"/>
              <a:t> service on top of IP</a:t>
            </a:r>
            <a:r>
              <a:rPr lang="ja-JP" altLang="en-US"/>
              <a:t>’</a:t>
            </a:r>
            <a:r>
              <a:rPr lang="en-US" altLang="ja-JP" dirty="0"/>
              <a:t>s unreliable service</a:t>
            </a:r>
          </a:p>
          <a:p>
            <a:pPr lvl="1"/>
            <a:r>
              <a:rPr lang="en-US" altLang="en-US" dirty="0"/>
              <a:t>pipelined segments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</a:rPr>
              <a:t>cumulative acks</a:t>
            </a:r>
          </a:p>
          <a:p>
            <a:pPr lvl="1"/>
            <a:r>
              <a:rPr lang="en-US" altLang="en-US" dirty="0"/>
              <a:t>single retransmission timer</a:t>
            </a:r>
          </a:p>
          <a:p>
            <a:r>
              <a:rPr lang="en-US" altLang="en-US" dirty="0"/>
              <a:t>retransmissions  triggered by:</a:t>
            </a:r>
          </a:p>
          <a:p>
            <a:pPr lvl="1"/>
            <a:r>
              <a:rPr lang="en-US" altLang="en-US" dirty="0"/>
              <a:t>timeout events</a:t>
            </a:r>
          </a:p>
          <a:p>
            <a:pPr lvl="1"/>
            <a:r>
              <a:rPr lang="en-US" altLang="en-US" dirty="0"/>
              <a:t>duplicate acks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initially consider simplified TCP sender:</a:t>
            </a:r>
          </a:p>
          <a:p>
            <a:pPr lvl="1"/>
            <a:r>
              <a:rPr lang="en-US" altLang="en-US"/>
              <a:t>ignore duplicate acks</a:t>
            </a:r>
          </a:p>
          <a:p>
            <a:pPr lvl="1"/>
            <a:r>
              <a:rPr lang="en-US" altLang="en-US"/>
              <a:t>ignore flow control, congestion control</a:t>
            </a:r>
          </a:p>
        </p:txBody>
      </p:sp>
      <p:pic>
        <p:nvPicPr>
          <p:cNvPr id="8192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sender events: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data rcvd from app: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create segment with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seq # is byte-stream number of first data byte in  segment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think of timer as for oldest unacked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expiration interval: </a:t>
            </a:r>
            <a:r>
              <a:rPr lang="en-US" sz="2000" b="1">
                <a:latin typeface="Courier New" charset="0"/>
                <a:ea typeface="ＭＳ Ｐゴシック" charset="0"/>
              </a:rPr>
              <a:t>TimeOutInterval</a:t>
            </a:r>
            <a:r>
              <a:rPr lang="en-US">
                <a:latin typeface="Courier New" charset="0"/>
                <a:ea typeface="ＭＳ Ｐゴシック" charset="0"/>
              </a:rPr>
              <a:t> </a:t>
            </a:r>
            <a:endParaRPr lang="en-US">
              <a:ea typeface="ＭＳ Ｐゴシック" charset="0"/>
            </a:endParaRP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timeout: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retransmit segment that caused timeout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ack rcvd: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if ack acknowledges previously unacked segments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update what is known to be ACKed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start timer if there are  still unacked segments</a:t>
            </a:r>
          </a:p>
          <a:p>
            <a:pPr lvl="1">
              <a:buFont typeface="Wingdings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295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66</a:t>
            </a:fld>
            <a:endParaRPr lang="en-US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sender </a:t>
            </a:r>
            <a:r>
              <a:rPr lang="en-US" sz="3200">
                <a:ea typeface="ＭＳ Ｐゴシック" charset="0"/>
                <a:cs typeface="+mj-cs"/>
              </a:rPr>
              <a:t>(simplified)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wait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for 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event</a:t>
            </a:r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NextSeqNum = InitialSeqNum</a:t>
            </a:r>
          </a:p>
          <a:p>
            <a:pPr algn="l">
              <a:defRPr/>
            </a:pPr>
            <a:r>
              <a:rPr lang="en-US" sz="1400">
                <a:latin typeface="Arial" charset="0"/>
              </a:rPr>
              <a:t>SendBase = InitialSeqNum</a:t>
            </a:r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83980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68633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lnSpc>
                  <a:spcPct val="105000"/>
                </a:lnSpc>
              </a:pPr>
              <a:r>
                <a:rPr lang="en-US" altLang="en-US"/>
                <a:t>create segment, seq. #: NextSeqNum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pass segment to IP (i.e., </a:t>
              </a:r>
              <a:r>
                <a:rPr lang="ja-JP" altLang="en-US"/>
                <a:t>“</a:t>
              </a:r>
              <a:r>
                <a:rPr lang="en-US" altLang="ja-JP"/>
                <a:t>send</a:t>
              </a:r>
              <a:r>
                <a:rPr lang="ja-JP" altLang="en-US"/>
                <a:t>”</a:t>
              </a:r>
              <a:r>
                <a:rPr lang="en-US" altLang="ja-JP"/>
                <a:t>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NextSeqNum = NextSeqNum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    start timer</a:t>
              </a:r>
            </a:p>
            <a:p>
              <a:pPr algn="l"/>
              <a:r>
                <a:rPr lang="en-US" altLang="en-US"/>
                <a:t>                 </a:t>
              </a:r>
            </a:p>
          </p:txBody>
        </p:sp>
        <p:sp>
          <p:nvSpPr>
            <p:cNvPr id="68634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 received from application above</a:t>
              </a:r>
            </a:p>
          </p:txBody>
        </p:sp>
        <p:sp>
          <p:nvSpPr>
            <p:cNvPr id="68635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1" name="Group 20"/>
          <p:cNvGrpSpPr>
            <a:grpSpLocks/>
          </p:cNvGrpSpPr>
          <p:nvPr/>
        </p:nvGrpSpPr>
        <p:grpSpPr bwMode="auto">
          <a:xfrm>
            <a:off x="4805363" y="3406775"/>
            <a:ext cx="3298825" cy="1147763"/>
            <a:chOff x="1270" y="3518"/>
            <a:chExt cx="2078" cy="723"/>
          </a:xfrm>
        </p:grpSpPr>
        <p:sp>
          <p:nvSpPr>
            <p:cNvPr id="68630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07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/>
                <a:t>retransmit not-yet-acked segment         	with smallest seq. #</a:t>
              </a:r>
            </a:p>
            <a:p>
              <a:pPr algn="l">
                <a:defRPr/>
              </a:pPr>
              <a:r>
                <a:rPr lang="en-US"/>
                <a:t>start timer</a:t>
              </a:r>
            </a:p>
          </p:txBody>
        </p:sp>
        <p:sp>
          <p:nvSpPr>
            <p:cNvPr id="68631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timeout</a:t>
              </a:r>
            </a:p>
          </p:txBody>
        </p:sp>
        <p:sp>
          <p:nvSpPr>
            <p:cNvPr id="68632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2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68627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if (y &gt; SendBase) {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  SendBase = y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  /* SendBase–1: last cumulatively ACKed byte */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  if (there are currently not-yet-acked segments)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       start timer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     else stop timer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   } </a:t>
              </a:r>
            </a:p>
          </p:txBody>
        </p:sp>
        <p:sp>
          <p:nvSpPr>
            <p:cNvPr id="68628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 received, with ACK field value y </a:t>
              </a:r>
            </a:p>
          </p:txBody>
        </p:sp>
        <p:sp>
          <p:nvSpPr>
            <p:cNvPr id="68629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3983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4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5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67</a:t>
            </a:fld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lost ACK scenario</a:t>
            </a:r>
            <a:endParaRPr lang="en-US" sz="1000"/>
          </a:p>
        </p:txBody>
      </p:sp>
      <p:sp>
        <p:nvSpPr>
          <p:cNvPr id="69638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42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43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45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sp>
        <p:nvSpPr>
          <p:cNvPr id="69647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51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53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5015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16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/>
            <p:cNvSpPr>
              <a:spLocks noChangeShapeType="1"/>
            </p:cNvSpPr>
            <p:nvPr/>
          </p:nvSpPr>
          <p:spPr bwMode="auto">
            <a:xfrm flipV="1">
              <a:off x="3136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/>
            <p:cNvSpPr>
              <a:spLocks noChangeShapeType="1"/>
            </p:cNvSpPr>
            <p:nvPr/>
          </p:nvSpPr>
          <p:spPr bwMode="auto">
            <a:xfrm>
              <a:off x="3106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premature timeout</a:t>
            </a:r>
            <a:endParaRPr lang="en-US" sz="100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5025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Seq=92,  8</a:t>
            </a:r>
          </a:p>
          <a:p>
            <a:pPr algn="l">
              <a:defRPr/>
            </a:pPr>
            <a:r>
              <a:rPr lang="en-US" sz="140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5034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5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7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7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6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5038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SendBase=92</a:t>
            </a:r>
          </a:p>
        </p:txBody>
      </p:sp>
      <p:pic>
        <p:nvPicPr>
          <p:cNvPr id="85043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44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85054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5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85052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6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85050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7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85048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0661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2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cumulative ACK</a:t>
            </a:r>
            <a:endParaRPr lang="en-US" sz="1000"/>
          </a:p>
        </p:txBody>
      </p:sp>
      <p:sp>
        <p:nvSpPr>
          <p:cNvPr id="706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6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0667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0668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9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7053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700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0671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2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3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4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Seq=120,  15 bytes of data</a:t>
            </a:r>
          </a:p>
        </p:txBody>
      </p:sp>
      <p:sp>
        <p:nvSpPr>
          <p:cNvPr id="70675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59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87076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8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7077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/>
              <p:cNvSpPr>
                <a:spLocks noChangeShapeType="1"/>
              </p:cNvSpPr>
              <p:nvPr/>
            </p:nvSpPr>
            <p:spPr bwMode="auto">
              <a:xfrm flipV="1">
                <a:off x="3136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Line 62"/>
              <p:cNvSpPr>
                <a:spLocks noChangeShapeType="1"/>
              </p:cNvSpPr>
              <p:nvPr/>
            </p:nvSpPr>
            <p:spPr bwMode="auto">
              <a:xfrm>
                <a:off x="3106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87060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0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1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70678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62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068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88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pic>
        <p:nvPicPr>
          <p:cNvPr id="87063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64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7068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9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7065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706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21510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ACK generation</a:t>
            </a:r>
            <a:r>
              <a:rPr lang="en-US">
                <a:ea typeface="ＭＳ Ｐゴシック" charset="0"/>
                <a:cs typeface="+mj-cs"/>
              </a:rPr>
              <a:t> </a:t>
            </a:r>
            <a:r>
              <a:rPr lang="en-US" sz="1800">
                <a:ea typeface="ＭＳ Ｐゴシック" charset="0"/>
                <a:cs typeface="+mj-cs"/>
              </a:rPr>
              <a:t>[RFC 1122, RFC 2581]</a:t>
            </a: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expected seq #. All data up to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expected seq # already ACKed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expected seq #. One other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segment has ACK pending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out-of-order segment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higher-than-expect seq. # .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Gap detected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segment that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partially or completely fills gap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000">
              <a:latin typeface="Times New Roman" charset="0"/>
            </a:endParaRPr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delayed ACK. Wait up to 500ms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for next segment. If no next segment,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send ACK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immediately send single cumulative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ACK, ACKing both in-order segments 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immediately send </a:t>
            </a:r>
            <a:r>
              <a:rPr lang="en-US" sz="1800" i="1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indicating seq. # of next expected byte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immediate send ACK, provided that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segment starts at lower end of gap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000">
              <a:latin typeface="Times New Roman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89095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1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long delay before resending lost packet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if segment is lost, there will likely be many duplicate ACKs.</a:t>
            </a:r>
          </a:p>
          <a:p>
            <a:pPr lvl="1">
              <a:buFont typeface="Arial"/>
              <a:buChar char="•"/>
              <a:defRPr/>
            </a:pPr>
            <a:endParaRPr lang="en-US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4827588" y="2143125"/>
            <a:ext cx="3567112" cy="381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463550" indent="-238125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latin typeface="Gill Sans MT" pitchFamily="34" charset="0"/>
              </a:rPr>
              <a:t>if sender receives 3 ACKs for same data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latin typeface="Gill Sans MT" pitchFamily="34" charset="0"/>
              </a:rPr>
              <a:t>(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triple duplicate ACKs</a:t>
            </a:r>
            <a:r>
              <a:rPr lang="ja-JP" altLang="en-US" sz="2400">
                <a:latin typeface="Gill Sans MT" pitchFamily="34" charset="0"/>
              </a:rPr>
              <a:t>”</a:t>
            </a:r>
            <a:r>
              <a:rPr lang="en-US" altLang="ja-JP" sz="2400">
                <a:latin typeface="Gill Sans MT" pitchFamily="34" charset="0"/>
              </a:rPr>
              <a:t>),</a:t>
            </a:r>
            <a:r>
              <a:rPr lang="en-US" altLang="ja-JP" sz="2800">
                <a:latin typeface="Gill Sans MT" pitchFamily="34" charset="0"/>
              </a:rPr>
              <a:t> resend unacked segment with smallest seq #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likely that unacked segment lost, so don</a:t>
            </a:r>
            <a:r>
              <a:rPr lang="ja-JP" altLang="en-US" sz="2400">
                <a:latin typeface="Gill Sans MT" pitchFamily="34" charset="0"/>
              </a:rPr>
              <a:t>’</a:t>
            </a:r>
            <a:r>
              <a:rPr lang="en-US" altLang="ja-JP" sz="2400">
                <a:latin typeface="Gill Sans MT" pitchFamily="34" charset="0"/>
              </a:rPr>
              <a:t>t wait for timeout</a:t>
            </a:r>
            <a:endParaRPr lang="en-US" altLang="en-US" sz="2400">
              <a:latin typeface="Gill Sans MT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794250" y="2925763"/>
            <a:ext cx="3408363" cy="541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latin typeface="Gill Sans MT" pitchFamily="34" charset="0"/>
              </a:rPr>
              <a:t>(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triple duplicate ACKs</a:t>
            </a:r>
            <a:r>
              <a:rPr lang="ja-JP" altLang="en-US" sz="2400">
                <a:latin typeface="Gill Sans MT" pitchFamily="34" charset="0"/>
              </a:rPr>
              <a:t>”</a:t>
            </a:r>
            <a:r>
              <a:rPr lang="en-US" altLang="ja-JP" sz="2400">
                <a:latin typeface="Gill Sans MT" pitchFamily="34" charset="0"/>
              </a:rPr>
              <a:t>),</a:t>
            </a:r>
            <a:r>
              <a:rPr lang="en-US" altLang="ja-JP" sz="2800">
                <a:latin typeface="Gill Sans MT" pitchFamily="34" charset="0"/>
              </a:rPr>
              <a:t> </a:t>
            </a:r>
            <a:endParaRPr lang="en-US" altLang="en-US" sz="2800">
              <a:latin typeface="Gill Sans MT" pitchFamily="34" charset="0"/>
            </a:endParaRPr>
          </a:p>
        </p:txBody>
      </p:sp>
      <p:pic>
        <p:nvPicPr>
          <p:cNvPr id="9012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charset="0"/>
            </a:endParaRPr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fast retransmit after sender </a:t>
            </a:r>
          </a:p>
          <a:p>
            <a:pPr>
              <a:defRPr/>
            </a:pPr>
            <a:r>
              <a:rPr lang="en-US" sz="1800"/>
              <a:t>receipt of triple duplicate ACK</a:t>
            </a:r>
            <a:endParaRPr lang="en-US" sz="1000"/>
          </a:p>
        </p:txBody>
      </p:sp>
      <p:sp>
        <p:nvSpPr>
          <p:cNvPr id="73746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3748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91156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7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91180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/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9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60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pic>
        <p:nvPicPr>
          <p:cNvPr id="91162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sp>
        <p:nvSpPr>
          <p:cNvPr id="73758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grpSp>
        <p:nvGrpSpPr>
          <p:cNvPr id="91167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1171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168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116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3-</a:t>
            </a:r>
            <a:fld id="{C5854539-866D-48A4-A81F-A3734924138F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9216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73</a:t>
            </a:fld>
            <a:endParaRPr lang="en-US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189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93192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TCP socket</a:t>
              </a:r>
            </a:p>
            <a:p>
              <a:pPr>
                <a:defRPr/>
              </a:pPr>
              <a:r>
                <a:rPr lang="en-US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TCP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IP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93197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0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3201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3202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7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/>
              <a:t>application may </a:t>
            </a:r>
          </a:p>
          <a:p>
            <a:pPr algn="r"/>
            <a:r>
              <a:rPr lang="en-US" altLang="en-US"/>
              <a:t>remove data from </a:t>
            </a:r>
          </a:p>
          <a:p>
            <a:pPr algn="r"/>
            <a:r>
              <a:rPr lang="en-US" altLang="en-US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/>
              <a:t>… slower than TCP </a:t>
            </a:r>
          </a:p>
          <a:p>
            <a:pPr algn="r"/>
            <a:r>
              <a:rPr lang="en-US" altLang="en-US"/>
              <a:t>receiver is delivering</a:t>
            </a:r>
          </a:p>
          <a:p>
            <a:pPr algn="r"/>
            <a:r>
              <a:rPr lang="en-US" altLang="en-US"/>
              <a:t>(sender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2000">
                  <a:latin typeface="Gill Sans MT" pitchFamily="34" charset="0"/>
                </a:rPr>
                <a:t>receiver controls sender, so sender won</a:t>
              </a:r>
              <a:r>
                <a:rPr lang="ja-JP" altLang="en-US" sz="2000">
                  <a:latin typeface="Gill Sans MT" pitchFamily="34" charset="0"/>
                </a:rPr>
                <a:t>’</a:t>
              </a:r>
              <a:r>
                <a:rPr lang="en-US" altLang="ja-JP" sz="2000">
                  <a:latin typeface="Gill Sans MT" pitchFamily="34" charset="0"/>
                </a:rPr>
                <a:t>t overflow receiver</a:t>
              </a:r>
              <a:r>
                <a:rPr lang="ja-JP" altLang="en-US" sz="2000">
                  <a:latin typeface="Gill Sans MT" pitchFamily="34" charset="0"/>
                </a:rPr>
                <a:t>’</a:t>
              </a:r>
              <a:r>
                <a:rPr lang="en-US" altLang="ja-JP" sz="2000">
                  <a:latin typeface="Gill Sans MT" pitchFamily="34" charset="0"/>
                </a:rPr>
                <a:t>s buffer by transmitting too much, too fast</a:t>
              </a:r>
              <a:endParaRPr lang="en-US" altLang="en-US" sz="1000">
                <a:latin typeface="Gill Sans MT" pitchFamily="34" charset="0"/>
              </a:endParaRPr>
            </a:p>
          </p:txBody>
        </p:sp>
        <p:grpSp>
          <p:nvGrpSpPr>
            <p:cNvPr id="93224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93217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8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93219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pic>
        <p:nvPicPr>
          <p:cNvPr id="94212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94227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 dirty="0"/>
              <a:t>receiver </a:t>
            </a:r>
            <a:r>
              <a:rPr lang="ja-JP" altLang="en-US" sz="2400"/>
              <a:t>“</a:t>
            </a:r>
            <a:r>
              <a:rPr lang="en-US" altLang="ja-JP" sz="2400" dirty="0"/>
              <a:t>advertises</a:t>
            </a:r>
            <a:r>
              <a:rPr lang="ja-JP" altLang="en-US" sz="2400"/>
              <a:t>”</a:t>
            </a:r>
            <a:r>
              <a:rPr lang="en-US" altLang="ja-JP" sz="2400" dirty="0"/>
              <a:t> free buffer space by including </a:t>
            </a:r>
            <a:r>
              <a:rPr lang="en-US" altLang="ja-JP" sz="2400" b="1" dirty="0" err="1">
                <a:latin typeface="Courier New" pitchFamily="49" charset="0"/>
              </a:rPr>
              <a:t>rwnd</a:t>
            </a:r>
            <a:r>
              <a:rPr lang="en-US" altLang="ja-JP" sz="2400" dirty="0"/>
              <a:t> value in TCP header of receiver-to-sender segments</a:t>
            </a:r>
          </a:p>
          <a:p>
            <a:pPr lvl="1"/>
            <a:r>
              <a:rPr lang="en-US" altLang="en-US" sz="2000" b="1" dirty="0" err="1">
                <a:latin typeface="Courier New" pitchFamily="49" charset="0"/>
              </a:rPr>
              <a:t>RcvBuffer</a:t>
            </a:r>
            <a:r>
              <a:rPr lang="en-US" altLang="en-US" sz="2000" b="1" dirty="0">
                <a:latin typeface="Courier New" pitchFamily="49" charset="0"/>
              </a:rPr>
              <a:t> </a:t>
            </a:r>
            <a:r>
              <a:rPr lang="en-US" altLang="en-US" sz="2000" dirty="0"/>
              <a:t>size set via socket options (typical default is </a:t>
            </a:r>
            <a:r>
              <a:rPr lang="en-US" altLang="en-US" sz="2000" dirty="0">
                <a:solidFill>
                  <a:srgbClr val="C00000"/>
                </a:solidFill>
              </a:rPr>
              <a:t>4096 bytes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many operating systems </a:t>
            </a:r>
            <a:r>
              <a:rPr lang="en-US" altLang="en-US" sz="2000" dirty="0" err="1"/>
              <a:t>autoadjust</a:t>
            </a:r>
            <a:r>
              <a:rPr lang="en-US" altLang="en-US" sz="2000" dirty="0"/>
              <a:t> </a:t>
            </a:r>
            <a:r>
              <a:rPr lang="en-US" altLang="en-US" sz="2000" b="1" dirty="0" err="1">
                <a:latin typeface="Courier New" pitchFamily="49" charset="0"/>
              </a:rPr>
              <a:t>RcvBuffer</a:t>
            </a:r>
            <a:endParaRPr lang="en-US" altLang="en-US" sz="2000" dirty="0"/>
          </a:p>
          <a:p>
            <a:r>
              <a:rPr lang="en-US" altLang="en-US" sz="2400" dirty="0"/>
              <a:t>sender limits amount of </a:t>
            </a:r>
            <a:r>
              <a:rPr lang="en-US" altLang="en-US" sz="2400" dirty="0" err="1"/>
              <a:t>unacked</a:t>
            </a:r>
            <a:r>
              <a:rPr lang="en-US" altLang="en-US" sz="2400" dirty="0"/>
              <a:t> (</a:t>
            </a:r>
            <a:r>
              <a:rPr lang="ja-JP" altLang="en-US" sz="2400"/>
              <a:t>“</a:t>
            </a:r>
            <a:r>
              <a:rPr lang="en-US" altLang="ja-JP" sz="2400" dirty="0"/>
              <a:t>in-flight</a:t>
            </a:r>
            <a:r>
              <a:rPr lang="ja-JP" altLang="en-US" sz="2400"/>
              <a:t>”</a:t>
            </a:r>
            <a:r>
              <a:rPr lang="en-US" altLang="ja-JP" sz="2400" dirty="0"/>
              <a:t>) data to receiver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b="1" dirty="0" err="1">
                <a:latin typeface="Courier New" pitchFamily="49" charset="0"/>
              </a:rPr>
              <a:t>rwnd</a:t>
            </a:r>
            <a:r>
              <a:rPr lang="en-US" altLang="ja-JP" sz="2400" b="1" dirty="0">
                <a:latin typeface="Courier New" pitchFamily="49" charset="0"/>
              </a:rPr>
              <a:t> </a:t>
            </a:r>
            <a:r>
              <a:rPr lang="en-US" altLang="ja-JP" sz="2400" dirty="0"/>
              <a:t>value </a:t>
            </a:r>
          </a:p>
          <a:p>
            <a:r>
              <a:rPr lang="en-US" altLang="en-US" sz="2400" dirty="0"/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/>
              <a:t>receiver-side buffering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75</a:t>
            </a:fld>
            <a:endParaRPr lang="en-US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9523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76</a:t>
            </a:fld>
            <a:endParaRPr lang="en-US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Connection Management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before exchanging data, sender/receiver </a:t>
            </a:r>
            <a:r>
              <a:rPr lang="ja-JP" altLang="en-US" sz="2800"/>
              <a:t>“</a:t>
            </a:r>
            <a:r>
              <a:rPr lang="en-US" altLang="ja-JP" sz="2800"/>
              <a:t>handshake</a:t>
            </a:r>
            <a:r>
              <a:rPr lang="ja-JP" altLang="en-US" sz="2800"/>
              <a:t>”</a:t>
            </a:r>
            <a:r>
              <a:rPr lang="en-US" altLang="ja-JP" sz="2800"/>
              <a:t>:</a:t>
            </a:r>
          </a:p>
          <a:p>
            <a:r>
              <a:rPr lang="en-US" altLang="en-US" sz="2400"/>
              <a:t>agree to establish connection (each knowing the other willing to establish connection)</a:t>
            </a:r>
          </a:p>
          <a:p>
            <a:r>
              <a:rPr lang="en-US" altLang="en-US" sz="2400"/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66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73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78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85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96288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6322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3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89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6290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292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5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7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300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6301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2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4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7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77</a:t>
            </a:fld>
            <a:endParaRPr lang="en-US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u="sng">
                <a:solidFill>
                  <a:srgbClr val="CC0000"/>
                </a:solidFill>
              </a:rPr>
              <a:t>Q:</a:t>
            </a:r>
            <a:r>
              <a:rPr lang="en-US" altLang="en-US"/>
              <a:t> will 2-way handshake always work in network?</a:t>
            </a:r>
          </a:p>
          <a:p>
            <a:r>
              <a:rPr lang="en-US" altLang="en-US" sz="2400"/>
              <a:t>variable delays</a:t>
            </a:r>
          </a:p>
          <a:p>
            <a:r>
              <a:rPr lang="en-US" altLang="en-US" sz="2400"/>
              <a:t>retransmitted messages (e.g. req_conn(x)) due to message loss</a:t>
            </a:r>
          </a:p>
          <a:p>
            <a:r>
              <a:rPr lang="en-US" altLang="en-US" sz="2400"/>
              <a:t>message reordering</a:t>
            </a:r>
          </a:p>
          <a:p>
            <a:r>
              <a:rPr lang="en-US" altLang="en-US" sz="2400"/>
              <a:t>can</a:t>
            </a:r>
            <a:r>
              <a:rPr lang="ja-JP" altLang="en-US" sz="2400"/>
              <a:t>’</a:t>
            </a:r>
            <a:r>
              <a:rPr lang="en-US" altLang="ja-JP" sz="2400"/>
              <a:t>t </a:t>
            </a:r>
            <a:r>
              <a:rPr lang="ja-JP" altLang="en-US" sz="2400"/>
              <a:t>“</a:t>
            </a:r>
            <a:r>
              <a:rPr lang="en-US" altLang="ja-JP" sz="2400"/>
              <a:t>see</a:t>
            </a:r>
            <a:r>
              <a:rPr lang="ja-JP" altLang="en-US" sz="2400"/>
              <a:t>”</a:t>
            </a:r>
            <a:r>
              <a:rPr lang="en-US" altLang="ja-JP" sz="2400"/>
              <a:t> other side</a:t>
            </a:r>
            <a:endParaRPr lang="en-US" altLang="en-US" sz="2400"/>
          </a:p>
        </p:txBody>
      </p:sp>
      <p:pic>
        <p:nvPicPr>
          <p:cNvPr id="97284" name="Picture 62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 altLang="en-US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/>
              <a:t>choose x</a:t>
            </a:r>
          </a:p>
          <a:p>
            <a:pPr algn="r">
              <a:defRPr/>
            </a:pPr>
            <a:endParaRPr lang="en-US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acc_conn(x)</a:t>
            </a:r>
          </a:p>
        </p:txBody>
      </p:sp>
      <p:pic>
        <p:nvPicPr>
          <p:cNvPr id="97313" name="Picture 9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Agreeing to establish a connection</a:t>
            </a:r>
          </a:p>
        </p:txBody>
      </p:sp>
      <p:grpSp>
        <p:nvGrpSpPr>
          <p:cNvPr id="97315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316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9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78</a:t>
            </a:fld>
            <a:endParaRPr lang="en-US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Agreeing to establish a connection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 failure scenarios: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81035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43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half open connection!</a:t>
              </a:r>
            </a:p>
            <a:p>
              <a:pPr>
                <a:defRPr/>
              </a:pPr>
              <a:r>
                <a:rPr lang="en-US"/>
                <a:t>(no client!)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/>
                <a:t>connection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/>
                <a:t>x completes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81020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28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98433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1029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</p:grpSp>
      <p:grpSp>
        <p:nvGrpSpPr>
          <p:cNvPr id="98315" name="Group 102"/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80971" name="Text Box 103"/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grpSp>
          <p:nvGrpSpPr>
            <p:cNvPr id="98389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90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4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03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/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  <p:grpSp>
          <p:nvGrpSpPr>
            <p:cNvPr id="98336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connection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x completes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grpSp>
          <p:nvGrpSpPr>
            <p:cNvPr id="98338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39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52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5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79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Multiplexing/demultiplexing</a:t>
            </a: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</a:rPr>
                <a:t>sockets, add transport header (later used for demultiplexing)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4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TCP 3-way handshake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Seq=y</a:t>
              </a:r>
            </a:p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ACKbit=1, ACKnum=y+1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grpSp>
          <p:nvGrpSpPr>
            <p:cNvPr id="9934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9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2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TCP 3-way handshake: FSM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100356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7" name="Group 47"/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82988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9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1" name="Text Box 43"/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closed</a:t>
            </a:r>
          </a:p>
        </p:txBody>
      </p:sp>
      <p:sp>
        <p:nvSpPr>
          <p:cNvPr id="82952" name="Text Box 46"/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100360" name="Group 48"/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82986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7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4" name="Text Box 51"/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listen</a:t>
            </a:r>
          </a:p>
        </p:txBody>
      </p:sp>
      <p:grpSp>
        <p:nvGrpSpPr>
          <p:cNvPr id="100362" name="Group 52"/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82984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5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6" name="Text Box 55"/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rcvd</a:t>
            </a:r>
          </a:p>
        </p:txBody>
      </p:sp>
      <p:grpSp>
        <p:nvGrpSpPr>
          <p:cNvPr id="100364" name="Group 56"/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82982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3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8" name="Text Box 59"/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sent</a:t>
            </a:r>
          </a:p>
        </p:txBody>
      </p:sp>
      <p:grpSp>
        <p:nvGrpSpPr>
          <p:cNvPr id="100366" name="Group 60"/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82980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1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60" name="Text Box 63"/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ESTAB</a:t>
            </a:r>
          </a:p>
        </p:txBody>
      </p:sp>
      <p:sp>
        <p:nvSpPr>
          <p:cNvPr id="82961" name="Text Box 66"/>
          <p:cNvSpPr txBox="1">
            <a:spLocks noChangeArrowheads="1"/>
          </p:cNvSpPr>
          <p:nvPr/>
        </p:nvSpPr>
        <p:spPr bwMode="auto">
          <a:xfrm>
            <a:off x="5526088" y="2687638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82962" name="Line 67"/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3" name="Text Box 68"/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SYN(seq=x)</a:t>
            </a:r>
          </a:p>
        </p:txBody>
      </p:sp>
      <p:sp>
        <p:nvSpPr>
          <p:cNvPr id="100371" name="Freeform 69"/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5" name="Line 70"/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6" name="Text Box 71"/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sp>
        <p:nvSpPr>
          <p:cNvPr id="82967" name="Line 72"/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75" name="Freeform 73"/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9" name="Text Box 74"/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SYN(x)</a:t>
            </a:r>
          </a:p>
        </p:txBody>
      </p:sp>
      <p:sp>
        <p:nvSpPr>
          <p:cNvPr id="82970" name="Line 75"/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1" name="Text Box 76"/>
          <p:cNvSpPr txBox="1">
            <a:spLocks noChangeArrowheads="1"/>
          </p:cNvSpPr>
          <p:nvPr/>
        </p:nvSpPr>
        <p:spPr bwMode="auto">
          <a:xfrm>
            <a:off x="930275" y="2989263"/>
            <a:ext cx="2606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  <a:defRPr/>
            </a:pPr>
            <a:r>
              <a:rPr lang="en-US" sz="1400"/>
              <a:t>create new socket for </a:t>
            </a:r>
          </a:p>
          <a:p>
            <a:pPr>
              <a:lnSpc>
                <a:spcPct val="90000"/>
              </a:lnSpc>
              <a:defRPr/>
            </a:pPr>
            <a:r>
              <a:rPr lang="en-US" sz="1400"/>
              <a:t>communication back to client</a:t>
            </a:r>
          </a:p>
        </p:txBody>
      </p:sp>
      <p:sp>
        <p:nvSpPr>
          <p:cNvPr id="100379" name="Freeform 77"/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80" name="Freeform 78"/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74" name="Text Box 79"/>
          <p:cNvSpPr txBox="1">
            <a:spLocks noChangeArrowheads="1"/>
          </p:cNvSpPr>
          <p:nvPr/>
        </p:nvSpPr>
        <p:spPr bwMode="auto">
          <a:xfrm>
            <a:off x="5608638" y="4970463"/>
            <a:ext cx="2606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5" name="Line 80"/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6" name="Text Box 81"/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7" name="Line 82"/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8" name="Text Box 83"/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9" name="Text Box 84"/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81</a:t>
            </a:fld>
            <a:endParaRPr lang="en-US" alt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closing a connection</a:t>
            </a:r>
          </a:p>
        </p:txBody>
      </p:sp>
      <p:sp>
        <p:nvSpPr>
          <p:cNvPr id="83974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client, server each close their side of connection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TCP segment with FIN bit = 1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respond to received FIN with ACK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on receiving FIN, ACK can be combined with own FIN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simultaneous FIN exchanges can be handled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82</a:t>
            </a:fld>
            <a:endParaRPr lang="en-US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  <p:grpSp>
          <p:nvGrpSpPr>
            <p:cNvPr id="102476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TIMED_WAIT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segment lifetime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grpSp>
        <p:nvGrpSpPr>
          <p:cNvPr id="102422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02456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7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23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02424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26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29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1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4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2435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6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38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41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10343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84</a:t>
            </a:fld>
            <a:endParaRPr lang="en-US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i="1">
                <a:solidFill>
                  <a:srgbClr val="CC0000"/>
                </a:solidFill>
              </a:rPr>
              <a:t>congestion</a:t>
            </a:r>
            <a:r>
              <a:rPr lang="en-US" altLang="en-US" sz="3200">
                <a:solidFill>
                  <a:srgbClr val="CC0000"/>
                </a:solidFill>
              </a:rPr>
              <a:t>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informally: </a:t>
            </a:r>
            <a:r>
              <a:rPr lang="ja-JP" altLang="en-US"/>
              <a:t>“</a:t>
            </a:r>
            <a:r>
              <a:rPr lang="en-US" altLang="ja-JP"/>
              <a:t>too many sources sending too much data too fast for </a:t>
            </a:r>
            <a:r>
              <a:rPr lang="en-US" altLang="ja-JP" i="1">
                <a:solidFill>
                  <a:srgbClr val="000099"/>
                </a:solidFill>
              </a:rPr>
              <a:t>network</a:t>
            </a:r>
            <a:r>
              <a:rPr lang="en-US" altLang="ja-JP"/>
              <a:t> to handle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different from flow control!</a:t>
            </a:r>
          </a:p>
          <a:p>
            <a:r>
              <a:rPr lang="en-US" altLang="en-US"/>
              <a:t>manifestations:</a:t>
            </a:r>
          </a:p>
          <a:p>
            <a:pPr lvl="1"/>
            <a:r>
              <a:rPr lang="en-US" altLang="en-US" sz="2800"/>
              <a:t>lost packets (buffer overflow at routers)</a:t>
            </a:r>
          </a:p>
          <a:p>
            <a:pPr lvl="1"/>
            <a:r>
              <a:rPr lang="en-US" altLang="en-US" sz="2800"/>
              <a:t>long delays (queueing in router buffers)</a:t>
            </a:r>
          </a:p>
          <a:p>
            <a:r>
              <a:rPr lang="en-US" altLang="en-US"/>
              <a:t>a top-10 problem!</a:t>
            </a:r>
          </a:p>
          <a:p>
            <a:endParaRPr lang="en-US" altLang="en-US" sz="2400"/>
          </a:p>
        </p:txBody>
      </p:sp>
      <p:pic>
        <p:nvPicPr>
          <p:cNvPr id="10445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Principles of congestion control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85</a:t>
            </a:fld>
            <a:endParaRPr lang="en-US" alt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76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5648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49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5477" name="Picture 12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1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senders, two receivers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one router, infinite buffers 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output link capacity: R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no retransmission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105484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5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88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89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5490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5645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6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7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91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5642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3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4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2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tx2"/>
                </a:solidFill>
                <a:latin typeface="Arial" pitchFamily="34" charset="0"/>
              </a:rPr>
              <a:t>unlimited shared output link buffers</a:t>
            </a:r>
          </a:p>
        </p:txBody>
      </p:sp>
      <p:sp>
        <p:nvSpPr>
          <p:cNvPr id="105493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4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5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5636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7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8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97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CC0000"/>
                </a:solidFill>
                <a:latin typeface="Arial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05498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9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05630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1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2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0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501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05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5624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5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6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6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5618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19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0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7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508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509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0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itchFamily="34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05511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3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5607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08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29 w 855"/>
                <a:gd name="T3" fmla="*/ 0 h 390"/>
                <a:gd name="T4" fmla="*/ 29 w 855"/>
                <a:gd name="T5" fmla="*/ 257 h 390"/>
                <a:gd name="T6" fmla="*/ 1 w 855"/>
                <a:gd name="T7" fmla="*/ 257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4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6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9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17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1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Arial" charset="0"/>
                </a:rPr>
                <a:t>delay</a:t>
              </a:r>
              <a:endParaRPr lang="en-US" sz="2000" baseline="-2500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105519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5556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58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1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3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6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67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68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0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3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20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05554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55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21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5522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24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7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9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32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33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34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6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9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86</a:t>
            </a:fld>
            <a:endParaRPr lang="en-US" alt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00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6653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54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6501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finite</a:t>
            </a:r>
            <a:r>
              <a:rPr lang="en-US">
                <a:ea typeface="ＭＳ Ｐゴシック" charset="0"/>
                <a:cs typeface="+mn-cs"/>
              </a:rPr>
              <a:t> buffers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application-layer input = application-layer output: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=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transport-layer input includes </a:t>
            </a:r>
            <a:r>
              <a:rPr lang="en-US" i="1">
                <a:ea typeface="ＭＳ Ｐゴシック" charset="0"/>
              </a:rPr>
              <a:t>retransmissions </a:t>
            </a:r>
            <a:r>
              <a:rPr lang="en-US">
                <a:ea typeface="ＭＳ Ｐゴシック" charset="0"/>
              </a:rPr>
              <a:t>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  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in</a:t>
            </a:r>
            <a:endParaRPr lang="en-US" i="1">
              <a:ea typeface="ＭＳ Ｐゴシック" charset="0"/>
            </a:endParaRPr>
          </a:p>
          <a:p>
            <a:pPr>
              <a:buFont typeface="Wingdings" charset="2"/>
              <a:buChar char="§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6504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05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08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09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6510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6650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1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2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11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15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17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6644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5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6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8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19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20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1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6638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9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0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2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23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4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8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6632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3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4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9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6626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7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8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0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1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2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33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34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6619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0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4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5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5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6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7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8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9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9133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/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000" i="1">
                <a:latin typeface="Comic Sans MS" pitchFamily="66" charset="0"/>
              </a:rPr>
              <a:t>‘</a:t>
            </a:r>
            <a:endParaRPr lang="en-US" altLang="en-US" sz="2000" i="1">
              <a:latin typeface="Comic Sans MS" pitchFamily="66" charset="0"/>
            </a:endParaRPr>
          </a:p>
        </p:txBody>
      </p:sp>
      <p:grpSp>
        <p:nvGrpSpPr>
          <p:cNvPr id="106544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106617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211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6545" name="Picture 24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6547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48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6585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87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0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2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5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96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97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9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602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49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6553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55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58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0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3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64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65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67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70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50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6551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52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24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7689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0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25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ea typeface="ＭＳ Ｐゴシック" charset="0"/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7529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0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33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34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35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7686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7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8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40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2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7680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1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2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44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5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7674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5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6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1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7668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9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0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52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7662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3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4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6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3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4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5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56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7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7655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56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8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62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0156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7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8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0237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8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9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47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241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2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3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4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5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45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90246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90247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7571" name="Picture 29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5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7573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74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7575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7612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312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14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9" name="Rectangle 315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7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35" name="AutoShape 317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6" name="AutoShape 318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1" name="Rectangle 319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9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33" name="AutoShape 321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4" name="AutoShape 322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3" name="Rectangle 323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14" name="Rectangle 324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22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31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2" name="AutoShape 327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623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624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29" name="AutoShape 330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0" name="AutoShape 331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8" name="Rectangle 332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6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Oval 335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9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4" name="AutoShape 338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5" name="Oval 339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6" name="Oval 340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227" name="Oval 341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8" name="Rectangle 342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6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7580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Rectangle 34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82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Rectangle 34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5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03" name="AutoShape 35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4" name="AutoShape 35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79" name="Rectangle 35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7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01" name="AutoShape 35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2" name="AutoShape 35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1" name="Rectangle 35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82" name="Rectangle 35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90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99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0" name="AutoShape 36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591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92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97" name="AutoShape 36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198" name="AutoShape 36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6" name="Rectangle 36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4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Oval 36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7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2" name="AutoShape 37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3" name="Oval 37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4" name="Oval 37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195" name="Oval 37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6" name="Rectangle 37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7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7578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79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48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8700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01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51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54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55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8556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8697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8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9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2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869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6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8685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6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7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8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9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0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8679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0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1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2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3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4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7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8673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4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5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6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7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7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857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8666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67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2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81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1175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6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7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108590" name="Picture 24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8592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3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4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5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96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8597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8634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36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7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39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57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8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3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1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55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6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5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36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4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53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4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45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46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51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2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40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48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51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6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7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8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49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50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8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8602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04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5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7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25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6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1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9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23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4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3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04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12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21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2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13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14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19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0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8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6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9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4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5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6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17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8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9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8600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1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89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How demultiplexing works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segment has source, destination port number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host uses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source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dest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32 bits</a:t>
            </a:r>
            <a:endParaRPr lang="en-US" sz="240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other header fields</a:t>
            </a:r>
            <a:endParaRPr lang="en-US" sz="240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TCP/UDP segment format</a:t>
            </a:r>
            <a:endParaRPr 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72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9740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41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9573" name="Picture 2" descr="garbage_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78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79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80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9737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8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9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6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9731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2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3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4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5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6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7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88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9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9725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6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7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8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9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0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0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3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95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971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6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9713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4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5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6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7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8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7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98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99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9600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9706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07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8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9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0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1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2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01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2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3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4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605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199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0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1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9612" name="Picture 26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6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2207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2283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4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5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2286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7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8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109696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97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2297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80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2298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91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2292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3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4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2295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6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616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7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8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9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620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9621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9658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Rectangle 28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60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1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Rectangle 28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3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81" name="AutoShape 28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2" name="AutoShape 28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7" name="Rectangle 29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5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79" name="AutoShape 29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0" name="AutoShape 29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9" name="Rectangle 29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0" name="Rectangle 29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8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77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8" name="AutoShape 29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0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75" name="AutoShape 30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6" name="AutoShape 30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64" name="Rectangle 30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2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3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Oval 30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5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9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0" name="AutoShape 30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1" name="Oval 31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2" name="Oval 31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73" name="Oval 31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4" name="Rectangle 31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2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9626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Rectangle 31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28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3" name="Rectangle 31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1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49" name="AutoShape 32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50" name="AutoShape 32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5" name="Rectangle 32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3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47" name="AutoShape 32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8" name="AutoShape 32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7" name="Rectangle 32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28" name="Rectangle 32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6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45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6" name="AutoShape 33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37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38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43" name="AutoShape 33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4" name="AutoShape 33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32" name="Rectangle 33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0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Oval 33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3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8" name="AutoShape 34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9" name="Oval 34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0" name="Oval 34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41" name="Oval 34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2" name="Rectangle 34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3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9624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5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6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0769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70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597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598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01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02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0603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0766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7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8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09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0760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1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2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3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4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5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0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11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12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3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0754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5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6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7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8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9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4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9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0748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9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0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1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2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3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0742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3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4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5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6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7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1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2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3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10624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0735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36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7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8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9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0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1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5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9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3223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4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5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0730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3326" name="Picture 24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327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324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3325" name="Picture 2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3321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3322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3317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8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9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3320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8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9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0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1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110653" name="Picture 28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grpSp>
        <p:nvGrpSpPr>
          <p:cNvPr id="110655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0692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94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5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7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315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6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1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9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313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4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3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94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702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311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2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703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704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309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0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8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6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7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9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4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5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6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307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8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6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0660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62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3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5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83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4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59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7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81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2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1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62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70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79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0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671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72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77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78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6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4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5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7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2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3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4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275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6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7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0658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59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8" grpId="0"/>
      <p:bldP spid="358651" grpId="0"/>
      <p:bldP spid="358656" grpId="0"/>
      <p:bldP spid="35866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1624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1625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ja-JP" altLang="en-US" sz="280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>
                <a:solidFill>
                  <a:srgbClr val="CC0000"/>
                </a:solidFill>
                <a:latin typeface="Gill Sans MT" pitchFamily="34" charset="0"/>
              </a:rPr>
              <a:t>costs</a:t>
            </a:r>
            <a:r>
              <a:rPr lang="ja-JP" altLang="en-US" sz="2800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>
                <a:solidFill>
                  <a:srgbClr val="CC0000"/>
                </a:solidFill>
                <a:latin typeface="Gill Sans MT" pitchFamily="34" charset="0"/>
              </a:rPr>
              <a:t> of congestion:</a:t>
            </a:r>
            <a:r>
              <a:rPr lang="en-US" altLang="ja-JP" sz="2800">
                <a:latin typeface="Gill Sans MT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more work (retrans) for given 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goodput</a:t>
            </a:r>
            <a:r>
              <a:rPr lang="ja-JP" altLang="en-US" sz="2400">
                <a:latin typeface="Gill Sans MT" pitchFamily="34" charset="0"/>
              </a:rPr>
              <a:t>”</a:t>
            </a:r>
            <a:endParaRPr lang="en-US" altLang="ja-JP" sz="240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unneeded retransmissions: link carries multiple copies of pkt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sz="2400">
                <a:latin typeface="Gill Sans MT" pitchFamily="34" charset="0"/>
              </a:rPr>
              <a:t>decreasing goodput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400"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11629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1630" name="Picture 27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92</a:t>
            </a:fld>
            <a:endParaRPr lang="en-US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four senders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multihop paths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timeout/retransmit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u="sng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 sz="240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altLang="en-US" sz="2400">
                <a:latin typeface="Gill Sans MT" pitchFamily="34" charset="0"/>
              </a:rPr>
              <a:t>what happens as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en-US" sz="240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altLang="en-US" sz="2400">
                <a:latin typeface="Gill Sans MT" pitchFamily="34" charset="0"/>
              </a:rPr>
              <a:t>and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ja-JP" altLang="en-US" sz="2400" b="1" baseline="30000">
                <a:solidFill>
                  <a:srgbClr val="CC0000"/>
                </a:solidFill>
                <a:latin typeface="Arial" pitchFamily="34" charset="0"/>
              </a:rPr>
              <a:t>’</a:t>
            </a:r>
            <a:r>
              <a:rPr lang="en-US" altLang="ja-JP" sz="2400">
                <a:latin typeface="Gill Sans MT" pitchFamily="34" charset="0"/>
              </a:rPr>
              <a:t> increase</a:t>
            </a:r>
            <a:r>
              <a:rPr lang="en-US" altLang="ja-JP" sz="2400">
                <a:solidFill>
                  <a:srgbClr val="FF0000"/>
                </a:solidFill>
                <a:latin typeface="Gill Sans MT" pitchFamily="34" charset="0"/>
              </a:rPr>
              <a:t> ?</a:t>
            </a:r>
            <a:endParaRPr lang="en-US" altLang="en-US" sz="240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12649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650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2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1297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A</a:t>
            </a:r>
          </a:p>
        </p:txBody>
      </p:sp>
      <p:sp>
        <p:nvSpPr>
          <p:cNvPr id="112654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5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12967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8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9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0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1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2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6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7 w 650"/>
              <a:gd name="T1" fmla="*/ 2147483647 h 735"/>
              <a:gd name="T2" fmla="*/ 2147483647 w 650"/>
              <a:gd name="T3" fmla="*/ 2147483647 h 735"/>
              <a:gd name="T4" fmla="*/ 2147483647 w 650"/>
              <a:gd name="T5" fmla="*/ 2147483647 h 735"/>
              <a:gd name="T6" fmla="*/ 2147483647 w 650"/>
              <a:gd name="T7" fmla="*/ 2147483647 h 735"/>
              <a:gd name="T8" fmla="*/ 2147483647 w 650"/>
              <a:gd name="T9" fmla="*/ 2147483647 h 735"/>
              <a:gd name="T10" fmla="*/ 2147483647 w 650"/>
              <a:gd name="T11" fmla="*/ 2147483647 h 735"/>
              <a:gd name="T12" fmla="*/ 2147483647 w 650"/>
              <a:gd name="T13" fmla="*/ 2147483647 h 735"/>
              <a:gd name="T14" fmla="*/ 2147483647 w 650"/>
              <a:gd name="T15" fmla="*/ 2147483647 h 735"/>
              <a:gd name="T16" fmla="*/ 2147483647 w 650"/>
              <a:gd name="T17" fmla="*/ 2147483647 h 735"/>
              <a:gd name="T18" fmla="*/ 2147483647 w 650"/>
              <a:gd name="T19" fmla="*/ 0 h 735"/>
              <a:gd name="T20" fmla="*/ 2147483647 w 650"/>
              <a:gd name="T21" fmla="*/ 2147483647 h 735"/>
              <a:gd name="T22" fmla="*/ 2147483647 w 650"/>
              <a:gd name="T23" fmla="*/ 2147483647 h 735"/>
              <a:gd name="T24" fmla="*/ 2147483647 w 650"/>
              <a:gd name="T25" fmla="*/ 2147483647 h 735"/>
              <a:gd name="T26" fmla="*/ 2147483647 w 650"/>
              <a:gd name="T27" fmla="*/ 2147483647 h 735"/>
              <a:gd name="T28" fmla="*/ 2147483647 w 650"/>
              <a:gd name="T29" fmla="*/ 2147483647 h 735"/>
              <a:gd name="T30" fmla="*/ 2147483647 w 650"/>
              <a:gd name="T31" fmla="*/ 2147483647 h 735"/>
              <a:gd name="T32" fmla="*/ 2147483647 w 650"/>
              <a:gd name="T33" fmla="*/ 2147483647 h 735"/>
              <a:gd name="T34" fmla="*/ 2147483647 w 650"/>
              <a:gd name="T35" fmla="*/ 2147483647 h 735"/>
              <a:gd name="T36" fmla="*/ 2147483647 w 650"/>
              <a:gd name="T37" fmla="*/ 2147483647 h 735"/>
              <a:gd name="T38" fmla="*/ 2147483647 w 650"/>
              <a:gd name="T39" fmla="*/ 2147483647 h 735"/>
              <a:gd name="T40" fmla="*/ 2147483647 w 650"/>
              <a:gd name="T41" fmla="*/ 2147483647 h 735"/>
              <a:gd name="T42" fmla="*/ 0 w 650"/>
              <a:gd name="T43" fmla="*/ 2147483647 h 735"/>
              <a:gd name="T44" fmla="*/ 2147483647 w 650"/>
              <a:gd name="T45" fmla="*/ 2147483647 h 735"/>
              <a:gd name="T46" fmla="*/ 2147483647 w 650"/>
              <a:gd name="T47" fmla="*/ 2147483647 h 735"/>
              <a:gd name="T48" fmla="*/ 2147483647 w 650"/>
              <a:gd name="T49" fmla="*/ 2147483647 h 735"/>
              <a:gd name="T50" fmla="*/ 2147483647 w 650"/>
              <a:gd name="T51" fmla="*/ 2147483647 h 735"/>
              <a:gd name="T52" fmla="*/ 2147483647 w 650"/>
              <a:gd name="T53" fmla="*/ 2147483647 h 735"/>
              <a:gd name="T54" fmla="*/ 2147483647 w 650"/>
              <a:gd name="T55" fmla="*/ 2147483647 h 735"/>
              <a:gd name="T56" fmla="*/ 2147483647 w 650"/>
              <a:gd name="T57" fmla="*/ 2147483647 h 735"/>
              <a:gd name="T58" fmla="*/ 2147483647 w 650"/>
              <a:gd name="T59" fmla="*/ 2147483647 h 735"/>
              <a:gd name="T60" fmla="*/ 2147483647 w 650"/>
              <a:gd name="T61" fmla="*/ 2147483647 h 735"/>
              <a:gd name="T62" fmla="*/ 2147483647 w 650"/>
              <a:gd name="T63" fmla="*/ 2147483647 h 735"/>
              <a:gd name="T64" fmla="*/ 2147483647 w 650"/>
              <a:gd name="T65" fmla="*/ 2147483647 h 735"/>
              <a:gd name="T66" fmla="*/ 2147483647 w 650"/>
              <a:gd name="T67" fmla="*/ 2147483647 h 735"/>
              <a:gd name="T68" fmla="*/ 2147483647 w 650"/>
              <a:gd name="T69" fmla="*/ 2147483647 h 735"/>
              <a:gd name="T70" fmla="*/ 2147483647 w 650"/>
              <a:gd name="T71" fmla="*/ 2147483647 h 735"/>
              <a:gd name="T72" fmla="*/ 2147483647 w 650"/>
              <a:gd name="T73" fmla="*/ 2147483647 h 735"/>
              <a:gd name="T74" fmla="*/ 2147483647 w 650"/>
              <a:gd name="T75" fmla="*/ 2147483647 h 735"/>
              <a:gd name="T76" fmla="*/ 2147483647 w 650"/>
              <a:gd name="T77" fmla="*/ 2147483647 h 735"/>
              <a:gd name="T78" fmla="*/ 2147483647 w 650"/>
              <a:gd name="T79" fmla="*/ 2147483647 h 735"/>
              <a:gd name="T80" fmla="*/ 2147483647 w 650"/>
              <a:gd name="T81" fmla="*/ 2147483647 h 735"/>
              <a:gd name="T82" fmla="*/ 2147483647 w 650"/>
              <a:gd name="T83" fmla="*/ 2147483647 h 735"/>
              <a:gd name="T84" fmla="*/ 2147483647 w 650"/>
              <a:gd name="T85" fmla="*/ 2147483647 h 735"/>
              <a:gd name="T86" fmla="*/ 2147483647 w 650"/>
              <a:gd name="T87" fmla="*/ 2147483647 h 735"/>
              <a:gd name="T88" fmla="*/ 2147483647 w 650"/>
              <a:gd name="T89" fmla="*/ 2147483647 h 735"/>
              <a:gd name="T90" fmla="*/ 2147483647 w 650"/>
              <a:gd name="T91" fmla="*/ 2147483647 h 735"/>
              <a:gd name="T92" fmla="*/ 2147483647 w 650"/>
              <a:gd name="T93" fmla="*/ 2147483647 h 735"/>
              <a:gd name="T94" fmla="*/ 2147483647 w 650"/>
              <a:gd name="T95" fmla="*/ 2147483647 h 735"/>
              <a:gd name="T96" fmla="*/ 2147483647 w 650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7 w 1071"/>
              <a:gd name="T1" fmla="*/ 2147483647 h 731"/>
              <a:gd name="T2" fmla="*/ 0 w 1071"/>
              <a:gd name="T3" fmla="*/ 2147483647 h 731"/>
              <a:gd name="T4" fmla="*/ 2147483647 w 1071"/>
              <a:gd name="T5" fmla="*/ 2147483647 h 731"/>
              <a:gd name="T6" fmla="*/ 2147483647 w 1071"/>
              <a:gd name="T7" fmla="*/ 2147483647 h 731"/>
              <a:gd name="T8" fmla="*/ 2147483647 w 1071"/>
              <a:gd name="T9" fmla="*/ 2147483647 h 731"/>
              <a:gd name="T10" fmla="*/ 2147483647 w 1071"/>
              <a:gd name="T11" fmla="*/ 2147483647 h 731"/>
              <a:gd name="T12" fmla="*/ 2147483647 w 1071"/>
              <a:gd name="T13" fmla="*/ 2147483647 h 731"/>
              <a:gd name="T14" fmla="*/ 2147483647 w 1071"/>
              <a:gd name="T15" fmla="*/ 2147483647 h 731"/>
              <a:gd name="T16" fmla="*/ 2147483647 w 1071"/>
              <a:gd name="T17" fmla="*/ 2147483647 h 731"/>
              <a:gd name="T18" fmla="*/ 2147483647 w 1071"/>
              <a:gd name="T19" fmla="*/ 2147483647 h 731"/>
              <a:gd name="T20" fmla="*/ 2147483647 w 1071"/>
              <a:gd name="T21" fmla="*/ 2147483647 h 731"/>
              <a:gd name="T22" fmla="*/ 2147483647 w 1071"/>
              <a:gd name="T23" fmla="*/ 2147483647 h 731"/>
              <a:gd name="T24" fmla="*/ 2147483647 w 1071"/>
              <a:gd name="T25" fmla="*/ 2147483647 h 731"/>
              <a:gd name="T26" fmla="*/ 2147483647 w 1071"/>
              <a:gd name="T27" fmla="*/ 2147483647 h 731"/>
              <a:gd name="T28" fmla="*/ 2147483647 w 1071"/>
              <a:gd name="T29" fmla="*/ 2147483647 h 731"/>
              <a:gd name="T30" fmla="*/ 2147483647 w 1071"/>
              <a:gd name="T31" fmla="*/ 2147483647 h 731"/>
              <a:gd name="T32" fmla="*/ 2147483647 w 1071"/>
              <a:gd name="T33" fmla="*/ 2147483647 h 731"/>
              <a:gd name="T34" fmla="*/ 2147483647 w 1071"/>
              <a:gd name="T35" fmla="*/ 2147483647 h 731"/>
              <a:gd name="T36" fmla="*/ 2147483647 w 1071"/>
              <a:gd name="T37" fmla="*/ 2147483647 h 731"/>
              <a:gd name="T38" fmla="*/ 2147483647 w 1071"/>
              <a:gd name="T39" fmla="*/ 2147483647 h 731"/>
              <a:gd name="T40" fmla="*/ 2147483647 w 1071"/>
              <a:gd name="T41" fmla="*/ 2147483647 h 731"/>
              <a:gd name="T42" fmla="*/ 2147483647 w 1071"/>
              <a:gd name="T43" fmla="*/ 2147483647 h 731"/>
              <a:gd name="T44" fmla="*/ 2147483647 w 1071"/>
              <a:gd name="T45" fmla="*/ 2147483647 h 731"/>
              <a:gd name="T46" fmla="*/ 2147483647 w 1071"/>
              <a:gd name="T47" fmla="*/ 2147483647 h 731"/>
              <a:gd name="T48" fmla="*/ 2147483647 w 1071"/>
              <a:gd name="T49" fmla="*/ 2147483647 h 731"/>
              <a:gd name="T50" fmla="*/ 2147483647 w 1071"/>
              <a:gd name="T51" fmla="*/ 2147483647 h 731"/>
              <a:gd name="T52" fmla="*/ 2147483647 w 1071"/>
              <a:gd name="T53" fmla="*/ 0 h 731"/>
              <a:gd name="T54" fmla="*/ 2147483647 w 1071"/>
              <a:gd name="T55" fmla="*/ 2147483647 h 731"/>
              <a:gd name="T56" fmla="*/ 2147483647 w 1071"/>
              <a:gd name="T57" fmla="*/ 2147483647 h 731"/>
              <a:gd name="T58" fmla="*/ 2147483647 w 1071"/>
              <a:gd name="T59" fmla="*/ 2147483647 h 731"/>
              <a:gd name="T60" fmla="*/ 2147483647 w 1071"/>
              <a:gd name="T61" fmla="*/ 2147483647 h 731"/>
              <a:gd name="T62" fmla="*/ 2147483647 w 1071"/>
              <a:gd name="T63" fmla="*/ 2147483647 h 731"/>
              <a:gd name="T64" fmla="*/ 2147483647 w 1071"/>
              <a:gd name="T65" fmla="*/ 2147483647 h 731"/>
              <a:gd name="T66" fmla="*/ 2147483647 w 1071"/>
              <a:gd name="T67" fmla="*/ 2147483647 h 731"/>
              <a:gd name="T68" fmla="*/ 2147483647 w 1071"/>
              <a:gd name="T69" fmla="*/ 2147483647 h 731"/>
              <a:gd name="T70" fmla="*/ 2147483647 w 1071"/>
              <a:gd name="T71" fmla="*/ 2147483647 h 731"/>
              <a:gd name="T72" fmla="*/ 2147483647 w 1071"/>
              <a:gd name="T73" fmla="*/ 2147483647 h 731"/>
              <a:gd name="T74" fmla="*/ 2147483647 w 1071"/>
              <a:gd name="T75" fmla="*/ 2147483647 h 731"/>
              <a:gd name="T76" fmla="*/ 2147483647 w 1071"/>
              <a:gd name="T77" fmla="*/ 2147483647 h 731"/>
              <a:gd name="T78" fmla="*/ 2147483647 w 1071"/>
              <a:gd name="T79" fmla="*/ 2147483647 h 731"/>
              <a:gd name="T80" fmla="*/ 2147483647 w 1071"/>
              <a:gd name="T81" fmla="*/ 2147483647 h 731"/>
              <a:gd name="T82" fmla="*/ 2147483647 w 1071"/>
              <a:gd name="T83" fmla="*/ 2147483647 h 731"/>
              <a:gd name="T84" fmla="*/ 2147483647 w 1071"/>
              <a:gd name="T85" fmla="*/ 2147483647 h 731"/>
              <a:gd name="T86" fmla="*/ 2147483647 w 1071"/>
              <a:gd name="T87" fmla="*/ 2147483647 h 731"/>
              <a:gd name="T88" fmla="*/ 2147483647 w 1071"/>
              <a:gd name="T89" fmla="*/ 2147483647 h 731"/>
              <a:gd name="T90" fmla="*/ 2147483647 w 1071"/>
              <a:gd name="T91" fmla="*/ 2147483647 h 731"/>
              <a:gd name="T92" fmla="*/ 2147483647 w 1071"/>
              <a:gd name="T93" fmla="*/ 2147483647 h 731"/>
              <a:gd name="T94" fmla="*/ 2147483647 w 1071"/>
              <a:gd name="T95" fmla="*/ 2147483647 h 731"/>
              <a:gd name="T96" fmla="*/ 2147483647 w 1071"/>
              <a:gd name="T97" fmla="*/ 2147483647 h 731"/>
              <a:gd name="T98" fmla="*/ 2147483647 w 1071"/>
              <a:gd name="T99" fmla="*/ 2147483647 h 731"/>
              <a:gd name="T100" fmla="*/ 2147483647 w 1071"/>
              <a:gd name="T101" fmla="*/ 2147483647 h 731"/>
              <a:gd name="T102" fmla="*/ 2147483647 w 1071"/>
              <a:gd name="T103" fmla="*/ 2147483647 h 731"/>
              <a:gd name="T104" fmla="*/ 2147483647 w 1071"/>
              <a:gd name="T105" fmla="*/ 2147483647 h 731"/>
              <a:gd name="T106" fmla="*/ 2147483647 w 1071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7 w 787"/>
              <a:gd name="T1" fmla="*/ 2147483647 h 253"/>
              <a:gd name="T2" fmla="*/ 2147483647 w 787"/>
              <a:gd name="T3" fmla="*/ 0 h 253"/>
              <a:gd name="T4" fmla="*/ 0 w 787"/>
              <a:gd name="T5" fmla="*/ 2147483647 h 253"/>
              <a:gd name="T6" fmla="*/ 2147483647 w 787"/>
              <a:gd name="T7" fmla="*/ 2147483647 h 253"/>
              <a:gd name="T8" fmla="*/ 2147483647 w 787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7 w 336"/>
              <a:gd name="T1" fmla="*/ 2147483647 h 115"/>
              <a:gd name="T2" fmla="*/ 2147483647 w 336"/>
              <a:gd name="T3" fmla="*/ 0 h 115"/>
              <a:gd name="T4" fmla="*/ 0 w 336"/>
              <a:gd name="T5" fmla="*/ 2147483647 h 115"/>
              <a:gd name="T6" fmla="*/ 2147483647 w 336"/>
              <a:gd name="T7" fmla="*/ 2147483647 h 115"/>
              <a:gd name="T8" fmla="*/ 2147483647 w 33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7 w 225"/>
              <a:gd name="T1" fmla="*/ 2147483647 h 85"/>
              <a:gd name="T2" fmla="*/ 0 w 225"/>
              <a:gd name="T3" fmla="*/ 0 h 85"/>
              <a:gd name="T4" fmla="*/ 2147483647 w 225"/>
              <a:gd name="T5" fmla="*/ 2147483647 h 85"/>
              <a:gd name="T6" fmla="*/ 2147483647 w 225"/>
              <a:gd name="T7" fmla="*/ 2147483647 h 85"/>
              <a:gd name="T8" fmla="*/ 2147483647 w 22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7 h 439"/>
              <a:gd name="T2" fmla="*/ 2147483647 w 1325"/>
              <a:gd name="T3" fmla="*/ 2147483647 h 439"/>
              <a:gd name="T4" fmla="*/ 2147483647 w 1325"/>
              <a:gd name="T5" fmla="*/ 2147483647 h 439"/>
              <a:gd name="T6" fmla="*/ 2147483647 w 1325"/>
              <a:gd name="T7" fmla="*/ 2147483647 h 439"/>
              <a:gd name="T8" fmla="*/ 2147483647 w 1325"/>
              <a:gd name="T9" fmla="*/ 2147483647 h 439"/>
              <a:gd name="T10" fmla="*/ 2147483647 w 1325"/>
              <a:gd name="T11" fmla="*/ 2147483647 h 439"/>
              <a:gd name="T12" fmla="*/ 2147483647 w 1325"/>
              <a:gd name="T13" fmla="*/ 2147483647 h 439"/>
              <a:gd name="T14" fmla="*/ 2147483647 w 1325"/>
              <a:gd name="T15" fmla="*/ 2147483647 h 439"/>
              <a:gd name="T16" fmla="*/ 2147483647 w 1325"/>
              <a:gd name="T17" fmla="*/ 2147483647 h 439"/>
              <a:gd name="T18" fmla="*/ 2147483647 w 1325"/>
              <a:gd name="T19" fmla="*/ 2147483647 h 439"/>
              <a:gd name="T20" fmla="*/ 2147483647 w 1325"/>
              <a:gd name="T21" fmla="*/ 2147483647 h 439"/>
              <a:gd name="T22" fmla="*/ 2147483647 w 1325"/>
              <a:gd name="T23" fmla="*/ 2147483647 h 439"/>
              <a:gd name="T24" fmla="*/ 2147483647 w 1325"/>
              <a:gd name="T25" fmla="*/ 2147483647 h 439"/>
              <a:gd name="T26" fmla="*/ 2147483647 w 1325"/>
              <a:gd name="T27" fmla="*/ 2147483647 h 439"/>
              <a:gd name="T28" fmla="*/ 2147483647 w 1325"/>
              <a:gd name="T29" fmla="*/ 2147483647 h 439"/>
              <a:gd name="T30" fmla="*/ 2147483647 w 1325"/>
              <a:gd name="T31" fmla="*/ 2147483647 h 439"/>
              <a:gd name="T32" fmla="*/ 2147483647 w 1325"/>
              <a:gd name="T33" fmla="*/ 0 h 439"/>
              <a:gd name="T34" fmla="*/ 2147483647 w 1325"/>
              <a:gd name="T35" fmla="*/ 2147483647 h 439"/>
              <a:gd name="T36" fmla="*/ 2147483647 w 1325"/>
              <a:gd name="T37" fmla="*/ 2147483647 h 439"/>
              <a:gd name="T38" fmla="*/ 2147483647 w 1325"/>
              <a:gd name="T39" fmla="*/ 2147483647 h 439"/>
              <a:gd name="T40" fmla="*/ 2147483647 w 1325"/>
              <a:gd name="T41" fmla="*/ 2147483647 h 439"/>
              <a:gd name="T42" fmla="*/ 2147483647 w 1325"/>
              <a:gd name="T43" fmla="*/ 2147483647 h 439"/>
              <a:gd name="T44" fmla="*/ 2147483647 w 1325"/>
              <a:gd name="T45" fmla="*/ 2147483647 h 439"/>
              <a:gd name="T46" fmla="*/ 2147483647 w 1325"/>
              <a:gd name="T47" fmla="*/ 2147483647 h 439"/>
              <a:gd name="T48" fmla="*/ 2147483647 w 1325"/>
              <a:gd name="T49" fmla="*/ 2147483647 h 439"/>
              <a:gd name="T50" fmla="*/ 2147483647 w 1325"/>
              <a:gd name="T51" fmla="*/ 2147483647 h 439"/>
              <a:gd name="T52" fmla="*/ 2147483647 w 1325"/>
              <a:gd name="T53" fmla="*/ 2147483647 h 439"/>
              <a:gd name="T54" fmla="*/ 2147483647 w 1325"/>
              <a:gd name="T55" fmla="*/ 2147483647 h 439"/>
              <a:gd name="T56" fmla="*/ 2147483647 w 1325"/>
              <a:gd name="T57" fmla="*/ 2147483647 h 439"/>
              <a:gd name="T58" fmla="*/ 2147483647 w 1325"/>
              <a:gd name="T59" fmla="*/ 2147483647 h 439"/>
              <a:gd name="T60" fmla="*/ 2147483647 w 1325"/>
              <a:gd name="T61" fmla="*/ 2147483647 h 439"/>
              <a:gd name="T62" fmla="*/ 2147483647 w 1325"/>
              <a:gd name="T63" fmla="*/ 2147483647 h 439"/>
              <a:gd name="T64" fmla="*/ 2147483647 w 1325"/>
              <a:gd name="T65" fmla="*/ 2147483647 h 439"/>
              <a:gd name="T66" fmla="*/ 2147483647 w 1325"/>
              <a:gd name="T67" fmla="*/ 2147483647 h 439"/>
              <a:gd name="T68" fmla="*/ 0 w 1325"/>
              <a:gd name="T69" fmla="*/ 2147483647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7 w 472"/>
              <a:gd name="T1" fmla="*/ 2147483647 h 209"/>
              <a:gd name="T2" fmla="*/ 2147483647 w 472"/>
              <a:gd name="T3" fmla="*/ 2147483647 h 209"/>
              <a:gd name="T4" fmla="*/ 2147483647 w 472"/>
              <a:gd name="T5" fmla="*/ 0 h 209"/>
              <a:gd name="T6" fmla="*/ 2147483647 w 472"/>
              <a:gd name="T7" fmla="*/ 2147483647 h 209"/>
              <a:gd name="T8" fmla="*/ 0 w 472"/>
              <a:gd name="T9" fmla="*/ 2147483647 h 209"/>
              <a:gd name="T10" fmla="*/ 2147483647 w 472"/>
              <a:gd name="T11" fmla="*/ 2147483647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7 w 251"/>
              <a:gd name="T1" fmla="*/ 2147483647 h 999"/>
              <a:gd name="T2" fmla="*/ 2147483647 w 251"/>
              <a:gd name="T3" fmla="*/ 2147483647 h 999"/>
              <a:gd name="T4" fmla="*/ 2147483647 w 251"/>
              <a:gd name="T5" fmla="*/ 2147483647 h 999"/>
              <a:gd name="T6" fmla="*/ 2147483647 w 251"/>
              <a:gd name="T7" fmla="*/ 2147483647 h 999"/>
              <a:gd name="T8" fmla="*/ 2147483647 w 251"/>
              <a:gd name="T9" fmla="*/ 2147483647 h 999"/>
              <a:gd name="T10" fmla="*/ 2147483647 w 251"/>
              <a:gd name="T11" fmla="*/ 2147483647 h 999"/>
              <a:gd name="T12" fmla="*/ 2147483647 w 251"/>
              <a:gd name="T13" fmla="*/ 2147483647 h 999"/>
              <a:gd name="T14" fmla="*/ 2147483647 w 251"/>
              <a:gd name="T15" fmla="*/ 2147483647 h 999"/>
              <a:gd name="T16" fmla="*/ 2147483647 w 251"/>
              <a:gd name="T17" fmla="*/ 2147483647 h 999"/>
              <a:gd name="T18" fmla="*/ 2147483647 w 251"/>
              <a:gd name="T19" fmla="*/ 0 h 999"/>
              <a:gd name="T20" fmla="*/ 2147483647 w 251"/>
              <a:gd name="T21" fmla="*/ 0 h 999"/>
              <a:gd name="T22" fmla="*/ 2147483647 w 251"/>
              <a:gd name="T23" fmla="*/ 2147483647 h 999"/>
              <a:gd name="T24" fmla="*/ 2147483647 w 251"/>
              <a:gd name="T25" fmla="*/ 2147483647 h 999"/>
              <a:gd name="T26" fmla="*/ 2147483647 w 251"/>
              <a:gd name="T27" fmla="*/ 2147483647 h 999"/>
              <a:gd name="T28" fmla="*/ 2147483647 w 251"/>
              <a:gd name="T29" fmla="*/ 2147483647 h 999"/>
              <a:gd name="T30" fmla="*/ 2147483647 w 251"/>
              <a:gd name="T31" fmla="*/ 2147483647 h 999"/>
              <a:gd name="T32" fmla="*/ 0 w 251"/>
              <a:gd name="T33" fmla="*/ 2147483647 h 999"/>
              <a:gd name="T34" fmla="*/ 0 w 251"/>
              <a:gd name="T35" fmla="*/ 2147483647 h 999"/>
              <a:gd name="T36" fmla="*/ 2147483647 w 251"/>
              <a:gd name="T37" fmla="*/ 2147483647 h 999"/>
              <a:gd name="T38" fmla="*/ 2147483647 w 251"/>
              <a:gd name="T39" fmla="*/ 2147483647 h 999"/>
              <a:gd name="T40" fmla="*/ 2147483647 w 251"/>
              <a:gd name="T41" fmla="*/ 2147483647 h 999"/>
              <a:gd name="T42" fmla="*/ 2147483647 w 251"/>
              <a:gd name="T43" fmla="*/ 2147483647 h 999"/>
              <a:gd name="T44" fmla="*/ 2147483647 w 251"/>
              <a:gd name="T45" fmla="*/ 2147483647 h 999"/>
              <a:gd name="T46" fmla="*/ 2147483647 w 251"/>
              <a:gd name="T47" fmla="*/ 2147483647 h 999"/>
              <a:gd name="T48" fmla="*/ 2147483647 w 251"/>
              <a:gd name="T49" fmla="*/ 2147483647 h 999"/>
              <a:gd name="T50" fmla="*/ 2147483647 w 251"/>
              <a:gd name="T51" fmla="*/ 2147483647 h 999"/>
              <a:gd name="T52" fmla="*/ 2147483647 w 251"/>
              <a:gd name="T53" fmla="*/ 2147483647 h 999"/>
              <a:gd name="T54" fmla="*/ 2147483647 w 251"/>
              <a:gd name="T55" fmla="*/ 2147483647 h 999"/>
              <a:gd name="T56" fmla="*/ 2147483647 w 251"/>
              <a:gd name="T57" fmla="*/ 2147483647 h 999"/>
              <a:gd name="T58" fmla="*/ 2147483647 w 251"/>
              <a:gd name="T59" fmla="*/ 2147483647 h 999"/>
              <a:gd name="T60" fmla="*/ 2147483647 w 251"/>
              <a:gd name="T61" fmla="*/ 2147483647 h 999"/>
              <a:gd name="T62" fmla="*/ 2147483647 w 251"/>
              <a:gd name="T63" fmla="*/ 2147483647 h 999"/>
              <a:gd name="T64" fmla="*/ 2147483647 w 251"/>
              <a:gd name="T65" fmla="*/ 2147483647 h 999"/>
              <a:gd name="T66" fmla="*/ 2147483647 w 251"/>
              <a:gd name="T67" fmla="*/ 2147483647 h 999"/>
              <a:gd name="T68" fmla="*/ 2147483647 w 251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7 w 215"/>
              <a:gd name="T1" fmla="*/ 2147483647 h 843"/>
              <a:gd name="T2" fmla="*/ 2147483647 w 215"/>
              <a:gd name="T3" fmla="*/ 2147483647 h 843"/>
              <a:gd name="T4" fmla="*/ 2147483647 w 215"/>
              <a:gd name="T5" fmla="*/ 2147483647 h 843"/>
              <a:gd name="T6" fmla="*/ 2147483647 w 215"/>
              <a:gd name="T7" fmla="*/ 2147483647 h 843"/>
              <a:gd name="T8" fmla="*/ 2147483647 w 215"/>
              <a:gd name="T9" fmla="*/ 2147483647 h 843"/>
              <a:gd name="T10" fmla="*/ 2147483647 w 215"/>
              <a:gd name="T11" fmla="*/ 2147483647 h 843"/>
              <a:gd name="T12" fmla="*/ 2147483647 w 215"/>
              <a:gd name="T13" fmla="*/ 2147483647 h 843"/>
              <a:gd name="T14" fmla="*/ 2147483647 w 215"/>
              <a:gd name="T15" fmla="*/ 2147483647 h 843"/>
              <a:gd name="T16" fmla="*/ 2147483647 w 215"/>
              <a:gd name="T17" fmla="*/ 2147483647 h 843"/>
              <a:gd name="T18" fmla="*/ 2147483647 w 215"/>
              <a:gd name="T19" fmla="*/ 0 h 843"/>
              <a:gd name="T20" fmla="*/ 2147483647 w 215"/>
              <a:gd name="T21" fmla="*/ 0 h 843"/>
              <a:gd name="T22" fmla="*/ 2147483647 w 215"/>
              <a:gd name="T23" fmla="*/ 2147483647 h 843"/>
              <a:gd name="T24" fmla="*/ 2147483647 w 215"/>
              <a:gd name="T25" fmla="*/ 2147483647 h 843"/>
              <a:gd name="T26" fmla="*/ 2147483647 w 215"/>
              <a:gd name="T27" fmla="*/ 2147483647 h 843"/>
              <a:gd name="T28" fmla="*/ 2147483647 w 215"/>
              <a:gd name="T29" fmla="*/ 2147483647 h 843"/>
              <a:gd name="T30" fmla="*/ 2147483647 w 215"/>
              <a:gd name="T31" fmla="*/ 2147483647 h 843"/>
              <a:gd name="T32" fmla="*/ 0 w 215"/>
              <a:gd name="T33" fmla="*/ 2147483647 h 843"/>
              <a:gd name="T34" fmla="*/ 0 w 215"/>
              <a:gd name="T35" fmla="*/ 2147483647 h 843"/>
              <a:gd name="T36" fmla="*/ 2147483647 w 215"/>
              <a:gd name="T37" fmla="*/ 2147483647 h 843"/>
              <a:gd name="T38" fmla="*/ 2147483647 w 215"/>
              <a:gd name="T39" fmla="*/ 2147483647 h 843"/>
              <a:gd name="T40" fmla="*/ 2147483647 w 215"/>
              <a:gd name="T41" fmla="*/ 2147483647 h 843"/>
              <a:gd name="T42" fmla="*/ 2147483647 w 215"/>
              <a:gd name="T43" fmla="*/ 2147483647 h 843"/>
              <a:gd name="T44" fmla="*/ 2147483647 w 215"/>
              <a:gd name="T45" fmla="*/ 2147483647 h 843"/>
              <a:gd name="T46" fmla="*/ 2147483647 w 215"/>
              <a:gd name="T47" fmla="*/ 2147483647 h 843"/>
              <a:gd name="T48" fmla="*/ 2147483647 w 215"/>
              <a:gd name="T49" fmla="*/ 2147483647 h 843"/>
              <a:gd name="T50" fmla="*/ 2147483647 w 215"/>
              <a:gd name="T51" fmla="*/ 2147483647 h 843"/>
              <a:gd name="T52" fmla="*/ 2147483647 w 215"/>
              <a:gd name="T53" fmla="*/ 2147483647 h 843"/>
              <a:gd name="T54" fmla="*/ 2147483647 w 215"/>
              <a:gd name="T55" fmla="*/ 2147483647 h 843"/>
              <a:gd name="T56" fmla="*/ 2147483647 w 215"/>
              <a:gd name="T57" fmla="*/ 2147483647 h 843"/>
              <a:gd name="T58" fmla="*/ 2147483647 w 215"/>
              <a:gd name="T59" fmla="*/ 2147483647 h 843"/>
              <a:gd name="T60" fmla="*/ 2147483647 w 215"/>
              <a:gd name="T61" fmla="*/ 2147483647 h 843"/>
              <a:gd name="T62" fmla="*/ 2147483647 w 215"/>
              <a:gd name="T63" fmla="*/ 2147483647 h 843"/>
              <a:gd name="T64" fmla="*/ 2147483647 w 215"/>
              <a:gd name="T65" fmla="*/ 2147483647 h 843"/>
              <a:gd name="T66" fmla="*/ 2147483647 w 215"/>
              <a:gd name="T67" fmla="*/ 2147483647 h 843"/>
              <a:gd name="T68" fmla="*/ 2147483647 w 215"/>
              <a:gd name="T69" fmla="*/ 2147483647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7 w 180"/>
              <a:gd name="T1" fmla="*/ 2147483647 h 685"/>
              <a:gd name="T2" fmla="*/ 2147483647 w 180"/>
              <a:gd name="T3" fmla="*/ 2147483647 h 685"/>
              <a:gd name="T4" fmla="*/ 2147483647 w 180"/>
              <a:gd name="T5" fmla="*/ 2147483647 h 685"/>
              <a:gd name="T6" fmla="*/ 2147483647 w 180"/>
              <a:gd name="T7" fmla="*/ 2147483647 h 685"/>
              <a:gd name="T8" fmla="*/ 2147483647 w 180"/>
              <a:gd name="T9" fmla="*/ 2147483647 h 685"/>
              <a:gd name="T10" fmla="*/ 2147483647 w 180"/>
              <a:gd name="T11" fmla="*/ 2147483647 h 685"/>
              <a:gd name="T12" fmla="*/ 2147483647 w 180"/>
              <a:gd name="T13" fmla="*/ 2147483647 h 685"/>
              <a:gd name="T14" fmla="*/ 2147483647 w 180"/>
              <a:gd name="T15" fmla="*/ 2147483647 h 685"/>
              <a:gd name="T16" fmla="*/ 2147483647 w 180"/>
              <a:gd name="T17" fmla="*/ 0 h 685"/>
              <a:gd name="T18" fmla="*/ 2147483647 w 180"/>
              <a:gd name="T19" fmla="*/ 0 h 685"/>
              <a:gd name="T20" fmla="*/ 2147483647 w 180"/>
              <a:gd name="T21" fmla="*/ 0 h 685"/>
              <a:gd name="T22" fmla="*/ 2147483647 w 180"/>
              <a:gd name="T23" fmla="*/ 2147483647 h 685"/>
              <a:gd name="T24" fmla="*/ 2147483647 w 180"/>
              <a:gd name="T25" fmla="*/ 2147483647 h 685"/>
              <a:gd name="T26" fmla="*/ 2147483647 w 180"/>
              <a:gd name="T27" fmla="*/ 2147483647 h 685"/>
              <a:gd name="T28" fmla="*/ 2147483647 w 180"/>
              <a:gd name="T29" fmla="*/ 2147483647 h 685"/>
              <a:gd name="T30" fmla="*/ 2147483647 w 180"/>
              <a:gd name="T31" fmla="*/ 2147483647 h 685"/>
              <a:gd name="T32" fmla="*/ 0 w 180"/>
              <a:gd name="T33" fmla="*/ 2147483647 h 685"/>
              <a:gd name="T34" fmla="*/ 0 w 180"/>
              <a:gd name="T35" fmla="*/ 2147483647 h 685"/>
              <a:gd name="T36" fmla="*/ 2147483647 w 180"/>
              <a:gd name="T37" fmla="*/ 2147483647 h 685"/>
              <a:gd name="T38" fmla="*/ 2147483647 w 180"/>
              <a:gd name="T39" fmla="*/ 2147483647 h 685"/>
              <a:gd name="T40" fmla="*/ 2147483647 w 180"/>
              <a:gd name="T41" fmla="*/ 2147483647 h 685"/>
              <a:gd name="T42" fmla="*/ 2147483647 w 180"/>
              <a:gd name="T43" fmla="*/ 2147483647 h 685"/>
              <a:gd name="T44" fmla="*/ 2147483647 w 180"/>
              <a:gd name="T45" fmla="*/ 2147483647 h 685"/>
              <a:gd name="T46" fmla="*/ 2147483647 w 180"/>
              <a:gd name="T47" fmla="*/ 2147483647 h 685"/>
              <a:gd name="T48" fmla="*/ 2147483647 w 180"/>
              <a:gd name="T49" fmla="*/ 2147483647 h 685"/>
              <a:gd name="T50" fmla="*/ 2147483647 w 180"/>
              <a:gd name="T51" fmla="*/ 2147483647 h 685"/>
              <a:gd name="T52" fmla="*/ 2147483647 w 180"/>
              <a:gd name="T53" fmla="*/ 2147483647 h 685"/>
              <a:gd name="T54" fmla="*/ 2147483647 w 180"/>
              <a:gd name="T55" fmla="*/ 2147483647 h 685"/>
              <a:gd name="T56" fmla="*/ 2147483647 w 180"/>
              <a:gd name="T57" fmla="*/ 2147483647 h 685"/>
              <a:gd name="T58" fmla="*/ 2147483647 w 180"/>
              <a:gd name="T59" fmla="*/ 2147483647 h 685"/>
              <a:gd name="T60" fmla="*/ 2147483647 w 180"/>
              <a:gd name="T61" fmla="*/ 2147483647 h 685"/>
              <a:gd name="T62" fmla="*/ 2147483647 w 180"/>
              <a:gd name="T63" fmla="*/ 2147483647 h 685"/>
              <a:gd name="T64" fmla="*/ 2147483647 w 180"/>
              <a:gd name="T65" fmla="*/ 2147483647 h 685"/>
              <a:gd name="T66" fmla="*/ 2147483647 w 180"/>
              <a:gd name="T67" fmla="*/ 2147483647 h 685"/>
              <a:gd name="T68" fmla="*/ 2147483647 w 180"/>
              <a:gd name="T69" fmla="*/ 2147483647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7 w 146"/>
              <a:gd name="T1" fmla="*/ 2147483647 h 530"/>
              <a:gd name="T2" fmla="*/ 2147483647 w 146"/>
              <a:gd name="T3" fmla="*/ 2147483647 h 530"/>
              <a:gd name="T4" fmla="*/ 2147483647 w 146"/>
              <a:gd name="T5" fmla="*/ 2147483647 h 530"/>
              <a:gd name="T6" fmla="*/ 2147483647 w 146"/>
              <a:gd name="T7" fmla="*/ 2147483647 h 530"/>
              <a:gd name="T8" fmla="*/ 2147483647 w 146"/>
              <a:gd name="T9" fmla="*/ 2147483647 h 530"/>
              <a:gd name="T10" fmla="*/ 2147483647 w 146"/>
              <a:gd name="T11" fmla="*/ 0 h 530"/>
              <a:gd name="T12" fmla="*/ 2147483647 w 146"/>
              <a:gd name="T13" fmla="*/ 2147483647 h 530"/>
              <a:gd name="T14" fmla="*/ 2147483647 w 146"/>
              <a:gd name="T15" fmla="*/ 2147483647 h 530"/>
              <a:gd name="T16" fmla="*/ 0 w 146"/>
              <a:gd name="T17" fmla="*/ 2147483647 h 530"/>
              <a:gd name="T18" fmla="*/ 0 w 146"/>
              <a:gd name="T19" fmla="*/ 2147483647 h 530"/>
              <a:gd name="T20" fmla="*/ 2147483647 w 146"/>
              <a:gd name="T21" fmla="*/ 2147483647 h 530"/>
              <a:gd name="T22" fmla="*/ 2147483647 w 146"/>
              <a:gd name="T23" fmla="*/ 2147483647 h 530"/>
              <a:gd name="T24" fmla="*/ 2147483647 w 146"/>
              <a:gd name="T25" fmla="*/ 2147483647 h 530"/>
              <a:gd name="T26" fmla="*/ 2147483647 w 146"/>
              <a:gd name="T27" fmla="*/ 2147483647 h 530"/>
              <a:gd name="T28" fmla="*/ 2147483647 w 146"/>
              <a:gd name="T29" fmla="*/ 2147483647 h 530"/>
              <a:gd name="T30" fmla="*/ 2147483647 w 146"/>
              <a:gd name="T31" fmla="*/ 2147483647 h 530"/>
              <a:gd name="T32" fmla="*/ 2147483647 w 146"/>
              <a:gd name="T33" fmla="*/ 2147483647 h 530"/>
              <a:gd name="T34" fmla="*/ 2147483647 w 146"/>
              <a:gd name="T35" fmla="*/ 2147483647 h 530"/>
              <a:gd name="T36" fmla="*/ 2147483647 w 146"/>
              <a:gd name="T37" fmla="*/ 2147483647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7 w 109"/>
              <a:gd name="T1" fmla="*/ 2147483647 h 373"/>
              <a:gd name="T2" fmla="*/ 2147483647 w 109"/>
              <a:gd name="T3" fmla="*/ 2147483647 h 373"/>
              <a:gd name="T4" fmla="*/ 2147483647 w 109"/>
              <a:gd name="T5" fmla="*/ 2147483647 h 373"/>
              <a:gd name="T6" fmla="*/ 2147483647 w 109"/>
              <a:gd name="T7" fmla="*/ 2147483647 h 373"/>
              <a:gd name="T8" fmla="*/ 2147483647 w 109"/>
              <a:gd name="T9" fmla="*/ 0 h 373"/>
              <a:gd name="T10" fmla="*/ 2147483647 w 109"/>
              <a:gd name="T11" fmla="*/ 0 h 373"/>
              <a:gd name="T12" fmla="*/ 2147483647 w 109"/>
              <a:gd name="T13" fmla="*/ 2147483647 h 373"/>
              <a:gd name="T14" fmla="*/ 2147483647 w 109"/>
              <a:gd name="T15" fmla="*/ 2147483647 h 373"/>
              <a:gd name="T16" fmla="*/ 0 w 109"/>
              <a:gd name="T17" fmla="*/ 2147483647 h 373"/>
              <a:gd name="T18" fmla="*/ 0 w 109"/>
              <a:gd name="T19" fmla="*/ 2147483647 h 373"/>
              <a:gd name="T20" fmla="*/ 2147483647 w 109"/>
              <a:gd name="T21" fmla="*/ 2147483647 h 373"/>
              <a:gd name="T22" fmla="*/ 2147483647 w 109"/>
              <a:gd name="T23" fmla="*/ 2147483647 h 373"/>
              <a:gd name="T24" fmla="*/ 2147483647 w 109"/>
              <a:gd name="T25" fmla="*/ 2147483647 h 373"/>
              <a:gd name="T26" fmla="*/ 2147483647 w 109"/>
              <a:gd name="T27" fmla="*/ 2147483647 h 373"/>
              <a:gd name="T28" fmla="*/ 2147483647 w 109"/>
              <a:gd name="T29" fmla="*/ 2147483647 h 373"/>
              <a:gd name="T30" fmla="*/ 2147483647 w 109"/>
              <a:gd name="T31" fmla="*/ 2147483647 h 373"/>
              <a:gd name="T32" fmla="*/ 2147483647 w 109"/>
              <a:gd name="T33" fmla="*/ 2147483647 h 373"/>
              <a:gd name="T34" fmla="*/ 2147483647 w 109"/>
              <a:gd name="T35" fmla="*/ 2147483647 h 373"/>
              <a:gd name="T36" fmla="*/ 2147483647 w 109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7 w 75"/>
              <a:gd name="T1" fmla="*/ 2147483647 h 216"/>
              <a:gd name="T2" fmla="*/ 2147483647 w 75"/>
              <a:gd name="T3" fmla="*/ 2147483647 h 216"/>
              <a:gd name="T4" fmla="*/ 2147483647 w 75"/>
              <a:gd name="T5" fmla="*/ 2147483647 h 216"/>
              <a:gd name="T6" fmla="*/ 2147483647 w 75"/>
              <a:gd name="T7" fmla="*/ 2147483647 h 216"/>
              <a:gd name="T8" fmla="*/ 2147483647 w 75"/>
              <a:gd name="T9" fmla="*/ 0 h 216"/>
              <a:gd name="T10" fmla="*/ 2147483647 w 75"/>
              <a:gd name="T11" fmla="*/ 0 h 216"/>
              <a:gd name="T12" fmla="*/ 2147483647 w 75"/>
              <a:gd name="T13" fmla="*/ 2147483647 h 216"/>
              <a:gd name="T14" fmla="*/ 2147483647 w 75"/>
              <a:gd name="T15" fmla="*/ 2147483647 h 216"/>
              <a:gd name="T16" fmla="*/ 0 w 75"/>
              <a:gd name="T17" fmla="*/ 2147483647 h 216"/>
              <a:gd name="T18" fmla="*/ 0 w 75"/>
              <a:gd name="T19" fmla="*/ 2147483647 h 216"/>
              <a:gd name="T20" fmla="*/ 2147483647 w 75"/>
              <a:gd name="T21" fmla="*/ 2147483647 h 216"/>
              <a:gd name="T22" fmla="*/ 2147483647 w 75"/>
              <a:gd name="T23" fmla="*/ 2147483647 h 216"/>
              <a:gd name="T24" fmla="*/ 2147483647 w 75"/>
              <a:gd name="T25" fmla="*/ 2147483647 h 216"/>
              <a:gd name="T26" fmla="*/ 2147483647 w 75"/>
              <a:gd name="T27" fmla="*/ 2147483647 h 216"/>
              <a:gd name="T28" fmla="*/ 2147483647 w 75"/>
              <a:gd name="T29" fmla="*/ 2147483647 h 216"/>
              <a:gd name="T30" fmla="*/ 2147483647 w 75"/>
              <a:gd name="T31" fmla="*/ 2147483647 h 216"/>
              <a:gd name="T32" fmla="*/ 2147483647 w 75"/>
              <a:gd name="T33" fmla="*/ 2147483647 h 216"/>
              <a:gd name="T34" fmla="*/ 2147483647 w 75"/>
              <a:gd name="T35" fmla="*/ 2147483647 h 216"/>
              <a:gd name="T36" fmla="*/ 2147483647 w 75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2147483647 h 111"/>
              <a:gd name="T20" fmla="*/ 2147483647 w 110"/>
              <a:gd name="T21" fmla="*/ 2147483647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0 h 111"/>
              <a:gd name="T34" fmla="*/ 2147483647 w 110"/>
              <a:gd name="T35" fmla="*/ 2147483647 h 111"/>
              <a:gd name="T36" fmla="*/ 2147483647 w 110"/>
              <a:gd name="T37" fmla="*/ 2147483647 h 111"/>
              <a:gd name="T38" fmla="*/ 2147483647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0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7 w 156"/>
              <a:gd name="T1" fmla="*/ 2147483647 h 752"/>
              <a:gd name="T2" fmla="*/ 2147483647 w 156"/>
              <a:gd name="T3" fmla="*/ 2147483647 h 752"/>
              <a:gd name="T4" fmla="*/ 2147483647 w 156"/>
              <a:gd name="T5" fmla="*/ 2147483647 h 752"/>
              <a:gd name="T6" fmla="*/ 2147483647 w 156"/>
              <a:gd name="T7" fmla="*/ 2147483647 h 752"/>
              <a:gd name="T8" fmla="*/ 2147483647 w 156"/>
              <a:gd name="T9" fmla="*/ 2147483647 h 752"/>
              <a:gd name="T10" fmla="*/ 0 w 156"/>
              <a:gd name="T11" fmla="*/ 2147483647 h 752"/>
              <a:gd name="T12" fmla="*/ 2147483647 w 156"/>
              <a:gd name="T13" fmla="*/ 2147483647 h 752"/>
              <a:gd name="T14" fmla="*/ 2147483647 w 156"/>
              <a:gd name="T15" fmla="*/ 2147483647 h 752"/>
              <a:gd name="T16" fmla="*/ 2147483647 w 156"/>
              <a:gd name="T17" fmla="*/ 2147483647 h 752"/>
              <a:gd name="T18" fmla="*/ 2147483647 w 156"/>
              <a:gd name="T19" fmla="*/ 2147483647 h 752"/>
              <a:gd name="T20" fmla="*/ 2147483647 w 156"/>
              <a:gd name="T21" fmla="*/ 2147483647 h 752"/>
              <a:gd name="T22" fmla="*/ 2147483647 w 156"/>
              <a:gd name="T23" fmla="*/ 2147483647 h 752"/>
              <a:gd name="T24" fmla="*/ 2147483647 w 156"/>
              <a:gd name="T25" fmla="*/ 2147483647 h 752"/>
              <a:gd name="T26" fmla="*/ 2147483647 w 156"/>
              <a:gd name="T27" fmla="*/ 2147483647 h 752"/>
              <a:gd name="T28" fmla="*/ 2147483647 w 156"/>
              <a:gd name="T29" fmla="*/ 2147483647 h 752"/>
              <a:gd name="T30" fmla="*/ 2147483647 w 156"/>
              <a:gd name="T31" fmla="*/ 2147483647 h 752"/>
              <a:gd name="T32" fmla="*/ 2147483647 w 156"/>
              <a:gd name="T33" fmla="*/ 2147483647 h 752"/>
              <a:gd name="T34" fmla="*/ 2147483647 w 156"/>
              <a:gd name="T35" fmla="*/ 2147483647 h 752"/>
              <a:gd name="T36" fmla="*/ 2147483647 w 156"/>
              <a:gd name="T37" fmla="*/ 2147483647 h 752"/>
              <a:gd name="T38" fmla="*/ 2147483647 w 156"/>
              <a:gd name="T39" fmla="*/ 2147483647 h 752"/>
              <a:gd name="T40" fmla="*/ 2147483647 w 156"/>
              <a:gd name="T41" fmla="*/ 2147483647 h 752"/>
              <a:gd name="T42" fmla="*/ 2147483647 w 156"/>
              <a:gd name="T43" fmla="*/ 0 h 752"/>
              <a:gd name="T44" fmla="*/ 2147483647 w 156"/>
              <a:gd name="T45" fmla="*/ 0 h 752"/>
              <a:gd name="T46" fmla="*/ 2147483647 w 156"/>
              <a:gd name="T47" fmla="*/ 2147483647 h 752"/>
              <a:gd name="T48" fmla="*/ 2147483647 w 156"/>
              <a:gd name="T49" fmla="*/ 2147483647 h 752"/>
              <a:gd name="T50" fmla="*/ 2147483647 w 156"/>
              <a:gd name="T51" fmla="*/ 2147483647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7 w 212"/>
              <a:gd name="T1" fmla="*/ 2147483647 h 839"/>
              <a:gd name="T2" fmla="*/ 2147483647 w 212"/>
              <a:gd name="T3" fmla="*/ 2147483647 h 839"/>
              <a:gd name="T4" fmla="*/ 2147483647 w 212"/>
              <a:gd name="T5" fmla="*/ 2147483647 h 839"/>
              <a:gd name="T6" fmla="*/ 2147483647 w 212"/>
              <a:gd name="T7" fmla="*/ 2147483647 h 839"/>
              <a:gd name="T8" fmla="*/ 2147483647 w 212"/>
              <a:gd name="T9" fmla="*/ 2147483647 h 839"/>
              <a:gd name="T10" fmla="*/ 2147483647 w 212"/>
              <a:gd name="T11" fmla="*/ 2147483647 h 839"/>
              <a:gd name="T12" fmla="*/ 2147483647 w 212"/>
              <a:gd name="T13" fmla="*/ 2147483647 h 839"/>
              <a:gd name="T14" fmla="*/ 2147483647 w 212"/>
              <a:gd name="T15" fmla="*/ 2147483647 h 839"/>
              <a:gd name="T16" fmla="*/ 2147483647 w 212"/>
              <a:gd name="T17" fmla="*/ 2147483647 h 839"/>
              <a:gd name="T18" fmla="*/ 2147483647 w 212"/>
              <a:gd name="T19" fmla="*/ 2147483647 h 839"/>
              <a:gd name="T20" fmla="*/ 2147483647 w 212"/>
              <a:gd name="T21" fmla="*/ 2147483647 h 839"/>
              <a:gd name="T22" fmla="*/ 2147483647 w 212"/>
              <a:gd name="T23" fmla="*/ 2147483647 h 839"/>
              <a:gd name="T24" fmla="*/ 2147483647 w 212"/>
              <a:gd name="T25" fmla="*/ 2147483647 h 839"/>
              <a:gd name="T26" fmla="*/ 2147483647 w 212"/>
              <a:gd name="T27" fmla="*/ 2147483647 h 839"/>
              <a:gd name="T28" fmla="*/ 0 w 212"/>
              <a:gd name="T29" fmla="*/ 2147483647 h 839"/>
              <a:gd name="T30" fmla="*/ 2147483647 w 212"/>
              <a:gd name="T31" fmla="*/ 2147483647 h 839"/>
              <a:gd name="T32" fmla="*/ 2147483647 w 212"/>
              <a:gd name="T33" fmla="*/ 2147483647 h 839"/>
              <a:gd name="T34" fmla="*/ 2147483647 w 212"/>
              <a:gd name="T35" fmla="*/ 0 h 839"/>
              <a:gd name="T36" fmla="*/ 2147483647 w 212"/>
              <a:gd name="T37" fmla="*/ 2147483647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7 w 137"/>
              <a:gd name="T1" fmla="*/ 2147483647 h 656"/>
              <a:gd name="T2" fmla="*/ 2147483647 w 137"/>
              <a:gd name="T3" fmla="*/ 2147483647 h 656"/>
              <a:gd name="T4" fmla="*/ 2147483647 w 137"/>
              <a:gd name="T5" fmla="*/ 2147483647 h 656"/>
              <a:gd name="T6" fmla="*/ 2147483647 w 137"/>
              <a:gd name="T7" fmla="*/ 2147483647 h 656"/>
              <a:gd name="T8" fmla="*/ 2147483647 w 137"/>
              <a:gd name="T9" fmla="*/ 2147483647 h 656"/>
              <a:gd name="T10" fmla="*/ 0 w 137"/>
              <a:gd name="T11" fmla="*/ 2147483647 h 656"/>
              <a:gd name="T12" fmla="*/ 2147483647 w 137"/>
              <a:gd name="T13" fmla="*/ 2147483647 h 656"/>
              <a:gd name="T14" fmla="*/ 2147483647 w 137"/>
              <a:gd name="T15" fmla="*/ 2147483647 h 656"/>
              <a:gd name="T16" fmla="*/ 2147483647 w 137"/>
              <a:gd name="T17" fmla="*/ 2147483647 h 656"/>
              <a:gd name="T18" fmla="*/ 2147483647 w 137"/>
              <a:gd name="T19" fmla="*/ 2147483647 h 656"/>
              <a:gd name="T20" fmla="*/ 2147483647 w 137"/>
              <a:gd name="T21" fmla="*/ 2147483647 h 656"/>
              <a:gd name="T22" fmla="*/ 2147483647 w 137"/>
              <a:gd name="T23" fmla="*/ 2147483647 h 656"/>
              <a:gd name="T24" fmla="*/ 2147483647 w 137"/>
              <a:gd name="T25" fmla="*/ 2147483647 h 656"/>
              <a:gd name="T26" fmla="*/ 2147483647 w 137"/>
              <a:gd name="T27" fmla="*/ 2147483647 h 656"/>
              <a:gd name="T28" fmla="*/ 2147483647 w 137"/>
              <a:gd name="T29" fmla="*/ 2147483647 h 656"/>
              <a:gd name="T30" fmla="*/ 2147483647 w 137"/>
              <a:gd name="T31" fmla="*/ 2147483647 h 656"/>
              <a:gd name="T32" fmla="*/ 2147483647 w 137"/>
              <a:gd name="T33" fmla="*/ 2147483647 h 656"/>
              <a:gd name="T34" fmla="*/ 2147483647 w 137"/>
              <a:gd name="T35" fmla="*/ 2147483647 h 656"/>
              <a:gd name="T36" fmla="*/ 2147483647 w 137"/>
              <a:gd name="T37" fmla="*/ 2147483647 h 656"/>
              <a:gd name="T38" fmla="*/ 2147483647 w 137"/>
              <a:gd name="T39" fmla="*/ 2147483647 h 656"/>
              <a:gd name="T40" fmla="*/ 2147483647 w 137"/>
              <a:gd name="T41" fmla="*/ 2147483647 h 656"/>
              <a:gd name="T42" fmla="*/ 2147483647 w 137"/>
              <a:gd name="T43" fmla="*/ 0 h 656"/>
              <a:gd name="T44" fmla="*/ 2147483647 w 137"/>
              <a:gd name="T45" fmla="*/ 0 h 656"/>
              <a:gd name="T46" fmla="*/ 2147483647 w 137"/>
              <a:gd name="T47" fmla="*/ 2147483647 h 656"/>
              <a:gd name="T48" fmla="*/ 2147483647 w 137"/>
              <a:gd name="T49" fmla="*/ 2147483647 h 656"/>
              <a:gd name="T50" fmla="*/ 2147483647 w 137"/>
              <a:gd name="T51" fmla="*/ 2147483647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9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7 w 116"/>
              <a:gd name="T1" fmla="*/ 2147483647 h 560"/>
              <a:gd name="T2" fmla="*/ 2147483647 w 116"/>
              <a:gd name="T3" fmla="*/ 2147483647 h 560"/>
              <a:gd name="T4" fmla="*/ 2147483647 w 116"/>
              <a:gd name="T5" fmla="*/ 2147483647 h 560"/>
              <a:gd name="T6" fmla="*/ 2147483647 w 116"/>
              <a:gd name="T7" fmla="*/ 2147483647 h 560"/>
              <a:gd name="T8" fmla="*/ 2147483647 w 116"/>
              <a:gd name="T9" fmla="*/ 2147483647 h 560"/>
              <a:gd name="T10" fmla="*/ 0 w 116"/>
              <a:gd name="T11" fmla="*/ 2147483647 h 560"/>
              <a:gd name="T12" fmla="*/ 2147483647 w 116"/>
              <a:gd name="T13" fmla="*/ 2147483647 h 560"/>
              <a:gd name="T14" fmla="*/ 2147483647 w 116"/>
              <a:gd name="T15" fmla="*/ 2147483647 h 560"/>
              <a:gd name="T16" fmla="*/ 2147483647 w 116"/>
              <a:gd name="T17" fmla="*/ 2147483647 h 560"/>
              <a:gd name="T18" fmla="*/ 2147483647 w 116"/>
              <a:gd name="T19" fmla="*/ 2147483647 h 560"/>
              <a:gd name="T20" fmla="*/ 2147483647 w 116"/>
              <a:gd name="T21" fmla="*/ 2147483647 h 560"/>
              <a:gd name="T22" fmla="*/ 2147483647 w 116"/>
              <a:gd name="T23" fmla="*/ 2147483647 h 560"/>
              <a:gd name="T24" fmla="*/ 2147483647 w 116"/>
              <a:gd name="T25" fmla="*/ 2147483647 h 560"/>
              <a:gd name="T26" fmla="*/ 2147483647 w 116"/>
              <a:gd name="T27" fmla="*/ 2147483647 h 560"/>
              <a:gd name="T28" fmla="*/ 2147483647 w 116"/>
              <a:gd name="T29" fmla="*/ 2147483647 h 560"/>
              <a:gd name="T30" fmla="*/ 2147483647 w 116"/>
              <a:gd name="T31" fmla="*/ 2147483647 h 560"/>
              <a:gd name="T32" fmla="*/ 2147483647 w 116"/>
              <a:gd name="T33" fmla="*/ 2147483647 h 560"/>
              <a:gd name="T34" fmla="*/ 2147483647 w 116"/>
              <a:gd name="T35" fmla="*/ 2147483647 h 560"/>
              <a:gd name="T36" fmla="*/ 2147483647 w 116"/>
              <a:gd name="T37" fmla="*/ 2147483647 h 560"/>
              <a:gd name="T38" fmla="*/ 2147483647 w 116"/>
              <a:gd name="T39" fmla="*/ 2147483647 h 560"/>
              <a:gd name="T40" fmla="*/ 2147483647 w 116"/>
              <a:gd name="T41" fmla="*/ 2147483647 h 560"/>
              <a:gd name="T42" fmla="*/ 2147483647 w 116"/>
              <a:gd name="T43" fmla="*/ 0 h 560"/>
              <a:gd name="T44" fmla="*/ 2147483647 w 116"/>
              <a:gd name="T45" fmla="*/ 0 h 560"/>
              <a:gd name="T46" fmla="*/ 2147483647 w 116"/>
              <a:gd name="T47" fmla="*/ 2147483647 h 560"/>
              <a:gd name="T48" fmla="*/ 2147483647 w 116"/>
              <a:gd name="T49" fmla="*/ 2147483647 h 560"/>
              <a:gd name="T50" fmla="*/ 2147483647 w 116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0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7 w 97"/>
              <a:gd name="T1" fmla="*/ 2147483647 h 463"/>
              <a:gd name="T2" fmla="*/ 2147483647 w 97"/>
              <a:gd name="T3" fmla="*/ 2147483647 h 463"/>
              <a:gd name="T4" fmla="*/ 2147483647 w 97"/>
              <a:gd name="T5" fmla="*/ 2147483647 h 463"/>
              <a:gd name="T6" fmla="*/ 2147483647 w 97"/>
              <a:gd name="T7" fmla="*/ 2147483647 h 463"/>
              <a:gd name="T8" fmla="*/ 2147483647 w 97"/>
              <a:gd name="T9" fmla="*/ 2147483647 h 463"/>
              <a:gd name="T10" fmla="*/ 0 w 97"/>
              <a:gd name="T11" fmla="*/ 2147483647 h 463"/>
              <a:gd name="T12" fmla="*/ 0 w 97"/>
              <a:gd name="T13" fmla="*/ 2147483647 h 463"/>
              <a:gd name="T14" fmla="*/ 2147483647 w 97"/>
              <a:gd name="T15" fmla="*/ 2147483647 h 463"/>
              <a:gd name="T16" fmla="*/ 2147483647 w 97"/>
              <a:gd name="T17" fmla="*/ 2147483647 h 463"/>
              <a:gd name="T18" fmla="*/ 2147483647 w 97"/>
              <a:gd name="T19" fmla="*/ 2147483647 h 463"/>
              <a:gd name="T20" fmla="*/ 2147483647 w 97"/>
              <a:gd name="T21" fmla="*/ 2147483647 h 463"/>
              <a:gd name="T22" fmla="*/ 2147483647 w 97"/>
              <a:gd name="T23" fmla="*/ 2147483647 h 463"/>
              <a:gd name="T24" fmla="*/ 2147483647 w 97"/>
              <a:gd name="T25" fmla="*/ 2147483647 h 463"/>
              <a:gd name="T26" fmla="*/ 2147483647 w 97"/>
              <a:gd name="T27" fmla="*/ 2147483647 h 463"/>
              <a:gd name="T28" fmla="*/ 2147483647 w 97"/>
              <a:gd name="T29" fmla="*/ 2147483647 h 463"/>
              <a:gd name="T30" fmla="*/ 2147483647 w 97"/>
              <a:gd name="T31" fmla="*/ 2147483647 h 463"/>
              <a:gd name="T32" fmla="*/ 2147483647 w 97"/>
              <a:gd name="T33" fmla="*/ 2147483647 h 463"/>
              <a:gd name="T34" fmla="*/ 2147483647 w 97"/>
              <a:gd name="T35" fmla="*/ 2147483647 h 463"/>
              <a:gd name="T36" fmla="*/ 2147483647 w 97"/>
              <a:gd name="T37" fmla="*/ 2147483647 h 463"/>
              <a:gd name="T38" fmla="*/ 2147483647 w 97"/>
              <a:gd name="T39" fmla="*/ 2147483647 h 463"/>
              <a:gd name="T40" fmla="*/ 2147483647 w 97"/>
              <a:gd name="T41" fmla="*/ 2147483647 h 463"/>
              <a:gd name="T42" fmla="*/ 2147483647 w 97"/>
              <a:gd name="T43" fmla="*/ 0 h 463"/>
              <a:gd name="T44" fmla="*/ 2147483647 w 97"/>
              <a:gd name="T45" fmla="*/ 0 h 463"/>
              <a:gd name="T46" fmla="*/ 2147483647 w 97"/>
              <a:gd name="T47" fmla="*/ 0 h 463"/>
              <a:gd name="T48" fmla="*/ 2147483647 w 97"/>
              <a:gd name="T49" fmla="*/ 2147483647 h 463"/>
              <a:gd name="T50" fmla="*/ 2147483647 w 97"/>
              <a:gd name="T51" fmla="*/ 2147483647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1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7 w 77"/>
              <a:gd name="T1" fmla="*/ 2147483647 h 367"/>
              <a:gd name="T2" fmla="*/ 2147483647 w 77"/>
              <a:gd name="T3" fmla="*/ 2147483647 h 367"/>
              <a:gd name="T4" fmla="*/ 2147483647 w 77"/>
              <a:gd name="T5" fmla="*/ 2147483647 h 367"/>
              <a:gd name="T6" fmla="*/ 2147483647 w 77"/>
              <a:gd name="T7" fmla="*/ 2147483647 h 367"/>
              <a:gd name="T8" fmla="*/ 2147483647 w 77"/>
              <a:gd name="T9" fmla="*/ 2147483647 h 367"/>
              <a:gd name="T10" fmla="*/ 0 w 77"/>
              <a:gd name="T11" fmla="*/ 2147483647 h 367"/>
              <a:gd name="T12" fmla="*/ 0 w 77"/>
              <a:gd name="T13" fmla="*/ 2147483647 h 367"/>
              <a:gd name="T14" fmla="*/ 2147483647 w 77"/>
              <a:gd name="T15" fmla="*/ 2147483647 h 367"/>
              <a:gd name="T16" fmla="*/ 2147483647 w 77"/>
              <a:gd name="T17" fmla="*/ 2147483647 h 367"/>
              <a:gd name="T18" fmla="*/ 2147483647 w 77"/>
              <a:gd name="T19" fmla="*/ 2147483647 h 367"/>
              <a:gd name="T20" fmla="*/ 2147483647 w 77"/>
              <a:gd name="T21" fmla="*/ 2147483647 h 367"/>
              <a:gd name="T22" fmla="*/ 2147483647 w 77"/>
              <a:gd name="T23" fmla="*/ 2147483647 h 367"/>
              <a:gd name="T24" fmla="*/ 2147483647 w 77"/>
              <a:gd name="T25" fmla="*/ 2147483647 h 367"/>
              <a:gd name="T26" fmla="*/ 2147483647 w 77"/>
              <a:gd name="T27" fmla="*/ 2147483647 h 367"/>
              <a:gd name="T28" fmla="*/ 2147483647 w 77"/>
              <a:gd name="T29" fmla="*/ 2147483647 h 367"/>
              <a:gd name="T30" fmla="*/ 2147483647 w 77"/>
              <a:gd name="T31" fmla="*/ 2147483647 h 367"/>
              <a:gd name="T32" fmla="*/ 2147483647 w 77"/>
              <a:gd name="T33" fmla="*/ 2147483647 h 367"/>
              <a:gd name="T34" fmla="*/ 2147483647 w 77"/>
              <a:gd name="T35" fmla="*/ 2147483647 h 367"/>
              <a:gd name="T36" fmla="*/ 2147483647 w 77"/>
              <a:gd name="T37" fmla="*/ 2147483647 h 367"/>
              <a:gd name="T38" fmla="*/ 2147483647 w 77"/>
              <a:gd name="T39" fmla="*/ 2147483647 h 367"/>
              <a:gd name="T40" fmla="*/ 2147483647 w 77"/>
              <a:gd name="T41" fmla="*/ 2147483647 h 367"/>
              <a:gd name="T42" fmla="*/ 2147483647 w 77"/>
              <a:gd name="T43" fmla="*/ 0 h 367"/>
              <a:gd name="T44" fmla="*/ 2147483647 w 77"/>
              <a:gd name="T45" fmla="*/ 0 h 367"/>
              <a:gd name="T46" fmla="*/ 2147483647 w 77"/>
              <a:gd name="T47" fmla="*/ 2147483647 h 367"/>
              <a:gd name="T48" fmla="*/ 2147483647 w 77"/>
              <a:gd name="T49" fmla="*/ 2147483647 h 367"/>
              <a:gd name="T50" fmla="*/ 2147483647 w 77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2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7 w 56"/>
              <a:gd name="T1" fmla="*/ 2147483647 h 271"/>
              <a:gd name="T2" fmla="*/ 2147483647 w 56"/>
              <a:gd name="T3" fmla="*/ 2147483647 h 271"/>
              <a:gd name="T4" fmla="*/ 2147483647 w 56"/>
              <a:gd name="T5" fmla="*/ 2147483647 h 271"/>
              <a:gd name="T6" fmla="*/ 2147483647 w 56"/>
              <a:gd name="T7" fmla="*/ 2147483647 h 271"/>
              <a:gd name="T8" fmla="*/ 2147483647 w 56"/>
              <a:gd name="T9" fmla="*/ 2147483647 h 271"/>
              <a:gd name="T10" fmla="*/ 0 w 56"/>
              <a:gd name="T11" fmla="*/ 2147483647 h 271"/>
              <a:gd name="T12" fmla="*/ 0 w 56"/>
              <a:gd name="T13" fmla="*/ 2147483647 h 271"/>
              <a:gd name="T14" fmla="*/ 2147483647 w 56"/>
              <a:gd name="T15" fmla="*/ 2147483647 h 271"/>
              <a:gd name="T16" fmla="*/ 2147483647 w 56"/>
              <a:gd name="T17" fmla="*/ 2147483647 h 271"/>
              <a:gd name="T18" fmla="*/ 2147483647 w 56"/>
              <a:gd name="T19" fmla="*/ 2147483647 h 271"/>
              <a:gd name="T20" fmla="*/ 2147483647 w 56"/>
              <a:gd name="T21" fmla="*/ 2147483647 h 271"/>
              <a:gd name="T22" fmla="*/ 2147483647 w 56"/>
              <a:gd name="T23" fmla="*/ 2147483647 h 271"/>
              <a:gd name="T24" fmla="*/ 2147483647 w 56"/>
              <a:gd name="T25" fmla="*/ 2147483647 h 271"/>
              <a:gd name="T26" fmla="*/ 2147483647 w 56"/>
              <a:gd name="T27" fmla="*/ 2147483647 h 271"/>
              <a:gd name="T28" fmla="*/ 2147483647 w 56"/>
              <a:gd name="T29" fmla="*/ 2147483647 h 271"/>
              <a:gd name="T30" fmla="*/ 2147483647 w 56"/>
              <a:gd name="T31" fmla="*/ 2147483647 h 271"/>
              <a:gd name="T32" fmla="*/ 2147483647 w 56"/>
              <a:gd name="T33" fmla="*/ 2147483647 h 271"/>
              <a:gd name="T34" fmla="*/ 2147483647 w 56"/>
              <a:gd name="T35" fmla="*/ 2147483647 h 271"/>
              <a:gd name="T36" fmla="*/ 2147483647 w 56"/>
              <a:gd name="T37" fmla="*/ 2147483647 h 271"/>
              <a:gd name="T38" fmla="*/ 2147483647 w 56"/>
              <a:gd name="T39" fmla="*/ 2147483647 h 271"/>
              <a:gd name="T40" fmla="*/ 2147483647 w 56"/>
              <a:gd name="T41" fmla="*/ 2147483647 h 271"/>
              <a:gd name="T42" fmla="*/ 2147483647 w 56"/>
              <a:gd name="T43" fmla="*/ 0 h 271"/>
              <a:gd name="T44" fmla="*/ 2147483647 w 56"/>
              <a:gd name="T45" fmla="*/ 0 h 271"/>
              <a:gd name="T46" fmla="*/ 2147483647 w 56"/>
              <a:gd name="T47" fmla="*/ 0 h 271"/>
              <a:gd name="T48" fmla="*/ 2147483647 w 56"/>
              <a:gd name="T49" fmla="*/ 2147483647 h 271"/>
              <a:gd name="T50" fmla="*/ 2147483647 w 56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3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7 w 186"/>
              <a:gd name="T1" fmla="*/ 2147483647 h 732"/>
              <a:gd name="T2" fmla="*/ 2147483647 w 186"/>
              <a:gd name="T3" fmla="*/ 2147483647 h 732"/>
              <a:gd name="T4" fmla="*/ 2147483647 w 186"/>
              <a:gd name="T5" fmla="*/ 2147483647 h 732"/>
              <a:gd name="T6" fmla="*/ 2147483647 w 186"/>
              <a:gd name="T7" fmla="*/ 2147483647 h 732"/>
              <a:gd name="T8" fmla="*/ 2147483647 w 186"/>
              <a:gd name="T9" fmla="*/ 2147483647 h 732"/>
              <a:gd name="T10" fmla="*/ 2147483647 w 186"/>
              <a:gd name="T11" fmla="*/ 2147483647 h 732"/>
              <a:gd name="T12" fmla="*/ 2147483647 w 186"/>
              <a:gd name="T13" fmla="*/ 2147483647 h 732"/>
              <a:gd name="T14" fmla="*/ 2147483647 w 186"/>
              <a:gd name="T15" fmla="*/ 2147483647 h 732"/>
              <a:gd name="T16" fmla="*/ 2147483647 w 186"/>
              <a:gd name="T17" fmla="*/ 2147483647 h 732"/>
              <a:gd name="T18" fmla="*/ 2147483647 w 186"/>
              <a:gd name="T19" fmla="*/ 2147483647 h 732"/>
              <a:gd name="T20" fmla="*/ 2147483647 w 186"/>
              <a:gd name="T21" fmla="*/ 2147483647 h 732"/>
              <a:gd name="T22" fmla="*/ 2147483647 w 186"/>
              <a:gd name="T23" fmla="*/ 2147483647 h 732"/>
              <a:gd name="T24" fmla="*/ 2147483647 w 186"/>
              <a:gd name="T25" fmla="*/ 2147483647 h 732"/>
              <a:gd name="T26" fmla="*/ 2147483647 w 186"/>
              <a:gd name="T27" fmla="*/ 2147483647 h 732"/>
              <a:gd name="T28" fmla="*/ 0 w 186"/>
              <a:gd name="T29" fmla="*/ 2147483647 h 732"/>
              <a:gd name="T30" fmla="*/ 2147483647 w 186"/>
              <a:gd name="T31" fmla="*/ 2147483647 h 732"/>
              <a:gd name="T32" fmla="*/ 2147483647 w 186"/>
              <a:gd name="T33" fmla="*/ 2147483647 h 732"/>
              <a:gd name="T34" fmla="*/ 2147483647 w 186"/>
              <a:gd name="T35" fmla="*/ 0 h 732"/>
              <a:gd name="T36" fmla="*/ 2147483647 w 186"/>
              <a:gd name="T37" fmla="*/ 2147483647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4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7 w 158"/>
              <a:gd name="T1" fmla="*/ 2147483647 h 625"/>
              <a:gd name="T2" fmla="*/ 2147483647 w 158"/>
              <a:gd name="T3" fmla="*/ 2147483647 h 625"/>
              <a:gd name="T4" fmla="*/ 2147483647 w 158"/>
              <a:gd name="T5" fmla="*/ 2147483647 h 625"/>
              <a:gd name="T6" fmla="*/ 2147483647 w 158"/>
              <a:gd name="T7" fmla="*/ 2147483647 h 625"/>
              <a:gd name="T8" fmla="*/ 2147483647 w 158"/>
              <a:gd name="T9" fmla="*/ 2147483647 h 625"/>
              <a:gd name="T10" fmla="*/ 2147483647 w 158"/>
              <a:gd name="T11" fmla="*/ 2147483647 h 625"/>
              <a:gd name="T12" fmla="*/ 2147483647 w 158"/>
              <a:gd name="T13" fmla="*/ 2147483647 h 625"/>
              <a:gd name="T14" fmla="*/ 2147483647 w 158"/>
              <a:gd name="T15" fmla="*/ 2147483647 h 625"/>
              <a:gd name="T16" fmla="*/ 2147483647 w 158"/>
              <a:gd name="T17" fmla="*/ 2147483647 h 625"/>
              <a:gd name="T18" fmla="*/ 2147483647 w 158"/>
              <a:gd name="T19" fmla="*/ 2147483647 h 625"/>
              <a:gd name="T20" fmla="*/ 2147483647 w 158"/>
              <a:gd name="T21" fmla="*/ 2147483647 h 625"/>
              <a:gd name="T22" fmla="*/ 2147483647 w 158"/>
              <a:gd name="T23" fmla="*/ 2147483647 h 625"/>
              <a:gd name="T24" fmla="*/ 2147483647 w 158"/>
              <a:gd name="T25" fmla="*/ 2147483647 h 625"/>
              <a:gd name="T26" fmla="*/ 2147483647 w 158"/>
              <a:gd name="T27" fmla="*/ 2147483647 h 625"/>
              <a:gd name="T28" fmla="*/ 0 w 158"/>
              <a:gd name="T29" fmla="*/ 2147483647 h 625"/>
              <a:gd name="T30" fmla="*/ 2147483647 w 158"/>
              <a:gd name="T31" fmla="*/ 2147483647 h 625"/>
              <a:gd name="T32" fmla="*/ 2147483647 w 158"/>
              <a:gd name="T33" fmla="*/ 2147483647 h 625"/>
              <a:gd name="T34" fmla="*/ 2147483647 w 158"/>
              <a:gd name="T35" fmla="*/ 0 h 625"/>
              <a:gd name="T36" fmla="*/ 2147483647 w 158"/>
              <a:gd name="T37" fmla="*/ 2147483647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5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7 w 131"/>
              <a:gd name="T1" fmla="*/ 2147483647 h 517"/>
              <a:gd name="T2" fmla="*/ 2147483647 w 131"/>
              <a:gd name="T3" fmla="*/ 2147483647 h 517"/>
              <a:gd name="T4" fmla="*/ 2147483647 w 131"/>
              <a:gd name="T5" fmla="*/ 2147483647 h 517"/>
              <a:gd name="T6" fmla="*/ 2147483647 w 131"/>
              <a:gd name="T7" fmla="*/ 2147483647 h 517"/>
              <a:gd name="T8" fmla="*/ 2147483647 w 131"/>
              <a:gd name="T9" fmla="*/ 2147483647 h 517"/>
              <a:gd name="T10" fmla="*/ 2147483647 w 131"/>
              <a:gd name="T11" fmla="*/ 2147483647 h 517"/>
              <a:gd name="T12" fmla="*/ 2147483647 w 131"/>
              <a:gd name="T13" fmla="*/ 2147483647 h 517"/>
              <a:gd name="T14" fmla="*/ 2147483647 w 131"/>
              <a:gd name="T15" fmla="*/ 2147483647 h 517"/>
              <a:gd name="T16" fmla="*/ 2147483647 w 131"/>
              <a:gd name="T17" fmla="*/ 2147483647 h 517"/>
              <a:gd name="T18" fmla="*/ 2147483647 w 131"/>
              <a:gd name="T19" fmla="*/ 2147483647 h 517"/>
              <a:gd name="T20" fmla="*/ 2147483647 w 131"/>
              <a:gd name="T21" fmla="*/ 2147483647 h 517"/>
              <a:gd name="T22" fmla="*/ 2147483647 w 131"/>
              <a:gd name="T23" fmla="*/ 2147483647 h 517"/>
              <a:gd name="T24" fmla="*/ 2147483647 w 131"/>
              <a:gd name="T25" fmla="*/ 2147483647 h 517"/>
              <a:gd name="T26" fmla="*/ 2147483647 w 131"/>
              <a:gd name="T27" fmla="*/ 2147483647 h 517"/>
              <a:gd name="T28" fmla="*/ 0 w 131"/>
              <a:gd name="T29" fmla="*/ 2147483647 h 517"/>
              <a:gd name="T30" fmla="*/ 2147483647 w 131"/>
              <a:gd name="T31" fmla="*/ 2147483647 h 517"/>
              <a:gd name="T32" fmla="*/ 2147483647 w 131"/>
              <a:gd name="T33" fmla="*/ 2147483647 h 517"/>
              <a:gd name="T34" fmla="*/ 2147483647 w 131"/>
              <a:gd name="T35" fmla="*/ 0 h 517"/>
              <a:gd name="T36" fmla="*/ 2147483647 w 131"/>
              <a:gd name="T37" fmla="*/ 2147483647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6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7 w 104"/>
              <a:gd name="T1" fmla="*/ 2147483647 h 411"/>
              <a:gd name="T2" fmla="*/ 2147483647 w 104"/>
              <a:gd name="T3" fmla="*/ 2147483647 h 411"/>
              <a:gd name="T4" fmla="*/ 2147483647 w 104"/>
              <a:gd name="T5" fmla="*/ 2147483647 h 411"/>
              <a:gd name="T6" fmla="*/ 2147483647 w 104"/>
              <a:gd name="T7" fmla="*/ 2147483647 h 411"/>
              <a:gd name="T8" fmla="*/ 2147483647 w 104"/>
              <a:gd name="T9" fmla="*/ 2147483647 h 411"/>
              <a:gd name="T10" fmla="*/ 2147483647 w 104"/>
              <a:gd name="T11" fmla="*/ 2147483647 h 411"/>
              <a:gd name="T12" fmla="*/ 2147483647 w 104"/>
              <a:gd name="T13" fmla="*/ 2147483647 h 411"/>
              <a:gd name="T14" fmla="*/ 2147483647 w 104"/>
              <a:gd name="T15" fmla="*/ 2147483647 h 411"/>
              <a:gd name="T16" fmla="*/ 2147483647 w 104"/>
              <a:gd name="T17" fmla="*/ 2147483647 h 411"/>
              <a:gd name="T18" fmla="*/ 2147483647 w 104"/>
              <a:gd name="T19" fmla="*/ 2147483647 h 411"/>
              <a:gd name="T20" fmla="*/ 2147483647 w 104"/>
              <a:gd name="T21" fmla="*/ 2147483647 h 411"/>
              <a:gd name="T22" fmla="*/ 2147483647 w 104"/>
              <a:gd name="T23" fmla="*/ 2147483647 h 411"/>
              <a:gd name="T24" fmla="*/ 2147483647 w 104"/>
              <a:gd name="T25" fmla="*/ 2147483647 h 411"/>
              <a:gd name="T26" fmla="*/ 2147483647 w 104"/>
              <a:gd name="T27" fmla="*/ 2147483647 h 411"/>
              <a:gd name="T28" fmla="*/ 0 w 104"/>
              <a:gd name="T29" fmla="*/ 2147483647 h 411"/>
              <a:gd name="T30" fmla="*/ 2147483647 w 104"/>
              <a:gd name="T31" fmla="*/ 2147483647 h 411"/>
              <a:gd name="T32" fmla="*/ 2147483647 w 104"/>
              <a:gd name="T33" fmla="*/ 2147483647 h 411"/>
              <a:gd name="T34" fmla="*/ 2147483647 w 104"/>
              <a:gd name="T35" fmla="*/ 0 h 411"/>
              <a:gd name="T36" fmla="*/ 2147483647 w 104"/>
              <a:gd name="T37" fmla="*/ 2147483647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7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7 w 76"/>
              <a:gd name="T1" fmla="*/ 2147483647 h 302"/>
              <a:gd name="T2" fmla="*/ 2147483647 w 76"/>
              <a:gd name="T3" fmla="*/ 2147483647 h 302"/>
              <a:gd name="T4" fmla="*/ 2147483647 w 76"/>
              <a:gd name="T5" fmla="*/ 2147483647 h 302"/>
              <a:gd name="T6" fmla="*/ 2147483647 w 76"/>
              <a:gd name="T7" fmla="*/ 2147483647 h 302"/>
              <a:gd name="T8" fmla="*/ 2147483647 w 76"/>
              <a:gd name="T9" fmla="*/ 2147483647 h 302"/>
              <a:gd name="T10" fmla="*/ 2147483647 w 76"/>
              <a:gd name="T11" fmla="*/ 2147483647 h 302"/>
              <a:gd name="T12" fmla="*/ 2147483647 w 76"/>
              <a:gd name="T13" fmla="*/ 2147483647 h 302"/>
              <a:gd name="T14" fmla="*/ 2147483647 w 76"/>
              <a:gd name="T15" fmla="*/ 2147483647 h 302"/>
              <a:gd name="T16" fmla="*/ 2147483647 w 76"/>
              <a:gd name="T17" fmla="*/ 2147483647 h 302"/>
              <a:gd name="T18" fmla="*/ 2147483647 w 76"/>
              <a:gd name="T19" fmla="*/ 2147483647 h 302"/>
              <a:gd name="T20" fmla="*/ 2147483647 w 76"/>
              <a:gd name="T21" fmla="*/ 2147483647 h 302"/>
              <a:gd name="T22" fmla="*/ 2147483647 w 76"/>
              <a:gd name="T23" fmla="*/ 2147483647 h 302"/>
              <a:gd name="T24" fmla="*/ 2147483647 w 76"/>
              <a:gd name="T25" fmla="*/ 2147483647 h 302"/>
              <a:gd name="T26" fmla="*/ 2147483647 w 76"/>
              <a:gd name="T27" fmla="*/ 2147483647 h 302"/>
              <a:gd name="T28" fmla="*/ 0 w 76"/>
              <a:gd name="T29" fmla="*/ 2147483647 h 302"/>
              <a:gd name="T30" fmla="*/ 2147483647 w 76"/>
              <a:gd name="T31" fmla="*/ 2147483647 h 302"/>
              <a:gd name="T32" fmla="*/ 2147483647 w 76"/>
              <a:gd name="T33" fmla="*/ 2147483647 h 302"/>
              <a:gd name="T34" fmla="*/ 2147483647 w 76"/>
              <a:gd name="T35" fmla="*/ 0 h 302"/>
              <a:gd name="T36" fmla="*/ 2147483647 w 76"/>
              <a:gd name="T37" fmla="*/ 2147483647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8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89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7 w 375"/>
              <a:gd name="T1" fmla="*/ 2147483647 h 440"/>
              <a:gd name="T2" fmla="*/ 2147483647 w 375"/>
              <a:gd name="T3" fmla="*/ 2147483647 h 440"/>
              <a:gd name="T4" fmla="*/ 2147483647 w 375"/>
              <a:gd name="T5" fmla="*/ 2147483647 h 440"/>
              <a:gd name="T6" fmla="*/ 2147483647 w 375"/>
              <a:gd name="T7" fmla="*/ 2147483647 h 440"/>
              <a:gd name="T8" fmla="*/ 2147483647 w 375"/>
              <a:gd name="T9" fmla="*/ 2147483647 h 440"/>
              <a:gd name="T10" fmla="*/ 2147483647 w 375"/>
              <a:gd name="T11" fmla="*/ 2147483647 h 440"/>
              <a:gd name="T12" fmla="*/ 0 w 375"/>
              <a:gd name="T13" fmla="*/ 2147483647 h 440"/>
              <a:gd name="T14" fmla="*/ 2147483647 w 375"/>
              <a:gd name="T15" fmla="*/ 2147483647 h 440"/>
              <a:gd name="T16" fmla="*/ 2147483647 w 375"/>
              <a:gd name="T17" fmla="*/ 2147483647 h 440"/>
              <a:gd name="T18" fmla="*/ 2147483647 w 375"/>
              <a:gd name="T19" fmla="*/ 2147483647 h 440"/>
              <a:gd name="T20" fmla="*/ 2147483647 w 375"/>
              <a:gd name="T21" fmla="*/ 2147483647 h 440"/>
              <a:gd name="T22" fmla="*/ 2147483647 w 375"/>
              <a:gd name="T23" fmla="*/ 2147483647 h 440"/>
              <a:gd name="T24" fmla="*/ 2147483647 w 375"/>
              <a:gd name="T25" fmla="*/ 2147483647 h 440"/>
              <a:gd name="T26" fmla="*/ 2147483647 w 375"/>
              <a:gd name="T27" fmla="*/ 2147483647 h 440"/>
              <a:gd name="T28" fmla="*/ 2147483647 w 375"/>
              <a:gd name="T29" fmla="*/ 2147483647 h 440"/>
              <a:gd name="T30" fmla="*/ 2147483647 w 375"/>
              <a:gd name="T31" fmla="*/ 2147483647 h 440"/>
              <a:gd name="T32" fmla="*/ 2147483647 w 375"/>
              <a:gd name="T33" fmla="*/ 2147483647 h 440"/>
              <a:gd name="T34" fmla="*/ 2147483647 w 375"/>
              <a:gd name="T35" fmla="*/ 2147483647 h 440"/>
              <a:gd name="T36" fmla="*/ 2147483647 w 375"/>
              <a:gd name="T37" fmla="*/ 2147483647 h 440"/>
              <a:gd name="T38" fmla="*/ 2147483647 w 375"/>
              <a:gd name="T39" fmla="*/ 2147483647 h 440"/>
              <a:gd name="T40" fmla="*/ 2147483647 w 375"/>
              <a:gd name="T41" fmla="*/ 2147483647 h 440"/>
              <a:gd name="T42" fmla="*/ 2147483647 w 375"/>
              <a:gd name="T43" fmla="*/ 2147483647 h 440"/>
              <a:gd name="T44" fmla="*/ 2147483647 w 375"/>
              <a:gd name="T45" fmla="*/ 2147483647 h 440"/>
              <a:gd name="T46" fmla="*/ 2147483647 w 375"/>
              <a:gd name="T47" fmla="*/ 2147483647 h 440"/>
              <a:gd name="T48" fmla="*/ 2147483647 w 375"/>
              <a:gd name="T49" fmla="*/ 2147483647 h 440"/>
              <a:gd name="T50" fmla="*/ 2147483647 w 375"/>
              <a:gd name="T51" fmla="*/ 2147483647 h 440"/>
              <a:gd name="T52" fmla="*/ 2147483647 w 375"/>
              <a:gd name="T53" fmla="*/ 2147483647 h 440"/>
              <a:gd name="T54" fmla="*/ 2147483647 w 375"/>
              <a:gd name="T55" fmla="*/ 2147483647 h 440"/>
              <a:gd name="T56" fmla="*/ 2147483647 w 375"/>
              <a:gd name="T57" fmla="*/ 2147483647 h 440"/>
              <a:gd name="T58" fmla="*/ 2147483647 w 375"/>
              <a:gd name="T59" fmla="*/ 2147483647 h 440"/>
              <a:gd name="T60" fmla="*/ 2147483647 w 375"/>
              <a:gd name="T61" fmla="*/ 2147483647 h 440"/>
              <a:gd name="T62" fmla="*/ 2147483647 w 375"/>
              <a:gd name="T63" fmla="*/ 2147483647 h 440"/>
              <a:gd name="T64" fmla="*/ 2147483647 w 375"/>
              <a:gd name="T65" fmla="*/ 2147483647 h 440"/>
              <a:gd name="T66" fmla="*/ 2147483647 w 375"/>
              <a:gd name="T67" fmla="*/ 2147483647 h 440"/>
              <a:gd name="T68" fmla="*/ 2147483647 w 375"/>
              <a:gd name="T69" fmla="*/ 2147483647 h 440"/>
              <a:gd name="T70" fmla="*/ 2147483647 w 375"/>
              <a:gd name="T71" fmla="*/ 2147483647 h 440"/>
              <a:gd name="T72" fmla="*/ 2147483647 w 375"/>
              <a:gd name="T73" fmla="*/ 2147483647 h 440"/>
              <a:gd name="T74" fmla="*/ 2147483647 w 375"/>
              <a:gd name="T75" fmla="*/ 2147483647 h 440"/>
              <a:gd name="T76" fmla="*/ 2147483647 w 375"/>
              <a:gd name="T77" fmla="*/ 2147483647 h 440"/>
              <a:gd name="T78" fmla="*/ 2147483647 w 375"/>
              <a:gd name="T79" fmla="*/ 2147483647 h 440"/>
              <a:gd name="T80" fmla="*/ 2147483647 w 375"/>
              <a:gd name="T81" fmla="*/ 2147483647 h 440"/>
              <a:gd name="T82" fmla="*/ 2147483647 w 375"/>
              <a:gd name="T83" fmla="*/ 0 h 440"/>
              <a:gd name="T84" fmla="*/ 2147483647 w 375"/>
              <a:gd name="T85" fmla="*/ 2147483647 h 440"/>
              <a:gd name="T86" fmla="*/ 2147483647 w 375"/>
              <a:gd name="T87" fmla="*/ 2147483647 h 440"/>
              <a:gd name="T88" fmla="*/ 2147483647 w 375"/>
              <a:gd name="T89" fmla="*/ 2147483647 h 440"/>
              <a:gd name="T90" fmla="*/ 2147483647 w 375"/>
              <a:gd name="T91" fmla="*/ 2147483647 h 440"/>
              <a:gd name="T92" fmla="*/ 2147483647 w 375"/>
              <a:gd name="T93" fmla="*/ 2147483647 h 440"/>
              <a:gd name="T94" fmla="*/ 2147483647 w 375"/>
              <a:gd name="T95" fmla="*/ 2147483647 h 440"/>
              <a:gd name="T96" fmla="*/ 2147483647 w 375"/>
              <a:gd name="T97" fmla="*/ 2147483647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0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1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2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7 h 917"/>
              <a:gd name="T4" fmla="*/ 2147483647 w 496"/>
              <a:gd name="T5" fmla="*/ 2147483647 h 917"/>
              <a:gd name="T6" fmla="*/ 2147483647 w 496"/>
              <a:gd name="T7" fmla="*/ 2147483647 h 917"/>
              <a:gd name="T8" fmla="*/ 2147483647 w 496"/>
              <a:gd name="T9" fmla="*/ 2147483647 h 917"/>
              <a:gd name="T10" fmla="*/ 2147483647 w 496"/>
              <a:gd name="T11" fmla="*/ 2147483647 h 917"/>
              <a:gd name="T12" fmla="*/ 2147483647 w 496"/>
              <a:gd name="T13" fmla="*/ 2147483647 h 917"/>
              <a:gd name="T14" fmla="*/ 2147483647 w 496"/>
              <a:gd name="T15" fmla="*/ 2147483647 h 917"/>
              <a:gd name="T16" fmla="*/ 2147483647 w 496"/>
              <a:gd name="T17" fmla="*/ 2147483647 h 917"/>
              <a:gd name="T18" fmla="*/ 2147483647 w 496"/>
              <a:gd name="T19" fmla="*/ 2147483647 h 917"/>
              <a:gd name="T20" fmla="*/ 2147483647 w 496"/>
              <a:gd name="T21" fmla="*/ 2147483647 h 917"/>
              <a:gd name="T22" fmla="*/ 2147483647 w 496"/>
              <a:gd name="T23" fmla="*/ 2147483647 h 917"/>
              <a:gd name="T24" fmla="*/ 2147483647 w 496"/>
              <a:gd name="T25" fmla="*/ 2147483647 h 917"/>
              <a:gd name="T26" fmla="*/ 2147483647 w 496"/>
              <a:gd name="T27" fmla="*/ 2147483647 h 917"/>
              <a:gd name="T28" fmla="*/ 2147483647 w 496"/>
              <a:gd name="T29" fmla="*/ 2147483647 h 917"/>
              <a:gd name="T30" fmla="*/ 2147483647 w 496"/>
              <a:gd name="T31" fmla="*/ 2147483647 h 917"/>
              <a:gd name="T32" fmla="*/ 2147483647 w 496"/>
              <a:gd name="T33" fmla="*/ 2147483647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3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7 h 125"/>
              <a:gd name="T2" fmla="*/ 2147483647 w 638"/>
              <a:gd name="T3" fmla="*/ 2147483647 h 125"/>
              <a:gd name="T4" fmla="*/ 2147483647 w 638"/>
              <a:gd name="T5" fmla="*/ 2147483647 h 125"/>
              <a:gd name="T6" fmla="*/ 2147483647 w 638"/>
              <a:gd name="T7" fmla="*/ 2147483647 h 125"/>
              <a:gd name="T8" fmla="*/ 2147483647 w 638"/>
              <a:gd name="T9" fmla="*/ 2147483647 h 125"/>
              <a:gd name="T10" fmla="*/ 2147483647 w 638"/>
              <a:gd name="T11" fmla="*/ 2147483647 h 125"/>
              <a:gd name="T12" fmla="*/ 2147483647 w 638"/>
              <a:gd name="T13" fmla="*/ 2147483647 h 125"/>
              <a:gd name="T14" fmla="*/ 2147483647 w 638"/>
              <a:gd name="T15" fmla="*/ 2147483647 h 125"/>
              <a:gd name="T16" fmla="*/ 2147483647 w 638"/>
              <a:gd name="T17" fmla="*/ 2147483647 h 125"/>
              <a:gd name="T18" fmla="*/ 2147483647 w 638"/>
              <a:gd name="T19" fmla="*/ 2147483647 h 125"/>
              <a:gd name="T20" fmla="*/ 2147483647 w 638"/>
              <a:gd name="T21" fmla="*/ 2147483647 h 125"/>
              <a:gd name="T22" fmla="*/ 2147483647 w 638"/>
              <a:gd name="T23" fmla="*/ 2147483647 h 125"/>
              <a:gd name="T24" fmla="*/ 2147483647 w 638"/>
              <a:gd name="T25" fmla="*/ 2147483647 h 125"/>
              <a:gd name="T26" fmla="*/ 2147483647 w 638"/>
              <a:gd name="T27" fmla="*/ 2147483647 h 125"/>
              <a:gd name="T28" fmla="*/ 2147483647 w 638"/>
              <a:gd name="T29" fmla="*/ 2147483647 h 125"/>
              <a:gd name="T30" fmla="*/ 2147483647 w 638"/>
              <a:gd name="T31" fmla="*/ 2147483647 h 125"/>
              <a:gd name="T32" fmla="*/ 2147483647 w 638"/>
              <a:gd name="T33" fmla="*/ 2147483647 h 125"/>
              <a:gd name="T34" fmla="*/ 2147483647 w 638"/>
              <a:gd name="T35" fmla="*/ 0 h 125"/>
              <a:gd name="T36" fmla="*/ 2147483647 w 638"/>
              <a:gd name="T37" fmla="*/ 0 h 125"/>
              <a:gd name="T38" fmla="*/ 2147483647 w 638"/>
              <a:gd name="T39" fmla="*/ 0 h 125"/>
              <a:gd name="T40" fmla="*/ 2147483647 w 638"/>
              <a:gd name="T41" fmla="*/ 0 h 125"/>
              <a:gd name="T42" fmla="*/ 2147483647 w 638"/>
              <a:gd name="T43" fmla="*/ 2147483647 h 125"/>
              <a:gd name="T44" fmla="*/ 2147483647 w 638"/>
              <a:gd name="T45" fmla="*/ 2147483647 h 125"/>
              <a:gd name="T46" fmla="*/ 2147483647 w 638"/>
              <a:gd name="T47" fmla="*/ 2147483647 h 125"/>
              <a:gd name="T48" fmla="*/ 2147483647 w 638"/>
              <a:gd name="T49" fmla="*/ 2147483647 h 125"/>
              <a:gd name="T50" fmla="*/ 2147483647 w 638"/>
              <a:gd name="T51" fmla="*/ 2147483647 h 125"/>
              <a:gd name="T52" fmla="*/ 2147483647 w 638"/>
              <a:gd name="T53" fmla="*/ 2147483647 h 125"/>
              <a:gd name="T54" fmla="*/ 2147483647 w 638"/>
              <a:gd name="T55" fmla="*/ 2147483647 h 125"/>
              <a:gd name="T56" fmla="*/ 2147483647 w 638"/>
              <a:gd name="T57" fmla="*/ 2147483647 h 125"/>
              <a:gd name="T58" fmla="*/ 2147483647 w 638"/>
              <a:gd name="T59" fmla="*/ 2147483647 h 125"/>
              <a:gd name="T60" fmla="*/ 2147483647 w 638"/>
              <a:gd name="T61" fmla="*/ 2147483647 h 125"/>
              <a:gd name="T62" fmla="*/ 2147483647 w 638"/>
              <a:gd name="T63" fmla="*/ 2147483647 h 125"/>
              <a:gd name="T64" fmla="*/ 2147483647 w 638"/>
              <a:gd name="T65" fmla="*/ 2147483647 h 125"/>
              <a:gd name="T66" fmla="*/ 0 w 638"/>
              <a:gd name="T67" fmla="*/ 2147483647 h 125"/>
              <a:gd name="T68" fmla="*/ 0 w 638"/>
              <a:gd name="T69" fmla="*/ 2147483647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4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7 w 1075"/>
              <a:gd name="T1" fmla="*/ 2147483647 h 356"/>
              <a:gd name="T2" fmla="*/ 2147483647 w 1075"/>
              <a:gd name="T3" fmla="*/ 2147483647 h 356"/>
              <a:gd name="T4" fmla="*/ 2147483647 w 1075"/>
              <a:gd name="T5" fmla="*/ 2147483647 h 356"/>
              <a:gd name="T6" fmla="*/ 2147483647 w 1075"/>
              <a:gd name="T7" fmla="*/ 2147483647 h 356"/>
              <a:gd name="T8" fmla="*/ 2147483647 w 1075"/>
              <a:gd name="T9" fmla="*/ 2147483647 h 356"/>
              <a:gd name="T10" fmla="*/ 2147483647 w 1075"/>
              <a:gd name="T11" fmla="*/ 2147483647 h 356"/>
              <a:gd name="T12" fmla="*/ 2147483647 w 1075"/>
              <a:gd name="T13" fmla="*/ 2147483647 h 356"/>
              <a:gd name="T14" fmla="*/ 2147483647 w 1075"/>
              <a:gd name="T15" fmla="*/ 2147483647 h 356"/>
              <a:gd name="T16" fmla="*/ 2147483647 w 1075"/>
              <a:gd name="T17" fmla="*/ 2147483647 h 356"/>
              <a:gd name="T18" fmla="*/ 2147483647 w 1075"/>
              <a:gd name="T19" fmla="*/ 2147483647 h 356"/>
              <a:gd name="T20" fmla="*/ 2147483647 w 1075"/>
              <a:gd name="T21" fmla="*/ 2147483647 h 356"/>
              <a:gd name="T22" fmla="*/ 2147483647 w 1075"/>
              <a:gd name="T23" fmla="*/ 2147483647 h 356"/>
              <a:gd name="T24" fmla="*/ 2147483647 w 1075"/>
              <a:gd name="T25" fmla="*/ 2147483647 h 356"/>
              <a:gd name="T26" fmla="*/ 2147483647 w 1075"/>
              <a:gd name="T27" fmla="*/ 2147483647 h 356"/>
              <a:gd name="T28" fmla="*/ 2147483647 w 1075"/>
              <a:gd name="T29" fmla="*/ 2147483647 h 356"/>
              <a:gd name="T30" fmla="*/ 2147483647 w 1075"/>
              <a:gd name="T31" fmla="*/ 2147483647 h 356"/>
              <a:gd name="T32" fmla="*/ 2147483647 w 1075"/>
              <a:gd name="T33" fmla="*/ 2147483647 h 356"/>
              <a:gd name="T34" fmla="*/ 0 w 1075"/>
              <a:gd name="T35" fmla="*/ 2147483647 h 356"/>
              <a:gd name="T36" fmla="*/ 2147483647 w 1075"/>
              <a:gd name="T37" fmla="*/ 0 h 356"/>
              <a:gd name="T38" fmla="*/ 2147483647 w 1075"/>
              <a:gd name="T39" fmla="*/ 2147483647 h 356"/>
              <a:gd name="T40" fmla="*/ 2147483647 w 1075"/>
              <a:gd name="T41" fmla="*/ 2147483647 h 356"/>
              <a:gd name="T42" fmla="*/ 2147483647 w 1075"/>
              <a:gd name="T43" fmla="*/ 2147483647 h 356"/>
              <a:gd name="T44" fmla="*/ 2147483647 w 1075"/>
              <a:gd name="T45" fmla="*/ 2147483647 h 356"/>
              <a:gd name="T46" fmla="*/ 2147483647 w 1075"/>
              <a:gd name="T47" fmla="*/ 2147483647 h 356"/>
              <a:gd name="T48" fmla="*/ 2147483647 w 1075"/>
              <a:gd name="T49" fmla="*/ 2147483647 h 356"/>
              <a:gd name="T50" fmla="*/ 2147483647 w 1075"/>
              <a:gd name="T51" fmla="*/ 2147483647 h 356"/>
              <a:gd name="T52" fmla="*/ 2147483647 w 1075"/>
              <a:gd name="T53" fmla="*/ 2147483647 h 356"/>
              <a:gd name="T54" fmla="*/ 2147483647 w 1075"/>
              <a:gd name="T55" fmla="*/ 2147483647 h 356"/>
              <a:gd name="T56" fmla="*/ 2147483647 w 1075"/>
              <a:gd name="T57" fmla="*/ 2147483647 h 356"/>
              <a:gd name="T58" fmla="*/ 2147483647 w 1075"/>
              <a:gd name="T59" fmla="*/ 2147483647 h 356"/>
              <a:gd name="T60" fmla="*/ 2147483647 w 1075"/>
              <a:gd name="T61" fmla="*/ 2147483647 h 356"/>
              <a:gd name="T62" fmla="*/ 2147483647 w 1075"/>
              <a:gd name="T63" fmla="*/ 2147483647 h 356"/>
              <a:gd name="T64" fmla="*/ 2147483647 w 1075"/>
              <a:gd name="T65" fmla="*/ 2147483647 h 356"/>
              <a:gd name="T66" fmla="*/ 2147483647 w 1075"/>
              <a:gd name="T67" fmla="*/ 2147483647 h 356"/>
              <a:gd name="T68" fmla="*/ 2147483647 w 1075"/>
              <a:gd name="T69" fmla="*/ 2147483647 h 356"/>
              <a:gd name="T70" fmla="*/ 2147483647 w 1075"/>
              <a:gd name="T71" fmla="*/ 2147483647 h 356"/>
              <a:gd name="T72" fmla="*/ 2147483647 w 1075"/>
              <a:gd name="T73" fmla="*/ 2147483647 h 356"/>
              <a:gd name="T74" fmla="*/ 2147483647 w 1075"/>
              <a:gd name="T75" fmla="*/ 2147483647 h 356"/>
              <a:gd name="T76" fmla="*/ 2147483647 w 1075"/>
              <a:gd name="T77" fmla="*/ 2147483647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7 w 1095"/>
              <a:gd name="T3" fmla="*/ 2147483647 h 319"/>
              <a:gd name="T4" fmla="*/ 2147483647 w 1095"/>
              <a:gd name="T5" fmla="*/ 2147483647 h 319"/>
              <a:gd name="T6" fmla="*/ 2147483647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6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7 h 285"/>
              <a:gd name="T2" fmla="*/ 2147483647 w 1082"/>
              <a:gd name="T3" fmla="*/ 2147483647 h 285"/>
              <a:gd name="T4" fmla="*/ 2147483647 w 1082"/>
              <a:gd name="T5" fmla="*/ 2147483647 h 285"/>
              <a:gd name="T6" fmla="*/ 2147483647 w 1082"/>
              <a:gd name="T7" fmla="*/ 0 h 285"/>
              <a:gd name="T8" fmla="*/ 0 w 108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7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7 w 1087"/>
              <a:gd name="T3" fmla="*/ 2147483647 h 315"/>
              <a:gd name="T4" fmla="*/ 2147483647 w 1087"/>
              <a:gd name="T5" fmla="*/ 2147483647 h 315"/>
              <a:gd name="T6" fmla="*/ 2147483647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8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129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9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1295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0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02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4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12933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4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5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6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2937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2938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39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2952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3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4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2949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0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1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1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2942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43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4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5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6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7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8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05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6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12931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2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7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09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1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12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13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14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12928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9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0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5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12925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6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7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6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12918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9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0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1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2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3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4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7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8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9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0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21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2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3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24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25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26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1291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7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12912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3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4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8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12905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6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7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8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9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0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1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9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30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1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2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33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34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35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129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6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12899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0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1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7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38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12892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3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4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5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6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7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8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9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0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1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2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12890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1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3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12888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9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4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12886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7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2745" name="Picture 33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3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12747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B</a:t>
            </a:r>
          </a:p>
        </p:txBody>
      </p:sp>
      <p:sp>
        <p:nvSpPr>
          <p:cNvPr id="112748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C</a:t>
            </a:r>
          </a:p>
        </p:txBody>
      </p:sp>
      <p:sp>
        <p:nvSpPr>
          <p:cNvPr id="112749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D</a:t>
            </a:r>
          </a:p>
        </p:txBody>
      </p:sp>
      <p:sp>
        <p:nvSpPr>
          <p:cNvPr id="112750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51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2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70375" y="1778000"/>
            <a:ext cx="4656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u="sng">
                <a:solidFill>
                  <a:srgbClr val="CC0000"/>
                </a:solidFill>
                <a:latin typeface="Gill Sans MT" pitchFamily="34" charset="0"/>
              </a:rPr>
              <a:t>A:</a:t>
            </a:r>
            <a:r>
              <a:rPr lang="en-US" altLang="en-US" sz="240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altLang="en-US" sz="2400">
                <a:latin typeface="Gill Sans MT" pitchFamily="34" charset="0"/>
              </a:rPr>
              <a:t>as red 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ja-JP" altLang="en-US" sz="2400" baseline="30000">
                <a:solidFill>
                  <a:srgbClr val="CC0000"/>
                </a:solidFill>
                <a:latin typeface="Gill Sans MT" pitchFamily="34" charset="0"/>
              </a:rPr>
              <a:t>’</a:t>
            </a:r>
            <a:r>
              <a:rPr lang="en-US" altLang="ja-JP" sz="2400">
                <a:latin typeface="Gill Sans MT" pitchFamily="34" charset="0"/>
              </a:rPr>
              <a:t> increases, all arriving blue pkts at upper queue are dropped, blue throughput </a:t>
            </a:r>
            <a:r>
              <a:rPr lang="en-US" altLang="ja-JP" sz="2400">
                <a:latin typeface="Wingdings 3" charset="2"/>
              </a:rPr>
              <a:t>g</a:t>
            </a:r>
            <a:r>
              <a:rPr lang="en-US" altLang="ja-JP" sz="2400">
                <a:latin typeface="Gill Sans MT" pitchFamily="34" charset="0"/>
              </a:rPr>
              <a:t> 0</a:t>
            </a:r>
            <a:endParaRPr lang="en-US" altLang="en-US" sz="2400">
              <a:latin typeface="Gill Sans MT" pitchFamily="34" charset="0"/>
            </a:endParaRPr>
          </a:p>
        </p:txBody>
      </p:sp>
      <p:grpSp>
        <p:nvGrpSpPr>
          <p:cNvPr id="112754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12854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56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7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1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59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77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8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3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1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75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6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5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56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4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73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4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65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6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71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2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60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68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9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3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71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5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6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7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8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69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70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5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1282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6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2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45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6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1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9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43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4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3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24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32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41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2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33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34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39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0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8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6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7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1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9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3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4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5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6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37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8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6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12790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92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3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7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5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3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4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89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7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1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2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1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92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00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9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0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01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2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7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08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6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4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5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9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7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1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2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3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4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05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6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7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1275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6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81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2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7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5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79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0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9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60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8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77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8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769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70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75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6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64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2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3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5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9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0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1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2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373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4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Gill Sans MT" pitchFamily="34" charset="0"/>
              </a:rPr>
              <a:t>another </a:t>
            </a:r>
            <a:r>
              <a:rPr lang="ja-JP" altLang="en-US" sz="2800">
                <a:solidFill>
                  <a:srgbClr val="FF0000"/>
                </a:solidFill>
                <a:latin typeface="Gill Sans MT" pitchFamily="34" charset="0"/>
              </a:rPr>
              <a:t>“</a:t>
            </a:r>
            <a:r>
              <a:rPr lang="en-US" altLang="ja-JP" sz="2800">
                <a:solidFill>
                  <a:srgbClr val="FF0000"/>
                </a:solidFill>
                <a:latin typeface="Gill Sans MT" pitchFamily="34" charset="0"/>
              </a:rPr>
              <a:t>cost</a:t>
            </a:r>
            <a:r>
              <a:rPr lang="ja-JP" altLang="en-US" sz="2800">
                <a:solidFill>
                  <a:srgbClr val="FF0000"/>
                </a:solidFill>
                <a:latin typeface="Gill Sans MT" pitchFamily="34" charset="0"/>
              </a:rPr>
              <a:t>”</a:t>
            </a:r>
            <a:r>
              <a:rPr lang="en-US" altLang="ja-JP" sz="2800">
                <a:solidFill>
                  <a:srgbClr val="FF0000"/>
                </a:solidFill>
                <a:latin typeface="Gill Sans MT" pitchFamily="34" charset="0"/>
              </a:rPr>
              <a:t> of congestion:</a:t>
            </a:r>
            <a:r>
              <a:rPr lang="en-US" altLang="ja-JP" sz="2800">
                <a:latin typeface="Gill Sans MT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>
                <a:latin typeface="Gill Sans MT" pitchFamily="34" charset="0"/>
              </a:rPr>
              <a:t>when packet dropped, any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upstream transmission capacity used for that packet was wasted!</a:t>
            </a:r>
            <a:endParaRPr lang="en-US" altLang="en-US" sz="2800">
              <a:latin typeface="Gill Sans MT" pitchFamily="34" charset="0"/>
            </a:endParaRPr>
          </a:p>
        </p:txBody>
      </p:sp>
      <p:sp>
        <p:nvSpPr>
          <p:cNvPr id="113669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1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13818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9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20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2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3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2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3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13812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3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4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6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7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13806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7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8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0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1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9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13800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1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2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0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13778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9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3782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3783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84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3797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9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5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3794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6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6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3787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88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9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0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1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2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3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81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2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13776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7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683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84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87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88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89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13773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0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13770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1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2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1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13763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64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7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8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9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96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99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0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01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13760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1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2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2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13757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8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9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3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13750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51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5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4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705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8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9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10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13747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8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9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11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13744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5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6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12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3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13737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8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9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0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1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2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3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14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5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6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7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13735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8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13733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9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13731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3720" name="Picture 32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3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724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9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1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Symbol" charset="0"/>
              </a:rPr>
              <a:t>l</a:t>
            </a:r>
            <a:r>
              <a:rPr lang="en-US" sz="2400" baseline="-2500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 baseline="-25000">
                <a:latin typeface="Arial" pitchFamily="34" charset="0"/>
              </a:rPr>
              <a:t>in</a:t>
            </a:r>
            <a:r>
              <a:rPr lang="ja-JP" altLang="en-US" sz="2400" baseline="30000">
                <a:latin typeface="Arial" pitchFamily="34" charset="0"/>
              </a:rPr>
              <a:t>’</a:t>
            </a:r>
            <a:endParaRPr lang="en-US" altLang="en-US" sz="2400" baseline="3000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94</a:t>
            </a:fld>
            <a:endParaRPr lang="en-US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6 outline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1003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11469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95</a:t>
            </a:fld>
            <a:endParaRPr lang="en-US" alt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>
                <a:ea typeface="ＭＳ Ｐゴシック" charset="0"/>
                <a:cs typeface="+mj-cs"/>
              </a:rPr>
              <a:t>TCP congestion control: </a:t>
            </a:r>
            <a:r>
              <a:rPr lang="en-US" sz="3200">
                <a:ea typeface="ＭＳ Ｐゴシック" charset="0"/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approach: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sender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additive increase:</a:t>
            </a:r>
            <a:r>
              <a:rPr lang="en-US" sz="2800" dirty="0">
                <a:latin typeface="Gill Sans MT" charset="0"/>
                <a:ea typeface="ＭＳ Ｐゴシック" charset="0"/>
              </a:rPr>
              <a:t> increase 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latin typeface="Courier New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by 1 MSS every RTT until loss detected</a:t>
            </a:r>
            <a:endParaRPr lang="en-US" sz="2800" i="1" dirty="0">
              <a:latin typeface="Gill Sans MT" charset="0"/>
              <a:ea typeface="ＭＳ Ｐゴシック" charset="0"/>
            </a:endParaRP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multiplicative decrease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</a:rPr>
              <a:t> cut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b="1" dirty="0">
                <a:latin typeface="Courier New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latin typeface="Courier New" charset="0"/>
              </a:rPr>
              <a:t>cwnd:</a:t>
            </a:r>
            <a:r>
              <a:rPr lang="en-US" sz="1400">
                <a:latin typeface="Arial" charset="0"/>
              </a:rPr>
              <a:t> TCP sender 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congestion window size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for bandwidth</a:t>
            </a:r>
          </a:p>
        </p:txBody>
      </p:sp>
      <p:sp>
        <p:nvSpPr>
          <p:cNvPr id="101386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7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5735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1393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additively increase window size …</a:t>
            </a:r>
          </a:p>
          <a:p>
            <a:pPr algn="l"/>
            <a:r>
              <a:rPr lang="en-US" altLang="en-US"/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6086AEDD-8356-4551-BD48-D7FADE136EFB}" type="slidenum">
              <a:rPr lang="en-US" altLang="en-US" smtClean="0"/>
              <a:pPr/>
              <a:t>96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8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sender limits transmission: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>
                <a:ea typeface="ＭＳ Ｐゴシック" charset="0"/>
                <a:cs typeface="+mn-cs"/>
              </a:rPr>
              <a:t> is dynamic, function of perceived network congestion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roughly:</a:t>
            </a:r>
            <a:r>
              <a:rPr lang="en-US">
                <a:ea typeface="ＭＳ Ｐゴシック" charset="0"/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6781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 sent</a:t>
            </a:r>
          </a:p>
        </p:txBody>
      </p:sp>
      <p:sp>
        <p:nvSpPr>
          <p:cNvPr id="102451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>
                <a:latin typeface="Courier New" charset="0"/>
              </a:rPr>
              <a:t>cwnd</a:t>
            </a:r>
            <a:endParaRPr lang="en-US" sz="1400" b="1" i="1">
              <a:latin typeface="Courier New" charset="0"/>
            </a:endParaRPr>
          </a:p>
        </p:txBody>
      </p:sp>
      <p:grpSp>
        <p:nvGrpSpPr>
          <p:cNvPr id="116787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6788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6789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	LastByteAcked</a:t>
            </a:r>
            <a:endParaRPr lang="en-US" sz="1800">
              <a:latin typeface="Courier New" charset="0"/>
            </a:endParaRPr>
          </a:p>
        </p:txBody>
      </p:sp>
      <p:grpSp>
        <p:nvGrpSpPr>
          <p:cNvPr id="116791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Courier New" charset="0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/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Arial" charset="0"/>
              </a:rPr>
              <a:t>rate</a:t>
            </a:r>
          </a:p>
        </p:txBody>
      </p:sp>
      <p:grpSp>
        <p:nvGrpSpPr>
          <p:cNvPr id="116796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</p:grpSp>
      <p:grpSp>
        <p:nvGrpSpPr>
          <p:cNvPr id="116797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97</a:t>
            </a:fld>
            <a:endParaRPr lang="en-US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</a:t>
            </a:r>
            <a:endParaRPr lang="en-US" sz="100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7775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Arial" charset="0"/>
                </a:rPr>
                <a:t>time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117782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7783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7784" name="Picture 3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85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17819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0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7786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17787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789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2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4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7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798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99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1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4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98</a:t>
            </a:fld>
            <a:endParaRPr lang="en-US" alt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3200">
                <a:ea typeface="ＭＳ Ｐゴシック" charset="0"/>
                <a:cs typeface="+mn-cs"/>
              </a:rPr>
              <a:t>loss indicated by timeout: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>
                <a:latin typeface="Courier New" charset="0"/>
                <a:ea typeface="ＭＳ Ｐゴシック" charset="0"/>
              </a:rPr>
              <a:t>cwnd</a:t>
            </a:r>
            <a:r>
              <a:rPr lang="en-US" sz="2800">
                <a:ea typeface="ＭＳ Ｐゴシック" charset="0"/>
              </a:rPr>
              <a:t> set to 1 MSS; 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window then grows exponentially (as in slow start) to threshold,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>
                <a:ea typeface="ＭＳ Ｐゴシック" charset="0"/>
                <a:cs typeface="+mn-cs"/>
              </a:rPr>
              <a:t>loss indicated by 3 duplicate ACKs: </a:t>
            </a:r>
            <a:r>
              <a:rPr lang="en-US">
                <a:ea typeface="ＭＳ Ｐゴシック" charset="0"/>
                <a:cs typeface="+mn-cs"/>
              </a:rPr>
              <a:t>TCP RENO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dup ACKs indicate network capable of  delivering some segments 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>
                <a:latin typeface="Courier New" charset="0"/>
                <a:ea typeface="ＭＳ Ｐゴシック" charset="0"/>
              </a:rPr>
              <a:t>cwnd</a:t>
            </a:r>
            <a:r>
              <a:rPr lang="en-US" sz="2800">
                <a:ea typeface="ＭＳ Ｐゴシック" charset="0"/>
              </a:rPr>
              <a:t> is cut in half window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>
                <a:ea typeface="ＭＳ Ｐゴシック" charset="0"/>
                <a:cs typeface="+mn-cs"/>
              </a:rPr>
              <a:t>TCP Tahoe always sets </a:t>
            </a:r>
            <a:r>
              <a:rPr lang="en-US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3200">
                <a:ea typeface="ＭＳ Ｐゴシック" charset="0"/>
                <a:cs typeface="+mn-cs"/>
              </a:rPr>
              <a:t> to 1 (timeout or 3 duplicate acks)</a:t>
            </a:r>
          </a:p>
          <a:p>
            <a:pPr lvl="1">
              <a:buFont typeface="Arial"/>
              <a:buChar char="•"/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6-</a:t>
            </a:r>
            <a:fld id="{C21E9C1E-2B0F-4C1D-8FBC-A1C2BE383AFD}" type="slidenum">
              <a:rPr lang="en-US" altLang="en-US" smtClean="0"/>
              <a:pPr/>
              <a:t>99</a:t>
            </a:fld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18705</TotalTime>
  <Words>9407</Words>
  <Application>Microsoft Macintosh PowerPoint</Application>
  <PresentationFormat>On-screen Show (4:3)</PresentationFormat>
  <Paragraphs>2242</Paragraphs>
  <Slides>108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1" baseType="lpstr">
      <vt:lpstr>MS Mincho</vt:lpstr>
      <vt:lpstr>Arial</vt:lpstr>
      <vt:lpstr>Arial Narrow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Wingdings 3</vt:lpstr>
      <vt:lpstr>Default Design</vt:lpstr>
      <vt:lpstr>Picture</vt:lpstr>
      <vt:lpstr>COMPUTER NETWORKS</vt:lpstr>
      <vt:lpstr>Chapter 6: Transport Layer</vt:lpstr>
      <vt:lpstr>Chapter 6 outline</vt:lpstr>
      <vt:lpstr>Transport services and protocols</vt:lpstr>
      <vt:lpstr>Transport vs. network layer</vt:lpstr>
      <vt:lpstr>Internet transport-layer protocols</vt:lpstr>
      <vt:lpstr>Chapter 6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6 outline</vt:lpstr>
      <vt:lpstr>UDP: User Datagram Protocol [RFC 768]</vt:lpstr>
      <vt:lpstr>UDP: segment header</vt:lpstr>
      <vt:lpstr>UDP checksum</vt:lpstr>
      <vt:lpstr>Internet checksum: example</vt:lpstr>
      <vt:lpstr>Chapter 6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Pipelined protocols: overview</vt:lpstr>
      <vt:lpstr>Go-Back-N: sender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6 outline</vt:lpstr>
      <vt:lpstr>TCP: Overview  RFCs: 793,1122,1323, 2018, 2581</vt:lpstr>
      <vt:lpstr>TCP segment structure</vt:lpstr>
      <vt:lpstr>TCP seq. numbers, ACKs</vt:lpstr>
      <vt:lpstr>TCP seq. numbers, ACKs</vt:lpstr>
      <vt:lpstr>TCP round trip time, timeout</vt:lpstr>
      <vt:lpstr>TCP round trip time, timeout</vt:lpstr>
      <vt:lpstr>TCP round trip time, timeout</vt:lpstr>
      <vt:lpstr>Chapter 6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6 outline</vt:lpstr>
      <vt:lpstr>TCP flow control</vt:lpstr>
      <vt:lpstr>TCP flow control</vt:lpstr>
      <vt:lpstr>Chapter 3 outline</vt:lpstr>
      <vt:lpstr>Connection Management</vt:lpstr>
      <vt:lpstr>Agreeing to establish a connection</vt:lpstr>
      <vt:lpstr>Agreeing to establish a connection</vt:lpstr>
      <vt:lpstr>TCP 3-way handshake</vt:lpstr>
      <vt:lpstr>TCP 3-way handshake: FSM</vt:lpstr>
      <vt:lpstr>TCP: closing a connection</vt:lpstr>
      <vt:lpstr>TCP: closing a connection</vt:lpstr>
      <vt:lpstr>Chapter 6 outline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Chapter 6 outline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Fairness (more)</vt:lpstr>
      <vt:lpstr>Explicit Congestion Notification (ECN)</vt:lpstr>
      <vt:lpstr>Chapter 3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Huu Nhat Minh Nguyen</cp:lastModifiedBy>
  <cp:revision>311</cp:revision>
  <cp:lastPrinted>2000-04-27T09:23:27Z</cp:lastPrinted>
  <dcterms:created xsi:type="dcterms:W3CDTF">1999-10-08T19:08:27Z</dcterms:created>
  <dcterms:modified xsi:type="dcterms:W3CDTF">2023-04-02T11:46:04Z</dcterms:modified>
</cp:coreProperties>
</file>