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7"/>
  </p:notesMasterIdLst>
  <p:handoutMasterIdLst>
    <p:handoutMasterId r:id="rId88"/>
  </p:handoutMasterIdLst>
  <p:sldIdLst>
    <p:sldId id="898" r:id="rId2"/>
    <p:sldId id="899" r:id="rId3"/>
    <p:sldId id="779" r:id="rId4"/>
    <p:sldId id="805" r:id="rId5"/>
    <p:sldId id="806" r:id="rId6"/>
    <p:sldId id="807" r:id="rId7"/>
    <p:sldId id="781" r:id="rId8"/>
    <p:sldId id="782" r:id="rId9"/>
    <p:sldId id="783" r:id="rId10"/>
    <p:sldId id="900" r:id="rId11"/>
    <p:sldId id="785" r:id="rId12"/>
    <p:sldId id="786" r:id="rId13"/>
    <p:sldId id="787" r:id="rId14"/>
    <p:sldId id="788" r:id="rId15"/>
    <p:sldId id="789" r:id="rId16"/>
    <p:sldId id="790" r:id="rId17"/>
    <p:sldId id="901" r:id="rId18"/>
    <p:sldId id="792" r:id="rId19"/>
    <p:sldId id="793" r:id="rId20"/>
    <p:sldId id="794" r:id="rId21"/>
    <p:sldId id="795" r:id="rId22"/>
    <p:sldId id="796" r:id="rId23"/>
    <p:sldId id="797" r:id="rId24"/>
    <p:sldId id="798" r:id="rId25"/>
    <p:sldId id="799" r:id="rId26"/>
    <p:sldId id="907" r:id="rId27"/>
    <p:sldId id="800" r:id="rId28"/>
    <p:sldId id="801" r:id="rId29"/>
    <p:sldId id="902" r:id="rId30"/>
    <p:sldId id="821" r:id="rId31"/>
    <p:sldId id="822" r:id="rId32"/>
    <p:sldId id="823" r:id="rId33"/>
    <p:sldId id="824" r:id="rId34"/>
    <p:sldId id="845" r:id="rId35"/>
    <p:sldId id="817" r:id="rId36"/>
    <p:sldId id="818" r:id="rId37"/>
    <p:sldId id="819" r:id="rId38"/>
    <p:sldId id="820" r:id="rId39"/>
    <p:sldId id="903" r:id="rId40"/>
    <p:sldId id="826" r:id="rId41"/>
    <p:sldId id="846" r:id="rId42"/>
    <p:sldId id="827" r:id="rId43"/>
    <p:sldId id="829" r:id="rId44"/>
    <p:sldId id="848" r:id="rId45"/>
    <p:sldId id="850" r:id="rId46"/>
    <p:sldId id="831" r:id="rId47"/>
    <p:sldId id="851" r:id="rId48"/>
    <p:sldId id="852" r:id="rId49"/>
    <p:sldId id="853" r:id="rId50"/>
    <p:sldId id="854" r:id="rId51"/>
    <p:sldId id="855" r:id="rId52"/>
    <p:sldId id="842" r:id="rId53"/>
    <p:sldId id="844" r:id="rId54"/>
    <p:sldId id="904" r:id="rId55"/>
    <p:sldId id="857" r:id="rId56"/>
    <p:sldId id="870" r:id="rId57"/>
    <p:sldId id="871" r:id="rId58"/>
    <p:sldId id="869" r:id="rId59"/>
    <p:sldId id="872" r:id="rId60"/>
    <p:sldId id="866" r:id="rId61"/>
    <p:sldId id="867" r:id="rId62"/>
    <p:sldId id="868" r:id="rId63"/>
    <p:sldId id="863" r:id="rId64"/>
    <p:sldId id="858" r:id="rId65"/>
    <p:sldId id="859" r:id="rId66"/>
    <p:sldId id="860" r:id="rId67"/>
    <p:sldId id="861" r:id="rId68"/>
    <p:sldId id="873" r:id="rId69"/>
    <p:sldId id="874" r:id="rId70"/>
    <p:sldId id="875" r:id="rId71"/>
    <p:sldId id="878" r:id="rId72"/>
    <p:sldId id="879" r:id="rId73"/>
    <p:sldId id="880" r:id="rId74"/>
    <p:sldId id="881" r:id="rId75"/>
    <p:sldId id="876" r:id="rId76"/>
    <p:sldId id="905" r:id="rId77"/>
    <p:sldId id="345" r:id="rId78"/>
    <p:sldId id="694" r:id="rId79"/>
    <p:sldId id="906" r:id="rId80"/>
    <p:sldId id="883" r:id="rId81"/>
    <p:sldId id="884" r:id="rId82"/>
    <p:sldId id="894" r:id="rId83"/>
    <p:sldId id="895" r:id="rId84"/>
    <p:sldId id="896" r:id="rId85"/>
    <p:sldId id="897" r:id="rId86"/>
  </p:sldIdLst>
  <p:sldSz cx="9906000" cy="6858000" type="A4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00"/>
    <a:srgbClr val="DDDDDD"/>
    <a:srgbClr val="FFCCFF"/>
    <a:srgbClr val="FF0000"/>
    <a:srgbClr val="008000"/>
    <a:srgbClr val="66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1"/>
    <p:restoredTop sz="94628"/>
  </p:normalViewPr>
  <p:slideViewPr>
    <p:cSldViewPr snapToGrid="0">
      <p:cViewPr varScale="1">
        <p:scale>
          <a:sx n="119" d="100"/>
          <a:sy n="119" d="100"/>
        </p:scale>
        <p:origin x="1160" y="19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3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91292653-6D28-1A4E-9097-8CD0CA4FA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16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57275" y="720725"/>
            <a:ext cx="520065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ACCD5E27-021E-054B-84DE-C100B224E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11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57275" y="720725"/>
            <a:ext cx="52006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D8E4A6-9B32-4472-B235-B164E957243B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684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57275" y="720725"/>
            <a:ext cx="52006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36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680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57275" y="720725"/>
            <a:ext cx="52006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D8E4A6-9B32-4472-B235-B164E957243B}" type="slidenum">
              <a:rPr lang="en-US" altLang="en-US" smtClean="0"/>
              <a:pPr>
                <a:defRPr/>
              </a:pPr>
              <a:t>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684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57275" y="720725"/>
            <a:ext cx="5200650" cy="360045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28345" indent="-37471185" defTabSz="957178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CE294AAA-E8DC-2445-B69E-0E43F432FDC4}" type="slidenum">
              <a:rPr lang="en-US" sz="1300" b="0">
                <a:solidFill>
                  <a:prstClr val="black"/>
                </a:solidFill>
                <a:latin typeface="Arial" charset="0"/>
              </a:rPr>
              <a:pPr eaLnBrk="1" hangingPunct="1"/>
              <a:t>59</a:t>
            </a:fld>
            <a:endParaRPr lang="en-US" sz="1300" b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57275" y="720725"/>
            <a:ext cx="52006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Note: implicit assumption here:</a:t>
            </a:r>
            <a:r>
              <a:rPr lang="en-US" baseline="0" dirty="0"/>
              <a:t> </a:t>
            </a:r>
            <a:r>
              <a:rPr lang="en-US" dirty="0"/>
              <a:t>destination</a:t>
            </a:r>
            <a:r>
              <a:rPr lang="en-US" baseline="0" dirty="0"/>
              <a:t> based forwarding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296B1-910C-4044-A082-0309C11C1AF1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598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57275" y="720725"/>
            <a:ext cx="52006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Note: implicit assumption here:</a:t>
            </a:r>
            <a:r>
              <a:rPr lang="en-US" baseline="0" dirty="0"/>
              <a:t> </a:t>
            </a:r>
            <a:r>
              <a:rPr lang="en-US" dirty="0"/>
              <a:t>destination</a:t>
            </a:r>
            <a:r>
              <a:rPr lang="en-US" baseline="0" dirty="0"/>
              <a:t> based forwarding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296B1-910C-4044-A082-0309C11C1AF1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598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57275" y="720725"/>
            <a:ext cx="52006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Note: implicit assumption here:</a:t>
            </a:r>
            <a:r>
              <a:rPr lang="en-US" baseline="0" dirty="0"/>
              <a:t> </a:t>
            </a:r>
            <a:r>
              <a:rPr lang="en-US" dirty="0"/>
              <a:t>destination</a:t>
            </a:r>
            <a:r>
              <a:rPr lang="en-US" baseline="0" dirty="0"/>
              <a:t> based forwarding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296B1-910C-4044-A082-0309C11C1AF1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598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57275" y="720725"/>
            <a:ext cx="52006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D8E4A6-9B32-4472-B235-B164E957243B}" type="slidenum">
              <a:rPr lang="en-US" altLang="en-US" smtClean="0"/>
              <a:pPr>
                <a:defRPr/>
              </a:pPr>
              <a:t>76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6847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57275" y="720725"/>
            <a:ext cx="52006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D8E4A6-9B32-4472-B235-B164E957243B}" type="slidenum">
              <a:rPr lang="en-US" altLang="en-US" smtClean="0"/>
              <a:pPr>
                <a:defRPr/>
              </a:pPr>
              <a:t>79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6847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A4C393-E737-BC43-97C2-03F614D801C4}" type="slidenum">
              <a:rPr lang="en-US"/>
              <a:pPr>
                <a:defRPr/>
              </a:pPr>
              <a:t>80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7275" y="720725"/>
            <a:ext cx="5200650" cy="360045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57275" y="720725"/>
            <a:ext cx="52006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D8E4A6-9B32-4472-B235-B164E957243B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6847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F84B22-79F1-5A4C-ADC0-95054349920C}" type="slidenum">
              <a:rPr lang="en-US"/>
              <a:pPr>
                <a:defRPr/>
              </a:pPr>
              <a:t>81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7275" y="720725"/>
            <a:ext cx="5200650" cy="360045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D16E53-AA3A-1B40-8834-C507253CDA79}" type="slidenum">
              <a:rPr lang="en-US"/>
              <a:pPr>
                <a:defRPr/>
              </a:pPr>
              <a:t>82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7275" y="720725"/>
            <a:ext cx="5200650" cy="360045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7A7DFF-E366-894D-AE11-E372FC777130}" type="slidenum">
              <a:rPr lang="en-US"/>
              <a:pPr>
                <a:defRPr/>
              </a:pPr>
              <a:t>83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7275" y="720725"/>
            <a:ext cx="5200650" cy="360045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164779-EDBD-A947-A945-45F2979F167B}" type="slidenum">
              <a:rPr lang="en-US"/>
              <a:pPr>
                <a:defRPr/>
              </a:pPr>
              <a:t>84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7275" y="720725"/>
            <a:ext cx="5200650" cy="360045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53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57275" y="720725"/>
            <a:ext cx="52006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D8E4A6-9B32-4472-B235-B164E957243B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684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49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3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8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57275" y="720725"/>
            <a:ext cx="52006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D8E4A6-9B32-4472-B235-B164E957243B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684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57275" y="720725"/>
            <a:ext cx="52006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D8E4A6-9B32-4472-B235-B164E957243B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684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993474" y="6467475"/>
            <a:ext cx="31369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018588" y="6462714"/>
            <a:ext cx="732631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743F53F6-B523-C44E-B4C1-FCBC5EB64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6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993474" y="6467475"/>
            <a:ext cx="31369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018588" y="6462714"/>
            <a:ext cx="732631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38D61CF4-3907-BD48-A0AD-B97C00B71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15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2925" y="228600"/>
            <a:ext cx="2105025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7850" y="228600"/>
            <a:ext cx="6149975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993474" y="6467475"/>
            <a:ext cx="31369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018588" y="6462714"/>
            <a:ext cx="732631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4E5268B6-BFED-754B-A245-6D16E75F0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64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228600"/>
            <a:ext cx="84201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77850" y="1600200"/>
            <a:ext cx="41275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0450" y="1600200"/>
            <a:ext cx="41275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993474" y="6467475"/>
            <a:ext cx="31369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018588" y="6462714"/>
            <a:ext cx="732631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EC0F1923-A596-1A47-A249-877B26CCB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91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993474" y="6467475"/>
            <a:ext cx="31369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018588" y="6462714"/>
            <a:ext cx="732631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D498B073-F070-8F40-A264-45FE158B6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18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993474" y="6467475"/>
            <a:ext cx="31369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018588" y="6462714"/>
            <a:ext cx="732631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A5E2E980-7D79-7040-B5D8-18DB88480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21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7850" y="1600200"/>
            <a:ext cx="41275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0450" y="1600200"/>
            <a:ext cx="41275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993474" y="6467475"/>
            <a:ext cx="31369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018588" y="6462714"/>
            <a:ext cx="732631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F735F25A-B97A-024B-B408-E1A4C1DF4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87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993474" y="6467475"/>
            <a:ext cx="31369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018588" y="6462714"/>
            <a:ext cx="732631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DD8B96B1-2EDF-B64A-A4F1-BB54A74AC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6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993474" y="6467475"/>
            <a:ext cx="31369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018588" y="6462714"/>
            <a:ext cx="732631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0DCF9BDD-CFA9-4940-A134-4E3EBF4AC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7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993474" y="6467475"/>
            <a:ext cx="31369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018588" y="6462714"/>
            <a:ext cx="732631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7EFC9773-7379-5049-A6C9-0C8EEEC5C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34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993474" y="6467475"/>
            <a:ext cx="31369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018588" y="6462714"/>
            <a:ext cx="732631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A514D338-4107-944C-9C9F-B78F8039F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06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993474" y="6467475"/>
            <a:ext cx="31369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018588" y="6462714"/>
            <a:ext cx="732631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EFD97474-BCA4-8B48-AA21-40B47D81E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26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7850" y="228600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7850" y="1600200"/>
            <a:ext cx="84201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omic Sans MS" pitchFamily="66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1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8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Gill Sans MT" panose="020B0502020104020203" pitchFamily="34" charset="0"/>
              </a:rPr>
              <a:t>COMPUTER NETWORKS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Gill Sans MT" panose="020B0502020104020203" pitchFamily="34" charset="0"/>
              </a:rPr>
              <a:t>THE NETWORK LAYER</a:t>
            </a:r>
          </a:p>
          <a:p>
            <a:r>
              <a:rPr lang="en-US" dirty="0">
                <a:solidFill>
                  <a:srgbClr val="FF0000"/>
                </a:solidFill>
                <a:latin typeface="Gill Sans MT" panose="020B0502020104020203" pitchFamily="34" charset="0"/>
              </a:rPr>
              <a:t>CONTROL PLANE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1-</a:t>
            </a:r>
            <a:fld id="{7230203D-2E57-4103-B8EF-48E9F82D9082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3249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919870" y="1371602"/>
            <a:ext cx="4479787" cy="5128591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6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0" y="2844800"/>
            <a:ext cx="4787900" cy="3655392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6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985" name="Picture 2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01" y="1025525"/>
            <a:ext cx="445598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7851" y="1600200"/>
            <a:ext cx="4203171" cy="4648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400" dirty="0">
                <a:ea typeface="ＭＳ Ｐゴシック" pitchFamily="34" charset="-128"/>
                <a:cs typeface="ＭＳ Ｐゴシック" pitchFamily="34" charset="-128"/>
              </a:rPr>
              <a:t>5.1 Overview of Network layer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data plane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control plane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>
                <a:ea typeface="ＭＳ Ｐゴシック" pitchFamily="34" charset="-128"/>
                <a:cs typeface="ＭＳ Ｐゴシック" pitchFamily="34" charset="-128"/>
              </a:rPr>
              <a:t>5.2 What</a:t>
            </a:r>
            <a:r>
              <a:rPr lang="ja-JP" altLang="en-US" sz="2400" dirty="0">
                <a:ea typeface="ＭＳ Ｐゴシック" pitchFamily="34" charset="-128"/>
                <a:cs typeface="ＭＳ Ｐゴシック" pitchFamily="34" charset="-128"/>
              </a:rPr>
              <a:t>’</a:t>
            </a:r>
            <a:r>
              <a:rPr lang="en-US" altLang="ja-JP" sz="2400" dirty="0">
                <a:ea typeface="ＭＳ Ｐゴシック" pitchFamily="34" charset="-128"/>
                <a:cs typeface="ＭＳ Ｐゴシック" pitchFamily="34" charset="-128"/>
              </a:rPr>
              <a:t>s inside a router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>
                <a:ea typeface="ＭＳ Ｐゴシック" pitchFamily="34" charset="-128"/>
                <a:cs typeface="ＭＳ Ｐゴシック" pitchFamily="34" charset="-128"/>
              </a:rPr>
              <a:t>5.3 IP: Internet Protocol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datagram format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fragmentation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IPv4 addressing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network address translation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IPv6</a:t>
            </a:r>
          </a:p>
          <a:p>
            <a:pPr lvl="1"/>
            <a:r>
              <a:rPr lang="en-US" altLang="en-US" dirty="0">
                <a:ea typeface="ＭＳ Ｐゴシック" pitchFamily="34" charset="-128"/>
              </a:rPr>
              <a:t>NAT</a:t>
            </a:r>
            <a:endParaRPr lang="en-US" altLang="en-US" dirty="0">
              <a:latin typeface="Gill Sans MT" pitchFamily="34" charset="0"/>
              <a:ea typeface="ＭＳ Ｐゴシック" pitchFamily="34" charset="-128"/>
            </a:endParaRPr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5.4 routing protocols</a:t>
            </a:r>
          </a:p>
          <a:p>
            <a:pPr>
              <a:lnSpc>
                <a:spcPct val="100000"/>
              </a:lnSpc>
              <a:buFont typeface="Gill Sans MT" panose="020B0502020104020203" pitchFamily="34" charset="0"/>
              <a:buChar char="–"/>
            </a:pPr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  <a:buFont typeface="Gill Sans MT" panose="020B0502020104020203" pitchFamily="34" charset="0"/>
              <a:buChar char="–"/>
            </a:pPr>
            <a:r>
              <a:rPr lang="en-US" sz="2400" dirty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5.5 intra-AS routing in the Internet: 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5.6 routing among the ISPs: BGP</a:t>
            </a:r>
            <a:endParaRPr lang="en-US" sz="2400" dirty="0">
              <a:latin typeface="Gill Sans MT" charset="0"/>
            </a:endParaRPr>
          </a:p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5.7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5.8 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5.9 Network management and SNMP</a:t>
            </a:r>
            <a:endParaRPr lang="en-US" sz="2400" dirty="0">
              <a:latin typeface="Gill Sans MT" charset="0"/>
            </a:endParaRPr>
          </a:p>
          <a:p>
            <a:endParaRPr lang="en-US" altLang="en-US" sz="2400" dirty="0"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41988" name="Rectangle 2"/>
          <p:cNvSpPr>
            <a:spLocks noChangeArrowheads="1"/>
          </p:cNvSpPr>
          <p:nvPr/>
        </p:nvSpPr>
        <p:spPr bwMode="auto">
          <a:xfrm>
            <a:off x="577850" y="228600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4400" dirty="0">
                <a:solidFill>
                  <a:srgbClr val="000099"/>
                </a:solidFill>
                <a:latin typeface="Gill Sans MT" pitchFamily="34" charset="0"/>
              </a:rPr>
              <a:t>Chapter 5: outline</a:t>
            </a:r>
          </a:p>
        </p:txBody>
      </p:sp>
      <p:sp>
        <p:nvSpPr>
          <p:cNvPr id="4198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1333" y="6475413"/>
            <a:ext cx="497019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8690E90D-E3F7-4963-8614-C3DA646E5BD4}" type="slidenum">
              <a:rPr lang="en-US" altLang="en-US" sz="1200">
                <a:latin typeface="Tahoma" pitchFamily="34" charset="0"/>
              </a:rPr>
              <a:pPr/>
              <a:t>10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41990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906683" y="6475413"/>
            <a:ext cx="2359554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sp>
        <p:nvSpPr>
          <p:cNvPr id="4" name="Rectangle 3"/>
          <p:cNvSpPr/>
          <p:nvPr/>
        </p:nvSpPr>
        <p:spPr>
          <a:xfrm>
            <a:off x="1563602" y="5853863"/>
            <a:ext cx="19688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ll Sans MT" panose="020B0502020104020203" pitchFamily="34" charset="0"/>
              </a:rPr>
              <a:t>Data Plane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09550" y="5883680"/>
            <a:ext cx="25004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ll Sans MT" panose="020B0502020104020203" pitchFamily="34" charset="0"/>
              </a:rPr>
              <a:t>Control Plane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3947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1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86" y="1014414"/>
            <a:ext cx="7427781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Gill Sans MT" charset="0"/>
              </a:rPr>
              <a:t>A link-state routing algorithm</a:t>
            </a:r>
            <a:endParaRPr lang="en-US" dirty="0">
              <a:latin typeface="Gill Sans MT" charset="0"/>
            </a:endParaRPr>
          </a:p>
        </p:txBody>
      </p:sp>
      <p:sp>
        <p:nvSpPr>
          <p:cNvPr id="1249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89889" y="1555750"/>
            <a:ext cx="4127500" cy="4903788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Dijkstra</a:t>
            </a:r>
            <a:r>
              <a:rPr lang="ja-JP" altLang="en-US" i="1" dirty="0">
                <a:solidFill>
                  <a:srgbClr val="CC0000"/>
                </a:solidFill>
                <a:latin typeface="Gill Sans MT" charset="0"/>
              </a:rPr>
              <a:t>’</a:t>
            </a:r>
            <a:r>
              <a:rPr lang="en-US" altLang="ja-JP" i="1" dirty="0">
                <a:solidFill>
                  <a:srgbClr val="CC0000"/>
                </a:solidFill>
                <a:latin typeface="Gill Sans MT" charset="0"/>
              </a:rPr>
              <a:t>s algorithm</a:t>
            </a:r>
          </a:p>
          <a:p>
            <a:r>
              <a:rPr lang="en-US" sz="2400" dirty="0">
                <a:latin typeface="Gill Sans MT" charset="0"/>
              </a:rPr>
              <a:t>net topology, link costs 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</a:rPr>
              <a:t>known</a:t>
            </a:r>
            <a:r>
              <a:rPr lang="en-US" sz="2400" dirty="0">
                <a:latin typeface="Gill Sans MT" charset="0"/>
              </a:rPr>
              <a:t> to all nodes</a:t>
            </a:r>
          </a:p>
          <a:p>
            <a:pPr lvl="1"/>
            <a:r>
              <a:rPr lang="en-US" sz="2000" dirty="0">
                <a:latin typeface="Gill Sans MT" charset="0"/>
              </a:rPr>
              <a:t>accomplished via </a:t>
            </a:r>
            <a:r>
              <a:rPr lang="ja-JP" altLang="en-US" sz="2000" dirty="0">
                <a:latin typeface="Gill Sans MT" charset="0"/>
              </a:rPr>
              <a:t>“</a:t>
            </a:r>
            <a:r>
              <a:rPr lang="en-US" altLang="ja-JP" sz="2000" dirty="0">
                <a:latin typeface="Gill Sans MT" charset="0"/>
              </a:rPr>
              <a:t>link state broadcast</a:t>
            </a:r>
            <a:r>
              <a:rPr lang="ja-JP" altLang="en-US" sz="2000" dirty="0">
                <a:latin typeface="Gill Sans MT" charset="0"/>
              </a:rPr>
              <a:t>”</a:t>
            </a:r>
            <a:r>
              <a:rPr lang="en-US" altLang="ja-JP" sz="2000" dirty="0">
                <a:latin typeface="Gill Sans MT" charset="0"/>
              </a:rPr>
              <a:t> </a:t>
            </a:r>
          </a:p>
          <a:p>
            <a:pPr lvl="1"/>
            <a:r>
              <a:rPr lang="en-US" sz="2000" dirty="0">
                <a:latin typeface="Gill Sans MT" charset="0"/>
              </a:rPr>
              <a:t>all nodes have same info</a:t>
            </a:r>
          </a:p>
          <a:p>
            <a:r>
              <a:rPr lang="en-US" sz="2400" dirty="0">
                <a:latin typeface="Gill Sans MT" charset="0"/>
              </a:rPr>
              <a:t>computes 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</a:rPr>
              <a:t>least cost paths </a:t>
            </a:r>
            <a:r>
              <a:rPr lang="en-US" sz="2400" dirty="0">
                <a:latin typeface="Gill Sans MT" charset="0"/>
              </a:rPr>
              <a:t>from one node (</a:t>
            </a:r>
            <a:r>
              <a:rPr lang="ja-JP" altLang="en-US" sz="2400" dirty="0">
                <a:latin typeface="Gill Sans MT" charset="0"/>
              </a:rPr>
              <a:t>‘</a:t>
            </a:r>
            <a:r>
              <a:rPr lang="en-US" altLang="ja-JP" sz="2400" dirty="0">
                <a:latin typeface="Gill Sans MT" charset="0"/>
              </a:rPr>
              <a:t>source</a:t>
            </a:r>
            <a:r>
              <a:rPr lang="ja-JP" altLang="en-US" sz="2400" dirty="0">
                <a:latin typeface="Gill Sans MT" charset="0"/>
              </a:rPr>
              <a:t>”</a:t>
            </a:r>
            <a:r>
              <a:rPr lang="en-US" altLang="ja-JP" sz="2400" dirty="0">
                <a:latin typeface="Gill Sans MT" charset="0"/>
              </a:rPr>
              <a:t>) to all other nodes</a:t>
            </a:r>
          </a:p>
          <a:p>
            <a:pPr lvl="1"/>
            <a:r>
              <a:rPr lang="en-US" sz="2000" dirty="0">
                <a:latin typeface="Gill Sans MT" charset="0"/>
              </a:rPr>
              <a:t>gives </a:t>
            </a:r>
            <a:r>
              <a:rPr lang="en-US" sz="2000" i="1" dirty="0">
                <a:solidFill>
                  <a:srgbClr val="000099"/>
                </a:solidFill>
                <a:latin typeface="Gill Sans MT" charset="0"/>
              </a:rPr>
              <a:t>forwarding table</a:t>
            </a:r>
            <a:r>
              <a:rPr lang="en-US" sz="2000" dirty="0">
                <a:latin typeface="Gill Sans MT" charset="0"/>
              </a:rPr>
              <a:t> for that node</a:t>
            </a:r>
          </a:p>
          <a:p>
            <a:r>
              <a:rPr lang="en-US" sz="2400" dirty="0">
                <a:latin typeface="Gill Sans MT" charset="0"/>
              </a:rPr>
              <a:t>iterative: after k iterations, know least cost path to k </a:t>
            </a:r>
            <a:r>
              <a:rPr lang="en-US" sz="2400" dirty="0" err="1">
                <a:latin typeface="Gill Sans MT" charset="0"/>
              </a:rPr>
              <a:t>dest</a:t>
            </a:r>
            <a:r>
              <a:rPr lang="en-US" sz="2400" dirty="0">
                <a:latin typeface="Gill Sans MT" charset="0"/>
              </a:rPr>
              <a:t>.</a:t>
            </a:r>
            <a:r>
              <a:rPr lang="ja-JP" altLang="en-US" sz="2400" dirty="0">
                <a:latin typeface="Gill Sans MT" charset="0"/>
              </a:rPr>
              <a:t>’</a:t>
            </a:r>
            <a:r>
              <a:rPr lang="en-US" altLang="ja-JP" sz="2400" dirty="0">
                <a:latin typeface="Gill Sans MT" charset="0"/>
              </a:rPr>
              <a:t>s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12493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75000"/>
              </a:lnSpc>
              <a:buFont typeface="Wingdings" charset="0"/>
              <a:buNone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notation:</a:t>
            </a:r>
          </a:p>
          <a:p>
            <a:pPr>
              <a:lnSpc>
                <a:spcPct val="75000"/>
              </a:lnSpc>
            </a:pPr>
            <a:r>
              <a:rPr lang="en-US" dirty="0">
                <a:solidFill>
                  <a:srgbClr val="000099"/>
                </a:solidFill>
                <a:latin typeface="Arial" charset="0"/>
              </a:rPr>
              <a:t>c(</a:t>
            </a:r>
            <a:r>
              <a:rPr lang="en-US" dirty="0" err="1">
                <a:solidFill>
                  <a:srgbClr val="000099"/>
                </a:solidFill>
                <a:latin typeface="Arial" charset="0"/>
              </a:rPr>
              <a:t>x,y</a:t>
            </a:r>
            <a:r>
              <a:rPr lang="en-US" dirty="0">
                <a:solidFill>
                  <a:srgbClr val="000099"/>
                </a:solidFill>
                <a:latin typeface="Arial" charset="0"/>
              </a:rPr>
              <a:t>):</a:t>
            </a:r>
            <a:r>
              <a:rPr lang="en-US" sz="2400" dirty="0">
                <a:latin typeface="Gill Sans MT" charset="0"/>
              </a:rPr>
              <a:t> link cost from node x to y;  </a:t>
            </a:r>
            <a:r>
              <a:rPr lang="en-US" sz="2400" dirty="0">
                <a:solidFill>
                  <a:srgbClr val="000099"/>
                </a:solidFill>
                <a:latin typeface="Gill Sans MT" charset="0"/>
              </a:rPr>
              <a:t>default = ∞ </a:t>
            </a:r>
            <a:r>
              <a:rPr lang="en-US" sz="2400" dirty="0">
                <a:latin typeface="Gill Sans MT" charset="0"/>
              </a:rPr>
              <a:t>if not direct neighbors</a:t>
            </a:r>
          </a:p>
          <a:p>
            <a:pPr>
              <a:lnSpc>
                <a:spcPct val="75000"/>
              </a:lnSpc>
            </a:pPr>
            <a:r>
              <a:rPr lang="en-US" dirty="0">
                <a:solidFill>
                  <a:srgbClr val="000099"/>
                </a:solidFill>
                <a:latin typeface="Arial" charset="0"/>
              </a:rPr>
              <a:t>D(v):</a:t>
            </a:r>
            <a:r>
              <a:rPr lang="en-US" sz="2400" dirty="0">
                <a:latin typeface="Gill Sans MT" charset="0"/>
              </a:rPr>
              <a:t> current value of cost of 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path from source to </a:t>
            </a:r>
            <a:r>
              <a:rPr lang="en-US" sz="2400" dirty="0" err="1">
                <a:solidFill>
                  <a:srgbClr val="C00000"/>
                </a:solidFill>
                <a:latin typeface="Gill Sans MT" charset="0"/>
              </a:rPr>
              <a:t>dest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. v</a:t>
            </a:r>
          </a:p>
          <a:p>
            <a:pPr>
              <a:lnSpc>
                <a:spcPct val="75000"/>
              </a:lnSpc>
            </a:pPr>
            <a:r>
              <a:rPr lang="en-US" dirty="0">
                <a:solidFill>
                  <a:srgbClr val="000099"/>
                </a:solidFill>
                <a:latin typeface="Arial" charset="0"/>
              </a:rPr>
              <a:t>p(v):</a:t>
            </a:r>
            <a:r>
              <a:rPr lang="en-US" sz="2400" dirty="0">
                <a:latin typeface="Gill Sans MT" charset="0"/>
              </a:rPr>
              <a:t> predecessor node along path from source to v</a:t>
            </a:r>
          </a:p>
          <a:p>
            <a:pPr>
              <a:lnSpc>
                <a:spcPct val="75000"/>
              </a:lnSpc>
            </a:pPr>
            <a:r>
              <a:rPr lang="en-US" dirty="0">
                <a:solidFill>
                  <a:srgbClr val="000099"/>
                </a:solidFill>
                <a:latin typeface="Arial" charset="0"/>
              </a:rPr>
              <a:t>N</a:t>
            </a:r>
            <a:r>
              <a:rPr lang="en-US" dirty="0">
                <a:solidFill>
                  <a:srgbClr val="000099"/>
                </a:solidFill>
                <a:latin typeface="Arial" charset="0"/>
                <a:cs typeface="Arial" charset="0"/>
              </a:rPr>
              <a:t>'</a:t>
            </a:r>
            <a:r>
              <a:rPr lang="en-US" dirty="0">
                <a:solidFill>
                  <a:srgbClr val="000099"/>
                </a:solidFill>
                <a:latin typeface="Arial" charset="0"/>
              </a:rPr>
              <a:t>:</a:t>
            </a:r>
            <a:r>
              <a:rPr lang="en-US" sz="2400" dirty="0">
                <a:latin typeface="Gill Sans MT" charset="0"/>
              </a:rPr>
              <a:t> set of nodes whose least cost path definitively known</a:t>
            </a:r>
          </a:p>
          <a:p>
            <a:pPr>
              <a:lnSpc>
                <a:spcPct val="75000"/>
              </a:lnSpc>
            </a:pPr>
            <a:endParaRPr lang="en-US" dirty="0">
              <a:latin typeface="Gill Sans MT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0834" y="6475896"/>
            <a:ext cx="59437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11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06788" y="6475082"/>
            <a:ext cx="2358929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720806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5" name="Picture 6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85" y="1014414"/>
            <a:ext cx="495128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latin typeface="Gill Sans MT" charset="0"/>
              </a:rPr>
              <a:t>Dijsktra</a:t>
            </a:r>
            <a:r>
              <a:rPr lang="ja-JP" altLang="en-US" sz="4000" dirty="0">
                <a:latin typeface="Gill Sans MT" charset="0"/>
              </a:rPr>
              <a:t>’</a:t>
            </a:r>
            <a:r>
              <a:rPr lang="en-US" altLang="ja-JP" sz="4000" dirty="0">
                <a:latin typeface="Gill Sans MT" charset="0"/>
              </a:rPr>
              <a:t>s algorithm</a:t>
            </a:r>
            <a:endParaRPr lang="en-US" dirty="0">
              <a:latin typeface="Gill Sans MT" charset="0"/>
            </a:endParaRPr>
          </a:p>
        </p:txBody>
      </p:sp>
      <p:sp>
        <p:nvSpPr>
          <p:cNvPr id="125957" name="Text Box 3"/>
          <p:cNvSpPr txBox="1">
            <a:spLocks noChangeArrowheads="1"/>
          </p:cNvSpPr>
          <p:nvPr/>
        </p:nvSpPr>
        <p:spPr bwMode="auto">
          <a:xfrm>
            <a:off x="1236531" y="1458914"/>
            <a:ext cx="6237605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/>
              <a:t>1  </a:t>
            </a:r>
            <a:r>
              <a:rPr lang="en-US" sz="2000" b="1" i="1" dirty="0"/>
              <a:t>Initialization:</a:t>
            </a:r>
            <a:r>
              <a:rPr lang="en-US" sz="2000" dirty="0"/>
              <a:t> </a:t>
            </a:r>
          </a:p>
          <a:p>
            <a:r>
              <a:rPr lang="en-US" sz="2000" dirty="0"/>
              <a:t>2    N</a:t>
            </a:r>
            <a:r>
              <a:rPr lang="en-US" sz="2000" dirty="0">
                <a:cs typeface="Arial" charset="0"/>
              </a:rPr>
              <a:t>'</a:t>
            </a:r>
            <a:r>
              <a:rPr lang="en-US" sz="2000" dirty="0"/>
              <a:t> = {u} </a:t>
            </a:r>
          </a:p>
          <a:p>
            <a:r>
              <a:rPr lang="en-US" sz="2000" dirty="0"/>
              <a:t>3    for all nodes v </a:t>
            </a:r>
          </a:p>
          <a:p>
            <a:r>
              <a:rPr lang="en-US" sz="2000" dirty="0"/>
              <a:t>4      if v adjacent to u </a:t>
            </a:r>
            <a:r>
              <a:rPr lang="en-US" sz="2000" dirty="0">
                <a:solidFill>
                  <a:srgbClr val="000099"/>
                </a:solidFill>
              </a:rPr>
              <a:t>(</a:t>
            </a:r>
            <a:r>
              <a:rPr lang="en-US" sz="2000" i="1" dirty="0">
                <a:solidFill>
                  <a:srgbClr val="000099"/>
                </a:solidFill>
              </a:rPr>
              <a:t>if v is neighbor of u?</a:t>
            </a:r>
            <a:r>
              <a:rPr lang="en-US" sz="2000" dirty="0">
                <a:solidFill>
                  <a:srgbClr val="000099"/>
                </a:solidFill>
              </a:rPr>
              <a:t>)</a:t>
            </a:r>
          </a:p>
          <a:p>
            <a:r>
              <a:rPr lang="en-US" sz="2000" dirty="0"/>
              <a:t>5          then </a:t>
            </a:r>
            <a:r>
              <a:rPr lang="en-US" sz="2000" dirty="0">
                <a:solidFill>
                  <a:srgbClr val="C00000"/>
                </a:solidFill>
              </a:rPr>
              <a:t>D(v) = c(</a:t>
            </a:r>
            <a:r>
              <a:rPr lang="en-US" sz="2000" dirty="0" err="1">
                <a:solidFill>
                  <a:srgbClr val="C00000"/>
                </a:solidFill>
              </a:rPr>
              <a:t>u,v</a:t>
            </a:r>
            <a:r>
              <a:rPr lang="en-US" sz="2000" dirty="0">
                <a:solidFill>
                  <a:srgbClr val="C00000"/>
                </a:solidFill>
              </a:rPr>
              <a:t>) </a:t>
            </a:r>
          </a:p>
          <a:p>
            <a:r>
              <a:rPr lang="en-US" sz="2000" dirty="0"/>
              <a:t>6      else </a:t>
            </a:r>
            <a:r>
              <a:rPr lang="en-US" sz="2000" dirty="0">
                <a:solidFill>
                  <a:srgbClr val="C00000"/>
                </a:solidFill>
              </a:rPr>
              <a:t>D(v) = </a:t>
            </a:r>
            <a:r>
              <a:rPr lang="en-US" sz="2000" dirty="0">
                <a:solidFill>
                  <a:srgbClr val="C00000"/>
                </a:solidFill>
                <a:cs typeface="Arial" charset="0"/>
              </a:rPr>
              <a:t>∞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</a:p>
          <a:p>
            <a:r>
              <a:rPr lang="en-US" sz="2000" dirty="0"/>
              <a:t>7 </a:t>
            </a:r>
          </a:p>
          <a:p>
            <a:r>
              <a:rPr lang="en-US" sz="2000" dirty="0"/>
              <a:t>8   </a:t>
            </a:r>
            <a:r>
              <a:rPr lang="en-US" sz="2000" b="1" i="1" dirty="0"/>
              <a:t>Loop</a:t>
            </a:r>
            <a:r>
              <a:rPr lang="en-US" sz="2000" i="1" dirty="0"/>
              <a:t> </a:t>
            </a:r>
            <a:endParaRPr lang="en-US" sz="2000" dirty="0"/>
          </a:p>
          <a:p>
            <a:r>
              <a:rPr lang="en-US" sz="2000" dirty="0"/>
              <a:t>9     find w not in N</a:t>
            </a:r>
            <a:r>
              <a:rPr lang="en-US" sz="2000" dirty="0">
                <a:cs typeface="Arial" charset="0"/>
              </a:rPr>
              <a:t>'</a:t>
            </a:r>
            <a:r>
              <a:rPr lang="en-US" sz="2000" dirty="0"/>
              <a:t> such that D(w) is a minimum</a:t>
            </a:r>
          </a:p>
          <a:p>
            <a:r>
              <a:rPr lang="en-US" sz="2000" dirty="0"/>
              <a:t>10   add w to N</a:t>
            </a:r>
            <a:r>
              <a:rPr lang="en-US" sz="2000" dirty="0">
                <a:cs typeface="Arial" charset="0"/>
              </a:rPr>
              <a:t>'</a:t>
            </a:r>
            <a:r>
              <a:rPr lang="en-US" sz="2000" dirty="0"/>
              <a:t> </a:t>
            </a:r>
          </a:p>
          <a:p>
            <a:r>
              <a:rPr lang="en-US" sz="2000" dirty="0"/>
              <a:t>11   update D(v) for all v adjacent to w and not in N</a:t>
            </a:r>
            <a:r>
              <a:rPr lang="en-US" sz="2000" dirty="0">
                <a:cs typeface="Arial" charset="0"/>
              </a:rPr>
              <a:t>'</a:t>
            </a:r>
            <a:r>
              <a:rPr lang="en-US" sz="2000" dirty="0"/>
              <a:t> : </a:t>
            </a:r>
          </a:p>
          <a:p>
            <a:r>
              <a:rPr lang="en-US" sz="2000" dirty="0"/>
              <a:t>12       </a:t>
            </a:r>
            <a:r>
              <a:rPr lang="en-US" sz="2000" b="1" dirty="0">
                <a:solidFill>
                  <a:srgbClr val="CC0000"/>
                </a:solidFill>
              </a:rPr>
              <a:t>D(v) = min( D(v), D(w) + c(</a:t>
            </a:r>
            <a:r>
              <a:rPr lang="en-US" sz="2000" b="1" dirty="0" err="1">
                <a:solidFill>
                  <a:srgbClr val="CC0000"/>
                </a:solidFill>
              </a:rPr>
              <a:t>w,v</a:t>
            </a:r>
            <a:r>
              <a:rPr lang="en-US" sz="2000" b="1" dirty="0">
                <a:solidFill>
                  <a:srgbClr val="CC0000"/>
                </a:solidFill>
              </a:rPr>
              <a:t>) ) </a:t>
            </a:r>
          </a:p>
          <a:p>
            <a:r>
              <a:rPr lang="en-US" sz="2000" dirty="0"/>
              <a:t>13    /* new cost to v is either old cost to v or known </a:t>
            </a:r>
          </a:p>
          <a:p>
            <a:r>
              <a:rPr lang="en-US" sz="2000" dirty="0"/>
              <a:t>14       shortest path cost to w plus cost from w to v */ </a:t>
            </a:r>
          </a:p>
          <a:p>
            <a:r>
              <a:rPr lang="en-US" sz="2000" dirty="0"/>
              <a:t>15  </a:t>
            </a:r>
            <a:r>
              <a:rPr lang="en-US" sz="2000" b="1" i="1" dirty="0"/>
              <a:t>until all nodes in N</a:t>
            </a:r>
            <a:r>
              <a:rPr lang="en-US" sz="2000" b="1" i="1" dirty="0">
                <a:cs typeface="Arial" charset="0"/>
              </a:rPr>
              <a:t>'</a:t>
            </a:r>
            <a:r>
              <a:rPr lang="en-US" sz="2000" dirty="0"/>
              <a:t> </a:t>
            </a:r>
          </a:p>
        </p:txBody>
      </p:sp>
      <p:sp>
        <p:nvSpPr>
          <p:cNvPr id="125958" name="Freeform 4"/>
          <p:cNvSpPr>
            <a:spLocks/>
          </p:cNvSpPr>
          <p:nvPr/>
        </p:nvSpPr>
        <p:spPr bwMode="auto">
          <a:xfrm>
            <a:off x="650081" y="3543301"/>
            <a:ext cx="866775" cy="2886075"/>
          </a:xfrm>
          <a:custGeom>
            <a:avLst/>
            <a:gdLst>
              <a:gd name="T0" fmla="*/ 2147483647 w 504"/>
              <a:gd name="T1" fmla="*/ 2147483647 h 1818"/>
              <a:gd name="T2" fmla="*/ 2147483647 w 504"/>
              <a:gd name="T3" fmla="*/ 2147483647 h 1818"/>
              <a:gd name="T4" fmla="*/ 2147483647 w 504"/>
              <a:gd name="T5" fmla="*/ 2147483647 h 1818"/>
              <a:gd name="T6" fmla="*/ 2147483647 w 504"/>
              <a:gd name="T7" fmla="*/ 2147483647 h 1818"/>
              <a:gd name="T8" fmla="*/ 0 60000 65536"/>
              <a:gd name="T9" fmla="*/ 0 60000 65536"/>
              <a:gd name="T10" fmla="*/ 0 60000 65536"/>
              <a:gd name="T11" fmla="*/ 0 60000 65536"/>
              <a:gd name="T12" fmla="*/ 0 w 504"/>
              <a:gd name="T13" fmla="*/ 0 h 1818"/>
              <a:gd name="T14" fmla="*/ 504 w 504"/>
              <a:gd name="T15" fmla="*/ 1818 h 18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4" h="1818">
                <a:moveTo>
                  <a:pt x="504" y="1596"/>
                </a:moveTo>
                <a:cubicBezTo>
                  <a:pt x="444" y="1728"/>
                  <a:pt x="240" y="1818"/>
                  <a:pt x="120" y="1602"/>
                </a:cubicBezTo>
                <a:cubicBezTo>
                  <a:pt x="0" y="1386"/>
                  <a:pt x="48" y="444"/>
                  <a:pt x="90" y="192"/>
                </a:cubicBezTo>
                <a:cubicBezTo>
                  <a:pt x="162" y="0"/>
                  <a:pt x="294" y="84"/>
                  <a:pt x="396" y="144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0834" y="6475896"/>
            <a:ext cx="59437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12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06788" y="6475082"/>
            <a:ext cx="2358929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745313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9" name="Picture 13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29" y="787400"/>
            <a:ext cx="693248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6980" name="Group 2"/>
          <p:cNvGrpSpPr>
            <a:grpSpLocks/>
          </p:cNvGrpSpPr>
          <p:nvPr/>
        </p:nvGrpSpPr>
        <p:grpSpPr bwMode="auto">
          <a:xfrm>
            <a:off x="5026952" y="3021825"/>
            <a:ext cx="4569486" cy="3368827"/>
            <a:chOff x="415" y="856"/>
            <a:chExt cx="2910" cy="2261"/>
          </a:xfrm>
        </p:grpSpPr>
        <p:grpSp>
          <p:nvGrpSpPr>
            <p:cNvPr id="127041" name="Group 3"/>
            <p:cNvGrpSpPr>
              <a:grpSpLocks/>
            </p:cNvGrpSpPr>
            <p:nvPr/>
          </p:nvGrpSpPr>
          <p:grpSpPr bwMode="auto">
            <a:xfrm>
              <a:off x="1290" y="1997"/>
              <a:ext cx="316" cy="269"/>
              <a:chOff x="1613" y="2011"/>
              <a:chExt cx="316" cy="269"/>
            </a:xfrm>
          </p:grpSpPr>
          <p:sp>
            <p:nvSpPr>
              <p:cNvPr id="127103" name="Oval 4"/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1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4" name="Line 5"/>
              <p:cNvSpPr>
                <a:spLocks noChangeShapeType="1"/>
              </p:cNvSpPr>
              <p:nvPr/>
            </p:nvSpPr>
            <p:spPr bwMode="auto">
              <a:xfrm>
                <a:off x="1616" y="212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5" name="Line 6"/>
              <p:cNvSpPr>
                <a:spLocks noChangeShapeType="1"/>
              </p:cNvSpPr>
              <p:nvPr/>
            </p:nvSpPr>
            <p:spPr bwMode="auto">
              <a:xfrm>
                <a:off x="1929" y="212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6" name="Rectangle 7"/>
              <p:cNvSpPr>
                <a:spLocks noChangeArrowheads="1"/>
              </p:cNvSpPr>
              <p:nvPr/>
            </p:nvSpPr>
            <p:spPr bwMode="auto">
              <a:xfrm>
                <a:off x="1616" y="2129"/>
                <a:ext cx="308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7107" name="Oval 8"/>
              <p:cNvSpPr>
                <a:spLocks noChangeArrowheads="1"/>
              </p:cNvSpPr>
              <p:nvPr/>
            </p:nvSpPr>
            <p:spPr bwMode="auto">
              <a:xfrm>
                <a:off x="1613" y="2072"/>
                <a:ext cx="311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8" name="Rectangle 9"/>
              <p:cNvSpPr>
                <a:spLocks noChangeArrowheads="1"/>
              </p:cNvSpPr>
              <p:nvPr/>
            </p:nvSpPr>
            <p:spPr bwMode="auto">
              <a:xfrm>
                <a:off x="1686" y="2100"/>
                <a:ext cx="140" cy="105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9" name="Text Box 10"/>
              <p:cNvSpPr txBox="1">
                <a:spLocks noChangeArrowheads="1"/>
              </p:cNvSpPr>
              <p:nvPr/>
            </p:nvSpPr>
            <p:spPr bwMode="auto">
              <a:xfrm>
                <a:off x="1642" y="2011"/>
                <a:ext cx="236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/>
              </a:p>
            </p:txBody>
          </p:sp>
        </p:grpSp>
        <p:sp>
          <p:nvSpPr>
            <p:cNvPr id="127042" name="Text Box 11"/>
            <p:cNvSpPr txBox="1">
              <a:spLocks noChangeArrowheads="1"/>
            </p:cNvSpPr>
            <p:nvPr/>
          </p:nvSpPr>
          <p:spPr bwMode="auto">
            <a:xfrm>
              <a:off x="933" y="1959"/>
              <a:ext cx="199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7043" name="Text Box 12"/>
            <p:cNvSpPr txBox="1">
              <a:spLocks noChangeArrowheads="1"/>
            </p:cNvSpPr>
            <p:nvPr/>
          </p:nvSpPr>
          <p:spPr bwMode="auto">
            <a:xfrm>
              <a:off x="1438" y="1478"/>
              <a:ext cx="199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4</a:t>
              </a:r>
              <a:endParaRPr lang="en-US"/>
            </a:p>
          </p:txBody>
        </p:sp>
        <p:grpSp>
          <p:nvGrpSpPr>
            <p:cNvPr id="127044" name="Group 13"/>
            <p:cNvGrpSpPr>
              <a:grpSpLocks/>
            </p:cNvGrpSpPr>
            <p:nvPr/>
          </p:nvGrpSpPr>
          <p:grpSpPr bwMode="auto">
            <a:xfrm>
              <a:off x="1299" y="2848"/>
              <a:ext cx="316" cy="269"/>
              <a:chOff x="1613" y="2011"/>
              <a:chExt cx="316" cy="269"/>
            </a:xfrm>
          </p:grpSpPr>
          <p:sp>
            <p:nvSpPr>
              <p:cNvPr id="127096" name="Oval 14"/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7" name="Line 15"/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8" name="Line 16"/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9" name="Rectangle 17"/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7100" name="Oval 18"/>
              <p:cNvSpPr>
                <a:spLocks noChangeArrowheads="1"/>
              </p:cNvSpPr>
              <p:nvPr/>
            </p:nvSpPr>
            <p:spPr bwMode="auto">
              <a:xfrm>
                <a:off x="1613" y="207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1" name="Rectangle 19"/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5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2" name="Text Box 20"/>
              <p:cNvSpPr txBox="1">
                <a:spLocks noChangeArrowheads="1"/>
              </p:cNvSpPr>
              <p:nvPr/>
            </p:nvSpPr>
            <p:spPr bwMode="auto">
              <a:xfrm>
                <a:off x="1660" y="2011"/>
                <a:ext cx="19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/>
              </a:p>
            </p:txBody>
          </p:sp>
        </p:grpSp>
        <p:grpSp>
          <p:nvGrpSpPr>
            <p:cNvPr id="127045" name="Group 21"/>
            <p:cNvGrpSpPr>
              <a:grpSpLocks/>
            </p:cNvGrpSpPr>
            <p:nvPr/>
          </p:nvGrpSpPr>
          <p:grpSpPr bwMode="auto">
            <a:xfrm>
              <a:off x="1293" y="856"/>
              <a:ext cx="318" cy="269"/>
              <a:chOff x="1611" y="2011"/>
              <a:chExt cx="318" cy="269"/>
            </a:xfrm>
          </p:grpSpPr>
          <p:sp>
            <p:nvSpPr>
              <p:cNvPr id="127089" name="Oval 22"/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0" name="Line 23"/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1" name="Line 24"/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2" name="Rectangle 25"/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7093" name="Oval 26"/>
              <p:cNvSpPr>
                <a:spLocks noChangeArrowheads="1"/>
              </p:cNvSpPr>
              <p:nvPr/>
            </p:nvSpPr>
            <p:spPr bwMode="auto">
              <a:xfrm>
                <a:off x="1611" y="2072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4" name="Rectangle 27"/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3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5" name="Text Box 28"/>
              <p:cNvSpPr txBox="1">
                <a:spLocks noChangeArrowheads="1"/>
              </p:cNvSpPr>
              <p:nvPr/>
            </p:nvSpPr>
            <p:spPr bwMode="auto">
              <a:xfrm>
                <a:off x="1660" y="2011"/>
                <a:ext cx="19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x</a:t>
                </a:r>
                <a:endParaRPr lang="en-US"/>
              </a:p>
            </p:txBody>
          </p:sp>
        </p:grpSp>
        <p:grpSp>
          <p:nvGrpSpPr>
            <p:cNvPr id="127046" name="Group 29"/>
            <p:cNvGrpSpPr>
              <a:grpSpLocks/>
            </p:cNvGrpSpPr>
            <p:nvPr/>
          </p:nvGrpSpPr>
          <p:grpSpPr bwMode="auto">
            <a:xfrm>
              <a:off x="415" y="2028"/>
              <a:ext cx="318" cy="269"/>
              <a:chOff x="1613" y="2011"/>
              <a:chExt cx="318" cy="269"/>
            </a:xfrm>
          </p:grpSpPr>
          <p:sp>
            <p:nvSpPr>
              <p:cNvPr id="127082" name="Oval 30"/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2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3" name="Line 31"/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4" name="Line 32"/>
              <p:cNvSpPr>
                <a:spLocks noChangeShapeType="1"/>
              </p:cNvSpPr>
              <p:nvPr/>
            </p:nvSpPr>
            <p:spPr bwMode="auto">
              <a:xfrm>
                <a:off x="1931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5" name="Rectangle 33"/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7086" name="Oval 34"/>
              <p:cNvSpPr>
                <a:spLocks noChangeArrowheads="1"/>
              </p:cNvSpPr>
              <p:nvPr/>
            </p:nvSpPr>
            <p:spPr bwMode="auto">
              <a:xfrm>
                <a:off x="1613" y="2072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7" name="Rectangle 35"/>
              <p:cNvSpPr>
                <a:spLocks noChangeArrowheads="1"/>
              </p:cNvSpPr>
              <p:nvPr/>
            </p:nvSpPr>
            <p:spPr bwMode="auto">
              <a:xfrm>
                <a:off x="1687" y="2102"/>
                <a:ext cx="141" cy="103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8" name="Text Box 36"/>
              <p:cNvSpPr txBox="1">
                <a:spLocks noChangeArrowheads="1"/>
              </p:cNvSpPr>
              <p:nvPr/>
            </p:nvSpPr>
            <p:spPr bwMode="auto">
              <a:xfrm>
                <a:off x="1657" y="2011"/>
                <a:ext cx="208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/>
              </a:p>
            </p:txBody>
          </p:sp>
        </p:grpSp>
        <p:sp>
          <p:nvSpPr>
            <p:cNvPr id="127047" name="Line 37"/>
            <p:cNvSpPr>
              <a:spLocks noChangeShapeType="1"/>
            </p:cNvSpPr>
            <p:nvPr/>
          </p:nvSpPr>
          <p:spPr bwMode="auto">
            <a:xfrm>
              <a:off x="738" y="2156"/>
              <a:ext cx="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48" name="Line 38"/>
            <p:cNvSpPr>
              <a:spLocks noChangeShapeType="1"/>
            </p:cNvSpPr>
            <p:nvPr/>
          </p:nvSpPr>
          <p:spPr bwMode="auto">
            <a:xfrm>
              <a:off x="1440" y="1082"/>
              <a:ext cx="0" cy="9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49" name="Line 39"/>
            <p:cNvSpPr>
              <a:spLocks noChangeShapeType="1"/>
            </p:cNvSpPr>
            <p:nvPr/>
          </p:nvSpPr>
          <p:spPr bwMode="auto">
            <a:xfrm flipH="1">
              <a:off x="614" y="1021"/>
              <a:ext cx="674" cy="10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50" name="Text Box 40"/>
            <p:cNvSpPr txBox="1">
              <a:spLocks noChangeArrowheads="1"/>
            </p:cNvSpPr>
            <p:nvPr/>
          </p:nvSpPr>
          <p:spPr bwMode="auto">
            <a:xfrm>
              <a:off x="780" y="1368"/>
              <a:ext cx="199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27051" name="Line 41"/>
            <p:cNvSpPr>
              <a:spLocks noChangeShapeType="1"/>
            </p:cNvSpPr>
            <p:nvPr/>
          </p:nvSpPr>
          <p:spPr bwMode="auto">
            <a:xfrm>
              <a:off x="1447" y="2206"/>
              <a:ext cx="9" cy="7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52" name="Text Box 42"/>
            <p:cNvSpPr txBox="1">
              <a:spLocks noChangeArrowheads="1"/>
            </p:cNvSpPr>
            <p:nvPr/>
          </p:nvSpPr>
          <p:spPr bwMode="auto">
            <a:xfrm>
              <a:off x="1462" y="2407"/>
              <a:ext cx="199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7053" name="Freeform 43"/>
            <p:cNvSpPr>
              <a:spLocks/>
            </p:cNvSpPr>
            <p:nvPr/>
          </p:nvSpPr>
          <p:spPr bwMode="auto">
            <a:xfrm>
              <a:off x="601" y="2227"/>
              <a:ext cx="860" cy="799"/>
            </a:xfrm>
            <a:custGeom>
              <a:avLst/>
              <a:gdLst>
                <a:gd name="T0" fmla="*/ 0 w 857"/>
                <a:gd name="T1" fmla="*/ 0 h 1152"/>
                <a:gd name="T2" fmla="*/ 562 w 857"/>
                <a:gd name="T3" fmla="*/ 1152 h 1152"/>
                <a:gd name="T4" fmla="*/ 857 w 857"/>
                <a:gd name="T5" fmla="*/ 772 h 1152"/>
                <a:gd name="T6" fmla="*/ 0 60000 65536"/>
                <a:gd name="T7" fmla="*/ 0 60000 65536"/>
                <a:gd name="T8" fmla="*/ 0 60000 65536"/>
                <a:gd name="T9" fmla="*/ 0 w 857"/>
                <a:gd name="T10" fmla="*/ 0 h 1152"/>
                <a:gd name="T11" fmla="*/ 857 w 857"/>
                <a:gd name="T12" fmla="*/ 1152 h 1152"/>
                <a:gd name="connsiteX0" fmla="*/ 0 w 10000"/>
                <a:gd name="connsiteY0" fmla="*/ 0 h 6928"/>
                <a:gd name="connsiteX1" fmla="*/ 3770 w 10000"/>
                <a:gd name="connsiteY1" fmla="*/ 6300 h 6928"/>
                <a:gd name="connsiteX2" fmla="*/ 10000 w 10000"/>
                <a:gd name="connsiteY2" fmla="*/ 6701 h 6928"/>
                <a:gd name="connsiteX0" fmla="*/ 0 w 10000"/>
                <a:gd name="connsiteY0" fmla="*/ 0 h 9871"/>
                <a:gd name="connsiteX1" fmla="*/ 1802 w 10000"/>
                <a:gd name="connsiteY1" fmla="*/ 7634 h 9871"/>
                <a:gd name="connsiteX2" fmla="*/ 10000 w 10000"/>
                <a:gd name="connsiteY2" fmla="*/ 9672 h 9871"/>
                <a:gd name="connsiteX0" fmla="*/ 0 w 10000"/>
                <a:gd name="connsiteY0" fmla="*/ 0 h 10136"/>
                <a:gd name="connsiteX1" fmla="*/ 1802 w 10000"/>
                <a:gd name="connsiteY1" fmla="*/ 7734 h 10136"/>
                <a:gd name="connsiteX2" fmla="*/ 10000 w 10000"/>
                <a:gd name="connsiteY2" fmla="*/ 9798 h 10136"/>
                <a:gd name="connsiteX0" fmla="*/ 0 w 10000"/>
                <a:gd name="connsiteY0" fmla="*/ 0 h 10136"/>
                <a:gd name="connsiteX1" fmla="*/ 1802 w 10000"/>
                <a:gd name="connsiteY1" fmla="*/ 7734 h 10136"/>
                <a:gd name="connsiteX2" fmla="*/ 10000 w 10000"/>
                <a:gd name="connsiteY2" fmla="*/ 9798 h 10136"/>
                <a:gd name="connsiteX0" fmla="*/ 32 w 10032"/>
                <a:gd name="connsiteY0" fmla="*/ 0 h 10136"/>
                <a:gd name="connsiteX1" fmla="*/ 1834 w 10032"/>
                <a:gd name="connsiteY1" fmla="*/ 7734 h 10136"/>
                <a:gd name="connsiteX2" fmla="*/ 10032 w 10032"/>
                <a:gd name="connsiteY2" fmla="*/ 9798 h 10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32" h="10136">
                  <a:moveTo>
                    <a:pt x="32" y="0"/>
                  </a:moveTo>
                  <a:cubicBezTo>
                    <a:pt x="62" y="4573"/>
                    <a:pt x="-465" y="5047"/>
                    <a:pt x="1834" y="7734"/>
                  </a:cubicBezTo>
                  <a:cubicBezTo>
                    <a:pt x="4132" y="9414"/>
                    <a:pt x="9320" y="10802"/>
                    <a:pt x="10032" y="979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54" name="Text Box 44"/>
            <p:cNvSpPr txBox="1">
              <a:spLocks noChangeArrowheads="1"/>
            </p:cNvSpPr>
            <p:nvPr/>
          </p:nvSpPr>
          <p:spPr bwMode="auto">
            <a:xfrm>
              <a:off x="776" y="2582"/>
              <a:ext cx="199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7</a:t>
              </a:r>
              <a:endParaRPr lang="en-US"/>
            </a:p>
          </p:txBody>
        </p:sp>
        <p:sp>
          <p:nvSpPr>
            <p:cNvPr id="127055" name="Line 45"/>
            <p:cNvSpPr>
              <a:spLocks noChangeShapeType="1"/>
            </p:cNvSpPr>
            <p:nvPr/>
          </p:nvSpPr>
          <p:spPr bwMode="auto">
            <a:xfrm flipH="1">
              <a:off x="1450" y="2158"/>
              <a:ext cx="998" cy="8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56" name="Text Box 46"/>
            <p:cNvSpPr txBox="1">
              <a:spLocks noChangeArrowheads="1"/>
            </p:cNvSpPr>
            <p:nvPr/>
          </p:nvSpPr>
          <p:spPr bwMode="auto">
            <a:xfrm>
              <a:off x="1904" y="2569"/>
              <a:ext cx="199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4</a:t>
              </a:r>
              <a:endParaRPr lang="en-US"/>
            </a:p>
          </p:txBody>
        </p:sp>
        <p:sp>
          <p:nvSpPr>
            <p:cNvPr id="127057" name="Freeform 47"/>
            <p:cNvSpPr>
              <a:spLocks/>
            </p:cNvSpPr>
            <p:nvPr/>
          </p:nvSpPr>
          <p:spPr bwMode="auto">
            <a:xfrm>
              <a:off x="1477" y="1946"/>
              <a:ext cx="991" cy="484"/>
            </a:xfrm>
            <a:custGeom>
              <a:avLst/>
              <a:gdLst>
                <a:gd name="T0" fmla="*/ 0 w 991"/>
                <a:gd name="T1" fmla="*/ 168 h 484"/>
                <a:gd name="T2" fmla="*/ 204 w 991"/>
                <a:gd name="T3" fmla="*/ 484 h 484"/>
                <a:gd name="T4" fmla="*/ 302 w 991"/>
                <a:gd name="T5" fmla="*/ 7 h 484"/>
                <a:gd name="T6" fmla="*/ 379 w 991"/>
                <a:gd name="T7" fmla="*/ 442 h 484"/>
                <a:gd name="T8" fmla="*/ 534 w 991"/>
                <a:gd name="T9" fmla="*/ 21 h 484"/>
                <a:gd name="T10" fmla="*/ 611 w 991"/>
                <a:gd name="T11" fmla="*/ 351 h 484"/>
                <a:gd name="T12" fmla="*/ 660 w 991"/>
                <a:gd name="T13" fmla="*/ 77 h 484"/>
                <a:gd name="T14" fmla="*/ 991 w 991"/>
                <a:gd name="T15" fmla="*/ 218 h 4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1"/>
                <a:gd name="T25" fmla="*/ 0 h 484"/>
                <a:gd name="T26" fmla="*/ 991 w 991"/>
                <a:gd name="T27" fmla="*/ 484 h 4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1" h="484">
                  <a:moveTo>
                    <a:pt x="0" y="168"/>
                  </a:moveTo>
                  <a:cubicBezTo>
                    <a:pt x="0" y="168"/>
                    <a:pt x="145" y="484"/>
                    <a:pt x="204" y="484"/>
                  </a:cubicBezTo>
                  <a:cubicBezTo>
                    <a:pt x="263" y="484"/>
                    <a:pt x="253" y="6"/>
                    <a:pt x="302" y="7"/>
                  </a:cubicBezTo>
                  <a:cubicBezTo>
                    <a:pt x="331" y="0"/>
                    <a:pt x="313" y="444"/>
                    <a:pt x="379" y="442"/>
                  </a:cubicBezTo>
                  <a:cubicBezTo>
                    <a:pt x="418" y="444"/>
                    <a:pt x="475" y="24"/>
                    <a:pt x="534" y="21"/>
                  </a:cubicBezTo>
                  <a:cubicBezTo>
                    <a:pt x="573" y="6"/>
                    <a:pt x="575" y="360"/>
                    <a:pt x="611" y="351"/>
                  </a:cubicBezTo>
                  <a:cubicBezTo>
                    <a:pt x="647" y="342"/>
                    <a:pt x="577" y="80"/>
                    <a:pt x="660" y="77"/>
                  </a:cubicBezTo>
                  <a:cubicBezTo>
                    <a:pt x="743" y="74"/>
                    <a:pt x="922" y="189"/>
                    <a:pt x="991" y="21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058" name="Group 48"/>
            <p:cNvGrpSpPr>
              <a:grpSpLocks/>
            </p:cNvGrpSpPr>
            <p:nvPr/>
          </p:nvGrpSpPr>
          <p:grpSpPr bwMode="auto">
            <a:xfrm>
              <a:off x="2332" y="2021"/>
              <a:ext cx="316" cy="269"/>
              <a:chOff x="1613" y="2011"/>
              <a:chExt cx="316" cy="269"/>
            </a:xfrm>
          </p:grpSpPr>
          <p:sp>
            <p:nvSpPr>
              <p:cNvPr id="127075" name="Oval 49"/>
              <p:cNvSpPr>
                <a:spLocks noChangeArrowheads="1"/>
              </p:cNvSpPr>
              <p:nvPr/>
            </p:nvSpPr>
            <p:spPr bwMode="auto">
              <a:xfrm>
                <a:off x="1616" y="2136"/>
                <a:ext cx="313" cy="82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6" name="Line 50"/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7" name="Line 51"/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8" name="Rectangle 52"/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7079" name="Oval 53"/>
              <p:cNvSpPr>
                <a:spLocks noChangeArrowheads="1"/>
              </p:cNvSpPr>
              <p:nvPr/>
            </p:nvSpPr>
            <p:spPr bwMode="auto">
              <a:xfrm>
                <a:off x="1613" y="2070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0" name="Rectangle 54"/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3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1" name="Text Box 55"/>
              <p:cNvSpPr txBox="1">
                <a:spLocks noChangeArrowheads="1"/>
              </p:cNvSpPr>
              <p:nvPr/>
            </p:nvSpPr>
            <p:spPr bwMode="auto">
              <a:xfrm>
                <a:off x="1660" y="2011"/>
                <a:ext cx="19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/>
              </a:p>
            </p:txBody>
          </p:sp>
        </p:grpSp>
        <p:sp>
          <p:nvSpPr>
            <p:cNvPr id="127059" name="Text Box 56"/>
            <p:cNvSpPr txBox="1">
              <a:spLocks noChangeArrowheads="1"/>
            </p:cNvSpPr>
            <p:nvPr/>
          </p:nvSpPr>
          <p:spPr bwMode="auto">
            <a:xfrm>
              <a:off x="1822" y="1721"/>
              <a:ext cx="199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8</a:t>
              </a:r>
              <a:endParaRPr lang="en-US"/>
            </a:p>
          </p:txBody>
        </p:sp>
        <p:grpSp>
          <p:nvGrpSpPr>
            <p:cNvPr id="127060" name="Group 57"/>
            <p:cNvGrpSpPr>
              <a:grpSpLocks/>
            </p:cNvGrpSpPr>
            <p:nvPr/>
          </p:nvGrpSpPr>
          <p:grpSpPr bwMode="auto">
            <a:xfrm>
              <a:off x="3007" y="2002"/>
              <a:ext cx="318" cy="269"/>
              <a:chOff x="1611" y="2011"/>
              <a:chExt cx="318" cy="269"/>
            </a:xfrm>
          </p:grpSpPr>
          <p:sp>
            <p:nvSpPr>
              <p:cNvPr id="127068" name="Oval 58"/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69" name="Line 59"/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0" name="Line 60"/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1" name="Rectangle 61"/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7072" name="Oval 62"/>
              <p:cNvSpPr>
                <a:spLocks noChangeArrowheads="1"/>
              </p:cNvSpPr>
              <p:nvPr/>
            </p:nvSpPr>
            <p:spPr bwMode="auto">
              <a:xfrm>
                <a:off x="1611" y="207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3" name="Rectangle 63"/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5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4" name="Text Box 64"/>
              <p:cNvSpPr txBox="1">
                <a:spLocks noChangeArrowheads="1"/>
              </p:cNvSpPr>
              <p:nvPr/>
            </p:nvSpPr>
            <p:spPr bwMode="auto">
              <a:xfrm>
                <a:off x="1661" y="2011"/>
                <a:ext cx="19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z</a:t>
                </a:r>
                <a:endParaRPr lang="en-US"/>
              </a:p>
            </p:txBody>
          </p:sp>
        </p:grpSp>
        <p:sp>
          <p:nvSpPr>
            <p:cNvPr id="127061" name="Line 65"/>
            <p:cNvSpPr>
              <a:spLocks noChangeShapeType="1"/>
            </p:cNvSpPr>
            <p:nvPr/>
          </p:nvSpPr>
          <p:spPr bwMode="auto">
            <a:xfrm>
              <a:off x="2640" y="2149"/>
              <a:ext cx="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62" name="Text Box 66"/>
            <p:cNvSpPr txBox="1">
              <a:spLocks noChangeArrowheads="1"/>
            </p:cNvSpPr>
            <p:nvPr/>
          </p:nvSpPr>
          <p:spPr bwMode="auto">
            <a:xfrm>
              <a:off x="2714" y="2149"/>
              <a:ext cx="199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7063" name="Line 67"/>
            <p:cNvSpPr>
              <a:spLocks noChangeShapeType="1"/>
            </p:cNvSpPr>
            <p:nvPr/>
          </p:nvSpPr>
          <p:spPr bwMode="auto">
            <a:xfrm>
              <a:off x="1503" y="990"/>
              <a:ext cx="965" cy="1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64" name="Text Box 68"/>
            <p:cNvSpPr txBox="1">
              <a:spLocks noChangeArrowheads="1"/>
            </p:cNvSpPr>
            <p:nvPr/>
          </p:nvSpPr>
          <p:spPr bwMode="auto">
            <a:xfrm>
              <a:off x="1927" y="1343"/>
              <a:ext cx="199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7</a:t>
              </a:r>
              <a:endParaRPr lang="en-US"/>
            </a:p>
          </p:txBody>
        </p:sp>
        <p:sp>
          <p:nvSpPr>
            <p:cNvPr id="127065" name="Freeform 69"/>
            <p:cNvSpPr>
              <a:spLocks/>
            </p:cNvSpPr>
            <p:nvPr/>
          </p:nvSpPr>
          <p:spPr bwMode="auto">
            <a:xfrm>
              <a:off x="1489" y="976"/>
              <a:ext cx="28" cy="14"/>
            </a:xfrm>
            <a:custGeom>
              <a:avLst/>
              <a:gdLst>
                <a:gd name="T0" fmla="*/ 0 w 28"/>
                <a:gd name="T1" fmla="*/ 14 h 14"/>
                <a:gd name="T2" fmla="*/ 28 w 28"/>
                <a:gd name="T3" fmla="*/ 0 h 14"/>
                <a:gd name="T4" fmla="*/ 0 w 28"/>
                <a:gd name="T5" fmla="*/ 14 h 14"/>
                <a:gd name="T6" fmla="*/ 0 60000 65536"/>
                <a:gd name="T7" fmla="*/ 0 60000 65536"/>
                <a:gd name="T8" fmla="*/ 0 60000 65536"/>
                <a:gd name="T9" fmla="*/ 0 w 28"/>
                <a:gd name="T10" fmla="*/ 0 h 14"/>
                <a:gd name="T11" fmla="*/ 28 w 28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14">
                  <a:moveTo>
                    <a:pt x="0" y="14"/>
                  </a:moveTo>
                  <a:cubicBezTo>
                    <a:pt x="9" y="9"/>
                    <a:pt x="28" y="0"/>
                    <a:pt x="28" y="0"/>
                  </a:cubicBezTo>
                  <a:cubicBezTo>
                    <a:pt x="28" y="0"/>
                    <a:pt x="9" y="9"/>
                    <a:pt x="0" y="1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66" name="Freeform 70"/>
            <p:cNvSpPr>
              <a:spLocks/>
            </p:cNvSpPr>
            <p:nvPr/>
          </p:nvSpPr>
          <p:spPr bwMode="auto">
            <a:xfrm>
              <a:off x="1623" y="999"/>
              <a:ext cx="1510" cy="1052"/>
            </a:xfrm>
            <a:custGeom>
              <a:avLst/>
              <a:gdLst>
                <a:gd name="T0" fmla="*/ 0 w 1510"/>
                <a:gd name="T1" fmla="*/ 5 h 1052"/>
                <a:gd name="T2" fmla="*/ 1102 w 1510"/>
                <a:gd name="T3" fmla="*/ 174 h 1052"/>
                <a:gd name="T4" fmla="*/ 1510 w 1510"/>
                <a:gd name="T5" fmla="*/ 1052 h 1052"/>
                <a:gd name="T6" fmla="*/ 0 60000 65536"/>
                <a:gd name="T7" fmla="*/ 0 60000 65536"/>
                <a:gd name="T8" fmla="*/ 0 60000 65536"/>
                <a:gd name="T9" fmla="*/ 0 w 1510"/>
                <a:gd name="T10" fmla="*/ 0 h 1052"/>
                <a:gd name="T11" fmla="*/ 1510 w 1510"/>
                <a:gd name="T12" fmla="*/ 1052 h 10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10" h="1052">
                  <a:moveTo>
                    <a:pt x="0" y="5"/>
                  </a:moveTo>
                  <a:cubicBezTo>
                    <a:pt x="184" y="33"/>
                    <a:pt x="851" y="0"/>
                    <a:pt x="1102" y="174"/>
                  </a:cubicBezTo>
                  <a:cubicBezTo>
                    <a:pt x="1353" y="348"/>
                    <a:pt x="1425" y="869"/>
                    <a:pt x="1510" y="105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67" name="Text Box 71"/>
            <p:cNvSpPr txBox="1">
              <a:spLocks noChangeArrowheads="1"/>
            </p:cNvSpPr>
            <p:nvPr/>
          </p:nvSpPr>
          <p:spPr bwMode="auto">
            <a:xfrm>
              <a:off x="2688" y="1008"/>
              <a:ext cx="199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9</a:t>
              </a:r>
              <a:endParaRPr lang="en-US"/>
            </a:p>
          </p:txBody>
        </p:sp>
      </p:grpSp>
      <p:sp>
        <p:nvSpPr>
          <p:cNvPr id="126981" name="Rectangle 72"/>
          <p:cNvSpPr>
            <a:spLocks noChangeArrowheads="1"/>
          </p:cNvSpPr>
          <p:nvPr/>
        </p:nvSpPr>
        <p:spPr bwMode="auto">
          <a:xfrm>
            <a:off x="527977" y="0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000">
                <a:solidFill>
                  <a:srgbClr val="000099"/>
                </a:solidFill>
                <a:latin typeface="Gill Sans MT" charset="0"/>
              </a:rPr>
              <a:t>Dijkstra</a:t>
            </a:r>
            <a:r>
              <a:rPr lang="ja-JP" altLang="en-US" sz="4000">
                <a:solidFill>
                  <a:srgbClr val="000099"/>
                </a:solidFill>
                <a:latin typeface="Gill Sans MT" charset="0"/>
              </a:rPr>
              <a:t>’</a:t>
            </a:r>
            <a:r>
              <a:rPr lang="en-US" altLang="ja-JP" sz="4000">
                <a:solidFill>
                  <a:srgbClr val="000099"/>
                </a:solidFill>
                <a:latin typeface="Gill Sans MT" charset="0"/>
              </a:rPr>
              <a:t>s algorithm: example</a:t>
            </a:r>
            <a:endParaRPr lang="en-US" sz="440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126982" name="Text Box 73"/>
          <p:cNvSpPr txBox="1">
            <a:spLocks noChangeArrowheads="1"/>
          </p:cNvSpPr>
          <p:nvPr/>
        </p:nvSpPr>
        <p:spPr bwMode="auto">
          <a:xfrm>
            <a:off x="567408" y="1277939"/>
            <a:ext cx="71211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Step</a:t>
            </a:r>
          </a:p>
          <a:p>
            <a:pPr algn="r"/>
            <a:endParaRPr lang="en-US" sz="2000"/>
          </a:p>
        </p:txBody>
      </p:sp>
      <p:sp>
        <p:nvSpPr>
          <p:cNvPr id="126983" name="Text Box 74"/>
          <p:cNvSpPr txBox="1">
            <a:spLocks noChangeArrowheads="1"/>
          </p:cNvSpPr>
          <p:nvPr/>
        </p:nvSpPr>
        <p:spPr bwMode="auto">
          <a:xfrm>
            <a:off x="1612487" y="1284289"/>
            <a:ext cx="4203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N</a:t>
            </a:r>
            <a:r>
              <a:rPr lang="en-US" sz="2000">
                <a:cs typeface="Arial" charset="0"/>
              </a:rPr>
              <a:t>'</a:t>
            </a:r>
          </a:p>
        </p:txBody>
      </p:sp>
      <p:sp>
        <p:nvSpPr>
          <p:cNvPr id="126984" name="Text Box 75"/>
          <p:cNvSpPr txBox="1">
            <a:spLocks noChangeArrowheads="1"/>
          </p:cNvSpPr>
          <p:nvPr/>
        </p:nvSpPr>
        <p:spPr bwMode="auto">
          <a:xfrm>
            <a:off x="2264524" y="1009650"/>
            <a:ext cx="6831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</a:t>
            </a:r>
            <a:r>
              <a:rPr lang="en-US" sz="2000" b="1">
                <a:solidFill>
                  <a:srgbClr val="FF0000"/>
                </a:solidFill>
              </a:rPr>
              <a:t>v</a:t>
            </a:r>
            <a:r>
              <a:rPr lang="en-US" sz="2000"/>
              <a:t>)</a:t>
            </a:r>
          </a:p>
          <a:p>
            <a:pPr algn="r"/>
            <a:r>
              <a:rPr lang="en-US" sz="1600"/>
              <a:t>p(v)</a:t>
            </a:r>
          </a:p>
        </p:txBody>
      </p:sp>
      <p:sp>
        <p:nvSpPr>
          <p:cNvPr id="126985" name="Text Box 76"/>
          <p:cNvSpPr txBox="1">
            <a:spLocks noChangeArrowheads="1"/>
          </p:cNvSpPr>
          <p:nvPr/>
        </p:nvSpPr>
        <p:spPr bwMode="auto">
          <a:xfrm>
            <a:off x="577946" y="1617663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0</a:t>
            </a:r>
          </a:p>
        </p:txBody>
      </p:sp>
      <p:sp>
        <p:nvSpPr>
          <p:cNvPr id="126986" name="Text Box 77"/>
          <p:cNvSpPr txBox="1">
            <a:spLocks noChangeArrowheads="1"/>
          </p:cNvSpPr>
          <p:nvPr/>
        </p:nvSpPr>
        <p:spPr bwMode="auto">
          <a:xfrm>
            <a:off x="583106" y="1914526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1</a:t>
            </a:r>
          </a:p>
        </p:txBody>
      </p:sp>
      <p:sp>
        <p:nvSpPr>
          <p:cNvPr id="126987" name="Text Box 78"/>
          <p:cNvSpPr txBox="1">
            <a:spLocks noChangeArrowheads="1"/>
          </p:cNvSpPr>
          <p:nvPr/>
        </p:nvSpPr>
        <p:spPr bwMode="auto">
          <a:xfrm>
            <a:off x="584825" y="2222501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2</a:t>
            </a:r>
          </a:p>
        </p:txBody>
      </p:sp>
      <p:sp>
        <p:nvSpPr>
          <p:cNvPr id="126988" name="Text Box 79"/>
          <p:cNvSpPr txBox="1">
            <a:spLocks noChangeArrowheads="1"/>
          </p:cNvSpPr>
          <p:nvPr/>
        </p:nvSpPr>
        <p:spPr bwMode="auto">
          <a:xfrm>
            <a:off x="577946" y="2524126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3</a:t>
            </a:r>
          </a:p>
        </p:txBody>
      </p:sp>
      <p:sp>
        <p:nvSpPr>
          <p:cNvPr id="126989" name="Text Box 80"/>
          <p:cNvSpPr txBox="1">
            <a:spLocks noChangeArrowheads="1"/>
          </p:cNvSpPr>
          <p:nvPr/>
        </p:nvSpPr>
        <p:spPr bwMode="auto">
          <a:xfrm>
            <a:off x="576227" y="282733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4</a:t>
            </a:r>
          </a:p>
        </p:txBody>
      </p:sp>
      <p:sp>
        <p:nvSpPr>
          <p:cNvPr id="126990" name="Text Box 81"/>
          <p:cNvSpPr txBox="1">
            <a:spLocks noChangeArrowheads="1"/>
          </p:cNvSpPr>
          <p:nvPr/>
        </p:nvSpPr>
        <p:spPr bwMode="auto">
          <a:xfrm>
            <a:off x="581386" y="313213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5</a:t>
            </a:r>
          </a:p>
        </p:txBody>
      </p:sp>
      <p:sp>
        <p:nvSpPr>
          <p:cNvPr id="126991" name="Text Box 82"/>
          <p:cNvSpPr txBox="1">
            <a:spLocks noChangeArrowheads="1"/>
          </p:cNvSpPr>
          <p:nvPr/>
        </p:nvSpPr>
        <p:spPr bwMode="auto">
          <a:xfrm>
            <a:off x="2904935" y="1017588"/>
            <a:ext cx="7393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</a:t>
            </a:r>
            <a:r>
              <a:rPr lang="en-US" sz="2000" b="1">
                <a:solidFill>
                  <a:srgbClr val="FF0000"/>
                </a:solidFill>
              </a:rPr>
              <a:t>w</a:t>
            </a:r>
            <a:r>
              <a:rPr lang="en-US" sz="2000"/>
              <a:t>)</a:t>
            </a:r>
          </a:p>
          <a:p>
            <a:pPr algn="r"/>
            <a:r>
              <a:rPr lang="en-US" sz="1600"/>
              <a:t>p(w)</a:t>
            </a:r>
          </a:p>
        </p:txBody>
      </p:sp>
      <p:sp>
        <p:nvSpPr>
          <p:cNvPr id="126992" name="Text Box 83"/>
          <p:cNvSpPr txBox="1">
            <a:spLocks noChangeArrowheads="1"/>
          </p:cNvSpPr>
          <p:nvPr/>
        </p:nvSpPr>
        <p:spPr bwMode="auto">
          <a:xfrm>
            <a:off x="3633478" y="1017588"/>
            <a:ext cx="6831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</a:t>
            </a:r>
            <a:r>
              <a:rPr lang="en-US" sz="2000" b="1">
                <a:solidFill>
                  <a:srgbClr val="FF0000"/>
                </a:solidFill>
              </a:rPr>
              <a:t>x</a:t>
            </a:r>
            <a:r>
              <a:rPr lang="en-US" sz="2000"/>
              <a:t>)</a:t>
            </a:r>
          </a:p>
          <a:p>
            <a:pPr algn="r"/>
            <a:r>
              <a:rPr lang="en-US" sz="1600"/>
              <a:t>p(x)</a:t>
            </a:r>
          </a:p>
        </p:txBody>
      </p:sp>
      <p:sp>
        <p:nvSpPr>
          <p:cNvPr id="126993" name="Text Box 84"/>
          <p:cNvSpPr txBox="1">
            <a:spLocks noChangeArrowheads="1"/>
          </p:cNvSpPr>
          <p:nvPr/>
        </p:nvSpPr>
        <p:spPr bwMode="auto">
          <a:xfrm>
            <a:off x="4326555" y="1017588"/>
            <a:ext cx="6831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</a:t>
            </a:r>
            <a:r>
              <a:rPr lang="en-US" sz="2000" b="1">
                <a:solidFill>
                  <a:srgbClr val="FF0000"/>
                </a:solidFill>
              </a:rPr>
              <a:t>y</a:t>
            </a:r>
            <a:r>
              <a:rPr lang="en-US" sz="2000"/>
              <a:t>)</a:t>
            </a:r>
          </a:p>
          <a:p>
            <a:pPr algn="r"/>
            <a:r>
              <a:rPr lang="en-US" sz="1600"/>
              <a:t>p(y)</a:t>
            </a:r>
          </a:p>
        </p:txBody>
      </p:sp>
      <p:sp>
        <p:nvSpPr>
          <p:cNvPr id="126994" name="Text Box 85"/>
          <p:cNvSpPr txBox="1">
            <a:spLocks noChangeArrowheads="1"/>
          </p:cNvSpPr>
          <p:nvPr/>
        </p:nvSpPr>
        <p:spPr bwMode="auto">
          <a:xfrm>
            <a:off x="5009980" y="1022350"/>
            <a:ext cx="6687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</a:t>
            </a:r>
            <a:r>
              <a:rPr lang="en-US" sz="2000" b="1">
                <a:solidFill>
                  <a:srgbClr val="FF0000"/>
                </a:solidFill>
              </a:rPr>
              <a:t>z</a:t>
            </a:r>
            <a:r>
              <a:rPr lang="en-US" sz="2000"/>
              <a:t>)</a:t>
            </a:r>
          </a:p>
          <a:p>
            <a:pPr algn="r"/>
            <a:r>
              <a:rPr lang="en-US" sz="1600"/>
              <a:t>p(z)</a:t>
            </a:r>
          </a:p>
        </p:txBody>
      </p:sp>
      <p:sp>
        <p:nvSpPr>
          <p:cNvPr id="126995" name="Line 86"/>
          <p:cNvSpPr>
            <a:spLocks noChangeShapeType="1"/>
          </p:cNvSpPr>
          <p:nvPr/>
        </p:nvSpPr>
        <p:spPr bwMode="auto">
          <a:xfrm>
            <a:off x="650081" y="1638300"/>
            <a:ext cx="5014913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6996" name="Line 87"/>
          <p:cNvSpPr>
            <a:spLocks noChangeShapeType="1"/>
          </p:cNvSpPr>
          <p:nvPr/>
        </p:nvSpPr>
        <p:spPr bwMode="auto">
          <a:xfrm>
            <a:off x="629444" y="1952625"/>
            <a:ext cx="5014913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6997" name="Text Box 88"/>
          <p:cNvSpPr txBox="1">
            <a:spLocks noChangeArrowheads="1"/>
          </p:cNvSpPr>
          <p:nvPr/>
        </p:nvSpPr>
        <p:spPr bwMode="auto">
          <a:xfrm>
            <a:off x="1640777" y="160813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u</a:t>
            </a:r>
          </a:p>
        </p:txBody>
      </p:sp>
      <p:sp>
        <p:nvSpPr>
          <p:cNvPr id="126998" name="Line 89"/>
          <p:cNvSpPr>
            <a:spLocks noChangeShapeType="1"/>
          </p:cNvSpPr>
          <p:nvPr/>
        </p:nvSpPr>
        <p:spPr bwMode="auto">
          <a:xfrm>
            <a:off x="629444" y="2247900"/>
            <a:ext cx="5014913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6999" name="Line 90"/>
          <p:cNvSpPr>
            <a:spLocks noChangeShapeType="1"/>
          </p:cNvSpPr>
          <p:nvPr/>
        </p:nvSpPr>
        <p:spPr bwMode="auto">
          <a:xfrm>
            <a:off x="629444" y="2562225"/>
            <a:ext cx="5014913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00" name="Line 91"/>
          <p:cNvSpPr>
            <a:spLocks noChangeShapeType="1"/>
          </p:cNvSpPr>
          <p:nvPr/>
        </p:nvSpPr>
        <p:spPr bwMode="auto">
          <a:xfrm>
            <a:off x="612246" y="2865438"/>
            <a:ext cx="5014913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01" name="Line 92"/>
          <p:cNvSpPr>
            <a:spLocks noChangeShapeType="1"/>
          </p:cNvSpPr>
          <p:nvPr/>
        </p:nvSpPr>
        <p:spPr bwMode="auto">
          <a:xfrm>
            <a:off x="624285" y="3171825"/>
            <a:ext cx="5014913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02" name="Line 93"/>
          <p:cNvSpPr>
            <a:spLocks noChangeShapeType="1"/>
          </p:cNvSpPr>
          <p:nvPr/>
        </p:nvSpPr>
        <p:spPr bwMode="auto">
          <a:xfrm>
            <a:off x="629444" y="3467100"/>
            <a:ext cx="5014913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9" name="Group 94"/>
          <p:cNvGrpSpPr>
            <a:grpSpLocks/>
          </p:cNvGrpSpPr>
          <p:nvPr/>
        </p:nvGrpSpPr>
        <p:grpSpPr bwMode="auto">
          <a:xfrm>
            <a:off x="2411149" y="1609726"/>
            <a:ext cx="3303721" cy="374650"/>
            <a:chOff x="1402" y="1014"/>
            <a:chExt cx="1921" cy="236"/>
          </a:xfrm>
        </p:grpSpPr>
        <p:sp>
          <p:nvSpPr>
            <p:cNvPr id="127036" name="Text Box 95"/>
            <p:cNvSpPr txBox="1">
              <a:spLocks noChangeArrowheads="1"/>
            </p:cNvSpPr>
            <p:nvPr/>
          </p:nvSpPr>
          <p:spPr bwMode="auto">
            <a:xfrm>
              <a:off x="3063" y="1014"/>
              <a:ext cx="26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>
                  <a:latin typeface="Comic Sans MS" charset="0"/>
                </a:rPr>
                <a:t>∞ </a:t>
              </a:r>
              <a:endParaRPr lang="en-US" sz="2000"/>
            </a:p>
          </p:txBody>
        </p:sp>
        <p:sp>
          <p:nvSpPr>
            <p:cNvPr id="127037" name="Text Box 96"/>
            <p:cNvSpPr txBox="1">
              <a:spLocks noChangeArrowheads="1"/>
            </p:cNvSpPr>
            <p:nvPr/>
          </p:nvSpPr>
          <p:spPr bwMode="auto">
            <a:xfrm>
              <a:off x="2667" y="1014"/>
              <a:ext cx="26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>
                  <a:latin typeface="Comic Sans MS" charset="0"/>
                </a:rPr>
                <a:t>∞ </a:t>
              </a:r>
              <a:endParaRPr lang="en-US" sz="2000"/>
            </a:p>
          </p:txBody>
        </p:sp>
        <p:sp>
          <p:nvSpPr>
            <p:cNvPr id="127038" name="Text Box 97"/>
            <p:cNvSpPr txBox="1">
              <a:spLocks noChangeArrowheads="1"/>
            </p:cNvSpPr>
            <p:nvPr/>
          </p:nvSpPr>
          <p:spPr bwMode="auto">
            <a:xfrm>
              <a:off x="1402" y="1017"/>
              <a:ext cx="29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/>
                <a:t>7,u</a:t>
              </a:r>
            </a:p>
          </p:txBody>
        </p:sp>
        <p:sp>
          <p:nvSpPr>
            <p:cNvPr id="127039" name="Text Box 98"/>
            <p:cNvSpPr txBox="1">
              <a:spLocks noChangeArrowheads="1"/>
            </p:cNvSpPr>
            <p:nvPr/>
          </p:nvSpPr>
          <p:spPr bwMode="auto">
            <a:xfrm>
              <a:off x="1809" y="1015"/>
              <a:ext cx="29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/>
                <a:t>3,u</a:t>
              </a:r>
            </a:p>
          </p:txBody>
        </p:sp>
        <p:sp>
          <p:nvSpPr>
            <p:cNvPr id="127040" name="Text Box 99"/>
            <p:cNvSpPr txBox="1">
              <a:spLocks noChangeArrowheads="1"/>
            </p:cNvSpPr>
            <p:nvPr/>
          </p:nvSpPr>
          <p:spPr bwMode="auto">
            <a:xfrm>
              <a:off x="2212" y="1016"/>
              <a:ext cx="29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/>
                <a:t>5,u</a:t>
              </a:r>
            </a:p>
          </p:txBody>
        </p:sp>
      </p:grpSp>
      <p:sp>
        <p:nvSpPr>
          <p:cNvPr id="717924" name="Text Box 100"/>
          <p:cNvSpPr txBox="1">
            <a:spLocks noChangeArrowheads="1"/>
          </p:cNvSpPr>
          <p:nvPr/>
        </p:nvSpPr>
        <p:spPr bwMode="auto">
          <a:xfrm>
            <a:off x="1494703" y="1905001"/>
            <a:ext cx="4796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uw</a:t>
            </a:r>
          </a:p>
        </p:txBody>
      </p:sp>
      <p:grpSp>
        <p:nvGrpSpPr>
          <p:cNvPr id="10" name="Group 101"/>
          <p:cNvGrpSpPr>
            <a:grpSpLocks/>
          </p:cNvGrpSpPr>
          <p:nvPr/>
        </p:nvGrpSpPr>
        <p:grpSpPr bwMode="auto">
          <a:xfrm>
            <a:off x="2385351" y="1916114"/>
            <a:ext cx="3341555" cy="374650"/>
            <a:chOff x="1380" y="1014"/>
            <a:chExt cx="1943" cy="236"/>
          </a:xfrm>
        </p:grpSpPr>
        <p:sp>
          <p:nvSpPr>
            <p:cNvPr id="127031" name="Text Box 102"/>
            <p:cNvSpPr txBox="1">
              <a:spLocks noChangeArrowheads="1"/>
            </p:cNvSpPr>
            <p:nvPr/>
          </p:nvSpPr>
          <p:spPr bwMode="auto">
            <a:xfrm>
              <a:off x="3063" y="1014"/>
              <a:ext cx="26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>
                  <a:latin typeface="Comic Sans MS" charset="0"/>
                </a:rPr>
                <a:t>∞ </a:t>
              </a:r>
              <a:endParaRPr lang="en-US" sz="2000"/>
            </a:p>
          </p:txBody>
        </p:sp>
        <p:sp>
          <p:nvSpPr>
            <p:cNvPr id="127032" name="Text Box 103"/>
            <p:cNvSpPr txBox="1">
              <a:spLocks noChangeArrowheads="1"/>
            </p:cNvSpPr>
            <p:nvPr/>
          </p:nvSpPr>
          <p:spPr bwMode="auto">
            <a:xfrm>
              <a:off x="2522" y="1014"/>
              <a:ext cx="40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600"/>
                <a:t>11</a:t>
              </a:r>
              <a:r>
                <a:rPr lang="en-US" sz="1800"/>
                <a:t>,w</a:t>
              </a:r>
              <a:r>
                <a:rPr lang="en-US" sz="1800">
                  <a:latin typeface="Comic Sans MS" charset="0"/>
                </a:rPr>
                <a:t> </a:t>
              </a:r>
              <a:endParaRPr lang="en-US" sz="2000"/>
            </a:p>
          </p:txBody>
        </p:sp>
        <p:sp>
          <p:nvSpPr>
            <p:cNvPr id="127033" name="Text Box 104"/>
            <p:cNvSpPr txBox="1">
              <a:spLocks noChangeArrowheads="1"/>
            </p:cNvSpPr>
            <p:nvPr/>
          </p:nvSpPr>
          <p:spPr bwMode="auto">
            <a:xfrm>
              <a:off x="1380" y="1017"/>
              <a:ext cx="3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/>
                <a:t>6,w</a:t>
              </a:r>
            </a:p>
          </p:txBody>
        </p:sp>
        <p:sp>
          <p:nvSpPr>
            <p:cNvPr id="127034" name="Text Box 105"/>
            <p:cNvSpPr txBox="1">
              <a:spLocks noChangeArrowheads="1"/>
            </p:cNvSpPr>
            <p:nvPr/>
          </p:nvSpPr>
          <p:spPr bwMode="auto">
            <a:xfrm>
              <a:off x="1996" y="1015"/>
              <a:ext cx="10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endParaRPr lang="en-US" sz="1800"/>
            </a:p>
          </p:txBody>
        </p:sp>
        <p:sp>
          <p:nvSpPr>
            <p:cNvPr id="127035" name="Text Box 106"/>
            <p:cNvSpPr txBox="1">
              <a:spLocks noChangeArrowheads="1"/>
            </p:cNvSpPr>
            <p:nvPr/>
          </p:nvSpPr>
          <p:spPr bwMode="auto">
            <a:xfrm>
              <a:off x="2212" y="1016"/>
              <a:ext cx="29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/>
                <a:t>5,u</a:t>
              </a:r>
            </a:p>
          </p:txBody>
        </p:sp>
      </p:grpSp>
      <p:grpSp>
        <p:nvGrpSpPr>
          <p:cNvPr id="11" name="Group 107"/>
          <p:cNvGrpSpPr>
            <a:grpSpLocks/>
          </p:cNvGrpSpPr>
          <p:nvPr/>
        </p:nvGrpSpPr>
        <p:grpSpPr bwMode="auto">
          <a:xfrm>
            <a:off x="2383632" y="2214564"/>
            <a:ext cx="3341556" cy="379412"/>
            <a:chOff x="1380" y="1011"/>
            <a:chExt cx="1943" cy="239"/>
          </a:xfrm>
        </p:grpSpPr>
        <p:sp>
          <p:nvSpPr>
            <p:cNvPr id="127026" name="Text Box 108"/>
            <p:cNvSpPr txBox="1">
              <a:spLocks noChangeArrowheads="1"/>
            </p:cNvSpPr>
            <p:nvPr/>
          </p:nvSpPr>
          <p:spPr bwMode="auto">
            <a:xfrm>
              <a:off x="2942" y="1011"/>
              <a:ext cx="38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600"/>
                <a:t>14</a:t>
              </a:r>
              <a:r>
                <a:rPr lang="en-US" sz="1800"/>
                <a:t>,x </a:t>
              </a:r>
            </a:p>
          </p:txBody>
        </p:sp>
        <p:sp>
          <p:nvSpPr>
            <p:cNvPr id="127027" name="Text Box 109"/>
            <p:cNvSpPr txBox="1">
              <a:spLocks noChangeArrowheads="1"/>
            </p:cNvSpPr>
            <p:nvPr/>
          </p:nvSpPr>
          <p:spPr bwMode="auto">
            <a:xfrm>
              <a:off x="2528" y="1011"/>
              <a:ext cx="39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600"/>
                <a:t>11,</a:t>
              </a:r>
              <a:r>
                <a:rPr lang="en-US" sz="1800"/>
                <a:t>w </a:t>
              </a:r>
              <a:endParaRPr lang="en-US" sz="2000"/>
            </a:p>
          </p:txBody>
        </p:sp>
        <p:sp>
          <p:nvSpPr>
            <p:cNvPr id="127028" name="Text Box 110"/>
            <p:cNvSpPr txBox="1">
              <a:spLocks noChangeArrowheads="1"/>
            </p:cNvSpPr>
            <p:nvPr/>
          </p:nvSpPr>
          <p:spPr bwMode="auto">
            <a:xfrm>
              <a:off x="1380" y="1017"/>
              <a:ext cx="3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/>
                <a:t>6,w</a:t>
              </a:r>
            </a:p>
          </p:txBody>
        </p:sp>
        <p:sp>
          <p:nvSpPr>
            <p:cNvPr id="127029" name="Text Box 111"/>
            <p:cNvSpPr txBox="1">
              <a:spLocks noChangeArrowheads="1"/>
            </p:cNvSpPr>
            <p:nvPr/>
          </p:nvSpPr>
          <p:spPr bwMode="auto">
            <a:xfrm>
              <a:off x="1996" y="1015"/>
              <a:ext cx="10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endParaRPr lang="en-US" sz="1800"/>
            </a:p>
          </p:txBody>
        </p:sp>
        <p:sp>
          <p:nvSpPr>
            <p:cNvPr id="127030" name="Text Box 112"/>
            <p:cNvSpPr txBox="1">
              <a:spLocks noChangeArrowheads="1"/>
            </p:cNvSpPr>
            <p:nvPr/>
          </p:nvSpPr>
          <p:spPr bwMode="auto">
            <a:xfrm>
              <a:off x="2399" y="1016"/>
              <a:ext cx="10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endParaRPr lang="en-US" sz="1800"/>
            </a:p>
          </p:txBody>
        </p:sp>
      </p:grpSp>
      <p:sp>
        <p:nvSpPr>
          <p:cNvPr id="717937" name="Oval 113"/>
          <p:cNvSpPr>
            <a:spLocks noChangeArrowheads="1"/>
          </p:cNvSpPr>
          <p:nvPr/>
        </p:nvSpPr>
        <p:spPr bwMode="auto">
          <a:xfrm>
            <a:off x="3064669" y="1666876"/>
            <a:ext cx="572691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Comic Sans MS" charset="0"/>
            </a:endParaRPr>
          </a:p>
        </p:txBody>
      </p:sp>
      <p:sp>
        <p:nvSpPr>
          <p:cNvPr id="717938" name="Oval 114"/>
          <p:cNvSpPr>
            <a:spLocks noChangeArrowheads="1"/>
          </p:cNvSpPr>
          <p:nvPr/>
        </p:nvSpPr>
        <p:spPr bwMode="auto">
          <a:xfrm>
            <a:off x="3773223" y="1952626"/>
            <a:ext cx="572691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Comic Sans MS" charset="0"/>
            </a:endParaRPr>
          </a:p>
        </p:txBody>
      </p:sp>
      <p:sp>
        <p:nvSpPr>
          <p:cNvPr id="717939" name="Text Box 115"/>
          <p:cNvSpPr txBox="1">
            <a:spLocks noChangeArrowheads="1"/>
          </p:cNvSpPr>
          <p:nvPr/>
        </p:nvSpPr>
        <p:spPr bwMode="auto">
          <a:xfrm>
            <a:off x="1387886" y="2214563"/>
            <a:ext cx="5950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uwx</a:t>
            </a:r>
          </a:p>
        </p:txBody>
      </p:sp>
      <p:sp>
        <p:nvSpPr>
          <p:cNvPr id="717940" name="Oval 116"/>
          <p:cNvSpPr>
            <a:spLocks noChangeArrowheads="1"/>
          </p:cNvSpPr>
          <p:nvPr/>
        </p:nvSpPr>
        <p:spPr bwMode="auto">
          <a:xfrm>
            <a:off x="2356115" y="2271714"/>
            <a:ext cx="572691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Comic Sans MS" charset="0"/>
            </a:endParaRPr>
          </a:p>
        </p:txBody>
      </p:sp>
      <p:sp>
        <p:nvSpPr>
          <p:cNvPr id="717941" name="Text Box 117"/>
          <p:cNvSpPr txBox="1">
            <a:spLocks noChangeArrowheads="1"/>
          </p:cNvSpPr>
          <p:nvPr/>
        </p:nvSpPr>
        <p:spPr bwMode="auto">
          <a:xfrm>
            <a:off x="1293107" y="2500313"/>
            <a:ext cx="7104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uwxv</a:t>
            </a:r>
          </a:p>
        </p:txBody>
      </p:sp>
      <p:grpSp>
        <p:nvGrpSpPr>
          <p:cNvPr id="12" name="Group 118"/>
          <p:cNvGrpSpPr>
            <a:grpSpLocks/>
          </p:cNvGrpSpPr>
          <p:nvPr/>
        </p:nvGrpSpPr>
        <p:grpSpPr bwMode="auto">
          <a:xfrm>
            <a:off x="4390630" y="2511426"/>
            <a:ext cx="1331119" cy="369888"/>
            <a:chOff x="1520" y="2777"/>
            <a:chExt cx="774" cy="233"/>
          </a:xfrm>
        </p:grpSpPr>
        <p:sp>
          <p:nvSpPr>
            <p:cNvPr id="127024" name="Text Box 119"/>
            <p:cNvSpPr txBox="1">
              <a:spLocks noChangeArrowheads="1"/>
            </p:cNvSpPr>
            <p:nvPr/>
          </p:nvSpPr>
          <p:spPr bwMode="auto">
            <a:xfrm>
              <a:off x="1913" y="2777"/>
              <a:ext cx="38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600"/>
                <a:t>14</a:t>
              </a:r>
              <a:r>
                <a:rPr lang="en-US" sz="1800"/>
                <a:t>,x </a:t>
              </a:r>
            </a:p>
          </p:txBody>
        </p:sp>
        <p:sp>
          <p:nvSpPr>
            <p:cNvPr id="127025" name="Text Box 120"/>
            <p:cNvSpPr txBox="1">
              <a:spLocks noChangeArrowheads="1"/>
            </p:cNvSpPr>
            <p:nvPr/>
          </p:nvSpPr>
          <p:spPr bwMode="auto">
            <a:xfrm>
              <a:off x="1520" y="2777"/>
              <a:ext cx="37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600"/>
                <a:t>10,</a:t>
              </a:r>
              <a:r>
                <a:rPr lang="en-US" sz="1800"/>
                <a:t>v </a:t>
              </a:r>
              <a:endParaRPr lang="en-US" sz="2000"/>
            </a:p>
          </p:txBody>
        </p:sp>
      </p:grpSp>
      <p:sp>
        <p:nvSpPr>
          <p:cNvPr id="717945" name="Oval 121"/>
          <p:cNvSpPr>
            <a:spLocks noChangeArrowheads="1"/>
          </p:cNvSpPr>
          <p:nvPr/>
        </p:nvSpPr>
        <p:spPr bwMode="auto">
          <a:xfrm>
            <a:off x="4345915" y="2570164"/>
            <a:ext cx="572690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Comic Sans MS" charset="0"/>
            </a:endParaRPr>
          </a:p>
        </p:txBody>
      </p:sp>
      <p:sp>
        <p:nvSpPr>
          <p:cNvPr id="717946" name="Text Box 122"/>
          <p:cNvSpPr txBox="1">
            <a:spLocks noChangeArrowheads="1"/>
          </p:cNvSpPr>
          <p:nvPr/>
        </p:nvSpPr>
        <p:spPr bwMode="auto">
          <a:xfrm>
            <a:off x="1210367" y="2819401"/>
            <a:ext cx="8258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uwxvy</a:t>
            </a:r>
          </a:p>
        </p:txBody>
      </p:sp>
      <p:sp>
        <p:nvSpPr>
          <p:cNvPr id="717947" name="Text Box 123"/>
          <p:cNvSpPr txBox="1">
            <a:spLocks noChangeArrowheads="1"/>
          </p:cNvSpPr>
          <p:nvPr/>
        </p:nvSpPr>
        <p:spPr bwMode="auto">
          <a:xfrm>
            <a:off x="5074398" y="2830513"/>
            <a:ext cx="6559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600"/>
              <a:t>12</a:t>
            </a:r>
            <a:r>
              <a:rPr lang="en-US" sz="1800"/>
              <a:t>,y </a:t>
            </a:r>
          </a:p>
        </p:txBody>
      </p:sp>
      <p:sp>
        <p:nvSpPr>
          <p:cNvPr id="717948" name="Oval 124"/>
          <p:cNvSpPr>
            <a:spLocks noChangeArrowheads="1"/>
          </p:cNvSpPr>
          <p:nvPr/>
        </p:nvSpPr>
        <p:spPr bwMode="auto">
          <a:xfrm>
            <a:off x="5066506" y="2887664"/>
            <a:ext cx="572691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Comic Sans MS" charset="0"/>
            </a:endParaRPr>
          </a:p>
        </p:txBody>
      </p:sp>
      <p:sp>
        <p:nvSpPr>
          <p:cNvPr id="717949" name="Rectangle 125"/>
          <p:cNvSpPr>
            <a:spLocks noChangeArrowheads="1"/>
          </p:cNvSpPr>
          <p:nvPr/>
        </p:nvSpPr>
        <p:spPr bwMode="auto">
          <a:xfrm>
            <a:off x="583010" y="3775076"/>
            <a:ext cx="4127500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 dirty="0">
                <a:solidFill>
                  <a:srgbClr val="CC0000"/>
                </a:solidFill>
                <a:latin typeface="Gill Sans MT" charset="0"/>
              </a:rPr>
              <a:t>notes: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000" dirty="0">
                <a:latin typeface="Gill Sans MT" charset="0"/>
              </a:rPr>
              <a:t>construct shortest path tree by tracing predecessor nodes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000" dirty="0">
                <a:latin typeface="Gill Sans MT" charset="0"/>
              </a:rPr>
              <a:t>ties can exist (can be broken arbitrarily)</a:t>
            </a:r>
          </a:p>
        </p:txBody>
      </p:sp>
      <p:sp>
        <p:nvSpPr>
          <p:cNvPr id="717950" name="Line 126"/>
          <p:cNvSpPr>
            <a:spLocks noChangeShapeType="1"/>
          </p:cNvSpPr>
          <p:nvPr/>
        </p:nvSpPr>
        <p:spPr bwMode="auto">
          <a:xfrm>
            <a:off x="8530166" y="4995863"/>
            <a:ext cx="6397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951" name="Line 127"/>
          <p:cNvSpPr>
            <a:spLocks noChangeShapeType="1"/>
          </p:cNvSpPr>
          <p:nvPr/>
        </p:nvSpPr>
        <p:spPr bwMode="auto">
          <a:xfrm flipV="1">
            <a:off x="6634957" y="4995863"/>
            <a:ext cx="1585648" cy="12049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952" name="Line 128"/>
          <p:cNvSpPr>
            <a:spLocks noChangeShapeType="1"/>
          </p:cNvSpPr>
          <p:nvPr/>
        </p:nvSpPr>
        <p:spPr bwMode="auto">
          <a:xfrm>
            <a:off x="6624638" y="5110163"/>
            <a:ext cx="10319" cy="1047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953" name="Line 129"/>
          <p:cNvSpPr>
            <a:spLocks noChangeShapeType="1"/>
          </p:cNvSpPr>
          <p:nvPr/>
        </p:nvSpPr>
        <p:spPr bwMode="auto">
          <a:xfrm flipV="1">
            <a:off x="5315877" y="3252789"/>
            <a:ext cx="1097227" cy="1628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954" name="Line 130"/>
          <p:cNvSpPr>
            <a:spLocks noChangeShapeType="1"/>
          </p:cNvSpPr>
          <p:nvPr/>
        </p:nvSpPr>
        <p:spPr bwMode="auto">
          <a:xfrm flipV="1">
            <a:off x="5425943" y="4999038"/>
            <a:ext cx="102327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955" name="Text Box 131"/>
          <p:cNvSpPr txBox="1">
            <a:spLocks noChangeArrowheads="1"/>
          </p:cNvSpPr>
          <p:nvPr/>
        </p:nvSpPr>
        <p:spPr bwMode="auto">
          <a:xfrm>
            <a:off x="1079473" y="3117851"/>
            <a:ext cx="9412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uwxvyz</a:t>
            </a:r>
          </a:p>
        </p:txBody>
      </p:sp>
      <p:sp>
        <p:nvSpPr>
          <p:cNvPr id="1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0834" y="6475896"/>
            <a:ext cx="59437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13</a:t>
            </a:fld>
            <a:endParaRPr lang="en-US" sz="1200" dirty="0">
              <a:latin typeface="Tahoma" charset="0"/>
            </a:endParaRPr>
          </a:p>
        </p:txBody>
      </p:sp>
      <p:sp>
        <p:nvSpPr>
          <p:cNvPr id="13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06788" y="6475082"/>
            <a:ext cx="2358929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5667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7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1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1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1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1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71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17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71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717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17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717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1000"/>
                                        <p:tgtEl>
                                          <p:spTgt spid="717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1000"/>
                                        <p:tgtEl>
                                          <p:spTgt spid="717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1000"/>
                                        <p:tgtEl>
                                          <p:spTgt spid="717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1000"/>
                                        <p:tgtEl>
                                          <p:spTgt spid="717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1000"/>
                                        <p:tgtEl>
                                          <p:spTgt spid="717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24" grpId="0"/>
      <p:bldP spid="717937" grpId="0" animBg="1"/>
      <p:bldP spid="717938" grpId="0" animBg="1"/>
      <p:bldP spid="717939" grpId="0"/>
      <p:bldP spid="717940" grpId="0" animBg="1"/>
      <p:bldP spid="717941" grpId="0"/>
      <p:bldP spid="717945" grpId="0" animBg="1"/>
      <p:bldP spid="717946" grpId="0"/>
      <p:bldP spid="717947" grpId="0"/>
      <p:bldP spid="717948" grpId="0" animBg="1"/>
      <p:bldP spid="717949" grpId="0"/>
      <p:bldP spid="717950" grpId="0" animBg="1"/>
      <p:bldP spid="717951" grpId="0" animBg="1"/>
      <p:bldP spid="717952" grpId="0" animBg="1"/>
      <p:bldP spid="717953" grpId="0" animBg="1"/>
      <p:bldP spid="717954" grpId="0" animBg="1"/>
      <p:bldP spid="7179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3" name="Picture 9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00" y="833439"/>
            <a:ext cx="841666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4" name="Rectangle 2"/>
          <p:cNvSpPr>
            <a:spLocks noGrp="1" noChangeArrowheads="1"/>
          </p:cNvSpPr>
          <p:nvPr>
            <p:ph type="title"/>
          </p:nvPr>
        </p:nvSpPr>
        <p:spPr>
          <a:xfrm>
            <a:off x="445427" y="130176"/>
            <a:ext cx="9061582" cy="963613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Dijkstra</a:t>
            </a:r>
            <a:r>
              <a:rPr lang="ja-JP" altLang="en-US" sz="4000">
                <a:latin typeface="Gill Sans MT" charset="0"/>
              </a:rPr>
              <a:t>’</a:t>
            </a:r>
            <a:r>
              <a:rPr lang="en-US" altLang="ja-JP" sz="4000">
                <a:latin typeface="Gill Sans MT" charset="0"/>
              </a:rPr>
              <a:t>s algorithm: another example</a:t>
            </a:r>
            <a:endParaRPr lang="en-US">
              <a:latin typeface="Gill Sans MT" charset="0"/>
            </a:endParaRPr>
          </a:p>
        </p:txBody>
      </p:sp>
      <p:sp>
        <p:nvSpPr>
          <p:cNvPr id="128005" name="Text Box 3"/>
          <p:cNvSpPr txBox="1">
            <a:spLocks noChangeArrowheads="1"/>
          </p:cNvSpPr>
          <p:nvPr/>
        </p:nvSpPr>
        <p:spPr bwMode="auto">
          <a:xfrm>
            <a:off x="312944" y="1506539"/>
            <a:ext cx="71205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Step</a:t>
            </a:r>
          </a:p>
          <a:p>
            <a:pPr algn="r"/>
            <a:r>
              <a:rPr lang="en-US" sz="2000"/>
              <a:t>0</a:t>
            </a:r>
          </a:p>
          <a:p>
            <a:pPr algn="r"/>
            <a:r>
              <a:rPr lang="en-US" sz="2000"/>
              <a:t>1</a:t>
            </a:r>
          </a:p>
          <a:p>
            <a:pPr algn="r"/>
            <a:r>
              <a:rPr lang="en-US" sz="2000"/>
              <a:t>2</a:t>
            </a:r>
          </a:p>
          <a:p>
            <a:pPr algn="r"/>
            <a:r>
              <a:rPr lang="en-US" sz="2000"/>
              <a:t>3</a:t>
            </a:r>
          </a:p>
          <a:p>
            <a:pPr algn="r"/>
            <a:r>
              <a:rPr lang="en-US" sz="2000"/>
              <a:t>4</a:t>
            </a:r>
          </a:p>
          <a:p>
            <a:pPr algn="r"/>
            <a:r>
              <a:rPr lang="en-US" sz="2000"/>
              <a:t>5</a:t>
            </a:r>
          </a:p>
        </p:txBody>
      </p:sp>
      <p:sp>
        <p:nvSpPr>
          <p:cNvPr id="128006" name="Text Box 4"/>
          <p:cNvSpPr txBox="1">
            <a:spLocks noChangeArrowheads="1"/>
          </p:cNvSpPr>
          <p:nvPr/>
        </p:nvSpPr>
        <p:spPr bwMode="auto">
          <a:xfrm>
            <a:off x="1433061" y="1516064"/>
            <a:ext cx="102624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N</a:t>
            </a:r>
            <a:r>
              <a:rPr lang="en-US" sz="2000">
                <a:cs typeface="Arial" charset="0"/>
              </a:rPr>
              <a:t>'</a:t>
            </a:r>
          </a:p>
          <a:p>
            <a:pPr algn="r"/>
            <a:r>
              <a:rPr lang="en-US" sz="2000"/>
              <a:t>u</a:t>
            </a:r>
          </a:p>
          <a:p>
            <a:pPr algn="r"/>
            <a:r>
              <a:rPr lang="en-US" sz="2000"/>
              <a:t>ux</a:t>
            </a:r>
          </a:p>
          <a:p>
            <a:pPr algn="r"/>
            <a:r>
              <a:rPr lang="en-US" sz="2000"/>
              <a:t>uxy</a:t>
            </a:r>
          </a:p>
          <a:p>
            <a:pPr algn="r"/>
            <a:r>
              <a:rPr lang="en-US" sz="2000"/>
              <a:t>uxyv</a:t>
            </a:r>
          </a:p>
          <a:p>
            <a:pPr algn="r"/>
            <a:r>
              <a:rPr lang="en-US" sz="2000"/>
              <a:t>uxyvw</a:t>
            </a:r>
          </a:p>
          <a:p>
            <a:pPr algn="r"/>
            <a:r>
              <a:rPr lang="en-US" sz="2000"/>
              <a:t>uxyvwz</a:t>
            </a:r>
          </a:p>
        </p:txBody>
      </p:sp>
      <p:sp>
        <p:nvSpPr>
          <p:cNvPr id="128007" name="Text Box 5"/>
          <p:cNvSpPr txBox="1">
            <a:spLocks noChangeArrowheads="1"/>
          </p:cNvSpPr>
          <p:nvPr/>
        </p:nvSpPr>
        <p:spPr bwMode="auto">
          <a:xfrm>
            <a:off x="2796029" y="1497014"/>
            <a:ext cx="118013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 dirty="0"/>
              <a:t>D(v),p(v)</a:t>
            </a:r>
          </a:p>
          <a:p>
            <a:pPr algn="r"/>
            <a:r>
              <a:rPr lang="en-US" sz="2000" dirty="0"/>
              <a:t>2,u</a:t>
            </a:r>
          </a:p>
          <a:p>
            <a:pPr algn="r"/>
            <a:r>
              <a:rPr lang="en-US" sz="2000" dirty="0"/>
              <a:t>2,u</a:t>
            </a:r>
          </a:p>
          <a:p>
            <a:pPr algn="r"/>
            <a:r>
              <a:rPr lang="en-US" sz="2000" dirty="0"/>
              <a:t>2,u</a:t>
            </a:r>
          </a:p>
        </p:txBody>
      </p:sp>
      <p:sp>
        <p:nvSpPr>
          <p:cNvPr id="128008" name="Text Box 6"/>
          <p:cNvSpPr txBox="1">
            <a:spLocks noChangeArrowheads="1"/>
          </p:cNvSpPr>
          <p:nvPr/>
        </p:nvSpPr>
        <p:spPr bwMode="auto">
          <a:xfrm>
            <a:off x="4068485" y="1501776"/>
            <a:ext cx="1295546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 dirty="0"/>
              <a:t>D(w),p(w)</a:t>
            </a:r>
          </a:p>
          <a:p>
            <a:pPr algn="r"/>
            <a:r>
              <a:rPr lang="en-US" sz="2000" dirty="0"/>
              <a:t>5,u</a:t>
            </a:r>
          </a:p>
          <a:p>
            <a:pPr algn="r"/>
            <a:r>
              <a:rPr lang="en-US" sz="2000" dirty="0"/>
              <a:t>4,x</a:t>
            </a:r>
          </a:p>
          <a:p>
            <a:pPr algn="r"/>
            <a:r>
              <a:rPr lang="en-US" sz="2000" dirty="0"/>
              <a:t>3,y</a:t>
            </a:r>
          </a:p>
          <a:p>
            <a:pPr algn="r"/>
            <a:r>
              <a:rPr lang="en-US" sz="2000" dirty="0"/>
              <a:t>3,y</a:t>
            </a:r>
          </a:p>
        </p:txBody>
      </p:sp>
      <p:sp>
        <p:nvSpPr>
          <p:cNvPr id="128009" name="Text Box 7"/>
          <p:cNvSpPr txBox="1">
            <a:spLocks noChangeArrowheads="1"/>
          </p:cNvSpPr>
          <p:nvPr/>
        </p:nvSpPr>
        <p:spPr bwMode="auto">
          <a:xfrm>
            <a:off x="5566613" y="1497013"/>
            <a:ext cx="11801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D(x),p(x)</a:t>
            </a:r>
          </a:p>
          <a:p>
            <a:pPr algn="r"/>
            <a:r>
              <a:rPr lang="en-US" sz="2000"/>
              <a:t>1,u</a:t>
            </a:r>
          </a:p>
        </p:txBody>
      </p:sp>
      <p:sp>
        <p:nvSpPr>
          <p:cNvPr id="128010" name="Text Box 8"/>
          <p:cNvSpPr txBox="1">
            <a:spLocks noChangeArrowheads="1"/>
          </p:cNvSpPr>
          <p:nvPr/>
        </p:nvSpPr>
        <p:spPr bwMode="auto">
          <a:xfrm>
            <a:off x="6969963" y="1501776"/>
            <a:ext cx="118013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D(y),p(y)</a:t>
            </a:r>
          </a:p>
          <a:p>
            <a:pPr algn="r"/>
            <a:r>
              <a:rPr lang="en-US" sz="2000">
                <a:latin typeface="Comic Sans MS" charset="0"/>
                <a:cs typeface="Arial" charset="0"/>
              </a:rPr>
              <a:t>∞</a:t>
            </a:r>
          </a:p>
          <a:p>
            <a:pPr algn="r"/>
            <a:r>
              <a:rPr lang="en-US" sz="2000"/>
              <a:t>2,x</a:t>
            </a:r>
          </a:p>
        </p:txBody>
      </p:sp>
      <p:sp>
        <p:nvSpPr>
          <p:cNvPr id="128011" name="Text Box 9"/>
          <p:cNvSpPr txBox="1">
            <a:spLocks noChangeArrowheads="1"/>
          </p:cNvSpPr>
          <p:nvPr/>
        </p:nvSpPr>
        <p:spPr bwMode="auto">
          <a:xfrm>
            <a:off x="8326879" y="1516063"/>
            <a:ext cx="118013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 dirty="0"/>
              <a:t>D(z),p(z)</a:t>
            </a:r>
          </a:p>
          <a:p>
            <a:pPr algn="r"/>
            <a:r>
              <a:rPr lang="en-US" sz="1800" dirty="0">
                <a:latin typeface="Comic Sans MS" charset="0"/>
              </a:rPr>
              <a:t>∞ </a:t>
            </a:r>
            <a:endParaRPr lang="en-US" sz="2000" dirty="0"/>
          </a:p>
          <a:p>
            <a:pPr algn="r"/>
            <a:r>
              <a:rPr lang="en-US" sz="1800" dirty="0">
                <a:latin typeface="Comic Sans MS" charset="0"/>
              </a:rPr>
              <a:t>∞ </a:t>
            </a:r>
            <a:endParaRPr lang="en-US" sz="2000" dirty="0"/>
          </a:p>
          <a:p>
            <a:pPr algn="r"/>
            <a:r>
              <a:rPr lang="en-US" sz="2000" dirty="0"/>
              <a:t>4,y</a:t>
            </a:r>
          </a:p>
          <a:p>
            <a:pPr algn="r"/>
            <a:r>
              <a:rPr lang="en-US" sz="2000" dirty="0"/>
              <a:t>4,y</a:t>
            </a:r>
          </a:p>
          <a:p>
            <a:pPr algn="r"/>
            <a:r>
              <a:rPr lang="en-US" sz="2000" dirty="0"/>
              <a:t>4,y</a:t>
            </a:r>
          </a:p>
        </p:txBody>
      </p:sp>
      <p:sp>
        <p:nvSpPr>
          <p:cNvPr id="128012" name="Line 10"/>
          <p:cNvSpPr>
            <a:spLocks noChangeShapeType="1"/>
          </p:cNvSpPr>
          <p:nvPr/>
        </p:nvSpPr>
        <p:spPr bwMode="auto">
          <a:xfrm>
            <a:off x="392113" y="1857375"/>
            <a:ext cx="9214644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3" name="Line 11"/>
          <p:cNvSpPr>
            <a:spLocks noChangeShapeType="1"/>
          </p:cNvSpPr>
          <p:nvPr/>
        </p:nvSpPr>
        <p:spPr bwMode="auto">
          <a:xfrm>
            <a:off x="562373" y="2162175"/>
            <a:ext cx="8987631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4" name="Line 12"/>
          <p:cNvSpPr>
            <a:spLocks noChangeShapeType="1"/>
          </p:cNvSpPr>
          <p:nvPr/>
        </p:nvSpPr>
        <p:spPr bwMode="auto">
          <a:xfrm>
            <a:off x="583010" y="2457451"/>
            <a:ext cx="8956675" cy="47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5" name="Line 13"/>
          <p:cNvSpPr>
            <a:spLocks noChangeShapeType="1"/>
          </p:cNvSpPr>
          <p:nvPr/>
        </p:nvSpPr>
        <p:spPr bwMode="auto">
          <a:xfrm>
            <a:off x="593329" y="2767014"/>
            <a:ext cx="8941196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6" name="Line 14"/>
          <p:cNvSpPr>
            <a:spLocks noChangeShapeType="1"/>
          </p:cNvSpPr>
          <p:nvPr/>
        </p:nvSpPr>
        <p:spPr bwMode="auto">
          <a:xfrm>
            <a:off x="603647" y="3071814"/>
            <a:ext cx="8956675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7" name="Line 15"/>
          <p:cNvSpPr>
            <a:spLocks noChangeShapeType="1"/>
          </p:cNvSpPr>
          <p:nvPr/>
        </p:nvSpPr>
        <p:spPr bwMode="auto">
          <a:xfrm>
            <a:off x="619125" y="3386138"/>
            <a:ext cx="8951516" cy="476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8018" name="Group 16"/>
          <p:cNvGrpSpPr>
            <a:grpSpLocks/>
          </p:cNvGrpSpPr>
          <p:nvPr/>
        </p:nvGrpSpPr>
        <p:grpSpPr bwMode="auto">
          <a:xfrm>
            <a:off x="3949180" y="3771161"/>
            <a:ext cx="3869531" cy="2236787"/>
            <a:chOff x="3162" y="1071"/>
            <a:chExt cx="2250" cy="1409"/>
          </a:xfrm>
        </p:grpSpPr>
        <p:sp>
          <p:nvSpPr>
            <p:cNvPr id="128024" name="Freeform 17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5" name="Freeform 18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6" name="Oval 19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7" name="Line 20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8" name="Line 21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9" name="Rectangle 22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8030" name="Oval 23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1" name="Oval 24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2" name="Line 25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3" name="Line 26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4" name="Rectangle 27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8035" name="Oval 28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6" name="Oval 29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7" name="Line 30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8" name="Line 31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9" name="Rectangle 32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8040" name="Oval 33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1" name="Oval 34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2" name="Line 35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3" name="Line 36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4" name="Rectangle 37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8045" name="Oval 38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6" name="Oval 39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7" name="Line 40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8" name="Line 41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9" name="Rectangle 42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8050" name="Oval 43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1" name="Oval 44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2" name="Line 45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3" name="Line 46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4" name="Rectangle 47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8055" name="Oval 48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6" name="Freeform 49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7" name="Freeform 50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8" name="Freeform 51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9" name="Freeform 52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60" name="Freeform 53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61" name="Freeform 54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62" name="Freeform 55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63" name="Freeform 56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64" name="Freeform 57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8065" name="Group 58"/>
            <p:cNvGrpSpPr>
              <a:grpSpLocks/>
            </p:cNvGrpSpPr>
            <p:nvPr/>
          </p:nvGrpSpPr>
          <p:grpSpPr bwMode="auto">
            <a:xfrm>
              <a:off x="3291" y="1744"/>
              <a:ext cx="190" cy="252"/>
              <a:chOff x="2961" y="2425"/>
              <a:chExt cx="193" cy="252"/>
            </a:xfrm>
          </p:grpSpPr>
          <p:sp>
            <p:nvSpPr>
              <p:cNvPr id="128091" name="Rectangle 5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92" name="Text Box 60"/>
              <p:cNvSpPr txBox="1">
                <a:spLocks noChangeArrowheads="1"/>
              </p:cNvSpPr>
              <p:nvPr/>
            </p:nvSpPr>
            <p:spPr bwMode="auto">
              <a:xfrm>
                <a:off x="2961" y="2425"/>
                <a:ext cx="19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/>
              </a:p>
            </p:txBody>
          </p:sp>
        </p:grpSp>
        <p:grpSp>
          <p:nvGrpSpPr>
            <p:cNvPr id="128066" name="Group 61"/>
            <p:cNvGrpSpPr>
              <a:grpSpLocks/>
            </p:cNvGrpSpPr>
            <p:nvPr/>
          </p:nvGrpSpPr>
          <p:grpSpPr bwMode="auto">
            <a:xfrm>
              <a:off x="4465" y="2128"/>
              <a:ext cx="182" cy="252"/>
              <a:chOff x="2965" y="2425"/>
              <a:chExt cx="185" cy="252"/>
            </a:xfrm>
          </p:grpSpPr>
          <p:sp>
            <p:nvSpPr>
              <p:cNvPr id="128089" name="Rectangle 6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90" name="Text Box 63"/>
              <p:cNvSpPr txBox="1">
                <a:spLocks noChangeArrowheads="1"/>
              </p:cNvSpPr>
              <p:nvPr/>
            </p:nvSpPr>
            <p:spPr bwMode="auto">
              <a:xfrm>
                <a:off x="2965" y="2425"/>
                <a:ext cx="18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/>
              </a:p>
            </p:txBody>
          </p:sp>
        </p:grpSp>
        <p:grpSp>
          <p:nvGrpSpPr>
            <p:cNvPr id="128067" name="Group 64"/>
            <p:cNvGrpSpPr>
              <a:grpSpLocks/>
            </p:cNvGrpSpPr>
            <p:nvPr/>
          </p:nvGrpSpPr>
          <p:grpSpPr bwMode="auto">
            <a:xfrm>
              <a:off x="3779" y="2095"/>
              <a:ext cx="197" cy="291"/>
              <a:chOff x="2959" y="2395"/>
              <a:chExt cx="198" cy="291"/>
            </a:xfrm>
          </p:grpSpPr>
          <p:sp>
            <p:nvSpPr>
              <p:cNvPr id="128087" name="Rectangle 6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88" name="Text Box 66"/>
              <p:cNvSpPr txBox="1">
                <a:spLocks noChangeArrowheads="1"/>
              </p:cNvSpPr>
              <p:nvPr/>
            </p:nvSpPr>
            <p:spPr bwMode="auto">
              <a:xfrm>
                <a:off x="2959" y="2395"/>
                <a:ext cx="19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x</a:t>
                </a:r>
              </a:p>
            </p:txBody>
          </p:sp>
        </p:grpSp>
        <p:grpSp>
          <p:nvGrpSpPr>
            <p:cNvPr id="128068" name="Group 67"/>
            <p:cNvGrpSpPr>
              <a:grpSpLocks/>
            </p:cNvGrpSpPr>
            <p:nvPr/>
          </p:nvGrpSpPr>
          <p:grpSpPr bwMode="auto">
            <a:xfrm>
              <a:off x="4443" y="1438"/>
              <a:ext cx="215" cy="252"/>
              <a:chOff x="2949" y="2425"/>
              <a:chExt cx="218" cy="252"/>
            </a:xfrm>
          </p:grpSpPr>
          <p:sp>
            <p:nvSpPr>
              <p:cNvPr id="128085" name="Rectangle 6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86" name="Text Box 69"/>
              <p:cNvSpPr txBox="1">
                <a:spLocks noChangeArrowheads="1"/>
              </p:cNvSpPr>
              <p:nvPr/>
            </p:nvSpPr>
            <p:spPr bwMode="auto">
              <a:xfrm>
                <a:off x="2949" y="2425"/>
                <a:ext cx="21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/>
              </a:p>
            </p:txBody>
          </p:sp>
        </p:grpSp>
        <p:grpSp>
          <p:nvGrpSpPr>
            <p:cNvPr id="128069" name="Group 70"/>
            <p:cNvGrpSpPr>
              <a:grpSpLocks/>
            </p:cNvGrpSpPr>
            <p:nvPr/>
          </p:nvGrpSpPr>
          <p:grpSpPr bwMode="auto">
            <a:xfrm>
              <a:off x="3775" y="1438"/>
              <a:ext cx="182" cy="252"/>
              <a:chOff x="2965" y="2425"/>
              <a:chExt cx="185" cy="252"/>
            </a:xfrm>
          </p:grpSpPr>
          <p:sp>
            <p:nvSpPr>
              <p:cNvPr id="128083" name="Rectangle 7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84" name="Text Box 72"/>
              <p:cNvSpPr txBox="1">
                <a:spLocks noChangeArrowheads="1"/>
              </p:cNvSpPr>
              <p:nvPr/>
            </p:nvSpPr>
            <p:spPr bwMode="auto">
              <a:xfrm>
                <a:off x="2965" y="2425"/>
                <a:ext cx="18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/>
              </a:p>
            </p:txBody>
          </p:sp>
        </p:grpSp>
        <p:grpSp>
          <p:nvGrpSpPr>
            <p:cNvPr id="128070" name="Group 73"/>
            <p:cNvGrpSpPr>
              <a:grpSpLocks/>
            </p:cNvGrpSpPr>
            <p:nvPr/>
          </p:nvGrpSpPr>
          <p:grpSpPr bwMode="auto">
            <a:xfrm>
              <a:off x="5031" y="1756"/>
              <a:ext cx="197" cy="291"/>
              <a:chOff x="2957" y="2395"/>
              <a:chExt cx="199" cy="291"/>
            </a:xfrm>
          </p:grpSpPr>
          <p:sp>
            <p:nvSpPr>
              <p:cNvPr id="128081" name="Rectangle 7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82" name="Text Box 75"/>
              <p:cNvSpPr txBox="1">
                <a:spLocks noChangeArrowheads="1"/>
              </p:cNvSpPr>
              <p:nvPr/>
            </p:nvSpPr>
            <p:spPr bwMode="auto">
              <a:xfrm>
                <a:off x="2957" y="2395"/>
                <a:ext cx="19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z</a:t>
                </a:r>
              </a:p>
            </p:txBody>
          </p:sp>
        </p:grpSp>
        <p:sp>
          <p:nvSpPr>
            <p:cNvPr id="128071" name="Text Box 76"/>
            <p:cNvSpPr txBox="1">
              <a:spLocks noChangeArrowheads="1"/>
            </p:cNvSpPr>
            <p:nvPr/>
          </p:nvSpPr>
          <p:spPr bwMode="auto">
            <a:xfrm>
              <a:off x="3500" y="1568"/>
              <a:ext cx="18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8072" name="Text Box 77"/>
            <p:cNvSpPr txBox="1">
              <a:spLocks noChangeArrowheads="1"/>
            </p:cNvSpPr>
            <p:nvPr/>
          </p:nvSpPr>
          <p:spPr bwMode="auto">
            <a:xfrm>
              <a:off x="3848" y="1787"/>
              <a:ext cx="18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8073" name="Text Box 78"/>
            <p:cNvSpPr txBox="1">
              <a:spLocks noChangeArrowheads="1"/>
            </p:cNvSpPr>
            <p:nvPr/>
          </p:nvSpPr>
          <p:spPr bwMode="auto">
            <a:xfrm>
              <a:off x="3413" y="2000"/>
              <a:ext cx="18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8074" name="Text Box 79"/>
            <p:cNvSpPr txBox="1">
              <a:spLocks noChangeArrowheads="1"/>
            </p:cNvSpPr>
            <p:nvPr/>
          </p:nvSpPr>
          <p:spPr bwMode="auto">
            <a:xfrm>
              <a:off x="4232" y="1880"/>
              <a:ext cx="18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8075" name="Text Box 80"/>
            <p:cNvSpPr txBox="1">
              <a:spLocks noChangeArrowheads="1"/>
            </p:cNvSpPr>
            <p:nvPr/>
          </p:nvSpPr>
          <p:spPr bwMode="auto">
            <a:xfrm>
              <a:off x="4169" y="2234"/>
              <a:ext cx="18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8076" name="Text Box 81"/>
            <p:cNvSpPr txBox="1">
              <a:spLocks noChangeArrowheads="1"/>
            </p:cNvSpPr>
            <p:nvPr/>
          </p:nvSpPr>
          <p:spPr bwMode="auto">
            <a:xfrm>
              <a:off x="4529" y="1805"/>
              <a:ext cx="18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8077" name="Text Box 82"/>
            <p:cNvSpPr txBox="1">
              <a:spLocks noChangeArrowheads="1"/>
            </p:cNvSpPr>
            <p:nvPr/>
          </p:nvSpPr>
          <p:spPr bwMode="auto">
            <a:xfrm>
              <a:off x="4889" y="2069"/>
              <a:ext cx="18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8078" name="Text Box 83"/>
            <p:cNvSpPr txBox="1">
              <a:spLocks noChangeArrowheads="1"/>
            </p:cNvSpPr>
            <p:nvPr/>
          </p:nvSpPr>
          <p:spPr bwMode="auto">
            <a:xfrm>
              <a:off x="4862" y="1532"/>
              <a:ext cx="18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28079" name="Text Box 84"/>
            <p:cNvSpPr txBox="1">
              <a:spLocks noChangeArrowheads="1"/>
            </p:cNvSpPr>
            <p:nvPr/>
          </p:nvSpPr>
          <p:spPr bwMode="auto">
            <a:xfrm>
              <a:off x="4127" y="1382"/>
              <a:ext cx="18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8080" name="Text Box 85"/>
            <p:cNvSpPr txBox="1">
              <a:spLocks noChangeArrowheads="1"/>
            </p:cNvSpPr>
            <p:nvPr/>
          </p:nvSpPr>
          <p:spPr bwMode="auto">
            <a:xfrm>
              <a:off x="3776" y="1115"/>
              <a:ext cx="18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</p:grpSp>
      <p:sp>
        <p:nvSpPr>
          <p:cNvPr id="718934" name="Line 86"/>
          <p:cNvSpPr>
            <a:spLocks noChangeShapeType="1"/>
          </p:cNvSpPr>
          <p:nvPr/>
        </p:nvSpPr>
        <p:spPr bwMode="auto">
          <a:xfrm flipH="1">
            <a:off x="2428346" y="2035176"/>
            <a:ext cx="3807619" cy="3095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935" name="Line 87"/>
          <p:cNvSpPr>
            <a:spLocks noChangeShapeType="1"/>
          </p:cNvSpPr>
          <p:nvPr/>
        </p:nvSpPr>
        <p:spPr bwMode="auto">
          <a:xfrm flipH="1">
            <a:off x="2344077" y="2330451"/>
            <a:ext cx="5302117" cy="3349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936" name="Line 88"/>
          <p:cNvSpPr>
            <a:spLocks noChangeShapeType="1"/>
          </p:cNvSpPr>
          <p:nvPr/>
        </p:nvSpPr>
        <p:spPr bwMode="auto">
          <a:xfrm flipH="1">
            <a:off x="2412868" y="2692401"/>
            <a:ext cx="990600" cy="2571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937" name="Line 89"/>
          <p:cNvSpPr>
            <a:spLocks noChangeShapeType="1"/>
          </p:cNvSpPr>
          <p:nvPr/>
        </p:nvSpPr>
        <p:spPr bwMode="auto">
          <a:xfrm flipH="1">
            <a:off x="2428346" y="2949576"/>
            <a:ext cx="2426627" cy="3095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938" name="Line 90"/>
          <p:cNvSpPr>
            <a:spLocks noChangeShapeType="1"/>
          </p:cNvSpPr>
          <p:nvPr/>
        </p:nvSpPr>
        <p:spPr bwMode="auto">
          <a:xfrm flipH="1">
            <a:off x="2442104" y="3206751"/>
            <a:ext cx="6473296" cy="3349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0834" y="6475896"/>
            <a:ext cx="59437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14</a:t>
            </a:fld>
            <a:endParaRPr lang="en-US" sz="1200" dirty="0">
              <a:latin typeface="Tahoma" charset="0"/>
            </a:endParaRPr>
          </a:p>
        </p:txBody>
      </p:sp>
      <p:sp>
        <p:nvSpPr>
          <p:cNvPr id="9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06788" y="6475082"/>
            <a:ext cx="2358929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p:sp>
        <p:nvSpPr>
          <p:cNvPr id="96" name="TextBox 1"/>
          <p:cNvSpPr txBox="1">
            <a:spLocks noChangeArrowheads="1"/>
          </p:cNvSpPr>
          <p:nvPr/>
        </p:nvSpPr>
        <p:spPr bwMode="auto">
          <a:xfrm>
            <a:off x="368145" y="6198762"/>
            <a:ext cx="48827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/>
              <a:t>* Check out the online interactive exercises for more examples: h</a:t>
            </a:r>
            <a:r>
              <a:rPr lang="en-US" sz="1200" dirty="0"/>
              <a:t>ttp://gaia.cs.umass.edu/kurose_ross/interactive/</a:t>
            </a:r>
          </a:p>
        </p:txBody>
      </p:sp>
    </p:spTree>
    <p:extLst>
      <p:ext uri="{BB962C8B-B14F-4D97-AF65-F5344CB8AC3E}">
        <p14:creationId xmlns:p14="http://schemas.microsoft.com/office/powerpoint/2010/main" val="145768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934" grpId="0" animBg="1"/>
      <p:bldP spid="718935" grpId="0" animBg="1"/>
      <p:bldP spid="718936" grpId="0" animBg="1"/>
      <p:bldP spid="718937" grpId="0" animBg="1"/>
      <p:bldP spid="7189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2"/>
          <p:cNvSpPr>
            <a:spLocks noGrp="1" noChangeArrowheads="1"/>
          </p:cNvSpPr>
          <p:nvPr>
            <p:ph type="title"/>
          </p:nvPr>
        </p:nvSpPr>
        <p:spPr>
          <a:xfrm>
            <a:off x="577850" y="152400"/>
            <a:ext cx="8420100" cy="852488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Dijkstra</a:t>
            </a:r>
            <a:r>
              <a:rPr lang="ja-JP" altLang="en-US" sz="4000">
                <a:latin typeface="Gill Sans MT" charset="0"/>
              </a:rPr>
              <a:t>’</a:t>
            </a:r>
            <a:r>
              <a:rPr lang="en-US" altLang="ja-JP" sz="4000">
                <a:latin typeface="Gill Sans MT" charset="0"/>
              </a:rPr>
              <a:t>s algorithm: example (2) </a:t>
            </a:r>
            <a:endParaRPr lang="en-US" sz="4000">
              <a:latin typeface="Gill Sans MT" charset="0"/>
            </a:endParaRPr>
          </a:p>
        </p:txBody>
      </p:sp>
      <p:grpSp>
        <p:nvGrpSpPr>
          <p:cNvPr id="129028" name="Group 3"/>
          <p:cNvGrpSpPr>
            <a:grpSpLocks/>
          </p:cNvGrpSpPr>
          <p:nvPr/>
        </p:nvGrpSpPr>
        <p:grpSpPr bwMode="auto">
          <a:xfrm>
            <a:off x="2381912" y="2036763"/>
            <a:ext cx="3515254" cy="1504949"/>
            <a:chOff x="1385" y="1283"/>
            <a:chExt cx="2044" cy="948"/>
          </a:xfrm>
        </p:grpSpPr>
        <p:sp>
          <p:nvSpPr>
            <p:cNvPr id="129047" name="Freeform 4"/>
            <p:cNvSpPr>
              <a:spLocks/>
            </p:cNvSpPr>
            <p:nvPr/>
          </p:nvSpPr>
          <p:spPr bwMode="auto">
            <a:xfrm>
              <a:off x="1648" y="1465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48" name="Oval 5"/>
            <p:cNvSpPr>
              <a:spLocks noChangeArrowheads="1"/>
            </p:cNvSpPr>
            <p:nvPr/>
          </p:nvSpPr>
          <p:spPr bwMode="auto">
            <a:xfrm>
              <a:off x="1388" y="1707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49" name="Line 6"/>
            <p:cNvSpPr>
              <a:spLocks noChangeShapeType="1"/>
            </p:cNvSpPr>
            <p:nvPr/>
          </p:nvSpPr>
          <p:spPr bwMode="auto">
            <a:xfrm>
              <a:off x="1388" y="1700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0" name="Line 7"/>
            <p:cNvSpPr>
              <a:spLocks noChangeShapeType="1"/>
            </p:cNvSpPr>
            <p:nvPr/>
          </p:nvSpPr>
          <p:spPr bwMode="auto">
            <a:xfrm>
              <a:off x="1701" y="1700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1" name="Rectangle 8"/>
            <p:cNvSpPr>
              <a:spLocks noChangeArrowheads="1"/>
            </p:cNvSpPr>
            <p:nvPr/>
          </p:nvSpPr>
          <p:spPr bwMode="auto">
            <a:xfrm>
              <a:off x="1388" y="1700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9052" name="Oval 9"/>
            <p:cNvSpPr>
              <a:spLocks noChangeArrowheads="1"/>
            </p:cNvSpPr>
            <p:nvPr/>
          </p:nvSpPr>
          <p:spPr bwMode="auto">
            <a:xfrm>
              <a:off x="1385" y="1641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3" name="Oval 10"/>
            <p:cNvSpPr>
              <a:spLocks noChangeArrowheads="1"/>
            </p:cNvSpPr>
            <p:nvPr/>
          </p:nvSpPr>
          <p:spPr bwMode="auto">
            <a:xfrm>
              <a:off x="1862" y="209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4" name="Line 11"/>
            <p:cNvSpPr>
              <a:spLocks noChangeShapeType="1"/>
            </p:cNvSpPr>
            <p:nvPr/>
          </p:nvSpPr>
          <p:spPr bwMode="auto">
            <a:xfrm>
              <a:off x="1862" y="208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5" name="Line 12"/>
            <p:cNvSpPr>
              <a:spLocks noChangeShapeType="1"/>
            </p:cNvSpPr>
            <p:nvPr/>
          </p:nvSpPr>
          <p:spPr bwMode="auto">
            <a:xfrm>
              <a:off x="2175" y="208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6" name="Rectangle 13"/>
            <p:cNvSpPr>
              <a:spLocks noChangeArrowheads="1"/>
            </p:cNvSpPr>
            <p:nvPr/>
          </p:nvSpPr>
          <p:spPr bwMode="auto">
            <a:xfrm>
              <a:off x="1862" y="208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9057" name="Oval 14"/>
            <p:cNvSpPr>
              <a:spLocks noChangeArrowheads="1"/>
            </p:cNvSpPr>
            <p:nvPr/>
          </p:nvSpPr>
          <p:spPr bwMode="auto">
            <a:xfrm>
              <a:off x="1859" y="202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8" name="Oval 15"/>
            <p:cNvSpPr>
              <a:spLocks noChangeArrowheads="1"/>
            </p:cNvSpPr>
            <p:nvPr/>
          </p:nvSpPr>
          <p:spPr bwMode="auto">
            <a:xfrm>
              <a:off x="1858" y="140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9" name="Line 16"/>
            <p:cNvSpPr>
              <a:spLocks noChangeShapeType="1"/>
            </p:cNvSpPr>
            <p:nvPr/>
          </p:nvSpPr>
          <p:spPr bwMode="auto">
            <a:xfrm>
              <a:off x="1858" y="139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0" name="Line 17"/>
            <p:cNvSpPr>
              <a:spLocks noChangeShapeType="1"/>
            </p:cNvSpPr>
            <p:nvPr/>
          </p:nvSpPr>
          <p:spPr bwMode="auto">
            <a:xfrm>
              <a:off x="2171" y="139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1" name="Rectangle 18"/>
            <p:cNvSpPr>
              <a:spLocks noChangeArrowheads="1"/>
            </p:cNvSpPr>
            <p:nvPr/>
          </p:nvSpPr>
          <p:spPr bwMode="auto">
            <a:xfrm>
              <a:off x="1858" y="139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9062" name="Oval 19"/>
            <p:cNvSpPr>
              <a:spLocks noChangeArrowheads="1"/>
            </p:cNvSpPr>
            <p:nvPr/>
          </p:nvSpPr>
          <p:spPr bwMode="auto">
            <a:xfrm>
              <a:off x="1855" y="133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3" name="Oval 20"/>
            <p:cNvSpPr>
              <a:spLocks noChangeArrowheads="1"/>
            </p:cNvSpPr>
            <p:nvPr/>
          </p:nvSpPr>
          <p:spPr bwMode="auto">
            <a:xfrm>
              <a:off x="2541" y="1400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4" name="Line 21"/>
            <p:cNvSpPr>
              <a:spLocks noChangeShapeType="1"/>
            </p:cNvSpPr>
            <p:nvPr/>
          </p:nvSpPr>
          <p:spPr bwMode="auto">
            <a:xfrm>
              <a:off x="2541" y="139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5" name="Line 22"/>
            <p:cNvSpPr>
              <a:spLocks noChangeShapeType="1"/>
            </p:cNvSpPr>
            <p:nvPr/>
          </p:nvSpPr>
          <p:spPr bwMode="auto">
            <a:xfrm>
              <a:off x="2853" y="139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6" name="Rectangle 23"/>
            <p:cNvSpPr>
              <a:spLocks noChangeArrowheads="1"/>
            </p:cNvSpPr>
            <p:nvPr/>
          </p:nvSpPr>
          <p:spPr bwMode="auto">
            <a:xfrm>
              <a:off x="2541" y="1393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9067" name="Oval 24"/>
            <p:cNvSpPr>
              <a:spLocks noChangeArrowheads="1"/>
            </p:cNvSpPr>
            <p:nvPr/>
          </p:nvSpPr>
          <p:spPr bwMode="auto">
            <a:xfrm>
              <a:off x="2544" y="1337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8" name="Oval 25"/>
            <p:cNvSpPr>
              <a:spLocks noChangeArrowheads="1"/>
            </p:cNvSpPr>
            <p:nvPr/>
          </p:nvSpPr>
          <p:spPr bwMode="auto">
            <a:xfrm>
              <a:off x="2551" y="209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9" name="Line 26"/>
            <p:cNvSpPr>
              <a:spLocks noChangeShapeType="1"/>
            </p:cNvSpPr>
            <p:nvPr/>
          </p:nvSpPr>
          <p:spPr bwMode="auto">
            <a:xfrm>
              <a:off x="2551" y="20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0" name="Line 27"/>
            <p:cNvSpPr>
              <a:spLocks noChangeShapeType="1"/>
            </p:cNvSpPr>
            <p:nvPr/>
          </p:nvSpPr>
          <p:spPr bwMode="auto">
            <a:xfrm>
              <a:off x="2864" y="20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1" name="Rectangle 28"/>
            <p:cNvSpPr>
              <a:spLocks noChangeArrowheads="1"/>
            </p:cNvSpPr>
            <p:nvPr/>
          </p:nvSpPr>
          <p:spPr bwMode="auto">
            <a:xfrm>
              <a:off x="2551" y="208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9072" name="Oval 29"/>
            <p:cNvSpPr>
              <a:spLocks noChangeArrowheads="1"/>
            </p:cNvSpPr>
            <p:nvPr/>
          </p:nvSpPr>
          <p:spPr bwMode="auto">
            <a:xfrm>
              <a:off x="2548" y="202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3" name="Oval 30"/>
            <p:cNvSpPr>
              <a:spLocks noChangeArrowheads="1"/>
            </p:cNvSpPr>
            <p:nvPr/>
          </p:nvSpPr>
          <p:spPr bwMode="auto">
            <a:xfrm>
              <a:off x="3116" y="175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4" name="Line 31"/>
            <p:cNvSpPr>
              <a:spLocks noChangeShapeType="1"/>
            </p:cNvSpPr>
            <p:nvPr/>
          </p:nvSpPr>
          <p:spPr bwMode="auto">
            <a:xfrm>
              <a:off x="3116" y="174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5" name="Line 32"/>
            <p:cNvSpPr>
              <a:spLocks noChangeShapeType="1"/>
            </p:cNvSpPr>
            <p:nvPr/>
          </p:nvSpPr>
          <p:spPr bwMode="auto">
            <a:xfrm>
              <a:off x="3429" y="174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6" name="Rectangle 33"/>
            <p:cNvSpPr>
              <a:spLocks noChangeArrowheads="1"/>
            </p:cNvSpPr>
            <p:nvPr/>
          </p:nvSpPr>
          <p:spPr bwMode="auto">
            <a:xfrm>
              <a:off x="3116" y="174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9077" name="Oval 34"/>
            <p:cNvSpPr>
              <a:spLocks noChangeArrowheads="1"/>
            </p:cNvSpPr>
            <p:nvPr/>
          </p:nvSpPr>
          <p:spPr bwMode="auto">
            <a:xfrm>
              <a:off x="3113" y="168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8" name="Freeform 35"/>
            <p:cNvSpPr>
              <a:spLocks/>
            </p:cNvSpPr>
            <p:nvPr/>
          </p:nvSpPr>
          <p:spPr bwMode="auto">
            <a:xfrm>
              <a:off x="2707" y="1492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9" name="Freeform 36"/>
            <p:cNvSpPr>
              <a:spLocks/>
            </p:cNvSpPr>
            <p:nvPr/>
          </p:nvSpPr>
          <p:spPr bwMode="auto">
            <a:xfrm>
              <a:off x="2866" y="1831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80" name="Freeform 37"/>
            <p:cNvSpPr>
              <a:spLocks/>
            </p:cNvSpPr>
            <p:nvPr/>
          </p:nvSpPr>
          <p:spPr bwMode="auto">
            <a:xfrm>
              <a:off x="2185" y="2113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81" name="Freeform 38"/>
            <p:cNvSpPr>
              <a:spLocks/>
            </p:cNvSpPr>
            <p:nvPr/>
          </p:nvSpPr>
          <p:spPr bwMode="auto">
            <a:xfrm>
              <a:off x="1594" y="1789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9082" name="Group 39"/>
            <p:cNvGrpSpPr>
              <a:grpSpLocks/>
            </p:cNvGrpSpPr>
            <p:nvPr/>
          </p:nvGrpSpPr>
          <p:grpSpPr bwMode="auto">
            <a:xfrm>
              <a:off x="1441" y="1589"/>
              <a:ext cx="190" cy="252"/>
              <a:chOff x="2961" y="2425"/>
              <a:chExt cx="193" cy="252"/>
            </a:xfrm>
          </p:grpSpPr>
          <p:sp>
            <p:nvSpPr>
              <p:cNvPr id="129098" name="Rectangle 4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99" name="Text Box 41"/>
              <p:cNvSpPr txBox="1">
                <a:spLocks noChangeArrowheads="1"/>
              </p:cNvSpPr>
              <p:nvPr/>
            </p:nvSpPr>
            <p:spPr bwMode="auto">
              <a:xfrm>
                <a:off x="2961" y="2425"/>
                <a:ext cx="19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/>
              </a:p>
            </p:txBody>
          </p:sp>
        </p:grpSp>
        <p:grpSp>
          <p:nvGrpSpPr>
            <p:cNvPr id="129083" name="Group 42"/>
            <p:cNvGrpSpPr>
              <a:grpSpLocks/>
            </p:cNvGrpSpPr>
            <p:nvPr/>
          </p:nvGrpSpPr>
          <p:grpSpPr bwMode="auto">
            <a:xfrm>
              <a:off x="2615" y="1973"/>
              <a:ext cx="182" cy="252"/>
              <a:chOff x="2965" y="2425"/>
              <a:chExt cx="185" cy="252"/>
            </a:xfrm>
          </p:grpSpPr>
          <p:sp>
            <p:nvSpPr>
              <p:cNvPr id="129096" name="Rectangle 4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97" name="Text Box 44"/>
              <p:cNvSpPr txBox="1">
                <a:spLocks noChangeArrowheads="1"/>
              </p:cNvSpPr>
              <p:nvPr/>
            </p:nvSpPr>
            <p:spPr bwMode="auto">
              <a:xfrm>
                <a:off x="2965" y="2425"/>
                <a:ext cx="18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/>
              </a:p>
            </p:txBody>
          </p:sp>
        </p:grpSp>
        <p:grpSp>
          <p:nvGrpSpPr>
            <p:cNvPr id="129084" name="Group 45"/>
            <p:cNvGrpSpPr>
              <a:grpSpLocks/>
            </p:cNvGrpSpPr>
            <p:nvPr/>
          </p:nvGrpSpPr>
          <p:grpSpPr bwMode="auto">
            <a:xfrm>
              <a:off x="1929" y="1940"/>
              <a:ext cx="197" cy="291"/>
              <a:chOff x="2959" y="2395"/>
              <a:chExt cx="198" cy="291"/>
            </a:xfrm>
          </p:grpSpPr>
          <p:sp>
            <p:nvSpPr>
              <p:cNvPr id="129094" name="Rectangle 4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95" name="Text Box 47"/>
              <p:cNvSpPr txBox="1">
                <a:spLocks noChangeArrowheads="1"/>
              </p:cNvSpPr>
              <p:nvPr/>
            </p:nvSpPr>
            <p:spPr bwMode="auto">
              <a:xfrm>
                <a:off x="2959" y="2395"/>
                <a:ext cx="19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x</a:t>
                </a:r>
              </a:p>
            </p:txBody>
          </p:sp>
        </p:grpSp>
        <p:grpSp>
          <p:nvGrpSpPr>
            <p:cNvPr id="129085" name="Group 48"/>
            <p:cNvGrpSpPr>
              <a:grpSpLocks/>
            </p:cNvGrpSpPr>
            <p:nvPr/>
          </p:nvGrpSpPr>
          <p:grpSpPr bwMode="auto">
            <a:xfrm>
              <a:off x="2593" y="1283"/>
              <a:ext cx="215" cy="252"/>
              <a:chOff x="2949" y="2425"/>
              <a:chExt cx="218" cy="252"/>
            </a:xfrm>
          </p:grpSpPr>
          <p:sp>
            <p:nvSpPr>
              <p:cNvPr id="129092" name="Rectangle 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93" name="Text Box 50"/>
              <p:cNvSpPr txBox="1">
                <a:spLocks noChangeArrowheads="1"/>
              </p:cNvSpPr>
              <p:nvPr/>
            </p:nvSpPr>
            <p:spPr bwMode="auto">
              <a:xfrm>
                <a:off x="2949" y="2425"/>
                <a:ext cx="21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/>
              </a:p>
            </p:txBody>
          </p:sp>
        </p:grpSp>
        <p:grpSp>
          <p:nvGrpSpPr>
            <p:cNvPr id="129086" name="Group 51"/>
            <p:cNvGrpSpPr>
              <a:grpSpLocks/>
            </p:cNvGrpSpPr>
            <p:nvPr/>
          </p:nvGrpSpPr>
          <p:grpSpPr bwMode="auto">
            <a:xfrm>
              <a:off x="1925" y="1283"/>
              <a:ext cx="182" cy="252"/>
              <a:chOff x="2965" y="2425"/>
              <a:chExt cx="185" cy="252"/>
            </a:xfrm>
          </p:grpSpPr>
          <p:sp>
            <p:nvSpPr>
              <p:cNvPr id="129090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91" name="Text Box 53"/>
              <p:cNvSpPr txBox="1">
                <a:spLocks noChangeArrowheads="1"/>
              </p:cNvSpPr>
              <p:nvPr/>
            </p:nvSpPr>
            <p:spPr bwMode="auto">
              <a:xfrm>
                <a:off x="2965" y="2425"/>
                <a:ext cx="18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/>
              </a:p>
            </p:txBody>
          </p:sp>
        </p:grpSp>
        <p:grpSp>
          <p:nvGrpSpPr>
            <p:cNvPr id="129087" name="Group 54"/>
            <p:cNvGrpSpPr>
              <a:grpSpLocks/>
            </p:cNvGrpSpPr>
            <p:nvPr/>
          </p:nvGrpSpPr>
          <p:grpSpPr bwMode="auto">
            <a:xfrm>
              <a:off x="3181" y="1601"/>
              <a:ext cx="197" cy="291"/>
              <a:chOff x="2957" y="2395"/>
              <a:chExt cx="199" cy="291"/>
            </a:xfrm>
          </p:grpSpPr>
          <p:sp>
            <p:nvSpPr>
              <p:cNvPr id="129088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89" name="Text Box 56"/>
              <p:cNvSpPr txBox="1">
                <a:spLocks noChangeArrowheads="1"/>
              </p:cNvSpPr>
              <p:nvPr/>
            </p:nvSpPr>
            <p:spPr bwMode="auto">
              <a:xfrm>
                <a:off x="2957" y="2395"/>
                <a:ext cx="19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z</a:t>
                </a:r>
              </a:p>
            </p:txBody>
          </p:sp>
        </p:grpSp>
      </p:grpSp>
      <p:sp>
        <p:nvSpPr>
          <p:cNvPr id="129029" name="Text Box 57"/>
          <p:cNvSpPr txBox="1">
            <a:spLocks noChangeArrowheads="1"/>
          </p:cNvSpPr>
          <p:nvPr/>
        </p:nvSpPr>
        <p:spPr bwMode="auto">
          <a:xfrm>
            <a:off x="626005" y="1220788"/>
            <a:ext cx="45983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latin typeface="Gill Sans MT" charset="0"/>
              </a:rPr>
              <a:t>resulting </a:t>
            </a:r>
            <a:r>
              <a:rPr lang="en-US" dirty="0">
                <a:solidFill>
                  <a:srgbClr val="C00000"/>
                </a:solidFill>
                <a:latin typeface="Gill Sans MT" charset="0"/>
              </a:rPr>
              <a:t>shortest-path tree </a:t>
            </a:r>
            <a:r>
              <a:rPr lang="en-US" dirty="0">
                <a:latin typeface="Gill Sans MT" charset="0"/>
              </a:rPr>
              <a:t>from u:</a:t>
            </a:r>
          </a:p>
        </p:txBody>
      </p:sp>
      <p:grpSp>
        <p:nvGrpSpPr>
          <p:cNvPr id="129030" name="Group 58"/>
          <p:cNvGrpSpPr>
            <a:grpSpLocks/>
          </p:cNvGrpSpPr>
          <p:nvPr/>
        </p:nvGrpSpPr>
        <p:grpSpPr bwMode="auto">
          <a:xfrm>
            <a:off x="2457583" y="4224339"/>
            <a:ext cx="2512615" cy="2276475"/>
            <a:chOff x="259" y="2768"/>
            <a:chExt cx="1461" cy="1434"/>
          </a:xfrm>
        </p:grpSpPr>
        <p:sp>
          <p:nvSpPr>
            <p:cNvPr id="129033" name="Line 59"/>
            <p:cNvSpPr>
              <a:spLocks noChangeShapeType="1"/>
            </p:cNvSpPr>
            <p:nvPr/>
          </p:nvSpPr>
          <p:spPr bwMode="auto">
            <a:xfrm>
              <a:off x="1152" y="2880"/>
              <a:ext cx="8" cy="13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9034" name="Line 60"/>
            <p:cNvSpPr>
              <a:spLocks noChangeShapeType="1"/>
            </p:cNvSpPr>
            <p:nvPr/>
          </p:nvSpPr>
          <p:spPr bwMode="auto">
            <a:xfrm>
              <a:off x="357" y="3058"/>
              <a:ext cx="1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9035" name="Text Box 61"/>
            <p:cNvSpPr txBox="1">
              <a:spLocks noChangeArrowheads="1"/>
            </p:cNvSpPr>
            <p:nvPr/>
          </p:nvSpPr>
          <p:spPr bwMode="auto">
            <a:xfrm>
              <a:off x="883" y="3060"/>
              <a:ext cx="17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v</a:t>
              </a:r>
            </a:p>
          </p:txBody>
        </p:sp>
        <p:sp>
          <p:nvSpPr>
            <p:cNvPr id="129036" name="Text Box 62"/>
            <p:cNvSpPr txBox="1">
              <a:spLocks noChangeArrowheads="1"/>
            </p:cNvSpPr>
            <p:nvPr/>
          </p:nvSpPr>
          <p:spPr bwMode="auto">
            <a:xfrm>
              <a:off x="876" y="3247"/>
              <a:ext cx="17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x</a:t>
              </a:r>
            </a:p>
          </p:txBody>
        </p:sp>
        <p:sp>
          <p:nvSpPr>
            <p:cNvPr id="129037" name="Text Box 63"/>
            <p:cNvSpPr txBox="1">
              <a:spLocks noChangeArrowheads="1"/>
            </p:cNvSpPr>
            <p:nvPr/>
          </p:nvSpPr>
          <p:spPr bwMode="auto">
            <a:xfrm>
              <a:off x="890" y="3482"/>
              <a:ext cx="17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y</a:t>
              </a:r>
            </a:p>
          </p:txBody>
        </p:sp>
        <p:sp>
          <p:nvSpPr>
            <p:cNvPr id="129038" name="Text Box 64"/>
            <p:cNvSpPr txBox="1">
              <a:spLocks noChangeArrowheads="1"/>
            </p:cNvSpPr>
            <p:nvPr/>
          </p:nvSpPr>
          <p:spPr bwMode="auto">
            <a:xfrm>
              <a:off x="875" y="3717"/>
              <a:ext cx="20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w</a:t>
              </a:r>
            </a:p>
          </p:txBody>
        </p:sp>
        <p:sp>
          <p:nvSpPr>
            <p:cNvPr id="129039" name="Text Box 65"/>
            <p:cNvSpPr txBox="1">
              <a:spLocks noChangeArrowheads="1"/>
            </p:cNvSpPr>
            <p:nvPr/>
          </p:nvSpPr>
          <p:spPr bwMode="auto">
            <a:xfrm>
              <a:off x="884" y="3943"/>
              <a:ext cx="17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z</a:t>
              </a:r>
            </a:p>
          </p:txBody>
        </p:sp>
        <p:sp>
          <p:nvSpPr>
            <p:cNvPr id="129040" name="Text Box 66"/>
            <p:cNvSpPr txBox="1">
              <a:spLocks noChangeArrowheads="1"/>
            </p:cNvSpPr>
            <p:nvPr/>
          </p:nvSpPr>
          <p:spPr bwMode="auto">
            <a:xfrm>
              <a:off x="1248" y="3044"/>
              <a:ext cx="3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(u,v)</a:t>
              </a:r>
            </a:p>
          </p:txBody>
        </p:sp>
        <p:sp>
          <p:nvSpPr>
            <p:cNvPr id="129041" name="Text Box 67"/>
            <p:cNvSpPr txBox="1">
              <a:spLocks noChangeArrowheads="1"/>
            </p:cNvSpPr>
            <p:nvPr/>
          </p:nvSpPr>
          <p:spPr bwMode="auto">
            <a:xfrm>
              <a:off x="1249" y="3246"/>
              <a:ext cx="3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(u,x)</a:t>
              </a:r>
            </a:p>
          </p:txBody>
        </p:sp>
        <p:sp>
          <p:nvSpPr>
            <p:cNvPr id="129042" name="Text Box 68"/>
            <p:cNvSpPr txBox="1">
              <a:spLocks noChangeArrowheads="1"/>
            </p:cNvSpPr>
            <p:nvPr/>
          </p:nvSpPr>
          <p:spPr bwMode="auto">
            <a:xfrm>
              <a:off x="1248" y="3497"/>
              <a:ext cx="3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(u,x)</a:t>
              </a:r>
            </a:p>
          </p:txBody>
        </p:sp>
        <p:sp>
          <p:nvSpPr>
            <p:cNvPr id="129043" name="Text Box 69"/>
            <p:cNvSpPr txBox="1">
              <a:spLocks noChangeArrowheads="1"/>
            </p:cNvSpPr>
            <p:nvPr/>
          </p:nvSpPr>
          <p:spPr bwMode="auto">
            <a:xfrm>
              <a:off x="1264" y="3715"/>
              <a:ext cx="3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(u,x)</a:t>
              </a:r>
            </a:p>
          </p:txBody>
        </p:sp>
        <p:sp>
          <p:nvSpPr>
            <p:cNvPr id="129044" name="Text Box 70"/>
            <p:cNvSpPr txBox="1">
              <a:spLocks noChangeArrowheads="1"/>
            </p:cNvSpPr>
            <p:nvPr/>
          </p:nvSpPr>
          <p:spPr bwMode="auto">
            <a:xfrm>
              <a:off x="1254" y="3949"/>
              <a:ext cx="3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(u,x)</a:t>
              </a:r>
            </a:p>
          </p:txBody>
        </p:sp>
        <p:sp>
          <p:nvSpPr>
            <p:cNvPr id="129045" name="Text Box 71"/>
            <p:cNvSpPr txBox="1">
              <a:spLocks noChangeArrowheads="1"/>
            </p:cNvSpPr>
            <p:nvPr/>
          </p:nvSpPr>
          <p:spPr bwMode="auto">
            <a:xfrm>
              <a:off x="259" y="2768"/>
              <a:ext cx="75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destination</a:t>
              </a:r>
            </a:p>
          </p:txBody>
        </p:sp>
        <p:sp>
          <p:nvSpPr>
            <p:cNvPr id="129046" name="Text Box 72"/>
            <p:cNvSpPr txBox="1">
              <a:spLocks noChangeArrowheads="1"/>
            </p:cNvSpPr>
            <p:nvPr/>
          </p:nvSpPr>
          <p:spPr bwMode="auto">
            <a:xfrm>
              <a:off x="1232" y="2791"/>
              <a:ext cx="30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link</a:t>
              </a:r>
            </a:p>
          </p:txBody>
        </p:sp>
      </p:grpSp>
      <p:sp>
        <p:nvSpPr>
          <p:cNvPr id="129031" name="Text Box 73"/>
          <p:cNvSpPr txBox="1">
            <a:spLocks noChangeArrowheads="1"/>
          </p:cNvSpPr>
          <p:nvPr/>
        </p:nvSpPr>
        <p:spPr bwMode="auto">
          <a:xfrm>
            <a:off x="569251" y="3743325"/>
            <a:ext cx="39731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latin typeface="Gill Sans MT" charset="0"/>
              </a:rPr>
              <a:t>resulting </a:t>
            </a:r>
            <a:r>
              <a:rPr lang="en-US" dirty="0">
                <a:solidFill>
                  <a:srgbClr val="C00000"/>
                </a:solidFill>
                <a:latin typeface="Gill Sans MT" charset="0"/>
              </a:rPr>
              <a:t>forwarding table</a:t>
            </a:r>
            <a:r>
              <a:rPr lang="en-US" dirty="0">
                <a:latin typeface="Gill Sans MT" charset="0"/>
              </a:rPr>
              <a:t> in u:</a:t>
            </a:r>
          </a:p>
        </p:txBody>
      </p:sp>
      <p:pic>
        <p:nvPicPr>
          <p:cNvPr id="129032" name="Picture 7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" y="860425"/>
            <a:ext cx="7923081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0834" y="6475896"/>
            <a:ext cx="59437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15</a:t>
            </a:fld>
            <a:endParaRPr lang="en-US" sz="1200" dirty="0">
              <a:latin typeface="Tahoma" charset="0"/>
            </a:endParaRPr>
          </a:p>
        </p:txBody>
      </p:sp>
      <p:sp>
        <p:nvSpPr>
          <p:cNvPr id="7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06788" y="6475082"/>
            <a:ext cx="2358929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20623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1" name="Picture 22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86" y="836614"/>
            <a:ext cx="7427781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2" name="Rectangle 2"/>
          <p:cNvSpPr>
            <a:spLocks noGrp="1" noChangeArrowheads="1"/>
          </p:cNvSpPr>
          <p:nvPr>
            <p:ph type="title"/>
          </p:nvPr>
        </p:nvSpPr>
        <p:spPr>
          <a:xfrm>
            <a:off x="577850" y="252413"/>
            <a:ext cx="8420100" cy="685800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Dijkstra</a:t>
            </a:r>
            <a:r>
              <a:rPr lang="ja-JP" altLang="en-US" sz="4000">
                <a:latin typeface="Gill Sans MT" charset="0"/>
              </a:rPr>
              <a:t>’</a:t>
            </a:r>
            <a:r>
              <a:rPr lang="en-US" altLang="ja-JP" sz="4000">
                <a:latin typeface="Gill Sans MT" charset="0"/>
              </a:rPr>
              <a:t>s algorithm, discussion</a:t>
            </a:r>
            <a:endParaRPr lang="en-US">
              <a:latin typeface="Gill Sans MT" charset="0"/>
            </a:endParaRPr>
          </a:p>
        </p:txBody>
      </p:sp>
      <p:sp>
        <p:nvSpPr>
          <p:cNvPr id="849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24033" y="1190626"/>
            <a:ext cx="7966075" cy="2651125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algorithm complexity:</a:t>
            </a:r>
            <a:r>
              <a:rPr lang="en-US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dirty="0">
                <a:cs typeface="+mn-cs"/>
              </a:rPr>
              <a:t>n nodes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cs typeface="+mn-cs"/>
              </a:rPr>
              <a:t>each iteration: </a:t>
            </a:r>
            <a:r>
              <a:rPr lang="en-US" sz="2400" dirty="0">
                <a:solidFill>
                  <a:srgbClr val="000099"/>
                </a:solidFill>
                <a:cs typeface="+mn-cs"/>
              </a:rPr>
              <a:t>need to check all nodes</a:t>
            </a:r>
            <a:r>
              <a:rPr lang="en-US" sz="2400" dirty="0">
                <a:cs typeface="+mn-cs"/>
              </a:rPr>
              <a:t>, </a:t>
            </a:r>
            <a:r>
              <a:rPr lang="en-US" sz="2400" dirty="0">
                <a:solidFill>
                  <a:srgbClr val="000099"/>
                </a:solidFill>
                <a:cs typeface="+mn-cs"/>
              </a:rPr>
              <a:t>w, not in N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cs typeface="+mn-cs"/>
              </a:rPr>
              <a:t>n(n+1)/2 comparisons: O(n</a:t>
            </a:r>
            <a:r>
              <a:rPr lang="en-US" sz="2400" baseline="30000" dirty="0">
                <a:cs typeface="+mn-cs"/>
              </a:rPr>
              <a:t>2</a:t>
            </a:r>
            <a:r>
              <a:rPr lang="en-US" sz="2400" dirty="0">
                <a:cs typeface="+mn-cs"/>
              </a:rPr>
              <a:t>)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cs typeface="+mn-cs"/>
              </a:rPr>
              <a:t>more efficient implementations possible: O(</a:t>
            </a:r>
            <a:r>
              <a:rPr lang="en-US" sz="2400" dirty="0" err="1">
                <a:cs typeface="+mn-cs"/>
              </a:rPr>
              <a:t>nlogn</a:t>
            </a:r>
            <a:r>
              <a:rPr lang="en-US" sz="2400" dirty="0">
                <a:cs typeface="+mn-cs"/>
              </a:rPr>
              <a:t>)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oscillations possible: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cs typeface="+mn-cs"/>
              </a:rPr>
              <a:t>e.g., support link cost equals amount of carried traffic:</a:t>
            </a:r>
          </a:p>
        </p:txBody>
      </p:sp>
      <p:sp>
        <p:nvSpPr>
          <p:cNvPr id="130054" name="Freeform 5"/>
          <p:cNvSpPr>
            <a:spLocks/>
          </p:cNvSpPr>
          <p:nvPr/>
        </p:nvSpPr>
        <p:spPr bwMode="auto">
          <a:xfrm>
            <a:off x="428229" y="4141789"/>
            <a:ext cx="2135981" cy="1355725"/>
          </a:xfrm>
          <a:custGeom>
            <a:avLst/>
            <a:gdLst>
              <a:gd name="T0" fmla="*/ 2147483647 w 1242"/>
              <a:gd name="T1" fmla="*/ 2147483647 h 854"/>
              <a:gd name="T2" fmla="*/ 2147483647 w 1242"/>
              <a:gd name="T3" fmla="*/ 2147483647 h 854"/>
              <a:gd name="T4" fmla="*/ 2147483647 w 1242"/>
              <a:gd name="T5" fmla="*/ 2147483647 h 854"/>
              <a:gd name="T6" fmla="*/ 2147483647 w 1242"/>
              <a:gd name="T7" fmla="*/ 2147483647 h 854"/>
              <a:gd name="T8" fmla="*/ 2147483647 w 1242"/>
              <a:gd name="T9" fmla="*/ 2147483647 h 854"/>
              <a:gd name="T10" fmla="*/ 2147483647 w 1242"/>
              <a:gd name="T11" fmla="*/ 2147483647 h 854"/>
              <a:gd name="T12" fmla="*/ 2147483647 w 1242"/>
              <a:gd name="T13" fmla="*/ 2147483647 h 854"/>
              <a:gd name="T14" fmla="*/ 2147483647 w 1242"/>
              <a:gd name="T15" fmla="*/ 2147483647 h 854"/>
              <a:gd name="T16" fmla="*/ 2147483647 w 1242"/>
              <a:gd name="T17" fmla="*/ 2147483647 h 854"/>
              <a:gd name="T18" fmla="*/ 2147483647 w 1242"/>
              <a:gd name="T19" fmla="*/ 2147483647 h 8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42"/>
              <a:gd name="T31" fmla="*/ 0 h 854"/>
              <a:gd name="T32" fmla="*/ 1242 w 1242"/>
              <a:gd name="T33" fmla="*/ 854 h 8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42" h="854">
                <a:moveTo>
                  <a:pt x="1" y="381"/>
                </a:moveTo>
                <a:cubicBezTo>
                  <a:pt x="0" y="296"/>
                  <a:pt x="88" y="222"/>
                  <a:pt x="169" y="162"/>
                </a:cubicBezTo>
                <a:cubicBezTo>
                  <a:pt x="250" y="102"/>
                  <a:pt x="378" y="40"/>
                  <a:pt x="487" y="18"/>
                </a:cubicBezTo>
                <a:cubicBezTo>
                  <a:pt x="616" y="6"/>
                  <a:pt x="685" y="0"/>
                  <a:pt x="823" y="30"/>
                </a:cubicBezTo>
                <a:cubicBezTo>
                  <a:pt x="961" y="60"/>
                  <a:pt x="1121" y="165"/>
                  <a:pt x="1183" y="261"/>
                </a:cubicBezTo>
                <a:cubicBezTo>
                  <a:pt x="1242" y="357"/>
                  <a:pt x="1219" y="523"/>
                  <a:pt x="1177" y="609"/>
                </a:cubicBezTo>
                <a:cubicBezTo>
                  <a:pt x="1135" y="695"/>
                  <a:pt x="1049" y="742"/>
                  <a:pt x="928" y="780"/>
                </a:cubicBezTo>
                <a:cubicBezTo>
                  <a:pt x="807" y="818"/>
                  <a:pt x="573" y="854"/>
                  <a:pt x="448" y="837"/>
                </a:cubicBezTo>
                <a:cubicBezTo>
                  <a:pt x="323" y="820"/>
                  <a:pt x="252" y="751"/>
                  <a:pt x="178" y="675"/>
                </a:cubicBezTo>
                <a:cubicBezTo>
                  <a:pt x="104" y="599"/>
                  <a:pt x="2" y="466"/>
                  <a:pt x="1" y="38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55" name="Freeform 6"/>
          <p:cNvSpPr>
            <a:spLocks/>
          </p:cNvSpPr>
          <p:nvPr/>
        </p:nvSpPr>
        <p:spPr bwMode="auto">
          <a:xfrm>
            <a:off x="863336" y="4479925"/>
            <a:ext cx="423069" cy="209550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0056" name="Group 7"/>
          <p:cNvGrpSpPr>
            <a:grpSpLocks/>
          </p:cNvGrpSpPr>
          <p:nvPr/>
        </p:nvGrpSpPr>
        <p:grpSpPr bwMode="auto">
          <a:xfrm>
            <a:off x="1195256" y="4162426"/>
            <a:ext cx="543454" cy="400050"/>
            <a:chOff x="1747" y="3190"/>
            <a:chExt cx="316" cy="252"/>
          </a:xfrm>
        </p:grpSpPr>
        <p:sp>
          <p:nvSpPr>
            <p:cNvPr id="130276" name="Oval 8"/>
            <p:cNvSpPr>
              <a:spLocks noChangeArrowheads="1"/>
            </p:cNvSpPr>
            <p:nvPr/>
          </p:nvSpPr>
          <p:spPr bwMode="auto">
            <a:xfrm>
              <a:off x="1750" y="330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77" name="Line 9"/>
            <p:cNvSpPr>
              <a:spLocks noChangeShapeType="1"/>
            </p:cNvSpPr>
            <p:nvPr/>
          </p:nvSpPr>
          <p:spPr bwMode="auto">
            <a:xfrm>
              <a:off x="1750" y="330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78" name="Line 10"/>
            <p:cNvSpPr>
              <a:spLocks noChangeShapeType="1"/>
            </p:cNvSpPr>
            <p:nvPr/>
          </p:nvSpPr>
          <p:spPr bwMode="auto">
            <a:xfrm>
              <a:off x="2063" y="330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79" name="Rectangle 11"/>
            <p:cNvSpPr>
              <a:spLocks noChangeArrowheads="1"/>
            </p:cNvSpPr>
            <p:nvPr/>
          </p:nvSpPr>
          <p:spPr bwMode="auto">
            <a:xfrm>
              <a:off x="1750" y="330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0280" name="Oval 12"/>
            <p:cNvSpPr>
              <a:spLocks noChangeArrowheads="1"/>
            </p:cNvSpPr>
            <p:nvPr/>
          </p:nvSpPr>
          <p:spPr bwMode="auto">
            <a:xfrm>
              <a:off x="1747" y="324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281" name="Group 13"/>
            <p:cNvGrpSpPr>
              <a:grpSpLocks/>
            </p:cNvGrpSpPr>
            <p:nvPr/>
          </p:nvGrpSpPr>
          <p:grpSpPr bwMode="auto">
            <a:xfrm>
              <a:off x="1795" y="3190"/>
              <a:ext cx="207" cy="252"/>
              <a:chOff x="2953" y="2425"/>
              <a:chExt cx="210" cy="252"/>
            </a:xfrm>
          </p:grpSpPr>
          <p:sp>
            <p:nvSpPr>
              <p:cNvPr id="130282" name="Rectangle 1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83" name="Text Box 15"/>
              <p:cNvSpPr txBox="1">
                <a:spLocks noChangeArrowheads="1"/>
              </p:cNvSpPr>
              <p:nvPr/>
            </p:nvSpPr>
            <p:spPr bwMode="auto">
              <a:xfrm>
                <a:off x="2953" y="2425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A</a:t>
                </a:r>
                <a:endParaRPr lang="en-US"/>
              </a:p>
            </p:txBody>
          </p:sp>
        </p:grpSp>
      </p:grpSp>
      <p:grpSp>
        <p:nvGrpSpPr>
          <p:cNvPr id="130057" name="Group 16"/>
          <p:cNvGrpSpPr>
            <a:grpSpLocks/>
          </p:cNvGrpSpPr>
          <p:nvPr/>
        </p:nvGrpSpPr>
        <p:grpSpPr bwMode="auto">
          <a:xfrm>
            <a:off x="493581" y="4567239"/>
            <a:ext cx="543454" cy="400050"/>
            <a:chOff x="2221" y="3571"/>
            <a:chExt cx="316" cy="252"/>
          </a:xfrm>
        </p:grpSpPr>
        <p:sp>
          <p:nvSpPr>
            <p:cNvPr id="130268" name="Oval 17"/>
            <p:cNvSpPr>
              <a:spLocks noChangeArrowheads="1"/>
            </p:cNvSpPr>
            <p:nvPr/>
          </p:nvSpPr>
          <p:spPr bwMode="auto">
            <a:xfrm>
              <a:off x="2224" y="369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69" name="Line 18"/>
            <p:cNvSpPr>
              <a:spLocks noChangeShapeType="1"/>
            </p:cNvSpPr>
            <p:nvPr/>
          </p:nvSpPr>
          <p:spPr bwMode="auto">
            <a:xfrm>
              <a:off x="2224" y="368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70" name="Line 19"/>
            <p:cNvSpPr>
              <a:spLocks noChangeShapeType="1"/>
            </p:cNvSpPr>
            <p:nvPr/>
          </p:nvSpPr>
          <p:spPr bwMode="auto">
            <a:xfrm>
              <a:off x="2537" y="368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71" name="Rectangle 20"/>
            <p:cNvSpPr>
              <a:spLocks noChangeArrowheads="1"/>
            </p:cNvSpPr>
            <p:nvPr/>
          </p:nvSpPr>
          <p:spPr bwMode="auto">
            <a:xfrm>
              <a:off x="2224" y="368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0272" name="Oval 21"/>
            <p:cNvSpPr>
              <a:spLocks noChangeArrowheads="1"/>
            </p:cNvSpPr>
            <p:nvPr/>
          </p:nvSpPr>
          <p:spPr bwMode="auto">
            <a:xfrm>
              <a:off x="2221" y="362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273" name="Group 22"/>
            <p:cNvGrpSpPr>
              <a:grpSpLocks/>
            </p:cNvGrpSpPr>
            <p:nvPr/>
          </p:nvGrpSpPr>
          <p:grpSpPr bwMode="auto">
            <a:xfrm>
              <a:off x="2280" y="3571"/>
              <a:ext cx="215" cy="252"/>
              <a:chOff x="2949" y="2425"/>
              <a:chExt cx="218" cy="252"/>
            </a:xfrm>
          </p:grpSpPr>
          <p:sp>
            <p:nvSpPr>
              <p:cNvPr id="130274" name="Rectangle 2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75" name="Text Box 24"/>
              <p:cNvSpPr txBox="1">
                <a:spLocks noChangeArrowheads="1"/>
              </p:cNvSpPr>
              <p:nvPr/>
            </p:nvSpPr>
            <p:spPr bwMode="auto">
              <a:xfrm>
                <a:off x="2949" y="2425"/>
                <a:ext cx="21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D</a:t>
                </a:r>
                <a:endParaRPr lang="en-US"/>
              </a:p>
            </p:txBody>
          </p:sp>
        </p:grpSp>
      </p:grpSp>
      <p:grpSp>
        <p:nvGrpSpPr>
          <p:cNvPr id="130058" name="Group 25"/>
          <p:cNvGrpSpPr>
            <a:grpSpLocks/>
          </p:cNvGrpSpPr>
          <p:nvPr/>
        </p:nvGrpSpPr>
        <p:grpSpPr bwMode="auto">
          <a:xfrm>
            <a:off x="1181497" y="5029201"/>
            <a:ext cx="541734" cy="400050"/>
            <a:chOff x="2903" y="2884"/>
            <a:chExt cx="315" cy="252"/>
          </a:xfrm>
        </p:grpSpPr>
        <p:grpSp>
          <p:nvGrpSpPr>
            <p:cNvPr id="130259" name="Group 26"/>
            <p:cNvGrpSpPr>
              <a:grpSpLocks/>
            </p:cNvGrpSpPr>
            <p:nvPr/>
          </p:nvGrpSpPr>
          <p:grpSpPr bwMode="auto">
            <a:xfrm>
              <a:off x="2903" y="2938"/>
              <a:ext cx="315" cy="144"/>
              <a:chOff x="2903" y="2938"/>
              <a:chExt cx="315" cy="144"/>
            </a:xfrm>
          </p:grpSpPr>
          <p:sp>
            <p:nvSpPr>
              <p:cNvPr id="130263" name="Oval 27"/>
              <p:cNvSpPr>
                <a:spLocks noChangeArrowheads="1"/>
              </p:cNvSpPr>
              <p:nvPr/>
            </p:nvSpPr>
            <p:spPr bwMode="auto">
              <a:xfrm>
                <a:off x="2903" y="3001"/>
                <a:ext cx="312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64" name="Line 28"/>
              <p:cNvSpPr>
                <a:spLocks noChangeShapeType="1"/>
              </p:cNvSpPr>
              <p:nvPr/>
            </p:nvSpPr>
            <p:spPr bwMode="auto">
              <a:xfrm>
                <a:off x="2903" y="299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65" name="Line 29"/>
              <p:cNvSpPr>
                <a:spLocks noChangeShapeType="1"/>
              </p:cNvSpPr>
              <p:nvPr/>
            </p:nvSpPr>
            <p:spPr bwMode="auto">
              <a:xfrm>
                <a:off x="3215" y="299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66" name="Rectangle 30"/>
              <p:cNvSpPr>
                <a:spLocks noChangeArrowheads="1"/>
              </p:cNvSpPr>
              <p:nvPr/>
            </p:nvSpPr>
            <p:spPr bwMode="auto">
              <a:xfrm>
                <a:off x="2903" y="2994"/>
                <a:ext cx="309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267" name="Oval 31"/>
              <p:cNvSpPr>
                <a:spLocks noChangeArrowheads="1"/>
              </p:cNvSpPr>
              <p:nvPr/>
            </p:nvSpPr>
            <p:spPr bwMode="auto">
              <a:xfrm>
                <a:off x="2906" y="2938"/>
                <a:ext cx="312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0260" name="Group 32"/>
            <p:cNvGrpSpPr>
              <a:grpSpLocks/>
            </p:cNvGrpSpPr>
            <p:nvPr/>
          </p:nvGrpSpPr>
          <p:grpSpPr bwMode="auto">
            <a:xfrm>
              <a:off x="2954" y="2884"/>
              <a:ext cx="215" cy="252"/>
              <a:chOff x="2948" y="2425"/>
              <a:chExt cx="218" cy="252"/>
            </a:xfrm>
          </p:grpSpPr>
          <p:sp>
            <p:nvSpPr>
              <p:cNvPr id="130261" name="Rectangle 3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62" name="Text Box 34"/>
              <p:cNvSpPr txBox="1">
                <a:spLocks noChangeArrowheads="1"/>
              </p:cNvSpPr>
              <p:nvPr/>
            </p:nvSpPr>
            <p:spPr bwMode="auto">
              <a:xfrm>
                <a:off x="2948" y="2425"/>
                <a:ext cx="21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C</a:t>
                </a:r>
                <a:endParaRPr lang="en-US"/>
              </a:p>
            </p:txBody>
          </p:sp>
        </p:grpSp>
      </p:grpSp>
      <p:grpSp>
        <p:nvGrpSpPr>
          <p:cNvPr id="130059" name="Group 35"/>
          <p:cNvGrpSpPr>
            <a:grpSpLocks/>
          </p:cNvGrpSpPr>
          <p:nvPr/>
        </p:nvGrpSpPr>
        <p:grpSpPr bwMode="auto">
          <a:xfrm>
            <a:off x="1890052" y="4581526"/>
            <a:ext cx="543454" cy="400050"/>
            <a:chOff x="2217" y="2884"/>
            <a:chExt cx="316" cy="252"/>
          </a:xfrm>
        </p:grpSpPr>
        <p:sp>
          <p:nvSpPr>
            <p:cNvPr id="130251" name="Oval 36"/>
            <p:cNvSpPr>
              <a:spLocks noChangeArrowheads="1"/>
            </p:cNvSpPr>
            <p:nvPr/>
          </p:nvSpPr>
          <p:spPr bwMode="auto">
            <a:xfrm>
              <a:off x="2220" y="30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52" name="Line 37"/>
            <p:cNvSpPr>
              <a:spLocks noChangeShapeType="1"/>
            </p:cNvSpPr>
            <p:nvPr/>
          </p:nvSpPr>
          <p:spPr bwMode="auto">
            <a:xfrm>
              <a:off x="2220" y="29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53" name="Line 38"/>
            <p:cNvSpPr>
              <a:spLocks noChangeShapeType="1"/>
            </p:cNvSpPr>
            <p:nvPr/>
          </p:nvSpPr>
          <p:spPr bwMode="auto">
            <a:xfrm>
              <a:off x="2533" y="29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54" name="Rectangle 39"/>
            <p:cNvSpPr>
              <a:spLocks noChangeArrowheads="1"/>
            </p:cNvSpPr>
            <p:nvPr/>
          </p:nvSpPr>
          <p:spPr bwMode="auto">
            <a:xfrm>
              <a:off x="2220" y="29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0255" name="Oval 40"/>
            <p:cNvSpPr>
              <a:spLocks noChangeArrowheads="1"/>
            </p:cNvSpPr>
            <p:nvPr/>
          </p:nvSpPr>
          <p:spPr bwMode="auto">
            <a:xfrm>
              <a:off x="2217" y="29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256" name="Group 41"/>
            <p:cNvGrpSpPr>
              <a:grpSpLocks/>
            </p:cNvGrpSpPr>
            <p:nvPr/>
          </p:nvGrpSpPr>
          <p:grpSpPr bwMode="auto">
            <a:xfrm>
              <a:off x="2275" y="2884"/>
              <a:ext cx="207" cy="252"/>
              <a:chOff x="2953" y="2425"/>
              <a:chExt cx="210" cy="252"/>
            </a:xfrm>
          </p:grpSpPr>
          <p:sp>
            <p:nvSpPr>
              <p:cNvPr id="130257" name="Rectangle 4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58" name="Text Box 43"/>
              <p:cNvSpPr txBox="1">
                <a:spLocks noChangeArrowheads="1"/>
              </p:cNvSpPr>
              <p:nvPr/>
            </p:nvSpPr>
            <p:spPr bwMode="auto">
              <a:xfrm>
                <a:off x="2953" y="2425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B</a:t>
                </a:r>
                <a:endParaRPr lang="en-US"/>
              </a:p>
            </p:txBody>
          </p:sp>
        </p:grpSp>
      </p:grpSp>
      <p:sp>
        <p:nvSpPr>
          <p:cNvPr id="130060" name="Text Box 44"/>
          <p:cNvSpPr txBox="1">
            <a:spLocks noChangeArrowheads="1"/>
          </p:cNvSpPr>
          <p:nvPr/>
        </p:nvSpPr>
        <p:spPr bwMode="auto">
          <a:xfrm>
            <a:off x="876091" y="4333875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1</a:t>
            </a:r>
          </a:p>
        </p:txBody>
      </p:sp>
      <p:sp>
        <p:nvSpPr>
          <p:cNvPr id="130061" name="Freeform 45"/>
          <p:cNvSpPr>
            <a:spLocks/>
          </p:cNvSpPr>
          <p:nvPr/>
        </p:nvSpPr>
        <p:spPr bwMode="auto">
          <a:xfrm flipH="1">
            <a:off x="1606286" y="4479925"/>
            <a:ext cx="366316" cy="204788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2" name="Freeform 46"/>
          <p:cNvSpPr>
            <a:spLocks/>
          </p:cNvSpPr>
          <p:nvPr/>
        </p:nvSpPr>
        <p:spPr bwMode="auto">
          <a:xfrm flipH="1" flipV="1">
            <a:off x="1621764" y="4894263"/>
            <a:ext cx="340519" cy="228600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3" name="Freeform 47"/>
          <p:cNvSpPr>
            <a:spLocks/>
          </p:cNvSpPr>
          <p:nvPr/>
        </p:nvSpPr>
        <p:spPr bwMode="auto">
          <a:xfrm flipV="1">
            <a:off x="930408" y="4884738"/>
            <a:ext cx="350838" cy="247650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4" name="Text Box 48"/>
          <p:cNvSpPr txBox="1">
            <a:spLocks noChangeArrowheads="1"/>
          </p:cNvSpPr>
          <p:nvPr/>
        </p:nvSpPr>
        <p:spPr bwMode="auto">
          <a:xfrm>
            <a:off x="1781239" y="4343400"/>
            <a:ext cx="487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1+e</a:t>
            </a:r>
          </a:p>
        </p:txBody>
      </p:sp>
      <p:sp>
        <p:nvSpPr>
          <p:cNvPr id="130065" name="Text Box 49"/>
          <p:cNvSpPr txBox="1">
            <a:spLocks noChangeArrowheads="1"/>
          </p:cNvSpPr>
          <p:nvPr/>
        </p:nvSpPr>
        <p:spPr bwMode="auto">
          <a:xfrm>
            <a:off x="1780702" y="4933950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e</a:t>
            </a:r>
          </a:p>
        </p:txBody>
      </p:sp>
      <p:sp>
        <p:nvSpPr>
          <p:cNvPr id="130066" name="Text Box 50"/>
          <p:cNvSpPr txBox="1">
            <a:spLocks noChangeArrowheads="1"/>
          </p:cNvSpPr>
          <p:nvPr/>
        </p:nvSpPr>
        <p:spPr bwMode="auto">
          <a:xfrm>
            <a:off x="836536" y="4957763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0</a:t>
            </a:r>
          </a:p>
        </p:txBody>
      </p:sp>
      <p:sp>
        <p:nvSpPr>
          <p:cNvPr id="130067" name="Line 51"/>
          <p:cNvSpPr>
            <a:spLocks noChangeShapeType="1"/>
          </p:cNvSpPr>
          <p:nvPr/>
        </p:nvSpPr>
        <p:spPr bwMode="auto">
          <a:xfrm flipV="1">
            <a:off x="1441185" y="5351463"/>
            <a:ext cx="0" cy="4000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8" name="Text Box 52"/>
          <p:cNvSpPr txBox="1">
            <a:spLocks noChangeArrowheads="1"/>
          </p:cNvSpPr>
          <p:nvPr/>
        </p:nvSpPr>
        <p:spPr bwMode="auto">
          <a:xfrm>
            <a:off x="1188424" y="5559426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FF0000"/>
                </a:solidFill>
              </a:rPr>
              <a:t>e</a:t>
            </a:r>
            <a:endParaRPr lang="en-US"/>
          </a:p>
        </p:txBody>
      </p:sp>
      <p:sp>
        <p:nvSpPr>
          <p:cNvPr id="130069" name="Line 53"/>
          <p:cNvSpPr>
            <a:spLocks noChangeShapeType="1"/>
          </p:cNvSpPr>
          <p:nvPr/>
        </p:nvSpPr>
        <p:spPr bwMode="auto">
          <a:xfrm flipH="1" flipV="1">
            <a:off x="553773" y="4884739"/>
            <a:ext cx="5160" cy="3381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0" name="Text Box 54"/>
          <p:cNvSpPr txBox="1">
            <a:spLocks noChangeArrowheads="1"/>
          </p:cNvSpPr>
          <p:nvPr/>
        </p:nvSpPr>
        <p:spPr bwMode="auto">
          <a:xfrm>
            <a:off x="378402" y="5173663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FF0000"/>
                </a:solidFill>
              </a:rPr>
              <a:t>1</a:t>
            </a:r>
            <a:endParaRPr lang="en-US"/>
          </a:p>
        </p:txBody>
      </p:sp>
      <p:sp>
        <p:nvSpPr>
          <p:cNvPr id="130071" name="Line 55"/>
          <p:cNvSpPr>
            <a:spLocks noChangeShapeType="1"/>
          </p:cNvSpPr>
          <p:nvPr/>
        </p:nvSpPr>
        <p:spPr bwMode="auto">
          <a:xfrm flipV="1">
            <a:off x="2199614" y="4918076"/>
            <a:ext cx="0" cy="4286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2" name="Text Box 56"/>
          <p:cNvSpPr txBox="1">
            <a:spLocks noChangeArrowheads="1"/>
          </p:cNvSpPr>
          <p:nvPr/>
        </p:nvSpPr>
        <p:spPr bwMode="auto">
          <a:xfrm>
            <a:off x="2039721" y="527843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FF0000"/>
                </a:solidFill>
              </a:rPr>
              <a:t>1</a:t>
            </a:r>
            <a:endParaRPr lang="en-US"/>
          </a:p>
        </p:txBody>
      </p:sp>
      <p:sp>
        <p:nvSpPr>
          <p:cNvPr id="130073" name="Freeform 57"/>
          <p:cNvSpPr>
            <a:spLocks/>
          </p:cNvSpPr>
          <p:nvPr/>
        </p:nvSpPr>
        <p:spPr bwMode="auto">
          <a:xfrm flipH="1" flipV="1">
            <a:off x="1518577" y="4851400"/>
            <a:ext cx="340519" cy="228600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4" name="Freeform 58"/>
          <p:cNvSpPr>
            <a:spLocks/>
          </p:cNvSpPr>
          <p:nvPr/>
        </p:nvSpPr>
        <p:spPr bwMode="auto">
          <a:xfrm flipH="1">
            <a:off x="1028435" y="4860926"/>
            <a:ext cx="330200" cy="219075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5" name="Text Box 59"/>
          <p:cNvSpPr txBox="1">
            <a:spLocks noChangeArrowheads="1"/>
          </p:cNvSpPr>
          <p:nvPr/>
        </p:nvSpPr>
        <p:spPr bwMode="auto">
          <a:xfrm>
            <a:off x="1146098" y="4738688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0</a:t>
            </a:r>
          </a:p>
        </p:txBody>
      </p:sp>
      <p:sp>
        <p:nvSpPr>
          <p:cNvPr id="130076" name="Text Box 60"/>
          <p:cNvSpPr txBox="1">
            <a:spLocks noChangeArrowheads="1"/>
          </p:cNvSpPr>
          <p:nvPr/>
        </p:nvSpPr>
        <p:spPr bwMode="auto">
          <a:xfrm>
            <a:off x="1517573" y="4730750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0</a:t>
            </a:r>
          </a:p>
        </p:txBody>
      </p:sp>
      <p:sp>
        <p:nvSpPr>
          <p:cNvPr id="130077" name="Text Box 211"/>
          <p:cNvSpPr txBox="1">
            <a:spLocks noChangeArrowheads="1"/>
          </p:cNvSpPr>
          <p:nvPr/>
        </p:nvSpPr>
        <p:spPr bwMode="auto">
          <a:xfrm>
            <a:off x="1019283" y="5824539"/>
            <a:ext cx="9573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>
                <a:solidFill>
                  <a:srgbClr val="000099"/>
                </a:solidFill>
              </a:rPr>
              <a:t>initially</a:t>
            </a:r>
            <a:endParaRPr lang="en-US" dirty="0">
              <a:solidFill>
                <a:srgbClr val="000099"/>
              </a:solidFill>
            </a:endParaRPr>
          </a:p>
        </p:txBody>
      </p:sp>
      <p:grpSp>
        <p:nvGrpSpPr>
          <p:cNvPr id="11" name="Group 298"/>
          <p:cNvGrpSpPr>
            <a:grpSpLocks/>
          </p:cNvGrpSpPr>
          <p:nvPr/>
        </p:nvGrpSpPr>
        <p:grpSpPr bwMode="auto">
          <a:xfrm>
            <a:off x="2796382" y="4189413"/>
            <a:ext cx="2254646" cy="2301874"/>
            <a:chOff x="1752" y="2639"/>
            <a:chExt cx="1311" cy="1450"/>
          </a:xfrm>
        </p:grpSpPr>
        <p:sp>
          <p:nvSpPr>
            <p:cNvPr id="130203" name="Freeform 61"/>
            <p:cNvSpPr>
              <a:spLocks/>
            </p:cNvSpPr>
            <p:nvPr/>
          </p:nvSpPr>
          <p:spPr bwMode="auto">
            <a:xfrm>
              <a:off x="1752" y="2639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25"/>
                <a:gd name="T31" fmla="*/ 0 h 854"/>
                <a:gd name="T32" fmla="*/ 1225 w 1225"/>
                <a:gd name="T33" fmla="*/ 854 h 8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04" name="Freeform 62"/>
            <p:cNvSpPr>
              <a:spLocks/>
            </p:cNvSpPr>
            <p:nvPr/>
          </p:nvSpPr>
          <p:spPr bwMode="auto">
            <a:xfrm>
              <a:off x="2010" y="2852"/>
              <a:ext cx="246" cy="132"/>
            </a:xfrm>
            <a:custGeom>
              <a:avLst/>
              <a:gdLst>
                <a:gd name="T0" fmla="*/ 0 w 342"/>
                <a:gd name="T1" fmla="*/ 9 h 186"/>
                <a:gd name="T2" fmla="*/ 17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205" name="Group 63"/>
            <p:cNvGrpSpPr>
              <a:grpSpLocks/>
            </p:cNvGrpSpPr>
            <p:nvPr/>
          </p:nvGrpSpPr>
          <p:grpSpPr bwMode="auto">
            <a:xfrm>
              <a:off x="2203" y="2652"/>
              <a:ext cx="316" cy="252"/>
              <a:chOff x="1747" y="3190"/>
              <a:chExt cx="316" cy="252"/>
            </a:xfrm>
          </p:grpSpPr>
          <p:sp>
            <p:nvSpPr>
              <p:cNvPr id="130243" name="Oval 64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44" name="Line 65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45" name="Line 66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46" name="Rectangle 67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247" name="Oval 68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248" name="Group 69"/>
              <p:cNvGrpSpPr>
                <a:grpSpLocks/>
              </p:cNvGrpSpPr>
              <p:nvPr/>
            </p:nvGrpSpPr>
            <p:grpSpPr bwMode="auto">
              <a:xfrm>
                <a:off x="1795" y="3190"/>
                <a:ext cx="207" cy="252"/>
                <a:chOff x="2953" y="2425"/>
                <a:chExt cx="210" cy="252"/>
              </a:xfrm>
            </p:grpSpPr>
            <p:sp>
              <p:nvSpPr>
                <p:cNvPr id="130249" name="Rectangle 70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50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2953" y="2425"/>
                  <a:ext cx="210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A</a:t>
                  </a:r>
                  <a:endParaRPr lang="en-US"/>
                </a:p>
              </p:txBody>
            </p:sp>
          </p:grpSp>
        </p:grpSp>
        <p:grpSp>
          <p:nvGrpSpPr>
            <p:cNvPr id="130206" name="Group 72"/>
            <p:cNvGrpSpPr>
              <a:grpSpLocks/>
            </p:cNvGrpSpPr>
            <p:nvPr/>
          </p:nvGrpSpPr>
          <p:grpSpPr bwMode="auto">
            <a:xfrm>
              <a:off x="1795" y="2907"/>
              <a:ext cx="316" cy="252"/>
              <a:chOff x="2221" y="3571"/>
              <a:chExt cx="316" cy="252"/>
            </a:xfrm>
          </p:grpSpPr>
          <p:sp>
            <p:nvSpPr>
              <p:cNvPr id="130235" name="Oval 73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36" name="Line 74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37" name="Line 75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38" name="Rectangle 76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239" name="Oval 77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240" name="Group 78"/>
              <p:cNvGrpSpPr>
                <a:grpSpLocks/>
              </p:cNvGrpSpPr>
              <p:nvPr/>
            </p:nvGrpSpPr>
            <p:grpSpPr bwMode="auto">
              <a:xfrm>
                <a:off x="2280" y="3571"/>
                <a:ext cx="215" cy="252"/>
                <a:chOff x="2949" y="2425"/>
                <a:chExt cx="218" cy="252"/>
              </a:xfrm>
            </p:grpSpPr>
            <p:sp>
              <p:nvSpPr>
                <p:cNvPr id="130241" name="Rectangle 7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42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2949" y="2425"/>
                  <a:ext cx="21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D</a:t>
                  </a:r>
                  <a:endParaRPr lang="en-US"/>
                </a:p>
              </p:txBody>
            </p:sp>
          </p:grpSp>
        </p:grpSp>
        <p:grpSp>
          <p:nvGrpSpPr>
            <p:cNvPr id="130207" name="Group 81"/>
            <p:cNvGrpSpPr>
              <a:grpSpLocks/>
            </p:cNvGrpSpPr>
            <p:nvPr/>
          </p:nvGrpSpPr>
          <p:grpSpPr bwMode="auto">
            <a:xfrm>
              <a:off x="2195" y="3198"/>
              <a:ext cx="315" cy="252"/>
              <a:chOff x="2903" y="2884"/>
              <a:chExt cx="315" cy="252"/>
            </a:xfrm>
          </p:grpSpPr>
          <p:grpSp>
            <p:nvGrpSpPr>
              <p:cNvPr id="130226" name="Group 82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130230" name="Oval 83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31" name="Line 84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32" name="Line 85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33" name="Rectangle 86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0234" name="Oval 87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0227" name="Group 88"/>
              <p:cNvGrpSpPr>
                <a:grpSpLocks/>
              </p:cNvGrpSpPr>
              <p:nvPr/>
            </p:nvGrpSpPr>
            <p:grpSpPr bwMode="auto">
              <a:xfrm>
                <a:off x="2954" y="2884"/>
                <a:ext cx="215" cy="252"/>
                <a:chOff x="2948" y="2425"/>
                <a:chExt cx="218" cy="252"/>
              </a:xfrm>
            </p:grpSpPr>
            <p:sp>
              <p:nvSpPr>
                <p:cNvPr id="130228" name="Rectangle 8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29" name="Text Box 90"/>
                <p:cNvSpPr txBox="1">
                  <a:spLocks noChangeArrowheads="1"/>
                </p:cNvSpPr>
                <p:nvPr/>
              </p:nvSpPr>
              <p:spPr bwMode="auto">
                <a:xfrm>
                  <a:off x="2948" y="2425"/>
                  <a:ext cx="21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C</a:t>
                  </a:r>
                  <a:endParaRPr lang="en-US"/>
                </a:p>
              </p:txBody>
            </p:sp>
          </p:grpSp>
        </p:grpSp>
        <p:grpSp>
          <p:nvGrpSpPr>
            <p:cNvPr id="130208" name="Group 91"/>
            <p:cNvGrpSpPr>
              <a:grpSpLocks/>
            </p:cNvGrpSpPr>
            <p:nvPr/>
          </p:nvGrpSpPr>
          <p:grpSpPr bwMode="auto">
            <a:xfrm>
              <a:off x="2607" y="2916"/>
              <a:ext cx="316" cy="252"/>
              <a:chOff x="2217" y="2884"/>
              <a:chExt cx="316" cy="252"/>
            </a:xfrm>
          </p:grpSpPr>
          <p:sp>
            <p:nvSpPr>
              <p:cNvPr id="130218" name="Oval 92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19" name="Line 93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20" name="Line 94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21" name="Rectangle 95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222" name="Oval 96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223" name="Group 97"/>
              <p:cNvGrpSpPr>
                <a:grpSpLocks/>
              </p:cNvGrpSpPr>
              <p:nvPr/>
            </p:nvGrpSpPr>
            <p:grpSpPr bwMode="auto">
              <a:xfrm>
                <a:off x="2275" y="2884"/>
                <a:ext cx="207" cy="252"/>
                <a:chOff x="2953" y="2425"/>
                <a:chExt cx="210" cy="252"/>
              </a:xfrm>
            </p:grpSpPr>
            <p:sp>
              <p:nvSpPr>
                <p:cNvPr id="130224" name="Rectangle 9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25" name="Text Box 99"/>
                <p:cNvSpPr txBox="1">
                  <a:spLocks noChangeArrowheads="1"/>
                </p:cNvSpPr>
                <p:nvPr/>
              </p:nvSpPr>
              <p:spPr bwMode="auto">
                <a:xfrm>
                  <a:off x="2953" y="2425"/>
                  <a:ext cx="210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B</a:t>
                  </a:r>
                  <a:endParaRPr lang="en-US"/>
                </a:p>
              </p:txBody>
            </p:sp>
          </p:grpSp>
        </p:grpSp>
        <p:sp>
          <p:nvSpPr>
            <p:cNvPr id="130209" name="Freeform 101"/>
            <p:cNvSpPr>
              <a:spLocks/>
            </p:cNvSpPr>
            <p:nvPr/>
          </p:nvSpPr>
          <p:spPr bwMode="auto">
            <a:xfrm flipH="1">
              <a:off x="2505" y="2819"/>
              <a:ext cx="198" cy="156"/>
            </a:xfrm>
            <a:custGeom>
              <a:avLst/>
              <a:gdLst>
                <a:gd name="T0" fmla="*/ 0 w 342"/>
                <a:gd name="T1" fmla="*/ 39 h 186"/>
                <a:gd name="T2" fmla="*/ 3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0" name="Freeform 102"/>
            <p:cNvSpPr>
              <a:spLocks/>
            </p:cNvSpPr>
            <p:nvPr/>
          </p:nvSpPr>
          <p:spPr bwMode="auto">
            <a:xfrm flipH="1" flipV="1">
              <a:off x="2484" y="3125"/>
              <a:ext cx="180" cy="141"/>
            </a:xfrm>
            <a:custGeom>
              <a:avLst/>
              <a:gdLst>
                <a:gd name="T0" fmla="*/ 0 w 342"/>
                <a:gd name="T1" fmla="*/ 15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1" name="Freeform 103"/>
            <p:cNvSpPr>
              <a:spLocks/>
            </p:cNvSpPr>
            <p:nvPr/>
          </p:nvSpPr>
          <p:spPr bwMode="auto">
            <a:xfrm flipV="1">
              <a:off x="2031" y="3107"/>
              <a:ext cx="204" cy="156"/>
            </a:xfrm>
            <a:custGeom>
              <a:avLst/>
              <a:gdLst>
                <a:gd name="T0" fmla="*/ 0 w 342"/>
                <a:gd name="T1" fmla="*/ 39 h 186"/>
                <a:gd name="T2" fmla="*/ 4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2" name="Freeform 107"/>
            <p:cNvSpPr>
              <a:spLocks/>
            </p:cNvSpPr>
            <p:nvPr/>
          </p:nvSpPr>
          <p:spPr bwMode="auto">
            <a:xfrm flipH="1" flipV="1">
              <a:off x="2400" y="3086"/>
              <a:ext cx="189" cy="153"/>
            </a:xfrm>
            <a:custGeom>
              <a:avLst/>
              <a:gdLst>
                <a:gd name="T0" fmla="*/ 0 w 342"/>
                <a:gd name="T1" fmla="*/ 32 h 186"/>
                <a:gd name="T2" fmla="*/ 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3" name="Freeform 108"/>
            <p:cNvSpPr>
              <a:spLocks/>
            </p:cNvSpPr>
            <p:nvPr/>
          </p:nvSpPr>
          <p:spPr bwMode="auto">
            <a:xfrm flipH="1">
              <a:off x="2124" y="3083"/>
              <a:ext cx="174" cy="147"/>
            </a:xfrm>
            <a:custGeom>
              <a:avLst/>
              <a:gdLst>
                <a:gd name="T0" fmla="*/ 0 w 342"/>
                <a:gd name="T1" fmla="*/ 22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4" name="Text Box 212"/>
            <p:cNvSpPr txBox="1">
              <a:spLocks noChangeArrowheads="1"/>
            </p:cNvSpPr>
            <p:nvPr/>
          </p:nvSpPr>
          <p:spPr bwMode="auto">
            <a:xfrm>
              <a:off x="1779" y="3612"/>
              <a:ext cx="1284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given these costs,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find new routing….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resulting in new costs</a:t>
              </a:r>
            </a:p>
          </p:txBody>
        </p:sp>
        <p:sp>
          <p:nvSpPr>
            <p:cNvPr id="130215" name="Line 215"/>
            <p:cNvSpPr>
              <a:spLocks noChangeShapeType="1"/>
            </p:cNvSpPr>
            <p:nvPr/>
          </p:nvSpPr>
          <p:spPr bwMode="auto">
            <a:xfrm flipV="1">
              <a:off x="2358" y="3407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6" name="Line 216"/>
            <p:cNvSpPr>
              <a:spLocks noChangeShapeType="1"/>
            </p:cNvSpPr>
            <p:nvPr/>
          </p:nvSpPr>
          <p:spPr bwMode="auto">
            <a:xfrm flipV="1">
              <a:off x="1938" y="3119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7" name="Line 217"/>
            <p:cNvSpPr>
              <a:spLocks noChangeShapeType="1"/>
            </p:cNvSpPr>
            <p:nvPr/>
          </p:nvSpPr>
          <p:spPr bwMode="auto">
            <a:xfrm flipV="1">
              <a:off x="2778" y="3122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0079" name="Freeform 288"/>
          <p:cNvSpPr>
            <a:spLocks/>
          </p:cNvSpPr>
          <p:nvPr/>
        </p:nvSpPr>
        <p:spPr bwMode="auto">
          <a:xfrm>
            <a:off x="1472142" y="4338639"/>
            <a:ext cx="660400" cy="828675"/>
          </a:xfrm>
          <a:custGeom>
            <a:avLst/>
            <a:gdLst>
              <a:gd name="T0" fmla="*/ 0 w 384"/>
              <a:gd name="T1" fmla="*/ 2147483647 h 522"/>
              <a:gd name="T2" fmla="*/ 2147483647 w 384"/>
              <a:gd name="T3" fmla="*/ 2147483647 h 522"/>
              <a:gd name="T4" fmla="*/ 2147483647 w 384"/>
              <a:gd name="T5" fmla="*/ 0 h 522"/>
              <a:gd name="T6" fmla="*/ 0 60000 65536"/>
              <a:gd name="T7" fmla="*/ 0 60000 65536"/>
              <a:gd name="T8" fmla="*/ 0 60000 65536"/>
              <a:gd name="T9" fmla="*/ 0 w 384"/>
              <a:gd name="T10" fmla="*/ 0 h 522"/>
              <a:gd name="T11" fmla="*/ 384 w 384"/>
              <a:gd name="T12" fmla="*/ 522 h 5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522">
                <a:moveTo>
                  <a:pt x="0" y="522"/>
                </a:moveTo>
                <a:lnTo>
                  <a:pt x="384" y="249"/>
                </a:lnTo>
                <a:lnTo>
                  <a:pt x="12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0080" name="Line 289"/>
          <p:cNvSpPr>
            <a:spLocks noChangeShapeType="1"/>
          </p:cNvSpPr>
          <p:nvPr/>
        </p:nvSpPr>
        <p:spPr bwMode="auto">
          <a:xfrm flipV="1">
            <a:off x="780786" y="4419600"/>
            <a:ext cx="484981" cy="242888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1186" name="Freeform 290"/>
          <p:cNvSpPr>
            <a:spLocks/>
          </p:cNvSpPr>
          <p:nvPr/>
        </p:nvSpPr>
        <p:spPr bwMode="auto">
          <a:xfrm>
            <a:off x="3188494" y="4391026"/>
            <a:ext cx="1293283" cy="866775"/>
          </a:xfrm>
          <a:custGeom>
            <a:avLst/>
            <a:gdLst>
              <a:gd name="T0" fmla="*/ 2147483647 w 752"/>
              <a:gd name="T1" fmla="*/ 2147483647 h 546"/>
              <a:gd name="T2" fmla="*/ 2147483647 w 752"/>
              <a:gd name="T3" fmla="*/ 2147483647 h 546"/>
              <a:gd name="T4" fmla="*/ 0 w 752"/>
              <a:gd name="T5" fmla="*/ 2147483647 h 546"/>
              <a:gd name="T6" fmla="*/ 2147483647 w 752"/>
              <a:gd name="T7" fmla="*/ 0 h 546"/>
              <a:gd name="T8" fmla="*/ 0 60000 65536"/>
              <a:gd name="T9" fmla="*/ 0 60000 65536"/>
              <a:gd name="T10" fmla="*/ 0 60000 65536"/>
              <a:gd name="T11" fmla="*/ 0 60000 65536"/>
              <a:gd name="T12" fmla="*/ 0 w 752"/>
              <a:gd name="T13" fmla="*/ 0 h 546"/>
              <a:gd name="T14" fmla="*/ 752 w 752"/>
              <a:gd name="T15" fmla="*/ 546 h 5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2" h="546">
                <a:moveTo>
                  <a:pt x="752" y="264"/>
                </a:moveTo>
                <a:lnTo>
                  <a:pt x="383" y="546"/>
                </a:lnTo>
                <a:lnTo>
                  <a:pt x="0" y="248"/>
                </a:lnTo>
                <a:lnTo>
                  <a:pt x="383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1" name="Group 291"/>
          <p:cNvGrpSpPr>
            <a:grpSpLocks/>
          </p:cNvGrpSpPr>
          <p:nvPr/>
        </p:nvGrpSpPr>
        <p:grpSpPr bwMode="auto">
          <a:xfrm>
            <a:off x="3018233" y="4376739"/>
            <a:ext cx="1518576" cy="969962"/>
            <a:chOff x="1881" y="2772"/>
            <a:chExt cx="883" cy="611"/>
          </a:xfrm>
        </p:grpSpPr>
        <p:sp>
          <p:nvSpPr>
            <p:cNvPr id="130197" name="Text Box 292"/>
            <p:cNvSpPr txBox="1">
              <a:spLocks noChangeArrowheads="1"/>
            </p:cNvSpPr>
            <p:nvPr/>
          </p:nvSpPr>
          <p:spPr bwMode="auto">
            <a:xfrm>
              <a:off x="1881" y="2772"/>
              <a:ext cx="28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2+e</a:t>
              </a:r>
            </a:p>
          </p:txBody>
        </p:sp>
        <p:sp>
          <p:nvSpPr>
            <p:cNvPr id="130198" name="Text Box 293"/>
            <p:cNvSpPr txBox="1">
              <a:spLocks noChangeArrowheads="1"/>
            </p:cNvSpPr>
            <p:nvPr/>
          </p:nvSpPr>
          <p:spPr bwMode="auto">
            <a:xfrm>
              <a:off x="2599" y="2793"/>
              <a:ext cx="16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199" name="Text Box 294"/>
            <p:cNvSpPr txBox="1">
              <a:spLocks noChangeArrowheads="1"/>
            </p:cNvSpPr>
            <p:nvPr/>
          </p:nvSpPr>
          <p:spPr bwMode="auto">
            <a:xfrm>
              <a:off x="2507" y="3189"/>
              <a:ext cx="16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200" name="Text Box 295"/>
            <p:cNvSpPr txBox="1">
              <a:spLocks noChangeArrowheads="1"/>
            </p:cNvSpPr>
            <p:nvPr/>
          </p:nvSpPr>
          <p:spPr bwMode="auto">
            <a:xfrm>
              <a:off x="1993" y="3153"/>
              <a:ext cx="16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201" name="Text Box 296"/>
            <p:cNvSpPr txBox="1">
              <a:spLocks noChangeArrowheads="1"/>
            </p:cNvSpPr>
            <p:nvPr/>
          </p:nvSpPr>
          <p:spPr bwMode="auto">
            <a:xfrm>
              <a:off x="2146" y="3009"/>
              <a:ext cx="28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1+e</a:t>
              </a:r>
            </a:p>
          </p:txBody>
        </p:sp>
        <p:sp>
          <p:nvSpPr>
            <p:cNvPr id="130202" name="Text Box 297"/>
            <p:cNvSpPr txBox="1">
              <a:spLocks noChangeArrowheads="1"/>
            </p:cNvSpPr>
            <p:nvPr/>
          </p:nvSpPr>
          <p:spPr bwMode="auto">
            <a:xfrm>
              <a:off x="2386" y="3003"/>
              <a:ext cx="16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1</a:t>
              </a:r>
            </a:p>
          </p:txBody>
        </p:sp>
      </p:grpSp>
      <p:grpSp>
        <p:nvGrpSpPr>
          <p:cNvPr id="22" name="Group 299"/>
          <p:cNvGrpSpPr>
            <a:grpSpLocks/>
          </p:cNvGrpSpPr>
          <p:nvPr/>
        </p:nvGrpSpPr>
        <p:grpSpPr bwMode="auto">
          <a:xfrm>
            <a:off x="5255684" y="4197351"/>
            <a:ext cx="2254646" cy="2301876"/>
            <a:chOff x="1752" y="2639"/>
            <a:chExt cx="1311" cy="1450"/>
          </a:xfrm>
        </p:grpSpPr>
        <p:sp>
          <p:nvSpPr>
            <p:cNvPr id="130149" name="Freeform 300"/>
            <p:cNvSpPr>
              <a:spLocks/>
            </p:cNvSpPr>
            <p:nvPr/>
          </p:nvSpPr>
          <p:spPr bwMode="auto">
            <a:xfrm>
              <a:off x="1752" y="2639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25"/>
                <a:gd name="T31" fmla="*/ 0 h 854"/>
                <a:gd name="T32" fmla="*/ 1225 w 1225"/>
                <a:gd name="T33" fmla="*/ 854 h 8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50" name="Freeform 301"/>
            <p:cNvSpPr>
              <a:spLocks/>
            </p:cNvSpPr>
            <p:nvPr/>
          </p:nvSpPr>
          <p:spPr bwMode="auto">
            <a:xfrm>
              <a:off x="2010" y="2852"/>
              <a:ext cx="246" cy="132"/>
            </a:xfrm>
            <a:custGeom>
              <a:avLst/>
              <a:gdLst>
                <a:gd name="T0" fmla="*/ 0 w 342"/>
                <a:gd name="T1" fmla="*/ 9 h 186"/>
                <a:gd name="T2" fmla="*/ 17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151" name="Group 302"/>
            <p:cNvGrpSpPr>
              <a:grpSpLocks/>
            </p:cNvGrpSpPr>
            <p:nvPr/>
          </p:nvGrpSpPr>
          <p:grpSpPr bwMode="auto">
            <a:xfrm>
              <a:off x="2203" y="2652"/>
              <a:ext cx="316" cy="252"/>
              <a:chOff x="1747" y="3190"/>
              <a:chExt cx="316" cy="252"/>
            </a:xfrm>
          </p:grpSpPr>
          <p:sp>
            <p:nvSpPr>
              <p:cNvPr id="130189" name="Oval 303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90" name="Line 304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91" name="Line 305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92" name="Rectangle 306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193" name="Oval 307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94" name="Group 308"/>
              <p:cNvGrpSpPr>
                <a:grpSpLocks/>
              </p:cNvGrpSpPr>
              <p:nvPr/>
            </p:nvGrpSpPr>
            <p:grpSpPr bwMode="auto">
              <a:xfrm>
                <a:off x="1795" y="3190"/>
                <a:ext cx="207" cy="252"/>
                <a:chOff x="2953" y="2425"/>
                <a:chExt cx="210" cy="252"/>
              </a:xfrm>
            </p:grpSpPr>
            <p:sp>
              <p:nvSpPr>
                <p:cNvPr id="130195" name="Rectangle 30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96" name="Text Box 310"/>
                <p:cNvSpPr txBox="1">
                  <a:spLocks noChangeArrowheads="1"/>
                </p:cNvSpPr>
                <p:nvPr/>
              </p:nvSpPr>
              <p:spPr bwMode="auto">
                <a:xfrm>
                  <a:off x="2953" y="2425"/>
                  <a:ext cx="210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A</a:t>
                  </a:r>
                  <a:endParaRPr lang="en-US"/>
                </a:p>
              </p:txBody>
            </p:sp>
          </p:grpSp>
        </p:grpSp>
        <p:grpSp>
          <p:nvGrpSpPr>
            <p:cNvPr id="130152" name="Group 311"/>
            <p:cNvGrpSpPr>
              <a:grpSpLocks/>
            </p:cNvGrpSpPr>
            <p:nvPr/>
          </p:nvGrpSpPr>
          <p:grpSpPr bwMode="auto">
            <a:xfrm>
              <a:off x="1795" y="2907"/>
              <a:ext cx="316" cy="252"/>
              <a:chOff x="2221" y="3571"/>
              <a:chExt cx="316" cy="252"/>
            </a:xfrm>
          </p:grpSpPr>
          <p:sp>
            <p:nvSpPr>
              <p:cNvPr id="130181" name="Oval 312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82" name="Line 313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83" name="Line 314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84" name="Rectangle 315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185" name="Oval 316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86" name="Group 317"/>
              <p:cNvGrpSpPr>
                <a:grpSpLocks/>
              </p:cNvGrpSpPr>
              <p:nvPr/>
            </p:nvGrpSpPr>
            <p:grpSpPr bwMode="auto">
              <a:xfrm>
                <a:off x="2280" y="3571"/>
                <a:ext cx="215" cy="252"/>
                <a:chOff x="2949" y="2425"/>
                <a:chExt cx="218" cy="252"/>
              </a:xfrm>
            </p:grpSpPr>
            <p:sp>
              <p:nvSpPr>
                <p:cNvPr id="130187" name="Rectangle 31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88" name="Text Box 319"/>
                <p:cNvSpPr txBox="1">
                  <a:spLocks noChangeArrowheads="1"/>
                </p:cNvSpPr>
                <p:nvPr/>
              </p:nvSpPr>
              <p:spPr bwMode="auto">
                <a:xfrm>
                  <a:off x="2949" y="2425"/>
                  <a:ext cx="21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D</a:t>
                  </a:r>
                  <a:endParaRPr lang="en-US"/>
                </a:p>
              </p:txBody>
            </p:sp>
          </p:grpSp>
        </p:grpSp>
        <p:grpSp>
          <p:nvGrpSpPr>
            <p:cNvPr id="130153" name="Group 320"/>
            <p:cNvGrpSpPr>
              <a:grpSpLocks/>
            </p:cNvGrpSpPr>
            <p:nvPr/>
          </p:nvGrpSpPr>
          <p:grpSpPr bwMode="auto">
            <a:xfrm>
              <a:off x="2195" y="3198"/>
              <a:ext cx="315" cy="252"/>
              <a:chOff x="2903" y="2884"/>
              <a:chExt cx="315" cy="252"/>
            </a:xfrm>
          </p:grpSpPr>
          <p:grpSp>
            <p:nvGrpSpPr>
              <p:cNvPr id="130172" name="Group 321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130176" name="Oval 322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77" name="Line 323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78" name="Line 324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79" name="Rectangle 325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0180" name="Oval 326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0173" name="Group 327"/>
              <p:cNvGrpSpPr>
                <a:grpSpLocks/>
              </p:cNvGrpSpPr>
              <p:nvPr/>
            </p:nvGrpSpPr>
            <p:grpSpPr bwMode="auto">
              <a:xfrm>
                <a:off x="2954" y="2884"/>
                <a:ext cx="215" cy="252"/>
                <a:chOff x="2948" y="2425"/>
                <a:chExt cx="218" cy="252"/>
              </a:xfrm>
            </p:grpSpPr>
            <p:sp>
              <p:nvSpPr>
                <p:cNvPr id="130174" name="Rectangle 32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75" name="Text Box 329"/>
                <p:cNvSpPr txBox="1">
                  <a:spLocks noChangeArrowheads="1"/>
                </p:cNvSpPr>
                <p:nvPr/>
              </p:nvSpPr>
              <p:spPr bwMode="auto">
                <a:xfrm>
                  <a:off x="2948" y="2425"/>
                  <a:ext cx="21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C</a:t>
                  </a:r>
                  <a:endParaRPr lang="en-US"/>
                </a:p>
              </p:txBody>
            </p:sp>
          </p:grpSp>
        </p:grpSp>
        <p:grpSp>
          <p:nvGrpSpPr>
            <p:cNvPr id="130154" name="Group 330"/>
            <p:cNvGrpSpPr>
              <a:grpSpLocks/>
            </p:cNvGrpSpPr>
            <p:nvPr/>
          </p:nvGrpSpPr>
          <p:grpSpPr bwMode="auto">
            <a:xfrm>
              <a:off x="2607" y="2916"/>
              <a:ext cx="316" cy="252"/>
              <a:chOff x="2217" y="2884"/>
              <a:chExt cx="316" cy="252"/>
            </a:xfrm>
          </p:grpSpPr>
          <p:sp>
            <p:nvSpPr>
              <p:cNvPr id="130164" name="Oval 331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65" name="Line 332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66" name="Line 333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67" name="Rectangle 334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168" name="Oval 335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69" name="Group 336"/>
              <p:cNvGrpSpPr>
                <a:grpSpLocks/>
              </p:cNvGrpSpPr>
              <p:nvPr/>
            </p:nvGrpSpPr>
            <p:grpSpPr bwMode="auto">
              <a:xfrm>
                <a:off x="2275" y="2884"/>
                <a:ext cx="207" cy="252"/>
                <a:chOff x="2953" y="2425"/>
                <a:chExt cx="210" cy="252"/>
              </a:xfrm>
            </p:grpSpPr>
            <p:sp>
              <p:nvSpPr>
                <p:cNvPr id="130170" name="Rectangle 33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71" name="Text Box 338"/>
                <p:cNvSpPr txBox="1">
                  <a:spLocks noChangeArrowheads="1"/>
                </p:cNvSpPr>
                <p:nvPr/>
              </p:nvSpPr>
              <p:spPr bwMode="auto">
                <a:xfrm>
                  <a:off x="2953" y="2425"/>
                  <a:ext cx="210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B</a:t>
                  </a:r>
                  <a:endParaRPr lang="en-US"/>
                </a:p>
              </p:txBody>
            </p:sp>
          </p:grpSp>
        </p:grpSp>
        <p:sp>
          <p:nvSpPr>
            <p:cNvPr id="130155" name="Freeform 339"/>
            <p:cNvSpPr>
              <a:spLocks/>
            </p:cNvSpPr>
            <p:nvPr/>
          </p:nvSpPr>
          <p:spPr bwMode="auto">
            <a:xfrm flipH="1">
              <a:off x="2505" y="2819"/>
              <a:ext cx="198" cy="156"/>
            </a:xfrm>
            <a:custGeom>
              <a:avLst/>
              <a:gdLst>
                <a:gd name="T0" fmla="*/ 0 w 342"/>
                <a:gd name="T1" fmla="*/ 39 h 186"/>
                <a:gd name="T2" fmla="*/ 3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56" name="Freeform 340"/>
            <p:cNvSpPr>
              <a:spLocks/>
            </p:cNvSpPr>
            <p:nvPr/>
          </p:nvSpPr>
          <p:spPr bwMode="auto">
            <a:xfrm flipH="1" flipV="1">
              <a:off x="2484" y="3125"/>
              <a:ext cx="180" cy="141"/>
            </a:xfrm>
            <a:custGeom>
              <a:avLst/>
              <a:gdLst>
                <a:gd name="T0" fmla="*/ 0 w 342"/>
                <a:gd name="T1" fmla="*/ 15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57" name="Freeform 341"/>
            <p:cNvSpPr>
              <a:spLocks/>
            </p:cNvSpPr>
            <p:nvPr/>
          </p:nvSpPr>
          <p:spPr bwMode="auto">
            <a:xfrm flipV="1">
              <a:off x="2031" y="3107"/>
              <a:ext cx="204" cy="156"/>
            </a:xfrm>
            <a:custGeom>
              <a:avLst/>
              <a:gdLst>
                <a:gd name="T0" fmla="*/ 0 w 342"/>
                <a:gd name="T1" fmla="*/ 39 h 186"/>
                <a:gd name="T2" fmla="*/ 4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58" name="Freeform 342"/>
            <p:cNvSpPr>
              <a:spLocks/>
            </p:cNvSpPr>
            <p:nvPr/>
          </p:nvSpPr>
          <p:spPr bwMode="auto">
            <a:xfrm flipH="1" flipV="1">
              <a:off x="2400" y="3086"/>
              <a:ext cx="189" cy="153"/>
            </a:xfrm>
            <a:custGeom>
              <a:avLst/>
              <a:gdLst>
                <a:gd name="T0" fmla="*/ 0 w 342"/>
                <a:gd name="T1" fmla="*/ 32 h 186"/>
                <a:gd name="T2" fmla="*/ 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59" name="Freeform 343"/>
            <p:cNvSpPr>
              <a:spLocks/>
            </p:cNvSpPr>
            <p:nvPr/>
          </p:nvSpPr>
          <p:spPr bwMode="auto">
            <a:xfrm flipH="1">
              <a:off x="2124" y="3083"/>
              <a:ext cx="174" cy="147"/>
            </a:xfrm>
            <a:custGeom>
              <a:avLst/>
              <a:gdLst>
                <a:gd name="T0" fmla="*/ 0 w 342"/>
                <a:gd name="T1" fmla="*/ 22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60" name="Text Box 344"/>
            <p:cNvSpPr txBox="1">
              <a:spLocks noChangeArrowheads="1"/>
            </p:cNvSpPr>
            <p:nvPr/>
          </p:nvSpPr>
          <p:spPr bwMode="auto">
            <a:xfrm>
              <a:off x="1779" y="3612"/>
              <a:ext cx="1284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given these costs,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find new routing….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resulting in new costs</a:t>
              </a:r>
            </a:p>
          </p:txBody>
        </p:sp>
        <p:sp>
          <p:nvSpPr>
            <p:cNvPr id="130161" name="Line 345"/>
            <p:cNvSpPr>
              <a:spLocks noChangeShapeType="1"/>
            </p:cNvSpPr>
            <p:nvPr/>
          </p:nvSpPr>
          <p:spPr bwMode="auto">
            <a:xfrm flipV="1">
              <a:off x="2358" y="3407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62" name="Line 346"/>
            <p:cNvSpPr>
              <a:spLocks noChangeShapeType="1"/>
            </p:cNvSpPr>
            <p:nvPr/>
          </p:nvSpPr>
          <p:spPr bwMode="auto">
            <a:xfrm flipV="1">
              <a:off x="1938" y="3119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63" name="Line 347"/>
            <p:cNvSpPr>
              <a:spLocks noChangeShapeType="1"/>
            </p:cNvSpPr>
            <p:nvPr/>
          </p:nvSpPr>
          <p:spPr bwMode="auto">
            <a:xfrm flipV="1">
              <a:off x="2778" y="3122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1124" name="Freeform 228"/>
          <p:cNvSpPr>
            <a:spLocks/>
          </p:cNvSpPr>
          <p:nvPr/>
        </p:nvSpPr>
        <p:spPr bwMode="auto">
          <a:xfrm>
            <a:off x="5654675" y="4332288"/>
            <a:ext cx="1279525" cy="952500"/>
          </a:xfrm>
          <a:custGeom>
            <a:avLst/>
            <a:gdLst>
              <a:gd name="T0" fmla="*/ 0 w 744"/>
              <a:gd name="T1" fmla="*/ 2147483647 h 600"/>
              <a:gd name="T2" fmla="*/ 2147483647 w 744"/>
              <a:gd name="T3" fmla="*/ 2147483647 h 600"/>
              <a:gd name="T4" fmla="*/ 2147483647 w 744"/>
              <a:gd name="T5" fmla="*/ 2147483647 h 600"/>
              <a:gd name="T6" fmla="*/ 2147483647 w 744"/>
              <a:gd name="T7" fmla="*/ 2147483647 h 600"/>
              <a:gd name="T8" fmla="*/ 2147483647 w 744"/>
              <a:gd name="T9" fmla="*/ 0 h 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4"/>
              <a:gd name="T16" fmla="*/ 0 h 600"/>
              <a:gd name="T17" fmla="*/ 744 w 744"/>
              <a:gd name="T18" fmla="*/ 600 h 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4" h="600">
                <a:moveTo>
                  <a:pt x="0" y="294"/>
                </a:moveTo>
                <a:lnTo>
                  <a:pt x="387" y="600"/>
                </a:lnTo>
                <a:lnTo>
                  <a:pt x="744" y="304"/>
                </a:lnTo>
                <a:lnTo>
                  <a:pt x="429" y="66"/>
                </a:lnTo>
                <a:lnTo>
                  <a:pt x="354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721280" name="Group 348"/>
          <p:cNvGrpSpPr>
            <a:grpSpLocks/>
          </p:cNvGrpSpPr>
          <p:nvPr/>
        </p:nvGrpSpPr>
        <p:grpSpPr bwMode="auto">
          <a:xfrm>
            <a:off x="5575565" y="4410075"/>
            <a:ext cx="1590808" cy="993775"/>
            <a:chOff x="-180" y="1184"/>
            <a:chExt cx="925" cy="626"/>
          </a:xfrm>
        </p:grpSpPr>
        <p:sp>
          <p:nvSpPr>
            <p:cNvPr id="130143" name="Text Box 270"/>
            <p:cNvSpPr txBox="1">
              <a:spLocks noChangeArrowheads="1"/>
            </p:cNvSpPr>
            <p:nvPr/>
          </p:nvSpPr>
          <p:spPr bwMode="auto">
            <a:xfrm>
              <a:off x="-180" y="1199"/>
              <a:ext cx="16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144" name="Text Box 274"/>
            <p:cNvSpPr txBox="1">
              <a:spLocks noChangeArrowheads="1"/>
            </p:cNvSpPr>
            <p:nvPr/>
          </p:nvSpPr>
          <p:spPr bwMode="auto">
            <a:xfrm>
              <a:off x="461" y="1184"/>
              <a:ext cx="28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2+e</a:t>
              </a:r>
            </a:p>
          </p:txBody>
        </p:sp>
        <p:sp>
          <p:nvSpPr>
            <p:cNvPr id="130145" name="Text Box 275"/>
            <p:cNvSpPr txBox="1">
              <a:spLocks noChangeArrowheads="1"/>
            </p:cNvSpPr>
            <p:nvPr/>
          </p:nvSpPr>
          <p:spPr bwMode="auto">
            <a:xfrm>
              <a:off x="351" y="1616"/>
              <a:ext cx="28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1+e</a:t>
              </a:r>
            </a:p>
          </p:txBody>
        </p:sp>
        <p:sp>
          <p:nvSpPr>
            <p:cNvPr id="130146" name="Text Box 276"/>
            <p:cNvSpPr txBox="1">
              <a:spLocks noChangeArrowheads="1"/>
            </p:cNvSpPr>
            <p:nvPr/>
          </p:nvSpPr>
          <p:spPr bwMode="auto">
            <a:xfrm>
              <a:off x="-126" y="1580"/>
              <a:ext cx="16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1</a:t>
              </a:r>
            </a:p>
          </p:txBody>
        </p:sp>
        <p:sp>
          <p:nvSpPr>
            <p:cNvPr id="130147" name="Text Box 279"/>
            <p:cNvSpPr txBox="1">
              <a:spLocks noChangeArrowheads="1"/>
            </p:cNvSpPr>
            <p:nvPr/>
          </p:nvSpPr>
          <p:spPr bwMode="auto">
            <a:xfrm>
              <a:off x="85" y="1436"/>
              <a:ext cx="16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148" name="Text Box 280"/>
            <p:cNvSpPr txBox="1">
              <a:spLocks noChangeArrowheads="1"/>
            </p:cNvSpPr>
            <p:nvPr/>
          </p:nvSpPr>
          <p:spPr bwMode="auto">
            <a:xfrm>
              <a:off x="267" y="1430"/>
              <a:ext cx="16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</p:grpSp>
      <p:grpSp>
        <p:nvGrpSpPr>
          <p:cNvPr id="721281" name="Group 349"/>
          <p:cNvGrpSpPr>
            <a:grpSpLocks/>
          </p:cNvGrpSpPr>
          <p:nvPr/>
        </p:nvGrpSpPr>
        <p:grpSpPr bwMode="auto">
          <a:xfrm>
            <a:off x="7587721" y="4195763"/>
            <a:ext cx="2254646" cy="2301874"/>
            <a:chOff x="1752" y="2639"/>
            <a:chExt cx="1311" cy="1450"/>
          </a:xfrm>
        </p:grpSpPr>
        <p:sp>
          <p:nvSpPr>
            <p:cNvPr id="130095" name="Freeform 350"/>
            <p:cNvSpPr>
              <a:spLocks/>
            </p:cNvSpPr>
            <p:nvPr/>
          </p:nvSpPr>
          <p:spPr bwMode="auto">
            <a:xfrm>
              <a:off x="1752" y="2639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25"/>
                <a:gd name="T31" fmla="*/ 0 h 854"/>
                <a:gd name="T32" fmla="*/ 1225 w 1225"/>
                <a:gd name="T33" fmla="*/ 854 h 8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96" name="Freeform 351"/>
            <p:cNvSpPr>
              <a:spLocks/>
            </p:cNvSpPr>
            <p:nvPr/>
          </p:nvSpPr>
          <p:spPr bwMode="auto">
            <a:xfrm>
              <a:off x="2010" y="2852"/>
              <a:ext cx="246" cy="132"/>
            </a:xfrm>
            <a:custGeom>
              <a:avLst/>
              <a:gdLst>
                <a:gd name="T0" fmla="*/ 0 w 342"/>
                <a:gd name="T1" fmla="*/ 9 h 186"/>
                <a:gd name="T2" fmla="*/ 17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097" name="Group 352"/>
            <p:cNvGrpSpPr>
              <a:grpSpLocks/>
            </p:cNvGrpSpPr>
            <p:nvPr/>
          </p:nvGrpSpPr>
          <p:grpSpPr bwMode="auto">
            <a:xfrm>
              <a:off x="2203" y="2652"/>
              <a:ext cx="316" cy="252"/>
              <a:chOff x="1747" y="3190"/>
              <a:chExt cx="316" cy="252"/>
            </a:xfrm>
          </p:grpSpPr>
          <p:sp>
            <p:nvSpPr>
              <p:cNvPr id="130135" name="Oval 353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36" name="Line 354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37" name="Line 355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38" name="Rectangle 356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139" name="Oval 357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40" name="Group 358"/>
              <p:cNvGrpSpPr>
                <a:grpSpLocks/>
              </p:cNvGrpSpPr>
              <p:nvPr/>
            </p:nvGrpSpPr>
            <p:grpSpPr bwMode="auto">
              <a:xfrm>
                <a:off x="1795" y="3190"/>
                <a:ext cx="207" cy="252"/>
                <a:chOff x="2953" y="2425"/>
                <a:chExt cx="210" cy="252"/>
              </a:xfrm>
            </p:grpSpPr>
            <p:sp>
              <p:nvSpPr>
                <p:cNvPr id="130141" name="Rectangle 35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42" name="Text Box 360"/>
                <p:cNvSpPr txBox="1">
                  <a:spLocks noChangeArrowheads="1"/>
                </p:cNvSpPr>
                <p:nvPr/>
              </p:nvSpPr>
              <p:spPr bwMode="auto">
                <a:xfrm>
                  <a:off x="2953" y="2425"/>
                  <a:ext cx="210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A</a:t>
                  </a:r>
                  <a:endParaRPr lang="en-US"/>
                </a:p>
              </p:txBody>
            </p:sp>
          </p:grpSp>
        </p:grpSp>
        <p:grpSp>
          <p:nvGrpSpPr>
            <p:cNvPr id="130098" name="Group 361"/>
            <p:cNvGrpSpPr>
              <a:grpSpLocks/>
            </p:cNvGrpSpPr>
            <p:nvPr/>
          </p:nvGrpSpPr>
          <p:grpSpPr bwMode="auto">
            <a:xfrm>
              <a:off x="1795" y="2907"/>
              <a:ext cx="316" cy="252"/>
              <a:chOff x="2221" y="3571"/>
              <a:chExt cx="316" cy="252"/>
            </a:xfrm>
          </p:grpSpPr>
          <p:sp>
            <p:nvSpPr>
              <p:cNvPr id="130127" name="Oval 362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28" name="Line 363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29" name="Line 364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30" name="Rectangle 365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131" name="Oval 366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32" name="Group 367"/>
              <p:cNvGrpSpPr>
                <a:grpSpLocks/>
              </p:cNvGrpSpPr>
              <p:nvPr/>
            </p:nvGrpSpPr>
            <p:grpSpPr bwMode="auto">
              <a:xfrm>
                <a:off x="2280" y="3571"/>
                <a:ext cx="215" cy="252"/>
                <a:chOff x="2949" y="2425"/>
                <a:chExt cx="218" cy="252"/>
              </a:xfrm>
            </p:grpSpPr>
            <p:sp>
              <p:nvSpPr>
                <p:cNvPr id="130133" name="Rectangle 36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34" name="Text Box 369"/>
                <p:cNvSpPr txBox="1">
                  <a:spLocks noChangeArrowheads="1"/>
                </p:cNvSpPr>
                <p:nvPr/>
              </p:nvSpPr>
              <p:spPr bwMode="auto">
                <a:xfrm>
                  <a:off x="2949" y="2425"/>
                  <a:ext cx="21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D</a:t>
                  </a:r>
                  <a:endParaRPr lang="en-US"/>
                </a:p>
              </p:txBody>
            </p:sp>
          </p:grpSp>
        </p:grpSp>
        <p:grpSp>
          <p:nvGrpSpPr>
            <p:cNvPr id="130099" name="Group 370"/>
            <p:cNvGrpSpPr>
              <a:grpSpLocks/>
            </p:cNvGrpSpPr>
            <p:nvPr/>
          </p:nvGrpSpPr>
          <p:grpSpPr bwMode="auto">
            <a:xfrm>
              <a:off x="2195" y="3198"/>
              <a:ext cx="315" cy="252"/>
              <a:chOff x="2903" y="2884"/>
              <a:chExt cx="315" cy="252"/>
            </a:xfrm>
          </p:grpSpPr>
          <p:grpSp>
            <p:nvGrpSpPr>
              <p:cNvPr id="130118" name="Group 371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130122" name="Oval 372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23" name="Line 373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24" name="Line 374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25" name="Rectangle 375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0126" name="Oval 376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0119" name="Group 377"/>
              <p:cNvGrpSpPr>
                <a:grpSpLocks/>
              </p:cNvGrpSpPr>
              <p:nvPr/>
            </p:nvGrpSpPr>
            <p:grpSpPr bwMode="auto">
              <a:xfrm>
                <a:off x="2954" y="2884"/>
                <a:ext cx="215" cy="252"/>
                <a:chOff x="2948" y="2425"/>
                <a:chExt cx="218" cy="252"/>
              </a:xfrm>
            </p:grpSpPr>
            <p:sp>
              <p:nvSpPr>
                <p:cNvPr id="130120" name="Rectangle 37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21" name="Text Box 379"/>
                <p:cNvSpPr txBox="1">
                  <a:spLocks noChangeArrowheads="1"/>
                </p:cNvSpPr>
                <p:nvPr/>
              </p:nvSpPr>
              <p:spPr bwMode="auto">
                <a:xfrm>
                  <a:off x="2948" y="2425"/>
                  <a:ext cx="21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C</a:t>
                  </a:r>
                  <a:endParaRPr lang="en-US"/>
                </a:p>
              </p:txBody>
            </p:sp>
          </p:grpSp>
        </p:grpSp>
        <p:grpSp>
          <p:nvGrpSpPr>
            <p:cNvPr id="130100" name="Group 380"/>
            <p:cNvGrpSpPr>
              <a:grpSpLocks/>
            </p:cNvGrpSpPr>
            <p:nvPr/>
          </p:nvGrpSpPr>
          <p:grpSpPr bwMode="auto">
            <a:xfrm>
              <a:off x="2607" y="2916"/>
              <a:ext cx="316" cy="252"/>
              <a:chOff x="2217" y="2884"/>
              <a:chExt cx="316" cy="252"/>
            </a:xfrm>
          </p:grpSpPr>
          <p:sp>
            <p:nvSpPr>
              <p:cNvPr id="130110" name="Oval 381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11" name="Line 382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12" name="Line 383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13" name="Rectangle 384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114" name="Oval 385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15" name="Group 386"/>
              <p:cNvGrpSpPr>
                <a:grpSpLocks/>
              </p:cNvGrpSpPr>
              <p:nvPr/>
            </p:nvGrpSpPr>
            <p:grpSpPr bwMode="auto">
              <a:xfrm>
                <a:off x="2275" y="2884"/>
                <a:ext cx="207" cy="252"/>
                <a:chOff x="2953" y="2425"/>
                <a:chExt cx="210" cy="252"/>
              </a:xfrm>
            </p:grpSpPr>
            <p:sp>
              <p:nvSpPr>
                <p:cNvPr id="130116" name="Rectangle 38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17" name="Text Box 388"/>
                <p:cNvSpPr txBox="1">
                  <a:spLocks noChangeArrowheads="1"/>
                </p:cNvSpPr>
                <p:nvPr/>
              </p:nvSpPr>
              <p:spPr bwMode="auto">
                <a:xfrm>
                  <a:off x="2953" y="2425"/>
                  <a:ext cx="210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B</a:t>
                  </a:r>
                  <a:endParaRPr lang="en-US"/>
                </a:p>
              </p:txBody>
            </p:sp>
          </p:grpSp>
        </p:grpSp>
        <p:sp>
          <p:nvSpPr>
            <p:cNvPr id="130101" name="Freeform 389"/>
            <p:cNvSpPr>
              <a:spLocks/>
            </p:cNvSpPr>
            <p:nvPr/>
          </p:nvSpPr>
          <p:spPr bwMode="auto">
            <a:xfrm flipH="1">
              <a:off x="2505" y="2819"/>
              <a:ext cx="198" cy="156"/>
            </a:xfrm>
            <a:custGeom>
              <a:avLst/>
              <a:gdLst>
                <a:gd name="T0" fmla="*/ 0 w 342"/>
                <a:gd name="T1" fmla="*/ 39 h 186"/>
                <a:gd name="T2" fmla="*/ 3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2" name="Freeform 390"/>
            <p:cNvSpPr>
              <a:spLocks/>
            </p:cNvSpPr>
            <p:nvPr/>
          </p:nvSpPr>
          <p:spPr bwMode="auto">
            <a:xfrm flipH="1" flipV="1">
              <a:off x="2484" y="3125"/>
              <a:ext cx="180" cy="141"/>
            </a:xfrm>
            <a:custGeom>
              <a:avLst/>
              <a:gdLst>
                <a:gd name="T0" fmla="*/ 0 w 342"/>
                <a:gd name="T1" fmla="*/ 15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3" name="Freeform 391"/>
            <p:cNvSpPr>
              <a:spLocks/>
            </p:cNvSpPr>
            <p:nvPr/>
          </p:nvSpPr>
          <p:spPr bwMode="auto">
            <a:xfrm flipV="1">
              <a:off x="2031" y="3107"/>
              <a:ext cx="204" cy="156"/>
            </a:xfrm>
            <a:custGeom>
              <a:avLst/>
              <a:gdLst>
                <a:gd name="T0" fmla="*/ 0 w 342"/>
                <a:gd name="T1" fmla="*/ 39 h 186"/>
                <a:gd name="T2" fmla="*/ 4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4" name="Freeform 392"/>
            <p:cNvSpPr>
              <a:spLocks/>
            </p:cNvSpPr>
            <p:nvPr/>
          </p:nvSpPr>
          <p:spPr bwMode="auto">
            <a:xfrm flipH="1" flipV="1">
              <a:off x="2400" y="3086"/>
              <a:ext cx="189" cy="153"/>
            </a:xfrm>
            <a:custGeom>
              <a:avLst/>
              <a:gdLst>
                <a:gd name="T0" fmla="*/ 0 w 342"/>
                <a:gd name="T1" fmla="*/ 32 h 186"/>
                <a:gd name="T2" fmla="*/ 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5" name="Freeform 393"/>
            <p:cNvSpPr>
              <a:spLocks/>
            </p:cNvSpPr>
            <p:nvPr/>
          </p:nvSpPr>
          <p:spPr bwMode="auto">
            <a:xfrm flipH="1">
              <a:off x="2124" y="3083"/>
              <a:ext cx="174" cy="147"/>
            </a:xfrm>
            <a:custGeom>
              <a:avLst/>
              <a:gdLst>
                <a:gd name="T0" fmla="*/ 0 w 342"/>
                <a:gd name="T1" fmla="*/ 22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6" name="Text Box 394"/>
            <p:cNvSpPr txBox="1">
              <a:spLocks noChangeArrowheads="1"/>
            </p:cNvSpPr>
            <p:nvPr/>
          </p:nvSpPr>
          <p:spPr bwMode="auto">
            <a:xfrm>
              <a:off x="1779" y="3612"/>
              <a:ext cx="1284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given these costs,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find new routing….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resulting in new costs</a:t>
              </a:r>
            </a:p>
          </p:txBody>
        </p:sp>
        <p:sp>
          <p:nvSpPr>
            <p:cNvPr id="130107" name="Line 395"/>
            <p:cNvSpPr>
              <a:spLocks noChangeShapeType="1"/>
            </p:cNvSpPr>
            <p:nvPr/>
          </p:nvSpPr>
          <p:spPr bwMode="auto">
            <a:xfrm flipV="1">
              <a:off x="2358" y="3407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8" name="Line 396"/>
            <p:cNvSpPr>
              <a:spLocks noChangeShapeType="1"/>
            </p:cNvSpPr>
            <p:nvPr/>
          </p:nvSpPr>
          <p:spPr bwMode="auto">
            <a:xfrm flipV="1">
              <a:off x="1938" y="3119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9" name="Line 397"/>
            <p:cNvSpPr>
              <a:spLocks noChangeShapeType="1"/>
            </p:cNvSpPr>
            <p:nvPr/>
          </p:nvSpPr>
          <p:spPr bwMode="auto">
            <a:xfrm flipV="1">
              <a:off x="2778" y="3122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1294" name="Freeform 398"/>
          <p:cNvSpPr>
            <a:spLocks/>
          </p:cNvSpPr>
          <p:nvPr/>
        </p:nvSpPr>
        <p:spPr bwMode="auto">
          <a:xfrm>
            <a:off x="7979834" y="4397376"/>
            <a:ext cx="1293283" cy="866775"/>
          </a:xfrm>
          <a:custGeom>
            <a:avLst/>
            <a:gdLst>
              <a:gd name="T0" fmla="*/ 2147483647 w 752"/>
              <a:gd name="T1" fmla="*/ 2147483647 h 546"/>
              <a:gd name="T2" fmla="*/ 2147483647 w 752"/>
              <a:gd name="T3" fmla="*/ 2147483647 h 546"/>
              <a:gd name="T4" fmla="*/ 0 w 752"/>
              <a:gd name="T5" fmla="*/ 2147483647 h 546"/>
              <a:gd name="T6" fmla="*/ 2147483647 w 752"/>
              <a:gd name="T7" fmla="*/ 0 h 546"/>
              <a:gd name="T8" fmla="*/ 0 60000 65536"/>
              <a:gd name="T9" fmla="*/ 0 60000 65536"/>
              <a:gd name="T10" fmla="*/ 0 60000 65536"/>
              <a:gd name="T11" fmla="*/ 0 60000 65536"/>
              <a:gd name="T12" fmla="*/ 0 w 752"/>
              <a:gd name="T13" fmla="*/ 0 h 546"/>
              <a:gd name="T14" fmla="*/ 752 w 752"/>
              <a:gd name="T15" fmla="*/ 546 h 5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2" h="546">
                <a:moveTo>
                  <a:pt x="752" y="264"/>
                </a:moveTo>
                <a:lnTo>
                  <a:pt x="383" y="546"/>
                </a:lnTo>
                <a:lnTo>
                  <a:pt x="0" y="248"/>
                </a:lnTo>
                <a:lnTo>
                  <a:pt x="383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721291" name="Group 399"/>
          <p:cNvGrpSpPr>
            <a:grpSpLocks/>
          </p:cNvGrpSpPr>
          <p:nvPr/>
        </p:nvGrpSpPr>
        <p:grpSpPr bwMode="auto">
          <a:xfrm>
            <a:off x="7809572" y="4383089"/>
            <a:ext cx="1518576" cy="969962"/>
            <a:chOff x="1881" y="2772"/>
            <a:chExt cx="883" cy="611"/>
          </a:xfrm>
        </p:grpSpPr>
        <p:sp>
          <p:nvSpPr>
            <p:cNvPr id="130089" name="Text Box 400"/>
            <p:cNvSpPr txBox="1">
              <a:spLocks noChangeArrowheads="1"/>
            </p:cNvSpPr>
            <p:nvPr/>
          </p:nvSpPr>
          <p:spPr bwMode="auto">
            <a:xfrm>
              <a:off x="1881" y="2772"/>
              <a:ext cx="28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2+e</a:t>
              </a:r>
            </a:p>
          </p:txBody>
        </p:sp>
        <p:sp>
          <p:nvSpPr>
            <p:cNvPr id="130090" name="Text Box 401"/>
            <p:cNvSpPr txBox="1">
              <a:spLocks noChangeArrowheads="1"/>
            </p:cNvSpPr>
            <p:nvPr/>
          </p:nvSpPr>
          <p:spPr bwMode="auto">
            <a:xfrm>
              <a:off x="2599" y="2793"/>
              <a:ext cx="16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091" name="Text Box 402"/>
            <p:cNvSpPr txBox="1">
              <a:spLocks noChangeArrowheads="1"/>
            </p:cNvSpPr>
            <p:nvPr/>
          </p:nvSpPr>
          <p:spPr bwMode="auto">
            <a:xfrm>
              <a:off x="2507" y="3189"/>
              <a:ext cx="16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092" name="Text Box 403"/>
            <p:cNvSpPr txBox="1">
              <a:spLocks noChangeArrowheads="1"/>
            </p:cNvSpPr>
            <p:nvPr/>
          </p:nvSpPr>
          <p:spPr bwMode="auto">
            <a:xfrm>
              <a:off x="1993" y="3153"/>
              <a:ext cx="16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093" name="Text Box 404"/>
            <p:cNvSpPr txBox="1">
              <a:spLocks noChangeArrowheads="1"/>
            </p:cNvSpPr>
            <p:nvPr/>
          </p:nvSpPr>
          <p:spPr bwMode="auto">
            <a:xfrm>
              <a:off x="2146" y="3009"/>
              <a:ext cx="28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1+e</a:t>
              </a:r>
            </a:p>
          </p:txBody>
        </p:sp>
        <p:sp>
          <p:nvSpPr>
            <p:cNvPr id="130094" name="Text Box 405"/>
            <p:cNvSpPr txBox="1">
              <a:spLocks noChangeArrowheads="1"/>
            </p:cNvSpPr>
            <p:nvPr/>
          </p:nvSpPr>
          <p:spPr bwMode="auto">
            <a:xfrm>
              <a:off x="2386" y="3003"/>
              <a:ext cx="16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1</a:t>
              </a:r>
            </a:p>
          </p:txBody>
        </p:sp>
      </p:grpSp>
      <p:sp>
        <p:nvSpPr>
          <p:cNvPr id="2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0834" y="6533628"/>
            <a:ext cx="59437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16</a:t>
            </a:fld>
            <a:endParaRPr lang="en-US" sz="1200" dirty="0">
              <a:latin typeface="Tahoma" charset="0"/>
            </a:endParaRPr>
          </a:p>
        </p:txBody>
      </p:sp>
      <p:sp>
        <p:nvSpPr>
          <p:cNvPr id="2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06788" y="6532814"/>
            <a:ext cx="2358929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12981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2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2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2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2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2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186" grpId="0" animBg="1"/>
      <p:bldP spid="721124" grpId="0" animBg="1"/>
      <p:bldP spid="72129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919870" y="1371602"/>
            <a:ext cx="4479787" cy="5128591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6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0" y="2844800"/>
            <a:ext cx="4787900" cy="3655392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6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985" name="Picture 2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01" y="1025525"/>
            <a:ext cx="445598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7851" y="1600200"/>
            <a:ext cx="4203171" cy="4648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400" dirty="0">
                <a:ea typeface="ＭＳ Ｐゴシック" pitchFamily="34" charset="-128"/>
                <a:cs typeface="ＭＳ Ｐゴシック" pitchFamily="34" charset="-128"/>
              </a:rPr>
              <a:t>5.1 Overview of Network layer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data plane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control plane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>
                <a:ea typeface="ＭＳ Ｐゴシック" pitchFamily="34" charset="-128"/>
                <a:cs typeface="ＭＳ Ｐゴシック" pitchFamily="34" charset="-128"/>
              </a:rPr>
              <a:t>5.2 What</a:t>
            </a:r>
            <a:r>
              <a:rPr lang="ja-JP" altLang="en-US" sz="2400" dirty="0">
                <a:ea typeface="ＭＳ Ｐゴシック" pitchFamily="34" charset="-128"/>
                <a:cs typeface="ＭＳ Ｐゴシック" pitchFamily="34" charset="-128"/>
              </a:rPr>
              <a:t>’</a:t>
            </a:r>
            <a:r>
              <a:rPr lang="en-US" altLang="ja-JP" sz="2400" dirty="0">
                <a:ea typeface="ＭＳ Ｐゴシック" pitchFamily="34" charset="-128"/>
                <a:cs typeface="ＭＳ Ｐゴシック" pitchFamily="34" charset="-128"/>
              </a:rPr>
              <a:t>s inside a router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>
                <a:ea typeface="ＭＳ Ｐゴシック" pitchFamily="34" charset="-128"/>
                <a:cs typeface="ＭＳ Ｐゴシック" pitchFamily="34" charset="-128"/>
              </a:rPr>
              <a:t>5.3 IP: Internet Protocol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datagram format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fragmentation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IPv4 addressing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network address translation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IPv6</a:t>
            </a:r>
          </a:p>
          <a:p>
            <a:pPr lvl="1"/>
            <a:r>
              <a:rPr lang="en-US" altLang="en-US" dirty="0">
                <a:ea typeface="ＭＳ Ｐゴシック" pitchFamily="34" charset="-128"/>
              </a:rPr>
              <a:t>NAT</a:t>
            </a:r>
            <a:endParaRPr lang="en-US" altLang="en-US" dirty="0">
              <a:latin typeface="Gill Sans MT" pitchFamily="34" charset="0"/>
              <a:ea typeface="ＭＳ Ｐゴシック" pitchFamily="34" charset="-128"/>
            </a:endParaRPr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5.4 routing protocols</a:t>
            </a:r>
          </a:p>
          <a:p>
            <a:pPr>
              <a:lnSpc>
                <a:spcPct val="100000"/>
              </a:lnSpc>
              <a:buFont typeface="Gill Sans MT" panose="020B0502020104020203" pitchFamily="34" charset="0"/>
              <a:buChar char="–"/>
            </a:pPr>
            <a:r>
              <a:rPr lang="en-US" sz="2400" dirty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  <a:buFont typeface="Gill Sans MT" panose="020B0502020104020203" pitchFamily="34" charset="0"/>
              <a:buChar char="–"/>
            </a:pPr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5.5 intra-AS routing in the Internet: 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5.6 routing among the ISPs: BGP</a:t>
            </a:r>
            <a:endParaRPr lang="en-US" sz="2400" dirty="0">
              <a:latin typeface="Gill Sans MT" charset="0"/>
            </a:endParaRPr>
          </a:p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5.7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5.8 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5.9 Network management and SNMP</a:t>
            </a:r>
            <a:endParaRPr lang="en-US" sz="2400" dirty="0">
              <a:latin typeface="Gill Sans MT" charset="0"/>
            </a:endParaRPr>
          </a:p>
          <a:p>
            <a:endParaRPr lang="en-US" altLang="en-US" sz="2400" dirty="0"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41988" name="Rectangle 2"/>
          <p:cNvSpPr>
            <a:spLocks noChangeArrowheads="1"/>
          </p:cNvSpPr>
          <p:nvPr/>
        </p:nvSpPr>
        <p:spPr bwMode="auto">
          <a:xfrm>
            <a:off x="577850" y="228600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4400" dirty="0">
                <a:solidFill>
                  <a:srgbClr val="000099"/>
                </a:solidFill>
                <a:latin typeface="Gill Sans MT" pitchFamily="34" charset="0"/>
              </a:rPr>
              <a:t>Chapter 5: outline</a:t>
            </a:r>
          </a:p>
        </p:txBody>
      </p:sp>
      <p:sp>
        <p:nvSpPr>
          <p:cNvPr id="4198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1333" y="6475413"/>
            <a:ext cx="497019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8690E90D-E3F7-4963-8614-C3DA646E5BD4}" type="slidenum">
              <a:rPr lang="en-US" altLang="en-US" sz="1200">
                <a:latin typeface="Tahoma" pitchFamily="34" charset="0"/>
              </a:rPr>
              <a:pPr/>
              <a:t>17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41990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906683" y="6475413"/>
            <a:ext cx="2359554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sp>
        <p:nvSpPr>
          <p:cNvPr id="4" name="Rectangle 3"/>
          <p:cNvSpPr/>
          <p:nvPr/>
        </p:nvSpPr>
        <p:spPr>
          <a:xfrm>
            <a:off x="1563602" y="5853863"/>
            <a:ext cx="19688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ll Sans MT" panose="020B0502020104020203" pitchFamily="34" charset="0"/>
              </a:rPr>
              <a:t>Data Plane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09550" y="5883680"/>
            <a:ext cx="25004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ll Sans MT" panose="020B0502020104020203" pitchFamily="34" charset="0"/>
              </a:rPr>
              <a:t>Control Plane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3947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9" name="Picture 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20" y="942975"/>
            <a:ext cx="693248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Rectangle 2"/>
          <p:cNvSpPr>
            <a:spLocks noGrp="1" noChangeArrowheads="1"/>
          </p:cNvSpPr>
          <p:nvPr>
            <p:ph type="title"/>
          </p:nvPr>
        </p:nvSpPr>
        <p:spPr>
          <a:xfrm>
            <a:off x="505619" y="296864"/>
            <a:ext cx="8420100" cy="84137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Distance vector algorithm </a:t>
            </a:r>
          </a:p>
        </p:txBody>
      </p:sp>
      <p:sp>
        <p:nvSpPr>
          <p:cNvPr id="132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7851" y="1600200"/>
            <a:ext cx="8616156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Bellman-Ford equation (dynamic programming)</a:t>
            </a:r>
          </a:p>
          <a:p>
            <a:pPr>
              <a:buFont typeface="Wingdings" charset="0"/>
              <a:buNone/>
            </a:pPr>
            <a:endParaRPr lang="en-US" dirty="0">
              <a:latin typeface="Gill Sans MT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latin typeface="Gill Sans MT" charset="0"/>
              </a:rPr>
              <a:t>let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Gill Sans MT" charset="0"/>
              </a:rPr>
              <a:t>   d</a:t>
            </a:r>
            <a:r>
              <a:rPr lang="en-US" baseline="-25000" dirty="0">
                <a:latin typeface="Gill Sans MT" charset="0"/>
              </a:rPr>
              <a:t>x</a:t>
            </a:r>
            <a:r>
              <a:rPr lang="en-US" dirty="0">
                <a:latin typeface="Gill Sans MT" charset="0"/>
              </a:rPr>
              <a:t>(y) := cost of least-cost path from x to y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Gill Sans MT" charset="0"/>
              </a:rPr>
              <a:t>then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   </a:t>
            </a:r>
            <a:r>
              <a:rPr lang="en-US" sz="3200" dirty="0">
                <a:solidFill>
                  <a:srgbClr val="CC0000"/>
                </a:solidFill>
                <a:latin typeface="Gill Sans MT" charset="0"/>
              </a:rPr>
              <a:t>d</a:t>
            </a:r>
            <a:r>
              <a:rPr lang="en-US" sz="3200" baseline="-25000" dirty="0">
                <a:solidFill>
                  <a:srgbClr val="CC0000"/>
                </a:solidFill>
                <a:latin typeface="Gill Sans MT" charset="0"/>
              </a:rPr>
              <a:t>x</a:t>
            </a:r>
            <a:r>
              <a:rPr lang="en-US" sz="3200" dirty="0">
                <a:solidFill>
                  <a:srgbClr val="CC0000"/>
                </a:solidFill>
                <a:latin typeface="Gill Sans MT" charset="0"/>
              </a:rPr>
              <a:t>(y) = </a:t>
            </a:r>
            <a:r>
              <a:rPr lang="en-US" sz="3200" i="1" dirty="0">
                <a:solidFill>
                  <a:srgbClr val="CC0000"/>
                </a:solidFill>
                <a:latin typeface="Gill Sans MT" charset="0"/>
              </a:rPr>
              <a:t>min</a:t>
            </a:r>
            <a:r>
              <a:rPr lang="en-US" sz="3200" dirty="0">
                <a:solidFill>
                  <a:srgbClr val="CC0000"/>
                </a:solidFill>
                <a:latin typeface="Gill Sans MT" charset="0"/>
              </a:rPr>
              <a:t> {c(</a:t>
            </a:r>
            <a:r>
              <a:rPr lang="en-US" sz="3200" dirty="0" err="1">
                <a:solidFill>
                  <a:srgbClr val="CC0000"/>
                </a:solidFill>
                <a:latin typeface="Gill Sans MT" charset="0"/>
              </a:rPr>
              <a:t>x,v</a:t>
            </a:r>
            <a:r>
              <a:rPr lang="en-US" sz="3200" dirty="0">
                <a:solidFill>
                  <a:srgbClr val="CC0000"/>
                </a:solidFill>
                <a:latin typeface="Gill Sans MT" charset="0"/>
              </a:rPr>
              <a:t>) + d</a:t>
            </a:r>
            <a:r>
              <a:rPr lang="en-US" sz="3200" baseline="-25000" dirty="0">
                <a:solidFill>
                  <a:srgbClr val="CC0000"/>
                </a:solidFill>
                <a:latin typeface="Gill Sans MT" charset="0"/>
              </a:rPr>
              <a:t>v</a:t>
            </a:r>
            <a:r>
              <a:rPr lang="en-US" sz="3200" dirty="0">
                <a:solidFill>
                  <a:srgbClr val="CC0000"/>
                </a:solidFill>
                <a:latin typeface="Gill Sans MT" charset="0"/>
              </a:rPr>
              <a:t>(y) }</a:t>
            </a:r>
          </a:p>
          <a:p>
            <a:pPr>
              <a:buFont typeface="Wingdings" charset="0"/>
              <a:buNone/>
            </a:pPr>
            <a:r>
              <a:rPr lang="en-US" sz="3200" dirty="0">
                <a:latin typeface="Gill Sans MT" charset="0"/>
              </a:rPr>
              <a:t>   </a:t>
            </a:r>
          </a:p>
          <a:p>
            <a:pPr>
              <a:buFont typeface="Wingdings" charset="0"/>
              <a:buNone/>
            </a:pPr>
            <a:endParaRPr lang="en-US" dirty="0">
              <a:latin typeface="Gill Sans MT" charset="0"/>
            </a:endParaRPr>
          </a:p>
        </p:txBody>
      </p:sp>
      <p:sp>
        <p:nvSpPr>
          <p:cNvPr id="132102" name="Text Box 5"/>
          <p:cNvSpPr txBox="1">
            <a:spLocks noChangeArrowheads="1"/>
          </p:cNvSpPr>
          <p:nvPr/>
        </p:nvSpPr>
        <p:spPr bwMode="auto">
          <a:xfrm>
            <a:off x="2405990" y="4138613"/>
            <a:ext cx="2968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  <a:latin typeface="Comic Sans MS" charset="0"/>
              </a:rPr>
              <a:t>v</a:t>
            </a:r>
          </a:p>
        </p:txBody>
      </p:sp>
      <p:sp>
        <p:nvSpPr>
          <p:cNvPr id="132103" name="Text Box 7"/>
          <p:cNvSpPr txBox="1">
            <a:spLocks noChangeArrowheads="1"/>
          </p:cNvSpPr>
          <p:nvPr/>
        </p:nvSpPr>
        <p:spPr bwMode="auto">
          <a:xfrm>
            <a:off x="3269325" y="5126038"/>
            <a:ext cx="24721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Gill Sans MT" charset="0"/>
              </a:rPr>
              <a:t>cost to neighbor v</a:t>
            </a:r>
          </a:p>
        </p:txBody>
      </p:sp>
      <p:sp>
        <p:nvSpPr>
          <p:cNvPr id="132104" name="Text Box 8"/>
          <p:cNvSpPr txBox="1">
            <a:spLocks noChangeArrowheads="1"/>
          </p:cNvSpPr>
          <p:nvPr/>
        </p:nvSpPr>
        <p:spPr bwMode="auto">
          <a:xfrm>
            <a:off x="2292483" y="5762625"/>
            <a:ext cx="44671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>
                <a:latin typeface="Gill Sans MT" charset="0"/>
              </a:rPr>
              <a:t>min</a:t>
            </a:r>
            <a:r>
              <a:rPr lang="en-US">
                <a:latin typeface="Gill Sans MT" charset="0"/>
              </a:rPr>
              <a:t> taken over all neighbors v of x</a:t>
            </a:r>
          </a:p>
        </p:txBody>
      </p:sp>
      <p:sp>
        <p:nvSpPr>
          <p:cNvPr id="132105" name="Text Box 9"/>
          <p:cNvSpPr txBox="1">
            <a:spLocks noChangeArrowheads="1"/>
          </p:cNvSpPr>
          <p:nvPr/>
        </p:nvSpPr>
        <p:spPr bwMode="auto">
          <a:xfrm>
            <a:off x="4474898" y="4730750"/>
            <a:ext cx="4832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Gill Sans MT" charset="0"/>
              </a:rPr>
              <a:t>cost from neighbor v to destination y</a:t>
            </a:r>
          </a:p>
        </p:txBody>
      </p:sp>
      <p:sp>
        <p:nvSpPr>
          <p:cNvPr id="132106" name="Line 10"/>
          <p:cNvSpPr>
            <a:spLocks noChangeShapeType="1"/>
          </p:cNvSpPr>
          <p:nvPr/>
        </p:nvSpPr>
        <p:spPr bwMode="auto">
          <a:xfrm>
            <a:off x="2560770" y="4549775"/>
            <a:ext cx="0" cy="12827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2107" name="Line 11"/>
          <p:cNvSpPr>
            <a:spLocks noChangeShapeType="1"/>
          </p:cNvSpPr>
          <p:nvPr/>
        </p:nvSpPr>
        <p:spPr bwMode="auto">
          <a:xfrm>
            <a:off x="3623602" y="4359276"/>
            <a:ext cx="0" cy="8921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2108" name="Line 13"/>
          <p:cNvSpPr>
            <a:spLocks noChangeShapeType="1"/>
          </p:cNvSpPr>
          <p:nvPr/>
        </p:nvSpPr>
        <p:spPr bwMode="auto">
          <a:xfrm>
            <a:off x="5037270" y="4427539"/>
            <a:ext cx="0" cy="4349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0834" y="6475896"/>
            <a:ext cx="59437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18</a:t>
            </a:fld>
            <a:endParaRPr lang="en-US" sz="1200" dirty="0">
              <a:latin typeface="Tahoma" charset="0"/>
            </a:endParaRP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06788" y="6475082"/>
            <a:ext cx="2358929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19393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3" name="Picture 77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58" y="839789"/>
            <a:ext cx="544658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9" name="Rectangle 2"/>
          <p:cNvSpPr>
            <a:spLocks noGrp="1" noChangeArrowheads="1"/>
          </p:cNvSpPr>
          <p:nvPr>
            <p:ph type="title"/>
          </p:nvPr>
        </p:nvSpPr>
        <p:spPr>
          <a:xfrm>
            <a:off x="577850" y="174626"/>
            <a:ext cx="8420100" cy="874713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Bellman-Ford example </a:t>
            </a:r>
          </a:p>
        </p:txBody>
      </p:sp>
      <p:grpSp>
        <p:nvGrpSpPr>
          <p:cNvPr id="133125" name="Group 3"/>
          <p:cNvGrpSpPr>
            <a:grpSpLocks/>
          </p:cNvGrpSpPr>
          <p:nvPr/>
        </p:nvGrpSpPr>
        <p:grpSpPr bwMode="auto">
          <a:xfrm>
            <a:off x="299244" y="1470025"/>
            <a:ext cx="3869531" cy="2236788"/>
            <a:chOff x="3162" y="1071"/>
            <a:chExt cx="2250" cy="1409"/>
          </a:xfrm>
        </p:grpSpPr>
        <p:sp>
          <p:nvSpPr>
            <p:cNvPr id="133130" name="Freeform 4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1" name="Freeform 5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2" name="Oval 6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3" name="Line 7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4" name="Line 8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5" name="Rectangle 9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36" name="Oval 10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7" name="Oval 11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8" name="Line 12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9" name="Line 13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0" name="Rectangle 14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41" name="Oval 15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2" name="Oval 16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3" name="Line 17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4" name="Line 18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5" name="Rectangle 19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46" name="Oval 20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7" name="Oval 21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8" name="Line 22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9" name="Line 23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0" name="Rectangle 24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51" name="Oval 25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2" name="Oval 26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3" name="Line 27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4" name="Line 28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5" name="Rectangle 29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56" name="Oval 30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7" name="Oval 31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8" name="Line 32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9" name="Line 33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0" name="Rectangle 34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61" name="Oval 35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2" name="Freeform 36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3" name="Freeform 37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4" name="Freeform 38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5" name="Freeform 39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6" name="Freeform 40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7" name="Freeform 41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8" name="Freeform 42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9" name="Freeform 43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70" name="Freeform 44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171" name="Group 45"/>
            <p:cNvGrpSpPr>
              <a:grpSpLocks/>
            </p:cNvGrpSpPr>
            <p:nvPr/>
          </p:nvGrpSpPr>
          <p:grpSpPr bwMode="auto">
            <a:xfrm>
              <a:off x="3291" y="1744"/>
              <a:ext cx="190" cy="252"/>
              <a:chOff x="2961" y="2425"/>
              <a:chExt cx="193" cy="252"/>
            </a:xfrm>
          </p:grpSpPr>
          <p:sp>
            <p:nvSpPr>
              <p:cNvPr id="133197" name="Rectangle 4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8" name="Text Box 47"/>
              <p:cNvSpPr txBox="1">
                <a:spLocks noChangeArrowheads="1"/>
              </p:cNvSpPr>
              <p:nvPr/>
            </p:nvSpPr>
            <p:spPr bwMode="auto">
              <a:xfrm>
                <a:off x="2961" y="2425"/>
                <a:ext cx="19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/>
              </a:p>
            </p:txBody>
          </p:sp>
        </p:grpSp>
        <p:grpSp>
          <p:nvGrpSpPr>
            <p:cNvPr id="133172" name="Group 48"/>
            <p:cNvGrpSpPr>
              <a:grpSpLocks/>
            </p:cNvGrpSpPr>
            <p:nvPr/>
          </p:nvGrpSpPr>
          <p:grpSpPr bwMode="auto">
            <a:xfrm>
              <a:off x="4465" y="2128"/>
              <a:ext cx="182" cy="252"/>
              <a:chOff x="2965" y="2425"/>
              <a:chExt cx="185" cy="252"/>
            </a:xfrm>
          </p:grpSpPr>
          <p:sp>
            <p:nvSpPr>
              <p:cNvPr id="133195" name="Rectangle 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6" name="Text Box 50"/>
              <p:cNvSpPr txBox="1">
                <a:spLocks noChangeArrowheads="1"/>
              </p:cNvSpPr>
              <p:nvPr/>
            </p:nvSpPr>
            <p:spPr bwMode="auto">
              <a:xfrm>
                <a:off x="2965" y="2425"/>
                <a:ext cx="18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/>
              </a:p>
            </p:txBody>
          </p:sp>
        </p:grpSp>
        <p:grpSp>
          <p:nvGrpSpPr>
            <p:cNvPr id="133173" name="Group 51"/>
            <p:cNvGrpSpPr>
              <a:grpSpLocks/>
            </p:cNvGrpSpPr>
            <p:nvPr/>
          </p:nvGrpSpPr>
          <p:grpSpPr bwMode="auto">
            <a:xfrm>
              <a:off x="3779" y="2095"/>
              <a:ext cx="197" cy="291"/>
              <a:chOff x="2959" y="2395"/>
              <a:chExt cx="198" cy="291"/>
            </a:xfrm>
          </p:grpSpPr>
          <p:sp>
            <p:nvSpPr>
              <p:cNvPr id="133193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4" name="Text Box 53"/>
              <p:cNvSpPr txBox="1">
                <a:spLocks noChangeArrowheads="1"/>
              </p:cNvSpPr>
              <p:nvPr/>
            </p:nvSpPr>
            <p:spPr bwMode="auto">
              <a:xfrm>
                <a:off x="2959" y="2395"/>
                <a:ext cx="19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x</a:t>
                </a:r>
              </a:p>
            </p:txBody>
          </p:sp>
        </p:grpSp>
        <p:grpSp>
          <p:nvGrpSpPr>
            <p:cNvPr id="133174" name="Group 54"/>
            <p:cNvGrpSpPr>
              <a:grpSpLocks/>
            </p:cNvGrpSpPr>
            <p:nvPr/>
          </p:nvGrpSpPr>
          <p:grpSpPr bwMode="auto">
            <a:xfrm>
              <a:off x="4443" y="1438"/>
              <a:ext cx="215" cy="252"/>
              <a:chOff x="2949" y="2425"/>
              <a:chExt cx="218" cy="252"/>
            </a:xfrm>
          </p:grpSpPr>
          <p:sp>
            <p:nvSpPr>
              <p:cNvPr id="133191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2" name="Text Box 56"/>
              <p:cNvSpPr txBox="1">
                <a:spLocks noChangeArrowheads="1"/>
              </p:cNvSpPr>
              <p:nvPr/>
            </p:nvSpPr>
            <p:spPr bwMode="auto">
              <a:xfrm>
                <a:off x="2949" y="2425"/>
                <a:ext cx="21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/>
              </a:p>
            </p:txBody>
          </p:sp>
        </p:grpSp>
        <p:grpSp>
          <p:nvGrpSpPr>
            <p:cNvPr id="133175" name="Group 57"/>
            <p:cNvGrpSpPr>
              <a:grpSpLocks/>
            </p:cNvGrpSpPr>
            <p:nvPr/>
          </p:nvGrpSpPr>
          <p:grpSpPr bwMode="auto">
            <a:xfrm>
              <a:off x="3775" y="1438"/>
              <a:ext cx="182" cy="252"/>
              <a:chOff x="2965" y="2425"/>
              <a:chExt cx="185" cy="252"/>
            </a:xfrm>
          </p:grpSpPr>
          <p:sp>
            <p:nvSpPr>
              <p:cNvPr id="133189" name="Rectangle 5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0" name="Text Box 59"/>
              <p:cNvSpPr txBox="1">
                <a:spLocks noChangeArrowheads="1"/>
              </p:cNvSpPr>
              <p:nvPr/>
            </p:nvSpPr>
            <p:spPr bwMode="auto">
              <a:xfrm>
                <a:off x="2965" y="2425"/>
                <a:ext cx="18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/>
              </a:p>
            </p:txBody>
          </p:sp>
        </p:grpSp>
        <p:grpSp>
          <p:nvGrpSpPr>
            <p:cNvPr id="133176" name="Group 60"/>
            <p:cNvGrpSpPr>
              <a:grpSpLocks/>
            </p:cNvGrpSpPr>
            <p:nvPr/>
          </p:nvGrpSpPr>
          <p:grpSpPr bwMode="auto">
            <a:xfrm>
              <a:off x="5031" y="1756"/>
              <a:ext cx="197" cy="291"/>
              <a:chOff x="2957" y="2395"/>
              <a:chExt cx="199" cy="291"/>
            </a:xfrm>
          </p:grpSpPr>
          <p:sp>
            <p:nvSpPr>
              <p:cNvPr id="133187" name="Rectangle 6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88" name="Text Box 62"/>
              <p:cNvSpPr txBox="1">
                <a:spLocks noChangeArrowheads="1"/>
              </p:cNvSpPr>
              <p:nvPr/>
            </p:nvSpPr>
            <p:spPr bwMode="auto">
              <a:xfrm>
                <a:off x="2957" y="2395"/>
                <a:ext cx="19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z</a:t>
                </a:r>
              </a:p>
            </p:txBody>
          </p:sp>
        </p:grpSp>
        <p:sp>
          <p:nvSpPr>
            <p:cNvPr id="133177" name="Text Box 63"/>
            <p:cNvSpPr txBox="1">
              <a:spLocks noChangeArrowheads="1"/>
            </p:cNvSpPr>
            <p:nvPr/>
          </p:nvSpPr>
          <p:spPr bwMode="auto">
            <a:xfrm>
              <a:off x="3500" y="1568"/>
              <a:ext cx="18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33178" name="Text Box 64"/>
            <p:cNvSpPr txBox="1">
              <a:spLocks noChangeArrowheads="1"/>
            </p:cNvSpPr>
            <p:nvPr/>
          </p:nvSpPr>
          <p:spPr bwMode="auto">
            <a:xfrm>
              <a:off x="3848" y="1787"/>
              <a:ext cx="18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33179" name="Text Box 65"/>
            <p:cNvSpPr txBox="1">
              <a:spLocks noChangeArrowheads="1"/>
            </p:cNvSpPr>
            <p:nvPr/>
          </p:nvSpPr>
          <p:spPr bwMode="auto">
            <a:xfrm>
              <a:off x="3413" y="2000"/>
              <a:ext cx="18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33180" name="Text Box 66"/>
            <p:cNvSpPr txBox="1">
              <a:spLocks noChangeArrowheads="1"/>
            </p:cNvSpPr>
            <p:nvPr/>
          </p:nvSpPr>
          <p:spPr bwMode="auto">
            <a:xfrm>
              <a:off x="4232" y="1880"/>
              <a:ext cx="18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33181" name="Text Box 67"/>
            <p:cNvSpPr txBox="1">
              <a:spLocks noChangeArrowheads="1"/>
            </p:cNvSpPr>
            <p:nvPr/>
          </p:nvSpPr>
          <p:spPr bwMode="auto">
            <a:xfrm>
              <a:off x="4169" y="2234"/>
              <a:ext cx="18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33182" name="Text Box 68"/>
            <p:cNvSpPr txBox="1">
              <a:spLocks noChangeArrowheads="1"/>
            </p:cNvSpPr>
            <p:nvPr/>
          </p:nvSpPr>
          <p:spPr bwMode="auto">
            <a:xfrm>
              <a:off x="4529" y="1805"/>
              <a:ext cx="18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33183" name="Text Box 69"/>
            <p:cNvSpPr txBox="1">
              <a:spLocks noChangeArrowheads="1"/>
            </p:cNvSpPr>
            <p:nvPr/>
          </p:nvSpPr>
          <p:spPr bwMode="auto">
            <a:xfrm>
              <a:off x="4889" y="2069"/>
              <a:ext cx="18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33184" name="Text Box 70"/>
            <p:cNvSpPr txBox="1">
              <a:spLocks noChangeArrowheads="1"/>
            </p:cNvSpPr>
            <p:nvPr/>
          </p:nvSpPr>
          <p:spPr bwMode="auto">
            <a:xfrm>
              <a:off x="4862" y="1532"/>
              <a:ext cx="18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33185" name="Text Box 71"/>
            <p:cNvSpPr txBox="1">
              <a:spLocks noChangeArrowheads="1"/>
            </p:cNvSpPr>
            <p:nvPr/>
          </p:nvSpPr>
          <p:spPr bwMode="auto">
            <a:xfrm>
              <a:off x="4127" y="1382"/>
              <a:ext cx="18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33186" name="Text Box 72"/>
            <p:cNvSpPr txBox="1">
              <a:spLocks noChangeArrowheads="1"/>
            </p:cNvSpPr>
            <p:nvPr/>
          </p:nvSpPr>
          <p:spPr bwMode="auto">
            <a:xfrm>
              <a:off x="3776" y="1115"/>
              <a:ext cx="18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</p:grpSp>
      <p:sp>
        <p:nvSpPr>
          <p:cNvPr id="133126" name="Text Box 73"/>
          <p:cNvSpPr txBox="1">
            <a:spLocks noChangeArrowheads="1"/>
          </p:cNvSpPr>
          <p:nvPr/>
        </p:nvSpPr>
        <p:spPr bwMode="auto">
          <a:xfrm>
            <a:off x="4079346" y="1770063"/>
            <a:ext cx="50064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/>
              <a:t>Given, d</a:t>
            </a:r>
            <a:r>
              <a:rPr lang="en-US" baseline="-25000" dirty="0"/>
              <a:t>v</a:t>
            </a:r>
            <a:r>
              <a:rPr lang="en-US" dirty="0"/>
              <a:t>(z) = 5, d</a:t>
            </a:r>
            <a:r>
              <a:rPr lang="en-US" baseline="-25000" dirty="0"/>
              <a:t>x</a:t>
            </a:r>
            <a:r>
              <a:rPr lang="en-US" dirty="0"/>
              <a:t>(z) = 3, </a:t>
            </a:r>
            <a:r>
              <a:rPr lang="en-US" dirty="0" err="1"/>
              <a:t>d</a:t>
            </a:r>
            <a:r>
              <a:rPr lang="en-US" baseline="-25000" dirty="0" err="1"/>
              <a:t>w</a:t>
            </a:r>
            <a:r>
              <a:rPr lang="en-US" dirty="0"/>
              <a:t>(z) = 3</a:t>
            </a:r>
          </a:p>
        </p:txBody>
      </p:sp>
      <p:sp>
        <p:nvSpPr>
          <p:cNvPr id="133127" name="Text Box 74"/>
          <p:cNvSpPr txBox="1">
            <a:spLocks noChangeArrowheads="1"/>
          </p:cNvSpPr>
          <p:nvPr/>
        </p:nvSpPr>
        <p:spPr bwMode="auto">
          <a:xfrm>
            <a:off x="4631400" y="2928939"/>
            <a:ext cx="393729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d</a:t>
            </a:r>
            <a:r>
              <a:rPr lang="en-US" baseline="-25000"/>
              <a:t>u</a:t>
            </a:r>
            <a:r>
              <a:rPr lang="en-US"/>
              <a:t>(z) = min { c(u,v) + d</a:t>
            </a:r>
            <a:r>
              <a:rPr lang="en-US" baseline="-25000"/>
              <a:t>v</a:t>
            </a:r>
            <a:r>
              <a:rPr lang="en-US"/>
              <a:t>(z),</a:t>
            </a:r>
          </a:p>
          <a:p>
            <a:r>
              <a:rPr lang="en-US"/>
              <a:t>                    c(u,x) + d</a:t>
            </a:r>
            <a:r>
              <a:rPr lang="en-US" baseline="-25000"/>
              <a:t>x</a:t>
            </a:r>
            <a:r>
              <a:rPr lang="en-US"/>
              <a:t>(z),</a:t>
            </a:r>
          </a:p>
          <a:p>
            <a:r>
              <a:rPr lang="en-US"/>
              <a:t>                    c(u,w) + d</a:t>
            </a:r>
            <a:r>
              <a:rPr lang="en-US" baseline="-25000"/>
              <a:t>w</a:t>
            </a:r>
            <a:r>
              <a:rPr lang="en-US"/>
              <a:t>(z) }</a:t>
            </a:r>
          </a:p>
          <a:p>
            <a:r>
              <a:rPr lang="en-US"/>
              <a:t>         = min {2 + 5,</a:t>
            </a:r>
          </a:p>
          <a:p>
            <a:r>
              <a:rPr lang="en-US"/>
              <a:t>                    1 + 3,</a:t>
            </a:r>
          </a:p>
          <a:p>
            <a:r>
              <a:rPr lang="en-US"/>
              <a:t>                    5 + 3}  = 4</a:t>
            </a:r>
          </a:p>
        </p:txBody>
      </p:sp>
      <p:sp>
        <p:nvSpPr>
          <p:cNvPr id="133128" name="Text Box 75"/>
          <p:cNvSpPr txBox="1">
            <a:spLocks noChangeArrowheads="1"/>
          </p:cNvSpPr>
          <p:nvPr/>
        </p:nvSpPr>
        <p:spPr bwMode="auto">
          <a:xfrm>
            <a:off x="476661" y="5466192"/>
            <a:ext cx="8496941" cy="82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>
              <a:lnSpc>
                <a:spcPct val="85000"/>
              </a:lnSpc>
              <a:buFont typeface="Wingdings" pitchFamily="2" charset="2"/>
              <a:buChar char="Ø"/>
            </a:pPr>
            <a:r>
              <a:rPr lang="en-US" sz="2800" dirty="0">
                <a:latin typeface="Gill Sans MT" charset="0"/>
              </a:rPr>
              <a:t>node achieving minimum is next hop in shortest path, </a:t>
            </a:r>
          </a:p>
          <a:p>
            <a:pPr>
              <a:lnSpc>
                <a:spcPct val="85000"/>
              </a:lnSpc>
            </a:pPr>
            <a:r>
              <a:rPr lang="en-US" sz="2800" dirty="0">
                <a:latin typeface="Gill Sans MT" charset="0"/>
              </a:rPr>
              <a:t>used in</a:t>
            </a:r>
            <a:r>
              <a:rPr lang="en-US" sz="2800" dirty="0">
                <a:latin typeface="Gill Sans MT" charset="0"/>
                <a:ea typeface="MS Mincho" charset="0"/>
                <a:cs typeface="MS Mincho" charset="0"/>
              </a:rPr>
              <a:t> </a:t>
            </a:r>
            <a:r>
              <a:rPr lang="en-US" sz="2800" dirty="0">
                <a:latin typeface="Gill Sans MT" charset="0"/>
              </a:rPr>
              <a:t>forwarding table</a:t>
            </a:r>
          </a:p>
        </p:txBody>
      </p:sp>
      <p:sp>
        <p:nvSpPr>
          <p:cNvPr id="133129" name="Text Box 76"/>
          <p:cNvSpPr txBox="1">
            <a:spLocks noChangeArrowheads="1"/>
          </p:cNvSpPr>
          <p:nvPr/>
        </p:nvSpPr>
        <p:spPr bwMode="auto">
          <a:xfrm>
            <a:off x="4184254" y="2466975"/>
            <a:ext cx="27510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B-F equation </a:t>
            </a:r>
            <a:r>
              <a:rPr lang="en-US" dirty="0"/>
              <a:t>says:</a:t>
            </a:r>
          </a:p>
        </p:txBody>
      </p:sp>
      <p:sp>
        <p:nvSpPr>
          <p:cNvPr id="8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0834" y="6475896"/>
            <a:ext cx="59437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19</a:t>
            </a:fld>
            <a:endParaRPr lang="en-US" sz="1200" dirty="0">
              <a:latin typeface="Tahoma" charset="0"/>
            </a:endParaRPr>
          </a:p>
        </p:txBody>
      </p:sp>
      <p:sp>
        <p:nvSpPr>
          <p:cNvPr id="8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06788" y="6475082"/>
            <a:ext cx="2358929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679128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01" y="1025525"/>
            <a:ext cx="445598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7851" y="1600200"/>
            <a:ext cx="4203171" cy="4648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400" dirty="0">
                <a:solidFill>
                  <a:srgbClr val="C00000"/>
                </a:solidFill>
                <a:ea typeface="ＭＳ Ｐゴシック" pitchFamily="34" charset="-128"/>
                <a:cs typeface="ＭＳ Ｐゴシック" pitchFamily="34" charset="-128"/>
              </a:rPr>
              <a:t>5.1 Overview of Network layer</a:t>
            </a:r>
          </a:p>
          <a:p>
            <a:pPr lvl="1"/>
            <a:r>
              <a:rPr lang="en-US" altLang="en-US" dirty="0">
                <a:solidFill>
                  <a:srgbClr val="C00000"/>
                </a:solidFill>
                <a:latin typeface="Gill Sans MT" pitchFamily="34" charset="0"/>
                <a:ea typeface="ＭＳ Ｐゴシック" pitchFamily="34" charset="-128"/>
              </a:rPr>
              <a:t>data plane</a:t>
            </a:r>
          </a:p>
          <a:p>
            <a:pPr lvl="1"/>
            <a:r>
              <a:rPr lang="en-US" altLang="en-US" dirty="0">
                <a:solidFill>
                  <a:srgbClr val="C00000"/>
                </a:solidFill>
                <a:latin typeface="Gill Sans MT" pitchFamily="34" charset="0"/>
                <a:ea typeface="ＭＳ Ｐゴシック" pitchFamily="34" charset="-128"/>
              </a:rPr>
              <a:t>control plane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>
                <a:solidFill>
                  <a:srgbClr val="C00000"/>
                </a:solidFill>
                <a:ea typeface="ＭＳ Ｐゴシック" pitchFamily="34" charset="-128"/>
                <a:cs typeface="ＭＳ Ｐゴシック" pitchFamily="34" charset="-128"/>
              </a:rPr>
              <a:t>5.2 What</a:t>
            </a:r>
            <a:r>
              <a:rPr lang="ja-JP" altLang="en-US" sz="2400" dirty="0">
                <a:solidFill>
                  <a:srgbClr val="C00000"/>
                </a:solidFill>
                <a:ea typeface="ＭＳ Ｐゴシック" pitchFamily="34" charset="-128"/>
                <a:cs typeface="ＭＳ Ｐゴシック" pitchFamily="34" charset="-128"/>
              </a:rPr>
              <a:t>’</a:t>
            </a:r>
            <a:r>
              <a:rPr lang="en-US" altLang="ja-JP" sz="2400" dirty="0">
                <a:solidFill>
                  <a:srgbClr val="C00000"/>
                </a:solidFill>
                <a:ea typeface="ＭＳ Ｐゴシック" pitchFamily="34" charset="-128"/>
                <a:cs typeface="ＭＳ Ｐゴシック" pitchFamily="34" charset="-128"/>
              </a:rPr>
              <a:t>s inside a router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>
                <a:solidFill>
                  <a:srgbClr val="C00000"/>
                </a:solidFill>
                <a:ea typeface="ＭＳ Ｐゴシック" pitchFamily="34" charset="-128"/>
                <a:cs typeface="ＭＳ Ｐゴシック" pitchFamily="34" charset="-128"/>
              </a:rPr>
              <a:t>5.3 IP: Internet Protocol</a:t>
            </a:r>
          </a:p>
          <a:p>
            <a:pPr lvl="1"/>
            <a:r>
              <a:rPr lang="en-US" altLang="en-US" dirty="0">
                <a:solidFill>
                  <a:srgbClr val="C00000"/>
                </a:solidFill>
                <a:latin typeface="Gill Sans MT" pitchFamily="34" charset="0"/>
                <a:ea typeface="ＭＳ Ｐゴシック" pitchFamily="34" charset="-128"/>
              </a:rPr>
              <a:t>datagram format</a:t>
            </a:r>
          </a:p>
          <a:p>
            <a:pPr lvl="1"/>
            <a:r>
              <a:rPr lang="en-US" altLang="en-US" dirty="0">
                <a:solidFill>
                  <a:srgbClr val="C00000"/>
                </a:solidFill>
                <a:latin typeface="Gill Sans MT" pitchFamily="34" charset="0"/>
                <a:ea typeface="ＭＳ Ｐゴシック" pitchFamily="34" charset="-128"/>
              </a:rPr>
              <a:t>fragmentation</a:t>
            </a:r>
          </a:p>
          <a:p>
            <a:pPr lvl="1"/>
            <a:r>
              <a:rPr lang="en-US" altLang="en-US" dirty="0">
                <a:solidFill>
                  <a:srgbClr val="C00000"/>
                </a:solidFill>
                <a:latin typeface="Gill Sans MT" pitchFamily="34" charset="0"/>
                <a:ea typeface="ＭＳ Ｐゴシック" pitchFamily="34" charset="-128"/>
              </a:rPr>
              <a:t>IPv4 addressing</a:t>
            </a:r>
          </a:p>
          <a:p>
            <a:pPr lvl="1"/>
            <a:r>
              <a:rPr lang="en-US" altLang="en-US" dirty="0">
                <a:solidFill>
                  <a:srgbClr val="C00000"/>
                </a:solidFill>
                <a:latin typeface="Gill Sans MT" pitchFamily="34" charset="0"/>
                <a:ea typeface="ＭＳ Ｐゴシック" pitchFamily="34" charset="-128"/>
              </a:rPr>
              <a:t>network address translation</a:t>
            </a:r>
          </a:p>
          <a:p>
            <a:pPr lvl="1"/>
            <a:r>
              <a:rPr lang="en-US" altLang="en-US" dirty="0">
                <a:solidFill>
                  <a:srgbClr val="C00000"/>
                </a:solidFill>
                <a:latin typeface="Gill Sans MT" pitchFamily="34" charset="0"/>
                <a:ea typeface="ＭＳ Ｐゴシック" pitchFamily="34" charset="-128"/>
              </a:rPr>
              <a:t>IPv6</a:t>
            </a:r>
          </a:p>
          <a:p>
            <a:pPr lvl="1"/>
            <a:r>
              <a:rPr lang="en-US" altLang="en-US" dirty="0">
                <a:solidFill>
                  <a:srgbClr val="C00000"/>
                </a:solidFill>
                <a:ea typeface="ＭＳ Ｐゴシック" pitchFamily="34" charset="-128"/>
              </a:rPr>
              <a:t>NAT</a:t>
            </a:r>
            <a:endParaRPr lang="en-US" altLang="en-US" dirty="0">
              <a:solidFill>
                <a:srgbClr val="C00000"/>
              </a:solidFill>
              <a:latin typeface="Gill Sans MT" pitchFamily="34" charset="0"/>
              <a:ea typeface="ＭＳ Ｐゴシック" pitchFamily="34" charset="-128"/>
            </a:endParaRPr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5.4 routing protocols</a:t>
            </a:r>
          </a:p>
          <a:p>
            <a:pPr>
              <a:lnSpc>
                <a:spcPct val="100000"/>
              </a:lnSpc>
              <a:buFont typeface="Gill Sans MT" panose="020B0502020104020203" pitchFamily="34" charset="0"/>
              <a:buChar char="–"/>
            </a:pPr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  <a:buFont typeface="Gill Sans MT" panose="020B0502020104020203" pitchFamily="34" charset="0"/>
              <a:buChar char="–"/>
            </a:pPr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>
                <a:solidFill>
                  <a:srgbClr val="C00000"/>
                </a:solidFill>
              </a:rPr>
              <a:t>5.5 intra-AS routing in the Internet: 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5.6 routing among the ISPs: BGP</a:t>
            </a:r>
            <a:endParaRPr lang="en-US" sz="2400" dirty="0">
              <a:latin typeface="Gill Sans MT" charset="0"/>
            </a:endParaRPr>
          </a:p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5.7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5.8 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5.9 Network management and SNMP</a:t>
            </a:r>
            <a:endParaRPr lang="en-US" sz="2400" dirty="0">
              <a:latin typeface="Gill Sans MT" charset="0"/>
            </a:endParaRPr>
          </a:p>
          <a:p>
            <a:endParaRPr lang="en-US" altLang="en-US" sz="2400" dirty="0"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41988" name="Rectangle 2"/>
          <p:cNvSpPr>
            <a:spLocks noChangeArrowheads="1"/>
          </p:cNvSpPr>
          <p:nvPr/>
        </p:nvSpPr>
        <p:spPr bwMode="auto">
          <a:xfrm>
            <a:off x="577850" y="228600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4400" dirty="0">
                <a:solidFill>
                  <a:srgbClr val="000099"/>
                </a:solidFill>
                <a:latin typeface="Gill Sans MT" pitchFamily="34" charset="0"/>
              </a:rPr>
              <a:t>Chapter 5: outline</a:t>
            </a:r>
          </a:p>
        </p:txBody>
      </p:sp>
      <p:sp>
        <p:nvSpPr>
          <p:cNvPr id="4198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1333" y="6475413"/>
            <a:ext cx="497019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8690E90D-E3F7-4963-8614-C3DA646E5BD4}" type="slidenum">
              <a:rPr lang="en-US" altLang="en-US" sz="1200">
                <a:latin typeface="Tahoma" pitchFamily="34" charset="0"/>
              </a:rPr>
              <a:pPr/>
              <a:t>2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41990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906683" y="6475413"/>
            <a:ext cx="2359554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sp>
        <p:nvSpPr>
          <p:cNvPr id="4" name="Rectangle 3"/>
          <p:cNvSpPr/>
          <p:nvPr/>
        </p:nvSpPr>
        <p:spPr>
          <a:xfrm>
            <a:off x="1563602" y="5853863"/>
            <a:ext cx="19688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ll Sans MT" panose="020B0502020104020203" pitchFamily="34" charset="0"/>
              </a:rPr>
              <a:t>Data Plane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09550" y="5883680"/>
            <a:ext cx="25004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ll Sans MT" panose="020B0502020104020203" pitchFamily="34" charset="0"/>
              </a:rPr>
              <a:t>Control Plane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3935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7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80" y="1066800"/>
            <a:ext cx="6932481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Distance vector algorithm </a:t>
            </a:r>
          </a:p>
        </p:txBody>
      </p:sp>
      <p:sp>
        <p:nvSpPr>
          <p:cNvPr id="1341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CC0000"/>
                </a:solidFill>
                <a:latin typeface="Gill Sans MT" charset="0"/>
              </a:rPr>
              <a:t>D</a:t>
            </a:r>
            <a:r>
              <a:rPr lang="en-US" baseline="-25000">
                <a:solidFill>
                  <a:srgbClr val="CC0000"/>
                </a:solidFill>
                <a:latin typeface="Gill Sans MT" charset="0"/>
              </a:rPr>
              <a:t>x</a:t>
            </a:r>
            <a:r>
              <a:rPr lang="en-US">
                <a:solidFill>
                  <a:srgbClr val="CC0000"/>
                </a:solidFill>
                <a:latin typeface="Gill Sans MT" charset="0"/>
              </a:rPr>
              <a:t>(y)</a:t>
            </a:r>
            <a:r>
              <a:rPr lang="en-US">
                <a:latin typeface="Gill Sans MT" charset="0"/>
              </a:rPr>
              <a:t> = estimate of least cost from x to y</a:t>
            </a:r>
          </a:p>
          <a:p>
            <a:pPr lvl="1"/>
            <a:r>
              <a:rPr lang="en-US">
                <a:latin typeface="Gill Sans MT" charset="0"/>
              </a:rPr>
              <a:t>x maintains  distance vector </a:t>
            </a:r>
            <a:r>
              <a:rPr lang="en-US" b="1">
                <a:solidFill>
                  <a:srgbClr val="CC0000"/>
                </a:solidFill>
                <a:latin typeface="Gill Sans MT" charset="0"/>
              </a:rPr>
              <a:t>D</a:t>
            </a:r>
            <a:r>
              <a:rPr lang="en-US" baseline="-25000">
                <a:solidFill>
                  <a:srgbClr val="CC0000"/>
                </a:solidFill>
                <a:latin typeface="Gill Sans MT" charset="0"/>
              </a:rPr>
              <a:t>x</a:t>
            </a:r>
            <a:r>
              <a:rPr lang="en-US">
                <a:solidFill>
                  <a:srgbClr val="CC0000"/>
                </a:solidFill>
                <a:latin typeface="Gill Sans MT" charset="0"/>
              </a:rPr>
              <a:t> = [D</a:t>
            </a:r>
            <a:r>
              <a:rPr lang="en-US" baseline="-25000">
                <a:solidFill>
                  <a:srgbClr val="CC0000"/>
                </a:solidFill>
                <a:latin typeface="Gill Sans MT" charset="0"/>
              </a:rPr>
              <a:t>x</a:t>
            </a:r>
            <a:r>
              <a:rPr lang="en-US">
                <a:solidFill>
                  <a:srgbClr val="CC0000"/>
                </a:solidFill>
                <a:latin typeface="Gill Sans MT" charset="0"/>
              </a:rPr>
              <a:t>(y): y </a:t>
            </a:r>
            <a:r>
              <a:rPr lang="ru-RU">
                <a:solidFill>
                  <a:srgbClr val="CC0000"/>
                </a:solidFill>
                <a:latin typeface="Gill Sans MT" charset="0"/>
              </a:rPr>
              <a:t>є</a:t>
            </a:r>
            <a:r>
              <a:rPr lang="en-US">
                <a:solidFill>
                  <a:srgbClr val="CC0000"/>
                </a:solidFill>
                <a:latin typeface="Gill Sans MT" charset="0"/>
              </a:rPr>
              <a:t> N ]</a:t>
            </a:r>
          </a:p>
          <a:p>
            <a:r>
              <a:rPr lang="en-US">
                <a:latin typeface="Gill Sans MT" charset="0"/>
              </a:rPr>
              <a:t>node x:</a:t>
            </a:r>
          </a:p>
          <a:p>
            <a:pPr lvl="1"/>
            <a:r>
              <a:rPr lang="en-US" sz="2800">
                <a:latin typeface="Gill Sans MT" charset="0"/>
              </a:rPr>
              <a:t>knows cost to each neighbor v: </a:t>
            </a:r>
            <a:r>
              <a:rPr lang="en-US" sz="2800">
                <a:solidFill>
                  <a:srgbClr val="CC0000"/>
                </a:solidFill>
                <a:latin typeface="Gill Sans MT" charset="0"/>
              </a:rPr>
              <a:t>c(x,v)</a:t>
            </a:r>
          </a:p>
          <a:p>
            <a:pPr lvl="1"/>
            <a:r>
              <a:rPr lang="en-US" sz="2800">
                <a:latin typeface="Gill Sans MT" charset="0"/>
              </a:rPr>
              <a:t>maintains its neighbors</a:t>
            </a:r>
            <a:r>
              <a:rPr lang="ja-JP" altLang="en-US" sz="2800">
                <a:latin typeface="Gill Sans MT" charset="0"/>
              </a:rPr>
              <a:t>’</a:t>
            </a:r>
            <a:r>
              <a:rPr lang="en-US" altLang="ja-JP" sz="2800">
                <a:latin typeface="Gill Sans MT" charset="0"/>
              </a:rPr>
              <a:t> distance vectors. For each neighbor v, x maintains </a:t>
            </a:r>
            <a:br>
              <a:rPr lang="en-US" altLang="ja-JP" sz="2800">
                <a:latin typeface="Gill Sans MT" charset="0"/>
              </a:rPr>
            </a:br>
            <a:r>
              <a:rPr lang="en-US" altLang="ja-JP" sz="2800" b="1">
                <a:solidFill>
                  <a:srgbClr val="CC0000"/>
                </a:solidFill>
                <a:latin typeface="Gill Sans MT" charset="0"/>
              </a:rPr>
              <a:t>D</a:t>
            </a:r>
            <a:r>
              <a:rPr lang="en-US" altLang="ja-JP" sz="2800" baseline="-25000">
                <a:solidFill>
                  <a:srgbClr val="CC0000"/>
                </a:solidFill>
                <a:latin typeface="Gill Sans MT" charset="0"/>
              </a:rPr>
              <a:t>v</a:t>
            </a:r>
            <a:r>
              <a:rPr lang="en-US" altLang="ja-JP" sz="2800">
                <a:solidFill>
                  <a:srgbClr val="CC0000"/>
                </a:solidFill>
                <a:latin typeface="Gill Sans MT" charset="0"/>
              </a:rPr>
              <a:t> = [D</a:t>
            </a:r>
            <a:r>
              <a:rPr lang="en-US" altLang="ja-JP" sz="2800" baseline="-25000">
                <a:solidFill>
                  <a:srgbClr val="CC0000"/>
                </a:solidFill>
                <a:latin typeface="Gill Sans MT" charset="0"/>
              </a:rPr>
              <a:t>v</a:t>
            </a:r>
            <a:r>
              <a:rPr lang="en-US" altLang="ja-JP" sz="2800">
                <a:solidFill>
                  <a:srgbClr val="CC0000"/>
                </a:solidFill>
                <a:latin typeface="Gill Sans MT" charset="0"/>
              </a:rPr>
              <a:t>(y): y </a:t>
            </a:r>
            <a:r>
              <a:rPr lang="ru-RU" altLang="ja-JP" sz="2800">
                <a:solidFill>
                  <a:srgbClr val="CC0000"/>
                </a:solidFill>
                <a:latin typeface="Gill Sans MT" charset="0"/>
              </a:rPr>
              <a:t>є</a:t>
            </a:r>
            <a:r>
              <a:rPr lang="en-US" altLang="ja-JP" sz="2800">
                <a:solidFill>
                  <a:srgbClr val="CC0000"/>
                </a:solidFill>
                <a:latin typeface="Gill Sans MT" charset="0"/>
              </a:rPr>
              <a:t> N ]</a:t>
            </a:r>
          </a:p>
          <a:p>
            <a:pPr>
              <a:buFont typeface="Wingdings" charset="0"/>
              <a:buNone/>
            </a:pPr>
            <a:endParaRPr lang="en-US">
              <a:solidFill>
                <a:srgbClr val="CC0000"/>
              </a:solidFill>
              <a:latin typeface="Gill Sans MT" charset="0"/>
            </a:endParaRPr>
          </a:p>
          <a:p>
            <a:endParaRPr lang="en-US">
              <a:latin typeface="Gill Sans MT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0834" y="6475896"/>
            <a:ext cx="59437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20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06788" y="6475082"/>
            <a:ext cx="2358929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017281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7850" y="1600200"/>
            <a:ext cx="8420100" cy="2414588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CC0000"/>
                </a:solidFill>
                <a:cs typeface="+mn-cs"/>
              </a:rPr>
              <a:t>key idea:</a:t>
            </a:r>
            <a:r>
              <a:rPr lang="en-US" sz="3200" dirty="0">
                <a:solidFill>
                  <a:srgbClr val="CC0000"/>
                </a:solidFill>
                <a:cs typeface="+mn-cs"/>
              </a:rPr>
              <a:t> </a:t>
            </a:r>
          </a:p>
          <a:p>
            <a:pPr>
              <a:defRPr/>
            </a:pPr>
            <a:r>
              <a:rPr lang="en-US" dirty="0">
                <a:cs typeface="+mn-cs"/>
              </a:rPr>
              <a:t>from time-to-time, each node </a:t>
            </a:r>
            <a:r>
              <a:rPr lang="en-US" dirty="0">
                <a:solidFill>
                  <a:srgbClr val="000099"/>
                </a:solidFill>
                <a:cs typeface="+mn-cs"/>
              </a:rPr>
              <a:t>sends its own distance vector estimate to neighbors</a:t>
            </a:r>
          </a:p>
          <a:p>
            <a:pPr>
              <a:defRPr/>
            </a:pPr>
            <a:r>
              <a:rPr lang="en-US" dirty="0">
                <a:cs typeface="+mn-cs"/>
              </a:rPr>
              <a:t>when x receives new DV estimate from neighbor, it updates its own DV using B-F equation:</a:t>
            </a:r>
          </a:p>
        </p:txBody>
      </p:sp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1086908" y="3819059"/>
            <a:ext cx="79063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i="1">
                <a:solidFill>
                  <a:srgbClr val="CC0000"/>
                </a:solidFill>
                <a:cs typeface="Times New Roman" charset="0"/>
              </a:rPr>
              <a:t>D</a:t>
            </a:r>
            <a:r>
              <a:rPr lang="en-US" sz="2800" i="1" baseline="-30000">
                <a:solidFill>
                  <a:srgbClr val="CC0000"/>
                </a:solidFill>
                <a:cs typeface="Times New Roman" charset="0"/>
              </a:rPr>
              <a:t>x</a:t>
            </a:r>
            <a:r>
              <a:rPr lang="en-US" sz="2800" i="1">
                <a:solidFill>
                  <a:srgbClr val="CC0000"/>
                </a:solidFill>
                <a:cs typeface="Times New Roman" charset="0"/>
              </a:rPr>
              <a:t>(y) ← min</a:t>
            </a:r>
            <a:r>
              <a:rPr lang="en-US" sz="2800" i="1" baseline="-30000">
                <a:solidFill>
                  <a:srgbClr val="CC0000"/>
                </a:solidFill>
                <a:cs typeface="Times New Roman" charset="0"/>
              </a:rPr>
              <a:t>v</a:t>
            </a:r>
            <a:r>
              <a:rPr lang="en-US" sz="2800" i="1">
                <a:solidFill>
                  <a:srgbClr val="CC0000"/>
                </a:solidFill>
                <a:cs typeface="Times New Roman" charset="0"/>
              </a:rPr>
              <a:t>{c(x,v) + D</a:t>
            </a:r>
            <a:r>
              <a:rPr lang="en-US" sz="2800" i="1" baseline="-30000">
                <a:solidFill>
                  <a:srgbClr val="CC0000"/>
                </a:solidFill>
                <a:cs typeface="Times New Roman" charset="0"/>
              </a:rPr>
              <a:t>v</a:t>
            </a:r>
            <a:r>
              <a:rPr lang="en-US" sz="2800" i="1">
                <a:solidFill>
                  <a:srgbClr val="CC0000"/>
                </a:solidFill>
                <a:cs typeface="Times New Roman" charset="0"/>
              </a:rPr>
              <a:t>(y)}  for each node y </a:t>
            </a:r>
            <a:r>
              <a:rPr lang="en-US" sz="2800" i="1">
                <a:solidFill>
                  <a:srgbClr val="CC0000"/>
                </a:solidFill>
                <a:ea typeface="MS Mincho" charset="0"/>
                <a:cs typeface="MS Mincho" charset="0"/>
              </a:rPr>
              <a:t>∊</a:t>
            </a:r>
            <a:r>
              <a:rPr lang="en-US" sz="2800" i="1">
                <a:solidFill>
                  <a:srgbClr val="CC0000"/>
                </a:solidFill>
                <a:cs typeface="Times New Roman" charset="0"/>
              </a:rPr>
              <a:t> N</a:t>
            </a:r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417910" y="4640264"/>
            <a:ext cx="84201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800">
                <a:latin typeface="Gill Sans MT" charset="0"/>
              </a:rPr>
              <a:t>under minor, natural conditions, the estimate </a:t>
            </a:r>
            <a:r>
              <a:rPr lang="en-US" sz="2800" i="1">
                <a:latin typeface="Gill Sans MT" charset="0"/>
                <a:cs typeface="Times New Roman" charset="0"/>
              </a:rPr>
              <a:t>D</a:t>
            </a:r>
            <a:r>
              <a:rPr lang="en-US" sz="2800" i="1" baseline="-30000">
                <a:latin typeface="Gill Sans MT" charset="0"/>
                <a:cs typeface="Times New Roman" charset="0"/>
              </a:rPr>
              <a:t>x</a:t>
            </a:r>
            <a:r>
              <a:rPr lang="en-US" sz="2800" i="1">
                <a:latin typeface="Gill Sans MT" charset="0"/>
                <a:cs typeface="Times New Roman" charset="0"/>
              </a:rPr>
              <a:t>(y) converge to the actual least cost </a:t>
            </a:r>
            <a:r>
              <a:rPr lang="en-US" sz="2800">
                <a:latin typeface="Gill Sans MT" charset="0"/>
              </a:rPr>
              <a:t>d</a:t>
            </a:r>
            <a:r>
              <a:rPr lang="en-US" sz="2800" baseline="-25000">
                <a:latin typeface="Gill Sans MT" charset="0"/>
              </a:rPr>
              <a:t>x</a:t>
            </a:r>
            <a:r>
              <a:rPr lang="en-US" sz="2800">
                <a:latin typeface="Gill Sans MT" charset="0"/>
              </a:rPr>
              <a:t>(y)</a:t>
            </a:r>
            <a:r>
              <a:rPr lang="en-US" sz="2400">
                <a:latin typeface="Gill Sans MT" charset="0"/>
              </a:rPr>
              <a:t> </a:t>
            </a:r>
          </a:p>
        </p:txBody>
      </p:sp>
      <p:pic>
        <p:nvPicPr>
          <p:cNvPr id="135174" name="Picture 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80" y="1066800"/>
            <a:ext cx="6932481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Distance vector algorithm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0834" y="6475896"/>
            <a:ext cx="59437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21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06788" y="6475082"/>
            <a:ext cx="2358929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61950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8807" y="1417638"/>
            <a:ext cx="4096544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iterative, asynchronous:</a:t>
            </a:r>
            <a:r>
              <a:rPr lang="en-US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400">
                <a:latin typeface="Gill Sans MT" charset="0"/>
              </a:rPr>
              <a:t>each local iteration caused by: </a:t>
            </a:r>
          </a:p>
          <a:p>
            <a:r>
              <a:rPr lang="en-US" sz="2400">
                <a:latin typeface="Gill Sans MT" charset="0"/>
              </a:rPr>
              <a:t>local link cost change </a:t>
            </a:r>
          </a:p>
          <a:p>
            <a:r>
              <a:rPr lang="en-US" sz="2400">
                <a:latin typeface="Gill Sans MT" charset="0"/>
              </a:rPr>
              <a:t>DV update message from neighbor</a:t>
            </a:r>
          </a:p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distributed:</a:t>
            </a:r>
          </a:p>
          <a:p>
            <a:r>
              <a:rPr lang="en-US" sz="2400">
                <a:latin typeface="Gill Sans MT" charset="0"/>
              </a:rPr>
              <a:t>each node notifies neighbors </a:t>
            </a:r>
            <a:r>
              <a:rPr lang="en-US" sz="2400" i="1">
                <a:latin typeface="Gill Sans MT" charset="0"/>
              </a:rPr>
              <a:t>only</a:t>
            </a:r>
            <a:r>
              <a:rPr lang="en-US" sz="2400">
                <a:latin typeface="Gill Sans MT" charset="0"/>
              </a:rPr>
              <a:t> when its DV changes</a:t>
            </a:r>
          </a:p>
          <a:p>
            <a:pPr lvl="1"/>
            <a:r>
              <a:rPr lang="en-US" sz="2000">
                <a:latin typeface="Gill Sans MT" charset="0"/>
              </a:rPr>
              <a:t>neighbors then notify their neighbors if necessary</a:t>
            </a:r>
            <a:endParaRPr lang="en-US">
              <a:latin typeface="Gill Sans MT" charset="0"/>
            </a:endParaRPr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5695950" y="1751014"/>
            <a:ext cx="3817938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>
              <a:latin typeface="Times New Roman" charset="0"/>
            </a:endParaRPr>
          </a:p>
          <a:p>
            <a:pPr>
              <a:spcBef>
                <a:spcPct val="50000"/>
              </a:spcBef>
            </a:pPr>
            <a:r>
              <a:rPr lang="en-US" i="1">
                <a:solidFill>
                  <a:srgbClr val="000099"/>
                </a:solidFill>
              </a:rPr>
              <a:t>wait</a:t>
            </a:r>
            <a:r>
              <a:rPr lang="en-US" sz="2000">
                <a:solidFill>
                  <a:srgbClr val="000099"/>
                </a:solidFill>
              </a:rPr>
              <a:t> </a:t>
            </a:r>
            <a:r>
              <a:rPr lang="en-US" sz="2000"/>
              <a:t>for (change in local link cost or msg from neighbor)</a:t>
            </a:r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r>
              <a:rPr lang="en-US" i="1">
                <a:solidFill>
                  <a:srgbClr val="000099"/>
                </a:solidFill>
              </a:rPr>
              <a:t>recompute</a:t>
            </a:r>
            <a:r>
              <a:rPr lang="en-US" sz="2000"/>
              <a:t> estimates</a:t>
            </a:r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r>
              <a:rPr lang="en-US" sz="2000"/>
              <a:t>if DV to any dest has changed, </a:t>
            </a:r>
            <a:r>
              <a:rPr lang="en-US" i="1">
                <a:solidFill>
                  <a:srgbClr val="000099"/>
                </a:solidFill>
              </a:rPr>
              <a:t>notify</a:t>
            </a:r>
            <a:r>
              <a:rPr lang="en-US" sz="2000"/>
              <a:t> neighbors </a:t>
            </a:r>
            <a:endParaRPr lang="en-US"/>
          </a:p>
          <a:p>
            <a:pPr algn="ctr">
              <a:spcBef>
                <a:spcPct val="50000"/>
              </a:spcBef>
            </a:pPr>
            <a:endParaRPr lang="en-US">
              <a:latin typeface="Times New Roman" charset="0"/>
            </a:endParaRPr>
          </a:p>
        </p:txBody>
      </p:sp>
      <p:sp>
        <p:nvSpPr>
          <p:cNvPr id="136197" name="Line 5"/>
          <p:cNvSpPr>
            <a:spLocks noChangeShapeType="1"/>
          </p:cNvSpPr>
          <p:nvPr/>
        </p:nvSpPr>
        <p:spPr bwMode="auto">
          <a:xfrm>
            <a:off x="7379627" y="3055938"/>
            <a:ext cx="0" cy="59055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198" name="Line 6"/>
          <p:cNvSpPr>
            <a:spLocks noChangeShapeType="1"/>
          </p:cNvSpPr>
          <p:nvPr/>
        </p:nvSpPr>
        <p:spPr bwMode="auto">
          <a:xfrm>
            <a:off x="7357269" y="4075113"/>
            <a:ext cx="0" cy="59055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199" name="Freeform 7"/>
          <p:cNvSpPr>
            <a:spLocks/>
          </p:cNvSpPr>
          <p:nvPr/>
        </p:nvSpPr>
        <p:spPr bwMode="auto">
          <a:xfrm>
            <a:off x="5664994" y="2160588"/>
            <a:ext cx="1681956" cy="3581400"/>
          </a:xfrm>
          <a:custGeom>
            <a:avLst/>
            <a:gdLst>
              <a:gd name="T0" fmla="*/ 2147483647 w 978"/>
              <a:gd name="T1" fmla="*/ 2147483647 h 2256"/>
              <a:gd name="T2" fmla="*/ 2147483647 w 978"/>
              <a:gd name="T3" fmla="*/ 2147483647 h 2256"/>
              <a:gd name="T4" fmla="*/ 0 w 978"/>
              <a:gd name="T5" fmla="*/ 2147483647 h 2256"/>
              <a:gd name="T6" fmla="*/ 0 w 978"/>
              <a:gd name="T7" fmla="*/ 0 h 2256"/>
              <a:gd name="T8" fmla="*/ 2147483647 w 978"/>
              <a:gd name="T9" fmla="*/ 0 h 2256"/>
              <a:gd name="T10" fmla="*/ 2147483647 w 978"/>
              <a:gd name="T11" fmla="*/ 2147483647 h 22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78"/>
              <a:gd name="T19" fmla="*/ 0 h 2256"/>
              <a:gd name="T20" fmla="*/ 978 w 978"/>
              <a:gd name="T21" fmla="*/ 2256 h 225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78" h="2256">
                <a:moveTo>
                  <a:pt x="960" y="2010"/>
                </a:moveTo>
                <a:lnTo>
                  <a:pt x="961" y="2256"/>
                </a:lnTo>
                <a:lnTo>
                  <a:pt x="0" y="2256"/>
                </a:lnTo>
                <a:lnTo>
                  <a:pt x="0" y="0"/>
                </a:lnTo>
                <a:lnTo>
                  <a:pt x="978" y="0"/>
                </a:lnTo>
                <a:lnTo>
                  <a:pt x="978" y="155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00" name="Text Box 8"/>
          <p:cNvSpPr txBox="1">
            <a:spLocks noChangeArrowheads="1"/>
          </p:cNvSpPr>
          <p:nvPr/>
        </p:nvSpPr>
        <p:spPr bwMode="auto">
          <a:xfrm>
            <a:off x="5383041" y="1327151"/>
            <a:ext cx="16473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each node:</a:t>
            </a:r>
          </a:p>
        </p:txBody>
      </p:sp>
      <p:pic>
        <p:nvPicPr>
          <p:cNvPr id="136201" name="Picture 1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80" y="1066800"/>
            <a:ext cx="6932481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7" name="Rectangle 11"/>
          <p:cNvSpPr>
            <a:spLocks noGrp="1" noChangeArrowheads="1"/>
          </p:cNvSpPr>
          <p:nvPr>
            <p:ph type="title"/>
          </p:nvPr>
        </p:nvSpPr>
        <p:spPr>
          <a:xfrm>
            <a:off x="577850" y="239713"/>
            <a:ext cx="84201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Distance vector algorithm 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0834" y="6475896"/>
            <a:ext cx="59437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22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06788" y="6475082"/>
            <a:ext cx="2358929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5552238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Line 3"/>
          <p:cNvSpPr>
            <a:spLocks noChangeShapeType="1"/>
          </p:cNvSpPr>
          <p:nvPr/>
        </p:nvSpPr>
        <p:spPr bwMode="auto">
          <a:xfrm>
            <a:off x="1320800" y="1447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20" name="Line 4"/>
          <p:cNvSpPr>
            <a:spLocks noChangeShapeType="1"/>
          </p:cNvSpPr>
          <p:nvPr/>
        </p:nvSpPr>
        <p:spPr bwMode="auto">
          <a:xfrm>
            <a:off x="990600" y="1676400"/>
            <a:ext cx="148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1320800" y="1290638"/>
            <a:ext cx="9156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990600" y="167163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7223" name="Text Box 7"/>
          <p:cNvSpPr txBox="1">
            <a:spLocks noChangeArrowheads="1"/>
          </p:cNvSpPr>
          <p:nvPr/>
        </p:nvSpPr>
        <p:spPr bwMode="auto">
          <a:xfrm>
            <a:off x="990600" y="197643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990600" y="228123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7225" name="Text Box 9"/>
          <p:cNvSpPr txBox="1">
            <a:spLocks noChangeArrowheads="1"/>
          </p:cNvSpPr>
          <p:nvPr/>
        </p:nvSpPr>
        <p:spPr bwMode="auto">
          <a:xfrm>
            <a:off x="1320800" y="1671638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0  2   7</a:t>
            </a:r>
          </a:p>
        </p:txBody>
      </p:sp>
      <p:sp>
        <p:nvSpPr>
          <p:cNvPr id="137226" name="Text Box 10"/>
          <p:cNvSpPr txBox="1">
            <a:spLocks noChangeArrowheads="1"/>
          </p:cNvSpPr>
          <p:nvPr/>
        </p:nvSpPr>
        <p:spPr bwMode="auto">
          <a:xfrm>
            <a:off x="1320801" y="2052638"/>
            <a:ext cx="3497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27" name="Text Box 11"/>
          <p:cNvSpPr txBox="1">
            <a:spLocks noChangeArrowheads="1"/>
          </p:cNvSpPr>
          <p:nvPr/>
        </p:nvSpPr>
        <p:spPr bwMode="auto">
          <a:xfrm>
            <a:off x="1568451" y="2052638"/>
            <a:ext cx="3497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28" name="Text Box 12"/>
          <p:cNvSpPr txBox="1">
            <a:spLocks noChangeArrowheads="1"/>
          </p:cNvSpPr>
          <p:nvPr/>
        </p:nvSpPr>
        <p:spPr bwMode="auto">
          <a:xfrm>
            <a:off x="1981201" y="2052638"/>
            <a:ext cx="3497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29" name="Text Box 13"/>
          <p:cNvSpPr txBox="1">
            <a:spLocks noChangeArrowheads="1"/>
          </p:cNvSpPr>
          <p:nvPr/>
        </p:nvSpPr>
        <p:spPr bwMode="auto">
          <a:xfrm>
            <a:off x="1320801" y="2357438"/>
            <a:ext cx="3497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30" name="Text Box 14"/>
          <p:cNvSpPr txBox="1">
            <a:spLocks noChangeArrowheads="1"/>
          </p:cNvSpPr>
          <p:nvPr/>
        </p:nvSpPr>
        <p:spPr bwMode="auto">
          <a:xfrm>
            <a:off x="1568451" y="2357438"/>
            <a:ext cx="3497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31" name="Text Box 15"/>
          <p:cNvSpPr txBox="1">
            <a:spLocks noChangeArrowheads="1"/>
          </p:cNvSpPr>
          <p:nvPr/>
        </p:nvSpPr>
        <p:spPr bwMode="auto">
          <a:xfrm>
            <a:off x="1981201" y="2357438"/>
            <a:ext cx="3497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32" name="Text Box 16"/>
          <p:cNvSpPr txBox="1">
            <a:spLocks noChangeArrowheads="1"/>
          </p:cNvSpPr>
          <p:nvPr/>
        </p:nvSpPr>
        <p:spPr bwMode="auto">
          <a:xfrm rot="-5400000">
            <a:off x="2891629" y="2024955"/>
            <a:ext cx="5421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7233" name="Text Box 17"/>
          <p:cNvSpPr txBox="1">
            <a:spLocks noChangeArrowheads="1"/>
          </p:cNvSpPr>
          <p:nvPr/>
        </p:nvSpPr>
        <p:spPr bwMode="auto">
          <a:xfrm>
            <a:off x="1465262" y="1158875"/>
            <a:ext cx="7120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 rot="-5400000">
            <a:off x="581949" y="3809305"/>
            <a:ext cx="5421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from</a:t>
            </a:r>
          </a:p>
        </p:txBody>
      </p:sp>
      <p:sp>
        <p:nvSpPr>
          <p:cNvPr id="137235" name="Text Box 19"/>
          <p:cNvSpPr txBox="1">
            <a:spLocks noChangeArrowheads="1"/>
          </p:cNvSpPr>
          <p:nvPr/>
        </p:nvSpPr>
        <p:spPr bwMode="auto">
          <a:xfrm rot="-5400000">
            <a:off x="581949" y="5617468"/>
            <a:ext cx="5421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7236" name="Line 20"/>
          <p:cNvSpPr>
            <a:spLocks noChangeShapeType="1"/>
          </p:cNvSpPr>
          <p:nvPr/>
        </p:nvSpPr>
        <p:spPr bwMode="auto">
          <a:xfrm>
            <a:off x="3549650" y="1447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37" name="Line 21"/>
          <p:cNvSpPr>
            <a:spLocks noChangeShapeType="1"/>
          </p:cNvSpPr>
          <p:nvPr/>
        </p:nvSpPr>
        <p:spPr bwMode="auto">
          <a:xfrm>
            <a:off x="3219450" y="1676400"/>
            <a:ext cx="148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38" name="Text Box 22"/>
          <p:cNvSpPr txBox="1">
            <a:spLocks noChangeArrowheads="1"/>
          </p:cNvSpPr>
          <p:nvPr/>
        </p:nvSpPr>
        <p:spPr bwMode="auto">
          <a:xfrm>
            <a:off x="3549650" y="1290638"/>
            <a:ext cx="9156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7239" name="Text Box 23"/>
          <p:cNvSpPr txBox="1">
            <a:spLocks noChangeArrowheads="1"/>
          </p:cNvSpPr>
          <p:nvPr/>
        </p:nvSpPr>
        <p:spPr bwMode="auto">
          <a:xfrm>
            <a:off x="3219450" y="167163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7240" name="Text Box 24"/>
          <p:cNvSpPr txBox="1">
            <a:spLocks noChangeArrowheads="1"/>
          </p:cNvSpPr>
          <p:nvPr/>
        </p:nvSpPr>
        <p:spPr bwMode="auto">
          <a:xfrm>
            <a:off x="3219450" y="197643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7241" name="Text Box 25"/>
          <p:cNvSpPr txBox="1">
            <a:spLocks noChangeArrowheads="1"/>
          </p:cNvSpPr>
          <p:nvPr/>
        </p:nvSpPr>
        <p:spPr bwMode="auto">
          <a:xfrm>
            <a:off x="3219450" y="228123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7242" name="Text Box 26"/>
          <p:cNvSpPr txBox="1">
            <a:spLocks noChangeArrowheads="1"/>
          </p:cNvSpPr>
          <p:nvPr/>
        </p:nvSpPr>
        <p:spPr bwMode="auto">
          <a:xfrm>
            <a:off x="3572008" y="167163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</a:t>
            </a:r>
          </a:p>
        </p:txBody>
      </p:sp>
      <p:sp>
        <p:nvSpPr>
          <p:cNvPr id="137243" name="Line 29"/>
          <p:cNvSpPr>
            <a:spLocks noChangeShapeType="1"/>
          </p:cNvSpPr>
          <p:nvPr/>
        </p:nvSpPr>
        <p:spPr bwMode="auto">
          <a:xfrm>
            <a:off x="1320800" y="3200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44" name="Line 30"/>
          <p:cNvSpPr>
            <a:spLocks noChangeShapeType="1"/>
          </p:cNvSpPr>
          <p:nvPr/>
        </p:nvSpPr>
        <p:spPr bwMode="auto">
          <a:xfrm>
            <a:off x="990600" y="3429000"/>
            <a:ext cx="148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45" name="Text Box 31"/>
          <p:cNvSpPr txBox="1">
            <a:spLocks noChangeArrowheads="1"/>
          </p:cNvSpPr>
          <p:nvPr/>
        </p:nvSpPr>
        <p:spPr bwMode="auto">
          <a:xfrm>
            <a:off x="1320800" y="3043238"/>
            <a:ext cx="9156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7246" name="Text Box 32"/>
          <p:cNvSpPr txBox="1">
            <a:spLocks noChangeArrowheads="1"/>
          </p:cNvSpPr>
          <p:nvPr/>
        </p:nvSpPr>
        <p:spPr bwMode="auto">
          <a:xfrm>
            <a:off x="990600" y="342423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7247" name="Text Box 33"/>
          <p:cNvSpPr txBox="1">
            <a:spLocks noChangeArrowheads="1"/>
          </p:cNvSpPr>
          <p:nvPr/>
        </p:nvSpPr>
        <p:spPr bwMode="auto">
          <a:xfrm>
            <a:off x="990600" y="372903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7248" name="Text Box 34"/>
          <p:cNvSpPr txBox="1">
            <a:spLocks noChangeArrowheads="1"/>
          </p:cNvSpPr>
          <p:nvPr/>
        </p:nvSpPr>
        <p:spPr bwMode="auto">
          <a:xfrm>
            <a:off x="990600" y="403383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7249" name="Text Box 35"/>
          <p:cNvSpPr txBox="1">
            <a:spLocks noChangeArrowheads="1"/>
          </p:cNvSpPr>
          <p:nvPr/>
        </p:nvSpPr>
        <p:spPr bwMode="auto">
          <a:xfrm>
            <a:off x="1651001" y="3424238"/>
            <a:ext cx="3497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50" name="Text Box 36"/>
          <p:cNvSpPr txBox="1">
            <a:spLocks noChangeArrowheads="1"/>
          </p:cNvSpPr>
          <p:nvPr/>
        </p:nvSpPr>
        <p:spPr bwMode="auto">
          <a:xfrm>
            <a:off x="1981201" y="3424238"/>
            <a:ext cx="3497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51" name="Text Box 37"/>
          <p:cNvSpPr txBox="1">
            <a:spLocks noChangeArrowheads="1"/>
          </p:cNvSpPr>
          <p:nvPr/>
        </p:nvSpPr>
        <p:spPr bwMode="auto">
          <a:xfrm>
            <a:off x="1320801" y="4110038"/>
            <a:ext cx="3497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52" name="Text Box 38"/>
          <p:cNvSpPr txBox="1">
            <a:spLocks noChangeArrowheads="1"/>
          </p:cNvSpPr>
          <p:nvPr/>
        </p:nvSpPr>
        <p:spPr bwMode="auto">
          <a:xfrm>
            <a:off x="1568451" y="4110038"/>
            <a:ext cx="3497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53" name="Text Box 39"/>
          <p:cNvSpPr txBox="1">
            <a:spLocks noChangeArrowheads="1"/>
          </p:cNvSpPr>
          <p:nvPr/>
        </p:nvSpPr>
        <p:spPr bwMode="auto">
          <a:xfrm>
            <a:off x="1981201" y="4110038"/>
            <a:ext cx="3497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54" name="Text Box 40"/>
          <p:cNvSpPr txBox="1">
            <a:spLocks noChangeArrowheads="1"/>
          </p:cNvSpPr>
          <p:nvPr/>
        </p:nvSpPr>
        <p:spPr bwMode="auto">
          <a:xfrm>
            <a:off x="1453225" y="2933700"/>
            <a:ext cx="7120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7255" name="Line 41"/>
          <p:cNvSpPr>
            <a:spLocks noChangeShapeType="1"/>
          </p:cNvSpPr>
          <p:nvPr/>
        </p:nvSpPr>
        <p:spPr bwMode="auto">
          <a:xfrm>
            <a:off x="1320800" y="5029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56" name="Line 42"/>
          <p:cNvSpPr>
            <a:spLocks noChangeShapeType="1"/>
          </p:cNvSpPr>
          <p:nvPr/>
        </p:nvSpPr>
        <p:spPr bwMode="auto">
          <a:xfrm>
            <a:off x="990600" y="5257800"/>
            <a:ext cx="148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57" name="Text Box 43"/>
          <p:cNvSpPr txBox="1">
            <a:spLocks noChangeArrowheads="1"/>
          </p:cNvSpPr>
          <p:nvPr/>
        </p:nvSpPr>
        <p:spPr bwMode="auto">
          <a:xfrm>
            <a:off x="1320800" y="4872038"/>
            <a:ext cx="9156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7258" name="Text Box 44"/>
          <p:cNvSpPr txBox="1">
            <a:spLocks noChangeArrowheads="1"/>
          </p:cNvSpPr>
          <p:nvPr/>
        </p:nvSpPr>
        <p:spPr bwMode="auto">
          <a:xfrm>
            <a:off x="990600" y="525303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7259" name="Text Box 45"/>
          <p:cNvSpPr txBox="1">
            <a:spLocks noChangeArrowheads="1"/>
          </p:cNvSpPr>
          <p:nvPr/>
        </p:nvSpPr>
        <p:spPr bwMode="auto">
          <a:xfrm>
            <a:off x="990600" y="555783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7260" name="Text Box 46"/>
          <p:cNvSpPr txBox="1">
            <a:spLocks noChangeArrowheads="1"/>
          </p:cNvSpPr>
          <p:nvPr/>
        </p:nvSpPr>
        <p:spPr bwMode="auto">
          <a:xfrm>
            <a:off x="990600" y="586263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7261" name="Text Box 47"/>
          <p:cNvSpPr txBox="1">
            <a:spLocks noChangeArrowheads="1"/>
          </p:cNvSpPr>
          <p:nvPr/>
        </p:nvSpPr>
        <p:spPr bwMode="auto">
          <a:xfrm>
            <a:off x="1320800" y="5638801"/>
            <a:ext cx="107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62" name="Text Box 48"/>
          <p:cNvSpPr txBox="1">
            <a:spLocks noChangeArrowheads="1"/>
          </p:cNvSpPr>
          <p:nvPr/>
        </p:nvSpPr>
        <p:spPr bwMode="auto">
          <a:xfrm>
            <a:off x="1568451" y="5634038"/>
            <a:ext cx="3497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63" name="Text Box 49"/>
          <p:cNvSpPr txBox="1">
            <a:spLocks noChangeArrowheads="1"/>
          </p:cNvSpPr>
          <p:nvPr/>
        </p:nvSpPr>
        <p:spPr bwMode="auto">
          <a:xfrm>
            <a:off x="1981201" y="5634038"/>
            <a:ext cx="3497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64" name="Text Box 50"/>
          <p:cNvSpPr txBox="1">
            <a:spLocks noChangeArrowheads="1"/>
          </p:cNvSpPr>
          <p:nvPr/>
        </p:nvSpPr>
        <p:spPr bwMode="auto">
          <a:xfrm>
            <a:off x="1320800" y="593883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7</a:t>
            </a:r>
          </a:p>
        </p:txBody>
      </p:sp>
      <p:sp>
        <p:nvSpPr>
          <p:cNvPr id="137265" name="Text Box 51"/>
          <p:cNvSpPr txBox="1">
            <a:spLocks noChangeArrowheads="1"/>
          </p:cNvSpPr>
          <p:nvPr/>
        </p:nvSpPr>
        <p:spPr bwMode="auto">
          <a:xfrm>
            <a:off x="1568450" y="593883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1</a:t>
            </a:r>
          </a:p>
        </p:txBody>
      </p:sp>
      <p:sp>
        <p:nvSpPr>
          <p:cNvPr id="137266" name="Text Box 52"/>
          <p:cNvSpPr txBox="1">
            <a:spLocks noChangeArrowheads="1"/>
          </p:cNvSpPr>
          <p:nvPr/>
        </p:nvSpPr>
        <p:spPr bwMode="auto">
          <a:xfrm>
            <a:off x="1981200" y="593883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</a:t>
            </a:r>
          </a:p>
        </p:txBody>
      </p:sp>
      <p:sp>
        <p:nvSpPr>
          <p:cNvPr id="137267" name="Text Box 53"/>
          <p:cNvSpPr txBox="1">
            <a:spLocks noChangeArrowheads="1"/>
          </p:cNvSpPr>
          <p:nvPr/>
        </p:nvSpPr>
        <p:spPr bwMode="auto">
          <a:xfrm>
            <a:off x="1477302" y="4740275"/>
            <a:ext cx="7120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7268" name="Text Box 54"/>
          <p:cNvSpPr txBox="1">
            <a:spLocks noChangeArrowheads="1"/>
          </p:cNvSpPr>
          <p:nvPr/>
        </p:nvSpPr>
        <p:spPr bwMode="auto">
          <a:xfrm>
            <a:off x="1320800" y="3500438"/>
            <a:ext cx="9541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  <a:p>
            <a:r>
              <a:rPr lang="en-US" sz="1800"/>
              <a:t>2   0   1</a:t>
            </a:r>
          </a:p>
        </p:txBody>
      </p:sp>
      <p:sp>
        <p:nvSpPr>
          <p:cNvPr id="137269" name="Text Box 55"/>
          <p:cNvSpPr txBox="1">
            <a:spLocks noChangeArrowheads="1"/>
          </p:cNvSpPr>
          <p:nvPr/>
        </p:nvSpPr>
        <p:spPr bwMode="auto">
          <a:xfrm>
            <a:off x="1320800" y="5257801"/>
            <a:ext cx="107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 ∞  ∞</a:t>
            </a:r>
          </a:p>
        </p:txBody>
      </p:sp>
      <p:sp>
        <p:nvSpPr>
          <p:cNvPr id="137270" name="Text Box 56"/>
          <p:cNvSpPr txBox="1">
            <a:spLocks noChangeArrowheads="1"/>
          </p:cNvSpPr>
          <p:nvPr/>
        </p:nvSpPr>
        <p:spPr bwMode="auto">
          <a:xfrm>
            <a:off x="3532452" y="2006601"/>
            <a:ext cx="954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2   0   1</a:t>
            </a:r>
          </a:p>
        </p:txBody>
      </p:sp>
      <p:sp>
        <p:nvSpPr>
          <p:cNvPr id="137271" name="Text Box 57"/>
          <p:cNvSpPr txBox="1">
            <a:spLocks noChangeArrowheads="1"/>
          </p:cNvSpPr>
          <p:nvPr/>
        </p:nvSpPr>
        <p:spPr bwMode="auto">
          <a:xfrm>
            <a:off x="3532452" y="2322513"/>
            <a:ext cx="954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7   1   0</a:t>
            </a:r>
          </a:p>
        </p:txBody>
      </p:sp>
      <p:sp>
        <p:nvSpPr>
          <p:cNvPr id="137272" name="Line 58"/>
          <p:cNvSpPr>
            <a:spLocks noChangeShapeType="1"/>
          </p:cNvSpPr>
          <p:nvPr/>
        </p:nvSpPr>
        <p:spPr bwMode="auto">
          <a:xfrm>
            <a:off x="2393950" y="1981200"/>
            <a:ext cx="74295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3" name="Line 59"/>
          <p:cNvSpPr>
            <a:spLocks noChangeShapeType="1"/>
          </p:cNvSpPr>
          <p:nvPr/>
        </p:nvSpPr>
        <p:spPr bwMode="auto">
          <a:xfrm>
            <a:off x="2311400" y="2057400"/>
            <a:ext cx="74295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4" name="Line 60"/>
          <p:cNvSpPr>
            <a:spLocks noChangeShapeType="1"/>
          </p:cNvSpPr>
          <p:nvPr/>
        </p:nvSpPr>
        <p:spPr bwMode="auto">
          <a:xfrm flipV="1">
            <a:off x="2311400" y="2514600"/>
            <a:ext cx="8255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5" name="Line 61"/>
          <p:cNvSpPr>
            <a:spLocks noChangeShapeType="1"/>
          </p:cNvSpPr>
          <p:nvPr/>
        </p:nvSpPr>
        <p:spPr bwMode="auto">
          <a:xfrm>
            <a:off x="2311400" y="4114800"/>
            <a:ext cx="660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6" name="Line 62"/>
          <p:cNvSpPr>
            <a:spLocks noChangeShapeType="1"/>
          </p:cNvSpPr>
          <p:nvPr/>
        </p:nvSpPr>
        <p:spPr bwMode="auto">
          <a:xfrm flipV="1">
            <a:off x="2311400" y="2590800"/>
            <a:ext cx="90805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7" name="Line 63"/>
          <p:cNvSpPr>
            <a:spLocks noChangeShapeType="1"/>
          </p:cNvSpPr>
          <p:nvPr/>
        </p:nvSpPr>
        <p:spPr bwMode="auto">
          <a:xfrm flipV="1">
            <a:off x="2393950" y="4343400"/>
            <a:ext cx="8255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8" name="Line 64"/>
          <p:cNvSpPr>
            <a:spLocks noChangeShapeType="1"/>
          </p:cNvSpPr>
          <p:nvPr/>
        </p:nvSpPr>
        <p:spPr bwMode="auto">
          <a:xfrm>
            <a:off x="660400" y="6345238"/>
            <a:ext cx="58610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9" name="Text Box 65"/>
          <p:cNvSpPr txBox="1">
            <a:spLocks noChangeArrowheads="1"/>
          </p:cNvSpPr>
          <p:nvPr/>
        </p:nvSpPr>
        <p:spPr bwMode="auto">
          <a:xfrm>
            <a:off x="6574764" y="6137276"/>
            <a:ext cx="6206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time</a:t>
            </a:r>
          </a:p>
        </p:txBody>
      </p:sp>
      <p:grpSp>
        <p:nvGrpSpPr>
          <p:cNvPr id="137280" name="Group 66"/>
          <p:cNvGrpSpPr>
            <a:grpSpLocks/>
          </p:cNvGrpSpPr>
          <p:nvPr/>
        </p:nvGrpSpPr>
        <p:grpSpPr bwMode="auto">
          <a:xfrm>
            <a:off x="7185290" y="2911475"/>
            <a:ext cx="2366433" cy="1212850"/>
            <a:chOff x="2352" y="0"/>
            <a:chExt cx="1376" cy="764"/>
          </a:xfrm>
        </p:grpSpPr>
        <p:sp>
          <p:nvSpPr>
            <p:cNvPr id="137296" name="Freeform 67"/>
            <p:cNvSpPr>
              <a:spLocks/>
            </p:cNvSpPr>
            <p:nvPr/>
          </p:nvSpPr>
          <p:spPr bwMode="auto">
            <a:xfrm>
              <a:off x="2352" y="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7297" name="Group 68"/>
            <p:cNvGrpSpPr>
              <a:grpSpLocks/>
            </p:cNvGrpSpPr>
            <p:nvPr/>
          </p:nvGrpSpPr>
          <p:grpSpPr bwMode="auto">
            <a:xfrm>
              <a:off x="2448" y="70"/>
              <a:ext cx="1161" cy="678"/>
              <a:chOff x="-17" y="1282"/>
              <a:chExt cx="1161" cy="678"/>
            </a:xfrm>
          </p:grpSpPr>
          <p:sp>
            <p:nvSpPr>
              <p:cNvPr id="137298" name="Freeform 69"/>
              <p:cNvSpPr>
                <a:spLocks/>
              </p:cNvSpPr>
              <p:nvPr/>
            </p:nvSpPr>
            <p:spPr bwMode="auto">
              <a:xfrm>
                <a:off x="246" y="1476"/>
                <a:ext cx="222" cy="180"/>
              </a:xfrm>
              <a:custGeom>
                <a:avLst/>
                <a:gdLst>
                  <a:gd name="T0" fmla="*/ 0 w 222"/>
                  <a:gd name="T1" fmla="*/ 180 h 180"/>
                  <a:gd name="T2" fmla="*/ 222 w 222"/>
                  <a:gd name="T3" fmla="*/ 0 h 180"/>
                  <a:gd name="T4" fmla="*/ 0 60000 65536"/>
                  <a:gd name="T5" fmla="*/ 0 60000 65536"/>
                  <a:gd name="T6" fmla="*/ 0 w 222"/>
                  <a:gd name="T7" fmla="*/ 0 h 180"/>
                  <a:gd name="T8" fmla="*/ 222 w 222"/>
                  <a:gd name="T9" fmla="*/ 180 h 18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2" h="180">
                    <a:moveTo>
                      <a:pt x="0" y="180"/>
                    </a:moveTo>
                    <a:lnTo>
                      <a:pt x="22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299" name="Oval 70"/>
              <p:cNvSpPr>
                <a:spLocks noChangeArrowheads="1"/>
              </p:cNvSpPr>
              <p:nvPr/>
            </p:nvSpPr>
            <p:spPr bwMode="auto">
              <a:xfrm>
                <a:off x="-14" y="171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00" name="Line 71"/>
              <p:cNvSpPr>
                <a:spLocks noChangeShapeType="1"/>
              </p:cNvSpPr>
              <p:nvPr/>
            </p:nvSpPr>
            <p:spPr bwMode="auto">
              <a:xfrm>
                <a:off x="-14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01" name="Line 72"/>
              <p:cNvSpPr>
                <a:spLocks noChangeShapeType="1"/>
              </p:cNvSpPr>
              <p:nvPr/>
            </p:nvSpPr>
            <p:spPr bwMode="auto">
              <a:xfrm>
                <a:off x="299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02" name="Rectangle 73"/>
              <p:cNvSpPr>
                <a:spLocks noChangeArrowheads="1"/>
              </p:cNvSpPr>
              <p:nvPr/>
            </p:nvSpPr>
            <p:spPr bwMode="auto">
              <a:xfrm>
                <a:off x="-14" y="170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7303" name="Oval 74"/>
              <p:cNvSpPr>
                <a:spLocks noChangeArrowheads="1"/>
              </p:cNvSpPr>
              <p:nvPr/>
            </p:nvSpPr>
            <p:spPr bwMode="auto">
              <a:xfrm>
                <a:off x="-17" y="164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04" name="Freeform 75"/>
              <p:cNvSpPr>
                <a:spLocks/>
              </p:cNvSpPr>
              <p:nvPr/>
            </p:nvSpPr>
            <p:spPr bwMode="auto">
              <a:xfrm>
                <a:off x="651" y="1476"/>
                <a:ext cx="216" cy="189"/>
              </a:xfrm>
              <a:custGeom>
                <a:avLst/>
                <a:gdLst>
                  <a:gd name="T0" fmla="*/ 0 w 216"/>
                  <a:gd name="T1" fmla="*/ 0 h 189"/>
                  <a:gd name="T2" fmla="*/ 216 w 216"/>
                  <a:gd name="T3" fmla="*/ 189 h 189"/>
                  <a:gd name="T4" fmla="*/ 0 60000 65536"/>
                  <a:gd name="T5" fmla="*/ 0 60000 65536"/>
                  <a:gd name="T6" fmla="*/ 0 w 216"/>
                  <a:gd name="T7" fmla="*/ 0 h 189"/>
                  <a:gd name="T8" fmla="*/ 216 w 216"/>
                  <a:gd name="T9" fmla="*/ 189 h 18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6" h="189">
                    <a:moveTo>
                      <a:pt x="0" y="0"/>
                    </a:moveTo>
                    <a:lnTo>
                      <a:pt x="216" y="18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05" name="Freeform 76"/>
              <p:cNvSpPr>
                <a:spLocks/>
              </p:cNvSpPr>
              <p:nvPr/>
            </p:nvSpPr>
            <p:spPr bwMode="auto">
              <a:xfrm>
                <a:off x="303" y="1740"/>
                <a:ext cx="540" cy="3"/>
              </a:xfrm>
              <a:custGeom>
                <a:avLst/>
                <a:gdLst>
                  <a:gd name="T0" fmla="*/ 540 w 540"/>
                  <a:gd name="T1" fmla="*/ 3 h 3"/>
                  <a:gd name="T2" fmla="*/ 0 w 540"/>
                  <a:gd name="T3" fmla="*/ 0 h 3"/>
                  <a:gd name="T4" fmla="*/ 0 60000 65536"/>
                  <a:gd name="T5" fmla="*/ 0 60000 65536"/>
                  <a:gd name="T6" fmla="*/ 0 w 540"/>
                  <a:gd name="T7" fmla="*/ 0 h 3"/>
                  <a:gd name="T8" fmla="*/ 540 w 540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0" h="3">
                    <a:moveTo>
                      <a:pt x="540" y="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7306" name="Group 77"/>
              <p:cNvGrpSpPr>
                <a:grpSpLocks/>
              </p:cNvGrpSpPr>
              <p:nvPr/>
            </p:nvGrpSpPr>
            <p:grpSpPr bwMode="auto">
              <a:xfrm>
                <a:off x="45" y="1594"/>
                <a:ext cx="182" cy="252"/>
                <a:chOff x="2966" y="2425"/>
                <a:chExt cx="183" cy="252"/>
              </a:xfrm>
            </p:grpSpPr>
            <p:sp>
              <p:nvSpPr>
                <p:cNvPr id="137328" name="Rectangle 7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29" name="Text Box 79"/>
                <p:cNvSpPr txBox="1">
                  <a:spLocks noChangeArrowheads="1"/>
                </p:cNvSpPr>
                <p:nvPr/>
              </p:nvSpPr>
              <p:spPr bwMode="auto">
                <a:xfrm>
                  <a:off x="2966" y="2425"/>
                  <a:ext cx="183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x</a:t>
                  </a:r>
                  <a:endParaRPr lang="en-US"/>
                </a:p>
              </p:txBody>
            </p:sp>
          </p:grpSp>
          <p:grpSp>
            <p:nvGrpSpPr>
              <p:cNvPr id="137307" name="Group 80"/>
              <p:cNvGrpSpPr>
                <a:grpSpLocks/>
              </p:cNvGrpSpPr>
              <p:nvPr/>
            </p:nvGrpSpPr>
            <p:grpSpPr bwMode="auto">
              <a:xfrm>
                <a:off x="828" y="1576"/>
                <a:ext cx="316" cy="291"/>
                <a:chOff x="1740" y="2272"/>
                <a:chExt cx="316" cy="291"/>
              </a:xfrm>
            </p:grpSpPr>
            <p:sp>
              <p:nvSpPr>
                <p:cNvPr id="137320" name="Oval 81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21" name="Line 82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22" name="Line 83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23" name="Rectangle 84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7324" name="Oval 85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7325" name="Group 86"/>
                <p:cNvGrpSpPr>
                  <a:grpSpLocks/>
                </p:cNvGrpSpPr>
                <p:nvPr/>
              </p:nvGrpSpPr>
              <p:grpSpPr bwMode="auto">
                <a:xfrm>
                  <a:off x="1802" y="2272"/>
                  <a:ext cx="197" cy="291"/>
                  <a:chOff x="2959" y="2395"/>
                  <a:chExt cx="198" cy="291"/>
                </a:xfrm>
              </p:grpSpPr>
              <p:sp>
                <p:nvSpPr>
                  <p:cNvPr id="137326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327" name="Text Box 8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9" y="2395"/>
                    <a:ext cx="198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/>
                      <a:t>z</a:t>
                    </a:r>
                  </a:p>
                </p:txBody>
              </p:sp>
            </p:grpSp>
          </p:grpSp>
          <p:sp>
            <p:nvSpPr>
              <p:cNvPr id="137308" name="Text Box 89"/>
              <p:cNvSpPr txBox="1">
                <a:spLocks noChangeArrowheads="1"/>
              </p:cNvSpPr>
              <p:nvPr/>
            </p:nvSpPr>
            <p:spPr bwMode="auto">
              <a:xfrm>
                <a:off x="731" y="1397"/>
                <a:ext cx="18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/>
                  <a:t>1</a:t>
                </a:r>
                <a:endParaRPr lang="en-US"/>
              </a:p>
            </p:txBody>
          </p:sp>
          <p:sp>
            <p:nvSpPr>
              <p:cNvPr id="137309" name="Text Box 90"/>
              <p:cNvSpPr txBox="1">
                <a:spLocks noChangeArrowheads="1"/>
              </p:cNvSpPr>
              <p:nvPr/>
            </p:nvSpPr>
            <p:spPr bwMode="auto">
              <a:xfrm>
                <a:off x="203" y="1394"/>
                <a:ext cx="18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/>
                  <a:t>2</a:t>
                </a:r>
                <a:endParaRPr lang="en-US"/>
              </a:p>
            </p:txBody>
          </p:sp>
          <p:sp>
            <p:nvSpPr>
              <p:cNvPr id="137310" name="Text Box 91"/>
              <p:cNvSpPr txBox="1">
                <a:spLocks noChangeArrowheads="1"/>
              </p:cNvSpPr>
              <p:nvPr/>
            </p:nvSpPr>
            <p:spPr bwMode="auto">
              <a:xfrm>
                <a:off x="488" y="1727"/>
                <a:ext cx="18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/>
                  <a:t>7</a:t>
                </a:r>
                <a:endParaRPr lang="en-US"/>
              </a:p>
            </p:txBody>
          </p:sp>
          <p:grpSp>
            <p:nvGrpSpPr>
              <p:cNvPr id="137311" name="Group 92"/>
              <p:cNvGrpSpPr>
                <a:grpSpLocks/>
              </p:cNvGrpSpPr>
              <p:nvPr/>
            </p:nvGrpSpPr>
            <p:grpSpPr bwMode="auto">
              <a:xfrm>
                <a:off x="408" y="1282"/>
                <a:ext cx="316" cy="252"/>
                <a:chOff x="1740" y="2302"/>
                <a:chExt cx="316" cy="252"/>
              </a:xfrm>
            </p:grpSpPr>
            <p:sp>
              <p:nvSpPr>
                <p:cNvPr id="137312" name="Oval 93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13" name="Line 94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14" name="Line 95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15" name="Rectangle 96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7316" name="Oval 97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7317" name="Group 98"/>
                <p:cNvGrpSpPr>
                  <a:grpSpLocks/>
                </p:cNvGrpSpPr>
                <p:nvPr/>
              </p:nvGrpSpPr>
              <p:grpSpPr bwMode="auto">
                <a:xfrm>
                  <a:off x="1808" y="2302"/>
                  <a:ext cx="182" cy="252"/>
                  <a:chOff x="2965" y="2425"/>
                  <a:chExt cx="184" cy="252"/>
                </a:xfrm>
              </p:grpSpPr>
              <p:sp>
                <p:nvSpPr>
                  <p:cNvPr id="137318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2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319" name="Text Box 10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65" y="2425"/>
                    <a:ext cx="184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 sz="2000"/>
                      <a:t>y</a:t>
                    </a:r>
                    <a:endParaRPr lang="en-US"/>
                  </a:p>
                </p:txBody>
              </p:sp>
            </p:grpSp>
          </p:grpSp>
        </p:grpSp>
      </p:grpSp>
      <p:sp>
        <p:nvSpPr>
          <p:cNvPr id="137281" name="Text Box 101"/>
          <p:cNvSpPr txBox="1">
            <a:spLocks noChangeArrowheads="1"/>
          </p:cNvSpPr>
          <p:nvPr/>
        </p:nvSpPr>
        <p:spPr bwMode="auto">
          <a:xfrm>
            <a:off x="174969" y="1104900"/>
            <a:ext cx="1107996" cy="56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sz="1800" b="1" dirty="0">
                <a:solidFill>
                  <a:srgbClr val="CC0000"/>
                </a:solidFill>
              </a:rPr>
              <a:t>node x</a:t>
            </a:r>
          </a:p>
          <a:p>
            <a:pPr algn="r" eaLnBrk="1" hangingPunct="1">
              <a:lnSpc>
                <a:spcPct val="85000"/>
              </a:lnSpc>
            </a:pPr>
            <a:r>
              <a:rPr lang="en-US" sz="1800" b="1" dirty="0">
                <a:solidFill>
                  <a:srgbClr val="CC0000"/>
                </a:solidFill>
              </a:rPr>
              <a:t>DV table</a:t>
            </a:r>
          </a:p>
        </p:txBody>
      </p:sp>
      <p:sp>
        <p:nvSpPr>
          <p:cNvPr id="137282" name="Oval 104"/>
          <p:cNvSpPr>
            <a:spLocks noChangeArrowheads="1"/>
          </p:cNvSpPr>
          <p:nvPr/>
        </p:nvSpPr>
        <p:spPr bwMode="auto">
          <a:xfrm>
            <a:off x="1320800" y="1676400"/>
            <a:ext cx="11557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83" name="Oval 105"/>
          <p:cNvSpPr>
            <a:spLocks noChangeArrowheads="1"/>
          </p:cNvSpPr>
          <p:nvPr/>
        </p:nvSpPr>
        <p:spPr bwMode="auto">
          <a:xfrm>
            <a:off x="1320800" y="3733800"/>
            <a:ext cx="11557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84" name="Oval 106"/>
          <p:cNvSpPr>
            <a:spLocks noChangeArrowheads="1"/>
          </p:cNvSpPr>
          <p:nvPr/>
        </p:nvSpPr>
        <p:spPr bwMode="auto">
          <a:xfrm>
            <a:off x="1320800" y="5943600"/>
            <a:ext cx="11557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85" name="Oval 107"/>
          <p:cNvSpPr>
            <a:spLocks noChangeArrowheads="1"/>
          </p:cNvSpPr>
          <p:nvPr/>
        </p:nvSpPr>
        <p:spPr bwMode="auto">
          <a:xfrm>
            <a:off x="3572008" y="1676400"/>
            <a:ext cx="11557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8172" name="Rectangle 108"/>
          <p:cNvSpPr>
            <a:spLocks noChangeArrowheads="1"/>
          </p:cNvSpPr>
          <p:nvPr/>
        </p:nvSpPr>
        <p:spPr bwMode="auto">
          <a:xfrm>
            <a:off x="1882704" y="184835"/>
            <a:ext cx="43588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fr-FR">
                <a:solidFill>
                  <a:srgbClr val="000000"/>
                </a:solidFill>
                <a:cs typeface="Times New Roman" charset="0"/>
              </a:rPr>
              <a:t>D</a:t>
            </a:r>
            <a:r>
              <a:rPr lang="fr-FR" baseline="-25000">
                <a:solidFill>
                  <a:srgbClr val="000000"/>
                </a:solidFill>
                <a:cs typeface="Times New Roman" charset="0"/>
              </a:rPr>
              <a:t>x</a:t>
            </a:r>
            <a:r>
              <a:rPr lang="fr-FR">
                <a:solidFill>
                  <a:srgbClr val="000000"/>
                </a:solidFill>
                <a:cs typeface="Times New Roman" charset="0"/>
              </a:rPr>
              <a:t>(y) = min{c(x,y) + D</a:t>
            </a:r>
            <a:r>
              <a:rPr lang="fr-FR" baseline="-25000">
                <a:solidFill>
                  <a:srgbClr val="000000"/>
                </a:solidFill>
                <a:cs typeface="Times New Roman" charset="0"/>
              </a:rPr>
              <a:t>y</a:t>
            </a:r>
            <a:r>
              <a:rPr lang="fr-FR">
                <a:solidFill>
                  <a:srgbClr val="000000"/>
                </a:solidFill>
                <a:cs typeface="Times New Roman" charset="0"/>
              </a:rPr>
              <a:t>(y), c(x,z) + D</a:t>
            </a:r>
            <a:r>
              <a:rPr lang="fr-FR" baseline="-25000">
                <a:solidFill>
                  <a:srgbClr val="000000"/>
                </a:solidFill>
                <a:cs typeface="Times New Roman" charset="0"/>
              </a:rPr>
              <a:t>z</a:t>
            </a:r>
            <a:r>
              <a:rPr lang="fr-FR">
                <a:solidFill>
                  <a:srgbClr val="000000"/>
                </a:solidFill>
                <a:cs typeface="Times New Roman" charset="0"/>
              </a:rPr>
              <a:t>(y)} </a:t>
            </a:r>
            <a:br>
              <a:rPr lang="fr-FR">
                <a:solidFill>
                  <a:srgbClr val="000000"/>
                </a:solidFill>
                <a:cs typeface="Times New Roman" charset="0"/>
              </a:rPr>
            </a:br>
            <a:r>
              <a:rPr lang="fr-FR">
                <a:solidFill>
                  <a:srgbClr val="000000"/>
                </a:solidFill>
                <a:cs typeface="Times New Roman" charset="0"/>
              </a:rPr>
              <a:t>             = min{2+0 , 7+1} = 2</a:t>
            </a:r>
          </a:p>
        </p:txBody>
      </p:sp>
      <p:sp>
        <p:nvSpPr>
          <p:cNvPr id="728173" name="Line 109"/>
          <p:cNvSpPr>
            <a:spLocks noChangeShapeType="1"/>
          </p:cNvSpPr>
          <p:nvPr/>
        </p:nvSpPr>
        <p:spPr bwMode="auto">
          <a:xfrm flipH="1">
            <a:off x="4074187" y="809625"/>
            <a:ext cx="877094" cy="9667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8174" name="Rectangle 110"/>
          <p:cNvSpPr>
            <a:spLocks noChangeArrowheads="1"/>
          </p:cNvSpPr>
          <p:nvPr/>
        </p:nvSpPr>
        <p:spPr bwMode="auto">
          <a:xfrm>
            <a:off x="7015745" y="25149"/>
            <a:ext cx="2691763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fr-FR" i="1"/>
              <a:t>D</a:t>
            </a:r>
            <a:r>
              <a:rPr lang="fr-FR" i="1" baseline="-25000"/>
              <a:t>x</a:t>
            </a:r>
            <a:r>
              <a:rPr lang="fr-FR" i="1"/>
              <a:t>(z) = </a:t>
            </a:r>
            <a:r>
              <a:rPr lang="fr-FR"/>
              <a:t>min{</a:t>
            </a:r>
            <a:r>
              <a:rPr lang="fr-FR" i="1"/>
              <a:t>c(x,y) + </a:t>
            </a:r>
            <a:br>
              <a:rPr lang="fr-FR" i="1"/>
            </a:br>
            <a:r>
              <a:rPr lang="fr-FR" i="1"/>
              <a:t>      D</a:t>
            </a:r>
            <a:r>
              <a:rPr lang="fr-FR" i="1" baseline="-25000"/>
              <a:t>y</a:t>
            </a:r>
            <a:r>
              <a:rPr lang="fr-FR" i="1"/>
              <a:t>(z), c(x,z) + D</a:t>
            </a:r>
            <a:r>
              <a:rPr lang="fr-FR" i="1" baseline="-25000"/>
              <a:t>z</a:t>
            </a:r>
            <a:r>
              <a:rPr lang="fr-FR" i="1"/>
              <a:t>(z)</a:t>
            </a:r>
            <a:r>
              <a:rPr lang="fr-FR"/>
              <a:t>} </a:t>
            </a:r>
          </a:p>
          <a:p>
            <a:pPr algn="just">
              <a:lnSpc>
                <a:spcPct val="120000"/>
              </a:lnSpc>
            </a:pPr>
            <a:r>
              <a:rPr lang="fr-FR"/>
              <a:t>= min{2+1 , 7+0} = 3</a:t>
            </a:r>
          </a:p>
        </p:txBody>
      </p:sp>
      <p:sp>
        <p:nvSpPr>
          <p:cNvPr id="728175" name="Line 111"/>
          <p:cNvSpPr>
            <a:spLocks noChangeShapeType="1"/>
          </p:cNvSpPr>
          <p:nvPr/>
        </p:nvSpPr>
        <p:spPr bwMode="auto">
          <a:xfrm flipH="1">
            <a:off x="4528213" y="482600"/>
            <a:ext cx="2801540" cy="13335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8176" name="Text Box 112"/>
          <p:cNvSpPr txBox="1">
            <a:spLocks noChangeArrowheads="1"/>
          </p:cNvSpPr>
          <p:nvPr/>
        </p:nvSpPr>
        <p:spPr bwMode="auto">
          <a:xfrm>
            <a:off x="4249606" y="1674813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3</a:t>
            </a:r>
          </a:p>
        </p:txBody>
      </p:sp>
      <p:sp>
        <p:nvSpPr>
          <p:cNvPr id="728177" name="Text Box 113"/>
          <p:cNvSpPr txBox="1">
            <a:spLocks noChangeArrowheads="1"/>
          </p:cNvSpPr>
          <p:nvPr/>
        </p:nvSpPr>
        <p:spPr bwMode="auto">
          <a:xfrm>
            <a:off x="3878131" y="1679576"/>
            <a:ext cx="371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</a:t>
            </a:r>
          </a:p>
        </p:txBody>
      </p:sp>
      <p:sp>
        <p:nvSpPr>
          <p:cNvPr id="137292" name="Text Box 114"/>
          <p:cNvSpPr txBox="1">
            <a:spLocks noChangeArrowheads="1"/>
          </p:cNvSpPr>
          <p:nvPr/>
        </p:nvSpPr>
        <p:spPr bwMode="auto">
          <a:xfrm>
            <a:off x="205925" y="2851150"/>
            <a:ext cx="1107996" cy="56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sz="1800" b="1" dirty="0">
                <a:solidFill>
                  <a:srgbClr val="CC0000"/>
                </a:solidFill>
              </a:rPr>
              <a:t>node y</a:t>
            </a:r>
          </a:p>
          <a:p>
            <a:pPr algn="r" eaLnBrk="1" hangingPunct="1">
              <a:lnSpc>
                <a:spcPct val="85000"/>
              </a:lnSpc>
            </a:pPr>
            <a:r>
              <a:rPr lang="en-US" sz="1800" b="1" dirty="0">
                <a:solidFill>
                  <a:srgbClr val="CC0000"/>
                </a:solidFill>
              </a:rPr>
              <a:t>DV table</a:t>
            </a:r>
          </a:p>
        </p:txBody>
      </p:sp>
      <p:sp>
        <p:nvSpPr>
          <p:cNvPr id="137293" name="Text Box 115"/>
          <p:cNvSpPr txBox="1">
            <a:spLocks noChangeArrowheads="1"/>
          </p:cNvSpPr>
          <p:nvPr/>
        </p:nvSpPr>
        <p:spPr bwMode="auto">
          <a:xfrm>
            <a:off x="212804" y="4699000"/>
            <a:ext cx="1107996" cy="56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sz="1800" b="1" dirty="0">
                <a:solidFill>
                  <a:srgbClr val="CC0000"/>
                </a:solidFill>
              </a:rPr>
              <a:t>node z</a:t>
            </a:r>
          </a:p>
          <a:p>
            <a:pPr algn="r" eaLnBrk="1" hangingPunct="1">
              <a:lnSpc>
                <a:spcPct val="85000"/>
              </a:lnSpc>
            </a:pPr>
            <a:r>
              <a:rPr lang="en-US" sz="1800" b="1" dirty="0">
                <a:solidFill>
                  <a:srgbClr val="CC0000"/>
                </a:solidFill>
              </a:rPr>
              <a:t>DV table</a:t>
            </a:r>
          </a:p>
        </p:txBody>
      </p:sp>
      <p:sp>
        <p:nvSpPr>
          <p:cNvPr id="137294" name="Text Box 117"/>
          <p:cNvSpPr txBox="1">
            <a:spLocks noChangeArrowheads="1"/>
          </p:cNvSpPr>
          <p:nvPr/>
        </p:nvSpPr>
        <p:spPr bwMode="auto">
          <a:xfrm>
            <a:off x="3697552" y="1143000"/>
            <a:ext cx="7120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7295" name="Text Box 118"/>
          <p:cNvSpPr txBox="1">
            <a:spLocks noChangeArrowheads="1"/>
          </p:cNvSpPr>
          <p:nvPr/>
        </p:nvSpPr>
        <p:spPr bwMode="auto">
          <a:xfrm rot="-5400000">
            <a:off x="628384" y="2066230"/>
            <a:ext cx="5421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0834" y="6475896"/>
            <a:ext cx="59437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23</a:t>
            </a:fld>
            <a:endParaRPr lang="en-US" sz="1200" dirty="0">
              <a:latin typeface="Tahoma" charset="0"/>
            </a:endParaRPr>
          </a:p>
        </p:txBody>
      </p:sp>
      <p:sp>
        <p:nvSpPr>
          <p:cNvPr id="11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06788" y="6475082"/>
            <a:ext cx="2358929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97087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172" grpId="0"/>
      <p:bldP spid="728173" grpId="0" animBg="1"/>
      <p:bldP spid="728174" grpId="0"/>
      <p:bldP spid="728175" grpId="0" animBg="1"/>
      <p:bldP spid="728176" grpId="0"/>
      <p:bldP spid="72817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Line 20"/>
          <p:cNvSpPr>
            <a:spLocks noChangeShapeType="1"/>
          </p:cNvSpPr>
          <p:nvPr/>
        </p:nvSpPr>
        <p:spPr bwMode="auto">
          <a:xfrm>
            <a:off x="5943600" y="1524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44" name="Line 21"/>
          <p:cNvSpPr>
            <a:spLocks noChangeShapeType="1"/>
          </p:cNvSpPr>
          <p:nvPr/>
        </p:nvSpPr>
        <p:spPr bwMode="auto">
          <a:xfrm>
            <a:off x="5613400" y="1752600"/>
            <a:ext cx="148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45" name="Text Box 22"/>
          <p:cNvSpPr txBox="1">
            <a:spLocks noChangeArrowheads="1"/>
          </p:cNvSpPr>
          <p:nvPr/>
        </p:nvSpPr>
        <p:spPr bwMode="auto">
          <a:xfrm>
            <a:off x="5943600" y="1366838"/>
            <a:ext cx="9156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246" name="Text Box 23"/>
          <p:cNvSpPr txBox="1">
            <a:spLocks noChangeArrowheads="1"/>
          </p:cNvSpPr>
          <p:nvPr/>
        </p:nvSpPr>
        <p:spPr bwMode="auto">
          <a:xfrm>
            <a:off x="5613400" y="174783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247" name="Text Box 24"/>
          <p:cNvSpPr txBox="1">
            <a:spLocks noChangeArrowheads="1"/>
          </p:cNvSpPr>
          <p:nvPr/>
        </p:nvSpPr>
        <p:spPr bwMode="auto">
          <a:xfrm>
            <a:off x="5613400" y="205263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248" name="Text Box 25"/>
          <p:cNvSpPr txBox="1">
            <a:spLocks noChangeArrowheads="1"/>
          </p:cNvSpPr>
          <p:nvPr/>
        </p:nvSpPr>
        <p:spPr bwMode="auto">
          <a:xfrm>
            <a:off x="5613400" y="235743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249" name="Text Box 26"/>
          <p:cNvSpPr txBox="1">
            <a:spLocks noChangeArrowheads="1"/>
          </p:cNvSpPr>
          <p:nvPr/>
        </p:nvSpPr>
        <p:spPr bwMode="auto">
          <a:xfrm>
            <a:off x="5943600" y="1747838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0  2   3</a:t>
            </a:r>
          </a:p>
        </p:txBody>
      </p:sp>
      <p:sp>
        <p:nvSpPr>
          <p:cNvPr id="138250" name="Text Box 27"/>
          <p:cNvSpPr txBox="1">
            <a:spLocks noChangeArrowheads="1"/>
          </p:cNvSpPr>
          <p:nvPr/>
        </p:nvSpPr>
        <p:spPr bwMode="auto">
          <a:xfrm rot="-5400000">
            <a:off x="5242585" y="2166243"/>
            <a:ext cx="5421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8251" name="Text Box 28"/>
          <p:cNvSpPr txBox="1">
            <a:spLocks noChangeArrowheads="1"/>
          </p:cNvSpPr>
          <p:nvPr/>
        </p:nvSpPr>
        <p:spPr bwMode="auto">
          <a:xfrm>
            <a:off x="6076025" y="1223963"/>
            <a:ext cx="7120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252" name="Line 50"/>
          <p:cNvSpPr>
            <a:spLocks noChangeShapeType="1"/>
          </p:cNvSpPr>
          <p:nvPr/>
        </p:nvSpPr>
        <p:spPr bwMode="auto">
          <a:xfrm>
            <a:off x="3549650" y="3200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53" name="Line 51"/>
          <p:cNvSpPr>
            <a:spLocks noChangeShapeType="1"/>
          </p:cNvSpPr>
          <p:nvPr/>
        </p:nvSpPr>
        <p:spPr bwMode="auto">
          <a:xfrm>
            <a:off x="3219450" y="3429000"/>
            <a:ext cx="148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54" name="Text Box 52"/>
          <p:cNvSpPr txBox="1">
            <a:spLocks noChangeArrowheads="1"/>
          </p:cNvSpPr>
          <p:nvPr/>
        </p:nvSpPr>
        <p:spPr bwMode="auto">
          <a:xfrm>
            <a:off x="3549650" y="3043238"/>
            <a:ext cx="9156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255" name="Text Box 53"/>
          <p:cNvSpPr txBox="1">
            <a:spLocks noChangeArrowheads="1"/>
          </p:cNvSpPr>
          <p:nvPr/>
        </p:nvSpPr>
        <p:spPr bwMode="auto">
          <a:xfrm>
            <a:off x="3219450" y="342423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256" name="Text Box 54"/>
          <p:cNvSpPr txBox="1">
            <a:spLocks noChangeArrowheads="1"/>
          </p:cNvSpPr>
          <p:nvPr/>
        </p:nvSpPr>
        <p:spPr bwMode="auto">
          <a:xfrm>
            <a:off x="3219450" y="372903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257" name="Text Box 55"/>
          <p:cNvSpPr txBox="1">
            <a:spLocks noChangeArrowheads="1"/>
          </p:cNvSpPr>
          <p:nvPr/>
        </p:nvSpPr>
        <p:spPr bwMode="auto">
          <a:xfrm>
            <a:off x="3219450" y="403383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258" name="Text Box 56"/>
          <p:cNvSpPr txBox="1">
            <a:spLocks noChangeArrowheads="1"/>
          </p:cNvSpPr>
          <p:nvPr/>
        </p:nvSpPr>
        <p:spPr bwMode="auto">
          <a:xfrm>
            <a:off x="3549650" y="3424238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0  2   7</a:t>
            </a:r>
          </a:p>
        </p:txBody>
      </p:sp>
      <p:sp>
        <p:nvSpPr>
          <p:cNvPr id="138259" name="Text Box 57"/>
          <p:cNvSpPr txBox="1">
            <a:spLocks noChangeArrowheads="1"/>
          </p:cNvSpPr>
          <p:nvPr/>
        </p:nvSpPr>
        <p:spPr bwMode="auto">
          <a:xfrm rot="-5400000">
            <a:off x="2884751" y="3820418"/>
            <a:ext cx="5421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8260" name="Text Box 58"/>
          <p:cNvSpPr txBox="1">
            <a:spLocks noChangeArrowheads="1"/>
          </p:cNvSpPr>
          <p:nvPr/>
        </p:nvSpPr>
        <p:spPr bwMode="auto">
          <a:xfrm>
            <a:off x="3706152" y="2900363"/>
            <a:ext cx="7120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261" name="Line 59"/>
          <p:cNvSpPr>
            <a:spLocks noChangeShapeType="1"/>
          </p:cNvSpPr>
          <p:nvPr/>
        </p:nvSpPr>
        <p:spPr bwMode="auto">
          <a:xfrm>
            <a:off x="5943600" y="32766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62" name="Line 60"/>
          <p:cNvSpPr>
            <a:spLocks noChangeShapeType="1"/>
          </p:cNvSpPr>
          <p:nvPr/>
        </p:nvSpPr>
        <p:spPr bwMode="auto">
          <a:xfrm>
            <a:off x="5613400" y="3505200"/>
            <a:ext cx="148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63" name="Text Box 61"/>
          <p:cNvSpPr txBox="1">
            <a:spLocks noChangeArrowheads="1"/>
          </p:cNvSpPr>
          <p:nvPr/>
        </p:nvSpPr>
        <p:spPr bwMode="auto">
          <a:xfrm>
            <a:off x="5943600" y="3119438"/>
            <a:ext cx="9156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264" name="Text Box 62"/>
          <p:cNvSpPr txBox="1">
            <a:spLocks noChangeArrowheads="1"/>
          </p:cNvSpPr>
          <p:nvPr/>
        </p:nvSpPr>
        <p:spPr bwMode="auto">
          <a:xfrm>
            <a:off x="5613400" y="350043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265" name="Text Box 63"/>
          <p:cNvSpPr txBox="1">
            <a:spLocks noChangeArrowheads="1"/>
          </p:cNvSpPr>
          <p:nvPr/>
        </p:nvSpPr>
        <p:spPr bwMode="auto">
          <a:xfrm>
            <a:off x="5613400" y="380523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266" name="Text Box 64"/>
          <p:cNvSpPr txBox="1">
            <a:spLocks noChangeArrowheads="1"/>
          </p:cNvSpPr>
          <p:nvPr/>
        </p:nvSpPr>
        <p:spPr bwMode="auto">
          <a:xfrm>
            <a:off x="5613400" y="411003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267" name="Text Box 65"/>
          <p:cNvSpPr txBox="1">
            <a:spLocks noChangeArrowheads="1"/>
          </p:cNvSpPr>
          <p:nvPr/>
        </p:nvSpPr>
        <p:spPr bwMode="auto">
          <a:xfrm>
            <a:off x="5943600" y="3500438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0  2   3</a:t>
            </a:r>
          </a:p>
        </p:txBody>
      </p:sp>
      <p:sp>
        <p:nvSpPr>
          <p:cNvPr id="138268" name="Text Box 66"/>
          <p:cNvSpPr txBox="1">
            <a:spLocks noChangeArrowheads="1"/>
          </p:cNvSpPr>
          <p:nvPr/>
        </p:nvSpPr>
        <p:spPr bwMode="auto">
          <a:xfrm rot="-5400000">
            <a:off x="5242585" y="3896618"/>
            <a:ext cx="5421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8269" name="Text Box 67"/>
          <p:cNvSpPr txBox="1">
            <a:spLocks noChangeArrowheads="1"/>
          </p:cNvSpPr>
          <p:nvPr/>
        </p:nvSpPr>
        <p:spPr bwMode="auto">
          <a:xfrm>
            <a:off x="6063985" y="2965450"/>
            <a:ext cx="7120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270" name="Line 68"/>
          <p:cNvSpPr>
            <a:spLocks noChangeShapeType="1"/>
          </p:cNvSpPr>
          <p:nvPr/>
        </p:nvSpPr>
        <p:spPr bwMode="auto">
          <a:xfrm>
            <a:off x="5861050" y="4953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71" name="Line 69"/>
          <p:cNvSpPr>
            <a:spLocks noChangeShapeType="1"/>
          </p:cNvSpPr>
          <p:nvPr/>
        </p:nvSpPr>
        <p:spPr bwMode="auto">
          <a:xfrm>
            <a:off x="5530850" y="5181600"/>
            <a:ext cx="148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72" name="Text Box 70"/>
          <p:cNvSpPr txBox="1">
            <a:spLocks noChangeArrowheads="1"/>
          </p:cNvSpPr>
          <p:nvPr/>
        </p:nvSpPr>
        <p:spPr bwMode="auto">
          <a:xfrm>
            <a:off x="5861050" y="4795838"/>
            <a:ext cx="9156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273" name="Text Box 71"/>
          <p:cNvSpPr txBox="1">
            <a:spLocks noChangeArrowheads="1"/>
          </p:cNvSpPr>
          <p:nvPr/>
        </p:nvSpPr>
        <p:spPr bwMode="auto">
          <a:xfrm>
            <a:off x="5530850" y="517683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274" name="Text Box 72"/>
          <p:cNvSpPr txBox="1">
            <a:spLocks noChangeArrowheads="1"/>
          </p:cNvSpPr>
          <p:nvPr/>
        </p:nvSpPr>
        <p:spPr bwMode="auto">
          <a:xfrm>
            <a:off x="5530850" y="548163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275" name="Text Box 73"/>
          <p:cNvSpPr txBox="1">
            <a:spLocks noChangeArrowheads="1"/>
          </p:cNvSpPr>
          <p:nvPr/>
        </p:nvSpPr>
        <p:spPr bwMode="auto">
          <a:xfrm>
            <a:off x="5530850" y="578643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276" name="Text Box 74"/>
          <p:cNvSpPr txBox="1">
            <a:spLocks noChangeArrowheads="1"/>
          </p:cNvSpPr>
          <p:nvPr/>
        </p:nvSpPr>
        <p:spPr bwMode="auto">
          <a:xfrm>
            <a:off x="5861050" y="5176838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0  2   3</a:t>
            </a:r>
          </a:p>
        </p:txBody>
      </p:sp>
      <p:sp>
        <p:nvSpPr>
          <p:cNvPr id="138277" name="Text Box 75"/>
          <p:cNvSpPr txBox="1">
            <a:spLocks noChangeArrowheads="1"/>
          </p:cNvSpPr>
          <p:nvPr/>
        </p:nvSpPr>
        <p:spPr bwMode="auto">
          <a:xfrm rot="-5400000">
            <a:off x="5172073" y="5561905"/>
            <a:ext cx="5421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8278" name="Text Box 76"/>
          <p:cNvSpPr txBox="1">
            <a:spLocks noChangeArrowheads="1"/>
          </p:cNvSpPr>
          <p:nvPr/>
        </p:nvSpPr>
        <p:spPr bwMode="auto">
          <a:xfrm>
            <a:off x="5981435" y="4664075"/>
            <a:ext cx="7120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279" name="Line 77"/>
          <p:cNvSpPr>
            <a:spLocks noChangeShapeType="1"/>
          </p:cNvSpPr>
          <p:nvPr/>
        </p:nvSpPr>
        <p:spPr bwMode="auto">
          <a:xfrm>
            <a:off x="3549650" y="4953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80" name="Line 78"/>
          <p:cNvSpPr>
            <a:spLocks noChangeShapeType="1"/>
          </p:cNvSpPr>
          <p:nvPr/>
        </p:nvSpPr>
        <p:spPr bwMode="auto">
          <a:xfrm>
            <a:off x="3219450" y="5181600"/>
            <a:ext cx="148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81" name="Text Box 79"/>
          <p:cNvSpPr txBox="1">
            <a:spLocks noChangeArrowheads="1"/>
          </p:cNvSpPr>
          <p:nvPr/>
        </p:nvSpPr>
        <p:spPr bwMode="auto">
          <a:xfrm>
            <a:off x="3549650" y="4795838"/>
            <a:ext cx="9156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282" name="Text Box 80"/>
          <p:cNvSpPr txBox="1">
            <a:spLocks noChangeArrowheads="1"/>
          </p:cNvSpPr>
          <p:nvPr/>
        </p:nvSpPr>
        <p:spPr bwMode="auto">
          <a:xfrm>
            <a:off x="3219450" y="517683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283" name="Text Box 81"/>
          <p:cNvSpPr txBox="1">
            <a:spLocks noChangeArrowheads="1"/>
          </p:cNvSpPr>
          <p:nvPr/>
        </p:nvSpPr>
        <p:spPr bwMode="auto">
          <a:xfrm>
            <a:off x="3219450" y="548163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284" name="Text Box 82"/>
          <p:cNvSpPr txBox="1">
            <a:spLocks noChangeArrowheads="1"/>
          </p:cNvSpPr>
          <p:nvPr/>
        </p:nvSpPr>
        <p:spPr bwMode="auto">
          <a:xfrm>
            <a:off x="3219450" y="578643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285" name="Text Box 83"/>
          <p:cNvSpPr txBox="1">
            <a:spLocks noChangeArrowheads="1"/>
          </p:cNvSpPr>
          <p:nvPr/>
        </p:nvSpPr>
        <p:spPr bwMode="auto">
          <a:xfrm>
            <a:off x="3549650" y="5176838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0  2   7</a:t>
            </a:r>
          </a:p>
        </p:txBody>
      </p:sp>
      <p:sp>
        <p:nvSpPr>
          <p:cNvPr id="138286" name="Text Box 84"/>
          <p:cNvSpPr txBox="1">
            <a:spLocks noChangeArrowheads="1"/>
          </p:cNvSpPr>
          <p:nvPr/>
        </p:nvSpPr>
        <p:spPr bwMode="auto">
          <a:xfrm rot="-5400000">
            <a:off x="2884750" y="5530155"/>
            <a:ext cx="5421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8287" name="Text Box 85"/>
          <p:cNvSpPr txBox="1">
            <a:spLocks noChangeArrowheads="1"/>
          </p:cNvSpPr>
          <p:nvPr/>
        </p:nvSpPr>
        <p:spPr bwMode="auto">
          <a:xfrm>
            <a:off x="3694112" y="4664075"/>
            <a:ext cx="7120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288" name="Text Box 103"/>
          <p:cNvSpPr txBox="1">
            <a:spLocks noChangeArrowheads="1"/>
          </p:cNvSpPr>
          <p:nvPr/>
        </p:nvSpPr>
        <p:spPr bwMode="auto">
          <a:xfrm>
            <a:off x="3549650" y="3771901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2  0   1</a:t>
            </a:r>
          </a:p>
        </p:txBody>
      </p:sp>
      <p:sp>
        <p:nvSpPr>
          <p:cNvPr id="138289" name="Text Box 104"/>
          <p:cNvSpPr txBox="1">
            <a:spLocks noChangeArrowheads="1"/>
          </p:cNvSpPr>
          <p:nvPr/>
        </p:nvSpPr>
        <p:spPr bwMode="auto">
          <a:xfrm>
            <a:off x="3549650" y="4110038"/>
            <a:ext cx="954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7   1   0</a:t>
            </a:r>
          </a:p>
        </p:txBody>
      </p:sp>
      <p:sp>
        <p:nvSpPr>
          <p:cNvPr id="138290" name="Text Box 105"/>
          <p:cNvSpPr txBox="1">
            <a:spLocks noChangeArrowheads="1"/>
          </p:cNvSpPr>
          <p:nvPr/>
        </p:nvSpPr>
        <p:spPr bwMode="auto">
          <a:xfrm>
            <a:off x="3549650" y="5557838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2  0   1</a:t>
            </a:r>
          </a:p>
        </p:txBody>
      </p:sp>
      <p:sp>
        <p:nvSpPr>
          <p:cNvPr id="138291" name="Text Box 106"/>
          <p:cNvSpPr txBox="1">
            <a:spLocks noChangeArrowheads="1"/>
          </p:cNvSpPr>
          <p:nvPr/>
        </p:nvSpPr>
        <p:spPr bwMode="auto">
          <a:xfrm>
            <a:off x="3549650" y="5862638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3  1   0</a:t>
            </a:r>
          </a:p>
        </p:txBody>
      </p:sp>
      <p:sp>
        <p:nvSpPr>
          <p:cNvPr id="138292" name="Text Box 107"/>
          <p:cNvSpPr txBox="1">
            <a:spLocks noChangeArrowheads="1"/>
          </p:cNvSpPr>
          <p:nvPr/>
        </p:nvSpPr>
        <p:spPr bwMode="auto">
          <a:xfrm>
            <a:off x="5943600" y="2095501"/>
            <a:ext cx="954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2   0   1</a:t>
            </a:r>
          </a:p>
        </p:txBody>
      </p:sp>
      <p:sp>
        <p:nvSpPr>
          <p:cNvPr id="138293" name="Text Box 108"/>
          <p:cNvSpPr txBox="1">
            <a:spLocks noChangeArrowheads="1"/>
          </p:cNvSpPr>
          <p:nvPr/>
        </p:nvSpPr>
        <p:spPr bwMode="auto">
          <a:xfrm>
            <a:off x="5943600" y="2433638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3  1   0</a:t>
            </a:r>
          </a:p>
        </p:txBody>
      </p:sp>
      <p:sp>
        <p:nvSpPr>
          <p:cNvPr id="138294" name="Text Box 109"/>
          <p:cNvSpPr txBox="1">
            <a:spLocks noChangeArrowheads="1"/>
          </p:cNvSpPr>
          <p:nvPr/>
        </p:nvSpPr>
        <p:spPr bwMode="auto">
          <a:xfrm>
            <a:off x="5943600" y="3825876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2  0   1</a:t>
            </a:r>
          </a:p>
        </p:txBody>
      </p:sp>
      <p:sp>
        <p:nvSpPr>
          <p:cNvPr id="138295" name="Text Box 110"/>
          <p:cNvSpPr txBox="1">
            <a:spLocks noChangeArrowheads="1"/>
          </p:cNvSpPr>
          <p:nvPr/>
        </p:nvSpPr>
        <p:spPr bwMode="auto">
          <a:xfrm>
            <a:off x="5861050" y="5862638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3  1   0</a:t>
            </a:r>
          </a:p>
        </p:txBody>
      </p:sp>
      <p:sp>
        <p:nvSpPr>
          <p:cNvPr id="138296" name="Text Box 111"/>
          <p:cNvSpPr txBox="1">
            <a:spLocks noChangeArrowheads="1"/>
          </p:cNvSpPr>
          <p:nvPr/>
        </p:nvSpPr>
        <p:spPr bwMode="auto">
          <a:xfrm>
            <a:off x="5861050" y="5481638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2  0   1</a:t>
            </a:r>
          </a:p>
        </p:txBody>
      </p:sp>
      <p:sp>
        <p:nvSpPr>
          <p:cNvPr id="138297" name="Text Box 112"/>
          <p:cNvSpPr txBox="1">
            <a:spLocks noChangeArrowheads="1"/>
          </p:cNvSpPr>
          <p:nvPr/>
        </p:nvSpPr>
        <p:spPr bwMode="auto">
          <a:xfrm>
            <a:off x="5943600" y="4110038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3  1   0</a:t>
            </a:r>
          </a:p>
        </p:txBody>
      </p:sp>
      <p:sp>
        <p:nvSpPr>
          <p:cNvPr id="138298" name="Line 113"/>
          <p:cNvSpPr>
            <a:spLocks noChangeShapeType="1"/>
          </p:cNvSpPr>
          <p:nvPr/>
        </p:nvSpPr>
        <p:spPr bwMode="auto">
          <a:xfrm>
            <a:off x="2393950" y="1981200"/>
            <a:ext cx="74295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99" name="Line 114"/>
          <p:cNvSpPr>
            <a:spLocks noChangeShapeType="1"/>
          </p:cNvSpPr>
          <p:nvPr/>
        </p:nvSpPr>
        <p:spPr bwMode="auto">
          <a:xfrm>
            <a:off x="2311400" y="2057400"/>
            <a:ext cx="74295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0" name="Line 116"/>
          <p:cNvSpPr>
            <a:spLocks noChangeShapeType="1"/>
          </p:cNvSpPr>
          <p:nvPr/>
        </p:nvSpPr>
        <p:spPr bwMode="auto">
          <a:xfrm>
            <a:off x="2311400" y="4114800"/>
            <a:ext cx="660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1" name="Line 118"/>
          <p:cNvSpPr>
            <a:spLocks noChangeShapeType="1"/>
          </p:cNvSpPr>
          <p:nvPr/>
        </p:nvSpPr>
        <p:spPr bwMode="auto">
          <a:xfrm flipV="1">
            <a:off x="2393950" y="4343400"/>
            <a:ext cx="8255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2" name="Line 119"/>
          <p:cNvSpPr>
            <a:spLocks noChangeShapeType="1"/>
          </p:cNvSpPr>
          <p:nvPr/>
        </p:nvSpPr>
        <p:spPr bwMode="auto">
          <a:xfrm>
            <a:off x="4622800" y="1981200"/>
            <a:ext cx="8255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3" name="Line 120"/>
          <p:cNvSpPr>
            <a:spLocks noChangeShapeType="1"/>
          </p:cNvSpPr>
          <p:nvPr/>
        </p:nvSpPr>
        <p:spPr bwMode="auto">
          <a:xfrm>
            <a:off x="4540250" y="2057400"/>
            <a:ext cx="90805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4" name="Line 121"/>
          <p:cNvSpPr>
            <a:spLocks noChangeShapeType="1"/>
          </p:cNvSpPr>
          <p:nvPr/>
        </p:nvSpPr>
        <p:spPr bwMode="auto">
          <a:xfrm flipV="1">
            <a:off x="4457700" y="2743200"/>
            <a:ext cx="123825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5" name="Line 122"/>
          <p:cNvSpPr>
            <a:spLocks noChangeShapeType="1"/>
          </p:cNvSpPr>
          <p:nvPr/>
        </p:nvSpPr>
        <p:spPr bwMode="auto">
          <a:xfrm flipV="1">
            <a:off x="4457700" y="4419600"/>
            <a:ext cx="11557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6" name="Line 123"/>
          <p:cNvSpPr>
            <a:spLocks noChangeShapeType="1"/>
          </p:cNvSpPr>
          <p:nvPr/>
        </p:nvSpPr>
        <p:spPr bwMode="auto">
          <a:xfrm>
            <a:off x="660400" y="6345238"/>
            <a:ext cx="58610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7" name="Text Box 124"/>
          <p:cNvSpPr txBox="1">
            <a:spLocks noChangeArrowheads="1"/>
          </p:cNvSpPr>
          <p:nvPr/>
        </p:nvSpPr>
        <p:spPr bwMode="auto">
          <a:xfrm>
            <a:off x="6574764" y="6137276"/>
            <a:ext cx="6206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time</a:t>
            </a:r>
          </a:p>
        </p:txBody>
      </p:sp>
      <p:sp>
        <p:nvSpPr>
          <p:cNvPr id="138308" name="Oval 167"/>
          <p:cNvSpPr>
            <a:spLocks noChangeArrowheads="1"/>
          </p:cNvSpPr>
          <p:nvPr/>
        </p:nvSpPr>
        <p:spPr bwMode="auto">
          <a:xfrm>
            <a:off x="3467100" y="5867400"/>
            <a:ext cx="11557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309" name="Line 174"/>
          <p:cNvSpPr>
            <a:spLocks noChangeShapeType="1"/>
          </p:cNvSpPr>
          <p:nvPr/>
        </p:nvSpPr>
        <p:spPr bwMode="auto">
          <a:xfrm>
            <a:off x="1320800" y="1447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10" name="Line 175"/>
          <p:cNvSpPr>
            <a:spLocks noChangeShapeType="1"/>
          </p:cNvSpPr>
          <p:nvPr/>
        </p:nvSpPr>
        <p:spPr bwMode="auto">
          <a:xfrm>
            <a:off x="990600" y="1676400"/>
            <a:ext cx="148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11" name="Text Box 176"/>
          <p:cNvSpPr txBox="1">
            <a:spLocks noChangeArrowheads="1"/>
          </p:cNvSpPr>
          <p:nvPr/>
        </p:nvSpPr>
        <p:spPr bwMode="auto">
          <a:xfrm>
            <a:off x="1320800" y="1290638"/>
            <a:ext cx="9156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312" name="Text Box 177"/>
          <p:cNvSpPr txBox="1">
            <a:spLocks noChangeArrowheads="1"/>
          </p:cNvSpPr>
          <p:nvPr/>
        </p:nvSpPr>
        <p:spPr bwMode="auto">
          <a:xfrm>
            <a:off x="990600" y="167163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313" name="Text Box 178"/>
          <p:cNvSpPr txBox="1">
            <a:spLocks noChangeArrowheads="1"/>
          </p:cNvSpPr>
          <p:nvPr/>
        </p:nvSpPr>
        <p:spPr bwMode="auto">
          <a:xfrm>
            <a:off x="990600" y="197643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314" name="Text Box 179"/>
          <p:cNvSpPr txBox="1">
            <a:spLocks noChangeArrowheads="1"/>
          </p:cNvSpPr>
          <p:nvPr/>
        </p:nvSpPr>
        <p:spPr bwMode="auto">
          <a:xfrm>
            <a:off x="990600" y="228123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315" name="Text Box 180"/>
          <p:cNvSpPr txBox="1">
            <a:spLocks noChangeArrowheads="1"/>
          </p:cNvSpPr>
          <p:nvPr/>
        </p:nvSpPr>
        <p:spPr bwMode="auto">
          <a:xfrm>
            <a:off x="1320800" y="1671638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0  2   7</a:t>
            </a:r>
          </a:p>
        </p:txBody>
      </p:sp>
      <p:sp>
        <p:nvSpPr>
          <p:cNvPr id="138316" name="Text Box 181"/>
          <p:cNvSpPr txBox="1">
            <a:spLocks noChangeArrowheads="1"/>
          </p:cNvSpPr>
          <p:nvPr/>
        </p:nvSpPr>
        <p:spPr bwMode="auto">
          <a:xfrm>
            <a:off x="1320801" y="2052638"/>
            <a:ext cx="3497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17" name="Text Box 182"/>
          <p:cNvSpPr txBox="1">
            <a:spLocks noChangeArrowheads="1"/>
          </p:cNvSpPr>
          <p:nvPr/>
        </p:nvSpPr>
        <p:spPr bwMode="auto">
          <a:xfrm>
            <a:off x="1568451" y="2052638"/>
            <a:ext cx="3497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18" name="Text Box 183"/>
          <p:cNvSpPr txBox="1">
            <a:spLocks noChangeArrowheads="1"/>
          </p:cNvSpPr>
          <p:nvPr/>
        </p:nvSpPr>
        <p:spPr bwMode="auto">
          <a:xfrm>
            <a:off x="1981201" y="2052638"/>
            <a:ext cx="3497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19" name="Text Box 184"/>
          <p:cNvSpPr txBox="1">
            <a:spLocks noChangeArrowheads="1"/>
          </p:cNvSpPr>
          <p:nvPr/>
        </p:nvSpPr>
        <p:spPr bwMode="auto">
          <a:xfrm>
            <a:off x="1320801" y="2357438"/>
            <a:ext cx="3497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20" name="Text Box 185"/>
          <p:cNvSpPr txBox="1">
            <a:spLocks noChangeArrowheads="1"/>
          </p:cNvSpPr>
          <p:nvPr/>
        </p:nvSpPr>
        <p:spPr bwMode="auto">
          <a:xfrm>
            <a:off x="1568451" y="2357438"/>
            <a:ext cx="3497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21" name="Text Box 186"/>
          <p:cNvSpPr txBox="1">
            <a:spLocks noChangeArrowheads="1"/>
          </p:cNvSpPr>
          <p:nvPr/>
        </p:nvSpPr>
        <p:spPr bwMode="auto">
          <a:xfrm>
            <a:off x="1981201" y="2357438"/>
            <a:ext cx="3497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22" name="Text Box 187"/>
          <p:cNvSpPr txBox="1">
            <a:spLocks noChangeArrowheads="1"/>
          </p:cNvSpPr>
          <p:nvPr/>
        </p:nvSpPr>
        <p:spPr bwMode="auto">
          <a:xfrm rot="-5400000">
            <a:off x="2891629" y="2024955"/>
            <a:ext cx="5421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8323" name="Text Box 188"/>
          <p:cNvSpPr txBox="1">
            <a:spLocks noChangeArrowheads="1"/>
          </p:cNvSpPr>
          <p:nvPr/>
        </p:nvSpPr>
        <p:spPr bwMode="auto">
          <a:xfrm>
            <a:off x="1465262" y="1158875"/>
            <a:ext cx="7120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324" name="Text Box 189"/>
          <p:cNvSpPr txBox="1">
            <a:spLocks noChangeArrowheads="1"/>
          </p:cNvSpPr>
          <p:nvPr/>
        </p:nvSpPr>
        <p:spPr bwMode="auto">
          <a:xfrm rot="-5400000">
            <a:off x="581949" y="3809305"/>
            <a:ext cx="5421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from</a:t>
            </a:r>
          </a:p>
        </p:txBody>
      </p:sp>
      <p:sp>
        <p:nvSpPr>
          <p:cNvPr id="138325" name="Text Box 190"/>
          <p:cNvSpPr txBox="1">
            <a:spLocks noChangeArrowheads="1"/>
          </p:cNvSpPr>
          <p:nvPr/>
        </p:nvSpPr>
        <p:spPr bwMode="auto">
          <a:xfrm rot="-5400000">
            <a:off x="581949" y="5617468"/>
            <a:ext cx="5421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8326" name="Line 191"/>
          <p:cNvSpPr>
            <a:spLocks noChangeShapeType="1"/>
          </p:cNvSpPr>
          <p:nvPr/>
        </p:nvSpPr>
        <p:spPr bwMode="auto">
          <a:xfrm>
            <a:off x="3549650" y="1447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27" name="Line 192"/>
          <p:cNvSpPr>
            <a:spLocks noChangeShapeType="1"/>
          </p:cNvSpPr>
          <p:nvPr/>
        </p:nvSpPr>
        <p:spPr bwMode="auto">
          <a:xfrm>
            <a:off x="3219450" y="1676400"/>
            <a:ext cx="148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28" name="Text Box 193"/>
          <p:cNvSpPr txBox="1">
            <a:spLocks noChangeArrowheads="1"/>
          </p:cNvSpPr>
          <p:nvPr/>
        </p:nvSpPr>
        <p:spPr bwMode="auto">
          <a:xfrm>
            <a:off x="3549650" y="1290638"/>
            <a:ext cx="9156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329" name="Text Box 194"/>
          <p:cNvSpPr txBox="1">
            <a:spLocks noChangeArrowheads="1"/>
          </p:cNvSpPr>
          <p:nvPr/>
        </p:nvSpPr>
        <p:spPr bwMode="auto">
          <a:xfrm>
            <a:off x="3219450" y="167163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330" name="Text Box 195"/>
          <p:cNvSpPr txBox="1">
            <a:spLocks noChangeArrowheads="1"/>
          </p:cNvSpPr>
          <p:nvPr/>
        </p:nvSpPr>
        <p:spPr bwMode="auto">
          <a:xfrm>
            <a:off x="3219450" y="197643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331" name="Text Box 196"/>
          <p:cNvSpPr txBox="1">
            <a:spLocks noChangeArrowheads="1"/>
          </p:cNvSpPr>
          <p:nvPr/>
        </p:nvSpPr>
        <p:spPr bwMode="auto">
          <a:xfrm>
            <a:off x="3219450" y="228123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332" name="Text Box 197"/>
          <p:cNvSpPr txBox="1">
            <a:spLocks noChangeArrowheads="1"/>
          </p:cNvSpPr>
          <p:nvPr/>
        </p:nvSpPr>
        <p:spPr bwMode="auto">
          <a:xfrm>
            <a:off x="3572008" y="167163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</a:t>
            </a:r>
          </a:p>
        </p:txBody>
      </p:sp>
      <p:sp>
        <p:nvSpPr>
          <p:cNvPr id="138333" name="Line 198"/>
          <p:cNvSpPr>
            <a:spLocks noChangeShapeType="1"/>
          </p:cNvSpPr>
          <p:nvPr/>
        </p:nvSpPr>
        <p:spPr bwMode="auto">
          <a:xfrm>
            <a:off x="1320800" y="3200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34" name="Line 199"/>
          <p:cNvSpPr>
            <a:spLocks noChangeShapeType="1"/>
          </p:cNvSpPr>
          <p:nvPr/>
        </p:nvSpPr>
        <p:spPr bwMode="auto">
          <a:xfrm>
            <a:off x="990600" y="3429000"/>
            <a:ext cx="148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35" name="Text Box 200"/>
          <p:cNvSpPr txBox="1">
            <a:spLocks noChangeArrowheads="1"/>
          </p:cNvSpPr>
          <p:nvPr/>
        </p:nvSpPr>
        <p:spPr bwMode="auto">
          <a:xfrm>
            <a:off x="1320800" y="3043238"/>
            <a:ext cx="9156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336" name="Text Box 201"/>
          <p:cNvSpPr txBox="1">
            <a:spLocks noChangeArrowheads="1"/>
          </p:cNvSpPr>
          <p:nvPr/>
        </p:nvSpPr>
        <p:spPr bwMode="auto">
          <a:xfrm>
            <a:off x="990600" y="342423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337" name="Text Box 202"/>
          <p:cNvSpPr txBox="1">
            <a:spLocks noChangeArrowheads="1"/>
          </p:cNvSpPr>
          <p:nvPr/>
        </p:nvSpPr>
        <p:spPr bwMode="auto">
          <a:xfrm>
            <a:off x="990600" y="372903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338" name="Text Box 203"/>
          <p:cNvSpPr txBox="1">
            <a:spLocks noChangeArrowheads="1"/>
          </p:cNvSpPr>
          <p:nvPr/>
        </p:nvSpPr>
        <p:spPr bwMode="auto">
          <a:xfrm>
            <a:off x="990600" y="403383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339" name="Text Box 204"/>
          <p:cNvSpPr txBox="1">
            <a:spLocks noChangeArrowheads="1"/>
          </p:cNvSpPr>
          <p:nvPr/>
        </p:nvSpPr>
        <p:spPr bwMode="auto">
          <a:xfrm>
            <a:off x="1651001" y="3424238"/>
            <a:ext cx="3497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40" name="Text Box 205"/>
          <p:cNvSpPr txBox="1">
            <a:spLocks noChangeArrowheads="1"/>
          </p:cNvSpPr>
          <p:nvPr/>
        </p:nvSpPr>
        <p:spPr bwMode="auto">
          <a:xfrm>
            <a:off x="1981201" y="3424238"/>
            <a:ext cx="3497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41" name="Text Box 206"/>
          <p:cNvSpPr txBox="1">
            <a:spLocks noChangeArrowheads="1"/>
          </p:cNvSpPr>
          <p:nvPr/>
        </p:nvSpPr>
        <p:spPr bwMode="auto">
          <a:xfrm>
            <a:off x="1320801" y="4110038"/>
            <a:ext cx="3497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42" name="Text Box 207"/>
          <p:cNvSpPr txBox="1">
            <a:spLocks noChangeArrowheads="1"/>
          </p:cNvSpPr>
          <p:nvPr/>
        </p:nvSpPr>
        <p:spPr bwMode="auto">
          <a:xfrm>
            <a:off x="1568451" y="4110038"/>
            <a:ext cx="3497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43" name="Text Box 208"/>
          <p:cNvSpPr txBox="1">
            <a:spLocks noChangeArrowheads="1"/>
          </p:cNvSpPr>
          <p:nvPr/>
        </p:nvSpPr>
        <p:spPr bwMode="auto">
          <a:xfrm>
            <a:off x="1981201" y="4110038"/>
            <a:ext cx="3497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44" name="Text Box 209"/>
          <p:cNvSpPr txBox="1">
            <a:spLocks noChangeArrowheads="1"/>
          </p:cNvSpPr>
          <p:nvPr/>
        </p:nvSpPr>
        <p:spPr bwMode="auto">
          <a:xfrm>
            <a:off x="1453225" y="2933700"/>
            <a:ext cx="7120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345" name="Line 210"/>
          <p:cNvSpPr>
            <a:spLocks noChangeShapeType="1"/>
          </p:cNvSpPr>
          <p:nvPr/>
        </p:nvSpPr>
        <p:spPr bwMode="auto">
          <a:xfrm>
            <a:off x="1320800" y="5029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46" name="Line 211"/>
          <p:cNvSpPr>
            <a:spLocks noChangeShapeType="1"/>
          </p:cNvSpPr>
          <p:nvPr/>
        </p:nvSpPr>
        <p:spPr bwMode="auto">
          <a:xfrm>
            <a:off x="990600" y="5257800"/>
            <a:ext cx="148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47" name="Text Box 212"/>
          <p:cNvSpPr txBox="1">
            <a:spLocks noChangeArrowheads="1"/>
          </p:cNvSpPr>
          <p:nvPr/>
        </p:nvSpPr>
        <p:spPr bwMode="auto">
          <a:xfrm>
            <a:off x="1320800" y="4872038"/>
            <a:ext cx="9156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348" name="Text Box 213"/>
          <p:cNvSpPr txBox="1">
            <a:spLocks noChangeArrowheads="1"/>
          </p:cNvSpPr>
          <p:nvPr/>
        </p:nvSpPr>
        <p:spPr bwMode="auto">
          <a:xfrm>
            <a:off x="990600" y="525303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349" name="Text Box 214"/>
          <p:cNvSpPr txBox="1">
            <a:spLocks noChangeArrowheads="1"/>
          </p:cNvSpPr>
          <p:nvPr/>
        </p:nvSpPr>
        <p:spPr bwMode="auto">
          <a:xfrm>
            <a:off x="990600" y="555783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350" name="Text Box 215"/>
          <p:cNvSpPr txBox="1">
            <a:spLocks noChangeArrowheads="1"/>
          </p:cNvSpPr>
          <p:nvPr/>
        </p:nvSpPr>
        <p:spPr bwMode="auto">
          <a:xfrm>
            <a:off x="990600" y="586263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351" name="Text Box 216"/>
          <p:cNvSpPr txBox="1">
            <a:spLocks noChangeArrowheads="1"/>
          </p:cNvSpPr>
          <p:nvPr/>
        </p:nvSpPr>
        <p:spPr bwMode="auto">
          <a:xfrm>
            <a:off x="1320800" y="5638801"/>
            <a:ext cx="107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52" name="Text Box 217"/>
          <p:cNvSpPr txBox="1">
            <a:spLocks noChangeArrowheads="1"/>
          </p:cNvSpPr>
          <p:nvPr/>
        </p:nvSpPr>
        <p:spPr bwMode="auto">
          <a:xfrm>
            <a:off x="1568451" y="5634038"/>
            <a:ext cx="3497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53" name="Text Box 218"/>
          <p:cNvSpPr txBox="1">
            <a:spLocks noChangeArrowheads="1"/>
          </p:cNvSpPr>
          <p:nvPr/>
        </p:nvSpPr>
        <p:spPr bwMode="auto">
          <a:xfrm>
            <a:off x="1981201" y="5634038"/>
            <a:ext cx="3497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54" name="Text Box 219"/>
          <p:cNvSpPr txBox="1">
            <a:spLocks noChangeArrowheads="1"/>
          </p:cNvSpPr>
          <p:nvPr/>
        </p:nvSpPr>
        <p:spPr bwMode="auto">
          <a:xfrm>
            <a:off x="1320800" y="593883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7</a:t>
            </a:r>
          </a:p>
        </p:txBody>
      </p:sp>
      <p:sp>
        <p:nvSpPr>
          <p:cNvPr id="138355" name="Text Box 220"/>
          <p:cNvSpPr txBox="1">
            <a:spLocks noChangeArrowheads="1"/>
          </p:cNvSpPr>
          <p:nvPr/>
        </p:nvSpPr>
        <p:spPr bwMode="auto">
          <a:xfrm>
            <a:off x="1568450" y="593883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1</a:t>
            </a:r>
          </a:p>
        </p:txBody>
      </p:sp>
      <p:sp>
        <p:nvSpPr>
          <p:cNvPr id="138356" name="Text Box 221"/>
          <p:cNvSpPr txBox="1">
            <a:spLocks noChangeArrowheads="1"/>
          </p:cNvSpPr>
          <p:nvPr/>
        </p:nvSpPr>
        <p:spPr bwMode="auto">
          <a:xfrm>
            <a:off x="1981200" y="593883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</a:t>
            </a:r>
          </a:p>
        </p:txBody>
      </p:sp>
      <p:sp>
        <p:nvSpPr>
          <p:cNvPr id="138357" name="Text Box 222"/>
          <p:cNvSpPr txBox="1">
            <a:spLocks noChangeArrowheads="1"/>
          </p:cNvSpPr>
          <p:nvPr/>
        </p:nvSpPr>
        <p:spPr bwMode="auto">
          <a:xfrm>
            <a:off x="1477302" y="4740275"/>
            <a:ext cx="7120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358" name="Text Box 223"/>
          <p:cNvSpPr txBox="1">
            <a:spLocks noChangeArrowheads="1"/>
          </p:cNvSpPr>
          <p:nvPr/>
        </p:nvSpPr>
        <p:spPr bwMode="auto">
          <a:xfrm>
            <a:off x="1320800" y="3467100"/>
            <a:ext cx="9541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  <a:p>
            <a:r>
              <a:rPr lang="en-US" sz="1800"/>
              <a:t>2   0   1</a:t>
            </a:r>
          </a:p>
        </p:txBody>
      </p:sp>
      <p:sp>
        <p:nvSpPr>
          <p:cNvPr id="138359" name="Text Box 224"/>
          <p:cNvSpPr txBox="1">
            <a:spLocks noChangeArrowheads="1"/>
          </p:cNvSpPr>
          <p:nvPr/>
        </p:nvSpPr>
        <p:spPr bwMode="auto">
          <a:xfrm>
            <a:off x="1320800" y="5257801"/>
            <a:ext cx="107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 ∞  ∞</a:t>
            </a:r>
          </a:p>
        </p:txBody>
      </p:sp>
      <p:sp>
        <p:nvSpPr>
          <p:cNvPr id="138360" name="Text Box 225"/>
          <p:cNvSpPr txBox="1">
            <a:spLocks noChangeArrowheads="1"/>
          </p:cNvSpPr>
          <p:nvPr/>
        </p:nvSpPr>
        <p:spPr bwMode="auto">
          <a:xfrm>
            <a:off x="3532452" y="2006601"/>
            <a:ext cx="954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2   0   1</a:t>
            </a:r>
          </a:p>
        </p:txBody>
      </p:sp>
      <p:sp>
        <p:nvSpPr>
          <p:cNvPr id="138361" name="Text Box 226"/>
          <p:cNvSpPr txBox="1">
            <a:spLocks noChangeArrowheads="1"/>
          </p:cNvSpPr>
          <p:nvPr/>
        </p:nvSpPr>
        <p:spPr bwMode="auto">
          <a:xfrm>
            <a:off x="3532452" y="2322513"/>
            <a:ext cx="954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7   1   0</a:t>
            </a:r>
          </a:p>
        </p:txBody>
      </p:sp>
      <p:sp>
        <p:nvSpPr>
          <p:cNvPr id="138362" name="Line 227"/>
          <p:cNvSpPr>
            <a:spLocks noChangeShapeType="1"/>
          </p:cNvSpPr>
          <p:nvPr/>
        </p:nvSpPr>
        <p:spPr bwMode="auto">
          <a:xfrm>
            <a:off x="2393950" y="1981200"/>
            <a:ext cx="74295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3" name="Line 228"/>
          <p:cNvSpPr>
            <a:spLocks noChangeShapeType="1"/>
          </p:cNvSpPr>
          <p:nvPr/>
        </p:nvSpPr>
        <p:spPr bwMode="auto">
          <a:xfrm>
            <a:off x="2311400" y="2057400"/>
            <a:ext cx="74295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4" name="Line 229"/>
          <p:cNvSpPr>
            <a:spLocks noChangeShapeType="1"/>
          </p:cNvSpPr>
          <p:nvPr/>
        </p:nvSpPr>
        <p:spPr bwMode="auto">
          <a:xfrm flipV="1">
            <a:off x="2311400" y="2514600"/>
            <a:ext cx="8255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5" name="Line 230"/>
          <p:cNvSpPr>
            <a:spLocks noChangeShapeType="1"/>
          </p:cNvSpPr>
          <p:nvPr/>
        </p:nvSpPr>
        <p:spPr bwMode="auto">
          <a:xfrm>
            <a:off x="2311400" y="4114800"/>
            <a:ext cx="660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6" name="Line 231"/>
          <p:cNvSpPr>
            <a:spLocks noChangeShapeType="1"/>
          </p:cNvSpPr>
          <p:nvPr/>
        </p:nvSpPr>
        <p:spPr bwMode="auto">
          <a:xfrm flipV="1">
            <a:off x="2311400" y="2590800"/>
            <a:ext cx="90805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7" name="Line 232"/>
          <p:cNvSpPr>
            <a:spLocks noChangeShapeType="1"/>
          </p:cNvSpPr>
          <p:nvPr/>
        </p:nvSpPr>
        <p:spPr bwMode="auto">
          <a:xfrm flipV="1">
            <a:off x="2393950" y="4343400"/>
            <a:ext cx="8255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8" name="Line 233"/>
          <p:cNvSpPr>
            <a:spLocks noChangeShapeType="1"/>
          </p:cNvSpPr>
          <p:nvPr/>
        </p:nvSpPr>
        <p:spPr bwMode="auto">
          <a:xfrm>
            <a:off x="660400" y="6345238"/>
            <a:ext cx="58610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9" name="Text Box 234"/>
          <p:cNvSpPr txBox="1">
            <a:spLocks noChangeArrowheads="1"/>
          </p:cNvSpPr>
          <p:nvPr/>
        </p:nvSpPr>
        <p:spPr bwMode="auto">
          <a:xfrm>
            <a:off x="6574764" y="6137276"/>
            <a:ext cx="6206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time</a:t>
            </a:r>
          </a:p>
        </p:txBody>
      </p:sp>
      <p:grpSp>
        <p:nvGrpSpPr>
          <p:cNvPr id="138370" name="Group 235"/>
          <p:cNvGrpSpPr>
            <a:grpSpLocks/>
          </p:cNvGrpSpPr>
          <p:nvPr/>
        </p:nvGrpSpPr>
        <p:grpSpPr bwMode="auto">
          <a:xfrm>
            <a:off x="7185290" y="2911475"/>
            <a:ext cx="2366433" cy="1212850"/>
            <a:chOff x="2352" y="0"/>
            <a:chExt cx="1376" cy="764"/>
          </a:xfrm>
        </p:grpSpPr>
        <p:sp>
          <p:nvSpPr>
            <p:cNvPr id="138386" name="Freeform 236"/>
            <p:cNvSpPr>
              <a:spLocks/>
            </p:cNvSpPr>
            <p:nvPr/>
          </p:nvSpPr>
          <p:spPr bwMode="auto">
            <a:xfrm>
              <a:off x="2352" y="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8387" name="Group 237"/>
            <p:cNvGrpSpPr>
              <a:grpSpLocks/>
            </p:cNvGrpSpPr>
            <p:nvPr/>
          </p:nvGrpSpPr>
          <p:grpSpPr bwMode="auto">
            <a:xfrm>
              <a:off x="2448" y="70"/>
              <a:ext cx="1161" cy="678"/>
              <a:chOff x="-17" y="1282"/>
              <a:chExt cx="1161" cy="678"/>
            </a:xfrm>
          </p:grpSpPr>
          <p:sp>
            <p:nvSpPr>
              <p:cNvPr id="138388" name="Freeform 238"/>
              <p:cNvSpPr>
                <a:spLocks/>
              </p:cNvSpPr>
              <p:nvPr/>
            </p:nvSpPr>
            <p:spPr bwMode="auto">
              <a:xfrm>
                <a:off x="246" y="1476"/>
                <a:ext cx="222" cy="180"/>
              </a:xfrm>
              <a:custGeom>
                <a:avLst/>
                <a:gdLst>
                  <a:gd name="T0" fmla="*/ 0 w 222"/>
                  <a:gd name="T1" fmla="*/ 180 h 180"/>
                  <a:gd name="T2" fmla="*/ 222 w 222"/>
                  <a:gd name="T3" fmla="*/ 0 h 180"/>
                  <a:gd name="T4" fmla="*/ 0 60000 65536"/>
                  <a:gd name="T5" fmla="*/ 0 60000 65536"/>
                  <a:gd name="T6" fmla="*/ 0 w 222"/>
                  <a:gd name="T7" fmla="*/ 0 h 180"/>
                  <a:gd name="T8" fmla="*/ 222 w 222"/>
                  <a:gd name="T9" fmla="*/ 180 h 18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2" h="180">
                    <a:moveTo>
                      <a:pt x="0" y="180"/>
                    </a:moveTo>
                    <a:lnTo>
                      <a:pt x="22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89" name="Oval 239"/>
              <p:cNvSpPr>
                <a:spLocks noChangeArrowheads="1"/>
              </p:cNvSpPr>
              <p:nvPr/>
            </p:nvSpPr>
            <p:spPr bwMode="auto">
              <a:xfrm>
                <a:off x="-14" y="171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90" name="Line 240"/>
              <p:cNvSpPr>
                <a:spLocks noChangeShapeType="1"/>
              </p:cNvSpPr>
              <p:nvPr/>
            </p:nvSpPr>
            <p:spPr bwMode="auto">
              <a:xfrm>
                <a:off x="-14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91" name="Line 241"/>
              <p:cNvSpPr>
                <a:spLocks noChangeShapeType="1"/>
              </p:cNvSpPr>
              <p:nvPr/>
            </p:nvSpPr>
            <p:spPr bwMode="auto">
              <a:xfrm>
                <a:off x="299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92" name="Rectangle 242"/>
              <p:cNvSpPr>
                <a:spLocks noChangeArrowheads="1"/>
              </p:cNvSpPr>
              <p:nvPr/>
            </p:nvSpPr>
            <p:spPr bwMode="auto">
              <a:xfrm>
                <a:off x="-14" y="170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8393" name="Oval 243"/>
              <p:cNvSpPr>
                <a:spLocks noChangeArrowheads="1"/>
              </p:cNvSpPr>
              <p:nvPr/>
            </p:nvSpPr>
            <p:spPr bwMode="auto">
              <a:xfrm>
                <a:off x="-17" y="164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94" name="Freeform 244"/>
              <p:cNvSpPr>
                <a:spLocks/>
              </p:cNvSpPr>
              <p:nvPr/>
            </p:nvSpPr>
            <p:spPr bwMode="auto">
              <a:xfrm>
                <a:off x="651" y="1476"/>
                <a:ext cx="216" cy="189"/>
              </a:xfrm>
              <a:custGeom>
                <a:avLst/>
                <a:gdLst>
                  <a:gd name="T0" fmla="*/ 0 w 216"/>
                  <a:gd name="T1" fmla="*/ 0 h 189"/>
                  <a:gd name="T2" fmla="*/ 216 w 216"/>
                  <a:gd name="T3" fmla="*/ 189 h 189"/>
                  <a:gd name="T4" fmla="*/ 0 60000 65536"/>
                  <a:gd name="T5" fmla="*/ 0 60000 65536"/>
                  <a:gd name="T6" fmla="*/ 0 w 216"/>
                  <a:gd name="T7" fmla="*/ 0 h 189"/>
                  <a:gd name="T8" fmla="*/ 216 w 216"/>
                  <a:gd name="T9" fmla="*/ 189 h 18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6" h="189">
                    <a:moveTo>
                      <a:pt x="0" y="0"/>
                    </a:moveTo>
                    <a:lnTo>
                      <a:pt x="216" y="18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95" name="Freeform 245"/>
              <p:cNvSpPr>
                <a:spLocks/>
              </p:cNvSpPr>
              <p:nvPr/>
            </p:nvSpPr>
            <p:spPr bwMode="auto">
              <a:xfrm>
                <a:off x="303" y="1740"/>
                <a:ext cx="540" cy="3"/>
              </a:xfrm>
              <a:custGeom>
                <a:avLst/>
                <a:gdLst>
                  <a:gd name="T0" fmla="*/ 540 w 540"/>
                  <a:gd name="T1" fmla="*/ 3 h 3"/>
                  <a:gd name="T2" fmla="*/ 0 w 540"/>
                  <a:gd name="T3" fmla="*/ 0 h 3"/>
                  <a:gd name="T4" fmla="*/ 0 60000 65536"/>
                  <a:gd name="T5" fmla="*/ 0 60000 65536"/>
                  <a:gd name="T6" fmla="*/ 0 w 540"/>
                  <a:gd name="T7" fmla="*/ 0 h 3"/>
                  <a:gd name="T8" fmla="*/ 540 w 540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0" h="3">
                    <a:moveTo>
                      <a:pt x="540" y="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8396" name="Group 246"/>
              <p:cNvGrpSpPr>
                <a:grpSpLocks/>
              </p:cNvGrpSpPr>
              <p:nvPr/>
            </p:nvGrpSpPr>
            <p:grpSpPr bwMode="auto">
              <a:xfrm>
                <a:off x="45" y="1594"/>
                <a:ext cx="182" cy="252"/>
                <a:chOff x="2966" y="2425"/>
                <a:chExt cx="183" cy="252"/>
              </a:xfrm>
            </p:grpSpPr>
            <p:sp>
              <p:nvSpPr>
                <p:cNvPr id="138418" name="Rectangle 24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19" name="Text Box 248"/>
                <p:cNvSpPr txBox="1">
                  <a:spLocks noChangeArrowheads="1"/>
                </p:cNvSpPr>
                <p:nvPr/>
              </p:nvSpPr>
              <p:spPr bwMode="auto">
                <a:xfrm>
                  <a:off x="2966" y="2425"/>
                  <a:ext cx="183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x</a:t>
                  </a:r>
                  <a:endParaRPr lang="en-US"/>
                </a:p>
              </p:txBody>
            </p:sp>
          </p:grpSp>
          <p:grpSp>
            <p:nvGrpSpPr>
              <p:cNvPr id="138397" name="Group 249"/>
              <p:cNvGrpSpPr>
                <a:grpSpLocks/>
              </p:cNvGrpSpPr>
              <p:nvPr/>
            </p:nvGrpSpPr>
            <p:grpSpPr bwMode="auto">
              <a:xfrm>
                <a:off x="828" y="1576"/>
                <a:ext cx="316" cy="291"/>
                <a:chOff x="1740" y="2272"/>
                <a:chExt cx="316" cy="291"/>
              </a:xfrm>
            </p:grpSpPr>
            <p:sp>
              <p:nvSpPr>
                <p:cNvPr id="138410" name="Oval 250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11" name="Line 251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12" name="Line 252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13" name="Rectangle 253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8414" name="Oval 254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8415" name="Group 255"/>
                <p:cNvGrpSpPr>
                  <a:grpSpLocks/>
                </p:cNvGrpSpPr>
                <p:nvPr/>
              </p:nvGrpSpPr>
              <p:grpSpPr bwMode="auto">
                <a:xfrm>
                  <a:off x="1802" y="2272"/>
                  <a:ext cx="197" cy="291"/>
                  <a:chOff x="2959" y="2395"/>
                  <a:chExt cx="198" cy="291"/>
                </a:xfrm>
              </p:grpSpPr>
              <p:sp>
                <p:nvSpPr>
                  <p:cNvPr id="138416" name="Rectangle 256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8417" name="Text Box 2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9" y="2395"/>
                    <a:ext cx="198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/>
                      <a:t>z</a:t>
                    </a:r>
                  </a:p>
                </p:txBody>
              </p:sp>
            </p:grpSp>
          </p:grpSp>
          <p:sp>
            <p:nvSpPr>
              <p:cNvPr id="138398" name="Text Box 258"/>
              <p:cNvSpPr txBox="1">
                <a:spLocks noChangeArrowheads="1"/>
              </p:cNvSpPr>
              <p:nvPr/>
            </p:nvSpPr>
            <p:spPr bwMode="auto">
              <a:xfrm>
                <a:off x="731" y="1397"/>
                <a:ext cx="18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/>
                  <a:t>1</a:t>
                </a:r>
                <a:endParaRPr lang="en-US"/>
              </a:p>
            </p:txBody>
          </p:sp>
          <p:sp>
            <p:nvSpPr>
              <p:cNvPr id="138399" name="Text Box 259"/>
              <p:cNvSpPr txBox="1">
                <a:spLocks noChangeArrowheads="1"/>
              </p:cNvSpPr>
              <p:nvPr/>
            </p:nvSpPr>
            <p:spPr bwMode="auto">
              <a:xfrm>
                <a:off x="203" y="1394"/>
                <a:ext cx="18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/>
                  <a:t>2</a:t>
                </a:r>
                <a:endParaRPr lang="en-US"/>
              </a:p>
            </p:txBody>
          </p:sp>
          <p:sp>
            <p:nvSpPr>
              <p:cNvPr id="138400" name="Text Box 260"/>
              <p:cNvSpPr txBox="1">
                <a:spLocks noChangeArrowheads="1"/>
              </p:cNvSpPr>
              <p:nvPr/>
            </p:nvSpPr>
            <p:spPr bwMode="auto">
              <a:xfrm>
                <a:off x="488" y="1727"/>
                <a:ext cx="18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/>
                  <a:t>7</a:t>
                </a:r>
                <a:endParaRPr lang="en-US"/>
              </a:p>
            </p:txBody>
          </p:sp>
          <p:grpSp>
            <p:nvGrpSpPr>
              <p:cNvPr id="138401" name="Group 261"/>
              <p:cNvGrpSpPr>
                <a:grpSpLocks/>
              </p:cNvGrpSpPr>
              <p:nvPr/>
            </p:nvGrpSpPr>
            <p:grpSpPr bwMode="auto">
              <a:xfrm>
                <a:off x="408" y="1282"/>
                <a:ext cx="316" cy="252"/>
                <a:chOff x="1740" y="2302"/>
                <a:chExt cx="316" cy="252"/>
              </a:xfrm>
            </p:grpSpPr>
            <p:sp>
              <p:nvSpPr>
                <p:cNvPr id="138402" name="Oval 262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03" name="Line 263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04" name="Line 264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05" name="Rectangle 265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8406" name="Oval 266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8407" name="Group 267"/>
                <p:cNvGrpSpPr>
                  <a:grpSpLocks/>
                </p:cNvGrpSpPr>
                <p:nvPr/>
              </p:nvGrpSpPr>
              <p:grpSpPr bwMode="auto">
                <a:xfrm>
                  <a:off x="1808" y="2302"/>
                  <a:ext cx="182" cy="252"/>
                  <a:chOff x="2965" y="2425"/>
                  <a:chExt cx="184" cy="252"/>
                </a:xfrm>
              </p:grpSpPr>
              <p:sp>
                <p:nvSpPr>
                  <p:cNvPr id="138408" name="Rectangle 268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2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8409" name="Text Box 26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65" y="2425"/>
                    <a:ext cx="184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 sz="2000"/>
                      <a:t>y</a:t>
                    </a:r>
                    <a:endParaRPr lang="en-US"/>
                  </a:p>
                </p:txBody>
              </p:sp>
            </p:grpSp>
          </p:grpSp>
        </p:grpSp>
      </p:grpSp>
      <p:sp>
        <p:nvSpPr>
          <p:cNvPr id="138371" name="Text Box 270"/>
          <p:cNvSpPr txBox="1">
            <a:spLocks noChangeArrowheads="1"/>
          </p:cNvSpPr>
          <p:nvPr/>
        </p:nvSpPr>
        <p:spPr bwMode="auto">
          <a:xfrm>
            <a:off x="354506" y="1104900"/>
            <a:ext cx="928459" cy="56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sz="1800" b="1" dirty="0">
                <a:solidFill>
                  <a:srgbClr val="CC0000"/>
                </a:solidFill>
              </a:rPr>
              <a:t>node x</a:t>
            </a:r>
          </a:p>
          <a:p>
            <a:pPr algn="r" eaLnBrk="1" hangingPunct="1">
              <a:lnSpc>
                <a:spcPct val="85000"/>
              </a:lnSpc>
            </a:pPr>
            <a:r>
              <a:rPr lang="en-US" sz="1800" b="1" dirty="0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38372" name="Oval 271"/>
          <p:cNvSpPr>
            <a:spLocks noChangeArrowheads="1"/>
          </p:cNvSpPr>
          <p:nvPr/>
        </p:nvSpPr>
        <p:spPr bwMode="auto">
          <a:xfrm>
            <a:off x="1320800" y="1676400"/>
            <a:ext cx="11557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373" name="Oval 272"/>
          <p:cNvSpPr>
            <a:spLocks noChangeArrowheads="1"/>
          </p:cNvSpPr>
          <p:nvPr/>
        </p:nvSpPr>
        <p:spPr bwMode="auto">
          <a:xfrm>
            <a:off x="1320800" y="3733800"/>
            <a:ext cx="11557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374" name="Oval 273"/>
          <p:cNvSpPr>
            <a:spLocks noChangeArrowheads="1"/>
          </p:cNvSpPr>
          <p:nvPr/>
        </p:nvSpPr>
        <p:spPr bwMode="auto">
          <a:xfrm>
            <a:off x="1320800" y="5943600"/>
            <a:ext cx="11557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375" name="Oval 274"/>
          <p:cNvSpPr>
            <a:spLocks noChangeArrowheads="1"/>
          </p:cNvSpPr>
          <p:nvPr/>
        </p:nvSpPr>
        <p:spPr bwMode="auto">
          <a:xfrm>
            <a:off x="3572008" y="1676400"/>
            <a:ext cx="11557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376" name="Rectangle 275"/>
          <p:cNvSpPr>
            <a:spLocks noChangeArrowheads="1"/>
          </p:cNvSpPr>
          <p:nvPr/>
        </p:nvSpPr>
        <p:spPr bwMode="auto">
          <a:xfrm>
            <a:off x="1882704" y="184835"/>
            <a:ext cx="43588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fr-FR">
                <a:solidFill>
                  <a:srgbClr val="000000"/>
                </a:solidFill>
                <a:cs typeface="Times New Roman" charset="0"/>
              </a:rPr>
              <a:t>D</a:t>
            </a:r>
            <a:r>
              <a:rPr lang="fr-FR" baseline="-25000">
                <a:solidFill>
                  <a:srgbClr val="000000"/>
                </a:solidFill>
                <a:cs typeface="Times New Roman" charset="0"/>
              </a:rPr>
              <a:t>x</a:t>
            </a:r>
            <a:r>
              <a:rPr lang="fr-FR">
                <a:solidFill>
                  <a:srgbClr val="000000"/>
                </a:solidFill>
                <a:cs typeface="Times New Roman" charset="0"/>
              </a:rPr>
              <a:t>(y) = min{c(x,y) + D</a:t>
            </a:r>
            <a:r>
              <a:rPr lang="fr-FR" baseline="-25000">
                <a:solidFill>
                  <a:srgbClr val="000000"/>
                </a:solidFill>
                <a:cs typeface="Times New Roman" charset="0"/>
              </a:rPr>
              <a:t>y</a:t>
            </a:r>
            <a:r>
              <a:rPr lang="fr-FR">
                <a:solidFill>
                  <a:srgbClr val="000000"/>
                </a:solidFill>
                <a:cs typeface="Times New Roman" charset="0"/>
              </a:rPr>
              <a:t>(y), c(x,z) + D</a:t>
            </a:r>
            <a:r>
              <a:rPr lang="fr-FR" baseline="-25000">
                <a:solidFill>
                  <a:srgbClr val="000000"/>
                </a:solidFill>
                <a:cs typeface="Times New Roman" charset="0"/>
              </a:rPr>
              <a:t>z</a:t>
            </a:r>
            <a:r>
              <a:rPr lang="fr-FR">
                <a:solidFill>
                  <a:srgbClr val="000000"/>
                </a:solidFill>
                <a:cs typeface="Times New Roman" charset="0"/>
              </a:rPr>
              <a:t>(y)} </a:t>
            </a:r>
            <a:br>
              <a:rPr lang="fr-FR">
                <a:solidFill>
                  <a:srgbClr val="000000"/>
                </a:solidFill>
                <a:cs typeface="Times New Roman" charset="0"/>
              </a:rPr>
            </a:br>
            <a:r>
              <a:rPr lang="fr-FR">
                <a:solidFill>
                  <a:srgbClr val="000000"/>
                </a:solidFill>
                <a:cs typeface="Times New Roman" charset="0"/>
              </a:rPr>
              <a:t>             = min{2+0 , 7+1} = 2</a:t>
            </a:r>
          </a:p>
        </p:txBody>
      </p:sp>
      <p:sp>
        <p:nvSpPr>
          <p:cNvPr id="138377" name="Line 276"/>
          <p:cNvSpPr>
            <a:spLocks noChangeShapeType="1"/>
          </p:cNvSpPr>
          <p:nvPr/>
        </p:nvSpPr>
        <p:spPr bwMode="auto">
          <a:xfrm flipH="1">
            <a:off x="4074187" y="809625"/>
            <a:ext cx="877094" cy="9667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78" name="Rectangle 277"/>
          <p:cNvSpPr>
            <a:spLocks noChangeArrowheads="1"/>
          </p:cNvSpPr>
          <p:nvPr/>
        </p:nvSpPr>
        <p:spPr bwMode="auto">
          <a:xfrm>
            <a:off x="7015745" y="25149"/>
            <a:ext cx="2691763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fr-FR" i="1"/>
              <a:t>D</a:t>
            </a:r>
            <a:r>
              <a:rPr lang="fr-FR" i="1" baseline="-25000"/>
              <a:t>x</a:t>
            </a:r>
            <a:r>
              <a:rPr lang="fr-FR" i="1"/>
              <a:t>(z) = </a:t>
            </a:r>
            <a:r>
              <a:rPr lang="fr-FR"/>
              <a:t>min{</a:t>
            </a:r>
            <a:r>
              <a:rPr lang="fr-FR" i="1"/>
              <a:t>c(x,y) + </a:t>
            </a:r>
            <a:br>
              <a:rPr lang="fr-FR" i="1"/>
            </a:br>
            <a:r>
              <a:rPr lang="fr-FR" i="1"/>
              <a:t>      D</a:t>
            </a:r>
            <a:r>
              <a:rPr lang="fr-FR" i="1" baseline="-25000"/>
              <a:t>y</a:t>
            </a:r>
            <a:r>
              <a:rPr lang="fr-FR" i="1"/>
              <a:t>(z), c(x,z) + D</a:t>
            </a:r>
            <a:r>
              <a:rPr lang="fr-FR" i="1" baseline="-25000"/>
              <a:t>z</a:t>
            </a:r>
            <a:r>
              <a:rPr lang="fr-FR" i="1"/>
              <a:t>(z)</a:t>
            </a:r>
            <a:r>
              <a:rPr lang="fr-FR"/>
              <a:t>} </a:t>
            </a:r>
          </a:p>
          <a:p>
            <a:pPr algn="just">
              <a:lnSpc>
                <a:spcPct val="120000"/>
              </a:lnSpc>
            </a:pPr>
            <a:r>
              <a:rPr lang="fr-FR"/>
              <a:t>= min{2+1 , 7+0} = 3</a:t>
            </a:r>
          </a:p>
        </p:txBody>
      </p:sp>
      <p:sp>
        <p:nvSpPr>
          <p:cNvPr id="138379" name="Line 278"/>
          <p:cNvSpPr>
            <a:spLocks noChangeShapeType="1"/>
          </p:cNvSpPr>
          <p:nvPr/>
        </p:nvSpPr>
        <p:spPr bwMode="auto">
          <a:xfrm flipH="1">
            <a:off x="4528213" y="482600"/>
            <a:ext cx="2801540" cy="13335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80" name="Text Box 279"/>
          <p:cNvSpPr txBox="1">
            <a:spLocks noChangeArrowheads="1"/>
          </p:cNvSpPr>
          <p:nvPr/>
        </p:nvSpPr>
        <p:spPr bwMode="auto">
          <a:xfrm>
            <a:off x="4249606" y="1674813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3</a:t>
            </a:r>
          </a:p>
        </p:txBody>
      </p:sp>
      <p:sp>
        <p:nvSpPr>
          <p:cNvPr id="138381" name="Text Box 280"/>
          <p:cNvSpPr txBox="1">
            <a:spLocks noChangeArrowheads="1"/>
          </p:cNvSpPr>
          <p:nvPr/>
        </p:nvSpPr>
        <p:spPr bwMode="auto">
          <a:xfrm>
            <a:off x="3878131" y="1679576"/>
            <a:ext cx="371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</a:t>
            </a:r>
          </a:p>
        </p:txBody>
      </p:sp>
      <p:sp>
        <p:nvSpPr>
          <p:cNvPr id="138382" name="Text Box 281"/>
          <p:cNvSpPr txBox="1">
            <a:spLocks noChangeArrowheads="1"/>
          </p:cNvSpPr>
          <p:nvPr/>
        </p:nvSpPr>
        <p:spPr bwMode="auto">
          <a:xfrm>
            <a:off x="385462" y="2851150"/>
            <a:ext cx="928459" cy="56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node y</a:t>
            </a:r>
          </a:p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38383" name="Text Box 282"/>
          <p:cNvSpPr txBox="1">
            <a:spLocks noChangeArrowheads="1"/>
          </p:cNvSpPr>
          <p:nvPr/>
        </p:nvSpPr>
        <p:spPr bwMode="auto">
          <a:xfrm>
            <a:off x="405165" y="4699000"/>
            <a:ext cx="915635" cy="56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node z</a:t>
            </a:r>
          </a:p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38384" name="Text Box 283"/>
          <p:cNvSpPr txBox="1">
            <a:spLocks noChangeArrowheads="1"/>
          </p:cNvSpPr>
          <p:nvPr/>
        </p:nvSpPr>
        <p:spPr bwMode="auto">
          <a:xfrm>
            <a:off x="3697552" y="1143000"/>
            <a:ext cx="7120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385" name="Text Box 284"/>
          <p:cNvSpPr txBox="1">
            <a:spLocks noChangeArrowheads="1"/>
          </p:cNvSpPr>
          <p:nvPr/>
        </p:nvSpPr>
        <p:spPr bwMode="auto">
          <a:xfrm rot="-5400000">
            <a:off x="628384" y="2066230"/>
            <a:ext cx="5421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8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0834" y="6475896"/>
            <a:ext cx="59437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24</a:t>
            </a:fld>
            <a:endParaRPr lang="en-US" sz="1200" dirty="0">
              <a:latin typeface="Tahoma" charset="0"/>
            </a:endParaRPr>
          </a:p>
        </p:txBody>
      </p:sp>
      <p:sp>
        <p:nvSpPr>
          <p:cNvPr id="18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06788" y="6475082"/>
            <a:ext cx="2358929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95418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7" name="Picture 15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01" y="847725"/>
            <a:ext cx="742778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8" name="Rectangle 2"/>
          <p:cNvSpPr>
            <a:spLocks noGrp="1" noChangeArrowheads="1"/>
          </p:cNvSpPr>
          <p:nvPr>
            <p:ph type="title"/>
          </p:nvPr>
        </p:nvSpPr>
        <p:spPr>
          <a:xfrm>
            <a:off x="577850" y="152401"/>
            <a:ext cx="8420100" cy="1008063"/>
          </a:xfrm>
        </p:spPr>
        <p:txBody>
          <a:bodyPr/>
          <a:lstStyle/>
          <a:p>
            <a:r>
              <a:rPr lang="en-US" sz="3600">
                <a:latin typeface="Gill Sans MT" charset="0"/>
              </a:rPr>
              <a:t>Distance vector: link cost changes</a:t>
            </a:r>
            <a:endParaRPr lang="en-US">
              <a:latin typeface="Gill Sans MT" charset="0"/>
            </a:endParaRPr>
          </a:p>
        </p:txBody>
      </p:sp>
      <p:sp>
        <p:nvSpPr>
          <p:cNvPr id="139269" name="Rectangle 3"/>
          <p:cNvSpPr>
            <a:spLocks noChangeArrowheads="1"/>
          </p:cNvSpPr>
          <p:nvPr/>
        </p:nvSpPr>
        <p:spPr bwMode="auto">
          <a:xfrm>
            <a:off x="598488" y="1400176"/>
            <a:ext cx="5272881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link cost changes: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node detects local link cost change 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updates routing info, recalculates </a:t>
            </a:r>
            <a:br>
              <a:rPr lang="en-US" sz="2400">
                <a:latin typeface="Gill Sans MT" charset="0"/>
              </a:rPr>
            </a:br>
            <a:r>
              <a:rPr lang="en-US" sz="2400">
                <a:latin typeface="Gill Sans MT" charset="0"/>
              </a:rPr>
              <a:t>distance vector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if DV changes, notify neighbors</a:t>
            </a:r>
            <a:r>
              <a:rPr lang="en-US" sz="2200">
                <a:latin typeface="Gill Sans MT" charset="0"/>
              </a:rPr>
              <a:t> </a:t>
            </a:r>
          </a:p>
        </p:txBody>
      </p:sp>
      <p:sp>
        <p:nvSpPr>
          <p:cNvPr id="139270" name="Text Box 4"/>
          <p:cNvSpPr txBox="1">
            <a:spLocks noChangeArrowheads="1"/>
          </p:cNvSpPr>
          <p:nvPr/>
        </p:nvSpPr>
        <p:spPr bwMode="auto">
          <a:xfrm>
            <a:off x="340519" y="3694114"/>
            <a:ext cx="991618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ja-JP" altLang="en-US">
                <a:solidFill>
                  <a:srgbClr val="CC0000"/>
                </a:solidFill>
                <a:latin typeface="Gill Sans MT" charset="0"/>
              </a:rPr>
              <a:t>“</a:t>
            </a:r>
            <a:r>
              <a:rPr lang="en-US" altLang="ja-JP">
                <a:solidFill>
                  <a:srgbClr val="CC0000"/>
                </a:solidFill>
                <a:latin typeface="Gill Sans MT" charset="0"/>
              </a:rPr>
              <a:t>good</a:t>
            </a:r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CC0000"/>
                </a:solidFill>
                <a:latin typeface="Gill Sans MT" charset="0"/>
              </a:rPr>
              <a:t>news </a:t>
            </a:r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CC0000"/>
                </a:solidFill>
                <a:latin typeface="Gill Sans MT" charset="0"/>
              </a:rPr>
              <a:t>travels</a:t>
            </a:r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CC0000"/>
                </a:solidFill>
                <a:latin typeface="Gill Sans MT" charset="0"/>
              </a:rPr>
              <a:t>fast</a:t>
            </a:r>
            <a:r>
              <a:rPr lang="ja-JP" altLang="en-US">
                <a:solidFill>
                  <a:srgbClr val="CC0000"/>
                </a:solidFill>
                <a:latin typeface="Gill Sans MT" charset="0"/>
              </a:rPr>
              <a:t>”</a:t>
            </a:r>
            <a:endParaRPr lang="en-US" sz="1600">
              <a:solidFill>
                <a:srgbClr val="CC0000"/>
              </a:solidFill>
              <a:latin typeface="Gill Sans MT" charset="0"/>
            </a:endParaRPr>
          </a:p>
        </p:txBody>
      </p:sp>
      <p:grpSp>
        <p:nvGrpSpPr>
          <p:cNvPr id="139271" name="Group 5"/>
          <p:cNvGrpSpPr>
            <a:grpSpLocks/>
          </p:cNvGrpSpPr>
          <p:nvPr/>
        </p:nvGrpSpPr>
        <p:grpSpPr bwMode="auto">
          <a:xfrm>
            <a:off x="6325394" y="1609725"/>
            <a:ext cx="2366433" cy="1314450"/>
            <a:chOff x="3625" y="1076"/>
            <a:chExt cx="1376" cy="828"/>
          </a:xfrm>
        </p:grpSpPr>
        <p:sp>
          <p:nvSpPr>
            <p:cNvPr id="139275" name="Freeform 6"/>
            <p:cNvSpPr>
              <a:spLocks/>
            </p:cNvSpPr>
            <p:nvPr/>
          </p:nvSpPr>
          <p:spPr bwMode="auto">
            <a:xfrm>
              <a:off x="3625" y="114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6" name="Freeform 7"/>
            <p:cNvSpPr>
              <a:spLocks/>
            </p:cNvSpPr>
            <p:nvPr/>
          </p:nvSpPr>
          <p:spPr bwMode="auto">
            <a:xfrm>
              <a:off x="3984" y="1404"/>
              <a:ext cx="222" cy="180"/>
            </a:xfrm>
            <a:custGeom>
              <a:avLst/>
              <a:gdLst>
                <a:gd name="T0" fmla="*/ 0 w 222"/>
                <a:gd name="T1" fmla="*/ 180 h 180"/>
                <a:gd name="T2" fmla="*/ 222 w 222"/>
                <a:gd name="T3" fmla="*/ 0 h 180"/>
                <a:gd name="T4" fmla="*/ 0 60000 65536"/>
                <a:gd name="T5" fmla="*/ 0 60000 65536"/>
                <a:gd name="T6" fmla="*/ 0 w 222"/>
                <a:gd name="T7" fmla="*/ 0 h 180"/>
                <a:gd name="T8" fmla="*/ 222 w 222"/>
                <a:gd name="T9" fmla="*/ 180 h 1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2" h="180">
                  <a:moveTo>
                    <a:pt x="0" y="180"/>
                  </a:moveTo>
                  <a:lnTo>
                    <a:pt x="22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7" name="Oval 8"/>
            <p:cNvSpPr>
              <a:spLocks noChangeArrowheads="1"/>
            </p:cNvSpPr>
            <p:nvPr/>
          </p:nvSpPr>
          <p:spPr bwMode="auto">
            <a:xfrm>
              <a:off x="3724" y="164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8" name="Line 9"/>
            <p:cNvSpPr>
              <a:spLocks noChangeShapeType="1"/>
            </p:cNvSpPr>
            <p:nvPr/>
          </p:nvSpPr>
          <p:spPr bwMode="auto">
            <a:xfrm>
              <a:off x="3724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9" name="Line 10"/>
            <p:cNvSpPr>
              <a:spLocks noChangeShapeType="1"/>
            </p:cNvSpPr>
            <p:nvPr/>
          </p:nvSpPr>
          <p:spPr bwMode="auto">
            <a:xfrm>
              <a:off x="4037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80" name="Rectangle 11"/>
            <p:cNvSpPr>
              <a:spLocks noChangeArrowheads="1"/>
            </p:cNvSpPr>
            <p:nvPr/>
          </p:nvSpPr>
          <p:spPr bwMode="auto">
            <a:xfrm>
              <a:off x="3724" y="163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139281" name="Oval 12"/>
            <p:cNvSpPr>
              <a:spLocks noChangeArrowheads="1"/>
            </p:cNvSpPr>
            <p:nvPr/>
          </p:nvSpPr>
          <p:spPr bwMode="auto">
            <a:xfrm>
              <a:off x="3721" y="157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82" name="Freeform 13"/>
            <p:cNvSpPr>
              <a:spLocks/>
            </p:cNvSpPr>
            <p:nvPr/>
          </p:nvSpPr>
          <p:spPr bwMode="auto">
            <a:xfrm>
              <a:off x="4389" y="1404"/>
              <a:ext cx="216" cy="189"/>
            </a:xfrm>
            <a:custGeom>
              <a:avLst/>
              <a:gdLst>
                <a:gd name="T0" fmla="*/ 0 w 216"/>
                <a:gd name="T1" fmla="*/ 0 h 189"/>
                <a:gd name="T2" fmla="*/ 216 w 216"/>
                <a:gd name="T3" fmla="*/ 189 h 189"/>
                <a:gd name="T4" fmla="*/ 0 60000 65536"/>
                <a:gd name="T5" fmla="*/ 0 60000 65536"/>
                <a:gd name="T6" fmla="*/ 0 w 216"/>
                <a:gd name="T7" fmla="*/ 0 h 189"/>
                <a:gd name="T8" fmla="*/ 216 w 216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" h="189">
                  <a:moveTo>
                    <a:pt x="0" y="0"/>
                  </a:moveTo>
                  <a:lnTo>
                    <a:pt x="216" y="18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83" name="Freeform 14"/>
            <p:cNvSpPr>
              <a:spLocks/>
            </p:cNvSpPr>
            <p:nvPr/>
          </p:nvSpPr>
          <p:spPr bwMode="auto">
            <a:xfrm>
              <a:off x="4041" y="1668"/>
              <a:ext cx="540" cy="3"/>
            </a:xfrm>
            <a:custGeom>
              <a:avLst/>
              <a:gdLst>
                <a:gd name="T0" fmla="*/ 540 w 540"/>
                <a:gd name="T1" fmla="*/ 3 h 3"/>
                <a:gd name="T2" fmla="*/ 0 w 540"/>
                <a:gd name="T3" fmla="*/ 0 h 3"/>
                <a:gd name="T4" fmla="*/ 0 60000 65536"/>
                <a:gd name="T5" fmla="*/ 0 60000 65536"/>
                <a:gd name="T6" fmla="*/ 0 w 540"/>
                <a:gd name="T7" fmla="*/ 0 h 3"/>
                <a:gd name="T8" fmla="*/ 540 w 540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0" h="3">
                  <a:moveTo>
                    <a:pt x="540" y="3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9284" name="Group 15"/>
            <p:cNvGrpSpPr>
              <a:grpSpLocks/>
            </p:cNvGrpSpPr>
            <p:nvPr/>
          </p:nvGrpSpPr>
          <p:grpSpPr bwMode="auto">
            <a:xfrm>
              <a:off x="3775" y="1526"/>
              <a:ext cx="195" cy="252"/>
              <a:chOff x="2959" y="2429"/>
              <a:chExt cx="198" cy="252"/>
            </a:xfrm>
          </p:grpSpPr>
          <p:sp>
            <p:nvSpPr>
              <p:cNvPr id="139308" name="Rectangle 1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09" name="Text Box 17"/>
              <p:cNvSpPr txBox="1">
                <a:spLocks noChangeArrowheads="1"/>
              </p:cNvSpPr>
              <p:nvPr/>
            </p:nvSpPr>
            <p:spPr bwMode="auto">
              <a:xfrm>
                <a:off x="2959" y="2429"/>
                <a:ext cx="19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>
                    <a:latin typeface="Comic Sans MS" charset="0"/>
                  </a:rPr>
                  <a:t>x</a:t>
                </a:r>
                <a:endParaRPr lang="en-US">
                  <a:latin typeface="Times New Roman" charset="0"/>
                </a:endParaRPr>
              </a:p>
            </p:txBody>
          </p:sp>
        </p:grpSp>
        <p:grpSp>
          <p:nvGrpSpPr>
            <p:cNvPr id="139285" name="Group 18"/>
            <p:cNvGrpSpPr>
              <a:grpSpLocks/>
            </p:cNvGrpSpPr>
            <p:nvPr/>
          </p:nvGrpSpPr>
          <p:grpSpPr bwMode="auto">
            <a:xfrm>
              <a:off x="4566" y="1538"/>
              <a:ext cx="316" cy="252"/>
              <a:chOff x="1740" y="2306"/>
              <a:chExt cx="316" cy="252"/>
            </a:xfrm>
          </p:grpSpPr>
          <p:sp>
            <p:nvSpPr>
              <p:cNvPr id="139300" name="Oval 19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01" name="Line 20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02" name="Line 21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03" name="Rectangle 22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39304" name="Oval 23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9305" name="Group 24"/>
              <p:cNvGrpSpPr>
                <a:grpSpLocks/>
              </p:cNvGrpSpPr>
              <p:nvPr/>
            </p:nvGrpSpPr>
            <p:grpSpPr bwMode="auto">
              <a:xfrm>
                <a:off x="1803" y="2306"/>
                <a:ext cx="187" cy="252"/>
                <a:chOff x="2962" y="2429"/>
                <a:chExt cx="190" cy="252"/>
              </a:xfrm>
            </p:grpSpPr>
            <p:sp>
              <p:nvSpPr>
                <p:cNvPr id="139306" name="Rectangle 25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307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962" y="2429"/>
                  <a:ext cx="190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>
                      <a:latin typeface="Comic Sans MS" charset="0"/>
                    </a:rPr>
                    <a:t>z</a:t>
                  </a:r>
                  <a:endParaRPr lang="en-US">
                    <a:latin typeface="Times New Roman" charset="0"/>
                  </a:endParaRPr>
                </a:p>
              </p:txBody>
            </p:sp>
          </p:grpSp>
        </p:grpSp>
        <p:sp>
          <p:nvSpPr>
            <p:cNvPr id="139286" name="Text Box 27"/>
            <p:cNvSpPr txBox="1">
              <a:spLocks noChangeArrowheads="1"/>
            </p:cNvSpPr>
            <p:nvPr/>
          </p:nvSpPr>
          <p:spPr bwMode="auto">
            <a:xfrm>
              <a:off x="4476" y="1328"/>
              <a:ext cx="16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Comic Sans MS" charset="0"/>
                </a:rPr>
                <a:t>1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39287" name="Text Box 28"/>
            <p:cNvSpPr txBox="1">
              <a:spLocks noChangeArrowheads="1"/>
            </p:cNvSpPr>
            <p:nvPr/>
          </p:nvSpPr>
          <p:spPr bwMode="auto">
            <a:xfrm>
              <a:off x="3937" y="1325"/>
              <a:ext cx="18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Comic Sans MS" charset="0"/>
                </a:rPr>
                <a:t>4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39288" name="Text Box 29"/>
            <p:cNvSpPr txBox="1">
              <a:spLocks noChangeArrowheads="1"/>
            </p:cNvSpPr>
            <p:nvPr/>
          </p:nvSpPr>
          <p:spPr bwMode="auto">
            <a:xfrm>
              <a:off x="4181" y="1658"/>
              <a:ext cx="27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Comic Sans MS" charset="0"/>
                </a:rPr>
                <a:t>50</a:t>
              </a:r>
              <a:endParaRPr lang="en-US">
                <a:latin typeface="Times New Roman" charset="0"/>
              </a:endParaRPr>
            </a:p>
          </p:txBody>
        </p:sp>
        <p:grpSp>
          <p:nvGrpSpPr>
            <p:cNvPr id="139289" name="Group 30"/>
            <p:cNvGrpSpPr>
              <a:grpSpLocks/>
            </p:cNvGrpSpPr>
            <p:nvPr/>
          </p:nvGrpSpPr>
          <p:grpSpPr bwMode="auto">
            <a:xfrm>
              <a:off x="4146" y="1214"/>
              <a:ext cx="316" cy="252"/>
              <a:chOff x="1740" y="2306"/>
              <a:chExt cx="316" cy="252"/>
            </a:xfrm>
          </p:grpSpPr>
          <p:sp>
            <p:nvSpPr>
              <p:cNvPr id="139292" name="Oval 31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293" name="Line 32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294" name="Line 33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295" name="Rectangle 34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39296" name="Oval 35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9297" name="Group 36"/>
              <p:cNvGrpSpPr>
                <a:grpSpLocks/>
              </p:cNvGrpSpPr>
              <p:nvPr/>
            </p:nvGrpSpPr>
            <p:grpSpPr bwMode="auto">
              <a:xfrm>
                <a:off x="1806" y="2306"/>
                <a:ext cx="185" cy="252"/>
                <a:chOff x="2964" y="2429"/>
                <a:chExt cx="188" cy="252"/>
              </a:xfrm>
            </p:grpSpPr>
            <p:sp>
              <p:nvSpPr>
                <p:cNvPr id="139298" name="Rectangle 3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299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964" y="2429"/>
                  <a:ext cx="18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>
                      <a:latin typeface="Comic Sans MS" charset="0"/>
                    </a:rPr>
                    <a:t>y</a:t>
                  </a:r>
                  <a:endParaRPr lang="en-US">
                    <a:latin typeface="Times New Roman" charset="0"/>
                  </a:endParaRPr>
                </a:p>
              </p:txBody>
            </p:sp>
          </p:grpSp>
        </p:grpSp>
        <p:sp>
          <p:nvSpPr>
            <p:cNvPr id="139290" name="Text Box 39"/>
            <p:cNvSpPr txBox="1">
              <a:spLocks noChangeArrowheads="1"/>
            </p:cNvSpPr>
            <p:nvPr/>
          </p:nvSpPr>
          <p:spPr bwMode="auto">
            <a:xfrm>
              <a:off x="3846" y="1076"/>
              <a:ext cx="16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FF0000"/>
                  </a:solidFill>
                  <a:latin typeface="Comic Sans MS" charset="0"/>
                </a:rPr>
                <a:t>1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39291" name="Line 40"/>
            <p:cNvSpPr>
              <a:spLocks noChangeShapeType="1"/>
            </p:cNvSpPr>
            <p:nvPr/>
          </p:nvSpPr>
          <p:spPr bwMode="auto">
            <a:xfrm flipH="1" flipV="1">
              <a:off x="3948" y="1272"/>
              <a:ext cx="132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0153" name="Rectangle 41"/>
          <p:cNvSpPr>
            <a:spLocks noChangeArrowheads="1"/>
          </p:cNvSpPr>
          <p:nvPr/>
        </p:nvSpPr>
        <p:spPr bwMode="auto">
          <a:xfrm>
            <a:off x="1840178" y="3768617"/>
            <a:ext cx="72489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228600" algn="l"/>
                <a:tab pos="457200" algn="l"/>
              </a:tabLst>
            </a:pPr>
            <a:r>
              <a:rPr lang="en-US" i="1" dirty="0"/>
              <a:t>t</a:t>
            </a:r>
            <a:r>
              <a:rPr lang="en-US" i="1" baseline="-25000" dirty="0"/>
              <a:t>0 </a:t>
            </a:r>
            <a:r>
              <a:rPr lang="en-US" dirty="0"/>
              <a:t>: </a:t>
            </a:r>
            <a:r>
              <a:rPr lang="en-US" i="1" dirty="0"/>
              <a:t>y</a:t>
            </a:r>
            <a:r>
              <a:rPr lang="en-US" dirty="0"/>
              <a:t> detects link-cost change, updates its DV, informs its neighbors.</a:t>
            </a:r>
          </a:p>
          <a:p>
            <a:pPr>
              <a:tabLst>
                <a:tab pos="228600" algn="l"/>
                <a:tab pos="457200" algn="l"/>
              </a:tabLst>
            </a:pPr>
            <a:endParaRPr lang="en-US" dirty="0"/>
          </a:p>
        </p:txBody>
      </p:sp>
      <p:sp>
        <p:nvSpPr>
          <p:cNvPr id="730154" name="Rectangle 42"/>
          <p:cNvSpPr>
            <a:spLocks noChangeArrowheads="1"/>
          </p:cNvSpPr>
          <p:nvPr/>
        </p:nvSpPr>
        <p:spPr bwMode="auto">
          <a:xfrm>
            <a:off x="1853935" y="4327525"/>
            <a:ext cx="7045987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228600" algn="l"/>
                <a:tab pos="457200" algn="l"/>
              </a:tabLst>
            </a:pPr>
            <a:r>
              <a:rPr lang="en-US" i="1"/>
              <a:t>t</a:t>
            </a:r>
            <a:r>
              <a:rPr lang="en-US" i="1" baseline="-25000"/>
              <a:t>1 </a:t>
            </a:r>
            <a:r>
              <a:rPr lang="en-US"/>
              <a:t>: </a:t>
            </a:r>
            <a:r>
              <a:rPr lang="en-US" i="1"/>
              <a:t>z</a:t>
            </a:r>
            <a:r>
              <a:rPr lang="en-US"/>
              <a:t> receives update from </a:t>
            </a:r>
            <a:r>
              <a:rPr lang="en-US" i="1"/>
              <a:t>y</a:t>
            </a:r>
            <a:r>
              <a:rPr lang="en-US"/>
              <a:t>, updates its table, computes new least cost to </a:t>
            </a:r>
            <a:r>
              <a:rPr lang="en-US" i="1"/>
              <a:t>x</a:t>
            </a:r>
            <a:r>
              <a:rPr lang="en-US"/>
              <a:t> , sends its neighbors its DV.</a:t>
            </a:r>
          </a:p>
          <a:p>
            <a:pPr>
              <a:tabLst>
                <a:tab pos="228600" algn="l"/>
                <a:tab pos="457200" algn="l"/>
              </a:tabLst>
            </a:pPr>
            <a:endParaRPr lang="en-US"/>
          </a:p>
        </p:txBody>
      </p:sp>
      <p:sp>
        <p:nvSpPr>
          <p:cNvPr id="730155" name="Rectangle 43"/>
          <p:cNvSpPr>
            <a:spLocks noChangeArrowheads="1"/>
          </p:cNvSpPr>
          <p:nvPr/>
        </p:nvSpPr>
        <p:spPr bwMode="auto">
          <a:xfrm>
            <a:off x="1878013" y="5151439"/>
            <a:ext cx="7754541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228600" algn="l"/>
                <a:tab pos="457200" algn="l"/>
              </a:tabLst>
            </a:pPr>
            <a:r>
              <a:rPr lang="en-US" i="1"/>
              <a:t>t</a:t>
            </a:r>
            <a:r>
              <a:rPr lang="en-US" i="1" baseline="-25000"/>
              <a:t>2 </a:t>
            </a:r>
            <a:r>
              <a:rPr lang="en-US"/>
              <a:t>: </a:t>
            </a:r>
            <a:r>
              <a:rPr lang="en-US" i="1"/>
              <a:t>y</a:t>
            </a:r>
            <a:r>
              <a:rPr lang="en-US"/>
              <a:t> receives </a:t>
            </a:r>
            <a:r>
              <a:rPr lang="en-US" i="1"/>
              <a:t>z</a:t>
            </a:r>
            <a:r>
              <a:rPr lang="ja-JP" altLang="en-US"/>
              <a:t>’</a:t>
            </a:r>
            <a:r>
              <a:rPr lang="en-US" altLang="ja-JP"/>
              <a:t>s update, updates its distance table.  </a:t>
            </a:r>
            <a:r>
              <a:rPr lang="en-US" altLang="ja-JP" i="1"/>
              <a:t>y</a:t>
            </a:r>
            <a:r>
              <a:rPr lang="ja-JP" altLang="en-US"/>
              <a:t>’</a:t>
            </a:r>
            <a:r>
              <a:rPr lang="en-US" altLang="ja-JP"/>
              <a:t>s least costs do </a:t>
            </a:r>
            <a:r>
              <a:rPr lang="en-US" altLang="ja-JP" i="1"/>
              <a:t>not</a:t>
            </a:r>
            <a:r>
              <a:rPr lang="en-US" altLang="ja-JP"/>
              <a:t> change, so </a:t>
            </a:r>
            <a:r>
              <a:rPr lang="en-US" altLang="ja-JP" i="1"/>
              <a:t>y</a:t>
            </a:r>
            <a:r>
              <a:rPr lang="en-US" altLang="ja-JP"/>
              <a:t>  does </a:t>
            </a:r>
            <a:r>
              <a:rPr lang="en-US" altLang="ja-JP" i="1"/>
              <a:t>not</a:t>
            </a:r>
            <a:r>
              <a:rPr lang="en-US" altLang="ja-JP"/>
              <a:t> send a message to </a:t>
            </a:r>
            <a:r>
              <a:rPr lang="en-US" altLang="ja-JP" i="1"/>
              <a:t>z</a:t>
            </a:r>
            <a:r>
              <a:rPr lang="en-US" altLang="ja-JP"/>
              <a:t>. </a:t>
            </a:r>
          </a:p>
          <a:p>
            <a:pPr>
              <a:tabLst>
                <a:tab pos="228600" algn="l"/>
                <a:tab pos="457200" algn="l"/>
              </a:tabLst>
            </a:pPr>
            <a:endParaRPr lang="en-US"/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0834" y="6475896"/>
            <a:ext cx="59437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25</a:t>
            </a:fld>
            <a:endParaRPr lang="en-US" sz="1200" dirty="0">
              <a:latin typeface="Tahoma" charset="0"/>
            </a:endParaRPr>
          </a:p>
        </p:txBody>
      </p:sp>
      <p:sp>
        <p:nvSpPr>
          <p:cNvPr id="4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06788" y="6475082"/>
            <a:ext cx="2358929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p:sp>
        <p:nvSpPr>
          <p:cNvPr id="49" name="TextBox 1"/>
          <p:cNvSpPr txBox="1">
            <a:spLocks noChangeArrowheads="1"/>
          </p:cNvSpPr>
          <p:nvPr/>
        </p:nvSpPr>
        <p:spPr bwMode="auto">
          <a:xfrm>
            <a:off x="368145" y="6198762"/>
            <a:ext cx="48827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/>
              <a:t>* Check out the online interactive exercises for more examples: h</a:t>
            </a:r>
            <a:r>
              <a:rPr lang="en-US" sz="1200" dirty="0"/>
              <a:t>ttp://gaia.cs.umass.edu/kurose_ross/interactive/</a:t>
            </a:r>
          </a:p>
        </p:txBody>
      </p:sp>
    </p:spTree>
    <p:extLst>
      <p:ext uri="{BB962C8B-B14F-4D97-AF65-F5344CB8AC3E}">
        <p14:creationId xmlns:p14="http://schemas.microsoft.com/office/powerpoint/2010/main" val="352354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0153" grpId="0"/>
      <p:bldP spid="730154" grpId="0"/>
      <p:bldP spid="73015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0DCF9BDD-CFA9-4940-A134-4E3EBF4AC9F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124" y="2046084"/>
            <a:ext cx="6405402" cy="351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6342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1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01" y="847725"/>
            <a:ext cx="742778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2" name="Rectangle 3"/>
          <p:cNvSpPr>
            <a:spLocks noGrp="1" noChangeArrowheads="1"/>
          </p:cNvSpPr>
          <p:nvPr>
            <p:ph type="title"/>
          </p:nvPr>
        </p:nvSpPr>
        <p:spPr>
          <a:xfrm>
            <a:off x="577850" y="152401"/>
            <a:ext cx="8420100" cy="1008063"/>
          </a:xfrm>
        </p:spPr>
        <p:txBody>
          <a:bodyPr/>
          <a:lstStyle/>
          <a:p>
            <a:r>
              <a:rPr lang="en-US" sz="3600">
                <a:latin typeface="Gill Sans MT" charset="0"/>
              </a:rPr>
              <a:t>Distance vector: link cost changes</a:t>
            </a:r>
            <a:endParaRPr lang="en-US">
              <a:latin typeface="Gill Sans MT" charset="0"/>
            </a:endParaRPr>
          </a:p>
        </p:txBody>
      </p:sp>
      <p:sp>
        <p:nvSpPr>
          <p:cNvPr id="140293" name="Rectangle 4"/>
          <p:cNvSpPr>
            <a:spLocks noChangeArrowheads="1"/>
          </p:cNvSpPr>
          <p:nvPr/>
        </p:nvSpPr>
        <p:spPr bwMode="auto">
          <a:xfrm>
            <a:off x="598488" y="1400176"/>
            <a:ext cx="5272881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link cost changes: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node detects local link cost change 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bad news travels slow</a:t>
            </a:r>
            <a:r>
              <a:rPr lang="en-US" sz="2400">
                <a:latin typeface="Gill Sans MT" charset="0"/>
              </a:rPr>
              <a:t> - </a:t>
            </a:r>
            <a:r>
              <a:rPr lang="ja-JP" altLang="en-US" sz="2400">
                <a:latin typeface="Gill Sans MT" charset="0"/>
              </a:rPr>
              <a:t>“</a:t>
            </a:r>
            <a:r>
              <a:rPr lang="en-US" altLang="ja-JP" sz="2400">
                <a:latin typeface="Gill Sans MT" charset="0"/>
              </a:rPr>
              <a:t>count to infinity</a:t>
            </a:r>
            <a:r>
              <a:rPr lang="ja-JP" altLang="en-US" sz="2400">
                <a:latin typeface="Gill Sans MT" charset="0"/>
              </a:rPr>
              <a:t>”</a:t>
            </a:r>
            <a:r>
              <a:rPr lang="en-US" altLang="ja-JP" sz="2400">
                <a:latin typeface="Gill Sans MT" charset="0"/>
              </a:rPr>
              <a:t> problem!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44 iterations before algorithm stabilizes: see text</a:t>
            </a:r>
          </a:p>
        </p:txBody>
      </p:sp>
      <p:grpSp>
        <p:nvGrpSpPr>
          <p:cNvPr id="140294" name="Group 6"/>
          <p:cNvGrpSpPr>
            <a:grpSpLocks/>
          </p:cNvGrpSpPr>
          <p:nvPr/>
        </p:nvGrpSpPr>
        <p:grpSpPr bwMode="auto">
          <a:xfrm>
            <a:off x="6325394" y="1609725"/>
            <a:ext cx="2366433" cy="1314450"/>
            <a:chOff x="3625" y="1076"/>
            <a:chExt cx="1376" cy="828"/>
          </a:xfrm>
        </p:grpSpPr>
        <p:sp>
          <p:nvSpPr>
            <p:cNvPr id="140296" name="Freeform 7"/>
            <p:cNvSpPr>
              <a:spLocks/>
            </p:cNvSpPr>
            <p:nvPr/>
          </p:nvSpPr>
          <p:spPr bwMode="auto">
            <a:xfrm>
              <a:off x="3625" y="114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297" name="Freeform 8"/>
            <p:cNvSpPr>
              <a:spLocks/>
            </p:cNvSpPr>
            <p:nvPr/>
          </p:nvSpPr>
          <p:spPr bwMode="auto">
            <a:xfrm>
              <a:off x="3984" y="1404"/>
              <a:ext cx="222" cy="180"/>
            </a:xfrm>
            <a:custGeom>
              <a:avLst/>
              <a:gdLst>
                <a:gd name="T0" fmla="*/ 0 w 222"/>
                <a:gd name="T1" fmla="*/ 180 h 180"/>
                <a:gd name="T2" fmla="*/ 222 w 222"/>
                <a:gd name="T3" fmla="*/ 0 h 180"/>
                <a:gd name="T4" fmla="*/ 0 60000 65536"/>
                <a:gd name="T5" fmla="*/ 0 60000 65536"/>
                <a:gd name="T6" fmla="*/ 0 w 222"/>
                <a:gd name="T7" fmla="*/ 0 h 180"/>
                <a:gd name="T8" fmla="*/ 222 w 222"/>
                <a:gd name="T9" fmla="*/ 180 h 1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2" h="180">
                  <a:moveTo>
                    <a:pt x="0" y="180"/>
                  </a:moveTo>
                  <a:lnTo>
                    <a:pt x="22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298" name="Oval 9"/>
            <p:cNvSpPr>
              <a:spLocks noChangeArrowheads="1"/>
            </p:cNvSpPr>
            <p:nvPr/>
          </p:nvSpPr>
          <p:spPr bwMode="auto">
            <a:xfrm>
              <a:off x="3724" y="164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299" name="Line 10"/>
            <p:cNvSpPr>
              <a:spLocks noChangeShapeType="1"/>
            </p:cNvSpPr>
            <p:nvPr/>
          </p:nvSpPr>
          <p:spPr bwMode="auto">
            <a:xfrm>
              <a:off x="3724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0" name="Line 11"/>
            <p:cNvSpPr>
              <a:spLocks noChangeShapeType="1"/>
            </p:cNvSpPr>
            <p:nvPr/>
          </p:nvSpPr>
          <p:spPr bwMode="auto">
            <a:xfrm>
              <a:off x="4037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1" name="Rectangle 12"/>
            <p:cNvSpPr>
              <a:spLocks noChangeArrowheads="1"/>
            </p:cNvSpPr>
            <p:nvPr/>
          </p:nvSpPr>
          <p:spPr bwMode="auto">
            <a:xfrm>
              <a:off x="3724" y="163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140302" name="Oval 13"/>
            <p:cNvSpPr>
              <a:spLocks noChangeArrowheads="1"/>
            </p:cNvSpPr>
            <p:nvPr/>
          </p:nvSpPr>
          <p:spPr bwMode="auto">
            <a:xfrm>
              <a:off x="3721" y="157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3" name="Freeform 14"/>
            <p:cNvSpPr>
              <a:spLocks/>
            </p:cNvSpPr>
            <p:nvPr/>
          </p:nvSpPr>
          <p:spPr bwMode="auto">
            <a:xfrm>
              <a:off x="4389" y="1404"/>
              <a:ext cx="216" cy="189"/>
            </a:xfrm>
            <a:custGeom>
              <a:avLst/>
              <a:gdLst>
                <a:gd name="T0" fmla="*/ 0 w 216"/>
                <a:gd name="T1" fmla="*/ 0 h 189"/>
                <a:gd name="T2" fmla="*/ 216 w 216"/>
                <a:gd name="T3" fmla="*/ 189 h 189"/>
                <a:gd name="T4" fmla="*/ 0 60000 65536"/>
                <a:gd name="T5" fmla="*/ 0 60000 65536"/>
                <a:gd name="T6" fmla="*/ 0 w 216"/>
                <a:gd name="T7" fmla="*/ 0 h 189"/>
                <a:gd name="T8" fmla="*/ 216 w 216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" h="189">
                  <a:moveTo>
                    <a:pt x="0" y="0"/>
                  </a:moveTo>
                  <a:lnTo>
                    <a:pt x="216" y="18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4" name="Freeform 15"/>
            <p:cNvSpPr>
              <a:spLocks/>
            </p:cNvSpPr>
            <p:nvPr/>
          </p:nvSpPr>
          <p:spPr bwMode="auto">
            <a:xfrm>
              <a:off x="4041" y="1668"/>
              <a:ext cx="540" cy="3"/>
            </a:xfrm>
            <a:custGeom>
              <a:avLst/>
              <a:gdLst>
                <a:gd name="T0" fmla="*/ 540 w 540"/>
                <a:gd name="T1" fmla="*/ 3 h 3"/>
                <a:gd name="T2" fmla="*/ 0 w 540"/>
                <a:gd name="T3" fmla="*/ 0 h 3"/>
                <a:gd name="T4" fmla="*/ 0 60000 65536"/>
                <a:gd name="T5" fmla="*/ 0 60000 65536"/>
                <a:gd name="T6" fmla="*/ 0 w 540"/>
                <a:gd name="T7" fmla="*/ 0 h 3"/>
                <a:gd name="T8" fmla="*/ 540 w 540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0" h="3">
                  <a:moveTo>
                    <a:pt x="540" y="3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0305" name="Group 16"/>
            <p:cNvGrpSpPr>
              <a:grpSpLocks/>
            </p:cNvGrpSpPr>
            <p:nvPr/>
          </p:nvGrpSpPr>
          <p:grpSpPr bwMode="auto">
            <a:xfrm>
              <a:off x="3775" y="1526"/>
              <a:ext cx="195" cy="252"/>
              <a:chOff x="2959" y="2429"/>
              <a:chExt cx="198" cy="252"/>
            </a:xfrm>
          </p:grpSpPr>
          <p:sp>
            <p:nvSpPr>
              <p:cNvPr id="140329" name="Rectangle 1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30" name="Text Box 18"/>
              <p:cNvSpPr txBox="1">
                <a:spLocks noChangeArrowheads="1"/>
              </p:cNvSpPr>
              <p:nvPr/>
            </p:nvSpPr>
            <p:spPr bwMode="auto">
              <a:xfrm>
                <a:off x="2959" y="2429"/>
                <a:ext cx="19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>
                    <a:latin typeface="Comic Sans MS" charset="0"/>
                  </a:rPr>
                  <a:t>x</a:t>
                </a:r>
                <a:endParaRPr lang="en-US">
                  <a:latin typeface="Times New Roman" charset="0"/>
                </a:endParaRPr>
              </a:p>
            </p:txBody>
          </p:sp>
        </p:grpSp>
        <p:grpSp>
          <p:nvGrpSpPr>
            <p:cNvPr id="140306" name="Group 19"/>
            <p:cNvGrpSpPr>
              <a:grpSpLocks/>
            </p:cNvGrpSpPr>
            <p:nvPr/>
          </p:nvGrpSpPr>
          <p:grpSpPr bwMode="auto">
            <a:xfrm>
              <a:off x="4566" y="1538"/>
              <a:ext cx="316" cy="252"/>
              <a:chOff x="1740" y="2306"/>
              <a:chExt cx="316" cy="252"/>
            </a:xfrm>
          </p:grpSpPr>
          <p:sp>
            <p:nvSpPr>
              <p:cNvPr id="140321" name="Oval 20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22" name="Line 21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23" name="Line 22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24" name="Rectangle 23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40325" name="Oval 24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0326" name="Group 25"/>
              <p:cNvGrpSpPr>
                <a:grpSpLocks/>
              </p:cNvGrpSpPr>
              <p:nvPr/>
            </p:nvGrpSpPr>
            <p:grpSpPr bwMode="auto">
              <a:xfrm>
                <a:off x="1803" y="2306"/>
                <a:ext cx="187" cy="252"/>
                <a:chOff x="2962" y="2429"/>
                <a:chExt cx="190" cy="252"/>
              </a:xfrm>
            </p:grpSpPr>
            <p:sp>
              <p:nvSpPr>
                <p:cNvPr id="140327" name="Rectangle 2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328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962" y="2429"/>
                  <a:ext cx="190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>
                      <a:latin typeface="Comic Sans MS" charset="0"/>
                    </a:rPr>
                    <a:t>z</a:t>
                  </a:r>
                  <a:endParaRPr lang="en-US">
                    <a:latin typeface="Times New Roman" charset="0"/>
                  </a:endParaRPr>
                </a:p>
              </p:txBody>
            </p:sp>
          </p:grpSp>
        </p:grpSp>
        <p:sp>
          <p:nvSpPr>
            <p:cNvPr id="140307" name="Text Box 28"/>
            <p:cNvSpPr txBox="1">
              <a:spLocks noChangeArrowheads="1"/>
            </p:cNvSpPr>
            <p:nvPr/>
          </p:nvSpPr>
          <p:spPr bwMode="auto">
            <a:xfrm>
              <a:off x="4476" y="1328"/>
              <a:ext cx="16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Comic Sans MS" charset="0"/>
                </a:rPr>
                <a:t>1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40308" name="Text Box 29"/>
            <p:cNvSpPr txBox="1">
              <a:spLocks noChangeArrowheads="1"/>
            </p:cNvSpPr>
            <p:nvPr/>
          </p:nvSpPr>
          <p:spPr bwMode="auto">
            <a:xfrm>
              <a:off x="3937" y="1325"/>
              <a:ext cx="18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Comic Sans MS" charset="0"/>
                </a:rPr>
                <a:t>4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40309" name="Text Box 30"/>
            <p:cNvSpPr txBox="1">
              <a:spLocks noChangeArrowheads="1"/>
            </p:cNvSpPr>
            <p:nvPr/>
          </p:nvSpPr>
          <p:spPr bwMode="auto">
            <a:xfrm>
              <a:off x="4181" y="1658"/>
              <a:ext cx="27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Comic Sans MS" charset="0"/>
                </a:rPr>
                <a:t>50</a:t>
              </a:r>
              <a:endParaRPr lang="en-US">
                <a:latin typeface="Times New Roman" charset="0"/>
              </a:endParaRPr>
            </a:p>
          </p:txBody>
        </p:sp>
        <p:grpSp>
          <p:nvGrpSpPr>
            <p:cNvPr id="140310" name="Group 31"/>
            <p:cNvGrpSpPr>
              <a:grpSpLocks/>
            </p:cNvGrpSpPr>
            <p:nvPr/>
          </p:nvGrpSpPr>
          <p:grpSpPr bwMode="auto">
            <a:xfrm>
              <a:off x="4146" y="1214"/>
              <a:ext cx="316" cy="252"/>
              <a:chOff x="1740" y="2306"/>
              <a:chExt cx="316" cy="252"/>
            </a:xfrm>
          </p:grpSpPr>
          <p:sp>
            <p:nvSpPr>
              <p:cNvPr id="140313" name="Oval 32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14" name="Line 33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15" name="Line 34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16" name="Rectangle 35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40317" name="Oval 36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0318" name="Group 37"/>
              <p:cNvGrpSpPr>
                <a:grpSpLocks/>
              </p:cNvGrpSpPr>
              <p:nvPr/>
            </p:nvGrpSpPr>
            <p:grpSpPr bwMode="auto">
              <a:xfrm>
                <a:off x="1806" y="2306"/>
                <a:ext cx="185" cy="252"/>
                <a:chOff x="2964" y="2429"/>
                <a:chExt cx="188" cy="252"/>
              </a:xfrm>
            </p:grpSpPr>
            <p:sp>
              <p:nvSpPr>
                <p:cNvPr id="140319" name="Rectangle 3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320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2964" y="2429"/>
                  <a:ext cx="18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>
                      <a:latin typeface="Comic Sans MS" charset="0"/>
                    </a:rPr>
                    <a:t>y</a:t>
                  </a:r>
                  <a:endParaRPr lang="en-US">
                    <a:latin typeface="Times New Roman" charset="0"/>
                  </a:endParaRPr>
                </a:p>
              </p:txBody>
            </p:sp>
          </p:grpSp>
        </p:grpSp>
        <p:sp>
          <p:nvSpPr>
            <p:cNvPr id="140311" name="Text Box 40"/>
            <p:cNvSpPr txBox="1">
              <a:spLocks noChangeArrowheads="1"/>
            </p:cNvSpPr>
            <p:nvPr/>
          </p:nvSpPr>
          <p:spPr bwMode="auto">
            <a:xfrm>
              <a:off x="3794" y="1076"/>
              <a:ext cx="27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FF0000"/>
                  </a:solidFill>
                  <a:latin typeface="Comic Sans MS" charset="0"/>
                </a:rPr>
                <a:t>60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40312" name="Line 41"/>
            <p:cNvSpPr>
              <a:spLocks noChangeShapeType="1"/>
            </p:cNvSpPr>
            <p:nvPr/>
          </p:nvSpPr>
          <p:spPr bwMode="auto">
            <a:xfrm flipH="1" flipV="1">
              <a:off x="3948" y="1272"/>
              <a:ext cx="132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0295" name="Rectangle 45"/>
          <p:cNvSpPr>
            <a:spLocks noChangeArrowheads="1"/>
          </p:cNvSpPr>
          <p:nvPr/>
        </p:nvSpPr>
        <p:spPr bwMode="auto">
          <a:xfrm>
            <a:off x="655242" y="3787775"/>
            <a:ext cx="7811294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 dirty="0">
                <a:solidFill>
                  <a:srgbClr val="CC0000"/>
                </a:solidFill>
                <a:latin typeface="Gill Sans MT" charset="0"/>
              </a:rPr>
              <a:t>poisoned reverse:</a:t>
            </a:r>
            <a:r>
              <a:rPr lang="en-US" sz="2000" dirty="0">
                <a:latin typeface="Gill Sans MT" charset="0"/>
              </a:rPr>
              <a:t> 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 dirty="0">
                <a:latin typeface="Gill Sans MT" charset="0"/>
              </a:rPr>
              <a:t>If Z routes through Y to get to X :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000" dirty="0">
                <a:latin typeface="Gill Sans MT" charset="0"/>
              </a:rPr>
              <a:t>Z tells Y its (Z</a:t>
            </a:r>
            <a:r>
              <a:rPr lang="ja-JP" altLang="en-US" sz="2000">
                <a:latin typeface="Gill Sans MT" charset="0"/>
              </a:rPr>
              <a:t>’</a:t>
            </a:r>
            <a:r>
              <a:rPr lang="en-US" altLang="ja-JP" sz="2000" dirty="0">
                <a:latin typeface="Gill Sans MT" charset="0"/>
              </a:rPr>
              <a:t>s) distance to X is infinite (so Y won</a:t>
            </a:r>
            <a:r>
              <a:rPr lang="ja-JP" altLang="en-US" sz="2000">
                <a:latin typeface="Gill Sans MT" charset="0"/>
              </a:rPr>
              <a:t>’</a:t>
            </a:r>
            <a:r>
              <a:rPr lang="en-US" altLang="ja-JP" sz="2000" dirty="0">
                <a:latin typeface="Gill Sans MT" charset="0"/>
              </a:rPr>
              <a:t>t route to X via Z)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 dirty="0">
                <a:latin typeface="Gill Sans MT" charset="0"/>
              </a:rPr>
              <a:t>will this completely solve count to infinity problem?</a:t>
            </a:r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0834" y="6475896"/>
            <a:ext cx="59437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27</a:t>
            </a:fld>
            <a:endParaRPr lang="en-US" sz="1200" dirty="0">
              <a:latin typeface="Tahoma" charset="0"/>
            </a:endParaRPr>
          </a:p>
        </p:txBody>
      </p:sp>
      <p:sp>
        <p:nvSpPr>
          <p:cNvPr id="4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06788" y="6475082"/>
            <a:ext cx="2358929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0745608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5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904875"/>
            <a:ext cx="7923081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Rectangle 2"/>
          <p:cNvSpPr>
            <a:spLocks noGrp="1" noChangeArrowheads="1"/>
          </p:cNvSpPr>
          <p:nvPr>
            <p:ph type="title"/>
          </p:nvPr>
        </p:nvSpPr>
        <p:spPr>
          <a:xfrm>
            <a:off x="589889" y="452439"/>
            <a:ext cx="8420100" cy="528637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Comparison of LS and DV algorithms</a:t>
            </a:r>
          </a:p>
        </p:txBody>
      </p:sp>
      <p:sp>
        <p:nvSpPr>
          <p:cNvPr id="1413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7532" y="1295400"/>
            <a:ext cx="4364831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message complexity</a:t>
            </a:r>
          </a:p>
          <a:p>
            <a:r>
              <a:rPr lang="en-US" sz="2000" b="1" i="1" dirty="0">
                <a:solidFill>
                  <a:srgbClr val="CC0000"/>
                </a:solidFill>
                <a:latin typeface="Gill Sans MT" charset="0"/>
              </a:rPr>
              <a:t>LS:</a:t>
            </a:r>
            <a:r>
              <a:rPr lang="en-US" sz="2000" dirty="0">
                <a:latin typeface="Gill Sans MT" charset="0"/>
              </a:rPr>
              <a:t> with n nodes, E links, O(</a:t>
            </a:r>
            <a:r>
              <a:rPr lang="en-US" sz="2000" dirty="0" err="1">
                <a:latin typeface="Gill Sans MT" charset="0"/>
              </a:rPr>
              <a:t>nE</a:t>
            </a:r>
            <a:r>
              <a:rPr lang="en-US" sz="2000" dirty="0">
                <a:latin typeface="Gill Sans MT" charset="0"/>
              </a:rPr>
              <a:t>) </a:t>
            </a:r>
            <a:r>
              <a:rPr lang="en-US" sz="2000" dirty="0" err="1">
                <a:latin typeface="Gill Sans MT" charset="0"/>
              </a:rPr>
              <a:t>msgs</a:t>
            </a:r>
            <a:r>
              <a:rPr lang="en-US" sz="2000" dirty="0">
                <a:latin typeface="Gill Sans MT" charset="0"/>
              </a:rPr>
              <a:t> sent  </a:t>
            </a:r>
          </a:p>
          <a:p>
            <a:r>
              <a:rPr lang="en-US" sz="2000" b="1" i="1" dirty="0">
                <a:solidFill>
                  <a:srgbClr val="CC0000"/>
                </a:solidFill>
                <a:latin typeface="Gill Sans MT" charset="0"/>
              </a:rPr>
              <a:t>DV:</a:t>
            </a:r>
            <a:r>
              <a:rPr lang="en-US" sz="2000" dirty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000" dirty="0">
                <a:latin typeface="Gill Sans MT" charset="0"/>
              </a:rPr>
              <a:t>exchange between neighbors only</a:t>
            </a:r>
          </a:p>
          <a:p>
            <a:pPr lvl="1"/>
            <a:r>
              <a:rPr lang="en-US" sz="2000" dirty="0">
                <a:latin typeface="Gill Sans MT" charset="0"/>
              </a:rPr>
              <a:t>convergence time varies</a:t>
            </a:r>
          </a:p>
          <a:p>
            <a:pPr>
              <a:spcBef>
                <a:spcPct val="50000"/>
              </a:spcBef>
              <a:buFont typeface="Wingdings" charset="0"/>
              <a:buNone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speed of convergence</a:t>
            </a:r>
          </a:p>
          <a:p>
            <a:r>
              <a:rPr lang="en-US" sz="2000" b="1" i="1" dirty="0">
                <a:solidFill>
                  <a:srgbClr val="CC0000"/>
                </a:solidFill>
                <a:latin typeface="Gill Sans MT" charset="0"/>
              </a:rPr>
              <a:t>LS:</a:t>
            </a:r>
            <a:r>
              <a:rPr lang="en-US" sz="2000" dirty="0">
                <a:latin typeface="Gill Sans MT" charset="0"/>
              </a:rPr>
              <a:t> O(n</a:t>
            </a:r>
            <a:r>
              <a:rPr lang="en-US" sz="2000" b="1" baseline="30000" dirty="0">
                <a:latin typeface="Gill Sans MT" charset="0"/>
              </a:rPr>
              <a:t>2</a:t>
            </a:r>
            <a:r>
              <a:rPr lang="en-US" sz="2000" dirty="0">
                <a:latin typeface="Gill Sans MT" charset="0"/>
              </a:rPr>
              <a:t>) algorithm requires O(</a:t>
            </a:r>
            <a:r>
              <a:rPr lang="en-US" sz="2000" dirty="0" err="1">
                <a:latin typeface="Gill Sans MT" charset="0"/>
              </a:rPr>
              <a:t>nE</a:t>
            </a:r>
            <a:r>
              <a:rPr lang="en-US" sz="2000" dirty="0">
                <a:latin typeface="Gill Sans MT" charset="0"/>
              </a:rPr>
              <a:t>) </a:t>
            </a:r>
            <a:r>
              <a:rPr lang="en-US" sz="2000" dirty="0" err="1">
                <a:latin typeface="Gill Sans MT" charset="0"/>
              </a:rPr>
              <a:t>msgs</a:t>
            </a:r>
            <a:endParaRPr lang="en-US" sz="2000" dirty="0">
              <a:latin typeface="Gill Sans MT" charset="0"/>
            </a:endParaRPr>
          </a:p>
          <a:p>
            <a:pPr lvl="1"/>
            <a:r>
              <a:rPr lang="en-US" sz="2000" dirty="0">
                <a:latin typeface="Gill Sans MT" charset="0"/>
              </a:rPr>
              <a:t>may have oscillations</a:t>
            </a:r>
            <a:endParaRPr lang="en-US" sz="1800" dirty="0">
              <a:latin typeface="Gill Sans MT" charset="0"/>
            </a:endParaRPr>
          </a:p>
          <a:p>
            <a:r>
              <a:rPr lang="en-US" sz="2000" b="1" i="1" dirty="0">
                <a:solidFill>
                  <a:srgbClr val="CC0000"/>
                </a:solidFill>
                <a:latin typeface="Gill Sans MT" charset="0"/>
              </a:rPr>
              <a:t>DV:</a:t>
            </a:r>
            <a:r>
              <a:rPr lang="en-US" sz="2000" dirty="0">
                <a:latin typeface="Gill Sans MT" charset="0"/>
              </a:rPr>
              <a:t> convergence time varies</a:t>
            </a:r>
          </a:p>
          <a:p>
            <a:pPr lvl="1"/>
            <a:r>
              <a:rPr lang="en-US" sz="2000" dirty="0">
                <a:latin typeface="Gill Sans MT" charset="0"/>
              </a:rPr>
              <a:t>may be routing loops</a:t>
            </a:r>
          </a:p>
          <a:p>
            <a:pPr lvl="1"/>
            <a:r>
              <a:rPr lang="en-US" sz="2000" dirty="0">
                <a:latin typeface="Gill Sans MT" charset="0"/>
              </a:rPr>
              <a:t>count-to-infinity problem</a:t>
            </a:r>
            <a:endParaRPr lang="en-US" sz="1800" dirty="0">
              <a:latin typeface="Gill Sans MT" charset="0"/>
            </a:endParaRPr>
          </a:p>
        </p:txBody>
      </p:sp>
      <p:sp>
        <p:nvSpPr>
          <p:cNvPr id="14131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38738" y="1328738"/>
            <a:ext cx="4344194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robustness:</a:t>
            </a:r>
            <a:r>
              <a:rPr lang="en-US" sz="2400" dirty="0">
                <a:latin typeface="Gill Sans MT" charset="0"/>
              </a:rPr>
              <a:t> what happens if router malfunctions (errors)?</a:t>
            </a:r>
          </a:p>
          <a:p>
            <a:pPr>
              <a:buFont typeface="Wingdings" charset="0"/>
              <a:buNone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LS:</a:t>
            </a:r>
            <a:r>
              <a:rPr lang="en-US" sz="2400" dirty="0">
                <a:latin typeface="Gill Sans MT" charset="0"/>
              </a:rPr>
              <a:t> </a:t>
            </a:r>
          </a:p>
          <a:p>
            <a:pPr lvl="1"/>
            <a:r>
              <a:rPr lang="en-US" sz="2000" dirty="0">
                <a:latin typeface="Gill Sans MT" charset="0"/>
              </a:rPr>
              <a:t>node can advertise incorrect </a:t>
            </a:r>
            <a:r>
              <a:rPr lang="en-US" sz="2000" i="1" dirty="0">
                <a:solidFill>
                  <a:srgbClr val="000099"/>
                </a:solidFill>
                <a:latin typeface="Gill Sans MT" charset="0"/>
              </a:rPr>
              <a:t>link</a:t>
            </a:r>
            <a:r>
              <a:rPr lang="en-US" sz="2000" dirty="0">
                <a:latin typeface="Gill Sans MT" charset="0"/>
              </a:rPr>
              <a:t> cost</a:t>
            </a:r>
          </a:p>
          <a:p>
            <a:pPr lvl="1"/>
            <a:r>
              <a:rPr lang="en-US" sz="2000" dirty="0">
                <a:latin typeface="Gill Sans MT" charset="0"/>
              </a:rPr>
              <a:t>each node computes only its </a:t>
            </a:r>
            <a:r>
              <a:rPr lang="en-US" sz="2000" i="1" dirty="0">
                <a:latin typeface="Gill Sans MT" charset="0"/>
              </a:rPr>
              <a:t>own</a:t>
            </a:r>
            <a:r>
              <a:rPr lang="en-US" sz="2000" dirty="0">
                <a:latin typeface="Gill Sans MT" charset="0"/>
              </a:rPr>
              <a:t> table</a:t>
            </a:r>
          </a:p>
          <a:p>
            <a:pPr>
              <a:buFont typeface="Wingdings" charset="0"/>
              <a:buNone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DV:</a:t>
            </a:r>
          </a:p>
          <a:p>
            <a:pPr lvl="1"/>
            <a:r>
              <a:rPr lang="en-US" sz="2000" dirty="0">
                <a:latin typeface="Gill Sans MT" charset="0"/>
              </a:rPr>
              <a:t>DV node can advertise incorrect </a:t>
            </a:r>
            <a:r>
              <a:rPr lang="en-US" sz="2000" i="1" dirty="0">
                <a:solidFill>
                  <a:srgbClr val="000099"/>
                </a:solidFill>
                <a:latin typeface="Gill Sans MT" charset="0"/>
              </a:rPr>
              <a:t>path</a:t>
            </a:r>
            <a:r>
              <a:rPr lang="en-US" sz="2000" dirty="0">
                <a:latin typeface="Gill Sans MT" charset="0"/>
              </a:rPr>
              <a:t> cost</a:t>
            </a:r>
          </a:p>
          <a:p>
            <a:pPr lvl="1"/>
            <a:r>
              <a:rPr lang="en-US" sz="2000" dirty="0">
                <a:latin typeface="Gill Sans MT" charset="0"/>
              </a:rPr>
              <a:t>each node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altLang="ja-JP" sz="2000" dirty="0">
                <a:latin typeface="Gill Sans MT" charset="0"/>
              </a:rPr>
              <a:t>s table used by others </a:t>
            </a:r>
          </a:p>
          <a:p>
            <a:pPr lvl="2"/>
            <a:r>
              <a:rPr lang="en-US" sz="1800" dirty="0">
                <a:latin typeface="Comic Sans MS" charset="0"/>
              </a:rPr>
              <a:t>error propagate thru network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0834" y="6475896"/>
            <a:ext cx="59437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28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06788" y="6475082"/>
            <a:ext cx="2358929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9982313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919870" y="1371602"/>
            <a:ext cx="4479787" cy="5128591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6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0" y="2844800"/>
            <a:ext cx="4787900" cy="3655392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6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985" name="Picture 2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01" y="1025525"/>
            <a:ext cx="445598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7851" y="1600200"/>
            <a:ext cx="4203171" cy="4648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400" dirty="0">
                <a:ea typeface="ＭＳ Ｐゴシック" pitchFamily="34" charset="-128"/>
                <a:cs typeface="ＭＳ Ｐゴシック" pitchFamily="34" charset="-128"/>
              </a:rPr>
              <a:t>5.1 Overview of Network layer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data plane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control plane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>
                <a:ea typeface="ＭＳ Ｐゴシック" pitchFamily="34" charset="-128"/>
                <a:cs typeface="ＭＳ Ｐゴシック" pitchFamily="34" charset="-128"/>
              </a:rPr>
              <a:t>5.2 What</a:t>
            </a:r>
            <a:r>
              <a:rPr lang="ja-JP" altLang="en-US" sz="2400" dirty="0">
                <a:ea typeface="ＭＳ Ｐゴシック" pitchFamily="34" charset="-128"/>
                <a:cs typeface="ＭＳ Ｐゴシック" pitchFamily="34" charset="-128"/>
              </a:rPr>
              <a:t>’</a:t>
            </a:r>
            <a:r>
              <a:rPr lang="en-US" altLang="ja-JP" sz="2400" dirty="0">
                <a:ea typeface="ＭＳ Ｐゴシック" pitchFamily="34" charset="-128"/>
                <a:cs typeface="ＭＳ Ｐゴシック" pitchFamily="34" charset="-128"/>
              </a:rPr>
              <a:t>s inside a router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>
                <a:ea typeface="ＭＳ Ｐゴシック" pitchFamily="34" charset="-128"/>
                <a:cs typeface="ＭＳ Ｐゴシック" pitchFamily="34" charset="-128"/>
              </a:rPr>
              <a:t>5.3 IP: Internet Protocol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datagram format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fragmentation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IPv4 addressing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network address translation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IPv6</a:t>
            </a:r>
          </a:p>
          <a:p>
            <a:pPr lvl="1"/>
            <a:r>
              <a:rPr lang="en-US" altLang="en-US" dirty="0">
                <a:ea typeface="ＭＳ Ｐゴシック" pitchFamily="34" charset="-128"/>
              </a:rPr>
              <a:t>NAT</a:t>
            </a:r>
            <a:endParaRPr lang="en-US" altLang="en-US" dirty="0">
              <a:latin typeface="Gill Sans MT" pitchFamily="34" charset="0"/>
              <a:ea typeface="ＭＳ Ｐゴシック" pitchFamily="34" charset="-128"/>
            </a:endParaRPr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5.4 routing protocols</a:t>
            </a:r>
          </a:p>
          <a:p>
            <a:pPr>
              <a:lnSpc>
                <a:spcPct val="100000"/>
              </a:lnSpc>
              <a:buFont typeface="Gill Sans MT" panose="020B0502020104020203" pitchFamily="34" charset="0"/>
              <a:buChar char="–"/>
            </a:pPr>
            <a:r>
              <a:rPr lang="en-US" sz="2400" dirty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  <a:buFont typeface="Gill Sans MT" panose="020B0502020104020203" pitchFamily="34" charset="0"/>
              <a:buChar char="–"/>
            </a:pPr>
            <a:r>
              <a:rPr lang="en-US" sz="2400" dirty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5.5 </a:t>
            </a:r>
            <a:r>
              <a:rPr lang="en-US" sz="2400" dirty="0">
                <a:solidFill>
                  <a:srgbClr val="C00000"/>
                </a:solidFill>
              </a:rPr>
              <a:t>intra-AS routing in the Internet: 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5.6 routing among the ISPs: BGP</a:t>
            </a:r>
            <a:endParaRPr lang="en-US" sz="2400" dirty="0">
              <a:latin typeface="Gill Sans MT" charset="0"/>
            </a:endParaRPr>
          </a:p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5.7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5.8 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5.9 Network management and SNMP</a:t>
            </a:r>
            <a:endParaRPr lang="en-US" sz="2400" dirty="0">
              <a:latin typeface="Gill Sans MT" charset="0"/>
            </a:endParaRPr>
          </a:p>
          <a:p>
            <a:endParaRPr lang="en-US" altLang="en-US" sz="2400" dirty="0"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41988" name="Rectangle 2"/>
          <p:cNvSpPr>
            <a:spLocks noChangeArrowheads="1"/>
          </p:cNvSpPr>
          <p:nvPr/>
        </p:nvSpPr>
        <p:spPr bwMode="auto">
          <a:xfrm>
            <a:off x="577850" y="228600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4400" dirty="0">
                <a:solidFill>
                  <a:srgbClr val="000099"/>
                </a:solidFill>
                <a:latin typeface="Gill Sans MT" pitchFamily="34" charset="0"/>
              </a:rPr>
              <a:t>Chapter 5: outline</a:t>
            </a:r>
          </a:p>
        </p:txBody>
      </p:sp>
      <p:sp>
        <p:nvSpPr>
          <p:cNvPr id="4198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1333" y="6475413"/>
            <a:ext cx="497019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8690E90D-E3F7-4963-8614-C3DA646E5BD4}" type="slidenum">
              <a:rPr lang="en-US" altLang="en-US" sz="1200">
                <a:latin typeface="Tahoma" pitchFamily="34" charset="0"/>
              </a:rPr>
              <a:pPr/>
              <a:t>29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41990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906683" y="6475413"/>
            <a:ext cx="2359554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sp>
        <p:nvSpPr>
          <p:cNvPr id="4" name="Rectangle 3"/>
          <p:cNvSpPr/>
          <p:nvPr/>
        </p:nvSpPr>
        <p:spPr>
          <a:xfrm>
            <a:off x="1563602" y="5853863"/>
            <a:ext cx="19688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ll Sans MT" panose="020B0502020104020203" pitchFamily="34" charset="0"/>
              </a:rPr>
              <a:t>Data Plane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09550" y="5883680"/>
            <a:ext cx="25004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ll Sans MT" panose="020B0502020104020203" pitchFamily="34" charset="0"/>
              </a:rPr>
              <a:t>Control Plane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3947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6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8" y="1035050"/>
            <a:ext cx="6131435" cy="17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Network-layer functions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597" y="2001353"/>
            <a:ext cx="4533345" cy="130857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400" i="1" dirty="0">
                <a:solidFill>
                  <a:srgbClr val="000099"/>
                </a:solidFill>
                <a:latin typeface="Gill Sans MT" charset="0"/>
              </a:rPr>
              <a:t>forwarding:</a:t>
            </a:r>
            <a:r>
              <a:rPr lang="en-US" sz="2400" dirty="0">
                <a:latin typeface="Gill Sans MT" charset="0"/>
              </a:rPr>
              <a:t> move packets from router</a:t>
            </a:r>
            <a:r>
              <a:rPr lang="ja-JP" altLang="en-US" sz="2400" dirty="0">
                <a:latin typeface="Gill Sans MT" charset="0"/>
              </a:rPr>
              <a:t>’</a:t>
            </a:r>
            <a:r>
              <a:rPr lang="en-US" altLang="ja-JP" sz="2400" dirty="0">
                <a:latin typeface="Gill Sans MT" charset="0"/>
              </a:rPr>
              <a:t>s input to appropriate router output</a:t>
            </a:r>
          </a:p>
          <a:p>
            <a:pPr>
              <a:buFont typeface="Wingdings" charset="0"/>
              <a:buNone/>
              <a:defRPr/>
            </a:pPr>
            <a:endParaRPr lang="en-US" dirty="0">
              <a:latin typeface="Gill Sans MT" charset="0"/>
            </a:endParaRPr>
          </a:p>
        </p:txBody>
      </p:sp>
      <p:sp>
        <p:nvSpPr>
          <p:cNvPr id="45062" name="Rectangle 4"/>
          <p:cNvSpPr>
            <a:spLocks noChangeArrowheads="1"/>
          </p:cNvSpPr>
          <p:nvPr/>
        </p:nvSpPr>
        <p:spPr bwMode="auto">
          <a:xfrm>
            <a:off x="5313051" y="2211505"/>
            <a:ext cx="3128670" cy="69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3600" i="1" dirty="0">
                <a:solidFill>
                  <a:srgbClr val="000090"/>
                </a:solidFill>
                <a:latin typeface="Gill Sans MT" charset="0"/>
              </a:rPr>
              <a:t>data plane</a:t>
            </a:r>
          </a:p>
          <a:p>
            <a:pPr marL="342900" indent="-342900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2800" dirty="0">
              <a:latin typeface="Gill Sans MT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latin typeface="Gill Sans MT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353636" y="3342608"/>
            <a:ext cx="3567490" cy="81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100000"/>
              <a:defRPr/>
            </a:pPr>
            <a:r>
              <a:rPr lang="en-US" sz="3600" i="1" dirty="0">
                <a:solidFill>
                  <a:srgbClr val="000099"/>
                </a:solidFill>
                <a:latin typeface="Gill Sans MT" charset="0"/>
              </a:rPr>
              <a:t>control</a:t>
            </a:r>
            <a:r>
              <a:rPr lang="en-US" sz="3600" b="1" i="1" dirty="0">
                <a:solidFill>
                  <a:srgbClr val="000099"/>
                </a:solidFill>
                <a:latin typeface="Gill Sans MT" charset="0"/>
              </a:rPr>
              <a:t> </a:t>
            </a:r>
            <a:r>
              <a:rPr lang="en-US" sz="3600" i="1" dirty="0">
                <a:solidFill>
                  <a:srgbClr val="000099"/>
                </a:solidFill>
                <a:latin typeface="Gill Sans MT" charset="0"/>
              </a:rPr>
              <a:t>plane</a:t>
            </a:r>
            <a:endParaRPr lang="en-US" sz="3600" i="1" dirty="0">
              <a:latin typeface="Gill Sans MT" charset="0"/>
            </a:endParaRPr>
          </a:p>
          <a:p>
            <a:pPr marL="342900" indent="-342900">
              <a:lnSpc>
                <a:spcPct val="85000"/>
              </a:lnSpc>
              <a:spcBef>
                <a:spcPct val="7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latin typeface="Gill Sans MT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endParaRPr lang="en-US" sz="2800" dirty="0">
              <a:latin typeface="Gill Sans MT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6153" y="4426071"/>
            <a:ext cx="779995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CC0000"/>
                </a:solidFill>
                <a:latin typeface="Gill Sans MT"/>
                <a:cs typeface="Gill Sans MT"/>
              </a:rPr>
              <a:t>Two approaches to structuring network control plane:</a:t>
            </a:r>
          </a:p>
          <a:p>
            <a:pPr marL="346075" indent="-346075">
              <a:buClr>
                <a:srgbClr val="000090"/>
              </a:buClr>
              <a:buFont typeface="Wingdings" charset="2"/>
              <a:buChar char="§"/>
            </a:pPr>
            <a:r>
              <a:rPr lang="en-US" sz="2400" dirty="0">
                <a:latin typeface="Gill Sans MT"/>
                <a:cs typeface="Gill Sans MT"/>
              </a:rPr>
              <a:t>per-router control (traditional)</a:t>
            </a:r>
          </a:p>
          <a:p>
            <a:pPr marL="346075" indent="-346075">
              <a:buClr>
                <a:srgbClr val="000090"/>
              </a:buClr>
              <a:buFont typeface="Wingdings" charset="2"/>
              <a:buChar char="§"/>
            </a:pPr>
            <a:r>
              <a:rPr lang="en-US" sz="2400" dirty="0">
                <a:latin typeface="Gill Sans MT"/>
                <a:cs typeface="Gill Sans MT"/>
              </a:rPr>
              <a:t>logically centralized control (software defined networking)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738478" y="1480084"/>
            <a:ext cx="6265027" cy="57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spcBef>
                <a:spcPts val="600"/>
              </a:spcBef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Recall: two network-layer functions:</a:t>
            </a:r>
            <a:endParaRPr lang="en-US" dirty="0">
              <a:latin typeface="Gill Sans MT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0835" y="6475896"/>
            <a:ext cx="497042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</a:t>
            </a:fld>
            <a:endParaRPr lang="en-US" sz="1200" dirty="0">
              <a:latin typeface="Tahoma" charset="0"/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06788" y="6475082"/>
            <a:ext cx="2358929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75948" y="3135187"/>
            <a:ext cx="4533345" cy="132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400" i="1" dirty="0">
                <a:solidFill>
                  <a:srgbClr val="000099"/>
                </a:solidFill>
                <a:latin typeface="Gill Sans MT" charset="0"/>
              </a:rPr>
              <a:t>routing:</a:t>
            </a:r>
            <a:r>
              <a:rPr lang="en-US" sz="2400" dirty="0">
                <a:latin typeface="Gill Sans MT" charset="0"/>
              </a:rPr>
              <a:t> determine route taken by packets from source to destination</a:t>
            </a:r>
          </a:p>
          <a:p>
            <a:pPr>
              <a:buFont typeface="Wingdings" charset="0"/>
              <a:buNone/>
              <a:defRPr/>
            </a:pPr>
            <a:endParaRPr lang="en-US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58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build="p"/>
      <p:bldP spid="45062" grpId="0"/>
      <p:bldP spid="2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3" name="Picture 7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85" y="903288"/>
            <a:ext cx="5378720" cy="23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4" name="Rectangle 2"/>
          <p:cNvSpPr>
            <a:spLocks noGrp="1" noChangeArrowheads="1"/>
          </p:cNvSpPr>
          <p:nvPr>
            <p:ph type="title"/>
          </p:nvPr>
        </p:nvSpPr>
        <p:spPr>
          <a:xfrm>
            <a:off x="577850" y="241301"/>
            <a:ext cx="5594483" cy="885825"/>
          </a:xfrm>
        </p:spPr>
        <p:txBody>
          <a:bodyPr/>
          <a:lstStyle/>
          <a:p>
            <a:r>
              <a:rPr lang="en-US" sz="4000" dirty="0">
                <a:latin typeface="Gill Sans MT" charset="0"/>
              </a:rPr>
              <a:t>Making routing scalable</a:t>
            </a:r>
            <a:endParaRPr lang="en-US" dirty="0">
              <a:latin typeface="Gill Sans MT" charset="0"/>
            </a:endParaRPr>
          </a:p>
        </p:txBody>
      </p:sp>
      <p:sp>
        <p:nvSpPr>
          <p:cNvPr id="1433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88169" y="3467100"/>
            <a:ext cx="4127500" cy="226695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scale:</a:t>
            </a:r>
            <a:r>
              <a:rPr lang="en-US" dirty="0">
                <a:latin typeface="Gill Sans MT" charset="0"/>
              </a:rPr>
              <a:t> with billions of destinations:</a:t>
            </a:r>
          </a:p>
          <a:p>
            <a:r>
              <a:rPr lang="en-US" sz="2400" dirty="0">
                <a:latin typeface="Gill Sans MT" charset="0"/>
              </a:rPr>
              <a:t>can</a:t>
            </a:r>
            <a:r>
              <a:rPr lang="ja-JP" altLang="en-US" sz="2400" dirty="0">
                <a:latin typeface="Gill Sans MT" charset="0"/>
              </a:rPr>
              <a:t>’</a:t>
            </a:r>
            <a:r>
              <a:rPr lang="en-US" altLang="ja-JP" sz="2400" dirty="0">
                <a:latin typeface="Gill Sans MT" charset="0"/>
              </a:rPr>
              <a:t>t store all destinations in routing tables!</a:t>
            </a:r>
          </a:p>
          <a:p>
            <a:r>
              <a:rPr lang="en-US" sz="2400" dirty="0">
                <a:latin typeface="Gill Sans MT" charset="0"/>
              </a:rPr>
              <a:t>routing table exchange would swamp links!</a:t>
            </a:r>
            <a:r>
              <a:rPr lang="en-US" dirty="0">
                <a:latin typeface="Gill Sans MT" charset="0"/>
              </a:rPr>
              <a:t> </a:t>
            </a:r>
          </a:p>
          <a:p>
            <a:endParaRPr lang="en-US" dirty="0">
              <a:latin typeface="Gill Sans MT" charset="0"/>
            </a:endParaRPr>
          </a:p>
          <a:p>
            <a:endParaRPr lang="en-US" dirty="0">
              <a:latin typeface="Gill Sans MT" charset="0"/>
            </a:endParaRPr>
          </a:p>
        </p:txBody>
      </p:sp>
      <p:sp>
        <p:nvSpPr>
          <p:cNvPr id="9831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18856" y="3467100"/>
            <a:ext cx="4354513" cy="2514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administrative autonomy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internet = network of networks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each network admin may want to control routing in its own network</a:t>
            </a:r>
          </a:p>
        </p:txBody>
      </p:sp>
      <p:sp>
        <p:nvSpPr>
          <p:cNvPr id="143367" name="Rectangle 5"/>
          <p:cNvSpPr>
            <a:spLocks noChangeArrowheads="1"/>
          </p:cNvSpPr>
          <p:nvPr/>
        </p:nvSpPr>
        <p:spPr bwMode="auto">
          <a:xfrm>
            <a:off x="715576" y="1313250"/>
            <a:ext cx="7088981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dirty="0">
                <a:latin typeface="Gill Sans MT" charset="0"/>
              </a:rPr>
              <a:t>our routing study thus far - idealized 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Gill Sans MT" charset="0"/>
              </a:rPr>
              <a:t>all routers identical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Gill Sans MT" charset="0"/>
              </a:rPr>
              <a:t>network </a:t>
            </a:r>
            <a:r>
              <a:rPr lang="ja-JP" altLang="en-US" sz="2800" dirty="0">
                <a:latin typeface="Gill Sans MT" charset="0"/>
              </a:rPr>
              <a:t>“</a:t>
            </a:r>
            <a:r>
              <a:rPr lang="en-US" altLang="ja-JP" sz="2800" dirty="0">
                <a:latin typeface="Gill Sans MT" charset="0"/>
              </a:rPr>
              <a:t>flat</a:t>
            </a:r>
            <a:r>
              <a:rPr lang="ja-JP" altLang="en-US" sz="2800" dirty="0">
                <a:latin typeface="Gill Sans MT" charset="0"/>
              </a:rPr>
              <a:t>”</a:t>
            </a:r>
            <a:endParaRPr lang="en-US" altLang="ja-JP" sz="2800" dirty="0">
              <a:latin typeface="Gill Sans MT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 dirty="0">
                <a:latin typeface="Gill Sans MT" charset="0"/>
              </a:rPr>
              <a:t>… not</a:t>
            </a:r>
            <a:r>
              <a:rPr lang="en-US" sz="2800" dirty="0">
                <a:latin typeface="Gill Sans MT" charset="0"/>
              </a:rPr>
              <a:t> true in practice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0834" y="6475896"/>
            <a:ext cx="59437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30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06788" y="6475082"/>
            <a:ext cx="2358929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7551231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85192" y="1302988"/>
            <a:ext cx="8874902" cy="910047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>
                <a:latin typeface="Gill Sans MT"/>
                <a:cs typeface="Gill Sans MT"/>
              </a:rPr>
              <a:t>Aggregate routers into regions known as</a:t>
            </a:r>
            <a:r>
              <a:rPr lang="en-US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lang="ja-JP" altLang="en-US" dirty="0">
                <a:solidFill>
                  <a:srgbClr val="CC0000"/>
                </a:solidFill>
                <a:latin typeface="Gill Sans MT"/>
                <a:cs typeface="Gill Sans MT"/>
              </a:rPr>
              <a:t>“</a:t>
            </a:r>
            <a:r>
              <a:rPr lang="en-US" altLang="ja-JP" dirty="0">
                <a:solidFill>
                  <a:srgbClr val="CC0000"/>
                </a:solidFill>
                <a:latin typeface="Gill Sans MT"/>
                <a:cs typeface="Gill Sans MT"/>
              </a:rPr>
              <a:t>autonomous systems</a:t>
            </a:r>
            <a:r>
              <a:rPr lang="ja-JP" altLang="en-US" dirty="0">
                <a:solidFill>
                  <a:srgbClr val="CC0000"/>
                </a:solidFill>
                <a:latin typeface="Gill Sans MT"/>
                <a:cs typeface="Gill Sans MT"/>
              </a:rPr>
              <a:t>”</a:t>
            </a:r>
            <a:r>
              <a:rPr lang="en-US" altLang="ja-JP" dirty="0">
                <a:solidFill>
                  <a:srgbClr val="CC0000"/>
                </a:solidFill>
                <a:latin typeface="Gill Sans MT"/>
                <a:cs typeface="Gill Sans MT"/>
              </a:rPr>
              <a:t> (AS) (a.k.a. “domains”)</a:t>
            </a:r>
            <a:endParaRPr lang="en-US" dirty="0">
              <a:latin typeface="Gill Sans MT" charset="0"/>
            </a:endParaRPr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423329" y="2636396"/>
            <a:ext cx="4060585" cy="1934001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000090"/>
                </a:solidFill>
                <a:latin typeface="Gill Sans MT" charset="0"/>
              </a:rPr>
              <a:t>Inter-AS routing</a:t>
            </a:r>
          </a:p>
          <a:p>
            <a:r>
              <a:rPr lang="en-US" sz="2400" dirty="0">
                <a:latin typeface="Gill Sans MT" charset="0"/>
              </a:rPr>
              <a:t>routing among </a:t>
            </a:r>
            <a:r>
              <a:rPr lang="en-US" sz="2400" dirty="0" err="1">
                <a:latin typeface="Gill Sans MT" charset="0"/>
              </a:rPr>
              <a:t>AS’es</a:t>
            </a:r>
            <a:endParaRPr lang="en-US" sz="2400" dirty="0">
              <a:latin typeface="Gill Sans MT" charset="0"/>
            </a:endParaRPr>
          </a:p>
          <a:p>
            <a:r>
              <a:rPr lang="en-US" sz="2400" dirty="0">
                <a:latin typeface="Gill Sans MT" charset="0"/>
              </a:rPr>
              <a:t>gateways perform inter-domain routing (as well as intra-domain routing)</a:t>
            </a:r>
          </a:p>
        </p:txBody>
      </p:sp>
      <p:pic>
        <p:nvPicPr>
          <p:cNvPr id="144389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85" y="903289"/>
            <a:ext cx="8484441" cy="21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5" name="Rectangle 7"/>
          <p:cNvSpPr>
            <a:spLocks noGrp="1" noChangeArrowheads="1"/>
          </p:cNvSpPr>
          <p:nvPr>
            <p:ph type="title"/>
          </p:nvPr>
        </p:nvSpPr>
        <p:spPr>
          <a:xfrm>
            <a:off x="577850" y="241301"/>
            <a:ext cx="8822688" cy="885825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Internet approach to scalable routing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30773" y="2540178"/>
            <a:ext cx="4599920" cy="391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altLang="ja-JP" dirty="0">
                <a:solidFill>
                  <a:srgbClr val="000090"/>
                </a:solidFill>
                <a:latin typeface="Gill Sans MT"/>
                <a:cs typeface="Gill Sans MT"/>
              </a:rPr>
              <a:t>Intra-AS routing</a:t>
            </a:r>
          </a:p>
          <a:p>
            <a:pPr>
              <a:lnSpc>
                <a:spcPct val="90000"/>
              </a:lnSpc>
            </a:pPr>
            <a:r>
              <a:rPr lang="en-US" altLang="ja-JP" sz="2400" dirty="0">
                <a:latin typeface="Gill Sans MT" charset="0"/>
              </a:rPr>
              <a:t>routing among hosts, routers in same AS (“network”)</a:t>
            </a:r>
          </a:p>
          <a:p>
            <a:pPr>
              <a:lnSpc>
                <a:spcPct val="90000"/>
              </a:lnSpc>
            </a:pPr>
            <a:r>
              <a:rPr lang="en-US" altLang="ja-JP" sz="2400" dirty="0">
                <a:latin typeface="Gill Sans MT" charset="0"/>
              </a:rPr>
              <a:t>all routers in AS must run </a:t>
            </a:r>
            <a:r>
              <a:rPr lang="en-US" altLang="ja-JP" sz="2400" i="1" dirty="0">
                <a:solidFill>
                  <a:srgbClr val="000090"/>
                </a:solidFill>
                <a:latin typeface="Gill Sans MT" charset="0"/>
              </a:rPr>
              <a:t>same</a:t>
            </a:r>
            <a:r>
              <a:rPr lang="en-US" altLang="ja-JP" sz="2400" dirty="0">
                <a:latin typeface="Gill Sans MT" charset="0"/>
              </a:rPr>
              <a:t> intra-domain protocol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Gill Sans MT" charset="0"/>
              </a:rPr>
              <a:t>routers in </a:t>
            </a:r>
            <a:r>
              <a:rPr lang="en-US" sz="2400" i="1" dirty="0">
                <a:latin typeface="Gill Sans MT" charset="0"/>
              </a:rPr>
              <a:t>different</a:t>
            </a:r>
            <a:r>
              <a:rPr lang="en-US" sz="2400" dirty="0">
                <a:latin typeface="Gill Sans MT" charset="0"/>
              </a:rPr>
              <a:t> AS can run </a:t>
            </a:r>
            <a:r>
              <a:rPr lang="en-US" sz="2400" i="1" dirty="0">
                <a:latin typeface="Gill Sans MT" charset="0"/>
              </a:rPr>
              <a:t>different</a:t>
            </a:r>
            <a:r>
              <a:rPr lang="en-US" sz="2400" dirty="0">
                <a:latin typeface="Gill Sans MT" charset="0"/>
              </a:rPr>
              <a:t> intra-domain routing protocol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Gill Sans MT" charset="0"/>
              </a:rPr>
              <a:t>gateway router: at “edge” of its own AS, has link(s) to router(s) in other </a:t>
            </a:r>
            <a:r>
              <a:rPr lang="en-US" sz="2400" dirty="0" err="1">
                <a:latin typeface="Gill Sans MT" charset="0"/>
              </a:rPr>
              <a:t>AS’es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0834" y="6475896"/>
            <a:ext cx="59437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31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06788" y="6475082"/>
            <a:ext cx="2358929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8393383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411" name="Group 2"/>
          <p:cNvGrpSpPr>
            <a:grpSpLocks/>
          </p:cNvGrpSpPr>
          <p:nvPr/>
        </p:nvGrpSpPr>
        <p:grpSpPr bwMode="auto">
          <a:xfrm>
            <a:off x="221854" y="1254125"/>
            <a:ext cx="6693429" cy="4376738"/>
            <a:chOff x="0" y="878"/>
            <a:chExt cx="4232" cy="2968"/>
          </a:xfrm>
        </p:grpSpPr>
        <p:sp>
          <p:nvSpPr>
            <p:cNvPr id="145415" name="Freeform 3"/>
            <p:cNvSpPr>
              <a:spLocks/>
            </p:cNvSpPr>
            <p:nvPr/>
          </p:nvSpPr>
          <p:spPr bwMode="auto">
            <a:xfrm>
              <a:off x="2621" y="1050"/>
              <a:ext cx="1611" cy="1025"/>
            </a:xfrm>
            <a:custGeom>
              <a:avLst/>
              <a:gdLst>
                <a:gd name="T0" fmla="*/ 1063 w 1162"/>
                <a:gd name="T1" fmla="*/ 49351 h 543"/>
                <a:gd name="T2" fmla="*/ 6960 w 1162"/>
                <a:gd name="T3" fmla="*/ 4162 h 543"/>
                <a:gd name="T4" fmla="*/ 17785 w 1162"/>
                <a:gd name="T5" fmla="*/ 23973 h 543"/>
                <a:gd name="T6" fmla="*/ 21649 w 1162"/>
                <a:gd name="T7" fmla="*/ 72662 h 543"/>
                <a:gd name="T8" fmla="*/ 19828 w 1162"/>
                <a:gd name="T9" fmla="*/ 137161 h 543"/>
                <a:gd name="T10" fmla="*/ 11083 w 1162"/>
                <a:gd name="T11" fmla="*/ 164591 h 543"/>
                <a:gd name="T12" fmla="*/ 1657 w 1162"/>
                <a:gd name="T13" fmla="*/ 133650 h 543"/>
                <a:gd name="T14" fmla="*/ 1063 w 1162"/>
                <a:gd name="T15" fmla="*/ 49351 h 5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62"/>
                <a:gd name="T25" fmla="*/ 0 h 543"/>
                <a:gd name="T26" fmla="*/ 1162 w 1162"/>
                <a:gd name="T27" fmla="*/ 543 h 5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62" h="543">
                  <a:moveTo>
                    <a:pt x="56" y="162"/>
                  </a:moveTo>
                  <a:cubicBezTo>
                    <a:pt x="115" y="100"/>
                    <a:pt x="221" y="28"/>
                    <a:pt x="368" y="14"/>
                  </a:cubicBezTo>
                  <a:cubicBezTo>
                    <a:pt x="515" y="0"/>
                    <a:pt x="811" y="42"/>
                    <a:pt x="940" y="79"/>
                  </a:cubicBezTo>
                  <a:cubicBezTo>
                    <a:pt x="1069" y="116"/>
                    <a:pt x="1126" y="177"/>
                    <a:pt x="1144" y="239"/>
                  </a:cubicBezTo>
                  <a:cubicBezTo>
                    <a:pt x="1162" y="301"/>
                    <a:pt x="1141" y="401"/>
                    <a:pt x="1048" y="451"/>
                  </a:cubicBezTo>
                  <a:cubicBezTo>
                    <a:pt x="955" y="501"/>
                    <a:pt x="746" y="543"/>
                    <a:pt x="586" y="541"/>
                  </a:cubicBezTo>
                  <a:cubicBezTo>
                    <a:pt x="426" y="539"/>
                    <a:pt x="176" y="502"/>
                    <a:pt x="88" y="439"/>
                  </a:cubicBezTo>
                  <a:cubicBezTo>
                    <a:pt x="0" y="376"/>
                    <a:pt x="63" y="220"/>
                    <a:pt x="56" y="162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6" name="Freeform 4"/>
            <p:cNvSpPr>
              <a:spLocks/>
            </p:cNvSpPr>
            <p:nvPr/>
          </p:nvSpPr>
          <p:spPr bwMode="auto">
            <a:xfrm>
              <a:off x="0" y="878"/>
              <a:ext cx="1255" cy="1016"/>
            </a:xfrm>
            <a:custGeom>
              <a:avLst/>
              <a:gdLst>
                <a:gd name="T0" fmla="*/ 134 w 1198"/>
                <a:gd name="T1" fmla="*/ 270558 h 451"/>
                <a:gd name="T2" fmla="*/ 273 w 1198"/>
                <a:gd name="T3" fmla="*/ 132828 h 451"/>
                <a:gd name="T4" fmla="*/ 679 w 1198"/>
                <a:gd name="T5" fmla="*/ 73044 h 451"/>
                <a:gd name="T6" fmla="*/ 1501 w 1198"/>
                <a:gd name="T7" fmla="*/ 37135 h 451"/>
                <a:gd name="T8" fmla="*/ 1796 w 1198"/>
                <a:gd name="T9" fmla="*/ 294460 h 451"/>
                <a:gd name="T10" fmla="*/ 1350 w 1198"/>
                <a:gd name="T11" fmla="*/ 616944 h 451"/>
                <a:gd name="T12" fmla="*/ 466 w 1198"/>
                <a:gd name="T13" fmla="*/ 634874 h 451"/>
                <a:gd name="T14" fmla="*/ 54 w 1198"/>
                <a:gd name="T15" fmla="*/ 503524 h 451"/>
                <a:gd name="T16" fmla="*/ 134 w 1198"/>
                <a:gd name="T17" fmla="*/ 270558 h 4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8"/>
                <a:gd name="T28" fmla="*/ 0 h 451"/>
                <a:gd name="T29" fmla="*/ 1198 w 1198"/>
                <a:gd name="T30" fmla="*/ 451 h 4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8" h="451">
                  <a:moveTo>
                    <a:pt x="88" y="181"/>
                  </a:moveTo>
                  <a:cubicBezTo>
                    <a:pt x="159" y="143"/>
                    <a:pt x="120" y="111"/>
                    <a:pt x="180" y="89"/>
                  </a:cubicBezTo>
                  <a:cubicBezTo>
                    <a:pt x="240" y="67"/>
                    <a:pt x="313" y="60"/>
                    <a:pt x="448" y="49"/>
                  </a:cubicBezTo>
                  <a:cubicBezTo>
                    <a:pt x="583" y="38"/>
                    <a:pt x="866" y="0"/>
                    <a:pt x="988" y="25"/>
                  </a:cubicBezTo>
                  <a:cubicBezTo>
                    <a:pt x="1110" y="50"/>
                    <a:pt x="1198" y="132"/>
                    <a:pt x="1181" y="197"/>
                  </a:cubicBezTo>
                  <a:cubicBezTo>
                    <a:pt x="1164" y="262"/>
                    <a:pt x="1034" y="375"/>
                    <a:pt x="889" y="413"/>
                  </a:cubicBezTo>
                  <a:cubicBezTo>
                    <a:pt x="744" y="451"/>
                    <a:pt x="449" y="438"/>
                    <a:pt x="307" y="425"/>
                  </a:cubicBezTo>
                  <a:cubicBezTo>
                    <a:pt x="165" y="412"/>
                    <a:pt x="72" y="378"/>
                    <a:pt x="36" y="337"/>
                  </a:cubicBezTo>
                  <a:cubicBezTo>
                    <a:pt x="0" y="296"/>
                    <a:pt x="77" y="213"/>
                    <a:pt x="88" y="18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7" name="Freeform 5"/>
            <p:cNvSpPr>
              <a:spLocks/>
            </p:cNvSpPr>
            <p:nvPr/>
          </p:nvSpPr>
          <p:spPr bwMode="auto">
            <a:xfrm>
              <a:off x="810" y="1611"/>
              <a:ext cx="2007" cy="792"/>
            </a:xfrm>
            <a:custGeom>
              <a:avLst/>
              <a:gdLst>
                <a:gd name="T0" fmla="*/ 1319 w 1583"/>
                <a:gd name="T1" fmla="*/ 862 h 682"/>
                <a:gd name="T2" fmla="*/ 3445 w 1583"/>
                <a:gd name="T3" fmla="*/ 285 h 682"/>
                <a:gd name="T4" fmla="*/ 6645 w 1583"/>
                <a:gd name="T5" fmla="*/ 77 h 682"/>
                <a:gd name="T6" fmla="*/ 9794 w 1583"/>
                <a:gd name="T7" fmla="*/ 744 h 682"/>
                <a:gd name="T8" fmla="*/ 13238 w 1583"/>
                <a:gd name="T9" fmla="*/ 1642 h 682"/>
                <a:gd name="T10" fmla="*/ 10773 w 1583"/>
                <a:gd name="T11" fmla="*/ 2476 h 682"/>
                <a:gd name="T12" fmla="*/ 5844 w 1583"/>
                <a:gd name="T13" fmla="*/ 2523 h 682"/>
                <a:gd name="T14" fmla="*/ 751 w 1583"/>
                <a:gd name="T15" fmla="*/ 2291 h 682"/>
                <a:gd name="T16" fmla="*/ 1319 w 1583"/>
                <a:gd name="T17" fmla="*/ 862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3"/>
                <a:gd name="T28" fmla="*/ 0 h 682"/>
                <a:gd name="T29" fmla="*/ 1583 w 1583"/>
                <a:gd name="T30" fmla="*/ 682 h 6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8" name="Oval 6"/>
            <p:cNvSpPr>
              <a:spLocks noChangeArrowheads="1"/>
            </p:cNvSpPr>
            <p:nvPr/>
          </p:nvSpPr>
          <p:spPr bwMode="auto">
            <a:xfrm>
              <a:off x="261" y="161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9" name="Line 7"/>
            <p:cNvSpPr>
              <a:spLocks noChangeShapeType="1"/>
            </p:cNvSpPr>
            <p:nvPr/>
          </p:nvSpPr>
          <p:spPr bwMode="auto">
            <a:xfrm>
              <a:off x="261" y="1603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0" name="Line 8"/>
            <p:cNvSpPr>
              <a:spLocks noChangeShapeType="1"/>
            </p:cNvSpPr>
            <p:nvPr/>
          </p:nvSpPr>
          <p:spPr bwMode="auto">
            <a:xfrm>
              <a:off x="574" y="1603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1" name="Rectangle 9"/>
            <p:cNvSpPr>
              <a:spLocks noChangeArrowheads="1"/>
            </p:cNvSpPr>
            <p:nvPr/>
          </p:nvSpPr>
          <p:spPr bwMode="auto">
            <a:xfrm>
              <a:off x="261" y="1603"/>
              <a:ext cx="310" cy="5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22" name="Oval 10"/>
            <p:cNvSpPr>
              <a:spLocks noChangeArrowheads="1"/>
            </p:cNvSpPr>
            <p:nvPr/>
          </p:nvSpPr>
          <p:spPr bwMode="auto">
            <a:xfrm>
              <a:off x="258" y="154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3" name="Rectangle 11"/>
            <p:cNvSpPr>
              <a:spLocks noChangeArrowheads="1"/>
            </p:cNvSpPr>
            <p:nvPr/>
          </p:nvSpPr>
          <p:spPr bwMode="auto">
            <a:xfrm>
              <a:off x="345" y="1557"/>
              <a:ext cx="141" cy="12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4" name="Text Box 12"/>
            <p:cNvSpPr txBox="1">
              <a:spLocks noChangeArrowheads="1"/>
            </p:cNvSpPr>
            <p:nvPr/>
          </p:nvSpPr>
          <p:spPr bwMode="auto">
            <a:xfrm>
              <a:off x="270" y="1492"/>
              <a:ext cx="297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3b</a:t>
              </a:r>
              <a:endParaRPr lang="en-US"/>
            </a:p>
          </p:txBody>
        </p:sp>
        <p:sp>
          <p:nvSpPr>
            <p:cNvPr id="145425" name="Oval 13"/>
            <p:cNvSpPr>
              <a:spLocks noChangeArrowheads="1"/>
            </p:cNvSpPr>
            <p:nvPr/>
          </p:nvSpPr>
          <p:spPr bwMode="auto">
            <a:xfrm>
              <a:off x="1479" y="221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6" name="Line 14"/>
            <p:cNvSpPr>
              <a:spLocks noChangeShapeType="1"/>
            </p:cNvSpPr>
            <p:nvPr/>
          </p:nvSpPr>
          <p:spPr bwMode="auto">
            <a:xfrm>
              <a:off x="1479" y="2209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7" name="Line 15"/>
            <p:cNvSpPr>
              <a:spLocks noChangeShapeType="1"/>
            </p:cNvSpPr>
            <p:nvPr/>
          </p:nvSpPr>
          <p:spPr bwMode="auto">
            <a:xfrm>
              <a:off x="1792" y="2209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8" name="Rectangle 16"/>
            <p:cNvSpPr>
              <a:spLocks noChangeArrowheads="1"/>
            </p:cNvSpPr>
            <p:nvPr/>
          </p:nvSpPr>
          <p:spPr bwMode="auto">
            <a:xfrm>
              <a:off x="1479" y="2209"/>
              <a:ext cx="310" cy="5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29" name="Oval 17"/>
            <p:cNvSpPr>
              <a:spLocks noChangeArrowheads="1"/>
            </p:cNvSpPr>
            <p:nvPr/>
          </p:nvSpPr>
          <p:spPr bwMode="auto">
            <a:xfrm>
              <a:off x="1476" y="215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430" name="Group 18"/>
            <p:cNvGrpSpPr>
              <a:grpSpLocks/>
            </p:cNvGrpSpPr>
            <p:nvPr/>
          </p:nvGrpSpPr>
          <p:grpSpPr bwMode="auto">
            <a:xfrm>
              <a:off x="1488" y="2092"/>
              <a:ext cx="297" cy="271"/>
              <a:chOff x="2909" y="2425"/>
              <a:chExt cx="299" cy="271"/>
            </a:xfrm>
          </p:grpSpPr>
          <p:sp>
            <p:nvSpPr>
              <p:cNvPr id="145533" name="Rectangle 1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34" name="Text Box 20"/>
              <p:cNvSpPr txBox="1">
                <a:spLocks noChangeArrowheads="1"/>
              </p:cNvSpPr>
              <p:nvPr/>
            </p:nvSpPr>
            <p:spPr bwMode="auto">
              <a:xfrm>
                <a:off x="2909" y="2425"/>
                <a:ext cx="299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1d</a:t>
                </a:r>
              </a:p>
            </p:txBody>
          </p:sp>
        </p:grpSp>
        <p:sp>
          <p:nvSpPr>
            <p:cNvPr id="145431" name="Oval 21"/>
            <p:cNvSpPr>
              <a:spLocks noChangeArrowheads="1"/>
            </p:cNvSpPr>
            <p:nvPr/>
          </p:nvSpPr>
          <p:spPr bwMode="auto">
            <a:xfrm>
              <a:off x="822" y="1478"/>
              <a:ext cx="313" cy="8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2" name="Line 22"/>
            <p:cNvSpPr>
              <a:spLocks noChangeShapeType="1"/>
            </p:cNvSpPr>
            <p:nvPr/>
          </p:nvSpPr>
          <p:spPr bwMode="auto">
            <a:xfrm>
              <a:off x="822" y="14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3" name="Line 23"/>
            <p:cNvSpPr>
              <a:spLocks noChangeShapeType="1"/>
            </p:cNvSpPr>
            <p:nvPr/>
          </p:nvSpPr>
          <p:spPr bwMode="auto">
            <a:xfrm>
              <a:off x="1135" y="14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4" name="Rectangle 24"/>
            <p:cNvSpPr>
              <a:spLocks noChangeArrowheads="1"/>
            </p:cNvSpPr>
            <p:nvPr/>
          </p:nvSpPr>
          <p:spPr bwMode="auto">
            <a:xfrm>
              <a:off x="822" y="1471"/>
              <a:ext cx="310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35" name="Oval 25"/>
            <p:cNvSpPr>
              <a:spLocks noChangeArrowheads="1"/>
            </p:cNvSpPr>
            <p:nvPr/>
          </p:nvSpPr>
          <p:spPr bwMode="auto">
            <a:xfrm>
              <a:off x="819" y="141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6" name="Rectangle 26"/>
            <p:cNvSpPr>
              <a:spLocks noChangeArrowheads="1"/>
            </p:cNvSpPr>
            <p:nvPr/>
          </p:nvSpPr>
          <p:spPr bwMode="auto">
            <a:xfrm>
              <a:off x="906" y="1425"/>
              <a:ext cx="142" cy="11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7" name="Text Box 27"/>
            <p:cNvSpPr txBox="1">
              <a:spLocks noChangeArrowheads="1"/>
            </p:cNvSpPr>
            <p:nvPr/>
          </p:nvSpPr>
          <p:spPr bwMode="auto">
            <a:xfrm>
              <a:off x="832" y="1359"/>
              <a:ext cx="297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3a</a:t>
              </a:r>
              <a:endParaRPr lang="en-US"/>
            </a:p>
          </p:txBody>
        </p:sp>
        <p:sp>
          <p:nvSpPr>
            <p:cNvPr id="145438" name="Oval 28"/>
            <p:cNvSpPr>
              <a:spLocks noChangeArrowheads="1"/>
            </p:cNvSpPr>
            <p:nvPr/>
          </p:nvSpPr>
          <p:spPr bwMode="auto">
            <a:xfrm>
              <a:off x="1443" y="182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9" name="Line 29"/>
            <p:cNvSpPr>
              <a:spLocks noChangeShapeType="1"/>
            </p:cNvSpPr>
            <p:nvPr/>
          </p:nvSpPr>
          <p:spPr bwMode="auto">
            <a:xfrm>
              <a:off x="1443" y="1814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0" name="Line 30"/>
            <p:cNvSpPr>
              <a:spLocks noChangeShapeType="1"/>
            </p:cNvSpPr>
            <p:nvPr/>
          </p:nvSpPr>
          <p:spPr bwMode="auto">
            <a:xfrm>
              <a:off x="1756" y="1814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1" name="Rectangle 31"/>
            <p:cNvSpPr>
              <a:spLocks noChangeArrowheads="1"/>
            </p:cNvSpPr>
            <p:nvPr/>
          </p:nvSpPr>
          <p:spPr bwMode="auto">
            <a:xfrm>
              <a:off x="1443" y="1814"/>
              <a:ext cx="310" cy="4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42" name="Oval 32"/>
            <p:cNvSpPr>
              <a:spLocks noChangeArrowheads="1"/>
            </p:cNvSpPr>
            <p:nvPr/>
          </p:nvSpPr>
          <p:spPr bwMode="auto">
            <a:xfrm>
              <a:off x="1440" y="175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443" name="Group 33"/>
            <p:cNvGrpSpPr>
              <a:grpSpLocks/>
            </p:cNvGrpSpPr>
            <p:nvPr/>
          </p:nvGrpSpPr>
          <p:grpSpPr bwMode="auto">
            <a:xfrm>
              <a:off x="1459" y="1696"/>
              <a:ext cx="288" cy="271"/>
              <a:chOff x="2910" y="2425"/>
              <a:chExt cx="296" cy="271"/>
            </a:xfrm>
          </p:grpSpPr>
          <p:sp>
            <p:nvSpPr>
              <p:cNvPr id="145531" name="Rectangle 3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32" name="Text Box 35"/>
              <p:cNvSpPr txBox="1">
                <a:spLocks noChangeArrowheads="1"/>
              </p:cNvSpPr>
              <p:nvPr/>
            </p:nvSpPr>
            <p:spPr bwMode="auto">
              <a:xfrm>
                <a:off x="2910" y="2425"/>
                <a:ext cx="296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1c</a:t>
                </a:r>
              </a:p>
            </p:txBody>
          </p:sp>
        </p:grpSp>
        <p:sp>
          <p:nvSpPr>
            <p:cNvPr id="145444" name="Line 36"/>
            <p:cNvSpPr>
              <a:spLocks noChangeShapeType="1"/>
            </p:cNvSpPr>
            <p:nvPr/>
          </p:nvSpPr>
          <p:spPr bwMode="auto">
            <a:xfrm>
              <a:off x="3238" y="1632"/>
              <a:ext cx="308" cy="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5" name="Line 37"/>
            <p:cNvSpPr>
              <a:spLocks noChangeShapeType="1"/>
            </p:cNvSpPr>
            <p:nvPr/>
          </p:nvSpPr>
          <p:spPr bwMode="auto">
            <a:xfrm>
              <a:off x="3562" y="1556"/>
              <a:ext cx="91" cy="1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6" name="Line 38"/>
            <p:cNvSpPr>
              <a:spLocks noChangeShapeType="1"/>
            </p:cNvSpPr>
            <p:nvPr/>
          </p:nvSpPr>
          <p:spPr bwMode="auto">
            <a:xfrm flipV="1">
              <a:off x="3170" y="1512"/>
              <a:ext cx="114" cy="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7" name="Freeform 39"/>
            <p:cNvSpPr>
              <a:spLocks/>
            </p:cNvSpPr>
            <p:nvPr/>
          </p:nvSpPr>
          <p:spPr bwMode="auto">
            <a:xfrm>
              <a:off x="1790" y="2146"/>
              <a:ext cx="264" cy="82"/>
            </a:xfrm>
            <a:custGeom>
              <a:avLst/>
              <a:gdLst>
                <a:gd name="T0" fmla="*/ 0 w 264"/>
                <a:gd name="T1" fmla="*/ 82 h 82"/>
                <a:gd name="T2" fmla="*/ 264 w 264"/>
                <a:gd name="T3" fmla="*/ 0 h 82"/>
                <a:gd name="T4" fmla="*/ 0 60000 65536"/>
                <a:gd name="T5" fmla="*/ 0 60000 65536"/>
                <a:gd name="T6" fmla="*/ 0 w 264"/>
                <a:gd name="T7" fmla="*/ 0 h 82"/>
                <a:gd name="T8" fmla="*/ 264 w 264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4" h="82">
                  <a:moveTo>
                    <a:pt x="0" y="82"/>
                  </a:moveTo>
                  <a:lnTo>
                    <a:pt x="26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8" name="Freeform 40"/>
            <p:cNvSpPr>
              <a:spLocks/>
            </p:cNvSpPr>
            <p:nvPr/>
          </p:nvSpPr>
          <p:spPr bwMode="auto">
            <a:xfrm>
              <a:off x="1330" y="2110"/>
              <a:ext cx="152" cy="118"/>
            </a:xfrm>
            <a:custGeom>
              <a:avLst/>
              <a:gdLst>
                <a:gd name="T0" fmla="*/ 0 w 152"/>
                <a:gd name="T1" fmla="*/ 0 h 118"/>
                <a:gd name="T2" fmla="*/ 152 w 152"/>
                <a:gd name="T3" fmla="*/ 118 h 118"/>
                <a:gd name="T4" fmla="*/ 0 60000 65536"/>
                <a:gd name="T5" fmla="*/ 0 60000 65536"/>
                <a:gd name="T6" fmla="*/ 0 w 152"/>
                <a:gd name="T7" fmla="*/ 0 h 118"/>
                <a:gd name="T8" fmla="*/ 152 w 152"/>
                <a:gd name="T9" fmla="*/ 118 h 1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2" h="118">
                  <a:moveTo>
                    <a:pt x="0" y="0"/>
                  </a:moveTo>
                  <a:lnTo>
                    <a:pt x="152" y="11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9" name="Freeform 41"/>
            <p:cNvSpPr>
              <a:spLocks/>
            </p:cNvSpPr>
            <p:nvPr/>
          </p:nvSpPr>
          <p:spPr bwMode="auto">
            <a:xfrm>
              <a:off x="1454" y="2040"/>
              <a:ext cx="564" cy="82"/>
            </a:xfrm>
            <a:custGeom>
              <a:avLst/>
              <a:gdLst>
                <a:gd name="T0" fmla="*/ 0 w 564"/>
                <a:gd name="T1" fmla="*/ 0 h 82"/>
                <a:gd name="T2" fmla="*/ 564 w 564"/>
                <a:gd name="T3" fmla="*/ 82 h 82"/>
                <a:gd name="T4" fmla="*/ 0 60000 65536"/>
                <a:gd name="T5" fmla="*/ 0 60000 65536"/>
                <a:gd name="T6" fmla="*/ 0 w 564"/>
                <a:gd name="T7" fmla="*/ 0 h 82"/>
                <a:gd name="T8" fmla="*/ 564 w 564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4" h="82">
                  <a:moveTo>
                    <a:pt x="0" y="0"/>
                  </a:moveTo>
                  <a:lnTo>
                    <a:pt x="564" y="82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0" name="Freeform 42"/>
            <p:cNvSpPr>
              <a:spLocks/>
            </p:cNvSpPr>
            <p:nvPr/>
          </p:nvSpPr>
          <p:spPr bwMode="auto">
            <a:xfrm>
              <a:off x="1392" y="1878"/>
              <a:ext cx="76" cy="94"/>
            </a:xfrm>
            <a:custGeom>
              <a:avLst/>
              <a:gdLst>
                <a:gd name="T0" fmla="*/ 0 w 76"/>
                <a:gd name="T1" fmla="*/ 94 h 94"/>
                <a:gd name="T2" fmla="*/ 76 w 76"/>
                <a:gd name="T3" fmla="*/ 0 h 94"/>
                <a:gd name="T4" fmla="*/ 0 60000 65536"/>
                <a:gd name="T5" fmla="*/ 0 60000 65536"/>
                <a:gd name="T6" fmla="*/ 0 w 76"/>
                <a:gd name="T7" fmla="*/ 0 h 94"/>
                <a:gd name="T8" fmla="*/ 76 w 76"/>
                <a:gd name="T9" fmla="*/ 94 h 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6" h="94">
                  <a:moveTo>
                    <a:pt x="0" y="94"/>
                  </a:moveTo>
                  <a:lnTo>
                    <a:pt x="76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1" name="Freeform 43"/>
            <p:cNvSpPr>
              <a:spLocks/>
            </p:cNvSpPr>
            <p:nvPr/>
          </p:nvSpPr>
          <p:spPr bwMode="auto">
            <a:xfrm>
              <a:off x="566" y="1502"/>
              <a:ext cx="252" cy="114"/>
            </a:xfrm>
            <a:custGeom>
              <a:avLst/>
              <a:gdLst>
                <a:gd name="T0" fmla="*/ 0 w 252"/>
                <a:gd name="T1" fmla="*/ 114 h 114"/>
                <a:gd name="T2" fmla="*/ 252 w 252"/>
                <a:gd name="T3" fmla="*/ 0 h 114"/>
                <a:gd name="T4" fmla="*/ 0 60000 65536"/>
                <a:gd name="T5" fmla="*/ 0 60000 65536"/>
                <a:gd name="T6" fmla="*/ 0 w 252"/>
                <a:gd name="T7" fmla="*/ 0 h 114"/>
                <a:gd name="T8" fmla="*/ 252 w 252"/>
                <a:gd name="T9" fmla="*/ 114 h 1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2" h="114">
                  <a:moveTo>
                    <a:pt x="0" y="114"/>
                  </a:moveTo>
                  <a:lnTo>
                    <a:pt x="252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2" name="Freeform 44"/>
            <p:cNvSpPr>
              <a:spLocks/>
            </p:cNvSpPr>
            <p:nvPr/>
          </p:nvSpPr>
          <p:spPr bwMode="auto">
            <a:xfrm>
              <a:off x="1002" y="1562"/>
              <a:ext cx="444" cy="258"/>
            </a:xfrm>
            <a:custGeom>
              <a:avLst/>
              <a:gdLst>
                <a:gd name="T0" fmla="*/ 0 w 444"/>
                <a:gd name="T1" fmla="*/ 0 h 258"/>
                <a:gd name="T2" fmla="*/ 444 w 444"/>
                <a:gd name="T3" fmla="*/ 258 h 258"/>
                <a:gd name="T4" fmla="*/ 0 60000 65536"/>
                <a:gd name="T5" fmla="*/ 0 60000 65536"/>
                <a:gd name="T6" fmla="*/ 0 w 444"/>
                <a:gd name="T7" fmla="*/ 0 h 258"/>
                <a:gd name="T8" fmla="*/ 444 w 444"/>
                <a:gd name="T9" fmla="*/ 258 h 25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4" h="258">
                  <a:moveTo>
                    <a:pt x="0" y="0"/>
                  </a:moveTo>
                  <a:lnTo>
                    <a:pt x="444" y="25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3" name="Freeform 45"/>
            <p:cNvSpPr>
              <a:spLocks/>
            </p:cNvSpPr>
            <p:nvPr/>
          </p:nvSpPr>
          <p:spPr bwMode="auto">
            <a:xfrm>
              <a:off x="2326" y="1680"/>
              <a:ext cx="654" cy="420"/>
            </a:xfrm>
            <a:custGeom>
              <a:avLst/>
              <a:gdLst>
                <a:gd name="T0" fmla="*/ 0 w 654"/>
                <a:gd name="T1" fmla="*/ 420 h 420"/>
                <a:gd name="T2" fmla="*/ 654 w 654"/>
                <a:gd name="T3" fmla="*/ 0 h 420"/>
                <a:gd name="T4" fmla="*/ 0 60000 65536"/>
                <a:gd name="T5" fmla="*/ 0 60000 65536"/>
                <a:gd name="T6" fmla="*/ 0 w 654"/>
                <a:gd name="T7" fmla="*/ 0 h 420"/>
                <a:gd name="T8" fmla="*/ 654 w 654"/>
                <a:gd name="T9" fmla="*/ 420 h 4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54" h="420">
                  <a:moveTo>
                    <a:pt x="0" y="420"/>
                  </a:moveTo>
                  <a:lnTo>
                    <a:pt x="65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4" name="Oval 46"/>
            <p:cNvSpPr>
              <a:spLocks noChangeArrowheads="1"/>
            </p:cNvSpPr>
            <p:nvPr/>
          </p:nvSpPr>
          <p:spPr bwMode="auto">
            <a:xfrm>
              <a:off x="2925" y="1617"/>
              <a:ext cx="313" cy="8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5" name="Line 47"/>
            <p:cNvSpPr>
              <a:spLocks noChangeShapeType="1"/>
            </p:cNvSpPr>
            <p:nvPr/>
          </p:nvSpPr>
          <p:spPr bwMode="auto">
            <a:xfrm>
              <a:off x="2925" y="16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6" name="Line 48"/>
            <p:cNvSpPr>
              <a:spLocks noChangeShapeType="1"/>
            </p:cNvSpPr>
            <p:nvPr/>
          </p:nvSpPr>
          <p:spPr bwMode="auto">
            <a:xfrm>
              <a:off x="3238" y="16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7" name="Rectangle 49"/>
            <p:cNvSpPr>
              <a:spLocks noChangeArrowheads="1"/>
            </p:cNvSpPr>
            <p:nvPr/>
          </p:nvSpPr>
          <p:spPr bwMode="auto">
            <a:xfrm>
              <a:off x="2925" y="1609"/>
              <a:ext cx="310" cy="5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58" name="Oval 50"/>
            <p:cNvSpPr>
              <a:spLocks noChangeArrowheads="1"/>
            </p:cNvSpPr>
            <p:nvPr/>
          </p:nvSpPr>
          <p:spPr bwMode="auto">
            <a:xfrm>
              <a:off x="2922" y="155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9" name="Rectangle 51"/>
            <p:cNvSpPr>
              <a:spLocks noChangeArrowheads="1"/>
            </p:cNvSpPr>
            <p:nvPr/>
          </p:nvSpPr>
          <p:spPr bwMode="auto">
            <a:xfrm>
              <a:off x="3009" y="1563"/>
              <a:ext cx="141" cy="12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0" name="Text Box 52"/>
            <p:cNvSpPr txBox="1">
              <a:spLocks noChangeArrowheads="1"/>
            </p:cNvSpPr>
            <p:nvPr/>
          </p:nvSpPr>
          <p:spPr bwMode="auto">
            <a:xfrm>
              <a:off x="2934" y="1498"/>
              <a:ext cx="297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2a</a:t>
              </a:r>
              <a:endParaRPr lang="en-US"/>
            </a:p>
          </p:txBody>
        </p:sp>
        <p:sp>
          <p:nvSpPr>
            <p:cNvPr id="145461" name="Text Box 53"/>
            <p:cNvSpPr txBox="1">
              <a:spLocks noChangeArrowheads="1"/>
            </p:cNvSpPr>
            <p:nvPr/>
          </p:nvSpPr>
          <p:spPr bwMode="auto">
            <a:xfrm>
              <a:off x="597" y="1585"/>
              <a:ext cx="42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AS3</a:t>
              </a:r>
              <a:endParaRPr lang="en-US" sz="1800"/>
            </a:p>
          </p:txBody>
        </p:sp>
        <p:sp>
          <p:nvSpPr>
            <p:cNvPr id="145462" name="Text Box 54"/>
            <p:cNvSpPr txBox="1">
              <a:spLocks noChangeArrowheads="1"/>
            </p:cNvSpPr>
            <p:nvPr/>
          </p:nvSpPr>
          <p:spPr bwMode="auto">
            <a:xfrm>
              <a:off x="2380" y="2042"/>
              <a:ext cx="42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AS1</a:t>
              </a:r>
              <a:endParaRPr lang="en-US" sz="1800"/>
            </a:p>
          </p:txBody>
        </p:sp>
        <p:sp>
          <p:nvSpPr>
            <p:cNvPr id="145463" name="Text Box 55"/>
            <p:cNvSpPr txBox="1">
              <a:spLocks noChangeArrowheads="1"/>
            </p:cNvSpPr>
            <p:nvPr/>
          </p:nvSpPr>
          <p:spPr bwMode="auto">
            <a:xfrm>
              <a:off x="3207" y="1787"/>
              <a:ext cx="3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AS2</a:t>
              </a:r>
            </a:p>
          </p:txBody>
        </p:sp>
        <p:sp>
          <p:nvSpPr>
            <p:cNvPr id="145464" name="Oval 56"/>
            <p:cNvSpPr>
              <a:spLocks noChangeArrowheads="1"/>
            </p:cNvSpPr>
            <p:nvPr/>
          </p:nvSpPr>
          <p:spPr bwMode="auto">
            <a:xfrm>
              <a:off x="1137" y="203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5" name="Line 57"/>
            <p:cNvSpPr>
              <a:spLocks noChangeShapeType="1"/>
            </p:cNvSpPr>
            <p:nvPr/>
          </p:nvSpPr>
          <p:spPr bwMode="auto">
            <a:xfrm>
              <a:off x="1137" y="202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6" name="Line 58"/>
            <p:cNvSpPr>
              <a:spLocks noChangeShapeType="1"/>
            </p:cNvSpPr>
            <p:nvPr/>
          </p:nvSpPr>
          <p:spPr bwMode="auto">
            <a:xfrm>
              <a:off x="1451" y="202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7" name="Rectangle 59"/>
            <p:cNvSpPr>
              <a:spLocks noChangeArrowheads="1"/>
            </p:cNvSpPr>
            <p:nvPr/>
          </p:nvSpPr>
          <p:spPr bwMode="auto">
            <a:xfrm>
              <a:off x="1137" y="2023"/>
              <a:ext cx="310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68" name="Oval 60"/>
            <p:cNvSpPr>
              <a:spLocks noChangeArrowheads="1"/>
            </p:cNvSpPr>
            <p:nvPr/>
          </p:nvSpPr>
          <p:spPr bwMode="auto">
            <a:xfrm>
              <a:off x="1134" y="1969"/>
              <a:ext cx="313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9" name="Rectangle 61"/>
            <p:cNvSpPr>
              <a:spLocks noChangeArrowheads="1"/>
            </p:cNvSpPr>
            <p:nvPr/>
          </p:nvSpPr>
          <p:spPr bwMode="auto">
            <a:xfrm>
              <a:off x="1219" y="1995"/>
              <a:ext cx="14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70" name="Text Box 62"/>
            <p:cNvSpPr txBox="1">
              <a:spLocks noChangeArrowheads="1"/>
            </p:cNvSpPr>
            <p:nvPr/>
          </p:nvSpPr>
          <p:spPr bwMode="auto">
            <a:xfrm>
              <a:off x="1148" y="1909"/>
              <a:ext cx="297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1a</a:t>
              </a:r>
              <a:endParaRPr lang="en-US"/>
            </a:p>
          </p:txBody>
        </p:sp>
        <p:grpSp>
          <p:nvGrpSpPr>
            <p:cNvPr id="145471" name="Group 63"/>
            <p:cNvGrpSpPr>
              <a:grpSpLocks/>
            </p:cNvGrpSpPr>
            <p:nvPr/>
          </p:nvGrpSpPr>
          <p:grpSpPr bwMode="auto">
            <a:xfrm>
              <a:off x="3270" y="1384"/>
              <a:ext cx="316" cy="271"/>
              <a:chOff x="4320" y="1936"/>
              <a:chExt cx="316" cy="271"/>
            </a:xfrm>
          </p:grpSpPr>
          <p:sp>
            <p:nvSpPr>
              <p:cNvPr id="145524" name="Oval 64"/>
              <p:cNvSpPr>
                <a:spLocks noChangeArrowheads="1"/>
              </p:cNvSpPr>
              <p:nvPr/>
            </p:nvSpPr>
            <p:spPr bwMode="auto">
              <a:xfrm>
                <a:off x="4323" y="20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5" name="Line 65"/>
              <p:cNvSpPr>
                <a:spLocks noChangeShapeType="1"/>
              </p:cNvSpPr>
              <p:nvPr/>
            </p:nvSpPr>
            <p:spPr bwMode="auto">
              <a:xfrm>
                <a:off x="4323" y="2047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6" name="Line 66"/>
              <p:cNvSpPr>
                <a:spLocks noChangeShapeType="1"/>
              </p:cNvSpPr>
              <p:nvPr/>
            </p:nvSpPr>
            <p:spPr bwMode="auto">
              <a:xfrm>
                <a:off x="4636" y="2047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7" name="Rectangle 67"/>
              <p:cNvSpPr>
                <a:spLocks noChangeArrowheads="1"/>
              </p:cNvSpPr>
              <p:nvPr/>
            </p:nvSpPr>
            <p:spPr bwMode="auto">
              <a:xfrm>
                <a:off x="4323" y="2047"/>
                <a:ext cx="310" cy="51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28" name="Oval 68"/>
              <p:cNvSpPr>
                <a:spLocks noChangeArrowheads="1"/>
              </p:cNvSpPr>
              <p:nvPr/>
            </p:nvSpPr>
            <p:spPr bwMode="auto">
              <a:xfrm>
                <a:off x="4320" y="1988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9" name="Rectangle 69"/>
              <p:cNvSpPr>
                <a:spLocks noChangeArrowheads="1"/>
              </p:cNvSpPr>
              <p:nvPr/>
            </p:nvSpPr>
            <p:spPr bwMode="auto">
              <a:xfrm>
                <a:off x="4407" y="2001"/>
                <a:ext cx="141" cy="11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30" name="Text Box 70"/>
              <p:cNvSpPr txBox="1">
                <a:spLocks noChangeArrowheads="1"/>
              </p:cNvSpPr>
              <p:nvPr/>
            </p:nvSpPr>
            <p:spPr bwMode="auto">
              <a:xfrm>
                <a:off x="4336" y="1936"/>
                <a:ext cx="288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2c</a:t>
                </a:r>
                <a:endParaRPr lang="en-US"/>
              </a:p>
            </p:txBody>
          </p:sp>
        </p:grpSp>
        <p:grpSp>
          <p:nvGrpSpPr>
            <p:cNvPr id="145472" name="Group 71"/>
            <p:cNvGrpSpPr>
              <a:grpSpLocks/>
            </p:cNvGrpSpPr>
            <p:nvPr/>
          </p:nvGrpSpPr>
          <p:grpSpPr bwMode="auto">
            <a:xfrm>
              <a:off x="3546" y="1606"/>
              <a:ext cx="314" cy="271"/>
              <a:chOff x="4596" y="2158"/>
              <a:chExt cx="314" cy="271"/>
            </a:xfrm>
          </p:grpSpPr>
          <p:sp>
            <p:nvSpPr>
              <p:cNvPr id="145517" name="Oval 72"/>
              <p:cNvSpPr>
                <a:spLocks noChangeArrowheads="1"/>
              </p:cNvSpPr>
              <p:nvPr/>
            </p:nvSpPr>
            <p:spPr bwMode="auto">
              <a:xfrm>
                <a:off x="4599" y="2276"/>
                <a:ext cx="311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8" name="Line 73"/>
              <p:cNvSpPr>
                <a:spLocks noChangeShapeType="1"/>
              </p:cNvSpPr>
              <p:nvPr/>
            </p:nvSpPr>
            <p:spPr bwMode="auto">
              <a:xfrm>
                <a:off x="4599" y="2269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9" name="Line 74"/>
              <p:cNvSpPr>
                <a:spLocks noChangeShapeType="1"/>
              </p:cNvSpPr>
              <p:nvPr/>
            </p:nvSpPr>
            <p:spPr bwMode="auto">
              <a:xfrm>
                <a:off x="4910" y="2269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0" name="Rectangle 75"/>
              <p:cNvSpPr>
                <a:spLocks noChangeArrowheads="1"/>
              </p:cNvSpPr>
              <p:nvPr/>
            </p:nvSpPr>
            <p:spPr bwMode="auto">
              <a:xfrm>
                <a:off x="4599" y="2269"/>
                <a:ext cx="310" cy="51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21" name="Oval 76"/>
              <p:cNvSpPr>
                <a:spLocks noChangeArrowheads="1"/>
              </p:cNvSpPr>
              <p:nvPr/>
            </p:nvSpPr>
            <p:spPr bwMode="auto">
              <a:xfrm>
                <a:off x="4596" y="2208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2" name="Rectangle 77"/>
              <p:cNvSpPr>
                <a:spLocks noChangeArrowheads="1"/>
              </p:cNvSpPr>
              <p:nvPr/>
            </p:nvSpPr>
            <p:spPr bwMode="auto">
              <a:xfrm>
                <a:off x="4683" y="2221"/>
                <a:ext cx="141" cy="11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3" name="Text Box 78"/>
              <p:cNvSpPr txBox="1">
                <a:spLocks noChangeArrowheads="1"/>
              </p:cNvSpPr>
              <p:nvPr/>
            </p:nvSpPr>
            <p:spPr bwMode="auto">
              <a:xfrm>
                <a:off x="4609" y="2158"/>
                <a:ext cx="297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2b</a:t>
                </a:r>
                <a:endParaRPr lang="en-US"/>
              </a:p>
            </p:txBody>
          </p:sp>
        </p:grpSp>
        <p:grpSp>
          <p:nvGrpSpPr>
            <p:cNvPr id="145473" name="Group 79"/>
            <p:cNvGrpSpPr>
              <a:grpSpLocks/>
            </p:cNvGrpSpPr>
            <p:nvPr/>
          </p:nvGrpSpPr>
          <p:grpSpPr bwMode="auto">
            <a:xfrm>
              <a:off x="2016" y="1976"/>
              <a:ext cx="314" cy="271"/>
              <a:chOff x="2016" y="1976"/>
              <a:chExt cx="314" cy="271"/>
            </a:xfrm>
          </p:grpSpPr>
          <p:sp>
            <p:nvSpPr>
              <p:cNvPr id="145509" name="Oval 80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1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0" name="Line 81"/>
              <p:cNvSpPr>
                <a:spLocks noChangeShapeType="1"/>
              </p:cNvSpPr>
              <p:nvPr/>
            </p:nvSpPr>
            <p:spPr bwMode="auto">
              <a:xfrm>
                <a:off x="2019" y="209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1" name="Line 82"/>
              <p:cNvSpPr>
                <a:spLocks noChangeShapeType="1"/>
              </p:cNvSpPr>
              <p:nvPr/>
            </p:nvSpPr>
            <p:spPr bwMode="auto">
              <a:xfrm>
                <a:off x="2330" y="209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2" name="Rectangle 83"/>
              <p:cNvSpPr>
                <a:spLocks noChangeArrowheads="1"/>
              </p:cNvSpPr>
              <p:nvPr/>
            </p:nvSpPr>
            <p:spPr bwMode="auto">
              <a:xfrm>
                <a:off x="2019" y="2097"/>
                <a:ext cx="310" cy="47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13" name="Oval 84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5514" name="Group 85"/>
              <p:cNvGrpSpPr>
                <a:grpSpLocks/>
              </p:cNvGrpSpPr>
              <p:nvPr/>
            </p:nvGrpSpPr>
            <p:grpSpPr bwMode="auto">
              <a:xfrm>
                <a:off x="2031" y="1976"/>
                <a:ext cx="298" cy="271"/>
                <a:chOff x="2906" y="2425"/>
                <a:chExt cx="304" cy="271"/>
              </a:xfrm>
            </p:grpSpPr>
            <p:sp>
              <p:nvSpPr>
                <p:cNvPr id="145515" name="Rectangle 8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516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906" y="2425"/>
                  <a:ext cx="304" cy="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1b</a:t>
                  </a:r>
                  <a:endParaRPr lang="en-US"/>
                </a:p>
              </p:txBody>
            </p:sp>
          </p:grpSp>
        </p:grpSp>
        <p:sp>
          <p:nvSpPr>
            <p:cNvPr id="145474" name="Freeform 88"/>
            <p:cNvSpPr>
              <a:spLocks/>
            </p:cNvSpPr>
            <p:nvPr/>
          </p:nvSpPr>
          <p:spPr bwMode="auto">
            <a:xfrm>
              <a:off x="1457" y="2302"/>
              <a:ext cx="1848" cy="414"/>
            </a:xfrm>
            <a:custGeom>
              <a:avLst/>
              <a:gdLst>
                <a:gd name="T0" fmla="*/ 0 w 1848"/>
                <a:gd name="T1" fmla="*/ 414 h 414"/>
                <a:gd name="T2" fmla="*/ 84 w 1848"/>
                <a:gd name="T3" fmla="*/ 0 h 414"/>
                <a:gd name="T4" fmla="*/ 384 w 1848"/>
                <a:gd name="T5" fmla="*/ 6 h 414"/>
                <a:gd name="T6" fmla="*/ 1848 w 1848"/>
                <a:gd name="T7" fmla="*/ 414 h 414"/>
                <a:gd name="T8" fmla="*/ 0 w 1848"/>
                <a:gd name="T9" fmla="*/ 414 h 4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8"/>
                <a:gd name="T16" fmla="*/ 0 h 414"/>
                <a:gd name="T17" fmla="*/ 1848 w 1848"/>
                <a:gd name="T18" fmla="*/ 414 h 4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8" h="414">
                  <a:moveTo>
                    <a:pt x="0" y="414"/>
                  </a:moveTo>
                  <a:lnTo>
                    <a:pt x="84" y="0"/>
                  </a:lnTo>
                  <a:lnTo>
                    <a:pt x="384" y="6"/>
                  </a:lnTo>
                  <a:lnTo>
                    <a:pt x="1848" y="414"/>
                  </a:lnTo>
                  <a:lnTo>
                    <a:pt x="0" y="414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5F5F5F"/>
                </a:gs>
              </a:gsLst>
              <a:lin ang="5400000" scaled="1"/>
            </a:gradFill>
            <a:ln w="9525" cap="flat" cmpd="sng">
              <a:solidFill>
                <a:srgbClr val="DDDDDD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75" name="Rectangle 89"/>
            <p:cNvSpPr>
              <a:spLocks noChangeArrowheads="1"/>
            </p:cNvSpPr>
            <p:nvPr/>
          </p:nvSpPr>
          <p:spPr bwMode="auto">
            <a:xfrm>
              <a:off x="1462" y="2729"/>
              <a:ext cx="1833" cy="11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476" name="Group 90"/>
            <p:cNvGrpSpPr>
              <a:grpSpLocks/>
            </p:cNvGrpSpPr>
            <p:nvPr/>
          </p:nvGrpSpPr>
          <p:grpSpPr bwMode="auto">
            <a:xfrm>
              <a:off x="1578" y="2818"/>
              <a:ext cx="736" cy="479"/>
              <a:chOff x="1595" y="2898"/>
              <a:chExt cx="736" cy="479"/>
            </a:xfrm>
          </p:grpSpPr>
          <p:sp>
            <p:nvSpPr>
              <p:cNvPr id="145507" name="Oval 91"/>
              <p:cNvSpPr>
                <a:spLocks noChangeArrowheads="1"/>
              </p:cNvSpPr>
              <p:nvPr/>
            </p:nvSpPr>
            <p:spPr bwMode="auto">
              <a:xfrm>
                <a:off x="1595" y="2898"/>
                <a:ext cx="736" cy="479"/>
              </a:xfrm>
              <a:prstGeom prst="ellips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08" name="Text Box 92"/>
              <p:cNvSpPr txBox="1">
                <a:spLocks noChangeArrowheads="1"/>
              </p:cNvSpPr>
              <p:nvPr/>
            </p:nvSpPr>
            <p:spPr bwMode="auto">
              <a:xfrm>
                <a:off x="1733" y="2933"/>
                <a:ext cx="515" cy="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>
                    <a:solidFill>
                      <a:srgbClr val="000099"/>
                    </a:solidFill>
                  </a:rPr>
                  <a:t>Intra-AS</a:t>
                </a:r>
              </a:p>
              <a:p>
                <a:pPr eaLnBrk="1" hangingPunct="1"/>
                <a:r>
                  <a:rPr lang="en-US" sz="1200">
                    <a:solidFill>
                      <a:srgbClr val="000099"/>
                    </a:solidFill>
                  </a:rPr>
                  <a:t>Routing </a:t>
                </a:r>
              </a:p>
              <a:p>
                <a:pPr eaLnBrk="1" hangingPunct="1"/>
                <a:r>
                  <a:rPr lang="en-US" sz="1200">
                    <a:solidFill>
                      <a:srgbClr val="000099"/>
                    </a:solidFill>
                  </a:rPr>
                  <a:t>algorithm</a:t>
                </a:r>
              </a:p>
            </p:txBody>
          </p:sp>
        </p:grpSp>
        <p:grpSp>
          <p:nvGrpSpPr>
            <p:cNvPr id="145477" name="Group 93"/>
            <p:cNvGrpSpPr>
              <a:grpSpLocks/>
            </p:cNvGrpSpPr>
            <p:nvPr/>
          </p:nvGrpSpPr>
          <p:grpSpPr bwMode="auto">
            <a:xfrm>
              <a:off x="2402" y="2828"/>
              <a:ext cx="736" cy="477"/>
              <a:chOff x="2402" y="2828"/>
              <a:chExt cx="736" cy="477"/>
            </a:xfrm>
          </p:grpSpPr>
          <p:sp>
            <p:nvSpPr>
              <p:cNvPr id="145505" name="Oval 94"/>
              <p:cNvSpPr>
                <a:spLocks noChangeArrowheads="1"/>
              </p:cNvSpPr>
              <p:nvPr/>
            </p:nvSpPr>
            <p:spPr bwMode="auto">
              <a:xfrm>
                <a:off x="2402" y="2828"/>
                <a:ext cx="736" cy="477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06" name="Text Box 95"/>
              <p:cNvSpPr txBox="1">
                <a:spLocks noChangeArrowheads="1"/>
              </p:cNvSpPr>
              <p:nvPr/>
            </p:nvSpPr>
            <p:spPr bwMode="auto">
              <a:xfrm>
                <a:off x="2539" y="2862"/>
                <a:ext cx="515" cy="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>
                    <a:solidFill>
                      <a:srgbClr val="FF0000"/>
                    </a:solidFill>
                  </a:rPr>
                  <a:t>Inter-AS</a:t>
                </a:r>
              </a:p>
              <a:p>
                <a:pPr eaLnBrk="1" hangingPunct="1"/>
                <a:r>
                  <a:rPr lang="en-US" sz="1200">
                    <a:solidFill>
                      <a:srgbClr val="FF0000"/>
                    </a:solidFill>
                  </a:rPr>
                  <a:t>Routing </a:t>
                </a:r>
              </a:p>
              <a:p>
                <a:pPr eaLnBrk="1" hangingPunct="1"/>
                <a:r>
                  <a:rPr lang="en-US" sz="1200">
                    <a:solidFill>
                      <a:srgbClr val="FF0000"/>
                    </a:solidFill>
                  </a:rPr>
                  <a:t>algorithm</a:t>
                </a:r>
              </a:p>
            </p:txBody>
          </p:sp>
        </p:grpSp>
        <p:sp>
          <p:nvSpPr>
            <p:cNvPr id="145478" name="Rectangle 96"/>
            <p:cNvSpPr>
              <a:spLocks noChangeArrowheads="1"/>
            </p:cNvSpPr>
            <p:nvPr/>
          </p:nvSpPr>
          <p:spPr bwMode="auto">
            <a:xfrm>
              <a:off x="1932" y="3447"/>
              <a:ext cx="780" cy="26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400"/>
                <a:t>Forwarding</a:t>
              </a:r>
            </a:p>
            <a:p>
              <a:pPr algn="ctr" eaLnBrk="1" hangingPunct="1"/>
              <a:r>
                <a:rPr lang="en-US" sz="1400"/>
                <a:t>table</a:t>
              </a:r>
            </a:p>
          </p:txBody>
        </p:sp>
        <p:sp>
          <p:nvSpPr>
            <p:cNvPr id="145479" name="Freeform 97"/>
            <p:cNvSpPr>
              <a:spLocks/>
            </p:cNvSpPr>
            <p:nvPr/>
          </p:nvSpPr>
          <p:spPr bwMode="auto">
            <a:xfrm>
              <a:off x="1648" y="3217"/>
              <a:ext cx="275" cy="345"/>
            </a:xfrm>
            <a:custGeom>
              <a:avLst/>
              <a:gdLst>
                <a:gd name="T0" fmla="*/ 0 w 275"/>
                <a:gd name="T1" fmla="*/ 0 h 345"/>
                <a:gd name="T2" fmla="*/ 71 w 275"/>
                <a:gd name="T3" fmla="*/ 230 h 345"/>
                <a:gd name="T4" fmla="*/ 275 w 275"/>
                <a:gd name="T5" fmla="*/ 345 h 345"/>
                <a:gd name="T6" fmla="*/ 0 60000 65536"/>
                <a:gd name="T7" fmla="*/ 0 60000 65536"/>
                <a:gd name="T8" fmla="*/ 0 60000 65536"/>
                <a:gd name="T9" fmla="*/ 0 w 275"/>
                <a:gd name="T10" fmla="*/ 0 h 345"/>
                <a:gd name="T11" fmla="*/ 275 w 275"/>
                <a:gd name="T12" fmla="*/ 345 h 3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5" h="345">
                  <a:moveTo>
                    <a:pt x="0" y="0"/>
                  </a:moveTo>
                  <a:cubicBezTo>
                    <a:pt x="12" y="86"/>
                    <a:pt x="25" y="173"/>
                    <a:pt x="71" y="230"/>
                  </a:cubicBezTo>
                  <a:cubicBezTo>
                    <a:pt x="117" y="287"/>
                    <a:pt x="241" y="326"/>
                    <a:pt x="275" y="345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0" name="Freeform 98"/>
            <p:cNvSpPr>
              <a:spLocks/>
            </p:cNvSpPr>
            <p:nvPr/>
          </p:nvSpPr>
          <p:spPr bwMode="auto">
            <a:xfrm>
              <a:off x="2712" y="3217"/>
              <a:ext cx="354" cy="372"/>
            </a:xfrm>
            <a:custGeom>
              <a:avLst/>
              <a:gdLst>
                <a:gd name="T0" fmla="*/ 354 w 354"/>
                <a:gd name="T1" fmla="*/ 0 h 372"/>
                <a:gd name="T2" fmla="*/ 248 w 354"/>
                <a:gd name="T3" fmla="*/ 274 h 372"/>
                <a:gd name="T4" fmla="*/ 0 w 354"/>
                <a:gd name="T5" fmla="*/ 372 h 372"/>
                <a:gd name="T6" fmla="*/ 0 60000 65536"/>
                <a:gd name="T7" fmla="*/ 0 60000 65536"/>
                <a:gd name="T8" fmla="*/ 0 60000 65536"/>
                <a:gd name="T9" fmla="*/ 0 w 354"/>
                <a:gd name="T10" fmla="*/ 0 h 372"/>
                <a:gd name="T11" fmla="*/ 354 w 354"/>
                <a:gd name="T12" fmla="*/ 372 h 3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4" h="372">
                  <a:moveTo>
                    <a:pt x="354" y="0"/>
                  </a:moveTo>
                  <a:cubicBezTo>
                    <a:pt x="330" y="106"/>
                    <a:pt x="307" y="212"/>
                    <a:pt x="248" y="274"/>
                  </a:cubicBezTo>
                  <a:cubicBezTo>
                    <a:pt x="189" y="336"/>
                    <a:pt x="41" y="354"/>
                    <a:pt x="0" y="372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5481" name="Group 99"/>
            <p:cNvGrpSpPr>
              <a:grpSpLocks/>
            </p:cNvGrpSpPr>
            <p:nvPr/>
          </p:nvGrpSpPr>
          <p:grpSpPr bwMode="auto">
            <a:xfrm>
              <a:off x="419" y="1222"/>
              <a:ext cx="316" cy="271"/>
              <a:chOff x="2016" y="1976"/>
              <a:chExt cx="316" cy="271"/>
            </a:xfrm>
          </p:grpSpPr>
          <p:sp>
            <p:nvSpPr>
              <p:cNvPr id="145497" name="Oval 100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498" name="Line 101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499" name="Line 102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00" name="Rectangle 103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5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01" name="Oval 104"/>
              <p:cNvSpPr>
                <a:spLocks noChangeArrowheads="1"/>
              </p:cNvSpPr>
              <p:nvPr/>
            </p:nvSpPr>
            <p:spPr bwMode="auto">
              <a:xfrm>
                <a:off x="2016" y="2037"/>
                <a:ext cx="313" cy="94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5502" name="Group 105"/>
              <p:cNvGrpSpPr>
                <a:grpSpLocks/>
              </p:cNvGrpSpPr>
              <p:nvPr/>
            </p:nvGrpSpPr>
            <p:grpSpPr bwMode="auto">
              <a:xfrm>
                <a:off x="2025" y="1976"/>
                <a:ext cx="288" cy="271"/>
                <a:chOff x="2909" y="2425"/>
                <a:chExt cx="295" cy="271"/>
              </a:xfrm>
            </p:grpSpPr>
            <p:sp>
              <p:nvSpPr>
                <p:cNvPr id="145503" name="Rectangle 10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2" cy="130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504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2909" y="2425"/>
                  <a:ext cx="295" cy="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3c</a:t>
                  </a:r>
                  <a:endParaRPr lang="en-US"/>
                </a:p>
              </p:txBody>
            </p:sp>
          </p:grpSp>
        </p:grpSp>
        <p:sp>
          <p:nvSpPr>
            <p:cNvPr id="145482" name="Line 108"/>
            <p:cNvSpPr>
              <a:spLocks noChangeShapeType="1"/>
            </p:cNvSpPr>
            <p:nvPr/>
          </p:nvSpPr>
          <p:spPr bwMode="auto">
            <a:xfrm flipH="1">
              <a:off x="443" y="1436"/>
              <a:ext cx="62" cy="1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3" name="Line 109"/>
            <p:cNvSpPr>
              <a:spLocks noChangeShapeType="1"/>
            </p:cNvSpPr>
            <p:nvPr/>
          </p:nvSpPr>
          <p:spPr bwMode="auto">
            <a:xfrm>
              <a:off x="136" y="1482"/>
              <a:ext cx="145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4" name="Line 110"/>
            <p:cNvSpPr>
              <a:spLocks noChangeShapeType="1"/>
            </p:cNvSpPr>
            <p:nvPr/>
          </p:nvSpPr>
          <p:spPr bwMode="auto">
            <a:xfrm flipH="1">
              <a:off x="635" y="1127"/>
              <a:ext cx="136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5" name="Line 111"/>
            <p:cNvSpPr>
              <a:spLocks noChangeShapeType="1"/>
            </p:cNvSpPr>
            <p:nvPr/>
          </p:nvSpPr>
          <p:spPr bwMode="auto">
            <a:xfrm>
              <a:off x="356" y="1118"/>
              <a:ext cx="12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6" name="Line 112"/>
            <p:cNvSpPr>
              <a:spLocks noChangeShapeType="1"/>
            </p:cNvSpPr>
            <p:nvPr/>
          </p:nvSpPr>
          <p:spPr bwMode="auto">
            <a:xfrm flipH="1">
              <a:off x="1016" y="1211"/>
              <a:ext cx="70" cy="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7" name="Line 113"/>
            <p:cNvSpPr>
              <a:spLocks noChangeShapeType="1"/>
            </p:cNvSpPr>
            <p:nvPr/>
          </p:nvSpPr>
          <p:spPr bwMode="auto">
            <a:xfrm>
              <a:off x="3854" y="1728"/>
              <a:ext cx="2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8" name="Line 114"/>
            <p:cNvSpPr>
              <a:spLocks noChangeShapeType="1"/>
            </p:cNvSpPr>
            <p:nvPr/>
          </p:nvSpPr>
          <p:spPr bwMode="auto">
            <a:xfrm flipV="1">
              <a:off x="3795" y="1415"/>
              <a:ext cx="262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9" name="Line 115"/>
            <p:cNvSpPr>
              <a:spLocks noChangeShapeType="1"/>
            </p:cNvSpPr>
            <p:nvPr/>
          </p:nvSpPr>
          <p:spPr bwMode="auto">
            <a:xfrm flipH="1" flipV="1">
              <a:off x="3244" y="1245"/>
              <a:ext cx="127" cy="2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0" name="Line 116"/>
            <p:cNvSpPr>
              <a:spLocks noChangeShapeType="1"/>
            </p:cNvSpPr>
            <p:nvPr/>
          </p:nvSpPr>
          <p:spPr bwMode="auto">
            <a:xfrm flipH="1" flipV="1">
              <a:off x="2932" y="1347"/>
              <a:ext cx="136" cy="1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1" name="Line 117"/>
            <p:cNvSpPr>
              <a:spLocks noChangeShapeType="1"/>
            </p:cNvSpPr>
            <p:nvPr/>
          </p:nvSpPr>
          <p:spPr bwMode="auto">
            <a:xfrm flipH="1">
              <a:off x="1042" y="2092"/>
              <a:ext cx="135" cy="1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2" name="Line 118"/>
            <p:cNvSpPr>
              <a:spLocks noChangeShapeType="1"/>
            </p:cNvSpPr>
            <p:nvPr/>
          </p:nvSpPr>
          <p:spPr bwMode="auto">
            <a:xfrm flipH="1" flipV="1">
              <a:off x="1008" y="1991"/>
              <a:ext cx="127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3" name="Line 119"/>
            <p:cNvSpPr>
              <a:spLocks noChangeShapeType="1"/>
            </p:cNvSpPr>
            <p:nvPr/>
          </p:nvSpPr>
          <p:spPr bwMode="auto">
            <a:xfrm flipH="1">
              <a:off x="1279" y="2262"/>
              <a:ext cx="212" cy="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4" name="Line 120"/>
            <p:cNvSpPr>
              <a:spLocks noChangeShapeType="1"/>
            </p:cNvSpPr>
            <p:nvPr/>
          </p:nvSpPr>
          <p:spPr bwMode="auto">
            <a:xfrm flipV="1">
              <a:off x="1762" y="1804"/>
              <a:ext cx="229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5" name="Line 121"/>
            <p:cNvSpPr>
              <a:spLocks noChangeShapeType="1"/>
            </p:cNvSpPr>
            <p:nvPr/>
          </p:nvSpPr>
          <p:spPr bwMode="auto">
            <a:xfrm>
              <a:off x="2219" y="2177"/>
              <a:ext cx="119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6" name="Line 122"/>
            <p:cNvSpPr>
              <a:spLocks noChangeShapeType="1"/>
            </p:cNvSpPr>
            <p:nvPr/>
          </p:nvSpPr>
          <p:spPr bwMode="auto">
            <a:xfrm>
              <a:off x="1737" y="1880"/>
              <a:ext cx="145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0357" name="Rectangle 123"/>
          <p:cNvSpPr>
            <a:spLocks noGrp="1" noChangeArrowheads="1"/>
          </p:cNvSpPr>
          <p:nvPr>
            <p:ph type="title"/>
          </p:nvPr>
        </p:nvSpPr>
        <p:spPr>
          <a:xfrm>
            <a:off x="457465" y="228600"/>
            <a:ext cx="8420100" cy="839788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Interconnected ASes</a:t>
            </a:r>
          </a:p>
        </p:txBody>
      </p:sp>
      <p:sp>
        <p:nvSpPr>
          <p:cNvPr id="100358" name="Rectangle 124"/>
          <p:cNvSpPr>
            <a:spLocks noGrp="1" noChangeArrowheads="1"/>
          </p:cNvSpPr>
          <p:nvPr>
            <p:ph type="body" sz="half" idx="2"/>
          </p:nvPr>
        </p:nvSpPr>
        <p:spPr>
          <a:xfrm>
            <a:off x="5541169" y="3082150"/>
            <a:ext cx="4127500" cy="3400425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cs typeface="+mn-cs"/>
              </a:rPr>
              <a:t>Forwarding table  configured by both intra- and inter-AS routing algorithm</a:t>
            </a:r>
          </a:p>
          <a:p>
            <a:pPr lvl="1">
              <a:defRPr/>
            </a:pPr>
            <a:r>
              <a:rPr lang="en-US" dirty="0">
                <a:solidFill>
                  <a:srgbClr val="000099"/>
                </a:solidFill>
              </a:rPr>
              <a:t>Intra-AS</a:t>
            </a:r>
            <a:r>
              <a:rPr lang="en-US" dirty="0"/>
              <a:t> routing determine entries for destinations </a:t>
            </a:r>
            <a:r>
              <a:rPr lang="en-US" dirty="0">
                <a:solidFill>
                  <a:srgbClr val="000099"/>
                </a:solidFill>
              </a:rPr>
              <a:t>within AS</a:t>
            </a:r>
          </a:p>
          <a:p>
            <a:pPr lvl="1">
              <a:defRPr/>
            </a:pPr>
            <a:r>
              <a:rPr lang="en-US" dirty="0"/>
              <a:t>Inter-AS &amp; intra-AS determine entries for </a:t>
            </a:r>
            <a:r>
              <a:rPr lang="en-US" dirty="0">
                <a:solidFill>
                  <a:srgbClr val="C00000"/>
                </a:solidFill>
              </a:rPr>
              <a:t>external destinations</a:t>
            </a:r>
          </a:p>
        </p:txBody>
      </p:sp>
      <p:pic>
        <p:nvPicPr>
          <p:cNvPr id="145414" name="Picture 126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41" y="884239"/>
            <a:ext cx="544658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0834" y="6475896"/>
            <a:ext cx="59437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32</a:t>
            </a:fld>
            <a:endParaRPr lang="en-US" sz="1200" dirty="0">
              <a:latin typeface="Tahoma" charset="0"/>
            </a:endParaRPr>
          </a:p>
        </p:txBody>
      </p:sp>
      <p:sp>
        <p:nvSpPr>
          <p:cNvPr id="12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06788" y="6475082"/>
            <a:ext cx="2358929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9271654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2"/>
          <p:cNvSpPr>
            <a:spLocks noGrp="1" noChangeArrowheads="1"/>
          </p:cNvSpPr>
          <p:nvPr>
            <p:ph type="title"/>
          </p:nvPr>
        </p:nvSpPr>
        <p:spPr>
          <a:xfrm>
            <a:off x="603647" y="0"/>
            <a:ext cx="84201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Inter-AS tasks</a:t>
            </a:r>
          </a:p>
        </p:txBody>
      </p:sp>
      <p:sp>
        <p:nvSpPr>
          <p:cNvPr id="1013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6131" y="1195388"/>
            <a:ext cx="4127500" cy="29210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cs typeface="+mn-cs"/>
              </a:rPr>
              <a:t>suppose router in AS</a:t>
            </a:r>
            <a:r>
              <a:rPr lang="en-US" sz="2400" dirty="0">
                <a:latin typeface="Arial"/>
                <a:cs typeface="Arial"/>
              </a:rPr>
              <a:t>1</a:t>
            </a:r>
            <a:r>
              <a:rPr lang="en-US" sz="2400" dirty="0">
                <a:cs typeface="+mn-cs"/>
              </a:rPr>
              <a:t> receives datagram destined outside of AS</a:t>
            </a:r>
            <a:r>
              <a:rPr lang="en-US" sz="2400" dirty="0">
                <a:latin typeface="Arial"/>
                <a:cs typeface="Arial"/>
              </a:rPr>
              <a:t>1</a:t>
            </a:r>
            <a:r>
              <a:rPr lang="en-US" sz="2400" dirty="0">
                <a:cs typeface="+mn-cs"/>
              </a:rPr>
              <a:t>:</a:t>
            </a:r>
          </a:p>
          <a:p>
            <a:pPr lvl="1">
              <a:defRPr/>
            </a:pPr>
            <a:r>
              <a:rPr lang="en-US" dirty="0"/>
              <a:t>router should forward packet to gateway router, but which one?</a:t>
            </a:r>
          </a:p>
        </p:txBody>
      </p:sp>
      <p:sp>
        <p:nvSpPr>
          <p:cNvPr id="10138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5231" y="1195388"/>
            <a:ext cx="4127500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cs typeface="+mn-cs"/>
              </a:rPr>
              <a:t>AS</a:t>
            </a:r>
            <a:r>
              <a:rPr lang="en-US" sz="2400" i="1" dirty="0">
                <a:solidFill>
                  <a:srgbClr val="CC0000"/>
                </a:solidFill>
                <a:latin typeface="Arial"/>
                <a:cs typeface="Arial"/>
              </a:rPr>
              <a:t>1</a:t>
            </a:r>
            <a:r>
              <a:rPr lang="en-US" sz="2400" i="1" dirty="0">
                <a:solidFill>
                  <a:srgbClr val="CC0000"/>
                </a:solidFill>
                <a:cs typeface="+mn-cs"/>
              </a:rPr>
              <a:t> must:</a:t>
            </a:r>
          </a:p>
          <a:p>
            <a:pPr marL="457200" indent="-457200">
              <a:buFont typeface="ZapfDingbats" charset="0"/>
              <a:buAutoNum type="arabicPeriod"/>
              <a:defRPr/>
            </a:pPr>
            <a:r>
              <a:rPr lang="en-US" sz="2400" dirty="0">
                <a:cs typeface="+mn-cs"/>
              </a:rPr>
              <a:t>learn which </a:t>
            </a:r>
            <a:r>
              <a:rPr lang="en-US" sz="2400" dirty="0" err="1">
                <a:cs typeface="+mn-cs"/>
              </a:rPr>
              <a:t>dests</a:t>
            </a:r>
            <a:r>
              <a:rPr lang="en-US" sz="2400" dirty="0">
                <a:cs typeface="+mn-cs"/>
              </a:rPr>
              <a:t> are reachable through AS2, which through AS3</a:t>
            </a:r>
          </a:p>
          <a:p>
            <a:pPr marL="457200" indent="-457200">
              <a:buFont typeface="ZapfDingbats" charset="0"/>
              <a:buAutoNum type="arabicPeriod"/>
              <a:defRPr/>
            </a:pPr>
            <a:r>
              <a:rPr lang="en-US" sz="2400" dirty="0">
                <a:cs typeface="+mn-cs"/>
              </a:rPr>
              <a:t>propagate this reachability info to all routers in AS</a:t>
            </a:r>
            <a:r>
              <a:rPr lang="en-US" sz="2400" dirty="0">
                <a:latin typeface="Arial"/>
                <a:cs typeface="Arial"/>
              </a:rPr>
              <a:t>1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cs typeface="+mn-cs"/>
              </a:rPr>
              <a:t>job of inter-AS routing!</a:t>
            </a:r>
          </a:p>
        </p:txBody>
      </p:sp>
      <p:sp>
        <p:nvSpPr>
          <p:cNvPr id="146438" name="Freeform 5"/>
          <p:cNvSpPr>
            <a:spLocks/>
          </p:cNvSpPr>
          <p:nvPr/>
        </p:nvSpPr>
        <p:spPr bwMode="auto">
          <a:xfrm>
            <a:off x="7883526" y="4562475"/>
            <a:ext cx="1269206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39" name="Freeform 6"/>
          <p:cNvSpPr>
            <a:spLocks/>
          </p:cNvSpPr>
          <p:nvPr/>
        </p:nvSpPr>
        <p:spPr bwMode="auto">
          <a:xfrm>
            <a:off x="5666715" y="4872039"/>
            <a:ext cx="2106744" cy="1292225"/>
          </a:xfrm>
          <a:custGeom>
            <a:avLst/>
            <a:gdLst>
              <a:gd name="T0" fmla="*/ 2147483647 w 1162"/>
              <a:gd name="T1" fmla="*/ 2147483647 h 543"/>
              <a:gd name="T2" fmla="*/ 2147483647 w 1162"/>
              <a:gd name="T3" fmla="*/ 2147483647 h 543"/>
              <a:gd name="T4" fmla="*/ 2147483647 w 1162"/>
              <a:gd name="T5" fmla="*/ 2147483647 h 543"/>
              <a:gd name="T6" fmla="*/ 2147483647 w 1162"/>
              <a:gd name="T7" fmla="*/ 2147483647 h 543"/>
              <a:gd name="T8" fmla="*/ 2147483647 w 1162"/>
              <a:gd name="T9" fmla="*/ 2147483647 h 543"/>
              <a:gd name="T10" fmla="*/ 2147483647 w 1162"/>
              <a:gd name="T11" fmla="*/ 2147483647 h 543"/>
              <a:gd name="T12" fmla="*/ 2147483647 w 1162"/>
              <a:gd name="T13" fmla="*/ 2147483647 h 543"/>
              <a:gd name="T14" fmla="*/ 2147483647 w 1162"/>
              <a:gd name="T15" fmla="*/ 2147483647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62"/>
              <a:gd name="T25" fmla="*/ 0 h 543"/>
              <a:gd name="T26" fmla="*/ 1162 w 1162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62" h="543">
                <a:moveTo>
                  <a:pt x="56" y="162"/>
                </a:moveTo>
                <a:cubicBezTo>
                  <a:pt x="115" y="100"/>
                  <a:pt x="221" y="28"/>
                  <a:pt x="368" y="14"/>
                </a:cubicBezTo>
                <a:cubicBezTo>
                  <a:pt x="515" y="0"/>
                  <a:pt x="811" y="42"/>
                  <a:pt x="940" y="79"/>
                </a:cubicBezTo>
                <a:cubicBezTo>
                  <a:pt x="1069" y="116"/>
                  <a:pt x="1126" y="177"/>
                  <a:pt x="1144" y="239"/>
                </a:cubicBezTo>
                <a:cubicBezTo>
                  <a:pt x="1162" y="301"/>
                  <a:pt x="1141" y="401"/>
                  <a:pt x="1048" y="451"/>
                </a:cubicBezTo>
                <a:cubicBezTo>
                  <a:pt x="955" y="501"/>
                  <a:pt x="746" y="543"/>
                  <a:pt x="586" y="541"/>
                </a:cubicBezTo>
                <a:cubicBezTo>
                  <a:pt x="426" y="539"/>
                  <a:pt x="176" y="502"/>
                  <a:pt x="88" y="439"/>
                </a:cubicBezTo>
                <a:cubicBezTo>
                  <a:pt x="0" y="376"/>
                  <a:pt x="63" y="220"/>
                  <a:pt x="56" y="162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0" name="Freeform 7"/>
          <p:cNvSpPr>
            <a:spLocks/>
          </p:cNvSpPr>
          <p:nvPr/>
        </p:nvSpPr>
        <p:spPr bwMode="auto">
          <a:xfrm>
            <a:off x="1601127" y="4164014"/>
            <a:ext cx="1819540" cy="1411287"/>
          </a:xfrm>
          <a:custGeom>
            <a:avLst/>
            <a:gdLst>
              <a:gd name="T0" fmla="*/ 2147483647 w 1198"/>
              <a:gd name="T1" fmla="*/ 2147483647 h 451"/>
              <a:gd name="T2" fmla="*/ 2147483647 w 1198"/>
              <a:gd name="T3" fmla="*/ 2147483647 h 451"/>
              <a:gd name="T4" fmla="*/ 2147483647 w 1198"/>
              <a:gd name="T5" fmla="*/ 2147483647 h 451"/>
              <a:gd name="T6" fmla="*/ 2147483647 w 1198"/>
              <a:gd name="T7" fmla="*/ 2147483647 h 451"/>
              <a:gd name="T8" fmla="*/ 2147483647 w 1198"/>
              <a:gd name="T9" fmla="*/ 2147483647 h 451"/>
              <a:gd name="T10" fmla="*/ 2147483647 w 1198"/>
              <a:gd name="T11" fmla="*/ 2147483647 h 451"/>
              <a:gd name="T12" fmla="*/ 2147483647 w 1198"/>
              <a:gd name="T13" fmla="*/ 2147483647 h 451"/>
              <a:gd name="T14" fmla="*/ 2147483647 w 1198"/>
              <a:gd name="T15" fmla="*/ 2147483647 h 451"/>
              <a:gd name="T16" fmla="*/ 2147483647 w 1198"/>
              <a:gd name="T17" fmla="*/ 2147483647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8"/>
              <a:gd name="T28" fmla="*/ 0 h 451"/>
              <a:gd name="T29" fmla="*/ 1198 w 1198"/>
              <a:gd name="T30" fmla="*/ 451 h 4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1" name="Freeform 8"/>
          <p:cNvSpPr>
            <a:spLocks/>
          </p:cNvSpPr>
          <p:nvPr/>
        </p:nvSpPr>
        <p:spPr bwMode="auto">
          <a:xfrm>
            <a:off x="2283883" y="4908551"/>
            <a:ext cx="433388" cy="180975"/>
          </a:xfrm>
          <a:custGeom>
            <a:avLst/>
            <a:gdLst>
              <a:gd name="T0" fmla="*/ 0 w 252"/>
              <a:gd name="T1" fmla="*/ 2147483647 h 114"/>
              <a:gd name="T2" fmla="*/ 2147483647 w 252"/>
              <a:gd name="T3" fmla="*/ 0 h 114"/>
              <a:gd name="T4" fmla="*/ 0 60000 65536"/>
              <a:gd name="T5" fmla="*/ 0 60000 65536"/>
              <a:gd name="T6" fmla="*/ 0 w 252"/>
              <a:gd name="T7" fmla="*/ 0 h 114"/>
              <a:gd name="T8" fmla="*/ 252 w 252"/>
              <a:gd name="T9" fmla="*/ 114 h 1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2" h="114">
                <a:moveTo>
                  <a:pt x="0" y="114"/>
                </a:moveTo>
                <a:lnTo>
                  <a:pt x="252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2" name="Text Box 9"/>
          <p:cNvSpPr txBox="1">
            <a:spLocks noChangeArrowheads="1"/>
          </p:cNvSpPr>
          <p:nvPr/>
        </p:nvSpPr>
        <p:spPr bwMode="auto">
          <a:xfrm>
            <a:off x="2223691" y="5129214"/>
            <a:ext cx="6703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AS3</a:t>
            </a:r>
            <a:endParaRPr lang="en-US" sz="1800"/>
          </a:p>
        </p:txBody>
      </p:sp>
      <p:sp>
        <p:nvSpPr>
          <p:cNvPr id="146443" name="Text Box 10"/>
          <p:cNvSpPr txBox="1">
            <a:spLocks noChangeArrowheads="1"/>
          </p:cNvSpPr>
          <p:nvPr/>
        </p:nvSpPr>
        <p:spPr bwMode="auto">
          <a:xfrm>
            <a:off x="6356350" y="5794376"/>
            <a:ext cx="6206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AS2</a:t>
            </a:r>
          </a:p>
        </p:txBody>
      </p:sp>
      <p:sp>
        <p:nvSpPr>
          <p:cNvPr id="146444" name="Line 11"/>
          <p:cNvSpPr>
            <a:spLocks noChangeShapeType="1"/>
          </p:cNvSpPr>
          <p:nvPr/>
        </p:nvSpPr>
        <p:spPr bwMode="auto">
          <a:xfrm flipV="1">
            <a:off x="6225646" y="5283200"/>
            <a:ext cx="471223" cy="192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45" name="Line 12"/>
          <p:cNvSpPr>
            <a:spLocks noChangeShapeType="1"/>
          </p:cNvSpPr>
          <p:nvPr/>
        </p:nvSpPr>
        <p:spPr bwMode="auto">
          <a:xfrm flipH="1" flipV="1">
            <a:off x="2517775" y="4641851"/>
            <a:ext cx="261408" cy="174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46" name="Line 13"/>
          <p:cNvSpPr>
            <a:spLocks noChangeShapeType="1"/>
          </p:cNvSpPr>
          <p:nvPr/>
        </p:nvSpPr>
        <p:spPr bwMode="auto">
          <a:xfrm flipH="1">
            <a:off x="2039673" y="4635500"/>
            <a:ext cx="159941" cy="376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6447" name="Group 14"/>
          <p:cNvGrpSpPr>
            <a:grpSpLocks/>
          </p:cNvGrpSpPr>
          <p:nvPr/>
        </p:nvGrpSpPr>
        <p:grpSpPr bwMode="auto">
          <a:xfrm>
            <a:off x="1754188" y="4903789"/>
            <a:ext cx="543454" cy="400050"/>
            <a:chOff x="873" y="3243"/>
            <a:chExt cx="316" cy="252"/>
          </a:xfrm>
        </p:grpSpPr>
        <p:sp>
          <p:nvSpPr>
            <p:cNvPr id="146545" name="Oval 15"/>
            <p:cNvSpPr>
              <a:spLocks noChangeArrowheads="1"/>
            </p:cNvSpPr>
            <p:nvPr/>
          </p:nvSpPr>
          <p:spPr bwMode="auto">
            <a:xfrm>
              <a:off x="876" y="336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6" name="Line 16"/>
            <p:cNvSpPr>
              <a:spLocks noChangeShapeType="1"/>
            </p:cNvSpPr>
            <p:nvPr/>
          </p:nvSpPr>
          <p:spPr bwMode="auto">
            <a:xfrm>
              <a:off x="876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7" name="Line 17"/>
            <p:cNvSpPr>
              <a:spLocks noChangeShapeType="1"/>
            </p:cNvSpPr>
            <p:nvPr/>
          </p:nvSpPr>
          <p:spPr bwMode="auto">
            <a:xfrm>
              <a:off x="1189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8" name="Rectangle 18"/>
            <p:cNvSpPr>
              <a:spLocks noChangeArrowheads="1"/>
            </p:cNvSpPr>
            <p:nvPr/>
          </p:nvSpPr>
          <p:spPr bwMode="auto">
            <a:xfrm>
              <a:off x="876" y="335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549" name="Oval 19"/>
            <p:cNvSpPr>
              <a:spLocks noChangeArrowheads="1"/>
            </p:cNvSpPr>
            <p:nvPr/>
          </p:nvSpPr>
          <p:spPr bwMode="auto">
            <a:xfrm>
              <a:off x="873" y="329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50" name="Rectangle 20"/>
            <p:cNvSpPr>
              <a:spLocks noChangeArrowheads="1"/>
            </p:cNvSpPr>
            <p:nvPr/>
          </p:nvSpPr>
          <p:spPr bwMode="auto">
            <a:xfrm>
              <a:off x="960" y="3308"/>
              <a:ext cx="141" cy="12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51" name="Text Box 21"/>
            <p:cNvSpPr txBox="1">
              <a:spLocks noChangeArrowheads="1"/>
            </p:cNvSpPr>
            <p:nvPr/>
          </p:nvSpPr>
          <p:spPr bwMode="auto">
            <a:xfrm>
              <a:off x="897" y="3243"/>
              <a:ext cx="27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3b</a:t>
              </a:r>
              <a:endParaRPr lang="en-US"/>
            </a:p>
          </p:txBody>
        </p:sp>
      </p:grpSp>
      <p:grpSp>
        <p:nvGrpSpPr>
          <p:cNvPr id="146448" name="Group 22"/>
          <p:cNvGrpSpPr>
            <a:grpSpLocks/>
          </p:cNvGrpSpPr>
          <p:nvPr/>
        </p:nvGrpSpPr>
        <p:grpSpPr bwMode="auto">
          <a:xfrm>
            <a:off x="2046552" y="4327526"/>
            <a:ext cx="543454" cy="400050"/>
            <a:chOff x="2016" y="1976"/>
            <a:chExt cx="316" cy="252"/>
          </a:xfrm>
        </p:grpSpPr>
        <p:sp>
          <p:nvSpPr>
            <p:cNvPr id="146537" name="Oval 23"/>
            <p:cNvSpPr>
              <a:spLocks noChangeArrowheads="1"/>
            </p:cNvSpPr>
            <p:nvPr/>
          </p:nvSpPr>
          <p:spPr bwMode="auto">
            <a:xfrm>
              <a:off x="2019" y="210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38" name="Line 24"/>
            <p:cNvSpPr>
              <a:spLocks noChangeShapeType="1"/>
            </p:cNvSpPr>
            <p:nvPr/>
          </p:nvSpPr>
          <p:spPr bwMode="auto">
            <a:xfrm>
              <a:off x="2019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39" name="Line 25"/>
            <p:cNvSpPr>
              <a:spLocks noChangeShapeType="1"/>
            </p:cNvSpPr>
            <p:nvPr/>
          </p:nvSpPr>
          <p:spPr bwMode="auto">
            <a:xfrm>
              <a:off x="2332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0" name="Rectangle 26"/>
            <p:cNvSpPr>
              <a:spLocks noChangeArrowheads="1"/>
            </p:cNvSpPr>
            <p:nvPr/>
          </p:nvSpPr>
          <p:spPr bwMode="auto">
            <a:xfrm>
              <a:off x="2019" y="209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541" name="Oval 27"/>
            <p:cNvSpPr>
              <a:spLocks noChangeArrowheads="1"/>
            </p:cNvSpPr>
            <p:nvPr/>
          </p:nvSpPr>
          <p:spPr bwMode="auto">
            <a:xfrm>
              <a:off x="2016" y="203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6542" name="Group 28"/>
            <p:cNvGrpSpPr>
              <a:grpSpLocks/>
            </p:cNvGrpSpPr>
            <p:nvPr/>
          </p:nvGrpSpPr>
          <p:grpSpPr bwMode="auto">
            <a:xfrm>
              <a:off x="2038" y="1976"/>
              <a:ext cx="265" cy="252"/>
              <a:chOff x="2922" y="2425"/>
              <a:chExt cx="270" cy="252"/>
            </a:xfrm>
          </p:grpSpPr>
          <p:sp>
            <p:nvSpPr>
              <p:cNvPr id="146543" name="Rectangle 2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44" name="Text Box 30"/>
              <p:cNvSpPr txBox="1">
                <a:spLocks noChangeArrowheads="1"/>
              </p:cNvSpPr>
              <p:nvPr/>
            </p:nvSpPr>
            <p:spPr bwMode="auto">
              <a:xfrm>
                <a:off x="2922" y="2425"/>
                <a:ext cx="2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3c</a:t>
                </a:r>
                <a:endParaRPr lang="en-US"/>
              </a:p>
            </p:txBody>
          </p:sp>
        </p:grpSp>
      </p:grpSp>
      <p:grpSp>
        <p:nvGrpSpPr>
          <p:cNvPr id="146449" name="Group 31"/>
          <p:cNvGrpSpPr>
            <a:grpSpLocks/>
          </p:cNvGrpSpPr>
          <p:nvPr/>
        </p:nvGrpSpPr>
        <p:grpSpPr bwMode="auto">
          <a:xfrm>
            <a:off x="2672556" y="4702176"/>
            <a:ext cx="543454" cy="400050"/>
            <a:chOff x="1434" y="3104"/>
            <a:chExt cx="316" cy="252"/>
          </a:xfrm>
        </p:grpSpPr>
        <p:grpSp>
          <p:nvGrpSpPr>
            <p:cNvPr id="146529" name="Group 32"/>
            <p:cNvGrpSpPr>
              <a:grpSpLocks/>
            </p:cNvGrpSpPr>
            <p:nvPr/>
          </p:nvGrpSpPr>
          <p:grpSpPr bwMode="auto">
            <a:xfrm>
              <a:off x="1434" y="3163"/>
              <a:ext cx="316" cy="147"/>
              <a:chOff x="1434" y="3163"/>
              <a:chExt cx="316" cy="147"/>
            </a:xfrm>
          </p:grpSpPr>
          <p:sp>
            <p:nvSpPr>
              <p:cNvPr id="146531" name="Oval 33"/>
              <p:cNvSpPr>
                <a:spLocks noChangeArrowheads="1"/>
              </p:cNvSpPr>
              <p:nvPr/>
            </p:nvSpPr>
            <p:spPr bwMode="auto">
              <a:xfrm>
                <a:off x="1437" y="3229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2" name="Line 34"/>
              <p:cNvSpPr>
                <a:spLocks noChangeShapeType="1"/>
              </p:cNvSpPr>
              <p:nvPr/>
            </p:nvSpPr>
            <p:spPr bwMode="auto">
              <a:xfrm>
                <a:off x="1437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3" name="Line 35"/>
              <p:cNvSpPr>
                <a:spLocks noChangeShapeType="1"/>
              </p:cNvSpPr>
              <p:nvPr/>
            </p:nvSpPr>
            <p:spPr bwMode="auto">
              <a:xfrm>
                <a:off x="1750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4" name="Rectangle 36"/>
              <p:cNvSpPr>
                <a:spLocks noChangeArrowheads="1"/>
              </p:cNvSpPr>
              <p:nvPr/>
            </p:nvSpPr>
            <p:spPr bwMode="auto">
              <a:xfrm>
                <a:off x="1437" y="3222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35" name="Oval 37"/>
              <p:cNvSpPr>
                <a:spLocks noChangeArrowheads="1"/>
              </p:cNvSpPr>
              <p:nvPr/>
            </p:nvSpPr>
            <p:spPr bwMode="auto">
              <a:xfrm>
                <a:off x="1434" y="3163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6" name="Rectangle 38"/>
              <p:cNvSpPr>
                <a:spLocks noChangeArrowheads="1"/>
              </p:cNvSpPr>
              <p:nvPr/>
            </p:nvSpPr>
            <p:spPr bwMode="auto">
              <a:xfrm>
                <a:off x="1521" y="3176"/>
                <a:ext cx="142" cy="11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6530" name="Text Box 39"/>
            <p:cNvSpPr txBox="1">
              <a:spLocks noChangeArrowheads="1"/>
            </p:cNvSpPr>
            <p:nvPr/>
          </p:nvSpPr>
          <p:spPr bwMode="auto">
            <a:xfrm>
              <a:off x="1458" y="3104"/>
              <a:ext cx="27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3a</a:t>
              </a:r>
              <a:endParaRPr lang="en-US"/>
            </a:p>
          </p:txBody>
        </p:sp>
      </p:grpSp>
      <p:grpSp>
        <p:nvGrpSpPr>
          <p:cNvPr id="146450" name="Group 40"/>
          <p:cNvGrpSpPr>
            <a:grpSpLocks/>
          </p:cNvGrpSpPr>
          <p:nvPr/>
        </p:nvGrpSpPr>
        <p:grpSpPr bwMode="auto">
          <a:xfrm>
            <a:off x="2703512" y="5227638"/>
            <a:ext cx="2882371" cy="1122362"/>
            <a:chOff x="1572" y="3293"/>
            <a:chExt cx="1676" cy="707"/>
          </a:xfrm>
        </p:grpSpPr>
        <p:sp>
          <p:nvSpPr>
            <p:cNvPr id="146486" name="Freeform 41"/>
            <p:cNvSpPr>
              <a:spLocks/>
            </p:cNvSpPr>
            <p:nvPr/>
          </p:nvSpPr>
          <p:spPr bwMode="auto">
            <a:xfrm>
              <a:off x="1572" y="3293"/>
              <a:ext cx="1676" cy="707"/>
            </a:xfrm>
            <a:custGeom>
              <a:avLst/>
              <a:gdLst>
                <a:gd name="T0" fmla="*/ 259 w 1583"/>
                <a:gd name="T1" fmla="*/ 310 h 682"/>
                <a:gd name="T2" fmla="*/ 681 w 1583"/>
                <a:gd name="T3" fmla="*/ 102 h 682"/>
                <a:gd name="T4" fmla="*/ 1313 w 1583"/>
                <a:gd name="T5" fmla="*/ 29 h 682"/>
                <a:gd name="T6" fmla="*/ 1933 w 1583"/>
                <a:gd name="T7" fmla="*/ 268 h 682"/>
                <a:gd name="T8" fmla="*/ 2613 w 1583"/>
                <a:gd name="T9" fmla="*/ 591 h 682"/>
                <a:gd name="T10" fmla="*/ 2126 w 1583"/>
                <a:gd name="T11" fmla="*/ 888 h 682"/>
                <a:gd name="T12" fmla="*/ 1153 w 1583"/>
                <a:gd name="T13" fmla="*/ 908 h 682"/>
                <a:gd name="T14" fmla="*/ 149 w 1583"/>
                <a:gd name="T15" fmla="*/ 823 h 682"/>
                <a:gd name="T16" fmla="*/ 259 w 1583"/>
                <a:gd name="T17" fmla="*/ 310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3"/>
                <a:gd name="T28" fmla="*/ 0 h 682"/>
                <a:gd name="T29" fmla="*/ 1583 w 1583"/>
                <a:gd name="T30" fmla="*/ 682 h 6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7" name="Text Box 42"/>
            <p:cNvSpPr txBox="1">
              <a:spLocks noChangeArrowheads="1"/>
            </p:cNvSpPr>
            <p:nvPr/>
          </p:nvSpPr>
          <p:spPr bwMode="auto">
            <a:xfrm>
              <a:off x="1719" y="3724"/>
              <a:ext cx="39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AS1</a:t>
              </a:r>
              <a:endParaRPr lang="en-US" sz="1800"/>
            </a:p>
          </p:txBody>
        </p:sp>
        <p:sp>
          <p:nvSpPr>
            <p:cNvPr id="146488" name="Line 43"/>
            <p:cNvSpPr>
              <a:spLocks noChangeShapeType="1"/>
            </p:cNvSpPr>
            <p:nvPr/>
          </p:nvSpPr>
          <p:spPr bwMode="auto">
            <a:xfrm flipH="1">
              <a:off x="2134" y="3469"/>
              <a:ext cx="93" cy="1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89" name="Line 44"/>
            <p:cNvSpPr>
              <a:spLocks noChangeShapeType="1"/>
            </p:cNvSpPr>
            <p:nvPr/>
          </p:nvSpPr>
          <p:spPr bwMode="auto">
            <a:xfrm>
              <a:off x="2388" y="3491"/>
              <a:ext cx="3" cy="2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0" name="Line 45"/>
            <p:cNvSpPr>
              <a:spLocks noChangeShapeType="1"/>
            </p:cNvSpPr>
            <p:nvPr/>
          </p:nvSpPr>
          <p:spPr bwMode="auto">
            <a:xfrm>
              <a:off x="2490" y="3461"/>
              <a:ext cx="313" cy="2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1" name="Line 46"/>
            <p:cNvSpPr>
              <a:spLocks noChangeShapeType="1"/>
            </p:cNvSpPr>
            <p:nvPr/>
          </p:nvSpPr>
          <p:spPr bwMode="auto">
            <a:xfrm flipH="1">
              <a:off x="2566" y="3749"/>
              <a:ext cx="237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2" name="Line 47"/>
            <p:cNvSpPr>
              <a:spLocks noChangeShapeType="1"/>
            </p:cNvSpPr>
            <p:nvPr/>
          </p:nvSpPr>
          <p:spPr bwMode="auto">
            <a:xfrm flipH="1" flipV="1">
              <a:off x="2202" y="3638"/>
              <a:ext cx="568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3" name="Line 48"/>
            <p:cNvSpPr>
              <a:spLocks noChangeShapeType="1"/>
            </p:cNvSpPr>
            <p:nvPr/>
          </p:nvSpPr>
          <p:spPr bwMode="auto">
            <a:xfrm>
              <a:off x="2143" y="3689"/>
              <a:ext cx="127" cy="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6494" name="Group 49"/>
            <p:cNvGrpSpPr>
              <a:grpSpLocks/>
            </p:cNvGrpSpPr>
            <p:nvPr/>
          </p:nvGrpSpPr>
          <p:grpSpPr bwMode="auto">
            <a:xfrm>
              <a:off x="2202" y="3293"/>
              <a:ext cx="316" cy="252"/>
              <a:chOff x="2055" y="3447"/>
              <a:chExt cx="316" cy="252"/>
            </a:xfrm>
          </p:grpSpPr>
          <p:sp>
            <p:nvSpPr>
              <p:cNvPr id="146521" name="Oval 50"/>
              <p:cNvSpPr>
                <a:spLocks noChangeArrowheads="1"/>
              </p:cNvSpPr>
              <p:nvPr/>
            </p:nvSpPr>
            <p:spPr bwMode="auto">
              <a:xfrm>
                <a:off x="2058" y="357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2" name="Line 51"/>
              <p:cNvSpPr>
                <a:spLocks noChangeShapeType="1"/>
              </p:cNvSpPr>
              <p:nvPr/>
            </p:nvSpPr>
            <p:spPr bwMode="auto">
              <a:xfrm>
                <a:off x="2058" y="356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3" name="Line 52"/>
              <p:cNvSpPr>
                <a:spLocks noChangeShapeType="1"/>
              </p:cNvSpPr>
              <p:nvPr/>
            </p:nvSpPr>
            <p:spPr bwMode="auto">
              <a:xfrm>
                <a:off x="2371" y="356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4" name="Rectangle 53"/>
              <p:cNvSpPr>
                <a:spLocks noChangeArrowheads="1"/>
              </p:cNvSpPr>
              <p:nvPr/>
            </p:nvSpPr>
            <p:spPr bwMode="auto">
              <a:xfrm>
                <a:off x="2058" y="356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25" name="Oval 54"/>
              <p:cNvSpPr>
                <a:spLocks noChangeArrowheads="1"/>
              </p:cNvSpPr>
              <p:nvPr/>
            </p:nvSpPr>
            <p:spPr bwMode="auto">
              <a:xfrm>
                <a:off x="2055" y="3505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6526" name="Group 55"/>
              <p:cNvGrpSpPr>
                <a:grpSpLocks/>
              </p:cNvGrpSpPr>
              <p:nvPr/>
            </p:nvGrpSpPr>
            <p:grpSpPr bwMode="auto">
              <a:xfrm>
                <a:off x="2087" y="3447"/>
                <a:ext cx="265" cy="252"/>
                <a:chOff x="2922" y="2425"/>
                <a:chExt cx="271" cy="252"/>
              </a:xfrm>
            </p:grpSpPr>
            <p:sp>
              <p:nvSpPr>
                <p:cNvPr id="146527" name="Rectangle 5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528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922" y="2425"/>
                  <a:ext cx="271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1c</a:t>
                  </a:r>
                </a:p>
              </p:txBody>
            </p:sp>
          </p:grpSp>
        </p:grpSp>
        <p:grpSp>
          <p:nvGrpSpPr>
            <p:cNvPr id="146495" name="Group 58"/>
            <p:cNvGrpSpPr>
              <a:grpSpLocks/>
            </p:cNvGrpSpPr>
            <p:nvPr/>
          </p:nvGrpSpPr>
          <p:grpSpPr bwMode="auto">
            <a:xfrm>
              <a:off x="1896" y="3507"/>
              <a:ext cx="316" cy="252"/>
              <a:chOff x="1749" y="3661"/>
              <a:chExt cx="316" cy="252"/>
            </a:xfrm>
          </p:grpSpPr>
          <p:sp>
            <p:nvSpPr>
              <p:cNvPr id="146514" name="Oval 59"/>
              <p:cNvSpPr>
                <a:spLocks noChangeArrowheads="1"/>
              </p:cNvSpPr>
              <p:nvPr/>
            </p:nvSpPr>
            <p:spPr bwMode="auto">
              <a:xfrm>
                <a:off x="1752" y="378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5" name="Line 60"/>
              <p:cNvSpPr>
                <a:spLocks noChangeShapeType="1"/>
              </p:cNvSpPr>
              <p:nvPr/>
            </p:nvSpPr>
            <p:spPr bwMode="auto">
              <a:xfrm>
                <a:off x="1752" y="377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6" name="Line 61"/>
              <p:cNvSpPr>
                <a:spLocks noChangeShapeType="1"/>
              </p:cNvSpPr>
              <p:nvPr/>
            </p:nvSpPr>
            <p:spPr bwMode="auto">
              <a:xfrm>
                <a:off x="2065" y="377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7" name="Rectangle 62"/>
              <p:cNvSpPr>
                <a:spLocks noChangeArrowheads="1"/>
              </p:cNvSpPr>
              <p:nvPr/>
            </p:nvSpPr>
            <p:spPr bwMode="auto">
              <a:xfrm>
                <a:off x="1752" y="377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18" name="Oval 63"/>
              <p:cNvSpPr>
                <a:spLocks noChangeArrowheads="1"/>
              </p:cNvSpPr>
              <p:nvPr/>
            </p:nvSpPr>
            <p:spPr bwMode="auto">
              <a:xfrm>
                <a:off x="1749" y="371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9" name="Rectangle 64"/>
              <p:cNvSpPr>
                <a:spLocks noChangeArrowheads="1"/>
              </p:cNvSpPr>
              <p:nvPr/>
            </p:nvSpPr>
            <p:spPr bwMode="auto">
              <a:xfrm>
                <a:off x="1834" y="3746"/>
                <a:ext cx="142" cy="9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0" name="Text Box 65"/>
              <p:cNvSpPr txBox="1">
                <a:spLocks noChangeArrowheads="1"/>
              </p:cNvSpPr>
              <p:nvPr/>
            </p:nvSpPr>
            <p:spPr bwMode="auto">
              <a:xfrm>
                <a:off x="1775" y="3661"/>
                <a:ext cx="27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1a</a:t>
                </a:r>
                <a:endParaRPr lang="en-US"/>
              </a:p>
            </p:txBody>
          </p:sp>
        </p:grpSp>
        <p:grpSp>
          <p:nvGrpSpPr>
            <p:cNvPr id="146496" name="Group 66"/>
            <p:cNvGrpSpPr>
              <a:grpSpLocks/>
            </p:cNvGrpSpPr>
            <p:nvPr/>
          </p:nvGrpSpPr>
          <p:grpSpPr bwMode="auto">
            <a:xfrm>
              <a:off x="2238" y="3689"/>
              <a:ext cx="316" cy="252"/>
              <a:chOff x="2091" y="3843"/>
              <a:chExt cx="316" cy="252"/>
            </a:xfrm>
          </p:grpSpPr>
          <p:sp>
            <p:nvSpPr>
              <p:cNvPr id="146506" name="Oval 67"/>
              <p:cNvSpPr>
                <a:spLocks noChangeArrowheads="1"/>
              </p:cNvSpPr>
              <p:nvPr/>
            </p:nvSpPr>
            <p:spPr bwMode="auto">
              <a:xfrm>
                <a:off x="2094" y="3967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7" name="Line 68"/>
              <p:cNvSpPr>
                <a:spLocks noChangeShapeType="1"/>
              </p:cNvSpPr>
              <p:nvPr/>
            </p:nvSpPr>
            <p:spPr bwMode="auto">
              <a:xfrm>
                <a:off x="2094" y="3960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8" name="Line 69"/>
              <p:cNvSpPr>
                <a:spLocks noChangeShapeType="1"/>
              </p:cNvSpPr>
              <p:nvPr/>
            </p:nvSpPr>
            <p:spPr bwMode="auto">
              <a:xfrm>
                <a:off x="2407" y="3960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9" name="Rectangle 70"/>
              <p:cNvSpPr>
                <a:spLocks noChangeArrowheads="1"/>
              </p:cNvSpPr>
              <p:nvPr/>
            </p:nvSpPr>
            <p:spPr bwMode="auto">
              <a:xfrm>
                <a:off x="2094" y="3960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10" name="Oval 71"/>
              <p:cNvSpPr>
                <a:spLocks noChangeArrowheads="1"/>
              </p:cNvSpPr>
              <p:nvPr/>
            </p:nvSpPr>
            <p:spPr bwMode="auto">
              <a:xfrm>
                <a:off x="2091" y="3901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6511" name="Group 72"/>
              <p:cNvGrpSpPr>
                <a:grpSpLocks/>
              </p:cNvGrpSpPr>
              <p:nvPr/>
            </p:nvGrpSpPr>
            <p:grpSpPr bwMode="auto">
              <a:xfrm>
                <a:off x="2114" y="3843"/>
                <a:ext cx="273" cy="252"/>
                <a:chOff x="2920" y="2425"/>
                <a:chExt cx="275" cy="252"/>
              </a:xfrm>
            </p:grpSpPr>
            <p:sp>
              <p:nvSpPr>
                <p:cNvPr id="146512" name="Rectangle 73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513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2920" y="2425"/>
                  <a:ext cx="275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1d</a:t>
                  </a:r>
                </a:p>
              </p:txBody>
            </p:sp>
          </p:grpSp>
        </p:grpSp>
        <p:grpSp>
          <p:nvGrpSpPr>
            <p:cNvPr id="146497" name="Group 75"/>
            <p:cNvGrpSpPr>
              <a:grpSpLocks/>
            </p:cNvGrpSpPr>
            <p:nvPr/>
          </p:nvGrpSpPr>
          <p:grpSpPr bwMode="auto">
            <a:xfrm>
              <a:off x="2778" y="3573"/>
              <a:ext cx="316" cy="252"/>
              <a:chOff x="2016" y="1976"/>
              <a:chExt cx="316" cy="252"/>
            </a:xfrm>
          </p:grpSpPr>
          <p:sp>
            <p:nvSpPr>
              <p:cNvPr id="146498" name="Oval 76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499" name="Line 77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0" name="Line 78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1" name="Rectangle 79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02" name="Oval 80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6503" name="Group 81"/>
              <p:cNvGrpSpPr>
                <a:grpSpLocks/>
              </p:cNvGrpSpPr>
              <p:nvPr/>
            </p:nvGrpSpPr>
            <p:grpSpPr bwMode="auto">
              <a:xfrm>
                <a:off x="2036" y="1976"/>
                <a:ext cx="273" cy="252"/>
                <a:chOff x="2920" y="2425"/>
                <a:chExt cx="278" cy="252"/>
              </a:xfrm>
            </p:grpSpPr>
            <p:sp>
              <p:nvSpPr>
                <p:cNvPr id="146504" name="Rectangle 82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2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505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920" y="2425"/>
                  <a:ext cx="27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1b</a:t>
                  </a:r>
                  <a:endParaRPr lang="en-US"/>
                </a:p>
              </p:txBody>
            </p:sp>
          </p:grpSp>
        </p:grpSp>
      </p:grpSp>
      <p:grpSp>
        <p:nvGrpSpPr>
          <p:cNvPr id="146451" name="Group 84"/>
          <p:cNvGrpSpPr>
            <a:grpSpLocks/>
          </p:cNvGrpSpPr>
          <p:nvPr/>
        </p:nvGrpSpPr>
        <p:grpSpPr bwMode="auto">
          <a:xfrm>
            <a:off x="5866210" y="5324476"/>
            <a:ext cx="543454" cy="400050"/>
            <a:chOff x="3537" y="3473"/>
            <a:chExt cx="316" cy="252"/>
          </a:xfrm>
        </p:grpSpPr>
        <p:sp>
          <p:nvSpPr>
            <p:cNvPr id="146479" name="Oval 85"/>
            <p:cNvSpPr>
              <a:spLocks noChangeArrowheads="1"/>
            </p:cNvSpPr>
            <p:nvPr/>
          </p:nvSpPr>
          <p:spPr bwMode="auto">
            <a:xfrm>
              <a:off x="3540" y="359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0" name="Line 86"/>
            <p:cNvSpPr>
              <a:spLocks noChangeShapeType="1"/>
            </p:cNvSpPr>
            <p:nvPr/>
          </p:nvSpPr>
          <p:spPr bwMode="auto">
            <a:xfrm>
              <a:off x="3540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1" name="Line 87"/>
            <p:cNvSpPr>
              <a:spLocks noChangeShapeType="1"/>
            </p:cNvSpPr>
            <p:nvPr/>
          </p:nvSpPr>
          <p:spPr bwMode="auto">
            <a:xfrm>
              <a:off x="3853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2" name="Rectangle 88"/>
            <p:cNvSpPr>
              <a:spLocks noChangeArrowheads="1"/>
            </p:cNvSpPr>
            <p:nvPr/>
          </p:nvSpPr>
          <p:spPr bwMode="auto">
            <a:xfrm>
              <a:off x="3540" y="359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483" name="Oval 89"/>
            <p:cNvSpPr>
              <a:spLocks noChangeArrowheads="1"/>
            </p:cNvSpPr>
            <p:nvPr/>
          </p:nvSpPr>
          <p:spPr bwMode="auto">
            <a:xfrm>
              <a:off x="3537" y="353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4" name="Rectangle 90"/>
            <p:cNvSpPr>
              <a:spLocks noChangeArrowheads="1"/>
            </p:cNvSpPr>
            <p:nvPr/>
          </p:nvSpPr>
          <p:spPr bwMode="auto">
            <a:xfrm>
              <a:off x="3624" y="3545"/>
              <a:ext cx="141" cy="12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5" name="Text Box 91"/>
            <p:cNvSpPr txBox="1">
              <a:spLocks noChangeArrowheads="1"/>
            </p:cNvSpPr>
            <p:nvPr/>
          </p:nvSpPr>
          <p:spPr bwMode="auto">
            <a:xfrm>
              <a:off x="3561" y="3473"/>
              <a:ext cx="27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2a</a:t>
              </a:r>
              <a:endParaRPr lang="en-US"/>
            </a:p>
          </p:txBody>
        </p:sp>
      </p:grpSp>
      <p:sp>
        <p:nvSpPr>
          <p:cNvPr id="146452" name="Line 92"/>
          <p:cNvSpPr>
            <a:spLocks noChangeShapeType="1"/>
          </p:cNvSpPr>
          <p:nvPr/>
        </p:nvSpPr>
        <p:spPr bwMode="auto">
          <a:xfrm>
            <a:off x="7188729" y="5241925"/>
            <a:ext cx="928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6453" name="Line 93"/>
          <p:cNvSpPr>
            <a:spLocks noChangeShapeType="1"/>
          </p:cNvSpPr>
          <p:nvPr/>
        </p:nvSpPr>
        <p:spPr bwMode="auto">
          <a:xfrm>
            <a:off x="7463896" y="5707063"/>
            <a:ext cx="79626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6454" name="Line 94"/>
          <p:cNvSpPr>
            <a:spLocks noChangeShapeType="1"/>
          </p:cNvSpPr>
          <p:nvPr/>
        </p:nvSpPr>
        <p:spPr bwMode="auto">
          <a:xfrm>
            <a:off x="6414823" y="5553075"/>
            <a:ext cx="529696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55" name="Line 95"/>
          <p:cNvSpPr>
            <a:spLocks noChangeShapeType="1"/>
          </p:cNvSpPr>
          <p:nvPr/>
        </p:nvSpPr>
        <p:spPr bwMode="auto">
          <a:xfrm>
            <a:off x="7075223" y="5351463"/>
            <a:ext cx="73952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6456" name="Group 96"/>
          <p:cNvGrpSpPr>
            <a:grpSpLocks/>
          </p:cNvGrpSpPr>
          <p:nvPr/>
        </p:nvGrpSpPr>
        <p:grpSpPr bwMode="auto">
          <a:xfrm>
            <a:off x="6653875" y="5046664"/>
            <a:ext cx="543454" cy="400050"/>
            <a:chOff x="4320" y="1936"/>
            <a:chExt cx="316" cy="252"/>
          </a:xfrm>
        </p:grpSpPr>
        <p:sp>
          <p:nvSpPr>
            <p:cNvPr id="146472" name="Oval 97"/>
            <p:cNvSpPr>
              <a:spLocks noChangeArrowheads="1"/>
            </p:cNvSpPr>
            <p:nvPr/>
          </p:nvSpPr>
          <p:spPr bwMode="auto">
            <a:xfrm>
              <a:off x="4323" y="205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3" name="Line 98"/>
            <p:cNvSpPr>
              <a:spLocks noChangeShapeType="1"/>
            </p:cNvSpPr>
            <p:nvPr/>
          </p:nvSpPr>
          <p:spPr bwMode="auto">
            <a:xfrm>
              <a:off x="4323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4" name="Line 99"/>
            <p:cNvSpPr>
              <a:spLocks noChangeShapeType="1"/>
            </p:cNvSpPr>
            <p:nvPr/>
          </p:nvSpPr>
          <p:spPr bwMode="auto">
            <a:xfrm>
              <a:off x="4636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5" name="Rectangle 100"/>
            <p:cNvSpPr>
              <a:spLocks noChangeArrowheads="1"/>
            </p:cNvSpPr>
            <p:nvPr/>
          </p:nvSpPr>
          <p:spPr bwMode="auto">
            <a:xfrm>
              <a:off x="4323" y="204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476" name="Oval 101"/>
            <p:cNvSpPr>
              <a:spLocks noChangeArrowheads="1"/>
            </p:cNvSpPr>
            <p:nvPr/>
          </p:nvSpPr>
          <p:spPr bwMode="auto">
            <a:xfrm>
              <a:off x="4320" y="198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7" name="Rectangle 102"/>
            <p:cNvSpPr>
              <a:spLocks noChangeArrowheads="1"/>
            </p:cNvSpPr>
            <p:nvPr/>
          </p:nvSpPr>
          <p:spPr bwMode="auto">
            <a:xfrm>
              <a:off x="4407" y="2001"/>
              <a:ext cx="141" cy="11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8" name="Text Box 103"/>
            <p:cNvSpPr txBox="1">
              <a:spLocks noChangeArrowheads="1"/>
            </p:cNvSpPr>
            <p:nvPr/>
          </p:nvSpPr>
          <p:spPr bwMode="auto">
            <a:xfrm>
              <a:off x="4348" y="1936"/>
              <a:ext cx="26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2c</a:t>
              </a:r>
              <a:endParaRPr lang="en-US"/>
            </a:p>
          </p:txBody>
        </p:sp>
      </p:grpSp>
      <p:grpSp>
        <p:nvGrpSpPr>
          <p:cNvPr id="146457" name="Group 104"/>
          <p:cNvGrpSpPr>
            <a:grpSpLocks/>
          </p:cNvGrpSpPr>
          <p:nvPr/>
        </p:nvGrpSpPr>
        <p:grpSpPr bwMode="auto">
          <a:xfrm>
            <a:off x="6939360" y="5502276"/>
            <a:ext cx="543454" cy="400050"/>
            <a:chOff x="4596" y="2158"/>
            <a:chExt cx="316" cy="252"/>
          </a:xfrm>
        </p:grpSpPr>
        <p:sp>
          <p:nvSpPr>
            <p:cNvPr id="146465" name="Oval 105"/>
            <p:cNvSpPr>
              <a:spLocks noChangeArrowheads="1"/>
            </p:cNvSpPr>
            <p:nvPr/>
          </p:nvSpPr>
          <p:spPr bwMode="auto">
            <a:xfrm>
              <a:off x="4599" y="227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6" name="Line 106"/>
            <p:cNvSpPr>
              <a:spLocks noChangeShapeType="1"/>
            </p:cNvSpPr>
            <p:nvPr/>
          </p:nvSpPr>
          <p:spPr bwMode="auto">
            <a:xfrm>
              <a:off x="4599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7" name="Line 107"/>
            <p:cNvSpPr>
              <a:spLocks noChangeShapeType="1"/>
            </p:cNvSpPr>
            <p:nvPr/>
          </p:nvSpPr>
          <p:spPr bwMode="auto">
            <a:xfrm>
              <a:off x="4912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8" name="Rectangle 108"/>
            <p:cNvSpPr>
              <a:spLocks noChangeArrowheads="1"/>
            </p:cNvSpPr>
            <p:nvPr/>
          </p:nvSpPr>
          <p:spPr bwMode="auto">
            <a:xfrm>
              <a:off x="4599" y="226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469" name="Oval 109"/>
            <p:cNvSpPr>
              <a:spLocks noChangeArrowheads="1"/>
            </p:cNvSpPr>
            <p:nvPr/>
          </p:nvSpPr>
          <p:spPr bwMode="auto">
            <a:xfrm>
              <a:off x="4596" y="221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0" name="Rectangle 110"/>
            <p:cNvSpPr>
              <a:spLocks noChangeArrowheads="1"/>
            </p:cNvSpPr>
            <p:nvPr/>
          </p:nvSpPr>
          <p:spPr bwMode="auto">
            <a:xfrm>
              <a:off x="4683" y="2223"/>
              <a:ext cx="142" cy="11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1" name="Text Box 111"/>
            <p:cNvSpPr txBox="1">
              <a:spLocks noChangeArrowheads="1"/>
            </p:cNvSpPr>
            <p:nvPr/>
          </p:nvSpPr>
          <p:spPr bwMode="auto">
            <a:xfrm>
              <a:off x="4620" y="2158"/>
              <a:ext cx="27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2b</a:t>
              </a:r>
              <a:endParaRPr lang="en-US"/>
            </a:p>
          </p:txBody>
        </p:sp>
      </p:grpSp>
      <p:sp>
        <p:nvSpPr>
          <p:cNvPr id="146458" name="Text Box 112"/>
          <p:cNvSpPr txBox="1">
            <a:spLocks noChangeArrowheads="1"/>
          </p:cNvSpPr>
          <p:nvPr/>
        </p:nvSpPr>
        <p:spPr bwMode="auto">
          <a:xfrm>
            <a:off x="8294556" y="5159376"/>
            <a:ext cx="9012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other</a:t>
            </a:r>
          </a:p>
          <a:p>
            <a:r>
              <a:rPr lang="en-US" sz="1400"/>
              <a:t>networks</a:t>
            </a:r>
          </a:p>
        </p:txBody>
      </p:sp>
      <p:sp>
        <p:nvSpPr>
          <p:cNvPr id="146459" name="Freeform 113"/>
          <p:cNvSpPr>
            <a:spLocks/>
          </p:cNvSpPr>
          <p:nvPr/>
        </p:nvSpPr>
        <p:spPr bwMode="auto">
          <a:xfrm flipH="1">
            <a:off x="316442" y="4772025"/>
            <a:ext cx="1269206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60" name="Text Box 114"/>
          <p:cNvSpPr txBox="1">
            <a:spLocks noChangeArrowheads="1"/>
          </p:cNvSpPr>
          <p:nvPr/>
        </p:nvSpPr>
        <p:spPr bwMode="auto">
          <a:xfrm>
            <a:off x="378355" y="5556251"/>
            <a:ext cx="9012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other</a:t>
            </a:r>
          </a:p>
          <a:p>
            <a:r>
              <a:rPr lang="en-US" sz="1400"/>
              <a:t>networks</a:t>
            </a:r>
          </a:p>
        </p:txBody>
      </p:sp>
      <p:sp>
        <p:nvSpPr>
          <p:cNvPr id="146461" name="Line 115"/>
          <p:cNvSpPr>
            <a:spLocks noChangeShapeType="1"/>
          </p:cNvSpPr>
          <p:nvPr/>
        </p:nvSpPr>
        <p:spPr bwMode="auto">
          <a:xfrm flipH="1">
            <a:off x="1245130" y="5118100"/>
            <a:ext cx="507339" cy="268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6462" name="Freeform 116"/>
          <p:cNvSpPr>
            <a:spLocks/>
          </p:cNvSpPr>
          <p:nvPr/>
        </p:nvSpPr>
        <p:spPr bwMode="auto">
          <a:xfrm>
            <a:off x="5322756" y="5607050"/>
            <a:ext cx="567531" cy="261938"/>
          </a:xfrm>
          <a:custGeom>
            <a:avLst/>
            <a:gdLst>
              <a:gd name="T0" fmla="*/ 0 w 654"/>
              <a:gd name="T1" fmla="*/ 2147483647 h 420"/>
              <a:gd name="T2" fmla="*/ 2147483647 w 654"/>
              <a:gd name="T3" fmla="*/ 0 h 420"/>
              <a:gd name="T4" fmla="*/ 0 60000 65536"/>
              <a:gd name="T5" fmla="*/ 0 60000 65536"/>
              <a:gd name="T6" fmla="*/ 0 w 654"/>
              <a:gd name="T7" fmla="*/ 0 h 420"/>
              <a:gd name="T8" fmla="*/ 654 w 654"/>
              <a:gd name="T9" fmla="*/ 420 h 4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4" h="420">
                <a:moveTo>
                  <a:pt x="0" y="420"/>
                </a:moveTo>
                <a:lnTo>
                  <a:pt x="654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63" name="Freeform 117"/>
          <p:cNvSpPr>
            <a:spLocks/>
          </p:cNvSpPr>
          <p:nvPr/>
        </p:nvSpPr>
        <p:spPr bwMode="auto">
          <a:xfrm>
            <a:off x="3033712" y="5014914"/>
            <a:ext cx="763588" cy="409575"/>
          </a:xfrm>
          <a:custGeom>
            <a:avLst/>
            <a:gdLst>
              <a:gd name="T0" fmla="*/ 0 w 444"/>
              <a:gd name="T1" fmla="*/ 0 h 258"/>
              <a:gd name="T2" fmla="*/ 2147483647 w 444"/>
              <a:gd name="T3" fmla="*/ 2147483647 h 258"/>
              <a:gd name="T4" fmla="*/ 0 60000 65536"/>
              <a:gd name="T5" fmla="*/ 0 60000 65536"/>
              <a:gd name="T6" fmla="*/ 0 w 444"/>
              <a:gd name="T7" fmla="*/ 0 h 258"/>
              <a:gd name="T8" fmla="*/ 444 w 444"/>
              <a:gd name="T9" fmla="*/ 258 h 25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4" h="258">
                <a:moveTo>
                  <a:pt x="0" y="0"/>
                </a:moveTo>
                <a:lnTo>
                  <a:pt x="444" y="25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6464" name="Picture 118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28" y="800100"/>
            <a:ext cx="3960681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0834" y="6475896"/>
            <a:ext cx="59437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33</a:t>
            </a:fld>
            <a:endParaRPr lang="en-US" sz="1200" dirty="0">
              <a:latin typeface="Tahoma" charset="0"/>
            </a:endParaRPr>
          </a:p>
        </p:txBody>
      </p:sp>
      <p:sp>
        <p:nvSpPr>
          <p:cNvPr id="12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06788" y="6475082"/>
            <a:ext cx="2358929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088211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Intra-AS Routing</a:t>
            </a:r>
          </a:p>
        </p:txBody>
      </p:sp>
      <p:sp>
        <p:nvSpPr>
          <p:cNvPr id="1065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also known as </a:t>
            </a:r>
            <a:r>
              <a:rPr lang="en-US" i="1" dirty="0">
                <a:solidFill>
                  <a:srgbClr val="CC0000"/>
                </a:solidFill>
                <a:cs typeface="+mn-cs"/>
              </a:rPr>
              <a:t>Interior Gateway Protocols (IGP)</a:t>
            </a:r>
          </a:p>
          <a:p>
            <a:pPr>
              <a:defRPr/>
            </a:pPr>
            <a:r>
              <a:rPr lang="en-US" dirty="0">
                <a:cs typeface="+mn-cs"/>
              </a:rPr>
              <a:t>Most common intra-AS routing protocols:</a:t>
            </a:r>
          </a:p>
          <a:p>
            <a:pPr lvl="1">
              <a:defRPr/>
            </a:pPr>
            <a:r>
              <a:rPr lang="en-US" sz="2800" b="1" dirty="0">
                <a:solidFill>
                  <a:srgbClr val="000099"/>
                </a:solidFill>
              </a:rPr>
              <a:t>RIP</a:t>
            </a:r>
            <a:r>
              <a:rPr lang="en-US" sz="2800" dirty="0"/>
              <a:t>: Routing Information Protocol</a:t>
            </a:r>
          </a:p>
          <a:p>
            <a:pPr lvl="2">
              <a:defRPr/>
            </a:pPr>
            <a:r>
              <a:rPr lang="en-US" dirty="0">
                <a:solidFill>
                  <a:srgbClr val="FF0000"/>
                </a:solidFill>
              </a:rPr>
              <a:t>distance-vector routing protocol </a:t>
            </a:r>
            <a:r>
              <a:rPr lang="en-US" dirty="0"/>
              <a:t>which employs the </a:t>
            </a:r>
            <a:r>
              <a:rPr lang="en-US" dirty="0">
                <a:solidFill>
                  <a:srgbClr val="000099"/>
                </a:solidFill>
              </a:rPr>
              <a:t>hop count</a:t>
            </a:r>
            <a:r>
              <a:rPr lang="en-US" dirty="0"/>
              <a:t> as a routing metric.</a:t>
            </a:r>
          </a:p>
          <a:p>
            <a:pPr lvl="1">
              <a:defRPr/>
            </a:pPr>
            <a:r>
              <a:rPr lang="en-US" sz="2800" b="1" dirty="0">
                <a:solidFill>
                  <a:srgbClr val="000099"/>
                </a:solidFill>
              </a:rPr>
              <a:t>OSPF</a:t>
            </a:r>
            <a:r>
              <a:rPr lang="en-US" sz="2800" dirty="0"/>
              <a:t>: Open Shortest Path First (IS-IS protocol essentially same as OSPF)</a:t>
            </a:r>
          </a:p>
          <a:p>
            <a:pPr lvl="2">
              <a:defRPr/>
            </a:pPr>
            <a:r>
              <a:rPr lang="en-US" dirty="0">
                <a:solidFill>
                  <a:srgbClr val="FF0000"/>
                </a:solidFill>
              </a:rPr>
              <a:t>link-state routing protocol </a:t>
            </a:r>
            <a:r>
              <a:rPr lang="en-US" dirty="0"/>
              <a:t>that uses flooding of link-state information and a Dijkstra’s least-cost path algorithm.</a:t>
            </a:r>
          </a:p>
          <a:p>
            <a:pPr lvl="1">
              <a:defRPr/>
            </a:pPr>
            <a:r>
              <a:rPr lang="en-US" sz="2800" b="1" dirty="0">
                <a:solidFill>
                  <a:srgbClr val="000099"/>
                </a:solidFill>
              </a:rPr>
              <a:t>IGRP</a:t>
            </a:r>
            <a:r>
              <a:rPr lang="en-US" sz="2800" dirty="0"/>
              <a:t>: Interior Gateway Routing Protocol (Cisco proprietary </a:t>
            </a:r>
            <a:r>
              <a:rPr lang="en-US" sz="2000" dirty="0"/>
              <a:t>for decades, until 2016</a:t>
            </a:r>
            <a:r>
              <a:rPr lang="en-US" sz="2800" dirty="0"/>
              <a:t>)</a:t>
            </a:r>
          </a:p>
        </p:txBody>
      </p:sp>
      <p:pic>
        <p:nvPicPr>
          <p:cNvPr id="151557" name="Picture 4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73" y="1031875"/>
            <a:ext cx="4455981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0834" y="6475896"/>
            <a:ext cx="59437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34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06788" y="6475082"/>
            <a:ext cx="2358929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1584604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9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004889"/>
            <a:ext cx="7923081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OSPF (Open Shortest Path First)</a:t>
            </a:r>
          </a:p>
        </p:txBody>
      </p:sp>
      <p:sp>
        <p:nvSpPr>
          <p:cNvPr id="157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7850" y="1447800"/>
            <a:ext cx="8915400" cy="5105400"/>
          </a:xfrm>
        </p:spPr>
        <p:txBody>
          <a:bodyPr/>
          <a:lstStyle/>
          <a:p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open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altLang="ja-JP" dirty="0">
                <a:latin typeface="Gill Sans MT" charset="0"/>
              </a:rPr>
              <a:t>: publicly available</a:t>
            </a:r>
          </a:p>
          <a:p>
            <a:r>
              <a:rPr lang="en-US" dirty="0">
                <a:latin typeface="Gill Sans MT" charset="0"/>
              </a:rPr>
              <a:t>uses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link-state algorithm </a:t>
            </a:r>
          </a:p>
          <a:p>
            <a:pPr lvl="1"/>
            <a:r>
              <a:rPr lang="en-US" dirty="0">
                <a:latin typeface="Gill Sans MT" charset="0"/>
              </a:rPr>
              <a:t>link state packet dissemination</a:t>
            </a:r>
          </a:p>
          <a:p>
            <a:pPr lvl="1"/>
            <a:r>
              <a:rPr lang="en-US" dirty="0">
                <a:latin typeface="Gill Sans MT" charset="0"/>
              </a:rPr>
              <a:t>topology map at each node</a:t>
            </a:r>
          </a:p>
          <a:p>
            <a:pPr lvl="1"/>
            <a:r>
              <a:rPr lang="en-US" dirty="0">
                <a:latin typeface="Gill Sans MT" charset="0"/>
              </a:rPr>
              <a:t>route computation using Dijkstra</a:t>
            </a:r>
            <a:r>
              <a:rPr lang="ja-JP" altLang="en-US" dirty="0">
                <a:latin typeface="Gill Sans MT" charset="0"/>
              </a:rPr>
              <a:t>’</a:t>
            </a:r>
            <a:r>
              <a:rPr lang="en-US" altLang="ja-JP" dirty="0">
                <a:latin typeface="Gill Sans MT" charset="0"/>
              </a:rPr>
              <a:t>s algorithm</a:t>
            </a:r>
          </a:p>
          <a:p>
            <a:r>
              <a:rPr lang="en-US" dirty="0">
                <a:latin typeface="Gill Sans MT" charset="0"/>
              </a:rPr>
              <a:t>router floods OSPF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link-state advertisements </a:t>
            </a:r>
            <a:r>
              <a:rPr lang="en-US" dirty="0">
                <a:latin typeface="Gill Sans MT" charset="0"/>
              </a:rPr>
              <a:t>to all other routers in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entire</a:t>
            </a:r>
            <a:r>
              <a:rPr lang="en-US" dirty="0">
                <a:latin typeface="Gill Sans MT" charset="0"/>
              </a:rPr>
              <a:t> AS</a:t>
            </a:r>
          </a:p>
          <a:p>
            <a:pPr lvl="1"/>
            <a:r>
              <a:rPr lang="en-US" dirty="0">
                <a:latin typeface="Gill Sans MT" charset="0"/>
              </a:rPr>
              <a:t>carried in OSPF messages directly over IP (rather than TCP or UDP</a:t>
            </a:r>
          </a:p>
          <a:p>
            <a:pPr lvl="1"/>
            <a:r>
              <a:rPr lang="en-US" dirty="0">
                <a:latin typeface="Gill Sans MT" charset="0"/>
              </a:rPr>
              <a:t>link state: for each attached link</a:t>
            </a:r>
          </a:p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IS-IS routing</a:t>
            </a:r>
            <a:r>
              <a:rPr lang="en-US" dirty="0">
                <a:latin typeface="Gill Sans MT" charset="0"/>
              </a:rPr>
              <a:t> protocol: nearly identical to OSPF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0834" y="6475896"/>
            <a:ext cx="59437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35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06788" y="6475082"/>
            <a:ext cx="2358929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886003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3" name="Picture 5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005344"/>
            <a:ext cx="5751171" cy="21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Gill Sans MT" charset="0"/>
              </a:rPr>
              <a:t>OSPF </a:t>
            </a:r>
            <a:r>
              <a:rPr lang="ja-JP" altLang="en-US" sz="3600" dirty="0">
                <a:latin typeface="Gill Sans MT" charset="0"/>
              </a:rPr>
              <a:t>“</a:t>
            </a:r>
            <a:r>
              <a:rPr lang="en-US" altLang="ja-JP" sz="3600" dirty="0">
                <a:latin typeface="Gill Sans MT" charset="0"/>
              </a:rPr>
              <a:t>advanced</a:t>
            </a:r>
            <a:r>
              <a:rPr lang="ja-JP" altLang="en-US" sz="3600" dirty="0">
                <a:latin typeface="Gill Sans MT" charset="0"/>
              </a:rPr>
              <a:t>”</a:t>
            </a:r>
            <a:r>
              <a:rPr lang="en-US" altLang="ja-JP" sz="3600" dirty="0">
                <a:latin typeface="Gill Sans MT" charset="0"/>
              </a:rPr>
              <a:t> features</a:t>
            </a:r>
            <a:endParaRPr lang="en-US" dirty="0">
              <a:latin typeface="Gill Sans MT" charset="0"/>
            </a:endParaRPr>
          </a:p>
        </p:txBody>
      </p:sp>
      <p:sp>
        <p:nvSpPr>
          <p:cNvPr id="158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735" y="1385888"/>
            <a:ext cx="8915400" cy="4876800"/>
          </a:xfrm>
        </p:spPr>
        <p:txBody>
          <a:bodyPr/>
          <a:lstStyle/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security:</a:t>
            </a:r>
            <a:r>
              <a:rPr lang="en-US" dirty="0">
                <a:latin typeface="Gill Sans MT" charset="0"/>
              </a:rPr>
              <a:t> all OSPF messages authenticated (to prevent malicious intrusion) </a:t>
            </a:r>
          </a:p>
          <a:p>
            <a:r>
              <a:rPr lang="en-US" dirty="0">
                <a:solidFill>
                  <a:srgbClr val="CC0000"/>
                </a:solidFill>
                <a:latin typeface="Gill Sans MT" charset="0"/>
              </a:rPr>
              <a:t>multiple </a:t>
            </a:r>
            <a:r>
              <a:rPr lang="en-US" dirty="0">
                <a:latin typeface="Gill Sans MT" charset="0"/>
              </a:rPr>
              <a:t>same-cost 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paths</a:t>
            </a:r>
            <a:r>
              <a:rPr lang="en-US" dirty="0">
                <a:latin typeface="Gill Sans MT" charset="0"/>
              </a:rPr>
              <a:t> allowed (only one path in RIP)</a:t>
            </a:r>
          </a:p>
          <a:p>
            <a:r>
              <a:rPr lang="en-US" dirty="0">
                <a:latin typeface="Gill Sans MT" charset="0"/>
              </a:rPr>
              <a:t>for each link, multiple cost metrics for different 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TOS</a:t>
            </a:r>
            <a:r>
              <a:rPr lang="en-US" dirty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(e.g., satellite link cost set </a:t>
            </a:r>
            <a:r>
              <a:rPr lang="en-US" altLang="ja-JP" dirty="0">
                <a:latin typeface="Gill Sans MT" charset="0"/>
              </a:rPr>
              <a:t>low for best effort </a:t>
            </a:r>
            <a:r>
              <a:rPr lang="en-US" altLang="ja-JP" dirty="0" err="1">
                <a:latin typeface="Gill Sans MT" charset="0"/>
              </a:rPr>
              <a:t>ToS</a:t>
            </a:r>
            <a:r>
              <a:rPr lang="en-US" altLang="ja-JP" dirty="0">
                <a:latin typeface="Gill Sans MT" charset="0"/>
              </a:rPr>
              <a:t>; high for real-time </a:t>
            </a:r>
            <a:r>
              <a:rPr lang="en-US" altLang="ja-JP" dirty="0" err="1">
                <a:latin typeface="Gill Sans MT" charset="0"/>
              </a:rPr>
              <a:t>ToS</a:t>
            </a:r>
            <a:r>
              <a:rPr lang="en-US" altLang="ja-JP" dirty="0">
                <a:latin typeface="Gill Sans MT" charset="0"/>
              </a:rPr>
              <a:t>)</a:t>
            </a:r>
          </a:p>
          <a:p>
            <a:r>
              <a:rPr lang="en-US" dirty="0">
                <a:latin typeface="Gill Sans MT" charset="0"/>
              </a:rPr>
              <a:t>integrated </a:t>
            </a:r>
            <a:r>
              <a:rPr lang="en-US" dirty="0" err="1">
                <a:latin typeface="Gill Sans MT" charset="0"/>
              </a:rPr>
              <a:t>uni</a:t>
            </a:r>
            <a:r>
              <a:rPr lang="en-US" dirty="0">
                <a:latin typeface="Gill Sans MT" charset="0"/>
              </a:rPr>
              <a:t>- and 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multi-cast</a:t>
            </a:r>
            <a:r>
              <a:rPr lang="en-US" dirty="0">
                <a:latin typeface="Gill Sans MT" charset="0"/>
              </a:rPr>
              <a:t> support: </a:t>
            </a:r>
          </a:p>
          <a:p>
            <a:pPr lvl="1"/>
            <a:r>
              <a:rPr lang="en-US" sz="2800" dirty="0">
                <a:latin typeface="Gill Sans MT" charset="0"/>
              </a:rPr>
              <a:t>Multicast OSPF (MOSPF) uses same topology data base as OSPF</a:t>
            </a:r>
          </a:p>
          <a:p>
            <a:r>
              <a:rPr lang="en-US" dirty="0">
                <a:solidFill>
                  <a:srgbClr val="CC0000"/>
                </a:solidFill>
                <a:latin typeface="Gill Sans MT" charset="0"/>
              </a:rPr>
              <a:t>hierarchical</a:t>
            </a:r>
            <a:r>
              <a:rPr lang="en-US" dirty="0">
                <a:latin typeface="Gill Sans MT" charset="0"/>
              </a:rPr>
              <a:t> OSPF in large domains.</a:t>
            </a:r>
          </a:p>
          <a:p>
            <a:endParaRPr lang="en-US" dirty="0">
              <a:latin typeface="Gill Sans MT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0834" y="6475896"/>
            <a:ext cx="59437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36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06788" y="6475082"/>
            <a:ext cx="2358929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0057734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Freeform 2"/>
          <p:cNvSpPr>
            <a:spLocks/>
          </p:cNvSpPr>
          <p:nvPr/>
        </p:nvSpPr>
        <p:spPr bwMode="auto">
          <a:xfrm>
            <a:off x="2196175" y="1652589"/>
            <a:ext cx="6511131" cy="2206625"/>
          </a:xfrm>
          <a:custGeom>
            <a:avLst/>
            <a:gdLst>
              <a:gd name="T0" fmla="*/ 2147483647 w 3786"/>
              <a:gd name="T1" fmla="*/ 2147483647 h 1390"/>
              <a:gd name="T2" fmla="*/ 2147483647 w 3786"/>
              <a:gd name="T3" fmla="*/ 2147483647 h 1390"/>
              <a:gd name="T4" fmla="*/ 2147483647 w 3786"/>
              <a:gd name="T5" fmla="*/ 2147483647 h 1390"/>
              <a:gd name="T6" fmla="*/ 2147483647 w 3786"/>
              <a:gd name="T7" fmla="*/ 2147483647 h 1390"/>
              <a:gd name="T8" fmla="*/ 2147483647 w 3786"/>
              <a:gd name="T9" fmla="*/ 2147483647 h 1390"/>
              <a:gd name="T10" fmla="*/ 2147483647 w 3786"/>
              <a:gd name="T11" fmla="*/ 2147483647 h 1390"/>
              <a:gd name="T12" fmla="*/ 2147483647 w 3786"/>
              <a:gd name="T13" fmla="*/ 2147483647 h 1390"/>
              <a:gd name="T14" fmla="*/ 2147483647 w 3786"/>
              <a:gd name="T15" fmla="*/ 2147483647 h 1390"/>
              <a:gd name="T16" fmla="*/ 2147483647 w 3786"/>
              <a:gd name="T17" fmla="*/ 2147483647 h 1390"/>
              <a:gd name="T18" fmla="*/ 2147483647 w 3786"/>
              <a:gd name="T19" fmla="*/ 2147483647 h 1390"/>
              <a:gd name="T20" fmla="*/ 2147483647 w 3786"/>
              <a:gd name="T21" fmla="*/ 2147483647 h 1390"/>
              <a:gd name="T22" fmla="*/ 2147483647 w 3786"/>
              <a:gd name="T23" fmla="*/ 2147483647 h 1390"/>
              <a:gd name="T24" fmla="*/ 2147483647 w 3786"/>
              <a:gd name="T25" fmla="*/ 2147483647 h 1390"/>
              <a:gd name="T26" fmla="*/ 2147483647 w 3786"/>
              <a:gd name="T27" fmla="*/ 2147483647 h 13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786"/>
              <a:gd name="T43" fmla="*/ 0 h 1390"/>
              <a:gd name="T44" fmla="*/ 3786 w 3786"/>
              <a:gd name="T45" fmla="*/ 1390 h 139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786" h="1390">
                <a:moveTo>
                  <a:pt x="408" y="575"/>
                </a:moveTo>
                <a:cubicBezTo>
                  <a:pt x="689" y="273"/>
                  <a:pt x="1286" y="110"/>
                  <a:pt x="1693" y="55"/>
                </a:cubicBezTo>
                <a:cubicBezTo>
                  <a:pt x="2100" y="0"/>
                  <a:pt x="2585" y="164"/>
                  <a:pt x="2852" y="245"/>
                </a:cubicBezTo>
                <a:cubicBezTo>
                  <a:pt x="3119" y="326"/>
                  <a:pt x="3163" y="420"/>
                  <a:pt x="3295" y="540"/>
                </a:cubicBezTo>
                <a:cubicBezTo>
                  <a:pt x="3427" y="660"/>
                  <a:pt x="3786" y="870"/>
                  <a:pt x="3702" y="1130"/>
                </a:cubicBezTo>
                <a:cubicBezTo>
                  <a:pt x="3618" y="1390"/>
                  <a:pt x="3209" y="1190"/>
                  <a:pt x="3035" y="1214"/>
                </a:cubicBezTo>
                <a:cubicBezTo>
                  <a:pt x="2870" y="1266"/>
                  <a:pt x="2655" y="1277"/>
                  <a:pt x="2655" y="1277"/>
                </a:cubicBezTo>
                <a:cubicBezTo>
                  <a:pt x="2655" y="1277"/>
                  <a:pt x="2160" y="1316"/>
                  <a:pt x="1918" y="1326"/>
                </a:cubicBezTo>
                <a:cubicBezTo>
                  <a:pt x="1676" y="1336"/>
                  <a:pt x="1387" y="1353"/>
                  <a:pt x="1201" y="1340"/>
                </a:cubicBezTo>
                <a:cubicBezTo>
                  <a:pt x="1015" y="1327"/>
                  <a:pt x="913" y="1278"/>
                  <a:pt x="801" y="1249"/>
                </a:cubicBezTo>
                <a:lnTo>
                  <a:pt x="527" y="1165"/>
                </a:lnTo>
                <a:cubicBezTo>
                  <a:pt x="404" y="1140"/>
                  <a:pt x="126" y="1159"/>
                  <a:pt x="63" y="1102"/>
                </a:cubicBezTo>
                <a:cubicBezTo>
                  <a:pt x="0" y="1045"/>
                  <a:pt x="85" y="919"/>
                  <a:pt x="148" y="821"/>
                </a:cubicBezTo>
                <a:cubicBezTo>
                  <a:pt x="205" y="733"/>
                  <a:pt x="127" y="877"/>
                  <a:pt x="408" y="575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48" name="Rectangle 3"/>
          <p:cNvSpPr>
            <a:spLocks noGrp="1" noChangeArrowheads="1"/>
          </p:cNvSpPr>
          <p:nvPr>
            <p:ph type="title"/>
          </p:nvPr>
        </p:nvSpPr>
        <p:spPr>
          <a:xfrm>
            <a:off x="462624" y="169863"/>
            <a:ext cx="4808538" cy="1143000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Hierarchical OSPF</a:t>
            </a:r>
            <a:endParaRPr lang="en-US">
              <a:latin typeface="Gill Sans MT" charset="0"/>
            </a:endParaRPr>
          </a:p>
        </p:txBody>
      </p:sp>
      <p:sp>
        <p:nvSpPr>
          <p:cNvPr id="159749" name="Line 4"/>
          <p:cNvSpPr>
            <a:spLocks noChangeShapeType="1"/>
          </p:cNvSpPr>
          <p:nvPr/>
        </p:nvSpPr>
        <p:spPr bwMode="auto">
          <a:xfrm flipV="1">
            <a:off x="3986477" y="2039939"/>
            <a:ext cx="1147102" cy="346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0" name="Line 5"/>
          <p:cNvSpPr>
            <a:spLocks noChangeShapeType="1"/>
          </p:cNvSpPr>
          <p:nvPr/>
        </p:nvSpPr>
        <p:spPr bwMode="auto">
          <a:xfrm>
            <a:off x="5370910" y="2036764"/>
            <a:ext cx="1267486" cy="344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1" name="Line 6"/>
          <p:cNvSpPr>
            <a:spLocks noChangeShapeType="1"/>
          </p:cNvSpPr>
          <p:nvPr/>
        </p:nvSpPr>
        <p:spPr bwMode="auto">
          <a:xfrm>
            <a:off x="6899805" y="2435225"/>
            <a:ext cx="870215" cy="801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2" name="Line 7"/>
          <p:cNvSpPr>
            <a:spLocks noChangeShapeType="1"/>
          </p:cNvSpPr>
          <p:nvPr/>
        </p:nvSpPr>
        <p:spPr bwMode="auto">
          <a:xfrm flipV="1">
            <a:off x="5360592" y="2330450"/>
            <a:ext cx="1377553" cy="1182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3" name="Line 8"/>
          <p:cNvSpPr>
            <a:spLocks noChangeShapeType="1"/>
          </p:cNvSpPr>
          <p:nvPr/>
        </p:nvSpPr>
        <p:spPr bwMode="auto">
          <a:xfrm>
            <a:off x="3989917" y="2471739"/>
            <a:ext cx="1233091" cy="9921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4" name="Line 9"/>
          <p:cNvSpPr>
            <a:spLocks noChangeShapeType="1"/>
          </p:cNvSpPr>
          <p:nvPr/>
        </p:nvSpPr>
        <p:spPr bwMode="auto">
          <a:xfrm flipH="1">
            <a:off x="7345230" y="3236913"/>
            <a:ext cx="433388" cy="881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5" name="Line 10"/>
          <p:cNvSpPr>
            <a:spLocks noChangeShapeType="1"/>
          </p:cNvSpPr>
          <p:nvPr/>
        </p:nvSpPr>
        <p:spPr bwMode="auto">
          <a:xfrm>
            <a:off x="7376187" y="4090988"/>
            <a:ext cx="968242" cy="836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6" name="Line 11"/>
          <p:cNvSpPr>
            <a:spLocks noChangeShapeType="1"/>
          </p:cNvSpPr>
          <p:nvPr/>
        </p:nvSpPr>
        <p:spPr bwMode="auto">
          <a:xfrm>
            <a:off x="5245364" y="3405188"/>
            <a:ext cx="593329" cy="1338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7" name="Line 12"/>
          <p:cNvSpPr>
            <a:spLocks noChangeShapeType="1"/>
          </p:cNvSpPr>
          <p:nvPr/>
        </p:nvSpPr>
        <p:spPr bwMode="auto">
          <a:xfrm>
            <a:off x="4770703" y="4268788"/>
            <a:ext cx="266568" cy="971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8" name="Line 13"/>
          <p:cNvSpPr>
            <a:spLocks noChangeShapeType="1"/>
          </p:cNvSpPr>
          <p:nvPr/>
        </p:nvSpPr>
        <p:spPr bwMode="auto">
          <a:xfrm flipH="1">
            <a:off x="5033831" y="4775200"/>
            <a:ext cx="784225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9" name="Line 14"/>
          <p:cNvSpPr>
            <a:spLocks noChangeShapeType="1"/>
          </p:cNvSpPr>
          <p:nvPr/>
        </p:nvSpPr>
        <p:spPr bwMode="auto">
          <a:xfrm flipH="1">
            <a:off x="4825735" y="3519488"/>
            <a:ext cx="421350" cy="779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0" name="Line 15"/>
          <p:cNvSpPr>
            <a:spLocks noChangeShapeType="1"/>
          </p:cNvSpPr>
          <p:nvPr/>
        </p:nvSpPr>
        <p:spPr bwMode="auto">
          <a:xfrm flipH="1">
            <a:off x="2913327" y="2319339"/>
            <a:ext cx="928688" cy="846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1" name="Line 16"/>
          <p:cNvSpPr>
            <a:spLocks noChangeShapeType="1"/>
          </p:cNvSpPr>
          <p:nvPr/>
        </p:nvSpPr>
        <p:spPr bwMode="auto">
          <a:xfrm flipH="1">
            <a:off x="2258087" y="3171826"/>
            <a:ext cx="626004" cy="790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2" name="Line 17"/>
          <p:cNvSpPr>
            <a:spLocks noChangeShapeType="1"/>
          </p:cNvSpPr>
          <p:nvPr/>
        </p:nvSpPr>
        <p:spPr bwMode="auto">
          <a:xfrm flipH="1">
            <a:off x="1554692" y="4024314"/>
            <a:ext cx="674158" cy="600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3" name="Line 18"/>
          <p:cNvSpPr>
            <a:spLocks noChangeShapeType="1"/>
          </p:cNvSpPr>
          <p:nvPr/>
        </p:nvSpPr>
        <p:spPr bwMode="auto">
          <a:xfrm flipH="1">
            <a:off x="2481660" y="4552951"/>
            <a:ext cx="469503" cy="677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4" name="Line 19"/>
          <p:cNvSpPr>
            <a:spLocks noChangeShapeType="1"/>
          </p:cNvSpPr>
          <p:nvPr/>
        </p:nvSpPr>
        <p:spPr bwMode="auto">
          <a:xfrm>
            <a:off x="2344077" y="3981450"/>
            <a:ext cx="689636" cy="520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5" name="Freeform 20"/>
          <p:cNvSpPr>
            <a:spLocks/>
          </p:cNvSpPr>
          <p:nvPr/>
        </p:nvSpPr>
        <p:spPr bwMode="auto">
          <a:xfrm>
            <a:off x="1178058" y="2833689"/>
            <a:ext cx="2368153" cy="2820987"/>
          </a:xfrm>
          <a:custGeom>
            <a:avLst/>
            <a:gdLst>
              <a:gd name="T0" fmla="*/ 2147483647 w 1377"/>
              <a:gd name="T1" fmla="*/ 2147483647 h 1777"/>
              <a:gd name="T2" fmla="*/ 2147483647 w 1377"/>
              <a:gd name="T3" fmla="*/ 2147483647 h 1777"/>
              <a:gd name="T4" fmla="*/ 2147483647 w 1377"/>
              <a:gd name="T5" fmla="*/ 2147483647 h 1777"/>
              <a:gd name="T6" fmla="*/ 2147483647 w 1377"/>
              <a:gd name="T7" fmla="*/ 2147483647 h 1777"/>
              <a:gd name="T8" fmla="*/ 2147483647 w 1377"/>
              <a:gd name="T9" fmla="*/ 2147483647 h 1777"/>
              <a:gd name="T10" fmla="*/ 2147483647 w 1377"/>
              <a:gd name="T11" fmla="*/ 2147483647 h 1777"/>
              <a:gd name="T12" fmla="*/ 2147483647 w 1377"/>
              <a:gd name="T13" fmla="*/ 2147483647 h 1777"/>
              <a:gd name="T14" fmla="*/ 2147483647 w 1377"/>
              <a:gd name="T15" fmla="*/ 2147483647 h 1777"/>
              <a:gd name="T16" fmla="*/ 2147483647 w 1377"/>
              <a:gd name="T17" fmla="*/ 2147483647 h 1777"/>
              <a:gd name="T18" fmla="*/ 2147483647 w 1377"/>
              <a:gd name="T19" fmla="*/ 2147483647 h 1777"/>
              <a:gd name="T20" fmla="*/ 2147483647 w 1377"/>
              <a:gd name="T21" fmla="*/ 2147483647 h 1777"/>
              <a:gd name="T22" fmla="*/ 2147483647 w 1377"/>
              <a:gd name="T23" fmla="*/ 2147483647 h 1777"/>
              <a:gd name="T24" fmla="*/ 2147483647 w 1377"/>
              <a:gd name="T25" fmla="*/ 2147483647 h 1777"/>
              <a:gd name="T26" fmla="*/ 2147483647 w 1377"/>
              <a:gd name="T27" fmla="*/ 2147483647 h 1777"/>
              <a:gd name="T28" fmla="*/ 2147483647 w 1377"/>
              <a:gd name="T29" fmla="*/ 2147483647 h 1777"/>
              <a:gd name="T30" fmla="*/ 2147483647 w 1377"/>
              <a:gd name="T31" fmla="*/ 2147483647 h 1777"/>
              <a:gd name="T32" fmla="*/ 2147483647 w 1377"/>
              <a:gd name="T33" fmla="*/ 2147483647 h 177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77"/>
              <a:gd name="T52" fmla="*/ 0 h 1777"/>
              <a:gd name="T53" fmla="*/ 1377 w 1377"/>
              <a:gd name="T54" fmla="*/ 1777 h 177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77" h="1777">
                <a:moveTo>
                  <a:pt x="671" y="245"/>
                </a:moveTo>
                <a:cubicBezTo>
                  <a:pt x="604" y="317"/>
                  <a:pt x="533" y="382"/>
                  <a:pt x="474" y="463"/>
                </a:cubicBezTo>
                <a:cubicBezTo>
                  <a:pt x="415" y="544"/>
                  <a:pt x="366" y="663"/>
                  <a:pt x="319" y="730"/>
                </a:cubicBezTo>
                <a:cubicBezTo>
                  <a:pt x="272" y="797"/>
                  <a:pt x="242" y="800"/>
                  <a:pt x="193" y="863"/>
                </a:cubicBezTo>
                <a:cubicBezTo>
                  <a:pt x="144" y="926"/>
                  <a:pt x="48" y="1027"/>
                  <a:pt x="24" y="1109"/>
                </a:cubicBezTo>
                <a:cubicBezTo>
                  <a:pt x="0" y="1191"/>
                  <a:pt x="10" y="1295"/>
                  <a:pt x="46" y="1355"/>
                </a:cubicBezTo>
                <a:cubicBezTo>
                  <a:pt x="82" y="1415"/>
                  <a:pt x="172" y="1437"/>
                  <a:pt x="242" y="1467"/>
                </a:cubicBezTo>
                <a:cubicBezTo>
                  <a:pt x="312" y="1497"/>
                  <a:pt x="404" y="1499"/>
                  <a:pt x="467" y="1538"/>
                </a:cubicBezTo>
                <a:cubicBezTo>
                  <a:pt x="530" y="1577"/>
                  <a:pt x="518" y="1669"/>
                  <a:pt x="622" y="1699"/>
                </a:cubicBezTo>
                <a:cubicBezTo>
                  <a:pt x="726" y="1729"/>
                  <a:pt x="986" y="1777"/>
                  <a:pt x="1092" y="1720"/>
                </a:cubicBezTo>
                <a:cubicBezTo>
                  <a:pt x="1198" y="1663"/>
                  <a:pt x="1219" y="1471"/>
                  <a:pt x="1261" y="1355"/>
                </a:cubicBezTo>
                <a:cubicBezTo>
                  <a:pt x="1303" y="1239"/>
                  <a:pt x="1377" y="1150"/>
                  <a:pt x="1345" y="1025"/>
                </a:cubicBezTo>
                <a:cubicBezTo>
                  <a:pt x="1313" y="900"/>
                  <a:pt x="1084" y="727"/>
                  <a:pt x="1071" y="603"/>
                </a:cubicBezTo>
                <a:cubicBezTo>
                  <a:pt x="1058" y="479"/>
                  <a:pt x="1237" y="374"/>
                  <a:pt x="1268" y="280"/>
                </a:cubicBezTo>
                <a:cubicBezTo>
                  <a:pt x="1299" y="186"/>
                  <a:pt x="1320" y="82"/>
                  <a:pt x="1254" y="41"/>
                </a:cubicBezTo>
                <a:cubicBezTo>
                  <a:pt x="1188" y="0"/>
                  <a:pt x="970" y="2"/>
                  <a:pt x="874" y="34"/>
                </a:cubicBezTo>
                <a:cubicBezTo>
                  <a:pt x="778" y="66"/>
                  <a:pt x="738" y="173"/>
                  <a:pt x="671" y="245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6" name="Freeform 21"/>
          <p:cNvSpPr>
            <a:spLocks/>
          </p:cNvSpPr>
          <p:nvPr/>
        </p:nvSpPr>
        <p:spPr bwMode="auto">
          <a:xfrm>
            <a:off x="4280562" y="3068638"/>
            <a:ext cx="2062030" cy="2730500"/>
          </a:xfrm>
          <a:custGeom>
            <a:avLst/>
            <a:gdLst>
              <a:gd name="T0" fmla="*/ 2147483647 w 1199"/>
              <a:gd name="T1" fmla="*/ 2147483647 h 1720"/>
              <a:gd name="T2" fmla="*/ 2147483647 w 1199"/>
              <a:gd name="T3" fmla="*/ 2147483647 h 1720"/>
              <a:gd name="T4" fmla="*/ 2147483647 w 1199"/>
              <a:gd name="T5" fmla="*/ 2147483647 h 1720"/>
              <a:gd name="T6" fmla="*/ 2147483647 w 1199"/>
              <a:gd name="T7" fmla="*/ 2147483647 h 1720"/>
              <a:gd name="T8" fmla="*/ 2147483647 w 1199"/>
              <a:gd name="T9" fmla="*/ 2147483647 h 1720"/>
              <a:gd name="T10" fmla="*/ 2147483647 w 1199"/>
              <a:gd name="T11" fmla="*/ 2147483647 h 1720"/>
              <a:gd name="T12" fmla="*/ 2147483647 w 1199"/>
              <a:gd name="T13" fmla="*/ 2147483647 h 1720"/>
              <a:gd name="T14" fmla="*/ 2147483647 w 1199"/>
              <a:gd name="T15" fmla="*/ 2147483647 h 1720"/>
              <a:gd name="T16" fmla="*/ 2147483647 w 1199"/>
              <a:gd name="T17" fmla="*/ 2147483647 h 1720"/>
              <a:gd name="T18" fmla="*/ 2147483647 w 1199"/>
              <a:gd name="T19" fmla="*/ 2147483647 h 1720"/>
              <a:gd name="T20" fmla="*/ 2147483647 w 1199"/>
              <a:gd name="T21" fmla="*/ 2147483647 h 1720"/>
              <a:gd name="T22" fmla="*/ 2147483647 w 1199"/>
              <a:gd name="T23" fmla="*/ 2147483647 h 1720"/>
              <a:gd name="T24" fmla="*/ 2147483647 w 1199"/>
              <a:gd name="T25" fmla="*/ 2147483647 h 1720"/>
              <a:gd name="T26" fmla="*/ 2147483647 w 1199"/>
              <a:gd name="T27" fmla="*/ 2147483647 h 1720"/>
              <a:gd name="T28" fmla="*/ 2147483647 w 1199"/>
              <a:gd name="T29" fmla="*/ 2147483647 h 17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99"/>
              <a:gd name="T46" fmla="*/ 0 h 1720"/>
              <a:gd name="T47" fmla="*/ 1199 w 1199"/>
              <a:gd name="T48" fmla="*/ 1720 h 172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99" h="1720">
                <a:moveTo>
                  <a:pt x="651" y="20"/>
                </a:moveTo>
                <a:cubicBezTo>
                  <a:pt x="595" y="0"/>
                  <a:pt x="643" y="10"/>
                  <a:pt x="609" y="20"/>
                </a:cubicBezTo>
                <a:cubicBezTo>
                  <a:pt x="575" y="30"/>
                  <a:pt x="499" y="45"/>
                  <a:pt x="447" y="83"/>
                </a:cubicBezTo>
                <a:cubicBezTo>
                  <a:pt x="395" y="121"/>
                  <a:pt x="354" y="178"/>
                  <a:pt x="300" y="245"/>
                </a:cubicBezTo>
                <a:cubicBezTo>
                  <a:pt x="246" y="312"/>
                  <a:pt x="173" y="379"/>
                  <a:pt x="124" y="483"/>
                </a:cubicBezTo>
                <a:cubicBezTo>
                  <a:pt x="75" y="587"/>
                  <a:pt x="10" y="742"/>
                  <a:pt x="5" y="870"/>
                </a:cubicBezTo>
                <a:cubicBezTo>
                  <a:pt x="0" y="998"/>
                  <a:pt x="50" y="1122"/>
                  <a:pt x="96" y="1249"/>
                </a:cubicBezTo>
                <a:cubicBezTo>
                  <a:pt x="142" y="1376"/>
                  <a:pt x="153" y="1564"/>
                  <a:pt x="279" y="1635"/>
                </a:cubicBezTo>
                <a:cubicBezTo>
                  <a:pt x="405" y="1706"/>
                  <a:pt x="711" y="1720"/>
                  <a:pt x="855" y="1678"/>
                </a:cubicBezTo>
                <a:cubicBezTo>
                  <a:pt x="999" y="1636"/>
                  <a:pt x="1089" y="1492"/>
                  <a:pt x="1143" y="1383"/>
                </a:cubicBezTo>
                <a:cubicBezTo>
                  <a:pt x="1197" y="1274"/>
                  <a:pt x="1199" y="1129"/>
                  <a:pt x="1178" y="1024"/>
                </a:cubicBezTo>
                <a:cubicBezTo>
                  <a:pt x="1157" y="919"/>
                  <a:pt x="1057" y="854"/>
                  <a:pt x="1016" y="750"/>
                </a:cubicBezTo>
                <a:cubicBezTo>
                  <a:pt x="975" y="646"/>
                  <a:pt x="944" y="501"/>
                  <a:pt x="932" y="399"/>
                </a:cubicBezTo>
                <a:cubicBezTo>
                  <a:pt x="920" y="297"/>
                  <a:pt x="994" y="203"/>
                  <a:pt x="946" y="139"/>
                </a:cubicBezTo>
                <a:cubicBezTo>
                  <a:pt x="898" y="75"/>
                  <a:pt x="707" y="40"/>
                  <a:pt x="651" y="20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7" name="Freeform 22"/>
          <p:cNvSpPr>
            <a:spLocks/>
          </p:cNvSpPr>
          <p:nvPr/>
        </p:nvSpPr>
        <p:spPr bwMode="auto">
          <a:xfrm>
            <a:off x="6911844" y="2774951"/>
            <a:ext cx="2252927" cy="2720975"/>
          </a:xfrm>
          <a:custGeom>
            <a:avLst/>
            <a:gdLst>
              <a:gd name="T0" fmla="*/ 2147483647 w 1310"/>
              <a:gd name="T1" fmla="*/ 2147483647 h 1714"/>
              <a:gd name="T2" fmla="*/ 2147483647 w 1310"/>
              <a:gd name="T3" fmla="*/ 2147483647 h 1714"/>
              <a:gd name="T4" fmla="*/ 2147483647 w 1310"/>
              <a:gd name="T5" fmla="*/ 2147483647 h 1714"/>
              <a:gd name="T6" fmla="*/ 2147483647 w 1310"/>
              <a:gd name="T7" fmla="*/ 2147483647 h 1714"/>
              <a:gd name="T8" fmla="*/ 2147483647 w 1310"/>
              <a:gd name="T9" fmla="*/ 2147483647 h 1714"/>
              <a:gd name="T10" fmla="*/ 2147483647 w 1310"/>
              <a:gd name="T11" fmla="*/ 2147483647 h 1714"/>
              <a:gd name="T12" fmla="*/ 2147483647 w 1310"/>
              <a:gd name="T13" fmla="*/ 2147483647 h 1714"/>
              <a:gd name="T14" fmla="*/ 2147483647 w 1310"/>
              <a:gd name="T15" fmla="*/ 2147483647 h 1714"/>
              <a:gd name="T16" fmla="*/ 2147483647 w 1310"/>
              <a:gd name="T17" fmla="*/ 2147483647 h 1714"/>
              <a:gd name="T18" fmla="*/ 2147483647 w 1310"/>
              <a:gd name="T19" fmla="*/ 2147483647 h 1714"/>
              <a:gd name="T20" fmla="*/ 2147483647 w 1310"/>
              <a:gd name="T21" fmla="*/ 2147483647 h 1714"/>
              <a:gd name="T22" fmla="*/ 2147483647 w 1310"/>
              <a:gd name="T23" fmla="*/ 2147483647 h 1714"/>
              <a:gd name="T24" fmla="*/ 2147483647 w 1310"/>
              <a:gd name="T25" fmla="*/ 2147483647 h 17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10"/>
              <a:gd name="T40" fmla="*/ 0 h 1714"/>
              <a:gd name="T41" fmla="*/ 1310 w 1310"/>
              <a:gd name="T42" fmla="*/ 1714 h 17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10" h="1714">
                <a:moveTo>
                  <a:pt x="470" y="29"/>
                </a:moveTo>
                <a:cubicBezTo>
                  <a:pt x="373" y="0"/>
                  <a:pt x="308" y="123"/>
                  <a:pt x="245" y="198"/>
                </a:cubicBezTo>
                <a:cubicBezTo>
                  <a:pt x="182" y="273"/>
                  <a:pt x="130" y="385"/>
                  <a:pt x="90" y="479"/>
                </a:cubicBezTo>
                <a:cubicBezTo>
                  <a:pt x="50" y="573"/>
                  <a:pt x="12" y="651"/>
                  <a:pt x="6" y="760"/>
                </a:cubicBezTo>
                <a:cubicBezTo>
                  <a:pt x="0" y="869"/>
                  <a:pt x="7" y="1042"/>
                  <a:pt x="55" y="1132"/>
                </a:cubicBezTo>
                <a:cubicBezTo>
                  <a:pt x="103" y="1222"/>
                  <a:pt x="191" y="1232"/>
                  <a:pt x="294" y="1301"/>
                </a:cubicBezTo>
                <a:cubicBezTo>
                  <a:pt x="397" y="1370"/>
                  <a:pt x="536" y="1479"/>
                  <a:pt x="673" y="1546"/>
                </a:cubicBezTo>
                <a:cubicBezTo>
                  <a:pt x="810" y="1613"/>
                  <a:pt x="1018" y="1714"/>
                  <a:pt x="1116" y="1701"/>
                </a:cubicBezTo>
                <a:cubicBezTo>
                  <a:pt x="1214" y="1688"/>
                  <a:pt x="1310" y="1559"/>
                  <a:pt x="1263" y="1469"/>
                </a:cubicBezTo>
                <a:cubicBezTo>
                  <a:pt x="1216" y="1379"/>
                  <a:pt x="925" y="1270"/>
                  <a:pt x="835" y="1160"/>
                </a:cubicBezTo>
                <a:cubicBezTo>
                  <a:pt x="745" y="1050"/>
                  <a:pt x="723" y="940"/>
                  <a:pt x="722" y="809"/>
                </a:cubicBezTo>
                <a:cubicBezTo>
                  <a:pt x="721" y="678"/>
                  <a:pt x="871" y="504"/>
                  <a:pt x="828" y="373"/>
                </a:cubicBezTo>
                <a:cubicBezTo>
                  <a:pt x="785" y="242"/>
                  <a:pt x="567" y="58"/>
                  <a:pt x="470" y="29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8" name="Text Box 23"/>
          <p:cNvSpPr txBox="1">
            <a:spLocks noChangeArrowheads="1"/>
          </p:cNvSpPr>
          <p:nvPr/>
        </p:nvSpPr>
        <p:spPr bwMode="auto">
          <a:xfrm>
            <a:off x="5517092" y="1293813"/>
            <a:ext cx="18133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boundary router</a:t>
            </a:r>
          </a:p>
        </p:txBody>
      </p:sp>
      <p:sp>
        <p:nvSpPr>
          <p:cNvPr id="159769" name="Text Box 24"/>
          <p:cNvSpPr txBox="1">
            <a:spLocks noChangeArrowheads="1"/>
          </p:cNvSpPr>
          <p:nvPr/>
        </p:nvSpPr>
        <p:spPr bwMode="auto">
          <a:xfrm>
            <a:off x="7168092" y="1714501"/>
            <a:ext cx="18517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backbone router</a:t>
            </a:r>
          </a:p>
        </p:txBody>
      </p:sp>
      <p:sp>
        <p:nvSpPr>
          <p:cNvPr id="159770" name="Text Box 25"/>
          <p:cNvSpPr txBox="1">
            <a:spLocks noChangeArrowheads="1"/>
          </p:cNvSpPr>
          <p:nvPr/>
        </p:nvSpPr>
        <p:spPr bwMode="auto">
          <a:xfrm>
            <a:off x="1014677" y="5357813"/>
            <a:ext cx="8386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area 1</a:t>
            </a:r>
          </a:p>
        </p:txBody>
      </p:sp>
      <p:sp>
        <p:nvSpPr>
          <p:cNvPr id="159771" name="Text Box 26"/>
          <p:cNvSpPr txBox="1">
            <a:spLocks noChangeArrowheads="1"/>
          </p:cNvSpPr>
          <p:nvPr/>
        </p:nvSpPr>
        <p:spPr bwMode="auto">
          <a:xfrm>
            <a:off x="4877329" y="5734051"/>
            <a:ext cx="8386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area 2</a:t>
            </a:r>
          </a:p>
        </p:txBody>
      </p:sp>
      <p:sp>
        <p:nvSpPr>
          <p:cNvPr id="159772" name="Text Box 27"/>
          <p:cNvSpPr txBox="1">
            <a:spLocks noChangeArrowheads="1"/>
          </p:cNvSpPr>
          <p:nvPr/>
        </p:nvSpPr>
        <p:spPr bwMode="auto">
          <a:xfrm>
            <a:off x="8218885" y="4113213"/>
            <a:ext cx="8386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area 3</a:t>
            </a:r>
          </a:p>
        </p:txBody>
      </p:sp>
      <p:sp>
        <p:nvSpPr>
          <p:cNvPr id="159773" name="Text Box 28"/>
          <p:cNvSpPr txBox="1">
            <a:spLocks noChangeArrowheads="1"/>
          </p:cNvSpPr>
          <p:nvPr/>
        </p:nvSpPr>
        <p:spPr bwMode="auto">
          <a:xfrm>
            <a:off x="4760384" y="2411414"/>
            <a:ext cx="12971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chemeClr val="bg1"/>
                </a:solidFill>
              </a:rPr>
              <a:t>backbone</a:t>
            </a:r>
          </a:p>
        </p:txBody>
      </p:sp>
      <p:sp>
        <p:nvSpPr>
          <p:cNvPr id="159774" name="Text Box 29"/>
          <p:cNvSpPr txBox="1">
            <a:spLocks noChangeArrowheads="1"/>
          </p:cNvSpPr>
          <p:nvPr/>
        </p:nvSpPr>
        <p:spPr bwMode="auto">
          <a:xfrm>
            <a:off x="3487737" y="2822576"/>
            <a:ext cx="902811" cy="79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1800">
                <a:solidFill>
                  <a:schemeClr val="bg1"/>
                </a:solidFill>
              </a:rPr>
              <a:t>area</a:t>
            </a:r>
          </a:p>
          <a:p>
            <a:pPr>
              <a:lnSpc>
                <a:spcPct val="85000"/>
              </a:lnSpc>
            </a:pPr>
            <a:r>
              <a:rPr lang="en-US" sz="1800">
                <a:solidFill>
                  <a:schemeClr val="bg1"/>
                </a:solidFill>
              </a:rPr>
              <a:t>border</a:t>
            </a:r>
          </a:p>
          <a:p>
            <a:pPr>
              <a:lnSpc>
                <a:spcPct val="85000"/>
              </a:lnSpc>
            </a:pPr>
            <a:r>
              <a:rPr lang="en-US" sz="1800">
                <a:solidFill>
                  <a:schemeClr val="bg1"/>
                </a:solidFill>
              </a:rPr>
              <a:t>routers</a:t>
            </a:r>
          </a:p>
        </p:txBody>
      </p:sp>
      <p:sp>
        <p:nvSpPr>
          <p:cNvPr id="159775" name="Text Box 30"/>
          <p:cNvSpPr txBox="1">
            <a:spLocks noChangeArrowheads="1"/>
          </p:cNvSpPr>
          <p:nvPr/>
        </p:nvSpPr>
        <p:spPr bwMode="auto">
          <a:xfrm>
            <a:off x="6466416" y="5048250"/>
            <a:ext cx="941283" cy="56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1800">
                <a:solidFill>
                  <a:srgbClr val="CC0000"/>
                </a:solidFill>
              </a:rPr>
              <a:t>internal</a:t>
            </a:r>
          </a:p>
          <a:p>
            <a:pPr>
              <a:lnSpc>
                <a:spcPct val="85000"/>
              </a:lnSpc>
            </a:pPr>
            <a:r>
              <a:rPr lang="en-US" sz="1800">
                <a:solidFill>
                  <a:srgbClr val="CC0000"/>
                </a:solidFill>
              </a:rPr>
              <a:t>routers</a:t>
            </a:r>
          </a:p>
        </p:txBody>
      </p:sp>
      <p:sp>
        <p:nvSpPr>
          <p:cNvPr id="159776" name="Line 242"/>
          <p:cNvSpPr>
            <a:spLocks noChangeShapeType="1"/>
          </p:cNvSpPr>
          <p:nvPr/>
        </p:nvSpPr>
        <p:spPr bwMode="auto">
          <a:xfrm flipV="1">
            <a:off x="7525808" y="5018089"/>
            <a:ext cx="531416" cy="2000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77" name="Line 243"/>
          <p:cNvSpPr>
            <a:spLocks noChangeShapeType="1"/>
          </p:cNvSpPr>
          <p:nvPr/>
        </p:nvSpPr>
        <p:spPr bwMode="auto">
          <a:xfrm flipH="1" flipV="1">
            <a:off x="6022711" y="4892675"/>
            <a:ext cx="521097" cy="30003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78" name="Line 244"/>
          <p:cNvSpPr>
            <a:spLocks noChangeShapeType="1"/>
          </p:cNvSpPr>
          <p:nvPr/>
        </p:nvSpPr>
        <p:spPr bwMode="auto">
          <a:xfrm flipV="1">
            <a:off x="5267722" y="1081088"/>
            <a:ext cx="0" cy="792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79" name="Line 245"/>
          <p:cNvSpPr>
            <a:spLocks noChangeShapeType="1"/>
          </p:cNvSpPr>
          <p:nvPr/>
        </p:nvSpPr>
        <p:spPr bwMode="auto">
          <a:xfrm flipH="1">
            <a:off x="7078662" y="2039938"/>
            <a:ext cx="338800" cy="20161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80" name="Line 246"/>
          <p:cNvSpPr>
            <a:spLocks noChangeShapeType="1"/>
          </p:cNvSpPr>
          <p:nvPr/>
        </p:nvSpPr>
        <p:spPr bwMode="auto">
          <a:xfrm flipH="1">
            <a:off x="5443142" y="1646238"/>
            <a:ext cx="338798" cy="20161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81" name="Line 247"/>
          <p:cNvSpPr>
            <a:spLocks noChangeShapeType="1"/>
          </p:cNvSpPr>
          <p:nvPr/>
        </p:nvSpPr>
        <p:spPr bwMode="auto">
          <a:xfrm>
            <a:off x="4500695" y="3463926"/>
            <a:ext cx="362876" cy="555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82" name="Line 248"/>
          <p:cNvSpPr>
            <a:spLocks noChangeShapeType="1"/>
          </p:cNvSpPr>
          <p:nvPr/>
        </p:nvSpPr>
        <p:spPr bwMode="auto">
          <a:xfrm flipH="1" flipV="1">
            <a:off x="3216011" y="3270251"/>
            <a:ext cx="278606" cy="1571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59783" name="Group 249"/>
          <p:cNvGrpSpPr>
            <a:grpSpLocks/>
          </p:cNvGrpSpPr>
          <p:nvPr/>
        </p:nvGrpSpPr>
        <p:grpSpPr bwMode="auto">
          <a:xfrm>
            <a:off x="6394186" y="2276476"/>
            <a:ext cx="698235" cy="282575"/>
            <a:chOff x="4396" y="1245"/>
            <a:chExt cx="672" cy="248"/>
          </a:xfrm>
        </p:grpSpPr>
        <p:sp>
          <p:nvSpPr>
            <p:cNvPr id="15991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1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1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914" name="Group 25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917" name="Freeform 25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18" name="Freeform 25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915" name="Line 256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16" name="Line 25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4" name="Group 258"/>
          <p:cNvGrpSpPr>
            <a:grpSpLocks/>
          </p:cNvGrpSpPr>
          <p:nvPr/>
        </p:nvGrpSpPr>
        <p:grpSpPr bwMode="auto">
          <a:xfrm>
            <a:off x="7393386" y="3119439"/>
            <a:ext cx="698235" cy="282575"/>
            <a:chOff x="4396" y="1245"/>
            <a:chExt cx="672" cy="248"/>
          </a:xfrm>
        </p:grpSpPr>
        <p:sp>
          <p:nvSpPr>
            <p:cNvPr id="15990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0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0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906" name="Group 26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909" name="Freeform 26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10" name="Freeform 26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907" name="Line 265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08" name="Line 266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5" name="Group 267"/>
          <p:cNvGrpSpPr>
            <a:grpSpLocks/>
          </p:cNvGrpSpPr>
          <p:nvPr/>
        </p:nvGrpSpPr>
        <p:grpSpPr bwMode="auto">
          <a:xfrm>
            <a:off x="7159494" y="3952876"/>
            <a:ext cx="698235" cy="282575"/>
            <a:chOff x="4396" y="1245"/>
            <a:chExt cx="672" cy="248"/>
          </a:xfrm>
        </p:grpSpPr>
        <p:sp>
          <p:nvSpPr>
            <p:cNvPr id="15989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9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9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98" name="Group 27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901" name="Freeform 27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02" name="Freeform 27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99" name="Line 274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00" name="Line 27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6" name="Group 276"/>
          <p:cNvGrpSpPr>
            <a:grpSpLocks/>
          </p:cNvGrpSpPr>
          <p:nvPr/>
        </p:nvGrpSpPr>
        <p:grpSpPr bwMode="auto">
          <a:xfrm>
            <a:off x="8036588" y="4797426"/>
            <a:ext cx="698235" cy="282575"/>
            <a:chOff x="4396" y="1245"/>
            <a:chExt cx="672" cy="248"/>
          </a:xfrm>
        </p:grpSpPr>
        <p:sp>
          <p:nvSpPr>
            <p:cNvPr id="15988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90" name="Group 28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93" name="Freeform 28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94" name="Freeform 28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91" name="Line 283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92" name="Line 28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7" name="Group 285"/>
          <p:cNvGrpSpPr>
            <a:grpSpLocks/>
          </p:cNvGrpSpPr>
          <p:nvPr/>
        </p:nvGrpSpPr>
        <p:grpSpPr bwMode="auto">
          <a:xfrm>
            <a:off x="4927204" y="1871663"/>
            <a:ext cx="698235" cy="282575"/>
            <a:chOff x="4396" y="1245"/>
            <a:chExt cx="672" cy="248"/>
          </a:xfrm>
        </p:grpSpPr>
        <p:sp>
          <p:nvSpPr>
            <p:cNvPr id="15987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82" name="Group 289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85" name="Freeform 2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86" name="Freeform 2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83" name="Line 292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84" name="Line 293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8" name="Group 294"/>
          <p:cNvGrpSpPr>
            <a:grpSpLocks/>
          </p:cNvGrpSpPr>
          <p:nvPr/>
        </p:nvGrpSpPr>
        <p:grpSpPr bwMode="auto">
          <a:xfrm>
            <a:off x="4947842" y="3273426"/>
            <a:ext cx="698235" cy="282575"/>
            <a:chOff x="4396" y="1245"/>
            <a:chExt cx="672" cy="248"/>
          </a:xfrm>
        </p:grpSpPr>
        <p:sp>
          <p:nvSpPr>
            <p:cNvPr id="15987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7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7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74" name="Group 298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77" name="Freeform 29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78" name="Freeform 30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75" name="Line 301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76" name="Line 302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9" name="Group 303"/>
          <p:cNvGrpSpPr>
            <a:grpSpLocks/>
          </p:cNvGrpSpPr>
          <p:nvPr/>
        </p:nvGrpSpPr>
        <p:grpSpPr bwMode="auto">
          <a:xfrm>
            <a:off x="3590926" y="2276476"/>
            <a:ext cx="698235" cy="282575"/>
            <a:chOff x="4396" y="1245"/>
            <a:chExt cx="672" cy="248"/>
          </a:xfrm>
        </p:grpSpPr>
        <p:sp>
          <p:nvSpPr>
            <p:cNvPr id="15986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6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6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66" name="Group 30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69" name="Freeform 30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70" name="Freeform 30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67" name="Line 310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68" name="Line 31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0" name="Group 312"/>
          <p:cNvGrpSpPr>
            <a:grpSpLocks/>
          </p:cNvGrpSpPr>
          <p:nvPr/>
        </p:nvGrpSpPr>
        <p:grpSpPr bwMode="auto">
          <a:xfrm>
            <a:off x="2524655" y="3063876"/>
            <a:ext cx="698235" cy="282575"/>
            <a:chOff x="4396" y="1245"/>
            <a:chExt cx="672" cy="248"/>
          </a:xfrm>
        </p:grpSpPr>
        <p:sp>
          <p:nvSpPr>
            <p:cNvPr id="15985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5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5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58" name="Group 31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61" name="Freeform 31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62" name="Freeform 31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59" name="Line 319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60" name="Line 32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1" name="Group 321"/>
          <p:cNvGrpSpPr>
            <a:grpSpLocks/>
          </p:cNvGrpSpPr>
          <p:nvPr/>
        </p:nvGrpSpPr>
        <p:grpSpPr bwMode="auto">
          <a:xfrm>
            <a:off x="1929607" y="3841751"/>
            <a:ext cx="698235" cy="282575"/>
            <a:chOff x="4396" y="1245"/>
            <a:chExt cx="672" cy="248"/>
          </a:xfrm>
        </p:grpSpPr>
        <p:sp>
          <p:nvSpPr>
            <p:cNvPr id="15984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50" name="Group 32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53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54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51" name="Line 328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52" name="Line 329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2" name="Group 330"/>
          <p:cNvGrpSpPr>
            <a:grpSpLocks/>
          </p:cNvGrpSpPr>
          <p:nvPr/>
        </p:nvGrpSpPr>
        <p:grpSpPr bwMode="auto">
          <a:xfrm>
            <a:off x="2565930" y="4362451"/>
            <a:ext cx="698235" cy="282575"/>
            <a:chOff x="4396" y="1245"/>
            <a:chExt cx="672" cy="248"/>
          </a:xfrm>
        </p:grpSpPr>
        <p:sp>
          <p:nvSpPr>
            <p:cNvPr id="15983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42" name="Group 33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45" name="Freeform 33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46" name="Freeform 33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43" name="Line 337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44" name="Line 33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3" name="Group 339"/>
          <p:cNvGrpSpPr>
            <a:grpSpLocks/>
          </p:cNvGrpSpPr>
          <p:nvPr/>
        </p:nvGrpSpPr>
        <p:grpSpPr bwMode="auto">
          <a:xfrm>
            <a:off x="2187576" y="5095876"/>
            <a:ext cx="698235" cy="282575"/>
            <a:chOff x="4396" y="1245"/>
            <a:chExt cx="672" cy="248"/>
          </a:xfrm>
        </p:grpSpPr>
        <p:sp>
          <p:nvSpPr>
            <p:cNvPr id="15983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3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3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34" name="Group 34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37" name="Freeform 34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38" name="Freeform 34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35" name="Line 346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36" name="Line 34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4" name="Group 348"/>
          <p:cNvGrpSpPr>
            <a:grpSpLocks/>
          </p:cNvGrpSpPr>
          <p:nvPr/>
        </p:nvGrpSpPr>
        <p:grpSpPr bwMode="auto">
          <a:xfrm>
            <a:off x="1288125" y="4511676"/>
            <a:ext cx="698235" cy="282575"/>
            <a:chOff x="4396" y="1245"/>
            <a:chExt cx="672" cy="248"/>
          </a:xfrm>
        </p:grpSpPr>
        <p:sp>
          <p:nvSpPr>
            <p:cNvPr id="15982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2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2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26" name="Group 35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29" name="Freeform 35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30" name="Freeform 35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27" name="Line 355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28" name="Line 356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5" name="Group 357"/>
          <p:cNvGrpSpPr>
            <a:grpSpLocks/>
          </p:cNvGrpSpPr>
          <p:nvPr/>
        </p:nvGrpSpPr>
        <p:grpSpPr bwMode="auto">
          <a:xfrm>
            <a:off x="4495536" y="4191001"/>
            <a:ext cx="698235" cy="282575"/>
            <a:chOff x="4396" y="1245"/>
            <a:chExt cx="672" cy="248"/>
          </a:xfrm>
        </p:grpSpPr>
        <p:sp>
          <p:nvSpPr>
            <p:cNvPr id="15981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1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1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18" name="Group 36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21" name="Freeform 36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22" name="Freeform 36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19" name="Line 364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20" name="Line 36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6" name="Group 366"/>
          <p:cNvGrpSpPr>
            <a:grpSpLocks/>
          </p:cNvGrpSpPr>
          <p:nvPr/>
        </p:nvGrpSpPr>
        <p:grpSpPr bwMode="auto">
          <a:xfrm>
            <a:off x="5374350" y="4610101"/>
            <a:ext cx="698235" cy="282575"/>
            <a:chOff x="4396" y="1245"/>
            <a:chExt cx="672" cy="248"/>
          </a:xfrm>
        </p:grpSpPr>
        <p:sp>
          <p:nvSpPr>
            <p:cNvPr id="15980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10" name="Group 37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13" name="Freeform 37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14" name="Freeform 37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11" name="Line 373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12" name="Line 37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7" name="Group 375"/>
          <p:cNvGrpSpPr>
            <a:grpSpLocks/>
          </p:cNvGrpSpPr>
          <p:nvPr/>
        </p:nvGrpSpPr>
        <p:grpSpPr bwMode="auto">
          <a:xfrm>
            <a:off x="4741467" y="5051426"/>
            <a:ext cx="698235" cy="282575"/>
            <a:chOff x="4396" y="1245"/>
            <a:chExt cx="672" cy="248"/>
          </a:xfrm>
        </p:grpSpPr>
        <p:sp>
          <p:nvSpPr>
            <p:cNvPr id="15979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02" name="Group 379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05" name="Freeform 38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06" name="Freeform 38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03" name="Line 382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04" name="Line 383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9798" name="Picture 384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19" y="976314"/>
            <a:ext cx="4455981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0834" y="6475896"/>
            <a:ext cx="59437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37</a:t>
            </a:fld>
            <a:endParaRPr lang="en-US" sz="1200" dirty="0">
              <a:latin typeface="Tahoma" charset="0"/>
            </a:endParaRPr>
          </a:p>
        </p:txBody>
      </p:sp>
      <p:sp>
        <p:nvSpPr>
          <p:cNvPr id="17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06788" y="6475082"/>
            <a:ext cx="2358929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4421197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4092" y="1468439"/>
            <a:ext cx="8915400" cy="4008437"/>
          </a:xfrm>
        </p:spPr>
        <p:txBody>
          <a:bodyPr/>
          <a:lstStyle/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two-level hierarchy:</a:t>
            </a:r>
            <a:r>
              <a:rPr lang="en-US" dirty="0">
                <a:latin typeface="Gill Sans MT" charset="0"/>
              </a:rPr>
              <a:t> local area, backbone.</a:t>
            </a:r>
          </a:p>
          <a:p>
            <a:pPr lvl="1"/>
            <a:r>
              <a:rPr lang="en-US" sz="2800" dirty="0">
                <a:latin typeface="Gill Sans MT" charset="0"/>
              </a:rPr>
              <a:t>link-state advertisements </a:t>
            </a:r>
            <a:r>
              <a:rPr lang="en-US" sz="2800" dirty="0">
                <a:solidFill>
                  <a:srgbClr val="000099"/>
                </a:solidFill>
                <a:latin typeface="Gill Sans MT" charset="0"/>
              </a:rPr>
              <a:t>only in area </a:t>
            </a:r>
          </a:p>
          <a:p>
            <a:pPr lvl="1"/>
            <a:r>
              <a:rPr lang="en-US" sz="2800" dirty="0">
                <a:latin typeface="Gill Sans MT" charset="0"/>
              </a:rPr>
              <a:t>each nodes has detailed area topology; only know direction (shortest path) to nets in other areas.</a:t>
            </a:r>
            <a:endParaRPr lang="en-US" dirty="0">
              <a:latin typeface="Gill Sans MT" charset="0"/>
            </a:endParaRPr>
          </a:p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area border routers:</a:t>
            </a:r>
            <a:r>
              <a:rPr lang="en-US" b="1" dirty="0">
                <a:solidFill>
                  <a:schemeClr val="accent2"/>
                </a:solidFill>
                <a:latin typeface="Gill Sans MT" charset="0"/>
              </a:rPr>
              <a:t>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summarize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altLang="ja-JP" dirty="0">
                <a:latin typeface="Gill Sans MT" charset="0"/>
              </a:rPr>
              <a:t> distances  to nets in own area, advertise to other Area Border routers.</a:t>
            </a:r>
          </a:p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backbone routers:</a:t>
            </a:r>
            <a:r>
              <a:rPr lang="en-US" dirty="0">
                <a:latin typeface="Gill Sans MT" charset="0"/>
              </a:rPr>
              <a:t> run OSPF routing limited to backbone.</a:t>
            </a:r>
          </a:p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boundary routers:</a:t>
            </a:r>
            <a:r>
              <a:rPr lang="en-US" dirty="0">
                <a:latin typeface="Gill Sans MT" charset="0"/>
              </a:rPr>
              <a:t> connect to other AS</a:t>
            </a:r>
            <a:r>
              <a:rPr lang="ja-JP" altLang="en-US" dirty="0">
                <a:latin typeface="Gill Sans MT" charset="0"/>
              </a:rPr>
              <a:t>’</a:t>
            </a:r>
            <a:r>
              <a:rPr lang="en-US" altLang="ja-JP" dirty="0" err="1">
                <a:latin typeface="Gill Sans MT" charset="0"/>
              </a:rPr>
              <a:t>es</a:t>
            </a:r>
            <a:r>
              <a:rPr lang="en-US" altLang="ja-JP" dirty="0">
                <a:latin typeface="Gill Sans MT" charset="0"/>
              </a:rPr>
              <a:t>.</a:t>
            </a:r>
            <a:endParaRPr lang="en-US" altLang="ja-JP" sz="2400" dirty="0">
              <a:latin typeface="Gill Sans MT" charset="0"/>
            </a:endParaRPr>
          </a:p>
          <a:p>
            <a:endParaRPr lang="en-US" sz="2400" dirty="0">
              <a:latin typeface="Gill Sans MT" charset="0"/>
            </a:endParaRPr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title"/>
          </p:nvPr>
        </p:nvSpPr>
        <p:spPr>
          <a:xfrm>
            <a:off x="462624" y="169863"/>
            <a:ext cx="4808538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Hierarchical OSPF</a:t>
            </a:r>
          </a:p>
        </p:txBody>
      </p:sp>
      <p:pic>
        <p:nvPicPr>
          <p:cNvPr id="160773" name="Picture 6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19" y="976314"/>
            <a:ext cx="4455981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0834" y="6475896"/>
            <a:ext cx="59437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38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06788" y="6475082"/>
            <a:ext cx="2358929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5064452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919870" y="1371602"/>
            <a:ext cx="4479787" cy="5128591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6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0" y="2844800"/>
            <a:ext cx="4787900" cy="3655392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6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985" name="Picture 2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01" y="1025525"/>
            <a:ext cx="445598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7851" y="1600200"/>
            <a:ext cx="4203171" cy="4648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400" dirty="0">
                <a:ea typeface="ＭＳ Ｐゴシック" pitchFamily="34" charset="-128"/>
                <a:cs typeface="ＭＳ Ｐゴシック" pitchFamily="34" charset="-128"/>
              </a:rPr>
              <a:t>5.1 Overview of Network layer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data plane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control plane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>
                <a:ea typeface="ＭＳ Ｐゴシック" pitchFamily="34" charset="-128"/>
                <a:cs typeface="ＭＳ Ｐゴシック" pitchFamily="34" charset="-128"/>
              </a:rPr>
              <a:t>5.2 What</a:t>
            </a:r>
            <a:r>
              <a:rPr lang="ja-JP" altLang="en-US" sz="2400" dirty="0">
                <a:ea typeface="ＭＳ Ｐゴシック" pitchFamily="34" charset="-128"/>
                <a:cs typeface="ＭＳ Ｐゴシック" pitchFamily="34" charset="-128"/>
              </a:rPr>
              <a:t>’</a:t>
            </a:r>
            <a:r>
              <a:rPr lang="en-US" altLang="ja-JP" sz="2400" dirty="0">
                <a:ea typeface="ＭＳ Ｐゴシック" pitchFamily="34" charset="-128"/>
                <a:cs typeface="ＭＳ Ｐゴシック" pitchFamily="34" charset="-128"/>
              </a:rPr>
              <a:t>s inside a router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>
                <a:ea typeface="ＭＳ Ｐゴシック" pitchFamily="34" charset="-128"/>
                <a:cs typeface="ＭＳ Ｐゴシック" pitchFamily="34" charset="-128"/>
              </a:rPr>
              <a:t>5.3 IP: Internet Protocol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datagram format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fragmentation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IPv4 addressing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network address translation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IPv6</a:t>
            </a:r>
          </a:p>
          <a:p>
            <a:pPr lvl="1"/>
            <a:r>
              <a:rPr lang="en-US" altLang="en-US" dirty="0">
                <a:ea typeface="ＭＳ Ｐゴシック" pitchFamily="34" charset="-128"/>
              </a:rPr>
              <a:t>NAT</a:t>
            </a:r>
            <a:endParaRPr lang="en-US" altLang="en-US" dirty="0">
              <a:latin typeface="Gill Sans MT" pitchFamily="34" charset="0"/>
              <a:ea typeface="ＭＳ Ｐゴシック" pitchFamily="34" charset="-128"/>
            </a:endParaRPr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5.4 routing protocols</a:t>
            </a:r>
          </a:p>
          <a:p>
            <a:pPr>
              <a:lnSpc>
                <a:spcPct val="100000"/>
              </a:lnSpc>
              <a:buFont typeface="Gill Sans MT" panose="020B0502020104020203" pitchFamily="34" charset="0"/>
              <a:buChar char="–"/>
            </a:pPr>
            <a:r>
              <a:rPr lang="en-US" sz="2400" dirty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  <a:buFont typeface="Gill Sans MT" panose="020B0502020104020203" pitchFamily="34" charset="0"/>
              <a:buChar char="–"/>
            </a:pPr>
            <a:r>
              <a:rPr lang="en-US" sz="2400" dirty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5.5 intra-AS routing in the Internet: 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>
                <a:solidFill>
                  <a:srgbClr val="C00000"/>
                </a:solidFill>
              </a:rPr>
              <a:t>5.6 Inter-AS (routing among the ISPs): BGP</a:t>
            </a:r>
            <a:endParaRPr lang="en-US" sz="2400" dirty="0">
              <a:solidFill>
                <a:srgbClr val="C00000"/>
              </a:solidFill>
              <a:latin typeface="Gill Sans MT" charset="0"/>
            </a:endParaRPr>
          </a:p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5.7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5.8 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5.9 Network management and SNMP</a:t>
            </a:r>
            <a:endParaRPr lang="en-US" sz="2400" dirty="0">
              <a:latin typeface="Gill Sans MT" charset="0"/>
            </a:endParaRPr>
          </a:p>
          <a:p>
            <a:endParaRPr lang="en-US" altLang="en-US" sz="2400" dirty="0"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41988" name="Rectangle 2"/>
          <p:cNvSpPr>
            <a:spLocks noChangeArrowheads="1"/>
          </p:cNvSpPr>
          <p:nvPr/>
        </p:nvSpPr>
        <p:spPr bwMode="auto">
          <a:xfrm>
            <a:off x="577850" y="228600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4400" dirty="0">
                <a:solidFill>
                  <a:srgbClr val="000099"/>
                </a:solidFill>
                <a:latin typeface="Gill Sans MT" pitchFamily="34" charset="0"/>
              </a:rPr>
              <a:t>Chapter 5: outline</a:t>
            </a:r>
          </a:p>
        </p:txBody>
      </p:sp>
      <p:sp>
        <p:nvSpPr>
          <p:cNvPr id="4198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1333" y="6475413"/>
            <a:ext cx="497019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8690E90D-E3F7-4963-8614-C3DA646E5BD4}" type="slidenum">
              <a:rPr lang="en-US" altLang="en-US" sz="1200">
                <a:latin typeface="Tahoma" pitchFamily="34" charset="0"/>
              </a:rPr>
              <a:pPr/>
              <a:t>39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41990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906683" y="6475413"/>
            <a:ext cx="2359554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sp>
        <p:nvSpPr>
          <p:cNvPr id="4" name="Rectangle 3"/>
          <p:cNvSpPr/>
          <p:nvPr/>
        </p:nvSpPr>
        <p:spPr>
          <a:xfrm>
            <a:off x="1563602" y="5853863"/>
            <a:ext cx="19688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ll Sans MT" panose="020B0502020104020203" pitchFamily="34" charset="0"/>
              </a:rPr>
              <a:t>Data Plane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09550" y="5883680"/>
            <a:ext cx="25004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ll Sans MT" panose="020B0502020104020203" pitchFamily="34" charset="0"/>
              </a:rPr>
              <a:t>Control Plane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3947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43" name="Picture 5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18" y="819150"/>
            <a:ext cx="5121922" cy="18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5" name="Freeform 2"/>
          <p:cNvSpPr>
            <a:spLocks/>
          </p:cNvSpPr>
          <p:nvPr/>
        </p:nvSpPr>
        <p:spPr bwMode="auto">
          <a:xfrm>
            <a:off x="2808421" y="5766426"/>
            <a:ext cx="4363111" cy="939800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491177" y="5918826"/>
            <a:ext cx="142570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370792" y="6104563"/>
            <a:ext cx="2447264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384551" y="6210927"/>
            <a:ext cx="773906" cy="274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486938" y="6404601"/>
            <a:ext cx="1351756" cy="809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5202371" y="5950577"/>
            <a:ext cx="1145381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426744" y="6104563"/>
            <a:ext cx="1939925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864490" y="6133139"/>
            <a:ext cx="638043" cy="27146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935802" y="5918826"/>
            <a:ext cx="882254" cy="4000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128" name="Group 7"/>
          <p:cNvGrpSpPr>
            <a:grpSpLocks/>
          </p:cNvGrpSpPr>
          <p:nvPr/>
        </p:nvGrpSpPr>
        <p:grpSpPr bwMode="auto">
          <a:xfrm>
            <a:off x="3988197" y="6344277"/>
            <a:ext cx="610526" cy="293687"/>
            <a:chOff x="1871277" y="1576300"/>
            <a:chExt cx="1128371" cy="437861"/>
          </a:xfrm>
        </p:grpSpPr>
        <p:sp>
          <p:nvSpPr>
            <p:cNvPr id="318" name="Oval 317"/>
            <p:cNvSpPr/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9" name="Rectangle 318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0" name="Oval 319"/>
            <p:cNvSpPr/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4" name="Freeform 323"/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5" name="Freeform 324"/>
            <p:cNvSpPr/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6" name="Freeform 325"/>
            <p:cNvSpPr/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" name="Freeform 326"/>
            <p:cNvSpPr/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2" name="Straight Connector 321"/>
            <p:cNvCxnSpPr>
              <a:endCxn id="320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29" name="Group 327"/>
          <p:cNvGrpSpPr>
            <a:grpSpLocks/>
          </p:cNvGrpSpPr>
          <p:nvPr/>
        </p:nvGrpSpPr>
        <p:grpSpPr bwMode="auto">
          <a:xfrm>
            <a:off x="4741466" y="5802938"/>
            <a:ext cx="612246" cy="292100"/>
            <a:chOff x="1871277" y="1576300"/>
            <a:chExt cx="1128371" cy="437861"/>
          </a:xfrm>
        </p:grpSpPr>
        <p:sp>
          <p:nvSpPr>
            <p:cNvPr id="329" name="Oval 328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0" name="Rectangle 329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1" name="Oval 330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2" name="Freeform 331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3" name="Freeform 332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4" name="Freeform 333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5" name="Freeform 334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36" name="Straight Connector 335"/>
            <p:cNvCxnSpPr>
              <a:endCxn id="331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0" name="Group 337"/>
          <p:cNvGrpSpPr>
            <a:grpSpLocks/>
          </p:cNvGrpSpPr>
          <p:nvPr/>
        </p:nvGrpSpPr>
        <p:grpSpPr bwMode="auto">
          <a:xfrm>
            <a:off x="5437982" y="6256963"/>
            <a:ext cx="610527" cy="293688"/>
            <a:chOff x="1871277" y="1576300"/>
            <a:chExt cx="1128371" cy="437861"/>
          </a:xfrm>
        </p:grpSpPr>
        <p:sp>
          <p:nvSpPr>
            <p:cNvPr id="339" name="Oval 338"/>
            <p:cNvSpPr/>
            <p:nvPr/>
          </p:nvSpPr>
          <p:spPr bwMode="auto">
            <a:xfrm flipV="1">
              <a:off x="1874457" y="1694641"/>
              <a:ext cx="1125191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0" name="Rectangle 33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1" name="Oval 340"/>
            <p:cNvSpPr/>
            <p:nvPr/>
          </p:nvSpPr>
          <p:spPr bwMode="auto">
            <a:xfrm flipV="1">
              <a:off x="1871277" y="1576300"/>
              <a:ext cx="1125191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2" name="Freeform 341"/>
            <p:cNvSpPr/>
            <p:nvPr/>
          </p:nvSpPr>
          <p:spPr bwMode="auto">
            <a:xfrm>
              <a:off x="2160522" y="1673340"/>
              <a:ext cx="546703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3" name="Freeform 342"/>
            <p:cNvSpPr/>
            <p:nvPr/>
          </p:nvSpPr>
          <p:spPr bwMode="auto">
            <a:xfrm>
              <a:off x="2103309" y="1633103"/>
              <a:ext cx="661129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4" name="Freeform 343"/>
            <p:cNvSpPr/>
            <p:nvPr/>
          </p:nvSpPr>
          <p:spPr bwMode="auto">
            <a:xfrm>
              <a:off x="2538763" y="1727776"/>
              <a:ext cx="24156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5" name="Freeform 344"/>
            <p:cNvSpPr/>
            <p:nvPr/>
          </p:nvSpPr>
          <p:spPr bwMode="auto">
            <a:xfrm>
              <a:off x="2090595" y="1730144"/>
              <a:ext cx="238387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46" name="Straight Connector 345"/>
            <p:cNvCxnSpPr>
              <a:endCxn id="341" idx="2"/>
            </p:cNvCxnSpPr>
            <p:nvPr/>
          </p:nvCxnSpPr>
          <p:spPr bwMode="auto">
            <a:xfrm flipH="1" flipV="1">
              <a:off x="1871277" y="1737243"/>
              <a:ext cx="3180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/>
            <p:nvPr/>
          </p:nvCxnSpPr>
          <p:spPr bwMode="auto">
            <a:xfrm flipH="1" flipV="1">
              <a:off x="2996468" y="1734877"/>
              <a:ext cx="3180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1" name="Group 347"/>
          <p:cNvGrpSpPr>
            <a:grpSpLocks/>
          </p:cNvGrpSpPr>
          <p:nvPr/>
        </p:nvGrpSpPr>
        <p:grpSpPr bwMode="auto">
          <a:xfrm>
            <a:off x="6220487" y="5942638"/>
            <a:ext cx="612246" cy="293688"/>
            <a:chOff x="1871277" y="1576300"/>
            <a:chExt cx="1128371" cy="437861"/>
          </a:xfrm>
        </p:grpSpPr>
        <p:sp>
          <p:nvSpPr>
            <p:cNvPr id="349" name="Oval 348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0" name="Rectangle 34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1" name="Oval 350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2" name="Freeform 351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3" name="Freeform 352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4" name="Freeform 353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5" name="Freeform 354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56" name="Straight Connector 355"/>
            <p:cNvCxnSpPr>
              <a:endCxn id="35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2" name="Group 357"/>
          <p:cNvGrpSpPr>
            <a:grpSpLocks/>
          </p:cNvGrpSpPr>
          <p:nvPr/>
        </p:nvGrpSpPr>
        <p:grpSpPr bwMode="auto">
          <a:xfrm>
            <a:off x="2940844" y="5988677"/>
            <a:ext cx="612246" cy="293687"/>
            <a:chOff x="1871277" y="1576300"/>
            <a:chExt cx="1128371" cy="437861"/>
          </a:xfrm>
        </p:grpSpPr>
        <p:sp>
          <p:nvSpPr>
            <p:cNvPr id="359" name="Oval 358"/>
            <p:cNvSpPr/>
            <p:nvPr/>
          </p:nvSpPr>
          <p:spPr bwMode="auto">
            <a:xfrm flipV="1">
              <a:off x="1874448" y="1694641"/>
              <a:ext cx="1125200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0" name="Rectangle 359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1" name="Oval 360"/>
            <p:cNvSpPr/>
            <p:nvPr/>
          </p:nvSpPr>
          <p:spPr bwMode="auto">
            <a:xfrm flipV="1">
              <a:off x="1871277" y="1576300"/>
              <a:ext cx="1125202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2" name="Freeform 361"/>
            <p:cNvSpPr/>
            <p:nvPr/>
          </p:nvSpPr>
          <p:spPr bwMode="auto">
            <a:xfrm>
              <a:off x="2159710" y="1673339"/>
              <a:ext cx="548337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3" name="Freeform 362"/>
            <p:cNvSpPr/>
            <p:nvPr/>
          </p:nvSpPr>
          <p:spPr bwMode="auto">
            <a:xfrm>
              <a:off x="2102657" y="1633104"/>
              <a:ext cx="662442" cy="11124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4" name="Freeform 363"/>
            <p:cNvSpPr/>
            <p:nvPr/>
          </p:nvSpPr>
          <p:spPr bwMode="auto">
            <a:xfrm>
              <a:off x="2536889" y="1727776"/>
              <a:ext cx="244059" cy="97039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5" name="Freeform 364"/>
            <p:cNvSpPr/>
            <p:nvPr/>
          </p:nvSpPr>
          <p:spPr bwMode="auto">
            <a:xfrm>
              <a:off x="2089979" y="1730143"/>
              <a:ext cx="240888" cy="9704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66" name="Straight Connector 365"/>
            <p:cNvCxnSpPr>
              <a:endCxn id="361" idx="2"/>
            </p:cNvCxnSpPr>
            <p:nvPr/>
          </p:nvCxnSpPr>
          <p:spPr bwMode="auto">
            <a:xfrm flipH="1" flipV="1">
              <a:off x="1871277" y="1737244"/>
              <a:ext cx="3171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 bwMode="auto">
            <a:xfrm flipH="1" flipV="1">
              <a:off x="2996479" y="1734876"/>
              <a:ext cx="3169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904289" y="2660292"/>
            <a:ext cx="5709230" cy="3804634"/>
            <a:chOff x="1757805" y="2331054"/>
            <a:chExt cx="5270058" cy="3804634"/>
          </a:xfrm>
        </p:grpSpPr>
        <p:sp>
          <p:nvSpPr>
            <p:cNvPr id="268" name="Freeform 267"/>
            <p:cNvSpPr/>
            <p:nvPr/>
          </p:nvSpPr>
          <p:spPr>
            <a:xfrm>
              <a:off x="1776413" y="4829175"/>
              <a:ext cx="1220787" cy="920750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10" h="921649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102350" y="4916488"/>
              <a:ext cx="925513" cy="75723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304" h="758185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287963" y="4937125"/>
              <a:ext cx="725487" cy="110013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09" h="110147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00538" y="4956175"/>
              <a:ext cx="514350" cy="577850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578353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21075" y="4919663"/>
              <a:ext cx="593725" cy="1216025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13" h="1215612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108" name="Rectangle 107"/>
              <p:cNvSpPr/>
              <p:nvPr/>
            </p:nvSpPr>
            <p:spPr bwMode="auto">
              <a:xfrm rot="10800000">
                <a:off x="1789113" y="2580876"/>
                <a:ext cx="1027112" cy="108307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7266" name="Group 104"/>
              <p:cNvGrpSpPr>
                <a:grpSpLocks/>
              </p:cNvGrpSpPr>
              <p:nvPr/>
            </p:nvGrpSpPr>
            <p:grpSpPr bwMode="auto">
              <a:xfrm>
                <a:off x="1782739" y="4616206"/>
                <a:ext cx="1034710" cy="389182"/>
                <a:chOff x="4128636" y="3606589"/>
                <a:chExt cx="568145" cy="338667"/>
              </a:xfrm>
            </p:grpSpPr>
            <p:sp>
              <p:nvSpPr>
                <p:cNvPr id="119" name="Oval 118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" name="Rectangle 146"/>
              <p:cNvSpPr/>
              <p:nvPr/>
            </p:nvSpPr>
            <p:spPr bwMode="auto">
              <a:xfrm>
                <a:off x="1801813" y="3602038"/>
                <a:ext cx="1027112" cy="1163637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3" name="Straight Connector 112"/>
              <p:cNvCxnSpPr/>
              <p:nvPr/>
            </p:nvCxnSpPr>
            <p:spPr bwMode="auto">
              <a:xfrm>
                <a:off x="1781175" y="2805113"/>
                <a:ext cx="20638" cy="202088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 bwMode="auto">
              <a:xfrm flipH="1">
                <a:off x="2817813" y="2805113"/>
                <a:ext cx="4762" cy="197643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72" name="Group 9"/>
              <p:cNvGrpSpPr>
                <a:grpSpLocks/>
              </p:cNvGrpSpPr>
              <p:nvPr/>
            </p:nvGrpSpPr>
            <p:grpSpPr bwMode="auto"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369" name="Oval 368"/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0" name="Rectangle 369"/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1" name="Oval 370"/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2" name="Freeform 371"/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3" name="Freeform 372"/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4" name="Freeform 373"/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5" name="Freeform 374"/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76" name="Straight Connector 375"/>
                <p:cNvCxnSpPr>
                  <a:endCxn id="371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Straight Connector 376"/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" name="Group 18"/>
            <p:cNvGrpSpPr/>
            <p:nvPr/>
          </p:nvGrpSpPr>
          <p:grpSpPr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171" name="Rectangle 170"/>
              <p:cNvSpPr/>
              <p:nvPr/>
            </p:nvSpPr>
            <p:spPr bwMode="auto"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/>
              <p:cNvCxnSpPr/>
              <p:nvPr/>
            </p:nvCxnSpPr>
            <p:spPr bwMode="auto">
              <a:xfrm flipH="1">
                <a:off x="4019550" y="3321180"/>
                <a:ext cx="1059" cy="153657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47" name="Picture 86" descr="router_top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49" name="Group 82"/>
              <p:cNvGrpSpPr>
                <a:grpSpLocks/>
              </p:cNvGrpSpPr>
              <p:nvPr/>
            </p:nvGrpSpPr>
            <p:grpSpPr bwMode="auto">
              <a:xfrm>
                <a:off x="3511442" y="4783543"/>
                <a:ext cx="507858" cy="221845"/>
                <a:chOff x="4128636" y="3606589"/>
                <a:chExt cx="568145" cy="338667"/>
              </a:xfrm>
            </p:grpSpPr>
            <p:sp>
              <p:nvSpPr>
                <p:cNvPr id="97" name="Oval 96"/>
                <p:cNvSpPr/>
                <p:nvPr/>
              </p:nvSpPr>
              <p:spPr>
                <a:xfrm>
                  <a:off x="4128757" y="3719873"/>
                  <a:ext cx="568304" cy="225383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4128757" y="3719873"/>
                  <a:ext cx="568304" cy="111479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4128757" y="3605971"/>
                  <a:ext cx="568304" cy="22538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4697061" y="3719873"/>
                  <a:ext cx="0" cy="11147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4128757" y="3719873"/>
                  <a:ext cx="0" cy="11147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" name="Rectangle 154"/>
              <p:cNvSpPr/>
              <p:nvPr/>
            </p:nvSpPr>
            <p:spPr bwMode="auto">
              <a:xfrm>
                <a:off x="3516313" y="3697288"/>
                <a:ext cx="498475" cy="1163637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4" name="Straight Connector 173"/>
              <p:cNvCxnSpPr>
                <a:stCxn id="381" idx="2"/>
              </p:cNvCxnSpPr>
              <p:nvPr/>
            </p:nvCxnSpPr>
            <p:spPr bwMode="auto">
              <a:xfrm flipH="1">
                <a:off x="3506788" y="3262991"/>
                <a:ext cx="4762" cy="168842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33" name="Group 377"/>
              <p:cNvGrpSpPr>
                <a:grpSpLocks/>
              </p:cNvGrpSpPr>
              <p:nvPr/>
            </p:nvGrpSpPr>
            <p:grpSpPr bwMode="auto">
              <a:xfrm>
                <a:off x="3511057" y="3174091"/>
                <a:ext cx="504096" cy="242719"/>
                <a:chOff x="2183302" y="1574638"/>
                <a:chExt cx="1200154" cy="430218"/>
              </a:xfrm>
            </p:grpSpPr>
            <p:sp>
              <p:nvSpPr>
                <p:cNvPr id="379" name="Oval 378"/>
                <p:cNvSpPr/>
                <p:nvPr/>
              </p:nvSpPr>
              <p:spPr bwMode="auto">
                <a:xfrm flipV="1">
                  <a:off x="2188256" y="1690004"/>
                  <a:ext cx="1194331" cy="31514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0" name="Rectangle 379"/>
                <p:cNvSpPr/>
                <p:nvPr/>
              </p:nvSpPr>
              <p:spPr bwMode="auto">
                <a:xfrm>
                  <a:off x="2184476" y="1735026"/>
                  <a:ext cx="1198111" cy="11255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1" name="Oval 380"/>
                <p:cNvSpPr/>
                <p:nvPr/>
              </p:nvSpPr>
              <p:spPr bwMode="auto">
                <a:xfrm flipV="1">
                  <a:off x="2184476" y="1574638"/>
                  <a:ext cx="1194331" cy="315149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2" name="Freeform 381"/>
                <p:cNvSpPr/>
                <p:nvPr/>
              </p:nvSpPr>
              <p:spPr bwMode="auto">
                <a:xfrm>
                  <a:off x="2490619" y="1670308"/>
                  <a:ext cx="582047" cy="15757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3" name="Freeform 382"/>
                <p:cNvSpPr/>
                <p:nvPr/>
              </p:nvSpPr>
              <p:spPr bwMode="auto">
                <a:xfrm>
                  <a:off x="2430146" y="1630915"/>
                  <a:ext cx="702992" cy="10973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4" name="Freeform 383"/>
                <p:cNvSpPr/>
                <p:nvPr/>
              </p:nvSpPr>
              <p:spPr bwMode="auto">
                <a:xfrm>
                  <a:off x="2891248" y="1723770"/>
                  <a:ext cx="260786" cy="9567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5" name="Freeform 384"/>
                <p:cNvSpPr/>
                <p:nvPr/>
              </p:nvSpPr>
              <p:spPr bwMode="auto">
                <a:xfrm>
                  <a:off x="2418806" y="1726585"/>
                  <a:ext cx="253230" cy="92856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6" name="Straight Connector 385"/>
                <p:cNvCxnSpPr>
                  <a:endCxn id="381" idx="2"/>
                </p:cNvCxnSpPr>
                <p:nvPr/>
              </p:nvCxnSpPr>
              <p:spPr bwMode="auto">
                <a:xfrm flipH="1" flipV="1">
                  <a:off x="2184476" y="1732213"/>
                  <a:ext cx="3781" cy="12099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Straight Connector 386"/>
                <p:cNvCxnSpPr/>
                <p:nvPr/>
              </p:nvCxnSpPr>
              <p:spPr bwMode="auto">
                <a:xfrm flipH="1" flipV="1">
                  <a:off x="3378806" y="1729398"/>
                  <a:ext cx="3781" cy="120996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" name="Group 19"/>
            <p:cNvGrpSpPr/>
            <p:nvPr/>
          </p:nvGrpSpPr>
          <p:grpSpPr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439" name="Rectangle 438"/>
              <p:cNvSpPr/>
              <p:nvPr/>
            </p:nvSpPr>
            <p:spPr bwMode="auto"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0" name="Straight Connector 439"/>
              <p:cNvCxnSpPr/>
              <p:nvPr/>
            </p:nvCxnSpPr>
            <p:spPr bwMode="auto">
              <a:xfrm>
                <a:off x="4822015" y="2642002"/>
                <a:ext cx="5573" cy="221416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18" name="Group 442"/>
              <p:cNvGrpSpPr>
                <a:grpSpLocks/>
              </p:cNvGrpSpPr>
              <p:nvPr/>
            </p:nvGrpSpPr>
            <p:grpSpPr bwMode="auto">
              <a:xfrm>
                <a:off x="4319479" y="4781999"/>
                <a:ext cx="507859" cy="221801"/>
                <a:chOff x="4128636" y="3606589"/>
                <a:chExt cx="568145" cy="338667"/>
              </a:xfrm>
            </p:grpSpPr>
            <p:sp>
              <p:nvSpPr>
                <p:cNvPr id="452" name="Oval 451"/>
                <p:cNvSpPr/>
                <p:nvPr/>
              </p:nvSpPr>
              <p:spPr>
                <a:xfrm>
                  <a:off x="4128758" y="3719830"/>
                  <a:ext cx="568303" cy="22542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3" name="Rectangle 452"/>
                <p:cNvSpPr/>
                <p:nvPr/>
              </p:nvSpPr>
              <p:spPr>
                <a:xfrm>
                  <a:off x="4128758" y="3719830"/>
                  <a:ext cx="568303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4" name="Oval 453"/>
                <p:cNvSpPr/>
                <p:nvPr/>
              </p:nvSpPr>
              <p:spPr>
                <a:xfrm>
                  <a:off x="4128758" y="3605903"/>
                  <a:ext cx="568303" cy="22542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5" name="Straight Connector 454"/>
                <p:cNvCxnSpPr/>
                <p:nvPr/>
              </p:nvCxnSpPr>
              <p:spPr>
                <a:xfrm>
                  <a:off x="4697061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455"/>
                <p:cNvCxnSpPr/>
                <p:nvPr/>
              </p:nvCxnSpPr>
              <p:spPr>
                <a:xfrm>
                  <a:off x="4128758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4" name="Rectangle 443"/>
              <p:cNvSpPr/>
              <p:nvPr/>
            </p:nvSpPr>
            <p:spPr bwMode="auto">
              <a:xfrm>
                <a:off x="4324350" y="3695700"/>
                <a:ext cx="498475" cy="11636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7" name="Straight Connector 446"/>
              <p:cNvCxnSpPr>
                <a:stCxn id="458" idx="2"/>
              </p:cNvCxnSpPr>
              <p:nvPr/>
            </p:nvCxnSpPr>
            <p:spPr bwMode="auto">
              <a:xfrm>
                <a:off x="4300799" y="2640496"/>
                <a:ext cx="14026" cy="2309329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37" name="Group 456"/>
              <p:cNvGrpSpPr>
                <a:grpSpLocks/>
              </p:cNvGrpSpPr>
              <p:nvPr/>
            </p:nvGrpSpPr>
            <p:grpSpPr bwMode="auto"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458" name="Oval 457"/>
                <p:cNvSpPr/>
                <p:nvPr/>
              </p:nvSpPr>
              <p:spPr bwMode="auto">
                <a:xfrm flipV="1">
                  <a:off x="2187075" y="1689926"/>
                  <a:ext cx="1196381" cy="31493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59" name="Rectangle 458"/>
                <p:cNvSpPr/>
                <p:nvPr/>
              </p:nvSpPr>
              <p:spPr bwMode="auto">
                <a:xfrm>
                  <a:off x="2183302" y="1734916"/>
                  <a:ext cx="1200154" cy="1124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/>
                <p:cNvSpPr/>
                <p:nvPr/>
              </p:nvSpPr>
              <p:spPr bwMode="auto">
                <a:xfrm flipV="1">
                  <a:off x="2183302" y="1574638"/>
                  <a:ext cx="1196379" cy="31493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61" name="Freeform 460"/>
                <p:cNvSpPr/>
                <p:nvPr/>
              </p:nvSpPr>
              <p:spPr bwMode="auto">
                <a:xfrm>
                  <a:off x="2489000" y="1670242"/>
                  <a:ext cx="584982" cy="1574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2" name="Freeform 461"/>
                <p:cNvSpPr/>
                <p:nvPr/>
              </p:nvSpPr>
              <p:spPr bwMode="auto">
                <a:xfrm>
                  <a:off x="2428615" y="1630876"/>
                  <a:ext cx="705752" cy="10966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3" name="Freeform 462"/>
                <p:cNvSpPr/>
                <p:nvPr/>
              </p:nvSpPr>
              <p:spPr bwMode="auto">
                <a:xfrm>
                  <a:off x="2892827" y="1723668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4" name="Freeform 463"/>
                <p:cNvSpPr/>
                <p:nvPr/>
              </p:nvSpPr>
              <p:spPr bwMode="auto">
                <a:xfrm>
                  <a:off x="2417294" y="1726479"/>
                  <a:ext cx="252861" cy="9279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65" name="Straight Connector 464"/>
                <p:cNvCxnSpPr>
                  <a:endCxn id="460" idx="2"/>
                </p:cNvCxnSpPr>
                <p:nvPr/>
              </p:nvCxnSpPr>
              <p:spPr bwMode="auto">
                <a:xfrm flipH="1" flipV="1">
                  <a:off x="2183302" y="1732103"/>
                  <a:ext cx="3773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Straight Connector 465"/>
                <p:cNvCxnSpPr/>
                <p:nvPr/>
              </p:nvCxnSpPr>
              <p:spPr bwMode="auto">
                <a:xfrm flipH="1" flipV="1">
                  <a:off x="3379681" y="1729292"/>
                  <a:ext cx="3775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" name="Group 20"/>
            <p:cNvGrpSpPr/>
            <p:nvPr/>
          </p:nvGrpSpPr>
          <p:grpSpPr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468" name="Rectangle 467"/>
              <p:cNvSpPr/>
              <p:nvPr/>
            </p:nvSpPr>
            <p:spPr bwMode="auto"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69" name="Straight Connector 468"/>
              <p:cNvCxnSpPr>
                <a:stCxn id="489" idx="6"/>
              </p:cNvCxnSpPr>
              <p:nvPr/>
            </p:nvCxnSpPr>
            <p:spPr bwMode="auto">
              <a:xfrm>
                <a:off x="6003925" y="3268195"/>
                <a:ext cx="6350" cy="158117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187" name="Picture 469" descr="router_top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189" name="Group 471"/>
              <p:cNvGrpSpPr>
                <a:grpSpLocks/>
              </p:cNvGrpSpPr>
              <p:nvPr/>
            </p:nvGrpSpPr>
            <p:grpSpPr bwMode="auto">
              <a:xfrm>
                <a:off x="5502167" y="4781999"/>
                <a:ext cx="507858" cy="221801"/>
                <a:chOff x="4128636" y="3606589"/>
                <a:chExt cx="568145" cy="338667"/>
              </a:xfrm>
            </p:grpSpPr>
            <p:sp>
              <p:nvSpPr>
                <p:cNvPr id="481" name="Oval 480"/>
                <p:cNvSpPr/>
                <p:nvPr/>
              </p:nvSpPr>
              <p:spPr>
                <a:xfrm>
                  <a:off x="4128757" y="3719830"/>
                  <a:ext cx="568304" cy="22542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2" name="Rectangle 481"/>
                <p:cNvSpPr/>
                <p:nvPr/>
              </p:nvSpPr>
              <p:spPr>
                <a:xfrm>
                  <a:off x="4128757" y="3719830"/>
                  <a:ext cx="568304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" name="Oval 482"/>
                <p:cNvSpPr/>
                <p:nvPr/>
              </p:nvSpPr>
              <p:spPr>
                <a:xfrm>
                  <a:off x="4128757" y="3605903"/>
                  <a:ext cx="568304" cy="22542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84" name="Straight Connector 483"/>
                <p:cNvCxnSpPr/>
                <p:nvPr/>
              </p:nvCxnSpPr>
              <p:spPr>
                <a:xfrm>
                  <a:off x="4697061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/>
                <p:cNvCxnSpPr/>
                <p:nvPr/>
              </p:nvCxnSpPr>
              <p:spPr>
                <a:xfrm>
                  <a:off x="4128757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3" name="Rectangle 472"/>
              <p:cNvSpPr/>
              <p:nvPr/>
            </p:nvSpPr>
            <p:spPr bwMode="auto">
              <a:xfrm>
                <a:off x="5507038" y="3695700"/>
                <a:ext cx="498475" cy="11636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76" name="Straight Connector 475"/>
              <p:cNvCxnSpPr>
                <a:stCxn id="47187" idx="1"/>
              </p:cNvCxnSpPr>
              <p:nvPr/>
            </p:nvCxnSpPr>
            <p:spPr bwMode="auto">
              <a:xfrm>
                <a:off x="5491163" y="3316941"/>
                <a:ext cx="6350" cy="1632884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39" name="Group 485"/>
              <p:cNvGrpSpPr>
                <a:grpSpLocks/>
              </p:cNvGrpSpPr>
              <p:nvPr/>
            </p:nvGrpSpPr>
            <p:grpSpPr bwMode="auto"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7075" y="1689926"/>
                  <a:ext cx="1196381" cy="31493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302" y="1734916"/>
                  <a:ext cx="1200154" cy="1124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 flipV="1">
                  <a:off x="2183302" y="1574638"/>
                  <a:ext cx="1196379" cy="31493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89000" y="1670242"/>
                  <a:ext cx="584982" cy="1574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2428615" y="1630876"/>
                  <a:ext cx="705752" cy="10966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2892827" y="1723668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2417294" y="1726479"/>
                  <a:ext cx="252861" cy="9279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endCxn id="489" idx="2"/>
                </p:cNvCxnSpPr>
                <p:nvPr/>
              </p:nvCxnSpPr>
              <p:spPr bwMode="auto">
                <a:xfrm flipH="1" flipV="1">
                  <a:off x="2183302" y="1732103"/>
                  <a:ext cx="3773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 flipH="1" flipV="1">
                  <a:off x="3379681" y="1729292"/>
                  <a:ext cx="3775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" name="Group 21"/>
            <p:cNvGrpSpPr/>
            <p:nvPr/>
          </p:nvGrpSpPr>
          <p:grpSpPr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497" name="Rectangle 496"/>
              <p:cNvSpPr/>
              <p:nvPr/>
            </p:nvSpPr>
            <p:spPr bwMode="auto"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98" name="Straight Connector 497"/>
              <p:cNvCxnSpPr/>
              <p:nvPr/>
            </p:nvCxnSpPr>
            <p:spPr bwMode="auto">
              <a:xfrm>
                <a:off x="6994525" y="2845840"/>
                <a:ext cx="0" cy="1999208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60" name="Group 500"/>
              <p:cNvGrpSpPr>
                <a:grpSpLocks/>
              </p:cNvGrpSpPr>
              <p:nvPr/>
            </p:nvGrpSpPr>
            <p:grpSpPr bwMode="auto">
              <a:xfrm>
                <a:off x="6486417" y="4766099"/>
                <a:ext cx="507858" cy="236115"/>
                <a:chOff x="4128636" y="3606589"/>
                <a:chExt cx="568145" cy="338667"/>
              </a:xfrm>
            </p:grpSpPr>
            <p:sp>
              <p:nvSpPr>
                <p:cNvPr id="510" name="Oval 509"/>
                <p:cNvSpPr/>
                <p:nvPr/>
              </p:nvSpPr>
              <p:spPr>
                <a:xfrm>
                  <a:off x="4128757" y="3719828"/>
                  <a:ext cx="568304" cy="22542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Rectangle 510"/>
                <p:cNvSpPr/>
                <p:nvPr/>
              </p:nvSpPr>
              <p:spPr>
                <a:xfrm>
                  <a:off x="4128757" y="3719828"/>
                  <a:ext cx="568304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Oval 511"/>
                <p:cNvSpPr/>
                <p:nvPr/>
              </p:nvSpPr>
              <p:spPr>
                <a:xfrm>
                  <a:off x="4128757" y="3605903"/>
                  <a:ext cx="568304" cy="225426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/>
                <p:cNvCxnSpPr/>
                <p:nvPr/>
              </p:nvCxnSpPr>
              <p:spPr>
                <a:xfrm>
                  <a:off x="4697061" y="3719828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>
                <a:xfrm>
                  <a:off x="4128757" y="3719828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2" name="Rectangle 501"/>
              <p:cNvSpPr/>
              <p:nvPr/>
            </p:nvSpPr>
            <p:spPr bwMode="auto">
              <a:xfrm>
                <a:off x="6491288" y="3609696"/>
                <a:ext cx="498475" cy="12387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5" name="Straight Connector 504"/>
              <p:cNvCxnSpPr/>
              <p:nvPr/>
            </p:nvCxnSpPr>
            <p:spPr bwMode="auto">
              <a:xfrm>
                <a:off x="6472366" y="2818589"/>
                <a:ext cx="9397" cy="212616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41" name="Group 514"/>
              <p:cNvGrpSpPr>
                <a:grpSpLocks/>
              </p:cNvGrpSpPr>
              <p:nvPr/>
            </p:nvGrpSpPr>
            <p:grpSpPr bwMode="auto"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516" name="Oval 515"/>
                <p:cNvSpPr/>
                <p:nvPr/>
              </p:nvSpPr>
              <p:spPr bwMode="auto">
                <a:xfrm flipV="1">
                  <a:off x="2187075" y="1689925"/>
                  <a:ext cx="1196381" cy="31493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7" name="Rectangle 516"/>
                <p:cNvSpPr/>
                <p:nvPr/>
              </p:nvSpPr>
              <p:spPr bwMode="auto">
                <a:xfrm>
                  <a:off x="2183302" y="1734915"/>
                  <a:ext cx="1200154" cy="112476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8" name="Oval 517"/>
                <p:cNvSpPr/>
                <p:nvPr/>
              </p:nvSpPr>
              <p:spPr bwMode="auto">
                <a:xfrm flipV="1">
                  <a:off x="2183302" y="1574638"/>
                  <a:ext cx="1196379" cy="31493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9" name="Freeform 518"/>
                <p:cNvSpPr/>
                <p:nvPr/>
              </p:nvSpPr>
              <p:spPr bwMode="auto">
                <a:xfrm>
                  <a:off x="2489000" y="1670242"/>
                  <a:ext cx="584982" cy="157466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0" name="Freeform 519"/>
                <p:cNvSpPr/>
                <p:nvPr/>
              </p:nvSpPr>
              <p:spPr bwMode="auto">
                <a:xfrm>
                  <a:off x="2428615" y="1630876"/>
                  <a:ext cx="705752" cy="109663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1" name="Freeform 520"/>
                <p:cNvSpPr/>
                <p:nvPr/>
              </p:nvSpPr>
              <p:spPr bwMode="auto">
                <a:xfrm>
                  <a:off x="2892827" y="1723667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2" name="Freeform 521"/>
                <p:cNvSpPr/>
                <p:nvPr/>
              </p:nvSpPr>
              <p:spPr bwMode="auto">
                <a:xfrm>
                  <a:off x="2417294" y="1726480"/>
                  <a:ext cx="252861" cy="92791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23" name="Straight Connector 522"/>
                <p:cNvCxnSpPr>
                  <a:endCxn id="518" idx="2"/>
                </p:cNvCxnSpPr>
                <p:nvPr/>
              </p:nvCxnSpPr>
              <p:spPr bwMode="auto">
                <a:xfrm flipH="1" flipV="1">
                  <a:off x="2183302" y="1732104"/>
                  <a:ext cx="3773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4" name="Straight Connector 523"/>
                <p:cNvCxnSpPr/>
                <p:nvPr/>
              </p:nvCxnSpPr>
              <p:spPr bwMode="auto">
                <a:xfrm flipH="1" flipV="1">
                  <a:off x="3379681" y="1729291"/>
                  <a:ext cx="3775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7142" name="Text Box 167"/>
          <p:cNvSpPr txBox="1">
            <a:spLocks noChangeArrowheads="1"/>
          </p:cNvSpPr>
          <p:nvPr/>
        </p:nvSpPr>
        <p:spPr bwMode="auto">
          <a:xfrm>
            <a:off x="610527" y="277814"/>
            <a:ext cx="47459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Per-router control plane</a:t>
            </a:r>
          </a:p>
        </p:txBody>
      </p:sp>
      <p:grpSp>
        <p:nvGrpSpPr>
          <p:cNvPr id="229" name="Group 228"/>
          <p:cNvGrpSpPr/>
          <p:nvPr/>
        </p:nvGrpSpPr>
        <p:grpSpPr>
          <a:xfrm>
            <a:off x="1980586" y="3016012"/>
            <a:ext cx="5538888" cy="879389"/>
            <a:chOff x="1866825" y="707349"/>
            <a:chExt cx="5112820" cy="879389"/>
          </a:xfrm>
        </p:grpSpPr>
        <p:sp>
          <p:nvSpPr>
            <p:cNvPr id="233" name="Oval 232"/>
            <p:cNvSpPr/>
            <p:nvPr/>
          </p:nvSpPr>
          <p:spPr>
            <a:xfrm>
              <a:off x="1866825" y="785347"/>
              <a:ext cx="954705" cy="491476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1912649" y="783191"/>
              <a:ext cx="868877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480"/>
                </a:lnSpc>
              </a:pPr>
              <a:r>
                <a:rPr lang="en-US" sz="1400" dirty="0"/>
                <a:t>Routing</a:t>
              </a:r>
            </a:p>
            <a:p>
              <a:pPr algn="ctr">
                <a:lnSpc>
                  <a:spcPts val="1480"/>
                </a:lnSpc>
              </a:pPr>
              <a:r>
                <a:rPr lang="en-US" sz="1400" dirty="0"/>
                <a:t>Algorithm</a:t>
              </a:r>
            </a:p>
          </p:txBody>
        </p:sp>
        <p:cxnSp>
          <p:nvCxnSpPr>
            <p:cNvPr id="235" name="Straight Arrow Connector 234"/>
            <p:cNvCxnSpPr/>
            <p:nvPr/>
          </p:nvCxnSpPr>
          <p:spPr>
            <a:xfrm flipV="1">
              <a:off x="2833714" y="807908"/>
              <a:ext cx="1517851" cy="213379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/>
            <p:nvPr/>
          </p:nvCxnSpPr>
          <p:spPr>
            <a:xfrm>
              <a:off x="2750618" y="1201670"/>
              <a:ext cx="797027" cy="279264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/>
            <p:cNvCxnSpPr/>
            <p:nvPr/>
          </p:nvCxnSpPr>
          <p:spPr>
            <a:xfrm>
              <a:off x="4684666" y="894080"/>
              <a:ext cx="893541" cy="510629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/>
            <p:cNvCxnSpPr/>
            <p:nvPr/>
          </p:nvCxnSpPr>
          <p:spPr>
            <a:xfrm>
              <a:off x="4800837" y="800746"/>
              <a:ext cx="1695897" cy="130795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/>
            <p:cNvSpPr/>
            <p:nvPr/>
          </p:nvSpPr>
          <p:spPr>
            <a:xfrm>
              <a:off x="6558622" y="894080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5572329" y="1404709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>
              <a:off x="4367082" y="707349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3571953" y="1402071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3" name="Straight Arrow Connector 242"/>
            <p:cNvCxnSpPr/>
            <p:nvPr/>
          </p:nvCxnSpPr>
          <p:spPr>
            <a:xfrm>
              <a:off x="2821560" y="1106261"/>
              <a:ext cx="2738615" cy="338776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/>
            <p:cNvCxnSpPr>
              <a:endCxn id="239" idx="2"/>
            </p:cNvCxnSpPr>
            <p:nvPr/>
          </p:nvCxnSpPr>
          <p:spPr>
            <a:xfrm flipV="1">
              <a:off x="3997124" y="985095"/>
              <a:ext cx="2561498" cy="469120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/>
            <p:cNvCxnSpPr/>
            <p:nvPr/>
          </p:nvCxnSpPr>
          <p:spPr>
            <a:xfrm flipV="1">
              <a:off x="3992124" y="1509221"/>
              <a:ext cx="1580205" cy="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/>
            <p:nvPr/>
          </p:nvCxnSpPr>
          <p:spPr>
            <a:xfrm flipV="1">
              <a:off x="5997500" y="1083737"/>
              <a:ext cx="751103" cy="397197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8" name="TextBox 257"/>
          <p:cNvSpPr txBox="1"/>
          <p:nvPr/>
        </p:nvSpPr>
        <p:spPr>
          <a:xfrm>
            <a:off x="560602" y="1154626"/>
            <a:ext cx="88930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Individual routing algorithm components </a:t>
            </a:r>
            <a:r>
              <a:rPr lang="en-US" sz="2400" i="1" dirty="0">
                <a:solidFill>
                  <a:srgbClr val="000090"/>
                </a:solidFill>
              </a:rPr>
              <a:t>in each and every router </a:t>
            </a:r>
            <a:r>
              <a:rPr lang="en-US" sz="2400" dirty="0"/>
              <a:t>interact with each other in control plane to compute forwarding tables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687116" y="3404226"/>
            <a:ext cx="6884006" cy="1053316"/>
            <a:chOff x="1557338" y="3074988"/>
            <a:chExt cx="6354467" cy="1053316"/>
          </a:xfrm>
        </p:grpSpPr>
        <p:sp>
          <p:nvSpPr>
            <p:cNvPr id="47115" name="TextBox 232"/>
            <p:cNvSpPr txBox="1">
              <a:spLocks noChangeArrowheads="1"/>
            </p:cNvSpPr>
            <p:nvPr/>
          </p:nvSpPr>
          <p:spPr bwMode="auto">
            <a:xfrm>
              <a:off x="7303422" y="3651250"/>
              <a:ext cx="574417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sp>
          <p:nvSpPr>
            <p:cNvPr id="47116" name="TextBox 233"/>
            <p:cNvSpPr txBox="1">
              <a:spLocks noChangeArrowheads="1"/>
            </p:cNvSpPr>
            <p:nvPr/>
          </p:nvSpPr>
          <p:spPr bwMode="auto">
            <a:xfrm>
              <a:off x="7245646" y="3074988"/>
              <a:ext cx="666159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cxnSp>
          <p:nvCxnSpPr>
            <p:cNvPr id="232" name="Straight Connector 231"/>
            <p:cNvCxnSpPr/>
            <p:nvPr/>
          </p:nvCxnSpPr>
          <p:spPr>
            <a:xfrm>
              <a:off x="1557338" y="3613150"/>
              <a:ext cx="620712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981803" y="4031985"/>
            <a:ext cx="5553354" cy="1120753"/>
            <a:chOff x="-4746102" y="4471477"/>
            <a:chExt cx="5126173" cy="1120753"/>
          </a:xfrm>
        </p:grpSpPr>
        <p:pic>
          <p:nvPicPr>
            <p:cNvPr id="47268" name="Picture 10" descr="fig42_table.pdf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6102" y="4471477"/>
              <a:ext cx="966463" cy="966962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>
              <a:off x="-3025264" y="5228984"/>
              <a:ext cx="3405335" cy="363246"/>
              <a:chOff x="-3025264" y="5228984"/>
              <a:chExt cx="3405335" cy="363246"/>
            </a:xfrm>
          </p:grpSpPr>
          <p:grpSp>
            <p:nvGrpSpPr>
              <p:cNvPr id="47251" name="Group 241"/>
              <p:cNvGrpSpPr>
                <a:grpSpLocks/>
              </p:cNvGrpSpPr>
              <p:nvPr/>
            </p:nvGrpSpPr>
            <p:grpSpPr bwMode="auto">
              <a:xfrm>
                <a:off x="-3025264" y="5262858"/>
                <a:ext cx="430360" cy="329372"/>
                <a:chOff x="2931664" y="3912603"/>
                <a:chExt cx="430450" cy="329314"/>
              </a:xfrm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2935837" y="3912034"/>
                  <a:ext cx="425539" cy="33014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2931074" y="4004093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2931074" y="4067582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>
                  <a:stCxn id="92" idx="2"/>
                </p:cNvCxnSpPr>
                <p:nvPr/>
              </p:nvCxnSpPr>
              <p:spPr>
                <a:xfrm flipH="1" flipV="1">
                  <a:off x="3147019" y="4004093"/>
                  <a:ext cx="1587" cy="238083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220" name="Group 444"/>
              <p:cNvGrpSpPr>
                <a:grpSpLocks/>
              </p:cNvGrpSpPr>
              <p:nvPr/>
            </p:nvGrpSpPr>
            <p:grpSpPr bwMode="auto">
              <a:xfrm>
                <a:off x="-2217227" y="5261364"/>
                <a:ext cx="430361" cy="329307"/>
                <a:chOff x="2931664" y="3912603"/>
                <a:chExt cx="430450" cy="329314"/>
              </a:xfrm>
            </p:grpSpPr>
            <p:sp>
              <p:nvSpPr>
                <p:cNvPr id="448" name="Rectangle 447"/>
                <p:cNvSpPr/>
                <p:nvPr/>
              </p:nvSpPr>
              <p:spPr>
                <a:xfrm>
                  <a:off x="2935838" y="3911941"/>
                  <a:ext cx="425538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49" name="Straight Connector 448"/>
                <p:cNvCxnSpPr/>
                <p:nvPr/>
              </p:nvCxnSpPr>
              <p:spPr>
                <a:xfrm>
                  <a:off x="2931074" y="4004018"/>
                  <a:ext cx="425538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/>
                <p:cNvCxnSpPr/>
                <p:nvPr/>
              </p:nvCxnSpPr>
              <p:spPr>
                <a:xfrm>
                  <a:off x="2931074" y="4067519"/>
                  <a:ext cx="425538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/>
                <p:cNvCxnSpPr>
                  <a:stCxn id="448" idx="2"/>
                </p:cNvCxnSpPr>
                <p:nvPr/>
              </p:nvCxnSpPr>
              <p:spPr>
                <a:xfrm flipH="1" flipV="1">
                  <a:off x="3147019" y="4004018"/>
                  <a:ext cx="1588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91" name="Group 473"/>
              <p:cNvGrpSpPr>
                <a:grpSpLocks/>
              </p:cNvGrpSpPr>
              <p:nvPr/>
            </p:nvGrpSpPr>
            <p:grpSpPr bwMode="auto">
              <a:xfrm>
                <a:off x="-1034539" y="5261364"/>
                <a:ext cx="430360" cy="329307"/>
                <a:chOff x="2931664" y="3912603"/>
                <a:chExt cx="430450" cy="329314"/>
              </a:xfrm>
            </p:grpSpPr>
            <p:sp>
              <p:nvSpPr>
                <p:cNvPr id="477" name="Rectangle 476"/>
                <p:cNvSpPr/>
                <p:nvPr/>
              </p:nvSpPr>
              <p:spPr>
                <a:xfrm>
                  <a:off x="2935837" y="3911941"/>
                  <a:ext cx="425539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78" name="Straight Connector 477"/>
                <p:cNvCxnSpPr/>
                <p:nvPr/>
              </p:nvCxnSpPr>
              <p:spPr>
                <a:xfrm>
                  <a:off x="2931074" y="4004018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/>
                <p:cNvCxnSpPr/>
                <p:nvPr/>
              </p:nvCxnSpPr>
              <p:spPr>
                <a:xfrm>
                  <a:off x="2931074" y="4067519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479"/>
                <p:cNvCxnSpPr>
                  <a:stCxn id="477" idx="2"/>
                </p:cNvCxnSpPr>
                <p:nvPr/>
              </p:nvCxnSpPr>
              <p:spPr>
                <a:xfrm flipH="1" flipV="1">
                  <a:off x="3147019" y="4004018"/>
                  <a:ext cx="1587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2" name="Group 502"/>
              <p:cNvGrpSpPr>
                <a:grpSpLocks/>
              </p:cNvGrpSpPr>
              <p:nvPr/>
            </p:nvGrpSpPr>
            <p:grpSpPr bwMode="auto">
              <a:xfrm>
                <a:off x="-50289" y="5228984"/>
                <a:ext cx="430360" cy="350559"/>
                <a:chOff x="2931664" y="3912603"/>
                <a:chExt cx="430450" cy="329314"/>
              </a:xfrm>
            </p:grpSpPr>
            <p:sp>
              <p:nvSpPr>
                <p:cNvPr id="506" name="Rectangle 505"/>
                <p:cNvSpPr/>
                <p:nvPr/>
              </p:nvSpPr>
              <p:spPr>
                <a:xfrm>
                  <a:off x="2935837" y="3911940"/>
                  <a:ext cx="425539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7" name="Straight Connector 506"/>
                <p:cNvCxnSpPr/>
                <p:nvPr/>
              </p:nvCxnSpPr>
              <p:spPr>
                <a:xfrm>
                  <a:off x="2931074" y="4004017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/>
                <p:cNvCxnSpPr/>
                <p:nvPr/>
              </p:nvCxnSpPr>
              <p:spPr>
                <a:xfrm>
                  <a:off x="2931074" y="4067518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/>
                <p:cNvCxnSpPr>
                  <a:stCxn id="506" idx="2"/>
                </p:cNvCxnSpPr>
                <p:nvPr/>
              </p:nvCxnSpPr>
              <p:spPr>
                <a:xfrm flipH="1" flipV="1">
                  <a:off x="3147019" y="4004017"/>
                  <a:ext cx="1587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5" name="Group 24"/>
          <p:cNvGrpSpPr/>
          <p:nvPr/>
        </p:nvGrpSpPr>
        <p:grpSpPr>
          <a:xfrm>
            <a:off x="2472695" y="3212143"/>
            <a:ext cx="4806818" cy="1906161"/>
            <a:chOff x="-4267279" y="3655204"/>
            <a:chExt cx="4437063" cy="1906161"/>
          </a:xfrm>
        </p:grpSpPr>
        <p:cxnSp>
          <p:nvCxnSpPr>
            <p:cNvPr id="111" name="Straight Arrow Connector 110"/>
            <p:cNvCxnSpPr/>
            <p:nvPr/>
          </p:nvCxnSpPr>
          <p:spPr bwMode="auto">
            <a:xfrm>
              <a:off x="-4267279" y="4046968"/>
              <a:ext cx="0" cy="422275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 bwMode="auto">
            <a:xfrm flipH="1">
              <a:off x="-2808366" y="4361550"/>
              <a:ext cx="154" cy="872164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Arrow Connector 445"/>
            <p:cNvCxnSpPr/>
            <p:nvPr/>
          </p:nvCxnSpPr>
          <p:spPr bwMode="auto">
            <a:xfrm>
              <a:off x="-2006807" y="3655204"/>
              <a:ext cx="6479" cy="1576923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Arrow Connector 474"/>
            <p:cNvCxnSpPr>
              <a:stCxn id="468" idx="0"/>
            </p:cNvCxnSpPr>
            <p:nvPr/>
          </p:nvCxnSpPr>
          <p:spPr bwMode="auto">
            <a:xfrm>
              <a:off x="-823524" y="4656511"/>
              <a:ext cx="5883" cy="904854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Arrow Connector 503"/>
            <p:cNvCxnSpPr/>
            <p:nvPr/>
          </p:nvCxnSpPr>
          <p:spPr bwMode="auto">
            <a:xfrm flipH="1">
              <a:off x="166609" y="3798581"/>
              <a:ext cx="3175" cy="1399277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0835" y="6475896"/>
            <a:ext cx="497042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</a:t>
            </a:fld>
            <a:endParaRPr lang="en-US" sz="1200" dirty="0">
              <a:latin typeface="Tahoma" charset="0"/>
            </a:endParaRPr>
          </a:p>
        </p:txBody>
      </p:sp>
      <p:sp>
        <p:nvSpPr>
          <p:cNvPr id="27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06788" y="6475082"/>
            <a:ext cx="2358929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20197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5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24" y="1014414"/>
            <a:ext cx="742778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Gill Sans MT" charset="0"/>
              </a:rPr>
              <a:t>Internet inter-AS routing: BGP</a:t>
            </a:r>
            <a:endParaRPr lang="en-US" sz="3200">
              <a:latin typeface="Gill Sans MT" charset="0"/>
            </a:endParaRPr>
          </a:p>
        </p:txBody>
      </p:sp>
      <p:sp>
        <p:nvSpPr>
          <p:cNvPr id="161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7850" y="1422400"/>
            <a:ext cx="8420100" cy="4927600"/>
          </a:xfrm>
        </p:spPr>
        <p:txBody>
          <a:bodyPr/>
          <a:lstStyle/>
          <a:p>
            <a:pPr marL="381000" indent="-381000"/>
            <a:r>
              <a:rPr lang="en-US" dirty="0">
                <a:solidFill>
                  <a:srgbClr val="CC0000"/>
                </a:solidFill>
                <a:latin typeface="Gill Sans MT" charset="0"/>
              </a:rPr>
              <a:t>BGP (Border Gateway Protocol):</a:t>
            </a:r>
            <a:r>
              <a:rPr lang="en-US" dirty="0">
                <a:latin typeface="Gill Sans MT" charset="0"/>
              </a:rPr>
              <a:t> </a:t>
            </a:r>
            <a:r>
              <a:rPr lang="en-US" i="1" dirty="0">
                <a:latin typeface="Gill Sans MT" charset="0"/>
              </a:rPr>
              <a:t>the</a:t>
            </a:r>
            <a:r>
              <a:rPr lang="en-US" dirty="0">
                <a:latin typeface="Gill Sans MT" charset="0"/>
              </a:rPr>
              <a:t> de facto inter-domain routing protocol</a:t>
            </a:r>
          </a:p>
          <a:p>
            <a:pPr marL="800100" lvl="1" indent="-342900"/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glue that holds the Internet together</a:t>
            </a:r>
            <a:r>
              <a:rPr lang="ja-JP" altLang="en-US" dirty="0">
                <a:latin typeface="Gill Sans MT" charset="0"/>
              </a:rPr>
              <a:t>”</a:t>
            </a:r>
            <a:endParaRPr lang="en-US" altLang="ja-JP" dirty="0">
              <a:latin typeface="Gill Sans MT" charset="0"/>
            </a:endParaRPr>
          </a:p>
          <a:p>
            <a:pPr marL="381000" indent="-381000"/>
            <a:r>
              <a:rPr lang="en-US" dirty="0">
                <a:latin typeface="Gill Sans MT" charset="0"/>
              </a:rPr>
              <a:t>BGP provides each AS a means to:</a:t>
            </a:r>
          </a:p>
          <a:p>
            <a:pPr marL="800100" lvl="1" indent="-342900"/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eBGP:</a:t>
            </a:r>
            <a:r>
              <a:rPr lang="en-US" dirty="0">
                <a:latin typeface="Gill Sans MT" charset="0"/>
              </a:rPr>
              <a:t> obtain subnet reachability information from neighboring </a:t>
            </a:r>
            <a:r>
              <a:rPr lang="en-US" dirty="0" err="1">
                <a:latin typeface="Gill Sans MT" charset="0"/>
              </a:rPr>
              <a:t>ASes</a:t>
            </a:r>
            <a:endParaRPr lang="en-US" dirty="0">
              <a:latin typeface="Gill Sans MT" charset="0"/>
            </a:endParaRPr>
          </a:p>
          <a:p>
            <a:pPr marL="800100" lvl="1" indent="-342900"/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iBGP:</a:t>
            </a:r>
            <a:r>
              <a:rPr lang="en-US" dirty="0">
                <a:latin typeface="Gill Sans MT" charset="0"/>
              </a:rPr>
              <a:t> propagate reachability information to all AS-internal routers.</a:t>
            </a:r>
          </a:p>
          <a:p>
            <a:pPr marL="800100" lvl="1" indent="-342900"/>
            <a:r>
              <a:rPr lang="en-US" dirty="0">
                <a:latin typeface="Gill Sans MT" charset="0"/>
              </a:rPr>
              <a:t>determine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good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altLang="ja-JP" dirty="0">
                <a:latin typeface="Gill Sans MT" charset="0"/>
              </a:rPr>
              <a:t> routes to other networks based on </a:t>
            </a:r>
            <a:r>
              <a:rPr lang="en-US" altLang="ja-JP" i="1" dirty="0">
                <a:solidFill>
                  <a:srgbClr val="000099"/>
                </a:solidFill>
                <a:latin typeface="Gill Sans MT" charset="0"/>
              </a:rPr>
              <a:t>reachability information </a:t>
            </a:r>
            <a:r>
              <a:rPr lang="en-US" altLang="ja-JP" dirty="0">
                <a:latin typeface="Gill Sans MT" charset="0"/>
              </a:rPr>
              <a:t>and </a:t>
            </a:r>
            <a:r>
              <a:rPr lang="en-US" altLang="ja-JP" i="1" dirty="0">
                <a:solidFill>
                  <a:srgbClr val="000090"/>
                </a:solidFill>
                <a:latin typeface="Gill Sans MT" charset="0"/>
              </a:rPr>
              <a:t>policy</a:t>
            </a:r>
            <a:endParaRPr lang="en-US" altLang="ja-JP" dirty="0">
              <a:solidFill>
                <a:srgbClr val="000090"/>
              </a:solidFill>
              <a:latin typeface="Gill Sans MT" charset="0"/>
            </a:endParaRPr>
          </a:p>
          <a:p>
            <a:pPr marL="381000" indent="-381000"/>
            <a:r>
              <a:rPr lang="en-US" dirty="0">
                <a:latin typeface="Gill Sans MT" charset="0"/>
              </a:rPr>
              <a:t>allows subnet to advertise its existence to rest of Internet: </a:t>
            </a:r>
            <a:r>
              <a:rPr lang="ja-JP" altLang="en-US" i="1" dirty="0">
                <a:solidFill>
                  <a:srgbClr val="000099"/>
                </a:solidFill>
                <a:latin typeface="Gill Sans MT" charset="0"/>
              </a:rPr>
              <a:t>“</a:t>
            </a:r>
            <a:r>
              <a:rPr lang="en-US" altLang="ja-JP" i="1" dirty="0">
                <a:solidFill>
                  <a:srgbClr val="000099"/>
                </a:solidFill>
                <a:latin typeface="Gill Sans MT" charset="0"/>
              </a:rPr>
              <a:t>I am here</a:t>
            </a:r>
            <a:r>
              <a:rPr lang="ja-JP" altLang="en-US" i="1" dirty="0">
                <a:solidFill>
                  <a:srgbClr val="000099"/>
                </a:solidFill>
                <a:latin typeface="Gill Sans MT" charset="0"/>
              </a:rPr>
              <a:t>”</a:t>
            </a:r>
            <a:endParaRPr lang="en-US" i="1" dirty="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0834" y="6475896"/>
            <a:ext cx="59437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40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06788" y="6475082"/>
            <a:ext cx="2358929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6677333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eBGP, iBGP connections</a:t>
            </a:r>
          </a:p>
        </p:txBody>
      </p:sp>
      <p:grpSp>
        <p:nvGrpSpPr>
          <p:cNvPr id="283" name="Group 282"/>
          <p:cNvGrpSpPr/>
          <p:nvPr/>
        </p:nvGrpSpPr>
        <p:grpSpPr>
          <a:xfrm>
            <a:off x="3656060" y="4578800"/>
            <a:ext cx="2990562" cy="635979"/>
            <a:chOff x="7493868" y="5383138"/>
            <a:chExt cx="2760518" cy="635979"/>
          </a:xfrm>
        </p:grpSpPr>
        <p:cxnSp>
          <p:nvCxnSpPr>
            <p:cNvPr id="273" name="Straight Connector 272"/>
            <p:cNvCxnSpPr/>
            <p:nvPr/>
          </p:nvCxnSpPr>
          <p:spPr bwMode="auto">
            <a:xfrm flipH="1" flipV="1">
              <a:off x="7493868" y="5589319"/>
              <a:ext cx="749784" cy="1159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C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4" name="Straight Connector 273"/>
            <p:cNvCxnSpPr/>
            <p:nvPr/>
          </p:nvCxnSpPr>
          <p:spPr bwMode="auto">
            <a:xfrm flipV="1">
              <a:off x="7523346" y="5869497"/>
              <a:ext cx="699488" cy="69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1" name="TextBox 280"/>
            <p:cNvSpPr txBox="1"/>
            <p:nvPr/>
          </p:nvSpPr>
          <p:spPr>
            <a:xfrm>
              <a:off x="8347651" y="5383138"/>
              <a:ext cx="19067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</a:rPr>
                <a:t>eBGP connectivity</a:t>
              </a:r>
            </a:p>
          </p:txBody>
        </p:sp>
        <p:sp>
          <p:nvSpPr>
            <p:cNvPr id="282" name="TextBox 281"/>
            <p:cNvSpPr txBox="1"/>
            <p:nvPr/>
          </p:nvSpPr>
          <p:spPr>
            <a:xfrm>
              <a:off x="8372607" y="5649785"/>
              <a:ext cx="18357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90"/>
                  </a:solidFill>
                </a:rPr>
                <a:t>iBGP connectivity</a:t>
              </a:r>
            </a:p>
          </p:txBody>
        </p:sp>
      </p:grpSp>
      <p:sp>
        <p:nvSpPr>
          <p:cNvPr id="135" name="Freeform 2"/>
          <p:cNvSpPr>
            <a:spLocks/>
          </p:cNvSpPr>
          <p:nvPr/>
        </p:nvSpPr>
        <p:spPr bwMode="auto">
          <a:xfrm>
            <a:off x="605509" y="2655625"/>
            <a:ext cx="2938848" cy="1853712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3" name="Group 72"/>
          <p:cNvGrpSpPr/>
          <p:nvPr/>
        </p:nvGrpSpPr>
        <p:grpSpPr>
          <a:xfrm>
            <a:off x="1838516" y="2806487"/>
            <a:ext cx="612246" cy="369332"/>
            <a:chOff x="1736090" y="2873352"/>
            <a:chExt cx="565150" cy="369332"/>
          </a:xfrm>
        </p:grpSpPr>
        <p:grpSp>
          <p:nvGrpSpPr>
            <p:cNvPr id="26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7" name="Oval 26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Freeform 30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Freeform 31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Freeform 32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4" name="Straight Connector 33"/>
              <p:cNvCxnSpPr>
                <a:endCxn id="29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71"/>
            <p:cNvGrpSpPr/>
            <p:nvPr/>
          </p:nvGrpSpPr>
          <p:grpSpPr>
            <a:xfrm>
              <a:off x="1770362" y="2873352"/>
              <a:ext cx="414737" cy="369332"/>
              <a:chOff x="667045" y="1708643"/>
              <a:chExt cx="414737" cy="369332"/>
            </a:xfrm>
          </p:grpSpPr>
          <p:sp>
            <p:nvSpPr>
              <p:cNvPr id="69" name="Oval 68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67045" y="1708643"/>
                <a:ext cx="4072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1b</a:t>
                </a:r>
              </a:p>
            </p:txBody>
          </p:sp>
        </p:grpSp>
      </p:grpSp>
      <p:grpSp>
        <p:nvGrpSpPr>
          <p:cNvPr id="74" name="Group 73"/>
          <p:cNvGrpSpPr/>
          <p:nvPr/>
        </p:nvGrpSpPr>
        <p:grpSpPr>
          <a:xfrm>
            <a:off x="1843099" y="4027804"/>
            <a:ext cx="612246" cy="369332"/>
            <a:chOff x="1736090" y="2873352"/>
            <a:chExt cx="565150" cy="369332"/>
          </a:xfrm>
        </p:grpSpPr>
        <p:grpSp>
          <p:nvGrpSpPr>
            <p:cNvPr id="75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79" name="Oval 78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2" name="Freeform 81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3" name="Freeform 82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4" name="Freeform 83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" name="Freeform 84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86" name="Straight Connector 85"/>
              <p:cNvCxnSpPr>
                <a:endCxn id="81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75"/>
            <p:cNvGrpSpPr/>
            <p:nvPr/>
          </p:nvGrpSpPr>
          <p:grpSpPr>
            <a:xfrm>
              <a:off x="1770362" y="2873352"/>
              <a:ext cx="414737" cy="369332"/>
              <a:chOff x="667045" y="1708643"/>
              <a:chExt cx="414737" cy="369332"/>
            </a:xfrm>
          </p:grpSpPr>
          <p:sp>
            <p:nvSpPr>
              <p:cNvPr id="77" name="Oval 76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667045" y="1708643"/>
                <a:ext cx="4072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1d</a:t>
                </a:r>
              </a:p>
            </p:txBody>
          </p:sp>
        </p:grpSp>
      </p:grpSp>
      <p:grpSp>
        <p:nvGrpSpPr>
          <p:cNvPr id="88" name="Group 87"/>
          <p:cNvGrpSpPr/>
          <p:nvPr/>
        </p:nvGrpSpPr>
        <p:grpSpPr>
          <a:xfrm>
            <a:off x="2776375" y="3418207"/>
            <a:ext cx="612246" cy="369332"/>
            <a:chOff x="1736090" y="2873352"/>
            <a:chExt cx="565150" cy="369332"/>
          </a:xfrm>
        </p:grpSpPr>
        <p:grpSp>
          <p:nvGrpSpPr>
            <p:cNvPr id="89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93" name="Oval 92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9" name="Freeform 98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0" name="Straight Connector 99"/>
              <p:cNvCxnSpPr>
                <a:endCxn id="95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89"/>
            <p:cNvGrpSpPr/>
            <p:nvPr/>
          </p:nvGrpSpPr>
          <p:grpSpPr>
            <a:xfrm>
              <a:off x="1770362" y="2873352"/>
              <a:ext cx="414737" cy="369332"/>
              <a:chOff x="667045" y="1708643"/>
              <a:chExt cx="414737" cy="369332"/>
            </a:xfrm>
          </p:grpSpPr>
          <p:sp>
            <p:nvSpPr>
              <p:cNvPr id="91" name="Oval 90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667045" y="1708643"/>
                <a:ext cx="3953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1c</a:t>
                </a:r>
              </a:p>
            </p:txBody>
          </p:sp>
        </p:grpSp>
      </p:grpSp>
      <p:grpSp>
        <p:nvGrpSpPr>
          <p:cNvPr id="102" name="Group 101"/>
          <p:cNvGrpSpPr/>
          <p:nvPr/>
        </p:nvGrpSpPr>
        <p:grpSpPr>
          <a:xfrm>
            <a:off x="860527" y="3411854"/>
            <a:ext cx="612246" cy="369332"/>
            <a:chOff x="1736090" y="2873352"/>
            <a:chExt cx="565150" cy="369332"/>
          </a:xfrm>
        </p:grpSpPr>
        <p:grpSp>
          <p:nvGrpSpPr>
            <p:cNvPr id="103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07" name="Oval 106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0" name="Freeform 109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1" name="Freeform 110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2" name="Freeform 111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3" name="Freeform 112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4" name="Straight Connector 113"/>
              <p:cNvCxnSpPr>
                <a:endCxn id="109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/>
            <p:cNvGrpSpPr/>
            <p:nvPr/>
          </p:nvGrpSpPr>
          <p:grpSpPr>
            <a:xfrm>
              <a:off x="1770362" y="2873352"/>
              <a:ext cx="414737" cy="369332"/>
              <a:chOff x="667045" y="1708643"/>
              <a:chExt cx="414737" cy="369332"/>
            </a:xfrm>
          </p:grpSpPr>
          <p:sp>
            <p:nvSpPr>
              <p:cNvPr id="105" name="Oval 104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667045" y="1708643"/>
                <a:ext cx="4072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1a</a:t>
                </a:r>
              </a:p>
            </p:txBody>
          </p:sp>
        </p:grpSp>
      </p:grpSp>
      <p:cxnSp>
        <p:nvCxnSpPr>
          <p:cNvPr id="117" name="Straight Connector 116"/>
          <p:cNvCxnSpPr>
            <a:stCxn id="66" idx="2"/>
            <a:endCxn id="78" idx="0"/>
          </p:cNvCxnSpPr>
          <p:nvPr/>
        </p:nvCxnSpPr>
        <p:spPr bwMode="auto">
          <a:xfrm>
            <a:off x="2096218" y="3175819"/>
            <a:ext cx="4583" cy="85198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Straight Connector 117"/>
          <p:cNvCxnSpPr/>
          <p:nvPr/>
        </p:nvCxnSpPr>
        <p:spPr bwMode="auto">
          <a:xfrm>
            <a:off x="1482520" y="3581757"/>
            <a:ext cx="1305322" cy="635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Straight Connector 120"/>
          <p:cNvCxnSpPr>
            <a:stCxn id="27" idx="7"/>
          </p:cNvCxnSpPr>
          <p:nvPr/>
        </p:nvCxnSpPr>
        <p:spPr bwMode="auto">
          <a:xfrm>
            <a:off x="2361352" y="3087613"/>
            <a:ext cx="520046" cy="36977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Straight Connector 123"/>
          <p:cNvCxnSpPr/>
          <p:nvPr/>
        </p:nvCxnSpPr>
        <p:spPr bwMode="auto">
          <a:xfrm>
            <a:off x="1366165" y="3719440"/>
            <a:ext cx="517754" cy="35707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H="1">
            <a:off x="2336797" y="3716677"/>
            <a:ext cx="550336" cy="3492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Straight Connector 132"/>
          <p:cNvCxnSpPr/>
          <p:nvPr/>
        </p:nvCxnSpPr>
        <p:spPr bwMode="auto">
          <a:xfrm flipH="1">
            <a:off x="1352601" y="3100081"/>
            <a:ext cx="550336" cy="3492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7" name="Group 136"/>
          <p:cNvGrpSpPr/>
          <p:nvPr/>
        </p:nvGrpSpPr>
        <p:grpSpPr>
          <a:xfrm>
            <a:off x="3431755" y="1871068"/>
            <a:ext cx="2938848" cy="1853712"/>
            <a:chOff x="-2170772" y="2784954"/>
            <a:chExt cx="2712783" cy="1853712"/>
          </a:xfrm>
        </p:grpSpPr>
        <p:sp>
          <p:nvSpPr>
            <p:cNvPr id="138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9" name="Group 138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40" name="Group 139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8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93" name="Oval 19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94" name="Rectangle 19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95" name="Oval 19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96" name="Freeform 19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97" name="Freeform 19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98" name="Freeform 19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99" name="Freeform 19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00" name="Straight Connector 199"/>
                  <p:cNvCxnSpPr>
                    <a:endCxn id="19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0" name="Group 189"/>
                <p:cNvGrpSpPr/>
                <p:nvPr/>
              </p:nvGrpSpPr>
              <p:grpSpPr>
                <a:xfrm>
                  <a:off x="1770362" y="2873352"/>
                  <a:ext cx="414737" cy="369332"/>
                  <a:chOff x="667045" y="1708643"/>
                  <a:chExt cx="414737" cy="369332"/>
                </a:xfrm>
              </p:grpSpPr>
              <p:sp>
                <p:nvSpPr>
                  <p:cNvPr id="191" name="Oval 19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2" name="TextBox 191"/>
                  <p:cNvSpPr txBox="1"/>
                  <p:nvPr/>
                </p:nvSpPr>
                <p:spPr>
                  <a:xfrm>
                    <a:off x="667045" y="1708643"/>
                    <a:ext cx="40721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141" name="Group 140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7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80" name="Oval 17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81" name="Rectangle 18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2" name="Oval 18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83" name="Freeform 18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4" name="Freeform 18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5" name="Freeform 18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6" name="Freeform 18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87" name="Straight Connector 186"/>
                  <p:cNvCxnSpPr>
                    <a:endCxn id="18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Straight Connector 18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7" name="Group 176"/>
                <p:cNvGrpSpPr/>
                <p:nvPr/>
              </p:nvGrpSpPr>
              <p:grpSpPr>
                <a:xfrm>
                  <a:off x="1770362" y="2873352"/>
                  <a:ext cx="414737" cy="369332"/>
                  <a:chOff x="667045" y="1708643"/>
                  <a:chExt cx="414737" cy="369332"/>
                </a:xfrm>
              </p:grpSpPr>
              <p:sp>
                <p:nvSpPr>
                  <p:cNvPr id="178" name="Oval 17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" name="TextBox 178"/>
                  <p:cNvSpPr txBox="1"/>
                  <p:nvPr/>
                </p:nvSpPr>
                <p:spPr>
                  <a:xfrm>
                    <a:off x="667045" y="1708643"/>
                    <a:ext cx="40721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142" name="Group 141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6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67" name="Oval 16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68" name="Rectangle 16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9" name="Oval 16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70" name="Freeform 16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1" name="Freeform 17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2" name="Freeform 17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3" name="Freeform 17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74" name="Straight Connector 173"/>
                  <p:cNvCxnSpPr>
                    <a:endCxn id="16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Straight Connector 17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4" name="Group 163"/>
                <p:cNvGrpSpPr/>
                <p:nvPr/>
              </p:nvGrpSpPr>
              <p:grpSpPr>
                <a:xfrm>
                  <a:off x="1770362" y="2873352"/>
                  <a:ext cx="414737" cy="369332"/>
                  <a:chOff x="667045" y="1708643"/>
                  <a:chExt cx="414737" cy="369332"/>
                </a:xfrm>
              </p:grpSpPr>
              <p:sp>
                <p:nvSpPr>
                  <p:cNvPr id="165" name="Oval 16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" name="TextBox 165"/>
                  <p:cNvSpPr txBox="1"/>
                  <p:nvPr/>
                </p:nvSpPr>
                <p:spPr>
                  <a:xfrm>
                    <a:off x="667045" y="1708643"/>
                    <a:ext cx="3953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143" name="Group 142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50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54" name="Oval 153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5" name="Rectangle 154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6" name="Oval 155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7" name="Freeform 156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8" name="Freeform 157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9" name="Freeform 158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0" name="Freeform 159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61" name="Straight Connector 160"/>
                  <p:cNvCxnSpPr>
                    <a:endCxn id="156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61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1" name="Group 150"/>
                <p:cNvGrpSpPr/>
                <p:nvPr/>
              </p:nvGrpSpPr>
              <p:grpSpPr>
                <a:xfrm>
                  <a:off x="1770362" y="2873352"/>
                  <a:ext cx="414737" cy="369332"/>
                  <a:chOff x="667045" y="1708643"/>
                  <a:chExt cx="414737" cy="369332"/>
                </a:xfrm>
              </p:grpSpPr>
              <p:sp>
                <p:nvSpPr>
                  <p:cNvPr id="152" name="Oval 151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" name="TextBox 152"/>
                  <p:cNvSpPr txBox="1"/>
                  <p:nvPr/>
                </p:nvSpPr>
                <p:spPr>
                  <a:xfrm>
                    <a:off x="667045" y="1708643"/>
                    <a:ext cx="40721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144" name="Straight Connector 143"/>
              <p:cNvCxnSpPr>
                <a:stCxn id="192" idx="2"/>
                <a:endCxn id="179" idx="0"/>
              </p:cNvCxnSpPr>
              <p:nvPr/>
            </p:nvCxnSpPr>
            <p:spPr bwMode="auto">
              <a:xfrm>
                <a:off x="1973969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5" name="Straight Connector 144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6" name="Straight Connector 145"/>
              <p:cNvCxnSpPr>
                <a:stCxn id="193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7" name="Straight Connector 146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8" name="Straight Connector 147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9" name="Straight Connector 148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202" name="Group 201"/>
          <p:cNvGrpSpPr/>
          <p:nvPr/>
        </p:nvGrpSpPr>
        <p:grpSpPr>
          <a:xfrm>
            <a:off x="6325657" y="2689747"/>
            <a:ext cx="2938848" cy="1853712"/>
            <a:chOff x="-2170772" y="2784954"/>
            <a:chExt cx="2712783" cy="1853712"/>
          </a:xfrm>
        </p:grpSpPr>
        <p:sp>
          <p:nvSpPr>
            <p:cNvPr id="203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4" name="Group 203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05" name="Group 204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54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8" name="Oval 257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9" name="Rectangle 258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60" name="Oval 259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61" name="Freeform 260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62" name="Freeform 261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63" name="Freeform 262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64" name="Freeform 263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65" name="Straight Connector 264"/>
                  <p:cNvCxnSpPr>
                    <a:endCxn id="260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6" name="Straight Connector 265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5" name="Group 254"/>
                <p:cNvGrpSpPr/>
                <p:nvPr/>
              </p:nvGrpSpPr>
              <p:grpSpPr>
                <a:xfrm>
                  <a:off x="1770362" y="2873352"/>
                  <a:ext cx="414737" cy="369332"/>
                  <a:chOff x="667045" y="1708643"/>
                  <a:chExt cx="414737" cy="369332"/>
                </a:xfrm>
              </p:grpSpPr>
              <p:sp>
                <p:nvSpPr>
                  <p:cNvPr id="256" name="Oval 255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7" name="TextBox 256"/>
                  <p:cNvSpPr txBox="1"/>
                  <p:nvPr/>
                </p:nvSpPr>
                <p:spPr>
                  <a:xfrm>
                    <a:off x="667045" y="1708643"/>
                    <a:ext cx="40721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3b</a:t>
                    </a:r>
                  </a:p>
                </p:txBody>
              </p:sp>
            </p:grpSp>
          </p:grpSp>
          <p:grpSp>
            <p:nvGrpSpPr>
              <p:cNvPr id="206" name="Group 205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41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45" name="Oval 244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6" name="Rectangle 245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7" name="Oval 246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8" name="Freeform 247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9" name="Freeform 248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0" name="Freeform 249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1" name="Freeform 250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2" name="Straight Connector 251"/>
                  <p:cNvCxnSpPr>
                    <a:endCxn id="247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3" name="Straight Connector 252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2" name="Group 241"/>
                <p:cNvGrpSpPr/>
                <p:nvPr/>
              </p:nvGrpSpPr>
              <p:grpSpPr>
                <a:xfrm>
                  <a:off x="1770362" y="2873352"/>
                  <a:ext cx="414737" cy="369332"/>
                  <a:chOff x="667045" y="1708643"/>
                  <a:chExt cx="414737" cy="369332"/>
                </a:xfrm>
              </p:grpSpPr>
              <p:sp>
                <p:nvSpPr>
                  <p:cNvPr id="243" name="Oval 242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4" name="TextBox 243"/>
                  <p:cNvSpPr txBox="1"/>
                  <p:nvPr/>
                </p:nvSpPr>
                <p:spPr>
                  <a:xfrm>
                    <a:off x="667045" y="1708643"/>
                    <a:ext cx="40721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3d</a:t>
                    </a:r>
                  </a:p>
                </p:txBody>
              </p:sp>
            </p:grpSp>
          </p:grpSp>
          <p:grpSp>
            <p:nvGrpSpPr>
              <p:cNvPr id="207" name="Group 206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2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2" name="Oval 23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33" name="Rectangle 23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4" name="Oval 23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35" name="Freeform 23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6" name="Freeform 23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7" name="Freeform 23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8" name="Freeform 23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9" name="Straight Connector 238"/>
                  <p:cNvCxnSpPr>
                    <a:endCxn id="23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Straight Connector 23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9" name="Group 228"/>
                <p:cNvGrpSpPr/>
                <p:nvPr/>
              </p:nvGrpSpPr>
              <p:grpSpPr>
                <a:xfrm>
                  <a:off x="1770362" y="2873352"/>
                  <a:ext cx="414737" cy="369332"/>
                  <a:chOff x="667045" y="1708643"/>
                  <a:chExt cx="414737" cy="369332"/>
                </a:xfrm>
              </p:grpSpPr>
              <p:sp>
                <p:nvSpPr>
                  <p:cNvPr id="230" name="Oval 22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1" name="TextBox 230"/>
                  <p:cNvSpPr txBox="1"/>
                  <p:nvPr/>
                </p:nvSpPr>
                <p:spPr>
                  <a:xfrm>
                    <a:off x="667045" y="1708643"/>
                    <a:ext cx="3953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3c</a:t>
                    </a:r>
                  </a:p>
                </p:txBody>
              </p:sp>
            </p:grpSp>
          </p:grpSp>
          <p:grpSp>
            <p:nvGrpSpPr>
              <p:cNvPr id="208" name="Group 207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1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9" name="Oval 21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0" name="Rectangle 21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1" name="Oval 22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2" name="Freeform 22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3" name="Freeform 22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4" name="Freeform 22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5" name="Freeform 22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6" name="Straight Connector 225"/>
                  <p:cNvCxnSpPr>
                    <a:endCxn id="22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Straight Connector 22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6" name="Group 215"/>
                <p:cNvGrpSpPr/>
                <p:nvPr/>
              </p:nvGrpSpPr>
              <p:grpSpPr>
                <a:xfrm>
                  <a:off x="1770362" y="2873352"/>
                  <a:ext cx="414737" cy="369332"/>
                  <a:chOff x="667045" y="1708643"/>
                  <a:chExt cx="414737" cy="369332"/>
                </a:xfrm>
              </p:grpSpPr>
              <p:sp>
                <p:nvSpPr>
                  <p:cNvPr id="217" name="Oval 21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8" name="TextBox 217"/>
                  <p:cNvSpPr txBox="1"/>
                  <p:nvPr/>
                </p:nvSpPr>
                <p:spPr>
                  <a:xfrm>
                    <a:off x="667045" y="1708643"/>
                    <a:ext cx="40721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3a</a:t>
                    </a:r>
                  </a:p>
                </p:txBody>
              </p:sp>
            </p:grpSp>
          </p:grpSp>
          <p:cxnSp>
            <p:nvCxnSpPr>
              <p:cNvPr id="209" name="Straight Connector 208"/>
              <p:cNvCxnSpPr>
                <a:stCxn id="257" idx="2"/>
                <a:endCxn id="244" idx="0"/>
              </p:cNvCxnSpPr>
              <p:nvPr/>
            </p:nvCxnSpPr>
            <p:spPr bwMode="auto">
              <a:xfrm>
                <a:off x="1973969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0" name="Straight Connector 209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1" name="Straight Connector 210"/>
              <p:cNvCxnSpPr>
                <a:stCxn id="258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2" name="Straight Connector 211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3" name="Straight Connector 212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" name="Straight Connector 213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268" name="Straight Connector 267"/>
          <p:cNvCxnSpPr/>
          <p:nvPr/>
        </p:nvCxnSpPr>
        <p:spPr bwMode="auto">
          <a:xfrm flipH="1">
            <a:off x="3272723" y="2930575"/>
            <a:ext cx="536752" cy="49545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0" name="Straight Connector 269"/>
          <p:cNvCxnSpPr>
            <a:endCxn id="167" idx="7"/>
          </p:cNvCxnSpPr>
          <p:nvPr/>
        </p:nvCxnSpPr>
        <p:spPr bwMode="auto">
          <a:xfrm flipH="1" flipV="1">
            <a:off x="6125457" y="2914776"/>
            <a:ext cx="540525" cy="57389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6" name="TextBox 275"/>
          <p:cNvSpPr txBox="1"/>
          <p:nvPr/>
        </p:nvSpPr>
        <p:spPr>
          <a:xfrm>
            <a:off x="4588163" y="3833361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2</a:t>
            </a:r>
          </a:p>
        </p:txBody>
      </p:sp>
      <p:sp>
        <p:nvSpPr>
          <p:cNvPr id="278" name="TextBox 277"/>
          <p:cNvSpPr txBox="1"/>
          <p:nvPr/>
        </p:nvSpPr>
        <p:spPr>
          <a:xfrm>
            <a:off x="7482064" y="4589577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3</a:t>
            </a:r>
          </a:p>
        </p:txBody>
      </p:sp>
      <p:sp>
        <p:nvSpPr>
          <p:cNvPr id="284" name="TextBox 283"/>
          <p:cNvSpPr txBox="1"/>
          <p:nvPr/>
        </p:nvSpPr>
        <p:spPr>
          <a:xfrm>
            <a:off x="1761071" y="4533765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1</a:t>
            </a:r>
          </a:p>
        </p:txBody>
      </p:sp>
      <p:pic>
        <p:nvPicPr>
          <p:cNvPr id="286" name="Picture 4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24" y="1074882"/>
            <a:ext cx="6272901" cy="13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0834" y="6475896"/>
            <a:ext cx="59437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41</a:t>
            </a:fld>
            <a:endParaRPr lang="en-US" sz="1200" dirty="0">
              <a:latin typeface="Tahoma" charset="0"/>
            </a:endParaRPr>
          </a:p>
        </p:txBody>
      </p:sp>
      <p:sp>
        <p:nvSpPr>
          <p:cNvPr id="26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06788" y="6475082"/>
            <a:ext cx="2358929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05442" y="2368721"/>
            <a:ext cx="6425291" cy="3959125"/>
            <a:chOff x="1020408" y="2368720"/>
            <a:chExt cx="5931038" cy="3959125"/>
          </a:xfrm>
        </p:grpSpPr>
        <p:grpSp>
          <p:nvGrpSpPr>
            <p:cNvPr id="4" name="Group 3"/>
            <p:cNvGrpSpPr/>
            <p:nvPr/>
          </p:nvGrpSpPr>
          <p:grpSpPr>
            <a:xfrm>
              <a:off x="1020408" y="2368720"/>
              <a:ext cx="5734325" cy="3959125"/>
              <a:chOff x="1020408" y="2368720"/>
              <a:chExt cx="5734325" cy="3959125"/>
            </a:xfrm>
          </p:grpSpPr>
          <p:grpSp>
            <p:nvGrpSpPr>
              <p:cNvPr id="271" name="Group 270"/>
              <p:cNvGrpSpPr/>
              <p:nvPr/>
            </p:nvGrpSpPr>
            <p:grpSpPr>
              <a:xfrm>
                <a:off x="1146544" y="5725901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80" name="Oval 27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7" name="Rectangle 28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8" name="Oval 28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9" name="Freeform 28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0" name="Freeform 28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1" name="Freeform 29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Freeform 29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3" name="Straight Connector 292"/>
                  <p:cNvCxnSpPr>
                    <a:endCxn id="28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Straight Connector 29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5" name="Group 274"/>
                <p:cNvGrpSpPr/>
                <p:nvPr/>
              </p:nvGrpSpPr>
              <p:grpSpPr>
                <a:xfrm>
                  <a:off x="1770362" y="2873352"/>
                  <a:ext cx="414737" cy="369332"/>
                  <a:chOff x="667045" y="1708643"/>
                  <a:chExt cx="414737" cy="369332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9" name="TextBox 278"/>
                  <p:cNvSpPr txBox="1"/>
                  <p:nvPr/>
                </p:nvSpPr>
                <p:spPr>
                  <a:xfrm>
                    <a:off x="667045" y="1708643"/>
                    <a:ext cx="3953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sp>
            <p:nvSpPr>
              <p:cNvPr id="3" name="Oval 2"/>
              <p:cNvSpPr/>
              <p:nvPr/>
            </p:nvSpPr>
            <p:spPr bwMode="auto">
              <a:xfrm>
                <a:off x="1020408" y="5511349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5" name="Oval 294"/>
              <p:cNvSpPr/>
              <p:nvPr/>
            </p:nvSpPr>
            <p:spPr bwMode="auto">
              <a:xfrm>
                <a:off x="2442651" y="3191580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6" name="Oval 295"/>
              <p:cNvSpPr/>
              <p:nvPr/>
            </p:nvSpPr>
            <p:spPr bwMode="auto">
              <a:xfrm>
                <a:off x="3252649" y="2368720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7" name="Oval 296"/>
              <p:cNvSpPr/>
              <p:nvPr/>
            </p:nvSpPr>
            <p:spPr bwMode="auto">
              <a:xfrm>
                <a:off x="5037704" y="2453079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∂</a:t>
                </a:r>
              </a:p>
            </p:txBody>
          </p:sp>
          <p:sp>
            <p:nvSpPr>
              <p:cNvPr id="298" name="Oval 297"/>
              <p:cNvSpPr/>
              <p:nvPr/>
            </p:nvSpPr>
            <p:spPr bwMode="auto">
              <a:xfrm>
                <a:off x="5915729" y="3217852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∂</a:t>
                </a: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2018143" y="5692792"/>
              <a:ext cx="4933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gateway routers run both eBGP and iBGP </a:t>
              </a:r>
              <a:r>
                <a:rPr lang="en-US" dirty="0" err="1"/>
                <a:t>protools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7078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77850" y="0"/>
            <a:ext cx="84201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BGP basics</a:t>
            </a: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27725" y="2478284"/>
            <a:ext cx="9214644" cy="1234021"/>
          </a:xfrm>
        </p:spPr>
        <p:txBody>
          <a:bodyPr/>
          <a:lstStyle/>
          <a:p>
            <a:pPr marL="282575" indent="-282575"/>
            <a:r>
              <a:rPr lang="en-US" sz="2400" dirty="0">
                <a:latin typeface="Gill Sans MT" charset="0"/>
              </a:rPr>
              <a:t>when AS3 gateway router 3a advertises path </a:t>
            </a:r>
            <a:r>
              <a:rPr lang="en-US" sz="2200" dirty="0">
                <a:solidFill>
                  <a:srgbClr val="CC0000"/>
                </a:solidFill>
                <a:latin typeface="Gill Sans MT" charset="0"/>
              </a:rPr>
              <a:t>AS3,X </a:t>
            </a:r>
            <a:r>
              <a:rPr lang="en-US" sz="2400" dirty="0">
                <a:latin typeface="Gill Sans MT" charset="0"/>
              </a:rPr>
              <a:t>to AS2 gateway router 2c:</a:t>
            </a:r>
          </a:p>
          <a:p>
            <a:pPr marL="685800" lvl="1" indent="-228600"/>
            <a:r>
              <a:rPr lang="en-US" dirty="0">
                <a:latin typeface="Gill Sans MT" charset="0"/>
              </a:rPr>
              <a:t>AS3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promises</a:t>
            </a:r>
            <a:r>
              <a:rPr lang="en-US" dirty="0">
                <a:latin typeface="Gill Sans MT" charset="0"/>
              </a:rPr>
              <a:t> to AS2 it will forward datagrams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towards X</a:t>
            </a:r>
          </a:p>
          <a:p>
            <a:pPr marL="0" indent="0">
              <a:buNone/>
            </a:pPr>
            <a:endParaRPr lang="en-US" sz="2000" dirty="0">
              <a:latin typeface="Gill Sans MT" charset="0"/>
            </a:endParaRPr>
          </a:p>
        </p:txBody>
      </p:sp>
      <p:sp>
        <p:nvSpPr>
          <p:cNvPr id="162846" name="Rectangle 116"/>
          <p:cNvSpPr>
            <a:spLocks noChangeArrowheads="1"/>
          </p:cNvSpPr>
          <p:nvPr/>
        </p:nvSpPr>
        <p:spPr bwMode="auto">
          <a:xfrm>
            <a:off x="600208" y="1069976"/>
            <a:ext cx="9214644" cy="12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2575" indent="-2825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BGP session: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400" dirty="0">
                <a:latin typeface="Gill Sans MT" charset="0"/>
              </a:rPr>
              <a:t>two BGP routers (</a:t>
            </a:r>
            <a:r>
              <a:rPr lang="ja-JP" altLang="en-US" sz="2400" dirty="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peers</a:t>
            </a:r>
            <a:r>
              <a:rPr lang="ja-JP" altLang="en-US" sz="2400" dirty="0">
                <a:latin typeface="Gill Sans MT" charset="0"/>
              </a:rPr>
              <a:t>”</a:t>
            </a:r>
            <a:r>
              <a:rPr lang="en-US" altLang="ja-JP" sz="2400" dirty="0">
                <a:latin typeface="Gill Sans MT" charset="0"/>
              </a:rPr>
              <a:t>) exchange BGP messages over semi-permanent TCP connection:</a:t>
            </a:r>
          </a:p>
          <a:p>
            <a:pPr marL="685800" lvl="1" indent="-2286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sz="2400" dirty="0">
                <a:latin typeface="Gill Sans MT"/>
                <a:cs typeface="Gill Sans MT"/>
              </a:rPr>
              <a:t>advertising </a:t>
            </a:r>
            <a:r>
              <a:rPr lang="en-US" sz="2400" i="1" dirty="0">
                <a:solidFill>
                  <a:srgbClr val="CC0000"/>
                </a:solidFill>
                <a:latin typeface="Gill Sans MT"/>
                <a:cs typeface="Gill Sans MT"/>
              </a:rPr>
              <a:t>paths</a:t>
            </a:r>
            <a:r>
              <a:rPr lang="en-US" sz="2400" dirty="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lang="en-US" sz="2400" dirty="0">
                <a:latin typeface="Gill Sans MT"/>
                <a:cs typeface="Gill Sans MT"/>
              </a:rPr>
              <a:t>to different destination network prefixes (BGP  is a </a:t>
            </a:r>
            <a:r>
              <a:rPr lang="ja-JP" altLang="en-US" sz="2400" dirty="0">
                <a:latin typeface="Gill Sans MT"/>
                <a:cs typeface="Gill Sans MT"/>
              </a:rPr>
              <a:t>“</a:t>
            </a:r>
            <a:r>
              <a:rPr lang="en-US" altLang="ja-JP" sz="2400" dirty="0">
                <a:latin typeface="Gill Sans MT"/>
                <a:cs typeface="Gill Sans MT"/>
              </a:rPr>
              <a:t>path vector</a:t>
            </a:r>
            <a:r>
              <a:rPr lang="ja-JP" altLang="en-US" sz="2400" dirty="0">
                <a:latin typeface="Gill Sans MT"/>
                <a:cs typeface="Gill Sans MT"/>
              </a:rPr>
              <a:t>”</a:t>
            </a:r>
            <a:r>
              <a:rPr lang="en-US" altLang="ja-JP" sz="2400" dirty="0">
                <a:latin typeface="Gill Sans MT"/>
                <a:cs typeface="Gill Sans MT"/>
              </a:rPr>
              <a:t> protocol)</a:t>
            </a:r>
            <a:endParaRPr lang="en-US" sz="2400" dirty="0">
              <a:solidFill>
                <a:srgbClr val="FF0000"/>
              </a:solidFill>
              <a:latin typeface="Gill Sans MT"/>
              <a:cs typeface="Gill Sans MT"/>
            </a:endParaRP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20" y="800100"/>
            <a:ext cx="2766355" cy="20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76961" y="4010993"/>
            <a:ext cx="2770447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619588"/>
              <a:chOff x="833331" y="2873352"/>
              <a:chExt cx="2333625" cy="1619588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31964" cy="398271"/>
                  <a:chOff x="667045" y="1708643"/>
                  <a:chExt cx="431964" cy="398271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31964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31964" cy="398271"/>
                  <a:chOff x="667045" y="1708643"/>
                  <a:chExt cx="431964" cy="398271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31964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19407" cy="398272"/>
                  <a:chOff x="667045" y="1708643"/>
                  <a:chExt cx="419407" cy="39827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19407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31964" cy="398272"/>
                  <a:chOff x="667045" y="1708643"/>
                  <a:chExt cx="431964" cy="39827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31964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86343" y="3271623"/>
                <a:ext cx="4230" cy="82304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3559500" y="4938164"/>
            <a:ext cx="2757829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619237"/>
              <a:chOff x="833331" y="2873352"/>
              <a:chExt cx="2333625" cy="1619237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33940" cy="397920"/>
                  <a:chOff x="667045" y="1708643"/>
                  <a:chExt cx="433940" cy="397920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33940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33940" cy="397920"/>
                  <a:chOff x="667045" y="1708643"/>
                  <a:chExt cx="433940" cy="397920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33940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1326" cy="397920"/>
                  <a:chOff x="667045" y="1708643"/>
                  <a:chExt cx="421326" cy="397920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1326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33940" cy="397920"/>
                  <a:chOff x="667045" y="1708643"/>
                  <a:chExt cx="433940" cy="397920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33940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87332" y="3271272"/>
                <a:ext cx="4231" cy="82339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966660" y="3869905"/>
            <a:ext cx="2790148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6208775" y="4006022"/>
            <a:ext cx="2400177" cy="1471268"/>
            <a:chOff x="833331" y="2873352"/>
            <a:chExt cx="2333625" cy="1630661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409344"/>
              <a:chOff x="1736090" y="2873352"/>
              <a:chExt cx="565150" cy="409344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28914" cy="409344"/>
                <a:chOff x="667045" y="1708643"/>
                <a:chExt cx="428914" cy="409344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28914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409344"/>
              <a:chOff x="1736090" y="2873352"/>
              <a:chExt cx="565150" cy="409344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28914" cy="409344"/>
                <a:chOff x="667045" y="1708643"/>
                <a:chExt cx="428914" cy="409344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28914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409344"/>
              <a:chOff x="1736090" y="2873352"/>
              <a:chExt cx="565150" cy="409344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16446" cy="409344"/>
                <a:chOff x="667045" y="1708643"/>
                <a:chExt cx="416446" cy="409344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16446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409344"/>
              <a:chOff x="1736090" y="2873352"/>
              <a:chExt cx="565150" cy="409344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28914" cy="409344"/>
                <a:chOff x="667045" y="1708643"/>
                <a:chExt cx="428914" cy="409344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28914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84819" y="3282696"/>
              <a:ext cx="4229" cy="81197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300599" y="4899525"/>
            <a:ext cx="520950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983454" y="4840643"/>
            <a:ext cx="365880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784399" y="4997847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005946" y="3911145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81439" y="4121821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660063" y="4972752"/>
            <a:ext cx="1843545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94585" y="5223365"/>
                <a:ext cx="439880" cy="369332"/>
                <a:chOff x="618458" y="1708643"/>
                <a:chExt cx="463324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618458" y="1708643"/>
                  <a:ext cx="453852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" name="Group 117"/>
          <p:cNvGrpSpPr>
            <a:grpSpLocks/>
          </p:cNvGrpSpPr>
          <p:nvPr/>
        </p:nvGrpSpPr>
        <p:grpSpPr bwMode="auto">
          <a:xfrm>
            <a:off x="6189561" y="4938746"/>
            <a:ext cx="2806703" cy="1117600"/>
            <a:chOff x="2244" y="2236"/>
            <a:chExt cx="1632" cy="704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2089" y="2391"/>
              <a:ext cx="484" cy="174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2325" y="2614"/>
              <a:ext cx="1551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BGP advertisement:</a:t>
              </a:r>
            </a:p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AS3, X</a:t>
              </a:r>
            </a:p>
          </p:txBody>
        </p:sp>
      </p:grpSp>
      <p:sp>
        <p:nvSpPr>
          <p:cNvPr id="3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0834" y="6475896"/>
            <a:ext cx="59437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42</a:t>
            </a:fld>
            <a:endParaRPr lang="en-US" sz="1200" dirty="0">
              <a:latin typeface="Tahoma" charset="0"/>
            </a:endParaRPr>
          </a:p>
        </p:txBody>
      </p:sp>
      <p:sp>
        <p:nvSpPr>
          <p:cNvPr id="32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06788" y="6475082"/>
            <a:ext cx="2358929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52294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2"/>
          <p:cNvSpPr>
            <a:spLocks noGrp="1" noChangeArrowheads="1"/>
          </p:cNvSpPr>
          <p:nvPr>
            <p:ph type="title"/>
          </p:nvPr>
        </p:nvSpPr>
        <p:spPr>
          <a:xfrm>
            <a:off x="409310" y="150813"/>
            <a:ext cx="84201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Path attributes and BGP routes</a:t>
            </a:r>
          </a:p>
        </p:txBody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5619" y="1422400"/>
            <a:ext cx="8934318" cy="4648200"/>
          </a:xfrm>
        </p:spPr>
        <p:txBody>
          <a:bodyPr/>
          <a:lstStyle/>
          <a:p>
            <a:r>
              <a:rPr lang="en-US" dirty="0">
                <a:solidFill>
                  <a:srgbClr val="000099"/>
                </a:solidFill>
                <a:latin typeface="Gill Sans MT" charset="0"/>
              </a:rPr>
              <a:t>advertised prefix </a:t>
            </a:r>
            <a:r>
              <a:rPr lang="en-US" dirty="0">
                <a:latin typeface="Gill Sans MT" charset="0"/>
              </a:rPr>
              <a:t>includes BGP attributes </a:t>
            </a:r>
          </a:p>
          <a:p>
            <a:pPr lvl="1"/>
            <a:r>
              <a:rPr lang="en-US" dirty="0">
                <a:latin typeface="Gill Sans MT" charset="0"/>
              </a:rPr>
              <a:t>prefix + attributes =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route</a:t>
            </a:r>
            <a:r>
              <a:rPr lang="ja-JP" altLang="en-US" dirty="0">
                <a:latin typeface="Gill Sans MT" charset="0"/>
              </a:rPr>
              <a:t>”</a:t>
            </a:r>
            <a:endParaRPr lang="en-US" altLang="ja-JP" dirty="0">
              <a:latin typeface="Gill Sans MT" charset="0"/>
            </a:endParaRPr>
          </a:p>
          <a:p>
            <a:r>
              <a:rPr lang="en-US" dirty="0">
                <a:latin typeface="Gill Sans MT" charset="0"/>
              </a:rPr>
              <a:t>two important attributes:</a:t>
            </a:r>
          </a:p>
          <a:p>
            <a:pPr lvl="1"/>
            <a:r>
              <a:rPr lang="en-US" dirty="0">
                <a:solidFill>
                  <a:srgbClr val="000090"/>
                </a:solidFill>
                <a:latin typeface="Gill Sans MT" charset="0"/>
              </a:rPr>
              <a:t>AS-PATH: </a:t>
            </a:r>
            <a:r>
              <a:rPr lang="en-US" dirty="0">
                <a:latin typeface="Gill Sans MT" charset="0"/>
              </a:rPr>
              <a:t>list of </a:t>
            </a:r>
            <a:r>
              <a:rPr lang="en-US" dirty="0" err="1">
                <a:latin typeface="Gill Sans MT" charset="0"/>
              </a:rPr>
              <a:t>ASes</a:t>
            </a:r>
            <a:r>
              <a:rPr lang="en-US" dirty="0">
                <a:latin typeface="Gill Sans MT" charset="0"/>
              </a:rPr>
              <a:t> through which prefix advertisement has passed</a:t>
            </a:r>
          </a:p>
          <a:p>
            <a:pPr lvl="1"/>
            <a:r>
              <a:rPr lang="en-US" dirty="0">
                <a:solidFill>
                  <a:srgbClr val="000090"/>
                </a:solidFill>
                <a:latin typeface="Gill Sans MT" charset="0"/>
              </a:rPr>
              <a:t>NEXT-HOP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:</a:t>
            </a:r>
            <a:r>
              <a:rPr lang="en-US" dirty="0">
                <a:latin typeface="Gill Sans MT" charset="0"/>
              </a:rPr>
              <a:t> indicates specific internal-AS router to next-hop AS</a:t>
            </a:r>
          </a:p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Policy-based routing:</a:t>
            </a:r>
          </a:p>
          <a:p>
            <a:pPr lvl="1"/>
            <a:r>
              <a:rPr lang="en-US" dirty="0">
                <a:latin typeface="Gill Sans MT" charset="0"/>
              </a:rPr>
              <a:t>gateway receiving route advertisement uses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import policy</a:t>
            </a:r>
            <a:r>
              <a:rPr lang="en-US" i="1" dirty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to accept/decline path (e.g., never route through AS Y).</a:t>
            </a:r>
          </a:p>
          <a:p>
            <a:pPr lvl="1"/>
            <a:r>
              <a:rPr lang="en-US" dirty="0">
                <a:latin typeface="Gill Sans MT" charset="0"/>
              </a:rPr>
              <a:t>AS policy also determines whether to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advertise</a:t>
            </a:r>
            <a:r>
              <a:rPr lang="en-US" dirty="0">
                <a:latin typeface="Gill Sans MT" charset="0"/>
              </a:rPr>
              <a:t> path to other other neighboring </a:t>
            </a:r>
            <a:r>
              <a:rPr lang="en-US" dirty="0" err="1">
                <a:latin typeface="Gill Sans MT" charset="0"/>
              </a:rPr>
              <a:t>ASes</a:t>
            </a:r>
            <a:endParaRPr lang="en-US" dirty="0">
              <a:latin typeface="Gill Sans MT" charset="0"/>
            </a:endParaRPr>
          </a:p>
          <a:p>
            <a:pPr lvl="1"/>
            <a:endParaRPr lang="en-US" dirty="0">
              <a:latin typeface="Gill Sans MT" charset="0"/>
            </a:endParaRPr>
          </a:p>
        </p:txBody>
      </p:sp>
      <p:pic>
        <p:nvPicPr>
          <p:cNvPr id="164869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45" y="993775"/>
            <a:ext cx="792308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0834" y="6475896"/>
            <a:ext cx="59437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43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06788" y="6475082"/>
            <a:ext cx="2358929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8785707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77850" y="0"/>
            <a:ext cx="84201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BGP path advertisement</a:t>
            </a: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33192" y="4977429"/>
            <a:ext cx="9214644" cy="845038"/>
          </a:xfrm>
        </p:spPr>
        <p:txBody>
          <a:bodyPr/>
          <a:lstStyle/>
          <a:p>
            <a:pPr marL="293688" indent="-293688">
              <a:lnSpc>
                <a:spcPts val="2140"/>
              </a:lnSpc>
            </a:pPr>
            <a:r>
              <a:rPr lang="en-US" sz="2200" dirty="0">
                <a:latin typeface="Gill Sans MT" charset="0"/>
              </a:rPr>
              <a:t>Based on AS2 policy, AS2 router 2c accepts path AS3,X, propagates (via iBGP) to all AS2 routers</a:t>
            </a:r>
          </a:p>
          <a:p>
            <a:endParaRPr lang="en-US" sz="2000" dirty="0">
              <a:latin typeface="Gill Sans MT" charset="0"/>
            </a:endParaRP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20" y="800101"/>
            <a:ext cx="6068880" cy="17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76961" y="1451515"/>
            <a:ext cx="2770447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619588"/>
              <a:chOff x="833331" y="2873352"/>
              <a:chExt cx="2333625" cy="1619588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31964" cy="398271"/>
                  <a:chOff x="667045" y="1708643"/>
                  <a:chExt cx="431964" cy="398271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31964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31964" cy="398271"/>
                  <a:chOff x="667045" y="1708643"/>
                  <a:chExt cx="431964" cy="398271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31964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19407" cy="398272"/>
                  <a:chOff x="667045" y="1708643"/>
                  <a:chExt cx="419407" cy="39827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19407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31964" cy="398272"/>
                  <a:chOff x="667045" y="1708643"/>
                  <a:chExt cx="431964" cy="39827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31964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86343" y="3271623"/>
                <a:ext cx="4230" cy="82304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3559500" y="2378686"/>
            <a:ext cx="2757829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619237"/>
              <a:chOff x="833331" y="2873352"/>
              <a:chExt cx="2333625" cy="1619237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33940" cy="397920"/>
                  <a:chOff x="667045" y="1708643"/>
                  <a:chExt cx="433940" cy="397920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33940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33940" cy="397920"/>
                  <a:chOff x="667045" y="1708643"/>
                  <a:chExt cx="433940" cy="397920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33940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1326" cy="397920"/>
                  <a:chOff x="667045" y="1708643"/>
                  <a:chExt cx="421326" cy="397920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1326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33940" cy="397920"/>
                  <a:chOff x="667045" y="1708643"/>
                  <a:chExt cx="433940" cy="397920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33940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87332" y="3271272"/>
                <a:ext cx="4231" cy="82339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966660" y="1310427"/>
            <a:ext cx="2790148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6208775" y="1446544"/>
            <a:ext cx="2400177" cy="1471268"/>
            <a:chOff x="833331" y="2873352"/>
            <a:chExt cx="2333625" cy="1630661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409344"/>
              <a:chOff x="1736090" y="2873352"/>
              <a:chExt cx="565150" cy="409344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28914" cy="409344"/>
                <a:chOff x="667045" y="1708643"/>
                <a:chExt cx="428914" cy="409344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28914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409344"/>
              <a:chOff x="1736090" y="2873352"/>
              <a:chExt cx="565150" cy="409344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28914" cy="409344"/>
                <a:chOff x="667045" y="1708643"/>
                <a:chExt cx="428914" cy="409344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28914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409344"/>
              <a:chOff x="1736090" y="2873352"/>
              <a:chExt cx="565150" cy="409344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16446" cy="409344"/>
                <a:chOff x="667045" y="1708643"/>
                <a:chExt cx="416446" cy="409344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16446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409344"/>
              <a:chOff x="1736090" y="2873352"/>
              <a:chExt cx="565150" cy="409344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28914" cy="409344"/>
                <a:chOff x="667045" y="1708643"/>
                <a:chExt cx="428914" cy="409344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28914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84819" y="3282696"/>
              <a:ext cx="4229" cy="81197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300599" y="2340047"/>
            <a:ext cx="520950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983454" y="2281165"/>
            <a:ext cx="365880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784399" y="2438369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005946" y="1351667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66104" y="1562343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660063" y="2413274"/>
            <a:ext cx="1843545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94585" y="5223365"/>
                <a:ext cx="439880" cy="369332"/>
                <a:chOff x="618458" y="1708643"/>
                <a:chExt cx="463324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618458" y="1708643"/>
                  <a:ext cx="453852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6189561" y="2379268"/>
            <a:ext cx="1032161" cy="768350"/>
            <a:chOff x="5713444" y="2379268"/>
            <a:chExt cx="952764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759379" cy="301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AS3,X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197896" y="2438605"/>
            <a:ext cx="1330683" cy="882449"/>
            <a:chOff x="2028828" y="2438604"/>
            <a:chExt cx="1228323" cy="882449"/>
          </a:xfrm>
        </p:grpSpPr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169255" cy="301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AS2,AS3,X </a:t>
              </a:r>
            </a:p>
          </p:txBody>
        </p:sp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6" name="Rectangle 4"/>
          <p:cNvSpPr txBox="1">
            <a:spLocks noChangeArrowheads="1"/>
          </p:cNvSpPr>
          <p:nvPr/>
        </p:nvSpPr>
        <p:spPr bwMode="auto">
          <a:xfrm>
            <a:off x="450125" y="4289671"/>
            <a:ext cx="9214644" cy="848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200" dirty="0">
                <a:latin typeface="Gill Sans MT" charset="0"/>
              </a:rPr>
              <a:t>AS2 router 2c receives path advertisement </a:t>
            </a:r>
            <a:r>
              <a:rPr lang="en-US" sz="2000" dirty="0">
                <a:solidFill>
                  <a:srgbClr val="CC0000"/>
                </a:solidFill>
                <a:latin typeface="Gill Sans MT" charset="0"/>
              </a:rPr>
              <a:t>AS3,X </a:t>
            </a:r>
            <a:r>
              <a:rPr lang="en-US" sz="2200" dirty="0">
                <a:latin typeface="Gill Sans MT" charset="0"/>
              </a:rPr>
              <a:t>(via eBGP) from AS3 router 3a</a:t>
            </a:r>
            <a:endParaRPr lang="en-US" sz="2000" dirty="0">
              <a:latin typeface="Gill Sans MT" charset="0"/>
            </a:endParaRPr>
          </a:p>
        </p:txBody>
      </p:sp>
      <p:sp>
        <p:nvSpPr>
          <p:cNvPr id="328" name="Rectangle 4"/>
          <p:cNvSpPr txBox="1">
            <a:spLocks noChangeArrowheads="1"/>
          </p:cNvSpPr>
          <p:nvPr/>
        </p:nvSpPr>
        <p:spPr bwMode="auto">
          <a:xfrm>
            <a:off x="445894" y="5663719"/>
            <a:ext cx="9214644" cy="51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200" dirty="0">
                <a:latin typeface="Gill Sans MT" charset="0"/>
              </a:rPr>
              <a:t>Based on AS2 policy,  AS2 router 2a advertises (via eBGP)  path </a:t>
            </a:r>
            <a:r>
              <a:rPr lang="en-US" sz="2000" dirty="0">
                <a:solidFill>
                  <a:srgbClr val="CC0000"/>
                </a:solidFill>
                <a:latin typeface="Gill Sans MT" charset="0"/>
              </a:rPr>
              <a:t>AS2, AS3, X  </a:t>
            </a:r>
            <a:r>
              <a:rPr lang="en-US" sz="2200" dirty="0">
                <a:latin typeface="Gill Sans MT" charset="0"/>
              </a:rPr>
              <a:t> to AS</a:t>
            </a:r>
            <a:r>
              <a:rPr lang="en-US" sz="2200" dirty="0">
                <a:latin typeface="Arial"/>
                <a:cs typeface="Arial"/>
              </a:rPr>
              <a:t>1</a:t>
            </a:r>
            <a:r>
              <a:rPr lang="en-US" sz="2200" dirty="0">
                <a:latin typeface="Gill Sans MT" charset="0"/>
              </a:rPr>
              <a:t> router </a:t>
            </a:r>
            <a:r>
              <a:rPr lang="en-US" sz="2200" dirty="0">
                <a:latin typeface="Arial"/>
                <a:cs typeface="Arial"/>
              </a:rPr>
              <a:t>1</a:t>
            </a:r>
            <a:r>
              <a:rPr lang="en-US" sz="2200" dirty="0">
                <a:latin typeface="Gill Sans MT" charset="0"/>
              </a:rPr>
              <a:t>c</a:t>
            </a:r>
          </a:p>
          <a:p>
            <a:endParaRPr lang="en-US" sz="2000" dirty="0">
              <a:latin typeface="Gill Sans MT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389667" y="2820740"/>
            <a:ext cx="1212073" cy="826267"/>
            <a:chOff x="4052000" y="2820739"/>
            <a:chExt cx="1118837" cy="82626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2000" y="3192229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8700" y="3344630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0834" y="6475896"/>
            <a:ext cx="59437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44</a:t>
            </a:fld>
            <a:endParaRPr lang="en-US" sz="1200" dirty="0">
              <a:latin typeface="Tahoma" charset="0"/>
            </a:endParaRPr>
          </a:p>
        </p:txBody>
      </p:sp>
      <p:sp>
        <p:nvSpPr>
          <p:cNvPr id="32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06788" y="6475082"/>
            <a:ext cx="2358929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02035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668" grpId="0" build="p"/>
      <p:bldP spid="326" grpId="0"/>
      <p:bldP spid="32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77850" y="0"/>
            <a:ext cx="84201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BGP path advertisement</a:t>
            </a: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91357" y="4742967"/>
            <a:ext cx="9214644" cy="551956"/>
          </a:xfrm>
        </p:spPr>
        <p:txBody>
          <a:bodyPr/>
          <a:lstStyle/>
          <a:p>
            <a:pPr marL="293688" indent="-293688">
              <a:lnSpc>
                <a:spcPts val="2140"/>
              </a:lnSpc>
            </a:pPr>
            <a:r>
              <a:rPr lang="en-US" sz="2200" dirty="0">
                <a:latin typeface="Gill Sans MT" charset="0"/>
              </a:rPr>
              <a:t>AS</a:t>
            </a:r>
            <a:r>
              <a:rPr lang="en-US" sz="2200" dirty="0">
                <a:latin typeface="Arial"/>
                <a:cs typeface="Arial"/>
              </a:rPr>
              <a:t>1</a:t>
            </a:r>
            <a:r>
              <a:rPr lang="en-US" sz="2200" dirty="0">
                <a:latin typeface="Gill Sans MT" charset="0"/>
              </a:rPr>
              <a:t> gateway router</a:t>
            </a:r>
            <a:r>
              <a:rPr lang="en-US" sz="2200" dirty="0">
                <a:latin typeface="Arial"/>
                <a:cs typeface="Arial"/>
              </a:rPr>
              <a:t> 1c </a:t>
            </a:r>
            <a:r>
              <a:rPr lang="en-US" sz="2200" dirty="0">
                <a:latin typeface="Gill Sans MT" charset="0"/>
              </a:rPr>
              <a:t>learns path </a:t>
            </a:r>
            <a:r>
              <a:rPr lang="en-US" sz="2200" i="1" dirty="0">
                <a:solidFill>
                  <a:srgbClr val="CC0000"/>
                </a:solidFill>
                <a:latin typeface="Gill Sans MT" charset="0"/>
              </a:rPr>
              <a:t>AS2,AS3,X </a:t>
            </a:r>
            <a:r>
              <a:rPr lang="en-US" sz="2200" dirty="0">
                <a:latin typeface="Gill Sans MT" charset="0"/>
              </a:rPr>
              <a:t>from 2a</a:t>
            </a:r>
            <a:endParaRPr lang="en-US" sz="2000" dirty="0">
              <a:latin typeface="Gill Sans MT" charset="0"/>
            </a:endParaRPr>
          </a:p>
          <a:p>
            <a:endParaRPr lang="en-US" sz="2000" dirty="0">
              <a:latin typeface="Gill Sans MT" charset="0"/>
            </a:endParaRP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20" y="800101"/>
            <a:ext cx="6068880" cy="17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76961" y="1451515"/>
            <a:ext cx="2770447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619588"/>
              <a:chOff x="833331" y="2873352"/>
              <a:chExt cx="2333625" cy="1619588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31964" cy="398271"/>
                  <a:chOff x="667045" y="1708643"/>
                  <a:chExt cx="431964" cy="398271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31964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31964" cy="398271"/>
                  <a:chOff x="667045" y="1708643"/>
                  <a:chExt cx="431964" cy="398271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31964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19407" cy="398272"/>
                  <a:chOff x="667045" y="1708643"/>
                  <a:chExt cx="419407" cy="39827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19407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31964" cy="398272"/>
                  <a:chOff x="667045" y="1708643"/>
                  <a:chExt cx="431964" cy="39827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31964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86343" y="3271623"/>
                <a:ext cx="4230" cy="82304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3559500" y="2378686"/>
            <a:ext cx="2757829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619237"/>
              <a:chOff x="833331" y="2873352"/>
              <a:chExt cx="2333625" cy="1619237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33940" cy="397920"/>
                  <a:chOff x="667045" y="1708643"/>
                  <a:chExt cx="433940" cy="397920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33940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33940" cy="397920"/>
                  <a:chOff x="667045" y="1708643"/>
                  <a:chExt cx="433940" cy="397920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33940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1326" cy="397920"/>
                  <a:chOff x="667045" y="1708643"/>
                  <a:chExt cx="421326" cy="397920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1326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33940" cy="397920"/>
                  <a:chOff x="667045" y="1708643"/>
                  <a:chExt cx="433940" cy="397920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33940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87332" y="3271272"/>
                <a:ext cx="4231" cy="82339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966660" y="1310427"/>
            <a:ext cx="2790148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6208775" y="1446544"/>
            <a:ext cx="2400177" cy="1471268"/>
            <a:chOff x="833331" y="2873352"/>
            <a:chExt cx="2333625" cy="1630661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409344"/>
              <a:chOff x="1736090" y="2873352"/>
              <a:chExt cx="565150" cy="409344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28914" cy="409344"/>
                <a:chOff x="667045" y="1708643"/>
                <a:chExt cx="428914" cy="409344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28914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409344"/>
              <a:chOff x="1736090" y="2873352"/>
              <a:chExt cx="565150" cy="409344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28914" cy="409344"/>
                <a:chOff x="667045" y="1708643"/>
                <a:chExt cx="428914" cy="409344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28914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409344"/>
              <a:chOff x="1736090" y="2873352"/>
              <a:chExt cx="565150" cy="409344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16446" cy="409344"/>
                <a:chOff x="667045" y="1708643"/>
                <a:chExt cx="416446" cy="409344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16446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409344"/>
              <a:chOff x="1736090" y="2873352"/>
              <a:chExt cx="565150" cy="409344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28914" cy="409344"/>
                <a:chOff x="667045" y="1708643"/>
                <a:chExt cx="428914" cy="409344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28914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84819" y="3282696"/>
              <a:ext cx="4229" cy="81197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300599" y="2340047"/>
            <a:ext cx="520950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983454" y="2281165"/>
            <a:ext cx="365880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784399" y="2438369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005946" y="1351667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66104" y="1562343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660063" y="2413274"/>
            <a:ext cx="1843545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94585" y="5223365"/>
                <a:ext cx="439880" cy="369332"/>
                <a:chOff x="618458" y="1708643"/>
                <a:chExt cx="463324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618458" y="1708643"/>
                  <a:ext cx="453852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6189561" y="2379268"/>
            <a:ext cx="1032161" cy="768350"/>
            <a:chOff x="5713444" y="2379268"/>
            <a:chExt cx="952764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759379" cy="301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AS3,X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197896" y="2438605"/>
            <a:ext cx="1330683" cy="882449"/>
            <a:chOff x="2028828" y="2438604"/>
            <a:chExt cx="1228323" cy="882449"/>
          </a:xfrm>
        </p:grpSpPr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169255" cy="301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AS2,AS3,X </a:t>
              </a:r>
            </a:p>
          </p:txBody>
        </p:sp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6" name="Rectangle 4"/>
          <p:cNvSpPr txBox="1">
            <a:spLocks noChangeArrowheads="1"/>
          </p:cNvSpPr>
          <p:nvPr/>
        </p:nvSpPr>
        <p:spPr bwMode="auto">
          <a:xfrm>
            <a:off x="450125" y="4289671"/>
            <a:ext cx="9214644" cy="57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lnSpc>
                <a:spcPts val="2140"/>
              </a:lnSpc>
              <a:buNone/>
            </a:pPr>
            <a:r>
              <a:rPr lang="en-US" sz="2400" dirty="0">
                <a:latin typeface="Gill Sans MT" charset="0"/>
              </a:rPr>
              <a:t>gateway router may learn about </a:t>
            </a:r>
            <a:r>
              <a:rPr lang="en-US" sz="2400" dirty="0">
                <a:solidFill>
                  <a:srgbClr val="000090"/>
                </a:solidFill>
                <a:latin typeface="Gill Sans MT" charset="0"/>
              </a:rPr>
              <a:t>multiple</a:t>
            </a:r>
            <a:r>
              <a:rPr lang="en-US" sz="2400" dirty="0">
                <a:latin typeface="Gill Sans MT" charset="0"/>
              </a:rPr>
              <a:t> paths to destination: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511001" y="1902432"/>
            <a:ext cx="1212073" cy="826267"/>
            <a:chOff x="4052000" y="2820739"/>
            <a:chExt cx="1118837" cy="82626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2000" y="3192229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8700" y="3344630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25" name="Straight Connector 324"/>
          <p:cNvCxnSpPr/>
          <p:nvPr/>
        </p:nvCxnSpPr>
        <p:spPr bwMode="auto">
          <a:xfrm flipH="1">
            <a:off x="3403967" y="2168220"/>
            <a:ext cx="2745928" cy="14521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5002788" y="1621327"/>
            <a:ext cx="989678" cy="547957"/>
            <a:chOff x="4617960" y="1621326"/>
            <a:chExt cx="913549" cy="547957"/>
          </a:xfrm>
        </p:grpSpPr>
        <p:sp>
          <p:nvSpPr>
            <p:cNvPr id="329" name="AutoShape 118"/>
            <p:cNvSpPr>
              <a:spLocks noChangeArrowheads="1"/>
            </p:cNvSpPr>
            <p:nvPr/>
          </p:nvSpPr>
          <p:spPr bwMode="auto">
            <a:xfrm rot="21413181">
              <a:off x="4617960" y="1893058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 rot="21418560">
              <a:off x="4825399" y="1621326"/>
              <a:ext cx="7061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CC0000"/>
                  </a:solidFill>
                </a:rPr>
                <a:t>AS3,X</a:t>
              </a:r>
            </a:p>
          </p:txBody>
        </p:sp>
      </p:grpSp>
      <p:sp>
        <p:nvSpPr>
          <p:cNvPr id="333" name="Rectangle 4"/>
          <p:cNvSpPr txBox="1">
            <a:spLocks noChangeArrowheads="1"/>
          </p:cNvSpPr>
          <p:nvPr/>
        </p:nvSpPr>
        <p:spPr bwMode="auto">
          <a:xfrm>
            <a:off x="729460" y="5110285"/>
            <a:ext cx="9214644" cy="55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200" dirty="0">
                <a:latin typeface="Gill Sans MT" charset="0"/>
              </a:rPr>
              <a:t>AS</a:t>
            </a:r>
            <a:r>
              <a:rPr lang="en-US" sz="2200" dirty="0">
                <a:latin typeface="Arial"/>
                <a:cs typeface="Arial"/>
              </a:rPr>
              <a:t>1</a:t>
            </a:r>
            <a:r>
              <a:rPr lang="en-US" sz="2200" dirty="0">
                <a:latin typeface="Gill Sans MT" charset="0"/>
              </a:rPr>
              <a:t> gateway router</a:t>
            </a:r>
            <a:r>
              <a:rPr lang="en-US" sz="2200" dirty="0">
                <a:latin typeface="Arial"/>
                <a:cs typeface="Arial"/>
              </a:rPr>
              <a:t> 1c </a:t>
            </a:r>
            <a:r>
              <a:rPr lang="en-US" sz="2200" dirty="0">
                <a:latin typeface="Gill Sans MT" charset="0"/>
              </a:rPr>
              <a:t>learns path </a:t>
            </a:r>
            <a:r>
              <a:rPr lang="en-US" sz="2200" i="1" dirty="0">
                <a:solidFill>
                  <a:srgbClr val="CC0000"/>
                </a:solidFill>
                <a:latin typeface="Gill Sans MT" charset="0"/>
              </a:rPr>
              <a:t>AS3,X </a:t>
            </a:r>
            <a:r>
              <a:rPr lang="en-US" sz="2200" dirty="0">
                <a:latin typeface="Gill Sans MT" charset="0"/>
              </a:rPr>
              <a:t>from 3a</a:t>
            </a:r>
            <a:endParaRPr lang="en-US" sz="2000" dirty="0">
              <a:latin typeface="Gill Sans MT" charset="0"/>
            </a:endParaRPr>
          </a:p>
          <a:p>
            <a:endParaRPr lang="en-US" sz="2000" dirty="0">
              <a:latin typeface="Gill Sans MT" charset="0"/>
            </a:endParaRPr>
          </a:p>
        </p:txBody>
      </p:sp>
      <p:sp>
        <p:nvSpPr>
          <p:cNvPr id="334" name="Rectangle 4"/>
          <p:cNvSpPr txBox="1">
            <a:spLocks noChangeArrowheads="1"/>
          </p:cNvSpPr>
          <p:nvPr/>
        </p:nvSpPr>
        <p:spPr bwMode="auto">
          <a:xfrm>
            <a:off x="746397" y="5477603"/>
            <a:ext cx="8778604" cy="102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100000"/>
              </a:lnSpc>
            </a:pPr>
            <a:r>
              <a:rPr lang="en-US" sz="2200" dirty="0">
                <a:latin typeface="Gill Sans MT" charset="0"/>
              </a:rPr>
              <a:t>Based on policy, AS</a:t>
            </a:r>
            <a:r>
              <a:rPr lang="en-US" sz="2200" dirty="0">
                <a:latin typeface="Arial"/>
                <a:cs typeface="Arial"/>
              </a:rPr>
              <a:t>1</a:t>
            </a:r>
            <a:r>
              <a:rPr lang="en-US" sz="2200" dirty="0">
                <a:latin typeface="Gill Sans MT" charset="0"/>
              </a:rPr>
              <a:t> gateway router</a:t>
            </a:r>
            <a:r>
              <a:rPr lang="en-US" sz="2200" dirty="0">
                <a:latin typeface="Arial"/>
                <a:cs typeface="Arial"/>
              </a:rPr>
              <a:t> 1c </a:t>
            </a:r>
            <a:r>
              <a:rPr lang="en-US" sz="2200" dirty="0">
                <a:latin typeface="Gill Sans MT" charset="0"/>
              </a:rPr>
              <a:t>chooses path </a:t>
            </a:r>
            <a:r>
              <a:rPr lang="en-US" sz="2200" i="1" dirty="0">
                <a:solidFill>
                  <a:srgbClr val="CC0000"/>
                </a:solidFill>
                <a:latin typeface="Gill Sans MT" charset="0"/>
              </a:rPr>
              <a:t>AS3,X, and advertises path within AS</a:t>
            </a:r>
            <a:r>
              <a:rPr lang="en-US" sz="2200" i="1" dirty="0">
                <a:solidFill>
                  <a:srgbClr val="CC0000"/>
                </a:solidFill>
                <a:latin typeface="Arial"/>
                <a:cs typeface="Arial"/>
              </a:rPr>
              <a:t>1</a:t>
            </a:r>
            <a:r>
              <a:rPr lang="en-US" sz="2200" i="1" dirty="0">
                <a:solidFill>
                  <a:srgbClr val="CC0000"/>
                </a:solidFill>
                <a:latin typeface="Gill Sans MT" charset="0"/>
              </a:rPr>
              <a:t> via iBGP</a:t>
            </a:r>
            <a:endParaRPr lang="en-US" sz="2000" dirty="0">
              <a:latin typeface="Gill Sans MT" charset="0"/>
            </a:endParaRPr>
          </a:p>
          <a:p>
            <a:pPr>
              <a:lnSpc>
                <a:spcPct val="100000"/>
              </a:lnSpc>
            </a:pPr>
            <a:endParaRPr lang="en-US" sz="2000" dirty="0">
              <a:latin typeface="Gill Sans MT" charset="0"/>
            </a:endParaRPr>
          </a:p>
        </p:txBody>
      </p:sp>
      <p:sp>
        <p:nvSpPr>
          <p:cNvPr id="3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0834" y="6475896"/>
            <a:ext cx="59437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45</a:t>
            </a:fld>
            <a:endParaRPr lang="en-US" sz="1200" dirty="0">
              <a:latin typeface="Tahoma" charset="0"/>
            </a:endParaRPr>
          </a:p>
        </p:txBody>
      </p:sp>
      <p:sp>
        <p:nvSpPr>
          <p:cNvPr id="33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06788" y="6475082"/>
            <a:ext cx="2358929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56440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" grpId="0"/>
      <p:bldP spid="33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Gill Sans MT" charset="0"/>
              </a:rPr>
              <a:t>BGP messages</a:t>
            </a:r>
            <a:endParaRPr lang="en-US" sz="3200">
              <a:latin typeface="Gill Sans MT" charset="0"/>
            </a:endParaRP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7850" y="1524000"/>
            <a:ext cx="8915400" cy="5029200"/>
          </a:xfrm>
        </p:spPr>
        <p:txBody>
          <a:bodyPr/>
          <a:lstStyle/>
          <a:p>
            <a:pPr marL="293688" indent="-293688"/>
            <a:r>
              <a:rPr lang="en-US" sz="2400" dirty="0">
                <a:latin typeface="Gill Sans MT" charset="0"/>
              </a:rPr>
              <a:t>BGP messages exchanged between peers over TCP connection</a:t>
            </a:r>
          </a:p>
          <a:p>
            <a:pPr marL="293688" indent="-293688"/>
            <a:r>
              <a:rPr lang="en-US" sz="2400" dirty="0">
                <a:latin typeface="Gill Sans MT" charset="0"/>
              </a:rPr>
              <a:t>BGP messages:</a:t>
            </a: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OPEN:</a:t>
            </a:r>
            <a:r>
              <a:rPr lang="en-US" dirty="0">
                <a:latin typeface="Gill Sans MT" charset="0"/>
              </a:rPr>
              <a:t> opens TCP connection to remote BGP peer and authenticates sending BGP peer</a:t>
            </a: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UPDATE:</a:t>
            </a:r>
            <a:r>
              <a:rPr lang="en-US" dirty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advertises new path (or withdraws old)</a:t>
            </a: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KEEPALIVE:</a:t>
            </a:r>
            <a:r>
              <a:rPr lang="en-US" dirty="0">
                <a:latin typeface="Gill Sans MT" charset="0"/>
              </a:rPr>
              <a:t> keeps connection alive in absence of UPDATES; also ACKs OPEN request</a:t>
            </a: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NOTIFICATION:</a:t>
            </a:r>
            <a:r>
              <a:rPr lang="en-US" dirty="0">
                <a:latin typeface="Gill Sans MT" charset="0"/>
              </a:rPr>
              <a:t> reports errors in previous </a:t>
            </a:r>
            <a:r>
              <a:rPr lang="en-US" dirty="0" err="1">
                <a:latin typeface="Gill Sans MT" charset="0"/>
              </a:rPr>
              <a:t>msg</a:t>
            </a:r>
            <a:r>
              <a:rPr lang="en-US" dirty="0">
                <a:latin typeface="Gill Sans MT" charset="0"/>
              </a:rPr>
              <a:t>; also used to close connection</a:t>
            </a:r>
            <a:endParaRPr lang="en-US" sz="2800" dirty="0">
              <a:latin typeface="Gill Sans MT" charset="0"/>
            </a:endParaRPr>
          </a:p>
        </p:txBody>
      </p:sp>
      <p:pic>
        <p:nvPicPr>
          <p:cNvPr id="166917" name="Picture 4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98" y="1044575"/>
            <a:ext cx="3267604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0834" y="6475896"/>
            <a:ext cx="59437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46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06788" y="6475082"/>
            <a:ext cx="2358929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4717894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77850" y="0"/>
            <a:ext cx="888365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BGP, OSPF, forwarding table entries</a:t>
            </a: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743647" y="4619374"/>
            <a:ext cx="5615467" cy="551956"/>
          </a:xfrm>
        </p:spPr>
        <p:txBody>
          <a:bodyPr/>
          <a:lstStyle/>
          <a:p>
            <a:pPr marL="292100" indent="-292100">
              <a:lnSpc>
                <a:spcPct val="90000"/>
              </a:lnSpc>
            </a:pPr>
            <a:r>
              <a:rPr lang="en-US" sz="2000" dirty="0">
                <a:latin typeface="Gill Sans MT" charset="0"/>
              </a:rPr>
              <a:t>recall: </a:t>
            </a:r>
            <a:r>
              <a:rPr lang="en-US" sz="2000" dirty="0">
                <a:latin typeface="Arial"/>
                <a:cs typeface="Arial"/>
              </a:rPr>
              <a:t>1</a:t>
            </a:r>
            <a:r>
              <a:rPr lang="en-US" sz="2000" dirty="0">
                <a:latin typeface="Gill Sans MT" charset="0"/>
              </a:rPr>
              <a:t>a, </a:t>
            </a:r>
            <a:r>
              <a:rPr lang="en-US" sz="2000" dirty="0">
                <a:latin typeface="Arial"/>
                <a:cs typeface="Arial"/>
              </a:rPr>
              <a:t>1</a:t>
            </a:r>
            <a:r>
              <a:rPr lang="en-US" sz="2000" dirty="0">
                <a:latin typeface="Gill Sans MT" charset="0"/>
              </a:rPr>
              <a:t>b, </a:t>
            </a:r>
            <a:r>
              <a:rPr lang="en-US" sz="2000" dirty="0">
                <a:latin typeface="Arial"/>
                <a:cs typeface="Arial"/>
              </a:rPr>
              <a:t>1</a:t>
            </a:r>
            <a:r>
              <a:rPr lang="en-US" sz="2000" dirty="0">
                <a:latin typeface="Gill Sans MT" charset="0"/>
              </a:rPr>
              <a:t>c learn about </a:t>
            </a:r>
            <a:r>
              <a:rPr lang="en-US" sz="2000" dirty="0" err="1">
                <a:latin typeface="Gill Sans MT" charset="0"/>
              </a:rPr>
              <a:t>dest</a:t>
            </a:r>
            <a:r>
              <a:rPr lang="en-US" sz="2000" dirty="0">
                <a:latin typeface="Gill Sans MT" charset="0"/>
              </a:rPr>
              <a:t> X via iBGP from </a:t>
            </a:r>
            <a:r>
              <a:rPr lang="en-US" sz="2000" dirty="0">
                <a:latin typeface="Arial"/>
                <a:cs typeface="Arial"/>
              </a:rPr>
              <a:t>1</a:t>
            </a:r>
            <a:r>
              <a:rPr lang="en-US" sz="2000" dirty="0">
                <a:latin typeface="Gill Sans MT" charset="0"/>
              </a:rPr>
              <a:t>c: “path to X goes through </a:t>
            </a:r>
            <a:r>
              <a:rPr lang="en-US" sz="2000" dirty="0">
                <a:latin typeface="Arial"/>
                <a:cs typeface="Arial"/>
              </a:rPr>
              <a:t>1</a:t>
            </a:r>
            <a:r>
              <a:rPr lang="en-US" sz="2000" dirty="0">
                <a:latin typeface="Gill Sans MT" charset="0"/>
              </a:rPr>
              <a:t>c”</a:t>
            </a: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19" y="800100"/>
            <a:ext cx="8630048" cy="2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76961" y="1814323"/>
            <a:ext cx="2770447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619588"/>
              <a:chOff x="833331" y="2873352"/>
              <a:chExt cx="2333625" cy="1619588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31964" cy="398271"/>
                  <a:chOff x="667045" y="1708643"/>
                  <a:chExt cx="431964" cy="398271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31964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31964" cy="398271"/>
                  <a:chOff x="667045" y="1708643"/>
                  <a:chExt cx="431964" cy="398271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31964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19407" cy="398272"/>
                  <a:chOff x="667045" y="1708643"/>
                  <a:chExt cx="419407" cy="39827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19407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31964" cy="398272"/>
                  <a:chOff x="667045" y="1708643"/>
                  <a:chExt cx="431964" cy="39827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31964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15140" y="3783345"/>
                <a:ext cx="489235" cy="35258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7" name="Straight Connector 336"/>
              <p:cNvCxnSpPr>
                <a:endCxn id="316" idx="2"/>
              </p:cNvCxnSpPr>
              <p:nvPr/>
            </p:nvCxnSpPr>
            <p:spPr bwMode="auto">
              <a:xfrm flipV="1">
                <a:off x="1319809" y="3078707"/>
                <a:ext cx="417868" cy="45701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97" name="Freeform 2"/>
          <p:cNvSpPr>
            <a:spLocks/>
          </p:cNvSpPr>
          <p:nvPr/>
        </p:nvSpPr>
        <p:spPr bwMode="auto">
          <a:xfrm>
            <a:off x="3559500" y="2741494"/>
            <a:ext cx="2757829" cy="1720535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8" name="Group 197"/>
          <p:cNvGrpSpPr/>
          <p:nvPr/>
        </p:nvGrpSpPr>
        <p:grpSpPr>
          <a:xfrm>
            <a:off x="3798810" y="2881518"/>
            <a:ext cx="2372374" cy="1502905"/>
            <a:chOff x="833331" y="2873352"/>
            <a:chExt cx="2333625" cy="1619237"/>
          </a:xfrm>
        </p:grpSpPr>
        <p:grpSp>
          <p:nvGrpSpPr>
            <p:cNvPr id="199" name="Group 198"/>
            <p:cNvGrpSpPr/>
            <p:nvPr/>
          </p:nvGrpSpPr>
          <p:grpSpPr>
            <a:xfrm>
              <a:off x="1736090" y="2873352"/>
              <a:ext cx="565150" cy="397920"/>
              <a:chOff x="1736090" y="2873352"/>
              <a:chExt cx="565150" cy="397920"/>
            </a:xfrm>
          </p:grpSpPr>
          <p:grpSp>
            <p:nvGrpSpPr>
              <p:cNvPr id="24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52" name="Oval 25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3" name="Rectangle 25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4" name="Oval 25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5" name="Freeform 25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6" name="Freeform 25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7" name="Freeform 25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8" name="Freeform 25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59" name="Straight Connector 258"/>
                <p:cNvCxnSpPr>
                  <a:endCxn id="25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9" name="Group 248"/>
              <p:cNvGrpSpPr/>
              <p:nvPr/>
            </p:nvGrpSpPr>
            <p:grpSpPr>
              <a:xfrm>
                <a:off x="1770362" y="2873352"/>
                <a:ext cx="433940" cy="397920"/>
                <a:chOff x="667045" y="1708643"/>
                <a:chExt cx="433940" cy="397920"/>
              </a:xfrm>
            </p:grpSpPr>
            <p:sp>
              <p:nvSpPr>
                <p:cNvPr id="250" name="Oval 24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1" name="TextBox 250"/>
                <p:cNvSpPr txBox="1"/>
                <p:nvPr/>
              </p:nvSpPr>
              <p:spPr>
                <a:xfrm>
                  <a:off x="667045" y="1708643"/>
                  <a:ext cx="433940" cy="3979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2b</a:t>
                  </a:r>
                </a:p>
              </p:txBody>
            </p:sp>
          </p:grpSp>
        </p:grpSp>
        <p:grpSp>
          <p:nvGrpSpPr>
            <p:cNvPr id="200" name="Group 199"/>
            <p:cNvGrpSpPr/>
            <p:nvPr/>
          </p:nvGrpSpPr>
          <p:grpSpPr>
            <a:xfrm>
              <a:off x="1740320" y="4094669"/>
              <a:ext cx="565150" cy="397920"/>
              <a:chOff x="1736090" y="2873352"/>
              <a:chExt cx="565150" cy="397920"/>
            </a:xfrm>
          </p:grpSpPr>
          <p:grpSp>
            <p:nvGrpSpPr>
              <p:cNvPr id="23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9" name="Oval 23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6" name="Straight Connector 245"/>
                <p:cNvCxnSpPr>
                  <a:endCxn id="24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235"/>
              <p:cNvGrpSpPr/>
              <p:nvPr/>
            </p:nvGrpSpPr>
            <p:grpSpPr>
              <a:xfrm>
                <a:off x="1770362" y="2873352"/>
                <a:ext cx="433940" cy="397920"/>
                <a:chOff x="667045" y="1708643"/>
                <a:chExt cx="433940" cy="397920"/>
              </a:xfrm>
            </p:grpSpPr>
            <p:sp>
              <p:nvSpPr>
                <p:cNvPr id="237" name="Oval 23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8" name="TextBox 237"/>
                <p:cNvSpPr txBox="1"/>
                <p:nvPr/>
              </p:nvSpPr>
              <p:spPr>
                <a:xfrm>
                  <a:off x="667045" y="1708643"/>
                  <a:ext cx="433940" cy="3979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2d</a:t>
                  </a:r>
                </a:p>
              </p:txBody>
            </p:sp>
          </p:grpSp>
        </p:grpSp>
        <p:grpSp>
          <p:nvGrpSpPr>
            <p:cNvPr id="201" name="Group 200"/>
            <p:cNvGrpSpPr/>
            <p:nvPr/>
          </p:nvGrpSpPr>
          <p:grpSpPr>
            <a:xfrm>
              <a:off x="2601806" y="3485072"/>
              <a:ext cx="565150" cy="397920"/>
              <a:chOff x="1736090" y="2873352"/>
              <a:chExt cx="565150" cy="397920"/>
            </a:xfrm>
          </p:grpSpPr>
          <p:grpSp>
            <p:nvGrpSpPr>
              <p:cNvPr id="22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6" name="Oval 22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7" name="Rectangle 22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Oval 22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0" name="Freeform 22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1" name="Freeform 23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2" name="Freeform 23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3" name="Straight Connector 232"/>
                <p:cNvCxnSpPr>
                  <a:endCxn id="22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3" name="Group 222"/>
              <p:cNvGrpSpPr/>
              <p:nvPr/>
            </p:nvGrpSpPr>
            <p:grpSpPr>
              <a:xfrm>
                <a:off x="1770362" y="2873352"/>
                <a:ext cx="421326" cy="397920"/>
                <a:chOff x="667045" y="1708643"/>
                <a:chExt cx="421326" cy="397920"/>
              </a:xfrm>
            </p:grpSpPr>
            <p:sp>
              <p:nvSpPr>
                <p:cNvPr id="224" name="Oval 223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TextBox 224"/>
                <p:cNvSpPr txBox="1"/>
                <p:nvPr/>
              </p:nvSpPr>
              <p:spPr>
                <a:xfrm>
                  <a:off x="667045" y="1708643"/>
                  <a:ext cx="421326" cy="3979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2c</a:t>
                  </a:r>
                </a:p>
              </p:txBody>
            </p:sp>
          </p:grpSp>
        </p:grpSp>
        <p:grpSp>
          <p:nvGrpSpPr>
            <p:cNvPr id="202" name="Group 201"/>
            <p:cNvGrpSpPr/>
            <p:nvPr/>
          </p:nvGrpSpPr>
          <p:grpSpPr>
            <a:xfrm>
              <a:off x="833331" y="3478719"/>
              <a:ext cx="565150" cy="397920"/>
              <a:chOff x="1736090" y="2873352"/>
              <a:chExt cx="565150" cy="397920"/>
            </a:xfrm>
          </p:grpSpPr>
          <p:grpSp>
            <p:nvGrpSpPr>
              <p:cNvPr id="20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3" name="Oval 21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Oval 21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7" name="Freeform 21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8" name="Freeform 21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20" name="Straight Connector 219"/>
                <p:cNvCxnSpPr>
                  <a:endCxn id="21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" name="Group 209"/>
              <p:cNvGrpSpPr/>
              <p:nvPr/>
            </p:nvGrpSpPr>
            <p:grpSpPr>
              <a:xfrm>
                <a:off x="1770362" y="2873352"/>
                <a:ext cx="433940" cy="397920"/>
                <a:chOff x="667045" y="1708643"/>
                <a:chExt cx="433940" cy="397920"/>
              </a:xfrm>
            </p:grpSpPr>
            <p:sp>
              <p:nvSpPr>
                <p:cNvPr id="211" name="Oval 210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>
                  <a:off x="667045" y="1708643"/>
                  <a:ext cx="433940" cy="3979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2a</a:t>
                  </a:r>
                </a:p>
              </p:txBody>
            </p:sp>
          </p:grpSp>
        </p:grpSp>
        <p:cxnSp>
          <p:nvCxnSpPr>
            <p:cNvPr id="203" name="Straight Connector 202"/>
            <p:cNvCxnSpPr>
              <a:endCxn id="238" idx="0"/>
            </p:cNvCxnSpPr>
            <p:nvPr/>
          </p:nvCxnSpPr>
          <p:spPr bwMode="auto">
            <a:xfrm>
              <a:off x="1991073" y="3173114"/>
              <a:ext cx="489" cy="92155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" name="Straight Connector 204"/>
            <p:cNvCxnSpPr/>
            <p:nvPr/>
          </p:nvCxnSpPr>
          <p:spPr bwMode="auto">
            <a:xfrm>
              <a:off x="2280478" y="3145660"/>
              <a:ext cx="435814" cy="35947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" name="Straight Connector 205"/>
            <p:cNvCxnSpPr/>
            <p:nvPr/>
          </p:nvCxnSpPr>
          <p:spPr bwMode="auto">
            <a:xfrm>
              <a:off x="1300073" y="3768911"/>
              <a:ext cx="527386" cy="3682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" name="Straight Connector 206"/>
            <p:cNvCxnSpPr/>
            <p:nvPr/>
          </p:nvCxnSpPr>
          <p:spPr bwMode="auto">
            <a:xfrm flipH="1">
              <a:off x="2194462" y="3713972"/>
              <a:ext cx="509583" cy="4289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966660" y="1673235"/>
            <a:ext cx="2790148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6208775" y="1809351"/>
            <a:ext cx="2400177" cy="2123152"/>
            <a:chOff x="833331" y="2873352"/>
            <a:chExt cx="2333625" cy="2353163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409344"/>
              <a:chOff x="1736090" y="2873352"/>
              <a:chExt cx="565150" cy="409344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28914" cy="409344"/>
                <a:chOff x="667045" y="1708643"/>
                <a:chExt cx="428914" cy="409344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28914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409344"/>
              <a:chOff x="1736090" y="2873352"/>
              <a:chExt cx="565150" cy="409344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28914" cy="409344"/>
                <a:chOff x="667045" y="1708643"/>
                <a:chExt cx="428914" cy="409344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28914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409344"/>
              <a:chOff x="1736090" y="2873352"/>
              <a:chExt cx="565150" cy="409344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16446" cy="409344"/>
                <a:chOff x="667045" y="1708643"/>
                <a:chExt cx="416446" cy="409344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16446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409344"/>
              <a:chOff x="1736090" y="2873352"/>
              <a:chExt cx="565150" cy="409344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28914" cy="409344"/>
                <a:chOff x="667045" y="1708643"/>
                <a:chExt cx="428914" cy="409344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28914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6" name="Straight Connector 325"/>
            <p:cNvCxnSpPr/>
            <p:nvPr/>
          </p:nvCxnSpPr>
          <p:spPr bwMode="auto">
            <a:xfrm flipH="1">
              <a:off x="1596702" y="5224152"/>
              <a:ext cx="673647" cy="236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300599" y="2702856"/>
            <a:ext cx="587765" cy="78120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983454" y="2643973"/>
            <a:ext cx="365880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784399" y="2801177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005946" y="1714475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66104" y="1925151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660063" y="2776082"/>
            <a:ext cx="1843545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94585" y="5223365"/>
                <a:ext cx="439880" cy="369332"/>
                <a:chOff x="618458" y="1708643"/>
                <a:chExt cx="463324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618458" y="1708643"/>
                  <a:ext cx="453852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6189561" y="2742076"/>
            <a:ext cx="1032161" cy="768350"/>
            <a:chOff x="5713444" y="2379268"/>
            <a:chExt cx="952764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759379" cy="301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AS3,X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197896" y="2801413"/>
            <a:ext cx="1330683" cy="882449"/>
            <a:chOff x="2028828" y="2438604"/>
            <a:chExt cx="1228323" cy="882449"/>
          </a:xfrm>
        </p:grpSpPr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169255" cy="301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AS2,AS3,X </a:t>
              </a:r>
            </a:p>
          </p:txBody>
        </p:sp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516829" y="2281384"/>
            <a:ext cx="1206244" cy="802903"/>
            <a:chOff x="4057381" y="2820739"/>
            <a:chExt cx="1113456" cy="802903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7381" y="3181458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1068" y="3344630"/>
              <a:ext cx="409376" cy="27901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25" name="Straight Connector 324"/>
          <p:cNvCxnSpPr>
            <a:stCxn id="148" idx="1"/>
          </p:cNvCxnSpPr>
          <p:nvPr/>
        </p:nvCxnSpPr>
        <p:spPr bwMode="auto">
          <a:xfrm flipH="1">
            <a:off x="3300811" y="2540212"/>
            <a:ext cx="2943213" cy="12586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5002788" y="1984135"/>
            <a:ext cx="989678" cy="547957"/>
            <a:chOff x="4617960" y="1621326"/>
            <a:chExt cx="913549" cy="547957"/>
          </a:xfrm>
        </p:grpSpPr>
        <p:sp>
          <p:nvSpPr>
            <p:cNvPr id="329" name="AutoShape 118"/>
            <p:cNvSpPr>
              <a:spLocks noChangeArrowheads="1"/>
            </p:cNvSpPr>
            <p:nvPr/>
          </p:nvSpPr>
          <p:spPr bwMode="auto">
            <a:xfrm rot="21413181">
              <a:off x="4617960" y="1893058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 rot="21418560">
              <a:off x="4825399" y="1621326"/>
              <a:ext cx="7061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CC0000"/>
                  </a:solidFill>
                </a:rPr>
                <a:t>AS3,X</a:t>
              </a:r>
            </a:p>
          </p:txBody>
        </p:sp>
      </p:grpSp>
      <p:sp>
        <p:nvSpPr>
          <p:cNvPr id="334" name="Rectangle 4"/>
          <p:cNvSpPr txBox="1">
            <a:spLocks noChangeArrowheads="1"/>
          </p:cNvSpPr>
          <p:nvPr/>
        </p:nvSpPr>
        <p:spPr bwMode="auto">
          <a:xfrm>
            <a:off x="3768376" y="5238591"/>
            <a:ext cx="5838810" cy="102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90000"/>
              </a:lnSpc>
            </a:pPr>
            <a:r>
              <a:rPr lang="en-US" sz="2000" dirty="0">
                <a:latin typeface="Arial"/>
                <a:cs typeface="Arial"/>
              </a:rPr>
              <a:t>1</a:t>
            </a:r>
            <a:r>
              <a:rPr lang="en-US" sz="2000" dirty="0">
                <a:latin typeface="Gill Sans MT" charset="0"/>
              </a:rPr>
              <a:t>d: OSPF intra-domain routing: to get to </a:t>
            </a:r>
            <a:r>
              <a:rPr lang="en-US" sz="2000" dirty="0">
                <a:latin typeface="Arial"/>
                <a:cs typeface="Arial"/>
              </a:rPr>
              <a:t>1</a:t>
            </a:r>
            <a:r>
              <a:rPr lang="en-US" sz="2000" dirty="0">
                <a:latin typeface="Gill Sans MT" charset="0"/>
              </a:rPr>
              <a:t>c, forward over outgoing local interface </a:t>
            </a:r>
            <a:r>
              <a:rPr lang="en-US" sz="2000" dirty="0">
                <a:latin typeface="Arial"/>
                <a:cs typeface="Arial"/>
              </a:rPr>
              <a:t>1</a:t>
            </a:r>
          </a:p>
        </p:txBody>
      </p:sp>
      <p:sp>
        <p:nvSpPr>
          <p:cNvPr id="328" name="TextBox 327"/>
          <p:cNvSpPr txBox="1"/>
          <p:nvPr/>
        </p:nvSpPr>
        <p:spPr>
          <a:xfrm rot="21418560">
            <a:off x="2531916" y="2116378"/>
            <a:ext cx="764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CC0000"/>
                </a:solidFill>
              </a:rPr>
              <a:t>AS3,X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5123" y="1189190"/>
            <a:ext cx="72571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Q: how does router set forwarding table entry to distant prefix?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245259" y="2245332"/>
            <a:ext cx="1384694" cy="1068501"/>
            <a:chOff x="1149470" y="2245331"/>
            <a:chExt cx="1278179" cy="1068501"/>
          </a:xfrm>
        </p:grpSpPr>
        <p:sp>
          <p:nvSpPr>
            <p:cNvPr id="9" name="TextBox 8"/>
            <p:cNvSpPr txBox="1"/>
            <p:nvPr/>
          </p:nvSpPr>
          <p:spPr>
            <a:xfrm>
              <a:off x="2165447" y="2998844"/>
              <a:ext cx="262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336" name="TextBox 335"/>
            <p:cNvSpPr txBox="1"/>
            <p:nvPr/>
          </p:nvSpPr>
          <p:spPr>
            <a:xfrm>
              <a:off x="1458923" y="3006055"/>
              <a:ext cx="262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  <p:sp>
          <p:nvSpPr>
            <p:cNvPr id="338" name="TextBox 337"/>
            <p:cNvSpPr txBox="1"/>
            <p:nvPr/>
          </p:nvSpPr>
          <p:spPr>
            <a:xfrm>
              <a:off x="1149470" y="2245331"/>
              <a:ext cx="262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339" name="TextBox 338"/>
            <p:cNvSpPr txBox="1"/>
            <p:nvPr/>
          </p:nvSpPr>
          <p:spPr>
            <a:xfrm>
              <a:off x="1339883" y="2623598"/>
              <a:ext cx="262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82458" y="3379310"/>
            <a:ext cx="1819142" cy="2911109"/>
            <a:chOff x="537654" y="3379309"/>
            <a:chExt cx="1679208" cy="2911109"/>
          </a:xfrm>
        </p:grpSpPr>
        <p:sp>
          <p:nvSpPr>
            <p:cNvPr id="469" name="Freeform 468"/>
            <p:cNvSpPr/>
            <p:nvPr/>
          </p:nvSpPr>
          <p:spPr>
            <a:xfrm rot="10326036" flipH="1">
              <a:off x="771808" y="3379309"/>
              <a:ext cx="1333280" cy="959366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06934 w 1167285"/>
                <a:gd name="connsiteY0" fmla="*/ 967578 h 967578"/>
                <a:gd name="connsiteX1" fmla="*/ 0 w 1167285"/>
                <a:gd name="connsiteY1" fmla="*/ 0 h 967578"/>
                <a:gd name="connsiteX2" fmla="*/ 1005993 w 1167285"/>
                <a:gd name="connsiteY2" fmla="*/ 46284 h 967578"/>
                <a:gd name="connsiteX3" fmla="*/ 1167285 w 1167285"/>
                <a:gd name="connsiteY3" fmla="*/ 895852 h 967578"/>
                <a:gd name="connsiteX4" fmla="*/ 1006934 w 1167285"/>
                <a:gd name="connsiteY4" fmla="*/ 967578 h 967578"/>
                <a:gd name="connsiteX0" fmla="*/ 1006934 w 1167285"/>
                <a:gd name="connsiteY0" fmla="*/ 1132232 h 1132232"/>
                <a:gd name="connsiteX1" fmla="*/ 0 w 1167285"/>
                <a:gd name="connsiteY1" fmla="*/ 164654 h 1132232"/>
                <a:gd name="connsiteX2" fmla="*/ 991394 w 1167285"/>
                <a:gd name="connsiteY2" fmla="*/ 130 h 1132232"/>
                <a:gd name="connsiteX3" fmla="*/ 1167285 w 1167285"/>
                <a:gd name="connsiteY3" fmla="*/ 1060506 h 1132232"/>
                <a:gd name="connsiteX4" fmla="*/ 1006934 w 1167285"/>
                <a:gd name="connsiteY4" fmla="*/ 1132232 h 1132232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332977"/>
                <a:gd name="connsiteY0" fmla="*/ 1088164 h 1088164"/>
                <a:gd name="connsiteX1" fmla="*/ 0 w 1332977"/>
                <a:gd name="connsiteY1" fmla="*/ 164654 h 1088164"/>
                <a:gd name="connsiteX2" fmla="*/ 991394 w 1332977"/>
                <a:gd name="connsiteY2" fmla="*/ 130 h 1088164"/>
                <a:gd name="connsiteX3" fmla="*/ 1332977 w 1332977"/>
                <a:gd name="connsiteY3" fmla="*/ 1045574 h 1088164"/>
                <a:gd name="connsiteX4" fmla="*/ 986900 w 1332977"/>
                <a:gd name="connsiteY4" fmla="*/ 1088164 h 108816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2977" h="1143414">
                  <a:moveTo>
                    <a:pt x="1029955" y="1143414"/>
                  </a:moveTo>
                  <a:cubicBezTo>
                    <a:pt x="771645" y="868623"/>
                    <a:pt x="908943" y="903822"/>
                    <a:pt x="0" y="164654"/>
                  </a:cubicBezTo>
                  <a:cubicBezTo>
                    <a:pt x="346878" y="170249"/>
                    <a:pt x="644516" y="-5465"/>
                    <a:pt x="991394" y="130"/>
                  </a:cubicBezTo>
                  <a:cubicBezTo>
                    <a:pt x="1125143" y="751678"/>
                    <a:pt x="1116033" y="592331"/>
                    <a:pt x="1332977" y="1045574"/>
                  </a:cubicBezTo>
                  <a:cubicBezTo>
                    <a:pt x="1183663" y="1029001"/>
                    <a:pt x="1194267" y="1059672"/>
                    <a:pt x="1029955" y="11434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37654" y="4169528"/>
              <a:ext cx="1679208" cy="2120890"/>
              <a:chOff x="537654" y="4169528"/>
              <a:chExt cx="1679208" cy="2120890"/>
            </a:xfrm>
          </p:grpSpPr>
          <p:sp>
            <p:nvSpPr>
              <p:cNvPr id="481" name="Rectangle 480"/>
              <p:cNvSpPr/>
              <p:nvPr/>
            </p:nvSpPr>
            <p:spPr bwMode="auto">
              <a:xfrm rot="10800000">
                <a:off x="809301" y="4261100"/>
                <a:ext cx="1027112" cy="99448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2" name="Group 104"/>
              <p:cNvGrpSpPr>
                <a:grpSpLocks/>
              </p:cNvGrpSpPr>
              <p:nvPr/>
            </p:nvGrpSpPr>
            <p:grpSpPr bwMode="auto">
              <a:xfrm>
                <a:off x="812771" y="5933069"/>
                <a:ext cx="1034710" cy="357349"/>
                <a:chOff x="4128636" y="3606589"/>
                <a:chExt cx="568145" cy="338667"/>
              </a:xfrm>
            </p:grpSpPr>
            <p:sp>
              <p:nvSpPr>
                <p:cNvPr id="496" name="Oval 495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7" name="Rectangle 496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8" name="Oval 497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9" name="Straight Connector 498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Straight Connector 499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3" name="Rectangle 482"/>
              <p:cNvSpPr/>
              <p:nvPr/>
            </p:nvSpPr>
            <p:spPr bwMode="auto">
              <a:xfrm>
                <a:off x="817079" y="5203658"/>
                <a:ext cx="1027112" cy="86051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84" name="Straight Connector 483"/>
              <p:cNvCxnSpPr>
                <a:endCxn id="497" idx="1"/>
              </p:cNvCxnSpPr>
              <p:nvPr/>
            </p:nvCxnSpPr>
            <p:spPr bwMode="auto">
              <a:xfrm>
                <a:off x="801363" y="4466995"/>
                <a:ext cx="11432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/>
              <p:cNvCxnSpPr>
                <a:endCxn id="497" idx="3"/>
              </p:cNvCxnSpPr>
              <p:nvPr/>
            </p:nvCxnSpPr>
            <p:spPr bwMode="auto">
              <a:xfrm>
                <a:off x="1842763" y="4466995"/>
                <a:ext cx="5083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6" name="Group 9"/>
              <p:cNvGrpSpPr>
                <a:grpSpLocks/>
              </p:cNvGrpSpPr>
              <p:nvPr/>
            </p:nvGrpSpPr>
            <p:grpSpPr bwMode="auto">
              <a:xfrm>
                <a:off x="777993" y="4169528"/>
                <a:ext cx="1079500" cy="395024"/>
                <a:chOff x="2183302" y="1574638"/>
                <a:chExt cx="1200154" cy="430181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endCxn id="489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2" name="Rectangle 471"/>
              <p:cNvSpPr/>
              <p:nvPr/>
            </p:nvSpPr>
            <p:spPr bwMode="auto">
              <a:xfrm>
                <a:off x="546153" y="4588083"/>
                <a:ext cx="1670709" cy="13038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3" name="TextBox 472"/>
              <p:cNvSpPr txBox="1"/>
              <p:nvPr/>
            </p:nvSpPr>
            <p:spPr>
              <a:xfrm>
                <a:off x="540390" y="4583226"/>
                <a:ext cx="5729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dest</a:t>
                </a:r>
                <a:endParaRPr lang="en-US" dirty="0"/>
              </a:p>
            </p:txBody>
          </p:sp>
          <p:sp>
            <p:nvSpPr>
              <p:cNvPr id="474" name="TextBox 473"/>
              <p:cNvSpPr txBox="1"/>
              <p:nvPr/>
            </p:nvSpPr>
            <p:spPr>
              <a:xfrm>
                <a:off x="1162170" y="4587898"/>
                <a:ext cx="9872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interface</a:t>
                </a:r>
              </a:p>
            </p:txBody>
          </p:sp>
          <p:cxnSp>
            <p:nvCxnSpPr>
              <p:cNvPr id="475" name="Straight Connector 474"/>
              <p:cNvCxnSpPr/>
              <p:nvPr/>
            </p:nvCxnSpPr>
            <p:spPr bwMode="auto">
              <a:xfrm>
                <a:off x="1154183" y="4593421"/>
                <a:ext cx="1345" cy="129354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6" name="Straight Connector 475"/>
              <p:cNvCxnSpPr/>
              <p:nvPr/>
            </p:nvCxnSpPr>
            <p:spPr bwMode="auto">
              <a:xfrm flipH="1">
                <a:off x="537654" y="4911108"/>
                <a:ext cx="167920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77" name="TextBox 476"/>
              <p:cNvSpPr txBox="1"/>
              <p:nvPr/>
            </p:nvSpPr>
            <p:spPr>
              <a:xfrm>
                <a:off x="597755" y="4905652"/>
                <a:ext cx="38353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478" name="TextBox 477"/>
              <p:cNvSpPr txBox="1"/>
              <p:nvPr/>
            </p:nvSpPr>
            <p:spPr>
              <a:xfrm>
                <a:off x="649592" y="5234010"/>
                <a:ext cx="3125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C0000"/>
                    </a:solidFill>
                  </a:rPr>
                  <a:t>X</a:t>
                </a:r>
              </a:p>
            </p:txBody>
          </p:sp>
          <p:sp>
            <p:nvSpPr>
              <p:cNvPr id="479" name="TextBox 478"/>
              <p:cNvSpPr txBox="1"/>
              <p:nvPr/>
            </p:nvSpPr>
            <p:spPr>
              <a:xfrm>
                <a:off x="1230781" y="4917583"/>
                <a:ext cx="38353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480" name="TextBox 479"/>
              <p:cNvSpPr txBox="1"/>
              <p:nvPr/>
            </p:nvSpPr>
            <p:spPr>
              <a:xfrm>
                <a:off x="1308433" y="5241003"/>
                <a:ext cx="2888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C0000"/>
                    </a:solidFill>
                  </a:rPr>
                  <a:t>1</a:t>
                </a:r>
              </a:p>
            </p:txBody>
          </p:sp>
        </p:grpSp>
      </p:grpSp>
      <p:cxnSp>
        <p:nvCxnSpPr>
          <p:cNvPr id="272" name="Straight Arrow Connector 271"/>
          <p:cNvCxnSpPr/>
          <p:nvPr/>
        </p:nvCxnSpPr>
        <p:spPr bwMode="auto">
          <a:xfrm flipV="1">
            <a:off x="2404981" y="3159942"/>
            <a:ext cx="325094" cy="1834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7621265" y="3728816"/>
            <a:ext cx="1287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physical link</a:t>
            </a:r>
          </a:p>
        </p:txBody>
      </p:sp>
      <p:sp>
        <p:nvSpPr>
          <p:cNvPr id="333" name="TextBox 332"/>
          <p:cNvSpPr txBox="1"/>
          <p:nvPr/>
        </p:nvSpPr>
        <p:spPr>
          <a:xfrm>
            <a:off x="429655" y="2859586"/>
            <a:ext cx="1215730" cy="76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local link interfaces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at 1a, 1d</a:t>
            </a:r>
          </a:p>
        </p:txBody>
      </p:sp>
      <p:sp>
        <p:nvSpPr>
          <p:cNvPr id="34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0834" y="6475896"/>
            <a:ext cx="59437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47</a:t>
            </a:fld>
            <a:endParaRPr lang="en-US" sz="1200" dirty="0">
              <a:latin typeface="Tahoma" charset="0"/>
            </a:endParaRPr>
          </a:p>
        </p:txBody>
      </p:sp>
      <p:sp>
        <p:nvSpPr>
          <p:cNvPr id="34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06788" y="6475082"/>
            <a:ext cx="2358929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442188" y="2431189"/>
            <a:ext cx="1041099" cy="810304"/>
            <a:chOff x="1331251" y="2431189"/>
            <a:chExt cx="961014" cy="810304"/>
          </a:xfrm>
        </p:grpSpPr>
        <p:cxnSp>
          <p:nvCxnSpPr>
            <p:cNvPr id="16" name="Straight Connector 15"/>
            <p:cNvCxnSpPr/>
            <p:nvPr/>
          </p:nvCxnSpPr>
          <p:spPr bwMode="auto">
            <a:xfrm flipH="1" flipV="1">
              <a:off x="1331251" y="2431189"/>
              <a:ext cx="48189" cy="81030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5" name="Straight Connector 334"/>
            <p:cNvCxnSpPr/>
            <p:nvPr/>
          </p:nvCxnSpPr>
          <p:spPr bwMode="auto">
            <a:xfrm flipV="1">
              <a:off x="1381115" y="2850809"/>
              <a:ext cx="104212" cy="37268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2" name="Straight Connector 341"/>
            <p:cNvCxnSpPr/>
            <p:nvPr/>
          </p:nvCxnSpPr>
          <p:spPr bwMode="auto">
            <a:xfrm flipV="1">
              <a:off x="1386317" y="3162800"/>
              <a:ext cx="168546" cy="5884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3" name="Straight Connector 342"/>
            <p:cNvCxnSpPr/>
            <p:nvPr/>
          </p:nvCxnSpPr>
          <p:spPr bwMode="auto">
            <a:xfrm flipV="1">
              <a:off x="1364971" y="3164519"/>
              <a:ext cx="927294" cy="6788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56536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" grpId="0"/>
      <p:bldP spid="328" grpId="0"/>
      <p:bldP spid="328" grpId="1"/>
      <p:bldP spid="333" grpId="0"/>
      <p:bldP spid="333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77850" y="0"/>
            <a:ext cx="888365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BGP, OSPF, forwarding table entries</a:t>
            </a: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743647" y="4619374"/>
            <a:ext cx="5615467" cy="551956"/>
          </a:xfrm>
        </p:spPr>
        <p:txBody>
          <a:bodyPr/>
          <a:lstStyle/>
          <a:p>
            <a:pPr marL="292100" indent="-292100">
              <a:lnSpc>
                <a:spcPct val="90000"/>
              </a:lnSpc>
            </a:pPr>
            <a:r>
              <a:rPr lang="en-US" sz="2000" dirty="0">
                <a:latin typeface="Gill Sans MT" charset="0"/>
              </a:rPr>
              <a:t>recall: 1a, 1b, 1c learn about </a:t>
            </a:r>
            <a:r>
              <a:rPr lang="en-US" sz="2000" dirty="0" err="1">
                <a:latin typeface="Gill Sans MT" charset="0"/>
              </a:rPr>
              <a:t>dest</a:t>
            </a:r>
            <a:r>
              <a:rPr lang="en-US" sz="2000" dirty="0">
                <a:latin typeface="Gill Sans MT" charset="0"/>
              </a:rPr>
              <a:t> X via iBGP from 1c: “path to X goes through 1c”</a:t>
            </a: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19" y="800100"/>
            <a:ext cx="8630048" cy="2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76961" y="1814323"/>
            <a:ext cx="2770447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619588"/>
              <a:chOff x="833331" y="2873352"/>
              <a:chExt cx="2333625" cy="1619588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31964" cy="398271"/>
                  <a:chOff x="667045" y="1708643"/>
                  <a:chExt cx="431964" cy="398271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31964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31964" cy="398271"/>
                  <a:chOff x="667045" y="1708643"/>
                  <a:chExt cx="431964" cy="398271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31964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19407" cy="398272"/>
                  <a:chOff x="667045" y="1708643"/>
                  <a:chExt cx="419407" cy="39827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19407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31964" cy="398272"/>
                  <a:chOff x="667045" y="1708643"/>
                  <a:chExt cx="431964" cy="39827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31964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15140" y="3783345"/>
                <a:ext cx="489235" cy="35258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7" name="Straight Connector 336"/>
              <p:cNvCxnSpPr>
                <a:endCxn id="316" idx="2"/>
              </p:cNvCxnSpPr>
              <p:nvPr/>
            </p:nvCxnSpPr>
            <p:spPr bwMode="auto">
              <a:xfrm flipV="1">
                <a:off x="1319809" y="3078707"/>
                <a:ext cx="417868" cy="45701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97" name="Freeform 2"/>
          <p:cNvSpPr>
            <a:spLocks/>
          </p:cNvSpPr>
          <p:nvPr/>
        </p:nvSpPr>
        <p:spPr bwMode="auto">
          <a:xfrm>
            <a:off x="3559500" y="2741494"/>
            <a:ext cx="2757829" cy="1720535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8" name="Group 197"/>
          <p:cNvGrpSpPr/>
          <p:nvPr/>
        </p:nvGrpSpPr>
        <p:grpSpPr>
          <a:xfrm>
            <a:off x="3798810" y="2881518"/>
            <a:ext cx="2372374" cy="1502905"/>
            <a:chOff x="833331" y="2873352"/>
            <a:chExt cx="2333625" cy="1619237"/>
          </a:xfrm>
        </p:grpSpPr>
        <p:grpSp>
          <p:nvGrpSpPr>
            <p:cNvPr id="199" name="Group 198"/>
            <p:cNvGrpSpPr/>
            <p:nvPr/>
          </p:nvGrpSpPr>
          <p:grpSpPr>
            <a:xfrm>
              <a:off x="1736090" y="2873352"/>
              <a:ext cx="565150" cy="397920"/>
              <a:chOff x="1736090" y="2873352"/>
              <a:chExt cx="565150" cy="397920"/>
            </a:xfrm>
          </p:grpSpPr>
          <p:grpSp>
            <p:nvGrpSpPr>
              <p:cNvPr id="24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52" name="Oval 25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3" name="Rectangle 25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4" name="Oval 25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5" name="Freeform 25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6" name="Freeform 25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7" name="Freeform 25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8" name="Freeform 25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59" name="Straight Connector 258"/>
                <p:cNvCxnSpPr>
                  <a:endCxn id="25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9" name="Group 248"/>
              <p:cNvGrpSpPr/>
              <p:nvPr/>
            </p:nvGrpSpPr>
            <p:grpSpPr>
              <a:xfrm>
                <a:off x="1770362" y="2873352"/>
                <a:ext cx="433940" cy="397920"/>
                <a:chOff x="667045" y="1708643"/>
                <a:chExt cx="433940" cy="397920"/>
              </a:xfrm>
            </p:grpSpPr>
            <p:sp>
              <p:nvSpPr>
                <p:cNvPr id="250" name="Oval 24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1" name="TextBox 250"/>
                <p:cNvSpPr txBox="1"/>
                <p:nvPr/>
              </p:nvSpPr>
              <p:spPr>
                <a:xfrm>
                  <a:off x="667045" y="1708643"/>
                  <a:ext cx="433940" cy="3979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2b</a:t>
                  </a:r>
                </a:p>
              </p:txBody>
            </p:sp>
          </p:grpSp>
        </p:grpSp>
        <p:grpSp>
          <p:nvGrpSpPr>
            <p:cNvPr id="200" name="Group 199"/>
            <p:cNvGrpSpPr/>
            <p:nvPr/>
          </p:nvGrpSpPr>
          <p:grpSpPr>
            <a:xfrm>
              <a:off x="1740320" y="4094669"/>
              <a:ext cx="565150" cy="397920"/>
              <a:chOff x="1736090" y="2873352"/>
              <a:chExt cx="565150" cy="397920"/>
            </a:xfrm>
          </p:grpSpPr>
          <p:grpSp>
            <p:nvGrpSpPr>
              <p:cNvPr id="23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9" name="Oval 23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6" name="Straight Connector 245"/>
                <p:cNvCxnSpPr>
                  <a:endCxn id="24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235"/>
              <p:cNvGrpSpPr/>
              <p:nvPr/>
            </p:nvGrpSpPr>
            <p:grpSpPr>
              <a:xfrm>
                <a:off x="1770362" y="2873352"/>
                <a:ext cx="433940" cy="397920"/>
                <a:chOff x="667045" y="1708643"/>
                <a:chExt cx="433940" cy="397920"/>
              </a:xfrm>
            </p:grpSpPr>
            <p:sp>
              <p:nvSpPr>
                <p:cNvPr id="237" name="Oval 23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8" name="TextBox 237"/>
                <p:cNvSpPr txBox="1"/>
                <p:nvPr/>
              </p:nvSpPr>
              <p:spPr>
                <a:xfrm>
                  <a:off x="667045" y="1708643"/>
                  <a:ext cx="433940" cy="3979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2d</a:t>
                  </a:r>
                </a:p>
              </p:txBody>
            </p:sp>
          </p:grpSp>
        </p:grpSp>
        <p:grpSp>
          <p:nvGrpSpPr>
            <p:cNvPr id="201" name="Group 200"/>
            <p:cNvGrpSpPr/>
            <p:nvPr/>
          </p:nvGrpSpPr>
          <p:grpSpPr>
            <a:xfrm>
              <a:off x="2601806" y="3485072"/>
              <a:ext cx="565150" cy="397920"/>
              <a:chOff x="1736090" y="2873352"/>
              <a:chExt cx="565150" cy="397920"/>
            </a:xfrm>
          </p:grpSpPr>
          <p:grpSp>
            <p:nvGrpSpPr>
              <p:cNvPr id="22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6" name="Oval 22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7" name="Rectangle 22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Oval 22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0" name="Freeform 22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1" name="Freeform 23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2" name="Freeform 23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3" name="Straight Connector 232"/>
                <p:cNvCxnSpPr>
                  <a:endCxn id="22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3" name="Group 222"/>
              <p:cNvGrpSpPr/>
              <p:nvPr/>
            </p:nvGrpSpPr>
            <p:grpSpPr>
              <a:xfrm>
                <a:off x="1770362" y="2873352"/>
                <a:ext cx="421326" cy="397920"/>
                <a:chOff x="667045" y="1708643"/>
                <a:chExt cx="421326" cy="397920"/>
              </a:xfrm>
            </p:grpSpPr>
            <p:sp>
              <p:nvSpPr>
                <p:cNvPr id="224" name="Oval 223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TextBox 224"/>
                <p:cNvSpPr txBox="1"/>
                <p:nvPr/>
              </p:nvSpPr>
              <p:spPr>
                <a:xfrm>
                  <a:off x="667045" y="1708643"/>
                  <a:ext cx="421326" cy="3979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2c</a:t>
                  </a:r>
                </a:p>
              </p:txBody>
            </p:sp>
          </p:grpSp>
        </p:grpSp>
        <p:grpSp>
          <p:nvGrpSpPr>
            <p:cNvPr id="202" name="Group 201"/>
            <p:cNvGrpSpPr/>
            <p:nvPr/>
          </p:nvGrpSpPr>
          <p:grpSpPr>
            <a:xfrm>
              <a:off x="833331" y="3478719"/>
              <a:ext cx="565150" cy="397920"/>
              <a:chOff x="1736090" y="2873352"/>
              <a:chExt cx="565150" cy="397920"/>
            </a:xfrm>
          </p:grpSpPr>
          <p:grpSp>
            <p:nvGrpSpPr>
              <p:cNvPr id="20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3" name="Oval 21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Oval 21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7" name="Freeform 21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8" name="Freeform 21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20" name="Straight Connector 219"/>
                <p:cNvCxnSpPr>
                  <a:endCxn id="21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" name="Group 209"/>
              <p:cNvGrpSpPr/>
              <p:nvPr/>
            </p:nvGrpSpPr>
            <p:grpSpPr>
              <a:xfrm>
                <a:off x="1770362" y="2873352"/>
                <a:ext cx="433940" cy="397920"/>
                <a:chOff x="667045" y="1708643"/>
                <a:chExt cx="433940" cy="397920"/>
              </a:xfrm>
            </p:grpSpPr>
            <p:sp>
              <p:nvSpPr>
                <p:cNvPr id="211" name="Oval 210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>
                  <a:off x="667045" y="1708643"/>
                  <a:ext cx="433940" cy="3979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2a</a:t>
                  </a:r>
                </a:p>
              </p:txBody>
            </p:sp>
          </p:grpSp>
        </p:grpSp>
        <p:cxnSp>
          <p:nvCxnSpPr>
            <p:cNvPr id="203" name="Straight Connector 202"/>
            <p:cNvCxnSpPr>
              <a:endCxn id="238" idx="0"/>
            </p:cNvCxnSpPr>
            <p:nvPr/>
          </p:nvCxnSpPr>
          <p:spPr bwMode="auto">
            <a:xfrm>
              <a:off x="1991073" y="3173114"/>
              <a:ext cx="489" cy="92155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" name="Straight Connector 204"/>
            <p:cNvCxnSpPr/>
            <p:nvPr/>
          </p:nvCxnSpPr>
          <p:spPr bwMode="auto">
            <a:xfrm>
              <a:off x="2280478" y="3145660"/>
              <a:ext cx="435814" cy="35947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" name="Straight Connector 205"/>
            <p:cNvCxnSpPr/>
            <p:nvPr/>
          </p:nvCxnSpPr>
          <p:spPr bwMode="auto">
            <a:xfrm>
              <a:off x="1300073" y="3768911"/>
              <a:ext cx="527386" cy="3682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" name="Straight Connector 206"/>
            <p:cNvCxnSpPr/>
            <p:nvPr/>
          </p:nvCxnSpPr>
          <p:spPr bwMode="auto">
            <a:xfrm flipH="1">
              <a:off x="2194462" y="3713972"/>
              <a:ext cx="509583" cy="4289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966660" y="1673235"/>
            <a:ext cx="2790148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6208775" y="1809352"/>
            <a:ext cx="2400177" cy="1471268"/>
            <a:chOff x="833331" y="2873352"/>
            <a:chExt cx="2333625" cy="1630661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409344"/>
              <a:chOff x="1736090" y="2873352"/>
              <a:chExt cx="565150" cy="409344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28914" cy="409344"/>
                <a:chOff x="667045" y="1708643"/>
                <a:chExt cx="428914" cy="409344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28914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409344"/>
              <a:chOff x="1736090" y="2873352"/>
              <a:chExt cx="565150" cy="409344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28914" cy="409344"/>
                <a:chOff x="667045" y="1708643"/>
                <a:chExt cx="428914" cy="409344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28914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409344"/>
              <a:chOff x="1736090" y="2873352"/>
              <a:chExt cx="565150" cy="409344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16446" cy="409344"/>
                <a:chOff x="667045" y="1708643"/>
                <a:chExt cx="416446" cy="409344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16446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409344"/>
              <a:chOff x="1736090" y="2873352"/>
              <a:chExt cx="565150" cy="409344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28914" cy="409344"/>
                <a:chOff x="667045" y="1708643"/>
                <a:chExt cx="428914" cy="409344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28914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300599" y="2702856"/>
            <a:ext cx="587765" cy="78120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983454" y="2643973"/>
            <a:ext cx="365880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784399" y="2801177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005946" y="1714475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66104" y="1925151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660063" y="2776082"/>
            <a:ext cx="1843545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94585" y="5223365"/>
                <a:ext cx="439880" cy="369332"/>
                <a:chOff x="618458" y="1708643"/>
                <a:chExt cx="463324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618458" y="1708643"/>
                  <a:ext cx="453852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34" name="Rectangle 4"/>
          <p:cNvSpPr txBox="1">
            <a:spLocks noChangeArrowheads="1"/>
          </p:cNvSpPr>
          <p:nvPr/>
        </p:nvSpPr>
        <p:spPr bwMode="auto">
          <a:xfrm>
            <a:off x="3768376" y="5238591"/>
            <a:ext cx="5838810" cy="102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90000"/>
              </a:lnSpc>
            </a:pPr>
            <a:r>
              <a:rPr lang="en-US" sz="2000" dirty="0">
                <a:latin typeface="Arial"/>
                <a:cs typeface="Arial"/>
              </a:rPr>
              <a:t>1</a:t>
            </a:r>
            <a:r>
              <a:rPr lang="en-US" sz="2000" dirty="0">
                <a:latin typeface="Gill Sans MT" charset="0"/>
              </a:rPr>
              <a:t>d: OSPF intra-domain routing: to get to </a:t>
            </a:r>
            <a:r>
              <a:rPr lang="en-US" sz="2000" dirty="0">
                <a:latin typeface="Arial"/>
                <a:cs typeface="Arial"/>
              </a:rPr>
              <a:t>1</a:t>
            </a:r>
            <a:r>
              <a:rPr lang="en-US" sz="2000" dirty="0">
                <a:latin typeface="Gill Sans MT" charset="0"/>
              </a:rPr>
              <a:t>c, forward over outgoing local interface </a:t>
            </a:r>
            <a:r>
              <a:rPr lang="en-US" sz="2000" dirty="0">
                <a:latin typeface="Arial"/>
                <a:cs typeface="Arial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5123" y="1189190"/>
            <a:ext cx="72571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Q: how does router set forwarding table entry to distant prefix?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82458" y="2724170"/>
            <a:ext cx="1819142" cy="3566248"/>
            <a:chOff x="537654" y="2724170"/>
            <a:chExt cx="1679208" cy="3566248"/>
          </a:xfrm>
        </p:grpSpPr>
        <p:sp>
          <p:nvSpPr>
            <p:cNvPr id="469" name="Freeform 468"/>
            <p:cNvSpPr/>
            <p:nvPr/>
          </p:nvSpPr>
          <p:spPr>
            <a:xfrm rot="10326036" flipH="1">
              <a:off x="726574" y="2724170"/>
              <a:ext cx="991619" cy="164121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06934 w 1167285"/>
                <a:gd name="connsiteY0" fmla="*/ 967578 h 967578"/>
                <a:gd name="connsiteX1" fmla="*/ 0 w 1167285"/>
                <a:gd name="connsiteY1" fmla="*/ 0 h 967578"/>
                <a:gd name="connsiteX2" fmla="*/ 1005993 w 1167285"/>
                <a:gd name="connsiteY2" fmla="*/ 46284 h 967578"/>
                <a:gd name="connsiteX3" fmla="*/ 1167285 w 1167285"/>
                <a:gd name="connsiteY3" fmla="*/ 895852 h 967578"/>
                <a:gd name="connsiteX4" fmla="*/ 1006934 w 1167285"/>
                <a:gd name="connsiteY4" fmla="*/ 967578 h 967578"/>
                <a:gd name="connsiteX0" fmla="*/ 1006934 w 1167285"/>
                <a:gd name="connsiteY0" fmla="*/ 1132232 h 1132232"/>
                <a:gd name="connsiteX1" fmla="*/ 0 w 1167285"/>
                <a:gd name="connsiteY1" fmla="*/ 164654 h 1132232"/>
                <a:gd name="connsiteX2" fmla="*/ 991394 w 1167285"/>
                <a:gd name="connsiteY2" fmla="*/ 130 h 1132232"/>
                <a:gd name="connsiteX3" fmla="*/ 1167285 w 1167285"/>
                <a:gd name="connsiteY3" fmla="*/ 1060506 h 1132232"/>
                <a:gd name="connsiteX4" fmla="*/ 1006934 w 1167285"/>
                <a:gd name="connsiteY4" fmla="*/ 1132232 h 1132232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332977"/>
                <a:gd name="connsiteY0" fmla="*/ 1088164 h 1088164"/>
                <a:gd name="connsiteX1" fmla="*/ 0 w 1332977"/>
                <a:gd name="connsiteY1" fmla="*/ 164654 h 1088164"/>
                <a:gd name="connsiteX2" fmla="*/ 991394 w 1332977"/>
                <a:gd name="connsiteY2" fmla="*/ 130 h 1088164"/>
                <a:gd name="connsiteX3" fmla="*/ 1332977 w 1332977"/>
                <a:gd name="connsiteY3" fmla="*/ 1045574 h 1088164"/>
                <a:gd name="connsiteX4" fmla="*/ 986900 w 1332977"/>
                <a:gd name="connsiteY4" fmla="*/ 1088164 h 108816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302061 w 1332977"/>
                <a:gd name="connsiteY0" fmla="*/ 1951097 h 1951096"/>
                <a:gd name="connsiteX1" fmla="*/ 0 w 1332977"/>
                <a:gd name="connsiteY1" fmla="*/ 164654 h 1951096"/>
                <a:gd name="connsiteX2" fmla="*/ 991394 w 1332977"/>
                <a:gd name="connsiteY2" fmla="*/ 130 h 1951096"/>
                <a:gd name="connsiteX3" fmla="*/ 1332977 w 1332977"/>
                <a:gd name="connsiteY3" fmla="*/ 1045574 h 1951096"/>
                <a:gd name="connsiteX4" fmla="*/ 302061 w 1332977"/>
                <a:gd name="connsiteY4" fmla="*/ 1951097 h 1951096"/>
                <a:gd name="connsiteX0" fmla="*/ 302061 w 1008228"/>
                <a:gd name="connsiteY0" fmla="*/ 1951097 h 1951097"/>
                <a:gd name="connsiteX1" fmla="*/ 0 w 1008228"/>
                <a:gd name="connsiteY1" fmla="*/ 164654 h 1951097"/>
                <a:gd name="connsiteX2" fmla="*/ 991394 w 1008228"/>
                <a:gd name="connsiteY2" fmla="*/ 130 h 1951097"/>
                <a:gd name="connsiteX3" fmla="*/ 628320 w 1008228"/>
                <a:gd name="connsiteY3" fmla="*/ 1842100 h 1951097"/>
                <a:gd name="connsiteX4" fmla="*/ 302061 w 1008228"/>
                <a:gd name="connsiteY4" fmla="*/ 1951097 h 1951097"/>
                <a:gd name="connsiteX0" fmla="*/ 302061 w 1020405"/>
                <a:gd name="connsiteY0" fmla="*/ 1951097 h 1951097"/>
                <a:gd name="connsiteX1" fmla="*/ 0 w 1020405"/>
                <a:gd name="connsiteY1" fmla="*/ 164654 h 1951097"/>
                <a:gd name="connsiteX2" fmla="*/ 991394 w 1020405"/>
                <a:gd name="connsiteY2" fmla="*/ 130 h 1951097"/>
                <a:gd name="connsiteX3" fmla="*/ 628320 w 1020405"/>
                <a:gd name="connsiteY3" fmla="*/ 1842100 h 1951097"/>
                <a:gd name="connsiteX4" fmla="*/ 302061 w 1020405"/>
                <a:gd name="connsiteY4" fmla="*/ 1951097 h 1951097"/>
                <a:gd name="connsiteX0" fmla="*/ 302061 w 991394"/>
                <a:gd name="connsiteY0" fmla="*/ 1951097 h 1951097"/>
                <a:gd name="connsiteX1" fmla="*/ 0 w 991394"/>
                <a:gd name="connsiteY1" fmla="*/ 164654 h 1951097"/>
                <a:gd name="connsiteX2" fmla="*/ 991394 w 991394"/>
                <a:gd name="connsiteY2" fmla="*/ 130 h 1951097"/>
                <a:gd name="connsiteX3" fmla="*/ 628320 w 991394"/>
                <a:gd name="connsiteY3" fmla="*/ 1842100 h 1951097"/>
                <a:gd name="connsiteX4" fmla="*/ 302061 w 991394"/>
                <a:gd name="connsiteY4" fmla="*/ 1951097 h 1951097"/>
                <a:gd name="connsiteX0" fmla="*/ 271973 w 991394"/>
                <a:gd name="connsiteY0" fmla="*/ 1956074 h 1956074"/>
                <a:gd name="connsiteX1" fmla="*/ 0 w 991394"/>
                <a:gd name="connsiteY1" fmla="*/ 164654 h 1956074"/>
                <a:gd name="connsiteX2" fmla="*/ 991394 w 991394"/>
                <a:gd name="connsiteY2" fmla="*/ 130 h 1956074"/>
                <a:gd name="connsiteX3" fmla="*/ 628320 w 991394"/>
                <a:gd name="connsiteY3" fmla="*/ 1842100 h 1956074"/>
                <a:gd name="connsiteX4" fmla="*/ 271973 w 991394"/>
                <a:gd name="connsiteY4" fmla="*/ 1956074 h 1956074"/>
                <a:gd name="connsiteX0" fmla="*/ 271973 w 991394"/>
                <a:gd name="connsiteY0" fmla="*/ 1956074 h 1956074"/>
                <a:gd name="connsiteX1" fmla="*/ 0 w 991394"/>
                <a:gd name="connsiteY1" fmla="*/ 164654 h 1956074"/>
                <a:gd name="connsiteX2" fmla="*/ 991394 w 991394"/>
                <a:gd name="connsiteY2" fmla="*/ 130 h 1956074"/>
                <a:gd name="connsiteX3" fmla="*/ 628320 w 991394"/>
                <a:gd name="connsiteY3" fmla="*/ 1842100 h 1956074"/>
                <a:gd name="connsiteX4" fmla="*/ 271973 w 991394"/>
                <a:gd name="connsiteY4" fmla="*/ 1956074 h 1956074"/>
                <a:gd name="connsiteX0" fmla="*/ 271973 w 991394"/>
                <a:gd name="connsiteY0" fmla="*/ 1956074 h 1956074"/>
                <a:gd name="connsiteX1" fmla="*/ 0 w 991394"/>
                <a:gd name="connsiteY1" fmla="*/ 164654 h 1956074"/>
                <a:gd name="connsiteX2" fmla="*/ 991394 w 991394"/>
                <a:gd name="connsiteY2" fmla="*/ 130 h 1956074"/>
                <a:gd name="connsiteX3" fmla="*/ 628320 w 991394"/>
                <a:gd name="connsiteY3" fmla="*/ 1842100 h 1956074"/>
                <a:gd name="connsiteX4" fmla="*/ 271973 w 991394"/>
                <a:gd name="connsiteY4" fmla="*/ 1956074 h 195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394" h="1956074">
                  <a:moveTo>
                    <a:pt x="271973" y="1956074"/>
                  </a:moveTo>
                  <a:cubicBezTo>
                    <a:pt x="357744" y="1054071"/>
                    <a:pt x="286439" y="1036036"/>
                    <a:pt x="0" y="164654"/>
                  </a:cubicBezTo>
                  <a:cubicBezTo>
                    <a:pt x="346878" y="170249"/>
                    <a:pt x="644516" y="-5465"/>
                    <a:pt x="991394" y="130"/>
                  </a:cubicBezTo>
                  <a:cubicBezTo>
                    <a:pt x="818067" y="853650"/>
                    <a:pt x="760467" y="804686"/>
                    <a:pt x="628320" y="1842100"/>
                  </a:cubicBezTo>
                  <a:cubicBezTo>
                    <a:pt x="479006" y="1825527"/>
                    <a:pt x="436285" y="1872332"/>
                    <a:pt x="271973" y="195607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37654" y="4169528"/>
              <a:ext cx="1679208" cy="2120890"/>
              <a:chOff x="537654" y="4169528"/>
              <a:chExt cx="1679208" cy="2120890"/>
            </a:xfrm>
          </p:grpSpPr>
          <p:sp>
            <p:nvSpPr>
              <p:cNvPr id="481" name="Rectangle 480"/>
              <p:cNvSpPr/>
              <p:nvPr/>
            </p:nvSpPr>
            <p:spPr bwMode="auto">
              <a:xfrm rot="10800000">
                <a:off x="809301" y="4261100"/>
                <a:ext cx="1027112" cy="99448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2" name="Group 104"/>
              <p:cNvGrpSpPr>
                <a:grpSpLocks/>
              </p:cNvGrpSpPr>
              <p:nvPr/>
            </p:nvGrpSpPr>
            <p:grpSpPr bwMode="auto">
              <a:xfrm>
                <a:off x="812771" y="5933069"/>
                <a:ext cx="1034710" cy="357349"/>
                <a:chOff x="4128636" y="3606589"/>
                <a:chExt cx="568145" cy="338667"/>
              </a:xfrm>
            </p:grpSpPr>
            <p:sp>
              <p:nvSpPr>
                <p:cNvPr id="496" name="Oval 495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7" name="Rectangle 496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8" name="Oval 497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9" name="Straight Connector 498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Straight Connector 499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3" name="Rectangle 482"/>
              <p:cNvSpPr/>
              <p:nvPr/>
            </p:nvSpPr>
            <p:spPr bwMode="auto">
              <a:xfrm>
                <a:off x="817079" y="5203658"/>
                <a:ext cx="1027112" cy="86051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84" name="Straight Connector 483"/>
              <p:cNvCxnSpPr>
                <a:endCxn id="497" idx="1"/>
              </p:cNvCxnSpPr>
              <p:nvPr/>
            </p:nvCxnSpPr>
            <p:spPr bwMode="auto">
              <a:xfrm>
                <a:off x="801363" y="4466995"/>
                <a:ext cx="11432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/>
              <p:cNvCxnSpPr>
                <a:endCxn id="497" idx="3"/>
              </p:cNvCxnSpPr>
              <p:nvPr/>
            </p:nvCxnSpPr>
            <p:spPr bwMode="auto">
              <a:xfrm>
                <a:off x="1842763" y="4466995"/>
                <a:ext cx="5083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6" name="Group 9"/>
              <p:cNvGrpSpPr>
                <a:grpSpLocks/>
              </p:cNvGrpSpPr>
              <p:nvPr/>
            </p:nvGrpSpPr>
            <p:grpSpPr bwMode="auto">
              <a:xfrm>
                <a:off x="777993" y="4169528"/>
                <a:ext cx="1079500" cy="395024"/>
                <a:chOff x="2183302" y="1574638"/>
                <a:chExt cx="1200154" cy="430181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endCxn id="489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2" name="Rectangle 471"/>
              <p:cNvSpPr/>
              <p:nvPr/>
            </p:nvSpPr>
            <p:spPr bwMode="auto">
              <a:xfrm>
                <a:off x="546153" y="4588083"/>
                <a:ext cx="1670709" cy="13038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3" name="TextBox 472"/>
              <p:cNvSpPr txBox="1"/>
              <p:nvPr/>
            </p:nvSpPr>
            <p:spPr>
              <a:xfrm>
                <a:off x="540390" y="4583226"/>
                <a:ext cx="5729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dest</a:t>
                </a:r>
                <a:endParaRPr lang="en-US" dirty="0"/>
              </a:p>
            </p:txBody>
          </p:sp>
          <p:sp>
            <p:nvSpPr>
              <p:cNvPr id="474" name="TextBox 473"/>
              <p:cNvSpPr txBox="1"/>
              <p:nvPr/>
            </p:nvSpPr>
            <p:spPr>
              <a:xfrm>
                <a:off x="1162170" y="4587898"/>
                <a:ext cx="9872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interface</a:t>
                </a:r>
              </a:p>
            </p:txBody>
          </p:sp>
          <p:cxnSp>
            <p:nvCxnSpPr>
              <p:cNvPr id="475" name="Straight Connector 474"/>
              <p:cNvCxnSpPr/>
              <p:nvPr/>
            </p:nvCxnSpPr>
            <p:spPr bwMode="auto">
              <a:xfrm>
                <a:off x="1154183" y="4593421"/>
                <a:ext cx="1345" cy="129354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6" name="Straight Connector 475"/>
              <p:cNvCxnSpPr/>
              <p:nvPr/>
            </p:nvCxnSpPr>
            <p:spPr bwMode="auto">
              <a:xfrm flipH="1">
                <a:off x="537654" y="4911108"/>
                <a:ext cx="167920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77" name="TextBox 476"/>
              <p:cNvSpPr txBox="1"/>
              <p:nvPr/>
            </p:nvSpPr>
            <p:spPr>
              <a:xfrm>
                <a:off x="597755" y="4905652"/>
                <a:ext cx="38353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478" name="TextBox 477"/>
              <p:cNvSpPr txBox="1"/>
              <p:nvPr/>
            </p:nvSpPr>
            <p:spPr>
              <a:xfrm>
                <a:off x="649592" y="5234010"/>
                <a:ext cx="3125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C0000"/>
                    </a:solidFill>
                  </a:rPr>
                  <a:t>X</a:t>
                </a:r>
              </a:p>
            </p:txBody>
          </p:sp>
          <p:sp>
            <p:nvSpPr>
              <p:cNvPr id="479" name="TextBox 478"/>
              <p:cNvSpPr txBox="1"/>
              <p:nvPr/>
            </p:nvSpPr>
            <p:spPr>
              <a:xfrm>
                <a:off x="1230781" y="4917583"/>
                <a:ext cx="38353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480" name="TextBox 479"/>
              <p:cNvSpPr txBox="1"/>
              <p:nvPr/>
            </p:nvSpPr>
            <p:spPr>
              <a:xfrm>
                <a:off x="1308433" y="5241003"/>
                <a:ext cx="2888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C0000"/>
                    </a:solidFill>
                  </a:rPr>
                  <a:t>2</a:t>
                </a:r>
              </a:p>
            </p:txBody>
          </p:sp>
        </p:grpSp>
      </p:grpSp>
      <p:sp>
        <p:nvSpPr>
          <p:cNvPr id="267" name="Rectangle 4"/>
          <p:cNvSpPr txBox="1">
            <a:spLocks noChangeArrowheads="1"/>
          </p:cNvSpPr>
          <p:nvPr/>
        </p:nvSpPr>
        <p:spPr bwMode="auto">
          <a:xfrm>
            <a:off x="3778429" y="5828604"/>
            <a:ext cx="5409922" cy="102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90000"/>
              </a:lnSpc>
            </a:pPr>
            <a:r>
              <a:rPr lang="en-US" sz="2000" dirty="0">
                <a:latin typeface="Arial"/>
                <a:cs typeface="Arial"/>
              </a:rPr>
              <a:t>1</a:t>
            </a:r>
            <a:r>
              <a:rPr lang="en-US" sz="2000" dirty="0">
                <a:latin typeface="+mj-lt"/>
                <a:cs typeface="Arial"/>
              </a:rPr>
              <a:t>a: OSPF intra-domain routing: to get to </a:t>
            </a:r>
            <a:r>
              <a:rPr lang="en-US" sz="2000" dirty="0">
                <a:latin typeface="Arial"/>
                <a:cs typeface="Arial"/>
              </a:rPr>
              <a:t>1</a:t>
            </a:r>
            <a:r>
              <a:rPr lang="en-US" sz="2000" dirty="0">
                <a:latin typeface="+mj-lt"/>
                <a:cs typeface="Arial"/>
              </a:rPr>
              <a:t>c, forward over outgoing local interface 2</a:t>
            </a:r>
            <a:endParaRPr lang="en-US" sz="2000" dirty="0">
              <a:latin typeface="+mj-lt"/>
            </a:endParaRPr>
          </a:p>
        </p:txBody>
      </p:sp>
      <p:grpSp>
        <p:nvGrpSpPr>
          <p:cNvPr id="268" name="Group 267"/>
          <p:cNvGrpSpPr/>
          <p:nvPr/>
        </p:nvGrpSpPr>
        <p:grpSpPr>
          <a:xfrm>
            <a:off x="1245260" y="2245331"/>
            <a:ext cx="490333" cy="686044"/>
            <a:chOff x="1149470" y="2245331"/>
            <a:chExt cx="452615" cy="686044"/>
          </a:xfrm>
        </p:grpSpPr>
        <p:sp>
          <p:nvSpPr>
            <p:cNvPr id="333" name="TextBox 332"/>
            <p:cNvSpPr txBox="1"/>
            <p:nvPr/>
          </p:nvSpPr>
          <p:spPr>
            <a:xfrm>
              <a:off x="1149470" y="2245331"/>
              <a:ext cx="262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335" name="TextBox 334"/>
            <p:cNvSpPr txBox="1"/>
            <p:nvPr/>
          </p:nvSpPr>
          <p:spPr>
            <a:xfrm>
              <a:off x="1339883" y="2623598"/>
              <a:ext cx="262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</p:grpSp>
      <p:cxnSp>
        <p:nvCxnSpPr>
          <p:cNvPr id="15" name="Straight Arrow Connector 14"/>
          <p:cNvCxnSpPr/>
          <p:nvPr/>
        </p:nvCxnSpPr>
        <p:spPr bwMode="auto">
          <a:xfrm>
            <a:off x="1240365" y="2748406"/>
            <a:ext cx="341345" cy="2415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0" name="Straight Connector 339"/>
          <p:cNvCxnSpPr/>
          <p:nvPr/>
        </p:nvCxnSpPr>
        <p:spPr bwMode="auto">
          <a:xfrm flipH="1">
            <a:off x="3300810" y="2522162"/>
            <a:ext cx="2943215" cy="143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0834" y="6475896"/>
            <a:ext cx="59437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48</a:t>
            </a:fld>
            <a:endParaRPr lang="en-US" sz="1200" dirty="0">
              <a:latin typeface="Tahoma" charset="0"/>
            </a:endParaRPr>
          </a:p>
        </p:txBody>
      </p:sp>
      <p:sp>
        <p:nvSpPr>
          <p:cNvPr id="34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06788" y="6475082"/>
            <a:ext cx="2358929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99649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BGP route selection</a:t>
            </a:r>
          </a:p>
        </p:txBody>
      </p:sp>
      <p:sp>
        <p:nvSpPr>
          <p:cNvPr id="1208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5812" y="1433513"/>
            <a:ext cx="8420100" cy="4648200"/>
          </a:xfrm>
        </p:spPr>
        <p:txBody>
          <a:bodyPr/>
          <a:lstStyle/>
          <a:p>
            <a:pPr marL="346075" indent="-346075">
              <a:defRPr/>
            </a:pPr>
            <a:r>
              <a:rPr lang="en-US" dirty="0">
                <a:cs typeface="+mn-cs"/>
              </a:rPr>
              <a:t>router may learn about more than one route to destination AS, selects route based on: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local preference value attribute: policy decision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>
                <a:solidFill>
                  <a:srgbClr val="FF0000"/>
                </a:solidFill>
              </a:rPr>
              <a:t>shortest AS-PATH 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closest NEXT-HOP router: hot potato routing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additional criteria </a:t>
            </a:r>
          </a:p>
        </p:txBody>
      </p:sp>
      <p:pic>
        <p:nvPicPr>
          <p:cNvPr id="165893" name="Picture 6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8" y="1050925"/>
            <a:ext cx="5446581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0834" y="6475896"/>
            <a:ext cx="59437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49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06788" y="6475082"/>
            <a:ext cx="2358929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733423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574608" y="2021025"/>
            <a:ext cx="6530048" cy="1440135"/>
            <a:chOff x="1492879" y="2061336"/>
            <a:chExt cx="6027737" cy="1440135"/>
          </a:xfrm>
        </p:grpSpPr>
        <p:sp>
          <p:nvSpPr>
            <p:cNvPr id="388" name="Rectangle 387"/>
            <p:cNvSpPr/>
            <p:nvPr/>
          </p:nvSpPr>
          <p:spPr bwMode="auto">
            <a:xfrm>
              <a:off x="1929251" y="2064703"/>
              <a:ext cx="5043488" cy="10175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6" name="Freeform 395"/>
            <p:cNvSpPr/>
            <p:nvPr/>
          </p:nvSpPr>
          <p:spPr bwMode="auto">
            <a:xfrm>
              <a:off x="1739747" y="2067585"/>
              <a:ext cx="198437" cy="1385888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55" h="1385496">
                  <a:moveTo>
                    <a:pt x="0" y="745656"/>
                  </a:moveTo>
                  <a:lnTo>
                    <a:pt x="193920" y="0"/>
                  </a:lnTo>
                  <a:cubicBezTo>
                    <a:pt x="195898" y="342623"/>
                    <a:pt x="197877" y="685246"/>
                    <a:pt x="199855" y="1027869"/>
                  </a:cubicBezTo>
                  <a:lnTo>
                    <a:pt x="4471" y="1385496"/>
                  </a:lnTo>
                  <a:cubicBezTo>
                    <a:pt x="2981" y="1172216"/>
                    <a:pt x="1490" y="958936"/>
                    <a:pt x="0" y="74565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8" name="Freeform 397"/>
            <p:cNvSpPr/>
            <p:nvPr/>
          </p:nvSpPr>
          <p:spPr bwMode="auto">
            <a:xfrm flipH="1">
              <a:off x="6969078" y="2061336"/>
              <a:ext cx="220427" cy="1370587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0 w 219519"/>
                <a:gd name="connsiteY0" fmla="*/ 730359 h 1370199"/>
                <a:gd name="connsiteX1" fmla="*/ 219401 w 219519"/>
                <a:gd name="connsiteY1" fmla="*/ 0 h 1370199"/>
                <a:gd name="connsiteX2" fmla="*/ 199855 w 219519"/>
                <a:gd name="connsiteY2" fmla="*/ 1012572 h 1370199"/>
                <a:gd name="connsiteX3" fmla="*/ 4471 w 219519"/>
                <a:gd name="connsiteY3" fmla="*/ 1370199 h 1370199"/>
                <a:gd name="connsiteX4" fmla="*/ 0 w 219519"/>
                <a:gd name="connsiteY4" fmla="*/ 730359 h 1370199"/>
                <a:gd name="connsiteX0" fmla="*/ 0 w 219602"/>
                <a:gd name="connsiteY0" fmla="*/ 730359 h 1370199"/>
                <a:gd name="connsiteX1" fmla="*/ 219401 w 219602"/>
                <a:gd name="connsiteY1" fmla="*/ 0 h 1370199"/>
                <a:gd name="connsiteX2" fmla="*/ 210047 w 219602"/>
                <a:gd name="connsiteY2" fmla="*/ 1007473 h 1370199"/>
                <a:gd name="connsiteX3" fmla="*/ 4471 w 219602"/>
                <a:gd name="connsiteY3" fmla="*/ 1370199 h 1370199"/>
                <a:gd name="connsiteX4" fmla="*/ 0 w 219602"/>
                <a:gd name="connsiteY4" fmla="*/ 730359 h 1370199"/>
                <a:gd name="connsiteX0" fmla="*/ 0 w 220239"/>
                <a:gd name="connsiteY0" fmla="*/ 730359 h 1370199"/>
                <a:gd name="connsiteX1" fmla="*/ 219401 w 220239"/>
                <a:gd name="connsiteY1" fmla="*/ 0 h 1370199"/>
                <a:gd name="connsiteX2" fmla="*/ 220239 w 220239"/>
                <a:gd name="connsiteY2" fmla="*/ 1007473 h 1370199"/>
                <a:gd name="connsiteX3" fmla="*/ 4471 w 220239"/>
                <a:gd name="connsiteY3" fmla="*/ 1370199 h 1370199"/>
                <a:gd name="connsiteX4" fmla="*/ 0 w 220239"/>
                <a:gd name="connsiteY4" fmla="*/ 730359 h 137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239" h="1370199">
                  <a:moveTo>
                    <a:pt x="0" y="730359"/>
                  </a:moveTo>
                  <a:cubicBezTo>
                    <a:pt x="64640" y="481807"/>
                    <a:pt x="154761" y="248552"/>
                    <a:pt x="219401" y="0"/>
                  </a:cubicBezTo>
                  <a:cubicBezTo>
                    <a:pt x="221379" y="342623"/>
                    <a:pt x="218261" y="664850"/>
                    <a:pt x="220239" y="1007473"/>
                  </a:cubicBezTo>
                  <a:lnTo>
                    <a:pt x="4471" y="1370199"/>
                  </a:lnTo>
                  <a:cubicBezTo>
                    <a:pt x="2981" y="1156919"/>
                    <a:pt x="1490" y="943639"/>
                    <a:pt x="0" y="730359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48316" name="Group 950"/>
            <p:cNvGrpSpPr>
              <a:grpSpLocks/>
            </p:cNvGrpSpPr>
            <p:nvPr/>
          </p:nvGrpSpPr>
          <p:grpSpPr bwMode="auto">
            <a:xfrm>
              <a:off x="1492879" y="2820676"/>
              <a:ext cx="338137" cy="653816"/>
              <a:chOff x="4140" y="429"/>
              <a:chExt cx="1425" cy="2396"/>
            </a:xfrm>
          </p:grpSpPr>
          <p:sp>
            <p:nvSpPr>
              <p:cNvPr id="48350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1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52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3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4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55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380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81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56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57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378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9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58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59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60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376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7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61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362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374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5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63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4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5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6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7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8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9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0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1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8372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3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317" name="Group 950"/>
            <p:cNvGrpSpPr>
              <a:grpSpLocks/>
            </p:cNvGrpSpPr>
            <p:nvPr/>
          </p:nvGrpSpPr>
          <p:grpSpPr bwMode="auto">
            <a:xfrm>
              <a:off x="7182479" y="2847655"/>
              <a:ext cx="338137" cy="653816"/>
              <a:chOff x="4140" y="429"/>
              <a:chExt cx="1425" cy="2396"/>
            </a:xfrm>
          </p:grpSpPr>
          <p:sp>
            <p:nvSpPr>
              <p:cNvPr id="48318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19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20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1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2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3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348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9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4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5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346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7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6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27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8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344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5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9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330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342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3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31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2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3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4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5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6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7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8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9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8340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41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8129" name="Freeform 2"/>
          <p:cNvSpPr>
            <a:spLocks/>
          </p:cNvSpPr>
          <p:nvPr/>
        </p:nvSpPr>
        <p:spPr bwMode="auto">
          <a:xfrm>
            <a:off x="2808421" y="5749925"/>
            <a:ext cx="4363111" cy="939800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534853" y="5900738"/>
            <a:ext cx="142570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414468" y="6088063"/>
            <a:ext cx="2447264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428226" y="6192839"/>
            <a:ext cx="773906" cy="2762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530613" y="6386513"/>
            <a:ext cx="1351756" cy="825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5246047" y="5934076"/>
            <a:ext cx="1145381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470419" y="6088063"/>
            <a:ext cx="1939925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908166" y="6116639"/>
            <a:ext cx="638043" cy="26987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979478" y="5900739"/>
            <a:ext cx="882254" cy="401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261" name="Group 48260"/>
          <p:cNvGrpSpPr/>
          <p:nvPr/>
        </p:nvGrpSpPr>
        <p:grpSpPr>
          <a:xfrm>
            <a:off x="1653401" y="3003498"/>
            <a:ext cx="7559544" cy="1102529"/>
            <a:chOff x="1526216" y="3003498"/>
            <a:chExt cx="6978041" cy="1102529"/>
          </a:xfrm>
        </p:grpSpPr>
        <p:sp>
          <p:nvSpPr>
            <p:cNvPr id="48156" name="TextBox 399"/>
            <p:cNvSpPr txBox="1">
              <a:spLocks noChangeArrowheads="1"/>
            </p:cNvSpPr>
            <p:nvPr/>
          </p:nvSpPr>
          <p:spPr bwMode="auto">
            <a:xfrm>
              <a:off x="7724739" y="3628973"/>
              <a:ext cx="574417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sp>
          <p:nvSpPr>
            <p:cNvPr id="48157" name="TextBox 400"/>
            <p:cNvSpPr txBox="1">
              <a:spLocks noChangeArrowheads="1"/>
            </p:cNvSpPr>
            <p:nvPr/>
          </p:nvSpPr>
          <p:spPr bwMode="auto">
            <a:xfrm>
              <a:off x="7750305" y="3003498"/>
              <a:ext cx="666158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cxnSp>
          <p:nvCxnSpPr>
            <p:cNvPr id="302" name="Straight Connector 301"/>
            <p:cNvCxnSpPr/>
            <p:nvPr/>
          </p:nvCxnSpPr>
          <p:spPr bwMode="auto">
            <a:xfrm flipV="1">
              <a:off x="1526216" y="3579342"/>
              <a:ext cx="6978041" cy="12155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2639125" y="2735109"/>
            <a:ext cx="4654574" cy="320561"/>
            <a:chOff x="2433511" y="2792111"/>
            <a:chExt cx="4296530" cy="320561"/>
          </a:xfrm>
        </p:grpSpPr>
        <p:grpSp>
          <p:nvGrpSpPr>
            <p:cNvPr id="48311" name="Group 401"/>
            <p:cNvGrpSpPr>
              <a:grpSpLocks/>
            </p:cNvGrpSpPr>
            <p:nvPr/>
          </p:nvGrpSpPr>
          <p:grpSpPr bwMode="auto">
            <a:xfrm>
              <a:off x="2433511" y="2794083"/>
              <a:ext cx="349250" cy="317387"/>
              <a:chOff x="2931664" y="3912603"/>
              <a:chExt cx="430450" cy="329314"/>
            </a:xfrm>
          </p:grpSpPr>
          <p:sp>
            <p:nvSpPr>
              <p:cNvPr id="403" name="Rectangle 402"/>
              <p:cNvSpPr/>
              <p:nvPr/>
            </p:nvSpPr>
            <p:spPr>
              <a:xfrm>
                <a:off x="2937534" y="3912858"/>
                <a:ext cx="424580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4" name="Straight Connector 403"/>
              <p:cNvCxnSpPr/>
              <p:nvPr/>
            </p:nvCxnSpPr>
            <p:spPr>
              <a:xfrm>
                <a:off x="2931664" y="4005099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/>
              <p:cNvCxnSpPr/>
              <p:nvPr/>
            </p:nvCxnSpPr>
            <p:spPr>
              <a:xfrm>
                <a:off x="2931664" y="4067691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>
                <a:stCxn id="403" idx="2"/>
              </p:cNvCxnSpPr>
              <p:nvPr/>
            </p:nvCxnSpPr>
            <p:spPr>
              <a:xfrm flipH="1" flipV="1">
                <a:off x="3148846" y="4005099"/>
                <a:ext cx="0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2" name="Group 406"/>
            <p:cNvGrpSpPr>
              <a:grpSpLocks/>
            </p:cNvGrpSpPr>
            <p:nvPr/>
          </p:nvGrpSpPr>
          <p:grpSpPr bwMode="auto">
            <a:xfrm>
              <a:off x="3348666" y="2792111"/>
              <a:ext cx="350838" cy="317387"/>
              <a:chOff x="2931664" y="3912603"/>
              <a:chExt cx="430450" cy="329314"/>
            </a:xfrm>
          </p:grpSpPr>
          <p:sp>
            <p:nvSpPr>
              <p:cNvPr id="408" name="Rectangle 407"/>
              <p:cNvSpPr/>
              <p:nvPr/>
            </p:nvSpPr>
            <p:spPr>
              <a:xfrm>
                <a:off x="2937508" y="3912861"/>
                <a:ext cx="424606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9" name="Straight Connector 408"/>
              <p:cNvCxnSpPr/>
              <p:nvPr/>
            </p:nvCxnSpPr>
            <p:spPr>
              <a:xfrm>
                <a:off x="2931664" y="4005102"/>
                <a:ext cx="42460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>
                <a:off x="2931664" y="4067694"/>
                <a:ext cx="42460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>
                <a:stCxn id="408" idx="2"/>
              </p:cNvCxnSpPr>
              <p:nvPr/>
            </p:nvCxnSpPr>
            <p:spPr>
              <a:xfrm flipH="1" flipV="1">
                <a:off x="3147863" y="4005102"/>
                <a:ext cx="1947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3" name="Group 411"/>
            <p:cNvGrpSpPr>
              <a:grpSpLocks/>
            </p:cNvGrpSpPr>
            <p:nvPr/>
          </p:nvGrpSpPr>
          <p:grpSpPr bwMode="auto">
            <a:xfrm>
              <a:off x="4182104" y="2792111"/>
              <a:ext cx="350837" cy="317387"/>
              <a:chOff x="2931664" y="3912603"/>
              <a:chExt cx="430450" cy="329314"/>
            </a:xfrm>
          </p:grpSpPr>
          <p:sp>
            <p:nvSpPr>
              <p:cNvPr id="413" name="Rectangle 412"/>
              <p:cNvSpPr/>
              <p:nvPr/>
            </p:nvSpPr>
            <p:spPr>
              <a:xfrm>
                <a:off x="2937507" y="3912861"/>
                <a:ext cx="424607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4" name="Straight Connector 413"/>
              <p:cNvCxnSpPr/>
              <p:nvPr/>
            </p:nvCxnSpPr>
            <p:spPr>
              <a:xfrm>
                <a:off x="2931664" y="4005102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/>
              <p:nvPr/>
            </p:nvCxnSpPr>
            <p:spPr>
              <a:xfrm>
                <a:off x="2931664" y="4067694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>
                <a:stCxn id="413" idx="2"/>
              </p:cNvCxnSpPr>
              <p:nvPr/>
            </p:nvCxnSpPr>
            <p:spPr>
              <a:xfrm flipH="1" flipV="1">
                <a:off x="3147863" y="4005102"/>
                <a:ext cx="1948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4" name="Group 416"/>
            <p:cNvGrpSpPr>
              <a:grpSpLocks/>
            </p:cNvGrpSpPr>
            <p:nvPr/>
          </p:nvGrpSpPr>
          <p:grpSpPr bwMode="auto">
            <a:xfrm>
              <a:off x="5374316" y="2795285"/>
              <a:ext cx="349250" cy="317387"/>
              <a:chOff x="2931664" y="3912603"/>
              <a:chExt cx="430450" cy="329314"/>
            </a:xfrm>
          </p:grpSpPr>
          <p:sp>
            <p:nvSpPr>
              <p:cNvPr id="418" name="Rectangle 417"/>
              <p:cNvSpPr/>
              <p:nvPr/>
            </p:nvSpPr>
            <p:spPr>
              <a:xfrm>
                <a:off x="2937534" y="3912862"/>
                <a:ext cx="424580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9" name="Straight Connector 418"/>
              <p:cNvCxnSpPr/>
              <p:nvPr/>
            </p:nvCxnSpPr>
            <p:spPr>
              <a:xfrm>
                <a:off x="2931664" y="4005103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/>
              <p:cNvCxnSpPr/>
              <p:nvPr/>
            </p:nvCxnSpPr>
            <p:spPr>
              <a:xfrm>
                <a:off x="2931664" y="4067695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/>
              <p:cNvCxnSpPr>
                <a:stCxn id="418" idx="2"/>
              </p:cNvCxnSpPr>
              <p:nvPr/>
            </p:nvCxnSpPr>
            <p:spPr>
              <a:xfrm flipH="1" flipV="1">
                <a:off x="3148846" y="4005103"/>
                <a:ext cx="0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5" name="Group 421"/>
            <p:cNvGrpSpPr>
              <a:grpSpLocks/>
            </p:cNvGrpSpPr>
            <p:nvPr/>
          </p:nvGrpSpPr>
          <p:grpSpPr bwMode="auto">
            <a:xfrm>
              <a:off x="6379204" y="2792111"/>
              <a:ext cx="350837" cy="317387"/>
              <a:chOff x="2931664" y="3912603"/>
              <a:chExt cx="430450" cy="329314"/>
            </a:xfrm>
          </p:grpSpPr>
          <p:sp>
            <p:nvSpPr>
              <p:cNvPr id="423" name="Rectangle 422"/>
              <p:cNvSpPr/>
              <p:nvPr/>
            </p:nvSpPr>
            <p:spPr>
              <a:xfrm>
                <a:off x="2937507" y="3912861"/>
                <a:ext cx="424607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24" name="Straight Connector 423"/>
              <p:cNvCxnSpPr/>
              <p:nvPr/>
            </p:nvCxnSpPr>
            <p:spPr>
              <a:xfrm>
                <a:off x="2931664" y="4005102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Connector 424"/>
              <p:cNvCxnSpPr/>
              <p:nvPr/>
            </p:nvCxnSpPr>
            <p:spPr>
              <a:xfrm>
                <a:off x="2931664" y="4067694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Connector 425"/>
              <p:cNvCxnSpPr>
                <a:stCxn id="423" idx="2"/>
              </p:cNvCxnSpPr>
              <p:nvPr/>
            </p:nvCxnSpPr>
            <p:spPr>
              <a:xfrm flipH="1" flipV="1">
                <a:off x="3147863" y="4005102"/>
                <a:ext cx="1948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260" name="Group 48259"/>
          <p:cNvGrpSpPr/>
          <p:nvPr/>
        </p:nvGrpSpPr>
        <p:grpSpPr>
          <a:xfrm>
            <a:off x="2011118" y="3709935"/>
            <a:ext cx="5646077" cy="2739614"/>
            <a:chOff x="1856416" y="3709935"/>
            <a:chExt cx="5211763" cy="2739614"/>
          </a:xfrm>
        </p:grpSpPr>
        <p:sp>
          <p:nvSpPr>
            <p:cNvPr id="268" name="Freeform 267"/>
            <p:cNvSpPr/>
            <p:nvPr/>
          </p:nvSpPr>
          <p:spPr>
            <a:xfrm>
              <a:off x="1876731" y="5330139"/>
              <a:ext cx="1280789" cy="75908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499" h="759828">
                  <a:moveTo>
                    <a:pt x="965179" y="759828"/>
                  </a:moveTo>
                  <a:cubicBezTo>
                    <a:pt x="301565" y="231725"/>
                    <a:pt x="628999" y="498939"/>
                    <a:pt x="0" y="0"/>
                  </a:cubicBezTo>
                  <a:lnTo>
                    <a:pt x="999231" y="13701"/>
                  </a:lnTo>
                  <a:cubicBezTo>
                    <a:pt x="1112985" y="379881"/>
                    <a:pt x="1055867" y="236107"/>
                    <a:pt x="1280499" y="723135"/>
                  </a:cubicBezTo>
                  <a:cubicBezTo>
                    <a:pt x="1186079" y="728668"/>
                    <a:pt x="1127207" y="701414"/>
                    <a:pt x="965179" y="759828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202668" y="5429198"/>
              <a:ext cx="865511" cy="55382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1011379"/>
                <a:gd name="connsiteY0" fmla="*/ 605727 h 758185"/>
                <a:gd name="connsiteX1" fmla="*/ 490915 w 1011379"/>
                <a:gd name="connsiteY1" fmla="*/ 13939 h 758185"/>
                <a:gd name="connsiteX2" fmla="*/ 1011379 w 1011379"/>
                <a:gd name="connsiteY2" fmla="*/ 563 h 758185"/>
                <a:gd name="connsiteX3" fmla="*/ 268780 w 1011379"/>
                <a:gd name="connsiteY3" fmla="*/ 758185 h 758185"/>
                <a:gd name="connsiteX4" fmla="*/ 0 w 1011379"/>
                <a:gd name="connsiteY4" fmla="*/ 605727 h 758185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05727"/>
                <a:gd name="connsiteX1" fmla="*/ 490915 w 1011379"/>
                <a:gd name="connsiteY1" fmla="*/ 13939 h 605727"/>
                <a:gd name="connsiteX2" fmla="*/ 1011379 w 1011379"/>
                <a:gd name="connsiteY2" fmla="*/ 563 h 605727"/>
                <a:gd name="connsiteX3" fmla="*/ 318823 w 1011379"/>
                <a:gd name="connsiteY3" fmla="*/ 553361 h 605727"/>
                <a:gd name="connsiteX4" fmla="*/ 0 w 1011379"/>
                <a:gd name="connsiteY4" fmla="*/ 605727 h 605727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251" h="553361">
                  <a:moveTo>
                    <a:pt x="0" y="540783"/>
                  </a:moveTo>
                  <a:cubicBezTo>
                    <a:pt x="274887" y="134762"/>
                    <a:pt x="159176" y="337938"/>
                    <a:pt x="345787" y="13939"/>
                  </a:cubicBezTo>
                  <a:cubicBezTo>
                    <a:pt x="520528" y="18247"/>
                    <a:pt x="691510" y="-3745"/>
                    <a:pt x="866251" y="563"/>
                  </a:cubicBezTo>
                  <a:cubicBezTo>
                    <a:pt x="252709" y="502795"/>
                    <a:pt x="640047" y="209256"/>
                    <a:pt x="173695" y="553361"/>
                  </a:cubicBezTo>
                  <a:cubicBezTo>
                    <a:pt x="39410" y="524725"/>
                    <a:pt x="196198" y="539317"/>
                    <a:pt x="0" y="54078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378281" y="5449835"/>
              <a:ext cx="675485" cy="89677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675040"/>
                <a:gd name="connsiteY0" fmla="*/ 894029 h 896577"/>
                <a:gd name="connsiteX1" fmla="*/ 15664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  <a:gd name="connsiteX0" fmla="*/ 0 w 675040"/>
                <a:gd name="connsiteY0" fmla="*/ 894029 h 896577"/>
                <a:gd name="connsiteX1" fmla="*/ 18662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040" h="896577">
                  <a:moveTo>
                    <a:pt x="0" y="894029"/>
                  </a:moveTo>
                  <a:cubicBezTo>
                    <a:pt x="95638" y="409857"/>
                    <a:pt x="76811" y="618448"/>
                    <a:pt x="186623" y="1724"/>
                  </a:cubicBezTo>
                  <a:cubicBezTo>
                    <a:pt x="431451" y="14348"/>
                    <a:pt x="449377" y="35256"/>
                    <a:pt x="675040" y="0"/>
                  </a:cubicBezTo>
                  <a:cubicBezTo>
                    <a:pt x="276172" y="749497"/>
                    <a:pt x="462801" y="344746"/>
                    <a:pt x="179079" y="886531"/>
                  </a:cubicBezTo>
                  <a:cubicBezTo>
                    <a:pt x="44794" y="857895"/>
                    <a:pt x="92525" y="908114"/>
                    <a:pt x="0" y="89402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40854" y="5470471"/>
              <a:ext cx="514350" cy="401843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7341"/>
                <a:gd name="connsiteX1" fmla="*/ 0 w 514180"/>
                <a:gd name="connsiteY1" fmla="*/ 0 h 577341"/>
                <a:gd name="connsiteX2" fmla="*/ 514180 w 514180"/>
                <a:gd name="connsiteY2" fmla="*/ 10891 h 577341"/>
                <a:gd name="connsiteX3" fmla="*/ 404259 w 514180"/>
                <a:gd name="connsiteY3" fmla="*/ 386400 h 577341"/>
                <a:gd name="connsiteX4" fmla="*/ 135770 w 514180"/>
                <a:gd name="connsiteY4" fmla="*/ 577341 h 577341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02193 h 402193"/>
                <a:gd name="connsiteX1" fmla="*/ 0 w 514180"/>
                <a:gd name="connsiteY1" fmla="*/ 0 h 402193"/>
                <a:gd name="connsiteX2" fmla="*/ 514180 w 514180"/>
                <a:gd name="connsiteY2" fmla="*/ 10891 h 402193"/>
                <a:gd name="connsiteX3" fmla="*/ 404259 w 514180"/>
                <a:gd name="connsiteY3" fmla="*/ 386400 h 402193"/>
                <a:gd name="connsiteX4" fmla="*/ 100781 w 514180"/>
                <a:gd name="connsiteY4" fmla="*/ 402193 h 40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402193">
                  <a:moveTo>
                    <a:pt x="100781" y="402193"/>
                  </a:moveTo>
                  <a:cubicBezTo>
                    <a:pt x="60584" y="194221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91637" y="89943"/>
                    <a:pt x="404259" y="386400"/>
                  </a:cubicBezTo>
                  <a:cubicBezTo>
                    <a:pt x="357814" y="390704"/>
                    <a:pt x="168880" y="400727"/>
                    <a:pt x="100781" y="40219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61391" y="5433960"/>
              <a:ext cx="573725" cy="1015589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  <a:gd name="connsiteX0" fmla="*/ 403236 w 574100"/>
                <a:gd name="connsiteY0" fmla="*/ 1215612 h 1215612"/>
                <a:gd name="connsiteX1" fmla="*/ 0 w 574100"/>
                <a:gd name="connsiteY1" fmla="*/ 4757 h 1215612"/>
                <a:gd name="connsiteX2" fmla="*/ 502783 w 574100"/>
                <a:gd name="connsiteY2" fmla="*/ 0 h 1215612"/>
                <a:gd name="connsiteX3" fmla="*/ 574100 w 574100"/>
                <a:gd name="connsiteY3" fmla="*/ 1014877 h 1215612"/>
                <a:gd name="connsiteX4" fmla="*/ 403236 w 574100"/>
                <a:gd name="connsiteY4" fmla="*/ 1215612 h 1215612"/>
                <a:gd name="connsiteX0" fmla="*/ 333190 w 574100"/>
                <a:gd name="connsiteY0" fmla="*/ 985695 h 1015244"/>
                <a:gd name="connsiteX1" fmla="*/ 0 w 574100"/>
                <a:gd name="connsiteY1" fmla="*/ 4757 h 1015244"/>
                <a:gd name="connsiteX2" fmla="*/ 502783 w 574100"/>
                <a:gd name="connsiteY2" fmla="*/ 0 h 1015244"/>
                <a:gd name="connsiteX3" fmla="*/ 574100 w 574100"/>
                <a:gd name="connsiteY3" fmla="*/ 1014877 h 1015244"/>
                <a:gd name="connsiteX4" fmla="*/ 333190 w 574100"/>
                <a:gd name="connsiteY4" fmla="*/ 985695 h 101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100" h="1015244">
                  <a:moveTo>
                    <a:pt x="333190" y="985695"/>
                  </a:moveTo>
                  <a:cubicBezTo>
                    <a:pt x="153901" y="433090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37473" y="350120"/>
                    <a:pt x="574100" y="1014877"/>
                  </a:cubicBezTo>
                  <a:cubicBezTo>
                    <a:pt x="476415" y="1019182"/>
                    <a:pt x="529388" y="984229"/>
                    <a:pt x="333190" y="985695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1856416" y="3709935"/>
              <a:ext cx="1049338" cy="1739900"/>
              <a:chOff x="1856416" y="3709935"/>
              <a:chExt cx="1049338" cy="1739900"/>
            </a:xfrm>
          </p:grpSpPr>
          <p:sp>
            <p:nvSpPr>
              <p:cNvPr id="496" name="Rectangle 495"/>
              <p:cNvSpPr/>
              <p:nvPr/>
            </p:nvSpPr>
            <p:spPr bwMode="auto">
              <a:xfrm rot="10800000">
                <a:off x="1867529" y="3957585"/>
                <a:ext cx="1027112" cy="61109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285" name="Group 498"/>
              <p:cNvGrpSpPr>
                <a:grpSpLocks/>
              </p:cNvGrpSpPr>
              <p:nvPr/>
            </p:nvGrpSpPr>
            <p:grpSpPr bwMode="auto">
              <a:xfrm>
                <a:off x="1858805" y="5088863"/>
                <a:ext cx="1035373" cy="360972"/>
                <a:chOff x="4128636" y="3606589"/>
                <a:chExt cx="568145" cy="338667"/>
              </a:xfrm>
            </p:grpSpPr>
            <p:sp>
              <p:nvSpPr>
                <p:cNvPr id="515" name="Oval 514"/>
                <p:cNvSpPr/>
                <p:nvPr/>
              </p:nvSpPr>
              <p:spPr>
                <a:xfrm>
                  <a:off x="4129067" y="3720356"/>
                  <a:ext cx="567968" cy="2249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6" name="Rectangle 515"/>
                <p:cNvSpPr/>
                <p:nvPr/>
              </p:nvSpPr>
              <p:spPr>
                <a:xfrm>
                  <a:off x="4129067" y="3720356"/>
                  <a:ext cx="567968" cy="111705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7" name="Oval 516"/>
                <p:cNvSpPr/>
                <p:nvPr/>
              </p:nvSpPr>
              <p:spPr>
                <a:xfrm>
                  <a:off x="4129067" y="3607161"/>
                  <a:ext cx="567968" cy="22490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8" name="Straight Connector 517"/>
                <p:cNvCxnSpPr/>
                <p:nvPr/>
              </p:nvCxnSpPr>
              <p:spPr>
                <a:xfrm>
                  <a:off x="4697035" y="3720356"/>
                  <a:ext cx="0" cy="11170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9" name="Straight Connector 518"/>
                <p:cNvCxnSpPr/>
                <p:nvPr/>
              </p:nvCxnSpPr>
              <p:spPr>
                <a:xfrm>
                  <a:off x="4129067" y="3720356"/>
                  <a:ext cx="0" cy="11170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0" name="Rectangle 499"/>
              <p:cNvSpPr/>
              <p:nvPr/>
            </p:nvSpPr>
            <p:spPr bwMode="auto">
              <a:xfrm>
                <a:off x="1877054" y="4704509"/>
                <a:ext cx="1028700" cy="52307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2" name="Straight Connector 501"/>
              <p:cNvCxnSpPr/>
              <p:nvPr/>
            </p:nvCxnSpPr>
            <p:spPr bwMode="auto">
              <a:xfrm>
                <a:off x="1861179" y="3981398"/>
                <a:ext cx="17462" cy="13017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/>
              <p:cNvCxnSpPr/>
              <p:nvPr/>
            </p:nvCxnSpPr>
            <p:spPr bwMode="auto">
              <a:xfrm flipH="1">
                <a:off x="2894641" y="3971873"/>
                <a:ext cx="6350" cy="127000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90" name="Group 504"/>
              <p:cNvGrpSpPr>
                <a:grpSpLocks/>
              </p:cNvGrpSpPr>
              <p:nvPr/>
            </p:nvGrpSpPr>
            <p:grpSpPr bwMode="auto">
              <a:xfrm>
                <a:off x="1856416" y="3709935"/>
                <a:ext cx="1044712" cy="399063"/>
                <a:chOff x="2183302" y="1574638"/>
                <a:chExt cx="1200154" cy="430218"/>
              </a:xfrm>
            </p:grpSpPr>
            <p:sp>
              <p:nvSpPr>
                <p:cNvPr id="506" name="Oval 505"/>
                <p:cNvSpPr/>
                <p:nvPr/>
              </p:nvSpPr>
              <p:spPr bwMode="auto">
                <a:xfrm flipV="1">
                  <a:off x="2185126" y="1689305"/>
                  <a:ext cx="1196349" cy="31490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07" name="Rectangle 506"/>
                <p:cNvSpPr/>
                <p:nvPr/>
              </p:nvSpPr>
              <p:spPr bwMode="auto">
                <a:xfrm>
                  <a:off x="2183302" y="1735513"/>
                  <a:ext cx="1198173" cy="11295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08" name="Oval 507"/>
                <p:cNvSpPr/>
                <p:nvPr/>
              </p:nvSpPr>
              <p:spPr bwMode="auto">
                <a:xfrm flipV="1">
                  <a:off x="2183302" y="1574638"/>
                  <a:ext cx="1196349" cy="31490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09" name="Freeform 508"/>
                <p:cNvSpPr/>
                <p:nvPr/>
              </p:nvSpPr>
              <p:spPr bwMode="auto">
                <a:xfrm>
                  <a:off x="2489684" y="1670478"/>
                  <a:ext cx="581762" cy="157452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0" name="Freeform 509"/>
                <p:cNvSpPr/>
                <p:nvPr/>
              </p:nvSpPr>
              <p:spPr bwMode="auto">
                <a:xfrm>
                  <a:off x="2429502" y="1629404"/>
                  <a:ext cx="703949" cy="11124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Freeform 510"/>
                <p:cNvSpPr/>
                <p:nvPr/>
              </p:nvSpPr>
              <p:spPr bwMode="auto">
                <a:xfrm>
                  <a:off x="2892723" y="1723534"/>
                  <a:ext cx="257142" cy="958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Freeform 511"/>
                <p:cNvSpPr/>
                <p:nvPr/>
              </p:nvSpPr>
              <p:spPr bwMode="auto">
                <a:xfrm>
                  <a:off x="2416736" y="1725244"/>
                  <a:ext cx="255318" cy="94130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/>
                <p:cNvCxnSpPr>
                  <a:endCxn id="508" idx="2"/>
                </p:cNvCxnSpPr>
                <p:nvPr/>
              </p:nvCxnSpPr>
              <p:spPr bwMode="auto">
                <a:xfrm flipH="1" flipV="1">
                  <a:off x="2183302" y="1732090"/>
                  <a:ext cx="1824" cy="12151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 bwMode="auto">
                <a:xfrm flipH="1" flipV="1">
                  <a:off x="3381475" y="1728667"/>
                  <a:ext cx="1823" cy="12151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" name="Group 29"/>
            <p:cNvGrpSpPr/>
            <p:nvPr/>
          </p:nvGrpSpPr>
          <p:grpSpPr>
            <a:xfrm>
              <a:off x="3566154" y="3862335"/>
              <a:ext cx="514350" cy="1670050"/>
              <a:chOff x="3566154" y="3862335"/>
              <a:chExt cx="514350" cy="1670050"/>
            </a:xfrm>
          </p:grpSpPr>
          <p:sp>
            <p:nvSpPr>
              <p:cNvPr id="549" name="Rectangle 548"/>
              <p:cNvSpPr/>
              <p:nvPr/>
            </p:nvSpPr>
            <p:spPr bwMode="auto">
              <a:xfrm rot="10800000">
                <a:off x="3569201" y="39460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0" name="Straight Connector 549"/>
              <p:cNvCxnSpPr/>
              <p:nvPr/>
            </p:nvCxnSpPr>
            <p:spPr bwMode="auto">
              <a:xfrm flipH="1">
                <a:off x="4078916" y="4019498"/>
                <a:ext cx="1588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71" name="Group 552"/>
              <p:cNvGrpSpPr>
                <a:grpSpLocks/>
              </p:cNvGrpSpPr>
              <p:nvPr/>
            </p:nvGrpSpPr>
            <p:grpSpPr bwMode="auto">
              <a:xfrm>
                <a:off x="3571302" y="5310688"/>
                <a:ext cx="507588" cy="221697"/>
                <a:chOff x="4128636" y="3606589"/>
                <a:chExt cx="568145" cy="338667"/>
              </a:xfrm>
            </p:grpSpPr>
            <p:sp>
              <p:nvSpPr>
                <p:cNvPr id="562" name="Oval 561"/>
                <p:cNvSpPr/>
                <p:nvPr/>
              </p:nvSpPr>
              <p:spPr>
                <a:xfrm>
                  <a:off x="4128204" y="371972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3" name="Rectangle 562"/>
                <p:cNvSpPr/>
                <p:nvPr/>
              </p:nvSpPr>
              <p:spPr>
                <a:xfrm>
                  <a:off x="4128204" y="3719724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4" name="Oval 563"/>
                <p:cNvSpPr/>
                <p:nvPr/>
              </p:nvSpPr>
              <p:spPr>
                <a:xfrm>
                  <a:off x="4128204" y="3605744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65" name="Straight Connector 564"/>
                <p:cNvCxnSpPr/>
                <p:nvPr/>
              </p:nvCxnSpPr>
              <p:spPr>
                <a:xfrm>
                  <a:off x="4696810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" name="Straight Connector 565"/>
                <p:cNvCxnSpPr/>
                <p:nvPr/>
              </p:nvCxnSpPr>
              <p:spPr>
                <a:xfrm>
                  <a:off x="4128204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4" name="Rectangle 553"/>
              <p:cNvSpPr/>
              <p:nvPr/>
            </p:nvSpPr>
            <p:spPr bwMode="auto">
              <a:xfrm>
                <a:off x="3572504" y="4575123"/>
                <a:ext cx="496887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7" name="Straight Connector 556"/>
              <p:cNvCxnSpPr/>
              <p:nvPr/>
            </p:nvCxnSpPr>
            <p:spPr bwMode="auto">
              <a:xfrm flipH="1">
                <a:off x="3566154" y="4027435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57" name="Group 538"/>
              <p:cNvGrpSpPr>
                <a:grpSpLocks/>
              </p:cNvGrpSpPr>
              <p:nvPr/>
            </p:nvGrpSpPr>
            <p:grpSpPr bwMode="auto">
              <a:xfrm>
                <a:off x="3568667" y="38623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40" name="Oval 539"/>
                <p:cNvSpPr/>
                <p:nvPr/>
              </p:nvSpPr>
              <p:spPr bwMode="auto">
                <a:xfrm flipV="1">
                  <a:off x="2188659" y="1691250"/>
                  <a:ext cx="1194966" cy="31254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41" name="Rectangle 540"/>
                <p:cNvSpPr/>
                <p:nvPr/>
              </p:nvSpPr>
              <p:spPr bwMode="auto">
                <a:xfrm>
                  <a:off x="2184879" y="1736302"/>
                  <a:ext cx="1198746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2" name="Oval 541"/>
                <p:cNvSpPr/>
                <p:nvPr/>
              </p:nvSpPr>
              <p:spPr bwMode="auto">
                <a:xfrm flipV="1">
                  <a:off x="2184879" y="1564542"/>
                  <a:ext cx="1194966" cy="31254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43" name="Freeform 542"/>
                <p:cNvSpPr/>
                <p:nvPr/>
              </p:nvSpPr>
              <p:spPr bwMode="auto">
                <a:xfrm>
                  <a:off x="2491182" y="1671539"/>
                  <a:ext cx="582357" cy="1548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4" name="Freeform 543"/>
                <p:cNvSpPr/>
                <p:nvPr/>
              </p:nvSpPr>
              <p:spPr bwMode="auto">
                <a:xfrm>
                  <a:off x="2430678" y="1629304"/>
                  <a:ext cx="703366" cy="10981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5" name="Freeform 544"/>
                <p:cNvSpPr/>
                <p:nvPr/>
              </p:nvSpPr>
              <p:spPr bwMode="auto">
                <a:xfrm>
                  <a:off x="2892025" y="1722222"/>
                  <a:ext cx="260927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6" name="Freeform 545"/>
                <p:cNvSpPr/>
                <p:nvPr/>
              </p:nvSpPr>
              <p:spPr bwMode="auto">
                <a:xfrm>
                  <a:off x="2419334" y="1725039"/>
                  <a:ext cx="253362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47" name="Straight Connector 546"/>
                <p:cNvCxnSpPr>
                  <a:endCxn id="542" idx="2"/>
                </p:cNvCxnSpPr>
                <p:nvPr/>
              </p:nvCxnSpPr>
              <p:spPr bwMode="auto">
                <a:xfrm flipH="1" flipV="1">
                  <a:off x="2184879" y="1722222"/>
                  <a:ext cx="3780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8" name="Straight Connector 547"/>
                <p:cNvCxnSpPr/>
                <p:nvPr/>
              </p:nvCxnSpPr>
              <p:spPr bwMode="auto">
                <a:xfrm flipH="1" flipV="1">
                  <a:off x="3379845" y="1727853"/>
                  <a:ext cx="3780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1" name="Group 30"/>
            <p:cNvGrpSpPr/>
            <p:nvPr/>
          </p:nvGrpSpPr>
          <p:grpSpPr>
            <a:xfrm>
              <a:off x="4348791" y="3867098"/>
              <a:ext cx="514350" cy="1670050"/>
              <a:chOff x="4348791" y="3867098"/>
              <a:chExt cx="514350" cy="1670050"/>
            </a:xfrm>
          </p:grpSpPr>
          <p:sp>
            <p:nvSpPr>
              <p:cNvPr id="579" name="Rectangle 578"/>
              <p:cNvSpPr/>
              <p:nvPr/>
            </p:nvSpPr>
            <p:spPr bwMode="auto">
              <a:xfrm rot="10800000">
                <a:off x="4351838" y="3950855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0" name="Straight Connector 579"/>
              <p:cNvCxnSpPr/>
              <p:nvPr/>
            </p:nvCxnSpPr>
            <p:spPr bwMode="auto">
              <a:xfrm flipH="1">
                <a:off x="4861554" y="4024260"/>
                <a:ext cx="1587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43" name="Group 580"/>
              <p:cNvGrpSpPr>
                <a:grpSpLocks/>
              </p:cNvGrpSpPr>
              <p:nvPr/>
            </p:nvGrpSpPr>
            <p:grpSpPr bwMode="auto">
              <a:xfrm>
                <a:off x="4353939" y="5315451"/>
                <a:ext cx="507588" cy="221697"/>
                <a:chOff x="4128636" y="3606589"/>
                <a:chExt cx="568145" cy="338667"/>
              </a:xfrm>
            </p:grpSpPr>
            <p:sp>
              <p:nvSpPr>
                <p:cNvPr id="589" name="Oval 588"/>
                <p:cNvSpPr/>
                <p:nvPr/>
              </p:nvSpPr>
              <p:spPr>
                <a:xfrm>
                  <a:off x="4128205" y="3719722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0" name="Rectangle 589"/>
                <p:cNvSpPr/>
                <p:nvPr/>
              </p:nvSpPr>
              <p:spPr>
                <a:xfrm>
                  <a:off x="4128205" y="3719722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1" name="Oval 590"/>
                <p:cNvSpPr/>
                <p:nvPr/>
              </p:nvSpPr>
              <p:spPr>
                <a:xfrm>
                  <a:off x="4128205" y="360574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92" name="Straight Connector 591"/>
                <p:cNvCxnSpPr/>
                <p:nvPr/>
              </p:nvCxnSpPr>
              <p:spPr>
                <a:xfrm>
                  <a:off x="4696811" y="3719722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3" name="Straight Connector 592"/>
                <p:cNvCxnSpPr/>
                <p:nvPr/>
              </p:nvCxnSpPr>
              <p:spPr>
                <a:xfrm>
                  <a:off x="4128205" y="3719722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2" name="Rectangle 581"/>
              <p:cNvSpPr/>
              <p:nvPr/>
            </p:nvSpPr>
            <p:spPr bwMode="auto">
              <a:xfrm>
                <a:off x="4355141" y="4579885"/>
                <a:ext cx="496888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4" name="Straight Connector 583"/>
              <p:cNvCxnSpPr/>
              <p:nvPr/>
            </p:nvCxnSpPr>
            <p:spPr bwMode="auto">
              <a:xfrm flipH="1">
                <a:off x="4348791" y="4032198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29" name="Group 568"/>
              <p:cNvGrpSpPr>
                <a:grpSpLocks/>
              </p:cNvGrpSpPr>
              <p:nvPr/>
            </p:nvGrpSpPr>
            <p:grpSpPr bwMode="auto">
              <a:xfrm>
                <a:off x="4351304" y="3867098"/>
                <a:ext cx="503828" cy="248249"/>
                <a:chOff x="2183302" y="1564542"/>
                <a:chExt cx="1200154" cy="440314"/>
              </a:xfrm>
            </p:grpSpPr>
            <p:sp>
              <p:nvSpPr>
                <p:cNvPr id="570" name="Oval 569"/>
                <p:cNvSpPr/>
                <p:nvPr/>
              </p:nvSpPr>
              <p:spPr bwMode="auto">
                <a:xfrm flipV="1">
                  <a:off x="2188662" y="1691248"/>
                  <a:ext cx="1194966" cy="31254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71" name="Rectangle 570"/>
                <p:cNvSpPr/>
                <p:nvPr/>
              </p:nvSpPr>
              <p:spPr bwMode="auto">
                <a:xfrm>
                  <a:off x="2184879" y="1736300"/>
                  <a:ext cx="1198749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2" name="Oval 571"/>
                <p:cNvSpPr/>
                <p:nvPr/>
              </p:nvSpPr>
              <p:spPr bwMode="auto">
                <a:xfrm flipV="1">
                  <a:off x="2184879" y="1564542"/>
                  <a:ext cx="1194966" cy="312543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73" name="Freeform 572"/>
                <p:cNvSpPr/>
                <p:nvPr/>
              </p:nvSpPr>
              <p:spPr bwMode="auto">
                <a:xfrm>
                  <a:off x="2491185" y="1671539"/>
                  <a:ext cx="582357" cy="15486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4" name="Freeform 573"/>
                <p:cNvSpPr/>
                <p:nvPr/>
              </p:nvSpPr>
              <p:spPr bwMode="auto">
                <a:xfrm>
                  <a:off x="2430680" y="1629303"/>
                  <a:ext cx="703366" cy="10981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5" name="Freeform 574"/>
                <p:cNvSpPr/>
                <p:nvPr/>
              </p:nvSpPr>
              <p:spPr bwMode="auto">
                <a:xfrm>
                  <a:off x="2892028" y="1722222"/>
                  <a:ext cx="260925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6" name="Freeform 575"/>
                <p:cNvSpPr/>
                <p:nvPr/>
              </p:nvSpPr>
              <p:spPr bwMode="auto">
                <a:xfrm>
                  <a:off x="2419334" y="1725037"/>
                  <a:ext cx="253364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77" name="Straight Connector 576"/>
                <p:cNvCxnSpPr>
                  <a:endCxn id="572" idx="2"/>
                </p:cNvCxnSpPr>
                <p:nvPr/>
              </p:nvCxnSpPr>
              <p:spPr bwMode="auto">
                <a:xfrm flipH="1" flipV="1">
                  <a:off x="2184879" y="1722222"/>
                  <a:ext cx="3783" cy="121075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8" name="Straight Connector 577"/>
                <p:cNvCxnSpPr/>
                <p:nvPr/>
              </p:nvCxnSpPr>
              <p:spPr bwMode="auto">
                <a:xfrm flipH="1" flipV="1">
                  <a:off x="3379845" y="1727853"/>
                  <a:ext cx="3783" cy="121075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58" name="Group 48257"/>
            <p:cNvGrpSpPr/>
            <p:nvPr/>
          </p:nvGrpSpPr>
          <p:grpSpPr>
            <a:xfrm>
              <a:off x="5552116" y="3849635"/>
              <a:ext cx="514350" cy="1670050"/>
              <a:chOff x="5552116" y="3849635"/>
              <a:chExt cx="514350" cy="1670050"/>
            </a:xfrm>
          </p:grpSpPr>
          <p:sp>
            <p:nvSpPr>
              <p:cNvPr id="606" name="Rectangle 605"/>
              <p:cNvSpPr/>
              <p:nvPr/>
            </p:nvSpPr>
            <p:spPr bwMode="auto">
              <a:xfrm rot="10800000">
                <a:off x="5555163" y="39333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07" name="Straight Connector 606"/>
              <p:cNvCxnSpPr/>
              <p:nvPr/>
            </p:nvCxnSpPr>
            <p:spPr bwMode="auto">
              <a:xfrm flipH="1">
                <a:off x="6064879" y="4006798"/>
                <a:ext cx="1587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15" name="Group 607"/>
              <p:cNvGrpSpPr>
                <a:grpSpLocks/>
              </p:cNvGrpSpPr>
              <p:nvPr/>
            </p:nvGrpSpPr>
            <p:grpSpPr bwMode="auto">
              <a:xfrm>
                <a:off x="5557264" y="5297988"/>
                <a:ext cx="507588" cy="221697"/>
                <a:chOff x="4128636" y="3606589"/>
                <a:chExt cx="568145" cy="338667"/>
              </a:xfrm>
            </p:grpSpPr>
            <p:sp>
              <p:nvSpPr>
                <p:cNvPr id="616" name="Oval 615"/>
                <p:cNvSpPr/>
                <p:nvPr/>
              </p:nvSpPr>
              <p:spPr>
                <a:xfrm>
                  <a:off x="4128205" y="371972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7" name="Rectangle 616"/>
                <p:cNvSpPr/>
                <p:nvPr/>
              </p:nvSpPr>
              <p:spPr>
                <a:xfrm>
                  <a:off x="4128205" y="3719724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8" name="Oval 617"/>
                <p:cNvSpPr/>
                <p:nvPr/>
              </p:nvSpPr>
              <p:spPr>
                <a:xfrm>
                  <a:off x="4128205" y="3605744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19" name="Straight Connector 618"/>
                <p:cNvCxnSpPr/>
                <p:nvPr/>
              </p:nvCxnSpPr>
              <p:spPr>
                <a:xfrm>
                  <a:off x="4696811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0" name="Straight Connector 619"/>
                <p:cNvCxnSpPr/>
                <p:nvPr/>
              </p:nvCxnSpPr>
              <p:spPr>
                <a:xfrm>
                  <a:off x="4128205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9" name="Rectangle 608"/>
              <p:cNvSpPr/>
              <p:nvPr/>
            </p:nvSpPr>
            <p:spPr bwMode="auto">
              <a:xfrm>
                <a:off x="5558466" y="4562423"/>
                <a:ext cx="496888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1" name="Straight Connector 610"/>
              <p:cNvCxnSpPr/>
              <p:nvPr/>
            </p:nvCxnSpPr>
            <p:spPr bwMode="auto">
              <a:xfrm flipH="1">
                <a:off x="5552116" y="4014735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01" name="Group 595"/>
              <p:cNvGrpSpPr>
                <a:grpSpLocks/>
              </p:cNvGrpSpPr>
              <p:nvPr/>
            </p:nvGrpSpPr>
            <p:grpSpPr bwMode="auto">
              <a:xfrm>
                <a:off x="5554629" y="38496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97" name="Oval 596"/>
                <p:cNvSpPr/>
                <p:nvPr/>
              </p:nvSpPr>
              <p:spPr bwMode="auto">
                <a:xfrm flipV="1">
                  <a:off x="2188662" y="1691250"/>
                  <a:ext cx="1194966" cy="31254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98" name="Rectangle 597"/>
                <p:cNvSpPr/>
                <p:nvPr/>
              </p:nvSpPr>
              <p:spPr bwMode="auto">
                <a:xfrm>
                  <a:off x="2184879" y="1736302"/>
                  <a:ext cx="1198749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9" name="Oval 598"/>
                <p:cNvSpPr/>
                <p:nvPr/>
              </p:nvSpPr>
              <p:spPr bwMode="auto">
                <a:xfrm flipV="1">
                  <a:off x="2184879" y="1564542"/>
                  <a:ext cx="1194966" cy="31254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00" name="Freeform 599"/>
                <p:cNvSpPr/>
                <p:nvPr/>
              </p:nvSpPr>
              <p:spPr bwMode="auto">
                <a:xfrm>
                  <a:off x="2491185" y="1671539"/>
                  <a:ext cx="582357" cy="1548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1" name="Freeform 600"/>
                <p:cNvSpPr/>
                <p:nvPr/>
              </p:nvSpPr>
              <p:spPr bwMode="auto">
                <a:xfrm>
                  <a:off x="2430680" y="1629304"/>
                  <a:ext cx="703366" cy="10981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2" name="Freeform 601"/>
                <p:cNvSpPr/>
                <p:nvPr/>
              </p:nvSpPr>
              <p:spPr bwMode="auto">
                <a:xfrm>
                  <a:off x="2892028" y="1722222"/>
                  <a:ext cx="260925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3" name="Freeform 602"/>
                <p:cNvSpPr/>
                <p:nvPr/>
              </p:nvSpPr>
              <p:spPr bwMode="auto">
                <a:xfrm>
                  <a:off x="2419334" y="1725039"/>
                  <a:ext cx="253364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04" name="Straight Connector 603"/>
                <p:cNvCxnSpPr>
                  <a:endCxn id="599" idx="2"/>
                </p:cNvCxnSpPr>
                <p:nvPr/>
              </p:nvCxnSpPr>
              <p:spPr bwMode="auto">
                <a:xfrm flipH="1" flipV="1">
                  <a:off x="2184879" y="1722222"/>
                  <a:ext cx="3783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5" name="Straight Connector 604"/>
                <p:cNvCxnSpPr/>
                <p:nvPr/>
              </p:nvCxnSpPr>
              <p:spPr bwMode="auto">
                <a:xfrm flipH="1" flipV="1">
                  <a:off x="3379845" y="1727853"/>
                  <a:ext cx="3783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59" name="Group 48258"/>
            <p:cNvGrpSpPr/>
            <p:nvPr/>
          </p:nvGrpSpPr>
          <p:grpSpPr>
            <a:xfrm>
              <a:off x="6547479" y="3836935"/>
              <a:ext cx="514350" cy="1671638"/>
              <a:chOff x="6547479" y="3836935"/>
              <a:chExt cx="514350" cy="1671638"/>
            </a:xfrm>
          </p:grpSpPr>
          <p:sp>
            <p:nvSpPr>
              <p:cNvPr id="633" name="Rectangle 632"/>
              <p:cNvSpPr/>
              <p:nvPr/>
            </p:nvSpPr>
            <p:spPr bwMode="auto">
              <a:xfrm rot="10800000">
                <a:off x="6550526" y="3920772"/>
                <a:ext cx="498084" cy="62924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34" name="Straight Connector 633"/>
              <p:cNvCxnSpPr/>
              <p:nvPr/>
            </p:nvCxnSpPr>
            <p:spPr bwMode="auto">
              <a:xfrm flipH="1">
                <a:off x="7060241" y="3994098"/>
                <a:ext cx="1588" cy="136683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187" name="Group 634"/>
              <p:cNvGrpSpPr>
                <a:grpSpLocks/>
              </p:cNvGrpSpPr>
              <p:nvPr/>
            </p:nvGrpSpPr>
            <p:grpSpPr bwMode="auto">
              <a:xfrm>
                <a:off x="6552627" y="5286665"/>
                <a:ext cx="507588" cy="221908"/>
                <a:chOff x="4128636" y="3606589"/>
                <a:chExt cx="568145" cy="338667"/>
              </a:xfrm>
            </p:grpSpPr>
            <p:sp>
              <p:nvSpPr>
                <p:cNvPr id="643" name="Oval 642"/>
                <p:cNvSpPr/>
                <p:nvPr/>
              </p:nvSpPr>
              <p:spPr>
                <a:xfrm>
                  <a:off x="4128204" y="3719937"/>
                  <a:ext cx="568606" cy="22531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4" name="Rectangle 643"/>
                <p:cNvSpPr/>
                <p:nvPr/>
              </p:nvSpPr>
              <p:spPr>
                <a:xfrm>
                  <a:off x="4128204" y="3719937"/>
                  <a:ext cx="568606" cy="11144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5" name="Oval 644"/>
                <p:cNvSpPr/>
                <p:nvPr/>
              </p:nvSpPr>
              <p:spPr>
                <a:xfrm>
                  <a:off x="4128204" y="3606067"/>
                  <a:ext cx="568606" cy="22531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46" name="Straight Connector 645"/>
                <p:cNvCxnSpPr/>
                <p:nvPr/>
              </p:nvCxnSpPr>
              <p:spPr>
                <a:xfrm>
                  <a:off x="4696810" y="3719937"/>
                  <a:ext cx="0" cy="11144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7" name="Straight Connector 646"/>
                <p:cNvCxnSpPr/>
                <p:nvPr/>
              </p:nvCxnSpPr>
              <p:spPr>
                <a:xfrm>
                  <a:off x="4128204" y="3719937"/>
                  <a:ext cx="0" cy="11144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6" name="Rectangle 635"/>
              <p:cNvSpPr/>
              <p:nvPr/>
            </p:nvSpPr>
            <p:spPr bwMode="auto">
              <a:xfrm>
                <a:off x="6553829" y="4551310"/>
                <a:ext cx="496887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38" name="Straight Connector 637"/>
              <p:cNvCxnSpPr/>
              <p:nvPr/>
            </p:nvCxnSpPr>
            <p:spPr bwMode="auto">
              <a:xfrm flipH="1">
                <a:off x="6547479" y="4002035"/>
                <a:ext cx="3175" cy="1452563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173" name="Group 622"/>
              <p:cNvGrpSpPr>
                <a:grpSpLocks/>
              </p:cNvGrpSpPr>
              <p:nvPr/>
            </p:nvGrpSpPr>
            <p:grpSpPr bwMode="auto">
              <a:xfrm>
                <a:off x="6549992" y="3836935"/>
                <a:ext cx="503828" cy="248485"/>
                <a:chOff x="2183302" y="1564542"/>
                <a:chExt cx="1200154" cy="440314"/>
              </a:xfrm>
            </p:grpSpPr>
            <p:sp>
              <p:nvSpPr>
                <p:cNvPr id="624" name="Oval 623"/>
                <p:cNvSpPr/>
                <p:nvPr/>
              </p:nvSpPr>
              <p:spPr bwMode="auto">
                <a:xfrm flipV="1">
                  <a:off x="2188659" y="1691130"/>
                  <a:ext cx="1194966" cy="31506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25" name="Rectangle 624"/>
                <p:cNvSpPr/>
                <p:nvPr/>
              </p:nvSpPr>
              <p:spPr bwMode="auto">
                <a:xfrm>
                  <a:off x="2184879" y="1736138"/>
                  <a:ext cx="1198746" cy="112522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6" name="Oval 625"/>
                <p:cNvSpPr/>
                <p:nvPr/>
              </p:nvSpPr>
              <p:spPr bwMode="auto">
                <a:xfrm flipV="1">
                  <a:off x="2184879" y="1564542"/>
                  <a:ext cx="1194966" cy="31506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27" name="Freeform 626"/>
                <p:cNvSpPr/>
                <p:nvPr/>
              </p:nvSpPr>
              <p:spPr bwMode="auto">
                <a:xfrm>
                  <a:off x="2491182" y="1671438"/>
                  <a:ext cx="582357" cy="15753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8" name="Freeform 627"/>
                <p:cNvSpPr/>
                <p:nvPr/>
              </p:nvSpPr>
              <p:spPr bwMode="auto">
                <a:xfrm>
                  <a:off x="2430678" y="1629243"/>
                  <a:ext cx="703366" cy="11252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9" name="Freeform 628"/>
                <p:cNvSpPr/>
                <p:nvPr/>
              </p:nvSpPr>
              <p:spPr bwMode="auto">
                <a:xfrm>
                  <a:off x="2892025" y="1724886"/>
                  <a:ext cx="260927" cy="956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30" name="Freeform 629"/>
                <p:cNvSpPr/>
                <p:nvPr/>
              </p:nvSpPr>
              <p:spPr bwMode="auto">
                <a:xfrm>
                  <a:off x="2419334" y="1727698"/>
                  <a:ext cx="253362" cy="92831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31" name="Straight Connector 630"/>
                <p:cNvCxnSpPr>
                  <a:endCxn id="626" idx="2"/>
                </p:cNvCxnSpPr>
                <p:nvPr/>
              </p:nvCxnSpPr>
              <p:spPr bwMode="auto">
                <a:xfrm flipH="1" flipV="1">
                  <a:off x="2184879" y="1722072"/>
                  <a:ext cx="3780" cy="12096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2" name="Straight Connector 631"/>
                <p:cNvCxnSpPr/>
                <p:nvPr/>
              </p:nvCxnSpPr>
              <p:spPr bwMode="auto">
                <a:xfrm flipH="1" flipV="1">
                  <a:off x="3379845" y="1730512"/>
                  <a:ext cx="3780" cy="12096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8" name="Group 27"/>
          <p:cNvGrpSpPr/>
          <p:nvPr/>
        </p:nvGrpSpPr>
        <p:grpSpPr>
          <a:xfrm>
            <a:off x="2580452" y="2475925"/>
            <a:ext cx="4783274" cy="2315048"/>
            <a:chOff x="2381956" y="2435173"/>
            <a:chExt cx="4415330" cy="2315048"/>
          </a:xfrm>
        </p:grpSpPr>
        <p:sp>
          <p:nvSpPr>
            <p:cNvPr id="391" name="Freeform 390"/>
            <p:cNvSpPr/>
            <p:nvPr/>
          </p:nvSpPr>
          <p:spPr>
            <a:xfrm>
              <a:off x="2381956" y="2439629"/>
              <a:ext cx="297540" cy="1743187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015941"/>
                <a:gd name="connsiteX1" fmla="*/ 0 w 307275"/>
                <a:gd name="connsiteY1" fmla="*/ 0 h 2015941"/>
                <a:gd name="connsiteX2" fmla="*/ 0 w 307275"/>
                <a:gd name="connsiteY2" fmla="*/ 2015941 h 2015941"/>
                <a:gd name="connsiteX0" fmla="*/ 228538 w 228538"/>
                <a:gd name="connsiteY0" fmla="*/ 0 h 2022548"/>
                <a:gd name="connsiteX1" fmla="*/ 0 w 228538"/>
                <a:gd name="connsiteY1" fmla="*/ 6607 h 2022548"/>
                <a:gd name="connsiteX2" fmla="*/ 0 w 228538"/>
                <a:gd name="connsiteY2" fmla="*/ 2022548 h 202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538" h="2022548">
                  <a:moveTo>
                    <a:pt x="228538" y="0"/>
                  </a:moveTo>
                  <a:lnTo>
                    <a:pt x="0" y="6607"/>
                  </a:lnTo>
                  <a:lnTo>
                    <a:pt x="0" y="2022548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CC0000"/>
                </a:solidFill>
              </a:endParaRPr>
            </a:p>
          </p:txBody>
        </p:sp>
        <p:sp>
          <p:nvSpPr>
            <p:cNvPr id="392" name="Freeform 391"/>
            <p:cNvSpPr/>
            <p:nvPr/>
          </p:nvSpPr>
          <p:spPr>
            <a:xfrm flipH="1">
              <a:off x="6411524" y="2435173"/>
              <a:ext cx="385762" cy="2300562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117725"/>
                <a:gd name="connsiteX1" fmla="*/ 0 w 307275"/>
                <a:gd name="connsiteY1" fmla="*/ 0 h 2117725"/>
                <a:gd name="connsiteX2" fmla="*/ 0 w 307275"/>
                <a:gd name="connsiteY2" fmla="*/ 2117725 h 211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275" h="2117725">
                  <a:moveTo>
                    <a:pt x="307275" y="0"/>
                  </a:moveTo>
                  <a:lnTo>
                    <a:pt x="0" y="0"/>
                  </a:lnTo>
                  <a:lnTo>
                    <a:pt x="0" y="2117725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93" name="Straight Arrow Connector 392"/>
            <p:cNvCxnSpPr/>
            <p:nvPr/>
          </p:nvCxnSpPr>
          <p:spPr>
            <a:xfrm flipV="1">
              <a:off x="5791457" y="2687586"/>
              <a:ext cx="8309" cy="2062635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Arrow Connector 393"/>
            <p:cNvCxnSpPr/>
            <p:nvPr/>
          </p:nvCxnSpPr>
          <p:spPr>
            <a:xfrm flipV="1">
              <a:off x="4598735" y="2708225"/>
              <a:ext cx="18344" cy="2037167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Arrow Connector 394"/>
            <p:cNvCxnSpPr/>
            <p:nvPr/>
          </p:nvCxnSpPr>
          <p:spPr>
            <a:xfrm flipH="1" flipV="1">
              <a:off x="3807455" y="2762199"/>
              <a:ext cx="9009" cy="1983193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88169" y="236539"/>
            <a:ext cx="65358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Logically centralized control plane</a:t>
            </a: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4" y="776288"/>
            <a:ext cx="6957688" cy="20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71" name="TextBox 335"/>
          <p:cNvSpPr txBox="1">
            <a:spLocks noChangeArrowheads="1"/>
          </p:cNvSpPr>
          <p:nvPr/>
        </p:nvSpPr>
        <p:spPr bwMode="auto">
          <a:xfrm>
            <a:off x="427319" y="1039915"/>
            <a:ext cx="91613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/>
              <a:t>A distinct (typically remote) controller interacts with local control agents (CAs) in routers to compute forwarding tables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227236" y="4687855"/>
            <a:ext cx="5369950" cy="694339"/>
            <a:chOff x="2055070" y="4690247"/>
            <a:chExt cx="4956877" cy="694339"/>
          </a:xfrm>
        </p:grpSpPr>
        <p:grpSp>
          <p:nvGrpSpPr>
            <p:cNvPr id="48273" name="Group 554"/>
            <p:cNvGrpSpPr>
              <a:grpSpLocks/>
            </p:cNvGrpSpPr>
            <p:nvPr/>
          </p:nvGrpSpPr>
          <p:grpSpPr bwMode="auto">
            <a:xfrm>
              <a:off x="3605320" y="5055434"/>
              <a:ext cx="430131" cy="329152"/>
              <a:chOff x="2931664" y="3912603"/>
              <a:chExt cx="430450" cy="329314"/>
            </a:xfrm>
          </p:grpSpPr>
          <p:sp>
            <p:nvSpPr>
              <p:cNvPr id="558" name="Rectangle 557"/>
              <p:cNvSpPr/>
              <p:nvPr/>
            </p:nvSpPr>
            <p:spPr>
              <a:xfrm>
                <a:off x="2936952" y="3913304"/>
                <a:ext cx="425766" cy="32877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9" name="Straight Connector 558"/>
              <p:cNvCxnSpPr/>
              <p:nvPr/>
            </p:nvCxnSpPr>
            <p:spPr>
              <a:xfrm>
                <a:off x="2932185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/>
              <p:nvPr/>
            </p:nvCxnSpPr>
            <p:spPr>
              <a:xfrm>
                <a:off x="2932185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>
                <a:stCxn id="558" idx="2"/>
              </p:cNvCxnSpPr>
              <p:nvPr/>
            </p:nvCxnSpPr>
            <p:spPr>
              <a:xfrm flipH="1" flipV="1">
                <a:off x="3148246" y="4005425"/>
                <a:ext cx="1589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45" name="Group 582"/>
            <p:cNvGrpSpPr>
              <a:grpSpLocks/>
            </p:cNvGrpSpPr>
            <p:nvPr/>
          </p:nvGrpSpPr>
          <p:grpSpPr bwMode="auto">
            <a:xfrm>
              <a:off x="4387957" y="5055368"/>
              <a:ext cx="430131" cy="329152"/>
              <a:chOff x="2931664" y="3912603"/>
              <a:chExt cx="430450" cy="329314"/>
            </a:xfrm>
          </p:grpSpPr>
          <p:sp>
            <p:nvSpPr>
              <p:cNvPr id="585" name="Rectangle 584"/>
              <p:cNvSpPr/>
              <p:nvPr/>
            </p:nvSpPr>
            <p:spPr>
              <a:xfrm>
                <a:off x="2936952" y="3913304"/>
                <a:ext cx="425766" cy="3287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6" name="Straight Connector 585"/>
              <p:cNvCxnSpPr/>
              <p:nvPr/>
            </p:nvCxnSpPr>
            <p:spPr>
              <a:xfrm>
                <a:off x="2932186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/>
              <p:cNvCxnSpPr/>
              <p:nvPr/>
            </p:nvCxnSpPr>
            <p:spPr>
              <a:xfrm>
                <a:off x="2932186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/>
              <p:cNvCxnSpPr>
                <a:stCxn id="585" idx="2"/>
              </p:cNvCxnSpPr>
              <p:nvPr/>
            </p:nvCxnSpPr>
            <p:spPr>
              <a:xfrm flipH="1" flipV="1">
                <a:off x="3148247" y="4005425"/>
                <a:ext cx="1588" cy="236653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17" name="Group 609"/>
            <p:cNvGrpSpPr>
              <a:grpSpLocks/>
            </p:cNvGrpSpPr>
            <p:nvPr/>
          </p:nvGrpSpPr>
          <p:grpSpPr bwMode="auto">
            <a:xfrm>
              <a:off x="5591804" y="5053093"/>
              <a:ext cx="430212" cy="328614"/>
              <a:chOff x="2932186" y="3913304"/>
              <a:chExt cx="430531" cy="328775"/>
            </a:xfrm>
          </p:grpSpPr>
          <p:sp>
            <p:nvSpPr>
              <p:cNvPr id="612" name="Rectangle 611"/>
              <p:cNvSpPr/>
              <p:nvPr/>
            </p:nvSpPr>
            <p:spPr>
              <a:xfrm>
                <a:off x="2936952" y="3913304"/>
                <a:ext cx="425765" cy="3287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3" name="Straight Connector 612"/>
              <p:cNvCxnSpPr/>
              <p:nvPr/>
            </p:nvCxnSpPr>
            <p:spPr>
              <a:xfrm>
                <a:off x="2932186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4" name="Straight Connector 613"/>
              <p:cNvCxnSpPr/>
              <p:nvPr/>
            </p:nvCxnSpPr>
            <p:spPr>
              <a:xfrm>
                <a:off x="2932186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/>
              <p:cNvCxnSpPr>
                <a:stCxn id="612" idx="2"/>
              </p:cNvCxnSpPr>
              <p:nvPr/>
            </p:nvCxnSpPr>
            <p:spPr>
              <a:xfrm flipH="1" flipV="1">
                <a:off x="3148247" y="4005425"/>
                <a:ext cx="1588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189" name="Group 636"/>
            <p:cNvGrpSpPr>
              <a:grpSpLocks/>
            </p:cNvGrpSpPr>
            <p:nvPr/>
          </p:nvGrpSpPr>
          <p:grpSpPr bwMode="auto">
            <a:xfrm>
              <a:off x="6581816" y="5045656"/>
              <a:ext cx="430131" cy="329465"/>
              <a:chOff x="2931664" y="3912603"/>
              <a:chExt cx="430450" cy="329314"/>
            </a:xfrm>
          </p:grpSpPr>
          <p:sp>
            <p:nvSpPr>
              <p:cNvPr id="639" name="Rectangle 638"/>
              <p:cNvSpPr/>
              <p:nvPr/>
            </p:nvSpPr>
            <p:spPr>
              <a:xfrm>
                <a:off x="2936952" y="3912169"/>
                <a:ext cx="425766" cy="33004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40" name="Straight Connector 639"/>
              <p:cNvCxnSpPr/>
              <p:nvPr/>
            </p:nvCxnSpPr>
            <p:spPr>
              <a:xfrm>
                <a:off x="2932185" y="4004202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1" name="Straight Connector 640"/>
              <p:cNvCxnSpPr/>
              <p:nvPr/>
            </p:nvCxnSpPr>
            <p:spPr>
              <a:xfrm>
                <a:off x="2932185" y="4067673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2" name="Straight Connector 641"/>
              <p:cNvCxnSpPr>
                <a:stCxn id="639" idx="2"/>
              </p:cNvCxnSpPr>
              <p:nvPr/>
            </p:nvCxnSpPr>
            <p:spPr>
              <a:xfrm flipH="1" flipV="1">
                <a:off x="3148246" y="4004202"/>
                <a:ext cx="1589" cy="238016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7" name="Group 554"/>
            <p:cNvGrpSpPr>
              <a:grpSpLocks/>
            </p:cNvGrpSpPr>
            <p:nvPr/>
          </p:nvGrpSpPr>
          <p:grpSpPr bwMode="auto">
            <a:xfrm>
              <a:off x="2055070" y="4690247"/>
              <a:ext cx="675320" cy="521222"/>
              <a:chOff x="2931664" y="3912603"/>
              <a:chExt cx="430450" cy="329314"/>
            </a:xfrm>
          </p:grpSpPr>
          <p:sp>
            <p:nvSpPr>
              <p:cNvPr id="358" name="Rectangle 357"/>
              <p:cNvSpPr/>
              <p:nvPr/>
            </p:nvSpPr>
            <p:spPr>
              <a:xfrm>
                <a:off x="2936952" y="3913304"/>
                <a:ext cx="425766" cy="32877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59" name="Straight Connector 358"/>
              <p:cNvCxnSpPr/>
              <p:nvPr/>
            </p:nvCxnSpPr>
            <p:spPr>
              <a:xfrm>
                <a:off x="2932185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>
                <a:off x="2932185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>
                <a:stCxn id="358" idx="2"/>
              </p:cNvCxnSpPr>
              <p:nvPr/>
            </p:nvCxnSpPr>
            <p:spPr>
              <a:xfrm flipH="1" flipV="1">
                <a:off x="3148246" y="4005425"/>
                <a:ext cx="1589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2" name="Group 347"/>
          <p:cNvGrpSpPr>
            <a:grpSpLocks/>
          </p:cNvGrpSpPr>
          <p:nvPr/>
        </p:nvGrpSpPr>
        <p:grpSpPr bwMode="auto">
          <a:xfrm>
            <a:off x="6344434" y="5944266"/>
            <a:ext cx="638051" cy="242608"/>
            <a:chOff x="1871277" y="1576300"/>
            <a:chExt cx="1128371" cy="437861"/>
          </a:xfrm>
        </p:grpSpPr>
        <p:sp>
          <p:nvSpPr>
            <p:cNvPr id="363" name="Oval 36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4" name="Rectangle 36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5" name="Oval 36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6" name="Freeform 36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7" name="Freeform 36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8" name="Freeform 367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9" name="Freeform 368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70" name="Straight Connector 369"/>
            <p:cNvCxnSpPr>
              <a:endCxn id="36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2" name="Group 347"/>
          <p:cNvGrpSpPr>
            <a:grpSpLocks/>
          </p:cNvGrpSpPr>
          <p:nvPr/>
        </p:nvGrpSpPr>
        <p:grpSpPr bwMode="auto">
          <a:xfrm>
            <a:off x="4739939" y="5802169"/>
            <a:ext cx="638051" cy="242608"/>
            <a:chOff x="1871277" y="1576300"/>
            <a:chExt cx="1128371" cy="437861"/>
          </a:xfrm>
        </p:grpSpPr>
        <p:sp>
          <p:nvSpPr>
            <p:cNvPr id="373" name="Oval 37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4" name="Rectangle 37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5" name="Oval 37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6" name="Freeform 37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7" name="Freeform 37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8" name="Freeform 377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" name="Freeform 378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80" name="Straight Connector 379"/>
            <p:cNvCxnSpPr>
              <a:endCxn id="37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2" name="Group 347"/>
          <p:cNvGrpSpPr>
            <a:grpSpLocks/>
          </p:cNvGrpSpPr>
          <p:nvPr/>
        </p:nvGrpSpPr>
        <p:grpSpPr bwMode="auto">
          <a:xfrm>
            <a:off x="3085594" y="5995982"/>
            <a:ext cx="638051" cy="242608"/>
            <a:chOff x="1871277" y="1576300"/>
            <a:chExt cx="1128371" cy="437861"/>
          </a:xfrm>
        </p:grpSpPr>
        <p:sp>
          <p:nvSpPr>
            <p:cNvPr id="383" name="Oval 38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4" name="Rectangle 38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5" name="Oval 38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6" name="Freeform 38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7" name="Freeform 38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0" name="Freeform 389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7" name="Freeform 396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99" name="Straight Connector 398"/>
            <p:cNvCxnSpPr>
              <a:endCxn id="38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1" name="Group 347"/>
          <p:cNvGrpSpPr>
            <a:grpSpLocks/>
          </p:cNvGrpSpPr>
          <p:nvPr/>
        </p:nvGrpSpPr>
        <p:grpSpPr bwMode="auto">
          <a:xfrm>
            <a:off x="5597320" y="6262321"/>
            <a:ext cx="638051" cy="242608"/>
            <a:chOff x="1871277" y="1576300"/>
            <a:chExt cx="1128371" cy="437861"/>
          </a:xfrm>
        </p:grpSpPr>
        <p:sp>
          <p:nvSpPr>
            <p:cNvPr id="402" name="Oval 40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7" name="Rectangle 406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2" name="Oval 411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17" name="Freeform 41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2" name="Freeform 421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7" name="Freeform 42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8" name="Freeform 42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29" name="Straight Connector 428"/>
            <p:cNvCxnSpPr>
              <a:endCxn id="41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1" name="Group 347"/>
          <p:cNvGrpSpPr>
            <a:grpSpLocks/>
          </p:cNvGrpSpPr>
          <p:nvPr/>
        </p:nvGrpSpPr>
        <p:grpSpPr bwMode="auto">
          <a:xfrm>
            <a:off x="4012762" y="6354901"/>
            <a:ext cx="638051" cy="242608"/>
            <a:chOff x="1871277" y="1576300"/>
            <a:chExt cx="1128371" cy="437861"/>
          </a:xfrm>
        </p:grpSpPr>
        <p:sp>
          <p:nvSpPr>
            <p:cNvPr id="432" name="Oval 43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3" name="Rectangle 43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4" name="Oval 43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5" name="Freeform 43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6" name="Freeform 43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7" name="Freeform 43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8" name="Freeform 43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39" name="Straight Connector 438"/>
            <p:cNvCxnSpPr>
              <a:endCxn id="43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2086365" y="2220187"/>
            <a:ext cx="5520007" cy="2832112"/>
            <a:chOff x="1925876" y="2212958"/>
            <a:chExt cx="5095391" cy="2832112"/>
          </a:xfrm>
        </p:grpSpPr>
        <p:grpSp>
          <p:nvGrpSpPr>
            <p:cNvPr id="12" name="Group 11"/>
            <p:cNvGrpSpPr/>
            <p:nvPr/>
          </p:nvGrpSpPr>
          <p:grpSpPr>
            <a:xfrm>
              <a:off x="2745416" y="2212958"/>
              <a:ext cx="3597533" cy="493677"/>
              <a:chOff x="2705100" y="2011398"/>
              <a:chExt cx="3597533" cy="493677"/>
            </a:xfrm>
          </p:grpSpPr>
          <p:sp>
            <p:nvSpPr>
              <p:cNvPr id="342" name="Oval 341"/>
              <p:cNvSpPr/>
              <p:nvPr/>
            </p:nvSpPr>
            <p:spPr bwMode="auto">
              <a:xfrm>
                <a:off x="2722820" y="2011398"/>
                <a:ext cx="3579813" cy="492125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9" name="Oval 388"/>
              <p:cNvSpPr/>
              <p:nvPr/>
            </p:nvSpPr>
            <p:spPr bwMode="auto">
              <a:xfrm>
                <a:off x="2705100" y="2012950"/>
                <a:ext cx="3579813" cy="492125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308" name="TextBox 389"/>
              <p:cNvSpPr txBox="1">
                <a:spLocks noChangeArrowheads="1"/>
              </p:cNvSpPr>
              <p:nvPr/>
            </p:nvSpPr>
            <p:spPr bwMode="auto">
              <a:xfrm>
                <a:off x="3532142" y="2127167"/>
                <a:ext cx="1898745" cy="2846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800" dirty="0">
                    <a:solidFill>
                      <a:schemeClr val="bg1"/>
                    </a:solidFill>
                  </a:rPr>
                  <a:t>Remote Controller</a:t>
                </a:r>
              </a:p>
            </p:txBody>
          </p:sp>
        </p:grpSp>
        <p:grpSp>
          <p:nvGrpSpPr>
            <p:cNvPr id="442" name="Group 441"/>
            <p:cNvGrpSpPr/>
            <p:nvPr/>
          </p:nvGrpSpPr>
          <p:grpSpPr>
            <a:xfrm>
              <a:off x="1925876" y="4223509"/>
              <a:ext cx="923540" cy="405953"/>
              <a:chOff x="2705100" y="2011398"/>
              <a:chExt cx="3597533" cy="493677"/>
            </a:xfrm>
          </p:grpSpPr>
          <p:sp>
            <p:nvSpPr>
              <p:cNvPr id="443" name="Oval 442"/>
              <p:cNvSpPr/>
              <p:nvPr/>
            </p:nvSpPr>
            <p:spPr bwMode="auto">
              <a:xfrm>
                <a:off x="2722820" y="2011398"/>
                <a:ext cx="3579813" cy="492125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4" name="Oval 443"/>
              <p:cNvSpPr/>
              <p:nvPr/>
            </p:nvSpPr>
            <p:spPr bwMode="auto">
              <a:xfrm>
                <a:off x="2705100" y="2012950"/>
                <a:ext cx="3579813" cy="492125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5" name="TextBox 389"/>
              <p:cNvSpPr txBox="1">
                <a:spLocks noChangeArrowheads="1"/>
              </p:cNvSpPr>
              <p:nvPr/>
            </p:nvSpPr>
            <p:spPr bwMode="auto">
              <a:xfrm>
                <a:off x="3573112" y="2127166"/>
                <a:ext cx="1816803" cy="346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800" dirty="0">
                    <a:solidFill>
                      <a:schemeClr val="bg1"/>
                    </a:solidFill>
                  </a:rPr>
                  <a:t>CA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589508" y="4760377"/>
              <a:ext cx="463568" cy="284693"/>
              <a:chOff x="3558850" y="4573304"/>
              <a:chExt cx="463568" cy="284693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47" name="Oval 446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8" name="Oval 447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49" name="TextBox 389"/>
              <p:cNvSpPr txBox="1">
                <a:spLocks noChangeArrowheads="1"/>
              </p:cNvSpPr>
              <p:nvPr/>
            </p:nvSpPr>
            <p:spPr bwMode="auto">
              <a:xfrm>
                <a:off x="3582324" y="4573304"/>
                <a:ext cx="401293" cy="2846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1" name="Group 450"/>
            <p:cNvGrpSpPr/>
            <p:nvPr/>
          </p:nvGrpSpPr>
          <p:grpSpPr>
            <a:xfrm>
              <a:off x="4369656" y="4758258"/>
              <a:ext cx="463568" cy="284693"/>
              <a:chOff x="3558850" y="4573304"/>
              <a:chExt cx="463568" cy="284693"/>
            </a:xfrm>
          </p:grpSpPr>
          <p:grpSp>
            <p:nvGrpSpPr>
              <p:cNvPr id="452" name="Group 451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4" name="Oval 453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5" name="Oval 454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53" name="TextBox 389"/>
              <p:cNvSpPr txBox="1">
                <a:spLocks noChangeArrowheads="1"/>
              </p:cNvSpPr>
              <p:nvPr/>
            </p:nvSpPr>
            <p:spPr bwMode="auto">
              <a:xfrm>
                <a:off x="3582324" y="4573304"/>
                <a:ext cx="401293" cy="2846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6" name="Group 455"/>
            <p:cNvGrpSpPr/>
            <p:nvPr/>
          </p:nvGrpSpPr>
          <p:grpSpPr>
            <a:xfrm>
              <a:off x="5569912" y="4756140"/>
              <a:ext cx="463568" cy="284693"/>
              <a:chOff x="3558850" y="4573304"/>
              <a:chExt cx="463568" cy="284693"/>
            </a:xfrm>
          </p:grpSpPr>
          <p:grpSp>
            <p:nvGrpSpPr>
              <p:cNvPr id="457" name="Group 456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9" name="Oval 458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58" name="TextBox 389"/>
              <p:cNvSpPr txBox="1">
                <a:spLocks noChangeArrowheads="1"/>
              </p:cNvSpPr>
              <p:nvPr/>
            </p:nvSpPr>
            <p:spPr bwMode="auto">
              <a:xfrm>
                <a:off x="3582324" y="4573304"/>
                <a:ext cx="401293" cy="2846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61" name="Group 460"/>
            <p:cNvGrpSpPr/>
            <p:nvPr/>
          </p:nvGrpSpPr>
          <p:grpSpPr>
            <a:xfrm>
              <a:off x="6557699" y="4754022"/>
              <a:ext cx="463568" cy="284693"/>
              <a:chOff x="3558850" y="4573304"/>
              <a:chExt cx="463568" cy="284693"/>
            </a:xfrm>
          </p:grpSpPr>
          <p:grpSp>
            <p:nvGrpSpPr>
              <p:cNvPr id="462" name="Group 461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64" name="Oval 463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5" name="Oval 464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63" name="TextBox 389"/>
              <p:cNvSpPr txBox="1">
                <a:spLocks noChangeArrowheads="1"/>
              </p:cNvSpPr>
              <p:nvPr/>
            </p:nvSpPr>
            <p:spPr bwMode="auto">
              <a:xfrm>
                <a:off x="3582324" y="4573304"/>
                <a:ext cx="401293" cy="2846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0835" y="6475896"/>
            <a:ext cx="497042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</a:t>
            </a:fld>
            <a:endParaRPr lang="en-US" sz="1200" dirty="0">
              <a:latin typeface="Tahoma" charset="0"/>
            </a:endParaRPr>
          </a:p>
        </p:txBody>
      </p:sp>
      <p:sp>
        <p:nvSpPr>
          <p:cNvPr id="46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06788" y="6475082"/>
            <a:ext cx="2358929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872740" y="3017520"/>
            <a:ext cx="4303607" cy="2032000"/>
            <a:chOff x="2651760" y="3017520"/>
            <a:chExt cx="3972560" cy="2032000"/>
          </a:xfrm>
        </p:grpSpPr>
        <p:cxnSp>
          <p:nvCxnSpPr>
            <p:cNvPr id="338" name="Straight Arrow Connector 337"/>
            <p:cNvCxnSpPr/>
            <p:nvPr/>
          </p:nvCxnSpPr>
          <p:spPr bwMode="auto">
            <a:xfrm>
              <a:off x="2651760" y="3017520"/>
              <a:ext cx="0" cy="166624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Arrow Connector 342"/>
            <p:cNvCxnSpPr/>
            <p:nvPr/>
          </p:nvCxnSpPr>
          <p:spPr bwMode="auto">
            <a:xfrm>
              <a:off x="364744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Arrow Connector 346"/>
            <p:cNvCxnSpPr/>
            <p:nvPr/>
          </p:nvCxnSpPr>
          <p:spPr bwMode="auto">
            <a:xfrm>
              <a:off x="446024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Arrow Connector 347"/>
            <p:cNvCxnSpPr/>
            <p:nvPr/>
          </p:nvCxnSpPr>
          <p:spPr bwMode="auto">
            <a:xfrm>
              <a:off x="565912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Arrow Connector 348"/>
            <p:cNvCxnSpPr/>
            <p:nvPr/>
          </p:nvCxnSpPr>
          <p:spPr bwMode="auto">
            <a:xfrm>
              <a:off x="662432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483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Title 1"/>
          <p:cNvSpPr>
            <a:spLocks noGrp="1"/>
          </p:cNvSpPr>
          <p:nvPr>
            <p:ph type="title"/>
          </p:nvPr>
        </p:nvSpPr>
        <p:spPr>
          <a:xfrm>
            <a:off x="577850" y="87508"/>
            <a:ext cx="8420100" cy="1143000"/>
          </a:xfrm>
        </p:spPr>
        <p:txBody>
          <a:bodyPr/>
          <a:lstStyle/>
          <a:p>
            <a:r>
              <a:rPr lang="en-US">
                <a:latin typeface="Gill Sans MT" charset="0"/>
              </a:rPr>
              <a:t>Hot Potato Routing</a:t>
            </a:r>
          </a:p>
        </p:txBody>
      </p:sp>
      <p:sp>
        <p:nvSpPr>
          <p:cNvPr id="40" name="Content Placeholder 39"/>
          <p:cNvSpPr>
            <a:spLocks noGrp="1"/>
          </p:cNvSpPr>
          <p:nvPr>
            <p:ph idx="1"/>
          </p:nvPr>
        </p:nvSpPr>
        <p:spPr>
          <a:xfrm>
            <a:off x="990600" y="4747113"/>
            <a:ext cx="8915400" cy="826498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2d learns (via iBGP) it can route to X via 2a or 2c</a:t>
            </a:r>
          </a:p>
          <a:p>
            <a:pPr>
              <a:defRPr/>
            </a:pPr>
            <a:r>
              <a:rPr lang="en-US" sz="2400" i="1" dirty="0">
                <a:solidFill>
                  <a:srgbClr val="000090"/>
                </a:solidFill>
              </a:rPr>
              <a:t>hot potato routing: </a:t>
            </a:r>
            <a:r>
              <a:rPr lang="en-US" sz="2400" dirty="0"/>
              <a:t>choose local gateway that has least intra-domain cost (e.g., 2d chooses 2a, even though more AS hops to </a:t>
            </a:r>
            <a:r>
              <a:rPr lang="en-US" sz="2400" i="1" dirty="0"/>
              <a:t>X</a:t>
            </a:r>
            <a:r>
              <a:rPr lang="en-US" sz="2400" dirty="0"/>
              <a:t>): don’t worry about inter-domain cost!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3302" name="Picture 36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925708"/>
            <a:ext cx="4953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1" name="Group 120"/>
          <p:cNvGrpSpPr/>
          <p:nvPr/>
        </p:nvGrpSpPr>
        <p:grpSpPr>
          <a:xfrm>
            <a:off x="676961" y="1673231"/>
            <a:ext cx="2770447" cy="1719017"/>
            <a:chOff x="-2170772" y="2784954"/>
            <a:chExt cx="2712783" cy="1853712"/>
          </a:xfrm>
        </p:grpSpPr>
        <p:sp>
          <p:nvSpPr>
            <p:cNvPr id="122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-1935370" y="2935816"/>
              <a:ext cx="2333625" cy="1619588"/>
              <a:chOff x="833331" y="2873352"/>
              <a:chExt cx="2333625" cy="1619588"/>
            </a:xfrm>
          </p:grpSpPr>
          <p:grpSp>
            <p:nvGrpSpPr>
              <p:cNvPr id="124" name="Group 123"/>
              <p:cNvGrpSpPr/>
              <p:nvPr/>
            </p:nvGrpSpPr>
            <p:grpSpPr>
              <a:xfrm>
                <a:off x="1736090" y="2873352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1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77" name="Oval 1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78" name="Rectangle 1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9" name="Oval 1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80" name="Freeform 1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1" name="Freeform 1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2" name="Freeform 1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3" name="Freeform 1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84" name="Straight Connector 183"/>
                  <p:cNvCxnSpPr>
                    <a:endCxn id="1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Straight Connector 1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4" name="Group 173"/>
                <p:cNvGrpSpPr/>
                <p:nvPr/>
              </p:nvGrpSpPr>
              <p:grpSpPr>
                <a:xfrm>
                  <a:off x="1770362" y="2873352"/>
                  <a:ext cx="431964" cy="398271"/>
                  <a:chOff x="667045" y="1708643"/>
                  <a:chExt cx="431964" cy="398271"/>
                </a:xfrm>
              </p:grpSpPr>
              <p:sp>
                <p:nvSpPr>
                  <p:cNvPr id="175" name="Oval 1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" name="TextBox 175"/>
                  <p:cNvSpPr txBox="1"/>
                  <p:nvPr/>
                </p:nvSpPr>
                <p:spPr>
                  <a:xfrm>
                    <a:off x="667045" y="1708643"/>
                    <a:ext cx="431964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125" name="Group 124"/>
              <p:cNvGrpSpPr/>
              <p:nvPr/>
            </p:nvGrpSpPr>
            <p:grpSpPr>
              <a:xfrm>
                <a:off x="1740320" y="4094669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160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64" name="Oval 163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65" name="Rectangle 164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6" name="Oval 165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67" name="Freeform 166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8" name="Freeform 167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9" name="Freeform 168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0" name="Freeform 169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71" name="Straight Connector 170"/>
                  <p:cNvCxnSpPr>
                    <a:endCxn id="166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Straight Connector 171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1" name="Group 160"/>
                <p:cNvGrpSpPr/>
                <p:nvPr/>
              </p:nvGrpSpPr>
              <p:grpSpPr>
                <a:xfrm>
                  <a:off x="1770362" y="2873352"/>
                  <a:ext cx="431964" cy="398271"/>
                  <a:chOff x="667045" y="1708643"/>
                  <a:chExt cx="431964" cy="398271"/>
                </a:xfrm>
              </p:grpSpPr>
              <p:sp>
                <p:nvSpPr>
                  <p:cNvPr id="162" name="Oval 161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" name="TextBox 162"/>
                  <p:cNvSpPr txBox="1"/>
                  <p:nvPr/>
                </p:nvSpPr>
                <p:spPr>
                  <a:xfrm>
                    <a:off x="667045" y="1708643"/>
                    <a:ext cx="431964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126" name="Group 125"/>
              <p:cNvGrpSpPr/>
              <p:nvPr/>
            </p:nvGrpSpPr>
            <p:grpSpPr>
              <a:xfrm>
                <a:off x="2601806" y="3485072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14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49" name="Oval 14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0" name="Rectangle 14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1" name="Oval 15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2" name="Freeform 15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3" name="Freeform 15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4" name="Freeform 15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7" name="Freeform 156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58" name="Straight Connector 157"/>
                  <p:cNvCxnSpPr>
                    <a:endCxn id="15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Straight Connector 158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6" name="Group 145"/>
                <p:cNvGrpSpPr/>
                <p:nvPr/>
              </p:nvGrpSpPr>
              <p:grpSpPr>
                <a:xfrm>
                  <a:off x="1770362" y="2873352"/>
                  <a:ext cx="419407" cy="398272"/>
                  <a:chOff x="667045" y="1708643"/>
                  <a:chExt cx="419407" cy="398272"/>
                </a:xfrm>
              </p:grpSpPr>
              <p:sp>
                <p:nvSpPr>
                  <p:cNvPr id="147" name="Oval 14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" name="TextBox 147"/>
                  <p:cNvSpPr txBox="1"/>
                  <p:nvPr/>
                </p:nvSpPr>
                <p:spPr>
                  <a:xfrm>
                    <a:off x="667045" y="1708643"/>
                    <a:ext cx="419407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127" name="Group 126"/>
              <p:cNvGrpSpPr/>
              <p:nvPr/>
            </p:nvGrpSpPr>
            <p:grpSpPr>
              <a:xfrm>
                <a:off x="833331" y="3478719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13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36" name="Oval 13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37" name="Rectangle 13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38" name="Oval 13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39" name="Freeform 13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0" name="Freeform 13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1" name="Freeform 14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2" name="Freeform 14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43" name="Straight Connector 142"/>
                  <p:cNvCxnSpPr>
                    <a:endCxn id="13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Straight Connector 14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3" name="Group 132"/>
                <p:cNvGrpSpPr/>
                <p:nvPr/>
              </p:nvGrpSpPr>
              <p:grpSpPr>
                <a:xfrm>
                  <a:off x="1770362" y="2873352"/>
                  <a:ext cx="431964" cy="398272"/>
                  <a:chOff x="667045" y="1708643"/>
                  <a:chExt cx="431964" cy="398272"/>
                </a:xfrm>
              </p:grpSpPr>
              <p:sp>
                <p:nvSpPr>
                  <p:cNvPr id="134" name="Oval 13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" name="TextBox 134"/>
                  <p:cNvSpPr txBox="1"/>
                  <p:nvPr/>
                </p:nvSpPr>
                <p:spPr>
                  <a:xfrm>
                    <a:off x="667045" y="1708643"/>
                    <a:ext cx="431964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128" name="Straight Connector 127"/>
              <p:cNvCxnSpPr>
                <a:stCxn id="177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" name="Straight Connector 128"/>
              <p:cNvCxnSpPr/>
              <p:nvPr/>
            </p:nvCxnSpPr>
            <p:spPr bwMode="auto">
              <a:xfrm>
                <a:off x="1315140" y="3783345"/>
                <a:ext cx="489235" cy="35258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0" name="Straight Connector 129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1" name="Straight Connector 130"/>
              <p:cNvCxnSpPr>
                <a:endCxn id="177" idx="2"/>
              </p:cNvCxnSpPr>
              <p:nvPr/>
            </p:nvCxnSpPr>
            <p:spPr bwMode="auto">
              <a:xfrm flipV="1">
                <a:off x="1319809" y="3078707"/>
                <a:ext cx="417868" cy="45701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86" name="Freeform 2"/>
          <p:cNvSpPr>
            <a:spLocks/>
          </p:cNvSpPr>
          <p:nvPr/>
        </p:nvSpPr>
        <p:spPr bwMode="auto">
          <a:xfrm>
            <a:off x="3559500" y="2600402"/>
            <a:ext cx="2757829" cy="1720535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7" name="Group 186"/>
          <p:cNvGrpSpPr/>
          <p:nvPr/>
        </p:nvGrpSpPr>
        <p:grpSpPr>
          <a:xfrm>
            <a:off x="3798810" y="2740426"/>
            <a:ext cx="2372374" cy="1502905"/>
            <a:chOff x="833331" y="2873352"/>
            <a:chExt cx="2333625" cy="1619237"/>
          </a:xfrm>
        </p:grpSpPr>
        <p:grpSp>
          <p:nvGrpSpPr>
            <p:cNvPr id="188" name="Group 187"/>
            <p:cNvGrpSpPr/>
            <p:nvPr/>
          </p:nvGrpSpPr>
          <p:grpSpPr>
            <a:xfrm>
              <a:off x="1736090" y="2873352"/>
              <a:ext cx="565150" cy="397920"/>
              <a:chOff x="1736090" y="2873352"/>
              <a:chExt cx="565150" cy="397920"/>
            </a:xfrm>
          </p:grpSpPr>
          <p:grpSp>
            <p:nvGrpSpPr>
              <p:cNvPr id="23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9" name="Oval 23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6" name="Straight Connector 245"/>
                <p:cNvCxnSpPr>
                  <a:endCxn id="24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235"/>
              <p:cNvGrpSpPr/>
              <p:nvPr/>
            </p:nvGrpSpPr>
            <p:grpSpPr>
              <a:xfrm>
                <a:off x="1770362" y="2873352"/>
                <a:ext cx="433940" cy="397920"/>
                <a:chOff x="667045" y="1708643"/>
                <a:chExt cx="433940" cy="397920"/>
              </a:xfrm>
            </p:grpSpPr>
            <p:sp>
              <p:nvSpPr>
                <p:cNvPr id="237" name="Oval 23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8" name="TextBox 237"/>
                <p:cNvSpPr txBox="1"/>
                <p:nvPr/>
              </p:nvSpPr>
              <p:spPr>
                <a:xfrm>
                  <a:off x="667045" y="1708643"/>
                  <a:ext cx="433940" cy="3979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2b</a:t>
                  </a:r>
                </a:p>
              </p:txBody>
            </p:sp>
          </p:grpSp>
        </p:grpSp>
        <p:grpSp>
          <p:nvGrpSpPr>
            <p:cNvPr id="189" name="Group 188"/>
            <p:cNvGrpSpPr/>
            <p:nvPr/>
          </p:nvGrpSpPr>
          <p:grpSpPr>
            <a:xfrm>
              <a:off x="1740320" y="4094669"/>
              <a:ext cx="565150" cy="397920"/>
              <a:chOff x="1736090" y="2873352"/>
              <a:chExt cx="565150" cy="397920"/>
            </a:xfrm>
          </p:grpSpPr>
          <p:grpSp>
            <p:nvGrpSpPr>
              <p:cNvPr id="22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6" name="Oval 22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7" name="Rectangle 22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Oval 22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0" name="Freeform 22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1" name="Freeform 23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2" name="Freeform 23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3" name="Straight Connector 232"/>
                <p:cNvCxnSpPr>
                  <a:endCxn id="22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3" name="Group 222"/>
              <p:cNvGrpSpPr/>
              <p:nvPr/>
            </p:nvGrpSpPr>
            <p:grpSpPr>
              <a:xfrm>
                <a:off x="1770362" y="2873352"/>
                <a:ext cx="433940" cy="397920"/>
                <a:chOff x="667045" y="1708643"/>
                <a:chExt cx="433940" cy="397920"/>
              </a:xfrm>
            </p:grpSpPr>
            <p:sp>
              <p:nvSpPr>
                <p:cNvPr id="224" name="Oval 223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TextBox 224"/>
                <p:cNvSpPr txBox="1"/>
                <p:nvPr/>
              </p:nvSpPr>
              <p:spPr>
                <a:xfrm>
                  <a:off x="667045" y="1708643"/>
                  <a:ext cx="433940" cy="3979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2d</a:t>
                  </a:r>
                </a:p>
              </p:txBody>
            </p:sp>
          </p:grpSp>
        </p:grpSp>
        <p:grpSp>
          <p:nvGrpSpPr>
            <p:cNvPr id="190" name="Group 189"/>
            <p:cNvGrpSpPr/>
            <p:nvPr/>
          </p:nvGrpSpPr>
          <p:grpSpPr>
            <a:xfrm>
              <a:off x="2601806" y="3485072"/>
              <a:ext cx="565150" cy="397920"/>
              <a:chOff x="1736090" y="2873352"/>
              <a:chExt cx="565150" cy="397920"/>
            </a:xfrm>
          </p:grpSpPr>
          <p:grpSp>
            <p:nvGrpSpPr>
              <p:cNvPr id="20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3" name="Oval 21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Oval 21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7" name="Freeform 21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8" name="Freeform 21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20" name="Straight Connector 219"/>
                <p:cNvCxnSpPr>
                  <a:endCxn id="21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" name="Group 209"/>
              <p:cNvGrpSpPr/>
              <p:nvPr/>
            </p:nvGrpSpPr>
            <p:grpSpPr>
              <a:xfrm>
                <a:off x="1770362" y="2873352"/>
                <a:ext cx="421326" cy="397920"/>
                <a:chOff x="667045" y="1708643"/>
                <a:chExt cx="421326" cy="397920"/>
              </a:xfrm>
            </p:grpSpPr>
            <p:sp>
              <p:nvSpPr>
                <p:cNvPr id="211" name="Oval 210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>
                  <a:off x="667045" y="1708643"/>
                  <a:ext cx="421326" cy="3979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2c</a:t>
                  </a:r>
                </a:p>
              </p:txBody>
            </p:sp>
          </p:grpSp>
        </p:grpSp>
        <p:grpSp>
          <p:nvGrpSpPr>
            <p:cNvPr id="191" name="Group 190"/>
            <p:cNvGrpSpPr/>
            <p:nvPr/>
          </p:nvGrpSpPr>
          <p:grpSpPr>
            <a:xfrm>
              <a:off x="833331" y="3478719"/>
              <a:ext cx="565150" cy="397920"/>
              <a:chOff x="1736090" y="2873352"/>
              <a:chExt cx="565150" cy="397920"/>
            </a:xfrm>
          </p:grpSpPr>
          <p:grpSp>
            <p:nvGrpSpPr>
              <p:cNvPr id="196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00" name="Oval 199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01" name="Rectangle 200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2" name="Oval 201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03" name="Freeform 202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4" name="Freeform 203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5" name="Freeform 204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6" name="Freeform 205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07" name="Straight Connector 206"/>
                <p:cNvCxnSpPr>
                  <a:endCxn id="202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7" name="Group 196"/>
              <p:cNvGrpSpPr/>
              <p:nvPr/>
            </p:nvGrpSpPr>
            <p:grpSpPr>
              <a:xfrm>
                <a:off x="1770362" y="2873352"/>
                <a:ext cx="433940" cy="397920"/>
                <a:chOff x="667045" y="1708643"/>
                <a:chExt cx="433940" cy="397920"/>
              </a:xfrm>
            </p:grpSpPr>
            <p:sp>
              <p:nvSpPr>
                <p:cNvPr id="198" name="Oval 197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9" name="TextBox 198"/>
                <p:cNvSpPr txBox="1"/>
                <p:nvPr/>
              </p:nvSpPr>
              <p:spPr>
                <a:xfrm>
                  <a:off x="667045" y="1708643"/>
                  <a:ext cx="433940" cy="3979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2a</a:t>
                  </a:r>
                </a:p>
              </p:txBody>
            </p:sp>
          </p:grpSp>
        </p:grpSp>
        <p:cxnSp>
          <p:nvCxnSpPr>
            <p:cNvPr id="192" name="Straight Connector 191"/>
            <p:cNvCxnSpPr>
              <a:endCxn id="225" idx="0"/>
            </p:cNvCxnSpPr>
            <p:nvPr/>
          </p:nvCxnSpPr>
          <p:spPr bwMode="auto">
            <a:xfrm>
              <a:off x="1991073" y="3173114"/>
              <a:ext cx="489" cy="92155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3" name="Straight Connector 192"/>
            <p:cNvCxnSpPr/>
            <p:nvPr/>
          </p:nvCxnSpPr>
          <p:spPr bwMode="auto">
            <a:xfrm>
              <a:off x="2280478" y="3145660"/>
              <a:ext cx="435814" cy="35947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4" name="Straight Connector 193"/>
            <p:cNvCxnSpPr/>
            <p:nvPr/>
          </p:nvCxnSpPr>
          <p:spPr bwMode="auto">
            <a:xfrm>
              <a:off x="1300073" y="3768911"/>
              <a:ext cx="527386" cy="3682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5" name="Straight Connector 194"/>
            <p:cNvCxnSpPr/>
            <p:nvPr/>
          </p:nvCxnSpPr>
          <p:spPr bwMode="auto">
            <a:xfrm flipH="1">
              <a:off x="2194462" y="3713972"/>
              <a:ext cx="509583" cy="4289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48" name="Freeform 2"/>
          <p:cNvSpPr>
            <a:spLocks/>
          </p:cNvSpPr>
          <p:nvPr/>
        </p:nvSpPr>
        <p:spPr bwMode="auto">
          <a:xfrm>
            <a:off x="5966660" y="1532143"/>
            <a:ext cx="2790148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0" name="Group 249"/>
          <p:cNvGrpSpPr/>
          <p:nvPr/>
        </p:nvGrpSpPr>
        <p:grpSpPr>
          <a:xfrm>
            <a:off x="7137279" y="1668258"/>
            <a:ext cx="581267" cy="369332"/>
            <a:chOff x="1736090" y="2873352"/>
            <a:chExt cx="565150" cy="409343"/>
          </a:xfrm>
        </p:grpSpPr>
        <p:grpSp>
          <p:nvGrpSpPr>
            <p:cNvPr id="298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02" name="Oval 30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3" name="Rectangle 30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4" name="Oval 30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5" name="Freeform 30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6" name="Freeform 30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7" name="Freeform 30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8" name="Freeform 30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09" name="Straight Connector 308"/>
              <p:cNvCxnSpPr>
                <a:endCxn id="30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9" name="Group 298"/>
            <p:cNvGrpSpPr/>
            <p:nvPr/>
          </p:nvGrpSpPr>
          <p:grpSpPr>
            <a:xfrm>
              <a:off x="1770362" y="2873352"/>
              <a:ext cx="428914" cy="409343"/>
              <a:chOff x="667045" y="1708643"/>
              <a:chExt cx="428914" cy="409343"/>
            </a:xfrm>
          </p:grpSpPr>
          <p:sp>
            <p:nvSpPr>
              <p:cNvPr id="300" name="Oval 299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1" name="TextBox 300"/>
              <p:cNvSpPr txBox="1"/>
              <p:nvPr/>
            </p:nvSpPr>
            <p:spPr>
              <a:xfrm>
                <a:off x="667045" y="1708643"/>
                <a:ext cx="428914" cy="4093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3b</a:t>
                </a:r>
              </a:p>
            </p:txBody>
          </p:sp>
        </p:grpSp>
      </p:grpSp>
      <p:grpSp>
        <p:nvGrpSpPr>
          <p:cNvPr id="251" name="Group 250"/>
          <p:cNvGrpSpPr/>
          <p:nvPr/>
        </p:nvGrpSpPr>
        <p:grpSpPr>
          <a:xfrm>
            <a:off x="7141630" y="2770197"/>
            <a:ext cx="581267" cy="369332"/>
            <a:chOff x="1736090" y="2873352"/>
            <a:chExt cx="565150" cy="409343"/>
          </a:xfrm>
        </p:grpSpPr>
        <p:grpSp>
          <p:nvGrpSpPr>
            <p:cNvPr id="285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89" name="Oval 288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90" name="Rectangle 289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1" name="Oval 290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92" name="Freeform 291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3" name="Freeform 292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4" name="Freeform 293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5" name="Freeform 294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96" name="Straight Connector 295"/>
              <p:cNvCxnSpPr>
                <a:endCxn id="291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6" name="Group 285"/>
            <p:cNvGrpSpPr/>
            <p:nvPr/>
          </p:nvGrpSpPr>
          <p:grpSpPr>
            <a:xfrm>
              <a:off x="1770362" y="2873352"/>
              <a:ext cx="428914" cy="409343"/>
              <a:chOff x="667045" y="1708643"/>
              <a:chExt cx="428914" cy="409343"/>
            </a:xfrm>
          </p:grpSpPr>
          <p:sp>
            <p:nvSpPr>
              <p:cNvPr id="287" name="Oval 286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8" name="TextBox 287"/>
              <p:cNvSpPr txBox="1"/>
              <p:nvPr/>
            </p:nvSpPr>
            <p:spPr>
              <a:xfrm>
                <a:off x="667045" y="1708643"/>
                <a:ext cx="428914" cy="4093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3d</a:t>
                </a:r>
              </a:p>
            </p:txBody>
          </p:sp>
        </p:grpSp>
      </p:grpSp>
      <p:grpSp>
        <p:nvGrpSpPr>
          <p:cNvPr id="252" name="Group 251"/>
          <p:cNvGrpSpPr/>
          <p:nvPr/>
        </p:nvGrpSpPr>
        <p:grpSpPr>
          <a:xfrm>
            <a:off x="8027685" y="2220185"/>
            <a:ext cx="581267" cy="369332"/>
            <a:chOff x="1736090" y="2873352"/>
            <a:chExt cx="565150" cy="409343"/>
          </a:xfrm>
        </p:grpSpPr>
        <p:grpSp>
          <p:nvGrpSpPr>
            <p:cNvPr id="272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76" name="Oval 275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77" name="Rectangle 276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8" name="Oval 277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79" name="Freeform 278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0" name="Freeform 279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1" name="Freeform 280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2" name="Freeform 281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83" name="Straight Connector 282"/>
              <p:cNvCxnSpPr>
                <a:endCxn id="278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3" name="Group 272"/>
            <p:cNvGrpSpPr/>
            <p:nvPr/>
          </p:nvGrpSpPr>
          <p:grpSpPr>
            <a:xfrm>
              <a:off x="1770362" y="2873352"/>
              <a:ext cx="416446" cy="409343"/>
              <a:chOff x="667045" y="1708643"/>
              <a:chExt cx="416446" cy="409343"/>
            </a:xfrm>
          </p:grpSpPr>
          <p:sp>
            <p:nvSpPr>
              <p:cNvPr id="274" name="Oval 273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5" name="TextBox 274"/>
              <p:cNvSpPr txBox="1"/>
              <p:nvPr/>
            </p:nvSpPr>
            <p:spPr>
              <a:xfrm>
                <a:off x="667045" y="1708643"/>
                <a:ext cx="416446" cy="4093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3c</a:t>
                </a:r>
              </a:p>
            </p:txBody>
          </p:sp>
        </p:grpSp>
      </p:grpSp>
      <p:grpSp>
        <p:nvGrpSpPr>
          <p:cNvPr id="253" name="Group 252"/>
          <p:cNvGrpSpPr/>
          <p:nvPr/>
        </p:nvGrpSpPr>
        <p:grpSpPr>
          <a:xfrm>
            <a:off x="6208775" y="2214453"/>
            <a:ext cx="581267" cy="369332"/>
            <a:chOff x="1736090" y="2873352"/>
            <a:chExt cx="565150" cy="409343"/>
          </a:xfrm>
        </p:grpSpPr>
        <p:grpSp>
          <p:nvGrpSpPr>
            <p:cNvPr id="259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63" name="Oval 262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4" name="Rectangle 263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5" name="Oval 264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6" name="Freeform 265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7" name="Freeform 266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8" name="Freeform 267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9" name="Freeform 268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70" name="Straight Connector 269"/>
              <p:cNvCxnSpPr>
                <a:endCxn id="265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0" name="Group 259"/>
            <p:cNvGrpSpPr/>
            <p:nvPr/>
          </p:nvGrpSpPr>
          <p:grpSpPr>
            <a:xfrm>
              <a:off x="1770362" y="2873352"/>
              <a:ext cx="428914" cy="409343"/>
              <a:chOff x="667045" y="1708643"/>
              <a:chExt cx="428914" cy="409343"/>
            </a:xfrm>
          </p:grpSpPr>
          <p:sp>
            <p:nvSpPr>
              <p:cNvPr id="261" name="Oval 260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2" name="TextBox 261"/>
              <p:cNvSpPr txBox="1"/>
              <p:nvPr/>
            </p:nvSpPr>
            <p:spPr>
              <a:xfrm>
                <a:off x="667045" y="1708643"/>
                <a:ext cx="428914" cy="4093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3a</a:t>
                </a:r>
              </a:p>
            </p:txBody>
          </p:sp>
        </p:grpSp>
      </p:grpSp>
      <p:cxnSp>
        <p:nvCxnSpPr>
          <p:cNvPr id="254" name="Straight Connector 253"/>
          <p:cNvCxnSpPr/>
          <p:nvPr/>
        </p:nvCxnSpPr>
        <p:spPr bwMode="auto">
          <a:xfrm>
            <a:off x="6799296" y="2367749"/>
            <a:ext cx="1239275" cy="573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5" name="Straight Connector 254"/>
          <p:cNvCxnSpPr>
            <a:stCxn id="302" idx="7"/>
          </p:cNvCxnSpPr>
          <p:nvPr/>
        </p:nvCxnSpPr>
        <p:spPr bwMode="auto">
          <a:xfrm>
            <a:off x="7633663" y="1921905"/>
            <a:ext cx="493732" cy="33362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" name="Straight Connector 255"/>
          <p:cNvCxnSpPr/>
          <p:nvPr/>
        </p:nvCxnSpPr>
        <p:spPr bwMode="auto">
          <a:xfrm>
            <a:off x="6688829" y="2491975"/>
            <a:ext cx="491557" cy="32216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7" name="Straight Connector 256"/>
          <p:cNvCxnSpPr/>
          <p:nvPr/>
        </p:nvCxnSpPr>
        <p:spPr bwMode="auto">
          <a:xfrm flipH="1">
            <a:off x="6675952" y="1933156"/>
            <a:ext cx="522490" cy="31511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8" name="Straight Connector 257"/>
          <p:cNvCxnSpPr/>
          <p:nvPr/>
        </p:nvCxnSpPr>
        <p:spPr bwMode="auto">
          <a:xfrm flipH="1" flipV="1">
            <a:off x="5863161" y="3178324"/>
            <a:ext cx="1403743" cy="64375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1" name="Straight Connector 310"/>
          <p:cNvCxnSpPr/>
          <p:nvPr/>
        </p:nvCxnSpPr>
        <p:spPr bwMode="auto">
          <a:xfrm flipH="1" flipV="1">
            <a:off x="3300599" y="2561764"/>
            <a:ext cx="587765" cy="78120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2" name="Straight Connector 311"/>
          <p:cNvCxnSpPr/>
          <p:nvPr/>
        </p:nvCxnSpPr>
        <p:spPr bwMode="auto">
          <a:xfrm flipV="1">
            <a:off x="5983454" y="2502881"/>
            <a:ext cx="365880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3" name="TextBox 312"/>
          <p:cNvSpPr txBox="1"/>
          <p:nvPr/>
        </p:nvSpPr>
        <p:spPr>
          <a:xfrm>
            <a:off x="3784399" y="2660085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314" name="TextBox 313"/>
          <p:cNvSpPr txBox="1"/>
          <p:nvPr/>
        </p:nvSpPr>
        <p:spPr>
          <a:xfrm>
            <a:off x="6005946" y="1573383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315" name="TextBox 314"/>
          <p:cNvSpPr txBox="1"/>
          <p:nvPr/>
        </p:nvSpPr>
        <p:spPr>
          <a:xfrm>
            <a:off x="766104" y="1784059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316" name="Group 315"/>
          <p:cNvGrpSpPr/>
          <p:nvPr/>
        </p:nvGrpSpPr>
        <p:grpSpPr>
          <a:xfrm>
            <a:off x="7660063" y="2634990"/>
            <a:ext cx="1843545" cy="616172"/>
            <a:chOff x="7073692" y="5469792"/>
            <a:chExt cx="1701734" cy="616172"/>
          </a:xfrm>
        </p:grpSpPr>
        <p:grpSp>
          <p:nvGrpSpPr>
            <p:cNvPr id="317" name="Group 316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1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2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24" name="Oval 32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25" name="Rectangle 32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6" name="Oval 32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27" name="Freeform 32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8" name="Freeform 32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9" name="Freeform 32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30" name="Freeform 32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31" name="Straight Connector 330"/>
                <p:cNvCxnSpPr>
                  <a:endCxn id="32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Straight Connector 33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1" name="Group 320"/>
              <p:cNvGrpSpPr/>
              <p:nvPr/>
            </p:nvGrpSpPr>
            <p:grpSpPr>
              <a:xfrm>
                <a:off x="7894585" y="5223365"/>
                <a:ext cx="439880" cy="369332"/>
                <a:chOff x="618458" y="1708643"/>
                <a:chExt cx="463324" cy="409344"/>
              </a:xfrm>
            </p:grpSpPr>
            <p:sp>
              <p:nvSpPr>
                <p:cNvPr id="322" name="Oval 32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3" name="TextBox 322"/>
                <p:cNvSpPr txBox="1"/>
                <p:nvPr/>
              </p:nvSpPr>
              <p:spPr>
                <a:xfrm>
                  <a:off x="618458" y="1708643"/>
                  <a:ext cx="453852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318" name="Straight Connector 317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33" name="Group 332"/>
          <p:cNvGrpSpPr/>
          <p:nvPr/>
        </p:nvGrpSpPr>
        <p:grpSpPr>
          <a:xfrm>
            <a:off x="6189566" y="2600985"/>
            <a:ext cx="890354" cy="783331"/>
            <a:chOff x="5713444" y="2379268"/>
            <a:chExt cx="821865" cy="783331"/>
          </a:xfrm>
        </p:grpSpPr>
        <p:sp>
          <p:nvSpPr>
            <p:cNvPr id="334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" name="Text Box 119"/>
            <p:cNvSpPr txBox="1">
              <a:spLocks noChangeArrowheads="1"/>
            </p:cNvSpPr>
            <p:nvPr/>
          </p:nvSpPr>
          <p:spPr bwMode="auto">
            <a:xfrm>
              <a:off x="5848435" y="2887139"/>
              <a:ext cx="686874" cy="275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400" i="1" dirty="0">
                  <a:solidFill>
                    <a:srgbClr val="CC0000"/>
                  </a:solidFill>
                </a:rPr>
                <a:t>AS3,X </a:t>
              </a:r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2427212" y="2660321"/>
            <a:ext cx="1133644" cy="987663"/>
            <a:chOff x="2240503" y="2438604"/>
            <a:chExt cx="1046441" cy="987663"/>
          </a:xfrm>
        </p:grpSpPr>
        <p:sp>
          <p:nvSpPr>
            <p:cNvPr id="337" name="Text Box 119"/>
            <p:cNvSpPr txBox="1">
              <a:spLocks noChangeArrowheads="1"/>
            </p:cNvSpPr>
            <p:nvPr/>
          </p:nvSpPr>
          <p:spPr bwMode="auto">
            <a:xfrm>
              <a:off x="2240503" y="3150807"/>
              <a:ext cx="1046441" cy="275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400" i="1" dirty="0">
                  <a:solidFill>
                    <a:srgbClr val="CC0000"/>
                  </a:solidFill>
                </a:rPr>
                <a:t>AS1,AS3,X </a:t>
              </a:r>
            </a:p>
          </p:txBody>
        </p:sp>
        <p:sp>
          <p:nvSpPr>
            <p:cNvPr id="338" name="AutoShape 118"/>
            <p:cNvSpPr>
              <a:spLocks noChangeArrowheads="1"/>
            </p:cNvSpPr>
            <p:nvPr/>
          </p:nvSpPr>
          <p:spPr bwMode="auto">
            <a:xfrm rot="14228333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340" name="Straight Arrow Connector 339"/>
          <p:cNvCxnSpPr/>
          <p:nvPr/>
        </p:nvCxnSpPr>
        <p:spPr bwMode="auto">
          <a:xfrm flipH="1">
            <a:off x="5322341" y="3654210"/>
            <a:ext cx="386804" cy="28859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2" name="Straight Arrow Connector 341"/>
          <p:cNvCxnSpPr/>
          <p:nvPr/>
        </p:nvCxnSpPr>
        <p:spPr bwMode="auto">
          <a:xfrm>
            <a:off x="4209342" y="3671142"/>
            <a:ext cx="448119" cy="29691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3" name="Straight Connector 342"/>
          <p:cNvCxnSpPr>
            <a:stCxn id="262" idx="1"/>
          </p:cNvCxnSpPr>
          <p:nvPr/>
        </p:nvCxnSpPr>
        <p:spPr bwMode="auto">
          <a:xfrm flipH="1">
            <a:off x="3300811" y="2399119"/>
            <a:ext cx="2943213" cy="12586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4" name="TextBox 353"/>
          <p:cNvSpPr txBox="1"/>
          <p:nvPr/>
        </p:nvSpPr>
        <p:spPr>
          <a:xfrm>
            <a:off x="7273339" y="3668010"/>
            <a:ext cx="18582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OSPF link weights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12331" y="3471743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606060"/>
                </a:solidFill>
              </a:rPr>
              <a:t>201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57" name="TextBox 356"/>
          <p:cNvSpPr txBox="1"/>
          <p:nvPr/>
        </p:nvSpPr>
        <p:spPr>
          <a:xfrm>
            <a:off x="4909543" y="3127837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606060"/>
                </a:solidFill>
              </a:rPr>
              <a:t>152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58" name="TextBox 357"/>
          <p:cNvSpPr txBox="1"/>
          <p:nvPr/>
        </p:nvSpPr>
        <p:spPr>
          <a:xfrm>
            <a:off x="5430479" y="2966394"/>
            <a:ext cx="469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606060"/>
                </a:solidFill>
              </a:rPr>
              <a:t>112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59" name="TextBox 358"/>
          <p:cNvSpPr txBox="1"/>
          <p:nvPr/>
        </p:nvSpPr>
        <p:spPr>
          <a:xfrm>
            <a:off x="5050920" y="3433509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606060"/>
                </a:solidFill>
              </a:rPr>
              <a:t>263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0834" y="6475896"/>
            <a:ext cx="59437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50</a:t>
            </a:fld>
            <a:endParaRPr lang="en-US" sz="1200" dirty="0">
              <a:latin typeface="Tahoma" charset="0"/>
            </a:endParaRPr>
          </a:p>
        </p:txBody>
      </p:sp>
      <p:sp>
        <p:nvSpPr>
          <p:cNvPr id="36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06788" y="6475082"/>
            <a:ext cx="2358929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44967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9" name="Rectangle 3"/>
          <p:cNvSpPr>
            <a:spLocks noChangeArrowheads="1"/>
          </p:cNvSpPr>
          <p:nvPr/>
        </p:nvSpPr>
        <p:spPr bwMode="auto">
          <a:xfrm>
            <a:off x="1279525" y="3581400"/>
            <a:ext cx="5283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0" name="Rectangle 4"/>
          <p:cNvSpPr>
            <a:spLocks noChangeArrowheads="1"/>
          </p:cNvSpPr>
          <p:nvPr/>
        </p:nvSpPr>
        <p:spPr bwMode="auto">
          <a:xfrm>
            <a:off x="684602" y="4371320"/>
            <a:ext cx="8915400" cy="205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+mn-lt"/>
              </a:rPr>
              <a:t>A advertises path Aw to B and to C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+mn-lt"/>
              </a:rPr>
              <a:t>B </a:t>
            </a:r>
            <a:r>
              <a:rPr lang="en-US" sz="2400" i="1" dirty="0">
                <a:solidFill>
                  <a:srgbClr val="CC0000"/>
                </a:solidFill>
                <a:latin typeface="+mn-lt"/>
              </a:rPr>
              <a:t>chooses not to advertise </a:t>
            </a:r>
            <a:r>
              <a:rPr lang="en-US" sz="2400" dirty="0" err="1">
                <a:latin typeface="+mn-lt"/>
              </a:rPr>
              <a:t>BAw</a:t>
            </a:r>
            <a:r>
              <a:rPr lang="en-US" sz="2400" dirty="0">
                <a:latin typeface="+mn-lt"/>
              </a:rPr>
              <a:t> to C:  </a:t>
            </a: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000" dirty="0">
                <a:latin typeface="+mn-lt"/>
              </a:rPr>
              <a:t>B gets no </a:t>
            </a:r>
            <a:r>
              <a:rPr lang="ja-JP" altLang="en-US" sz="2000" dirty="0">
                <a:latin typeface="+mn-lt"/>
              </a:rPr>
              <a:t>“</a:t>
            </a:r>
            <a:r>
              <a:rPr lang="en-US" altLang="ja-JP" sz="2000" dirty="0">
                <a:latin typeface="+mn-lt"/>
              </a:rPr>
              <a:t>revenue</a:t>
            </a:r>
            <a:r>
              <a:rPr lang="ja-JP" altLang="en-US" sz="2000" dirty="0">
                <a:latin typeface="+mn-lt"/>
              </a:rPr>
              <a:t>”</a:t>
            </a:r>
            <a:r>
              <a:rPr lang="en-US" altLang="ja-JP" sz="2000" dirty="0">
                <a:latin typeface="+mn-lt"/>
              </a:rPr>
              <a:t> for routing </a:t>
            </a:r>
            <a:r>
              <a:rPr lang="en-US" altLang="ja-JP" sz="2000" dirty="0" err="1">
                <a:latin typeface="+mn-lt"/>
              </a:rPr>
              <a:t>CBAw</a:t>
            </a:r>
            <a:r>
              <a:rPr lang="en-US" altLang="ja-JP" sz="2000" dirty="0">
                <a:latin typeface="+mn-lt"/>
              </a:rPr>
              <a:t>, since none of  C, A, w are B</a:t>
            </a:r>
            <a:r>
              <a:rPr lang="ja-JP" altLang="en-US" sz="2000" dirty="0">
                <a:latin typeface="+mn-lt"/>
              </a:rPr>
              <a:t>’</a:t>
            </a:r>
            <a:r>
              <a:rPr lang="en-US" altLang="ja-JP" sz="2000" dirty="0">
                <a:latin typeface="+mn-lt"/>
              </a:rPr>
              <a:t>s customers</a:t>
            </a: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altLang="ja-JP" sz="2000" dirty="0">
                <a:latin typeface="+mn-lt"/>
              </a:rPr>
              <a:t>C does not learn about </a:t>
            </a:r>
            <a:r>
              <a:rPr lang="en-US" altLang="ja-JP" sz="2000" dirty="0" err="1">
                <a:latin typeface="+mn-lt"/>
              </a:rPr>
              <a:t>CBAw</a:t>
            </a:r>
            <a:r>
              <a:rPr lang="en-US" altLang="ja-JP" sz="2000" dirty="0">
                <a:latin typeface="+mn-lt"/>
              </a:rPr>
              <a:t> path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+mn-lt"/>
              </a:rPr>
              <a:t>C will route </a:t>
            </a:r>
            <a:r>
              <a:rPr lang="en-US" sz="2400" dirty="0" err="1">
                <a:latin typeface="+mn-lt"/>
              </a:rPr>
              <a:t>CAw</a:t>
            </a:r>
            <a:r>
              <a:rPr lang="en-US" sz="2400" dirty="0">
                <a:latin typeface="+mn-lt"/>
              </a:rPr>
              <a:t> (not using B) to get to w</a:t>
            </a:r>
          </a:p>
        </p:txBody>
      </p:sp>
      <p:grpSp>
        <p:nvGrpSpPr>
          <p:cNvPr id="185351" name="Group 5"/>
          <p:cNvGrpSpPr>
            <a:grpSpLocks/>
          </p:cNvGrpSpPr>
          <p:nvPr/>
        </p:nvGrpSpPr>
        <p:grpSpPr bwMode="auto">
          <a:xfrm>
            <a:off x="515938" y="1123950"/>
            <a:ext cx="8167291" cy="3048000"/>
            <a:chOff x="300" y="708"/>
            <a:chExt cx="4749" cy="1920"/>
          </a:xfrm>
        </p:grpSpPr>
        <p:sp>
          <p:nvSpPr>
            <p:cNvPr id="185352" name="AutoShape 6"/>
            <p:cNvSpPr>
              <a:spLocks noChangeAspect="1" noChangeArrowheads="1" noTextEdit="1"/>
            </p:cNvSpPr>
            <p:nvPr/>
          </p:nvSpPr>
          <p:spPr bwMode="auto">
            <a:xfrm>
              <a:off x="300" y="708"/>
              <a:ext cx="4749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3" name="Freeform 7"/>
            <p:cNvSpPr>
              <a:spLocks/>
            </p:cNvSpPr>
            <p:nvPr/>
          </p:nvSpPr>
          <p:spPr bwMode="auto">
            <a:xfrm>
              <a:off x="1602" y="955"/>
              <a:ext cx="563" cy="364"/>
            </a:xfrm>
            <a:custGeom>
              <a:avLst/>
              <a:gdLst>
                <a:gd name="T0" fmla="*/ 148 w 563"/>
                <a:gd name="T1" fmla="*/ 5 h 364"/>
                <a:gd name="T2" fmla="*/ 119 w 563"/>
                <a:gd name="T3" fmla="*/ 10 h 364"/>
                <a:gd name="T4" fmla="*/ 94 w 563"/>
                <a:gd name="T5" fmla="*/ 21 h 364"/>
                <a:gd name="T6" fmla="*/ 70 w 563"/>
                <a:gd name="T7" fmla="*/ 37 h 364"/>
                <a:gd name="T8" fmla="*/ 46 w 563"/>
                <a:gd name="T9" fmla="*/ 61 h 364"/>
                <a:gd name="T10" fmla="*/ 24 w 563"/>
                <a:gd name="T11" fmla="*/ 91 h 364"/>
                <a:gd name="T12" fmla="*/ 8 w 563"/>
                <a:gd name="T13" fmla="*/ 120 h 364"/>
                <a:gd name="T14" fmla="*/ 3 w 563"/>
                <a:gd name="T15" fmla="*/ 136 h 364"/>
                <a:gd name="T16" fmla="*/ 0 w 563"/>
                <a:gd name="T17" fmla="*/ 150 h 364"/>
                <a:gd name="T18" fmla="*/ 0 w 563"/>
                <a:gd name="T19" fmla="*/ 166 h 364"/>
                <a:gd name="T20" fmla="*/ 8 w 563"/>
                <a:gd name="T21" fmla="*/ 195 h 364"/>
                <a:gd name="T22" fmla="*/ 27 w 563"/>
                <a:gd name="T23" fmla="*/ 228 h 364"/>
                <a:gd name="T24" fmla="*/ 49 w 563"/>
                <a:gd name="T25" fmla="*/ 257 h 364"/>
                <a:gd name="T26" fmla="*/ 70 w 563"/>
                <a:gd name="T27" fmla="*/ 284 h 364"/>
                <a:gd name="T28" fmla="*/ 92 w 563"/>
                <a:gd name="T29" fmla="*/ 305 h 364"/>
                <a:gd name="T30" fmla="*/ 111 w 563"/>
                <a:gd name="T31" fmla="*/ 321 h 364"/>
                <a:gd name="T32" fmla="*/ 127 w 563"/>
                <a:gd name="T33" fmla="*/ 332 h 364"/>
                <a:gd name="T34" fmla="*/ 146 w 563"/>
                <a:gd name="T35" fmla="*/ 340 h 364"/>
                <a:gd name="T36" fmla="*/ 170 w 563"/>
                <a:gd name="T37" fmla="*/ 346 h 364"/>
                <a:gd name="T38" fmla="*/ 191 w 563"/>
                <a:gd name="T39" fmla="*/ 348 h 364"/>
                <a:gd name="T40" fmla="*/ 218 w 563"/>
                <a:gd name="T41" fmla="*/ 354 h 364"/>
                <a:gd name="T42" fmla="*/ 261 w 563"/>
                <a:gd name="T43" fmla="*/ 356 h 364"/>
                <a:gd name="T44" fmla="*/ 310 w 563"/>
                <a:gd name="T45" fmla="*/ 362 h 364"/>
                <a:gd name="T46" fmla="*/ 361 w 563"/>
                <a:gd name="T47" fmla="*/ 364 h 364"/>
                <a:gd name="T48" fmla="*/ 409 w 563"/>
                <a:gd name="T49" fmla="*/ 362 h 364"/>
                <a:gd name="T50" fmla="*/ 458 w 563"/>
                <a:gd name="T51" fmla="*/ 359 h 364"/>
                <a:gd name="T52" fmla="*/ 495 w 563"/>
                <a:gd name="T53" fmla="*/ 348 h 364"/>
                <a:gd name="T54" fmla="*/ 511 w 563"/>
                <a:gd name="T55" fmla="*/ 340 h 364"/>
                <a:gd name="T56" fmla="*/ 525 w 563"/>
                <a:gd name="T57" fmla="*/ 332 h 364"/>
                <a:gd name="T58" fmla="*/ 536 w 563"/>
                <a:gd name="T59" fmla="*/ 321 h 364"/>
                <a:gd name="T60" fmla="*/ 549 w 563"/>
                <a:gd name="T61" fmla="*/ 295 h 364"/>
                <a:gd name="T62" fmla="*/ 557 w 563"/>
                <a:gd name="T63" fmla="*/ 257 h 364"/>
                <a:gd name="T64" fmla="*/ 563 w 563"/>
                <a:gd name="T65" fmla="*/ 217 h 364"/>
                <a:gd name="T66" fmla="*/ 563 w 563"/>
                <a:gd name="T67" fmla="*/ 174 h 364"/>
                <a:gd name="T68" fmla="*/ 557 w 563"/>
                <a:gd name="T69" fmla="*/ 134 h 364"/>
                <a:gd name="T70" fmla="*/ 555 w 563"/>
                <a:gd name="T71" fmla="*/ 96 h 364"/>
                <a:gd name="T72" fmla="*/ 549 w 563"/>
                <a:gd name="T73" fmla="*/ 67 h 364"/>
                <a:gd name="T74" fmla="*/ 546 w 563"/>
                <a:gd name="T75" fmla="*/ 56 h 364"/>
                <a:gd name="T76" fmla="*/ 541 w 563"/>
                <a:gd name="T77" fmla="*/ 40 h 364"/>
                <a:gd name="T78" fmla="*/ 536 w 563"/>
                <a:gd name="T79" fmla="*/ 29 h 364"/>
                <a:gd name="T80" fmla="*/ 528 w 563"/>
                <a:gd name="T81" fmla="*/ 21 h 364"/>
                <a:gd name="T82" fmla="*/ 520 w 563"/>
                <a:gd name="T83" fmla="*/ 18 h 364"/>
                <a:gd name="T84" fmla="*/ 495 w 563"/>
                <a:gd name="T85" fmla="*/ 16 h 364"/>
                <a:gd name="T86" fmla="*/ 466 w 563"/>
                <a:gd name="T87" fmla="*/ 16 h 364"/>
                <a:gd name="T88" fmla="*/ 450 w 563"/>
                <a:gd name="T89" fmla="*/ 13 h 364"/>
                <a:gd name="T90" fmla="*/ 409 w 563"/>
                <a:gd name="T91" fmla="*/ 13 h 364"/>
                <a:gd name="T92" fmla="*/ 364 w 563"/>
                <a:gd name="T93" fmla="*/ 16 h 364"/>
                <a:gd name="T94" fmla="*/ 320 w 563"/>
                <a:gd name="T95" fmla="*/ 16 h 364"/>
                <a:gd name="T96" fmla="*/ 283 w 563"/>
                <a:gd name="T97" fmla="*/ 13 h 364"/>
                <a:gd name="T98" fmla="*/ 248 w 563"/>
                <a:gd name="T99" fmla="*/ 8 h 364"/>
                <a:gd name="T100" fmla="*/ 213 w 563"/>
                <a:gd name="T101" fmla="*/ 2 h 364"/>
                <a:gd name="T102" fmla="*/ 186 w 563"/>
                <a:gd name="T103" fmla="*/ 0 h 364"/>
                <a:gd name="T104" fmla="*/ 175 w 563"/>
                <a:gd name="T105" fmla="*/ 0 h 3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3"/>
                <a:gd name="T160" fmla="*/ 0 h 364"/>
                <a:gd name="T161" fmla="*/ 563 w 563"/>
                <a:gd name="T162" fmla="*/ 364 h 3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3" h="364">
                  <a:moveTo>
                    <a:pt x="175" y="0"/>
                  </a:moveTo>
                  <a:lnTo>
                    <a:pt x="148" y="5"/>
                  </a:lnTo>
                  <a:lnTo>
                    <a:pt x="132" y="8"/>
                  </a:lnTo>
                  <a:lnTo>
                    <a:pt x="119" y="10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1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4" y="104"/>
                  </a:lnTo>
                  <a:lnTo>
                    <a:pt x="8" y="120"/>
                  </a:lnTo>
                  <a:lnTo>
                    <a:pt x="3" y="128"/>
                  </a:lnTo>
                  <a:lnTo>
                    <a:pt x="3" y="136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8" y="195"/>
                  </a:lnTo>
                  <a:lnTo>
                    <a:pt x="16" y="212"/>
                  </a:lnTo>
                  <a:lnTo>
                    <a:pt x="27" y="228"/>
                  </a:lnTo>
                  <a:lnTo>
                    <a:pt x="35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5"/>
                  </a:lnTo>
                  <a:lnTo>
                    <a:pt x="103" y="319"/>
                  </a:lnTo>
                  <a:lnTo>
                    <a:pt x="111" y="321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5" y="335"/>
                  </a:lnTo>
                  <a:lnTo>
                    <a:pt x="146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8"/>
                  </a:lnTo>
                  <a:lnTo>
                    <a:pt x="191" y="348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6"/>
                  </a:lnTo>
                  <a:lnTo>
                    <a:pt x="261" y="356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4"/>
                  </a:lnTo>
                  <a:lnTo>
                    <a:pt x="385" y="364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7" y="354"/>
                  </a:lnTo>
                  <a:lnTo>
                    <a:pt x="495" y="348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20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1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5" y="276"/>
                  </a:lnTo>
                  <a:lnTo>
                    <a:pt x="557" y="257"/>
                  </a:lnTo>
                  <a:lnTo>
                    <a:pt x="560" y="238"/>
                  </a:lnTo>
                  <a:lnTo>
                    <a:pt x="563" y="217"/>
                  </a:lnTo>
                  <a:lnTo>
                    <a:pt x="563" y="195"/>
                  </a:lnTo>
                  <a:lnTo>
                    <a:pt x="563" y="174"/>
                  </a:lnTo>
                  <a:lnTo>
                    <a:pt x="560" y="155"/>
                  </a:lnTo>
                  <a:lnTo>
                    <a:pt x="557" y="134"/>
                  </a:lnTo>
                  <a:lnTo>
                    <a:pt x="557" y="115"/>
                  </a:lnTo>
                  <a:lnTo>
                    <a:pt x="555" y="96"/>
                  </a:lnTo>
                  <a:lnTo>
                    <a:pt x="552" y="80"/>
                  </a:lnTo>
                  <a:lnTo>
                    <a:pt x="549" y="67"/>
                  </a:lnTo>
                  <a:lnTo>
                    <a:pt x="546" y="61"/>
                  </a:lnTo>
                  <a:lnTo>
                    <a:pt x="546" y="56"/>
                  </a:lnTo>
                  <a:lnTo>
                    <a:pt x="544" y="48"/>
                  </a:lnTo>
                  <a:lnTo>
                    <a:pt x="541" y="40"/>
                  </a:lnTo>
                  <a:lnTo>
                    <a:pt x="538" y="32"/>
                  </a:lnTo>
                  <a:lnTo>
                    <a:pt x="536" y="29"/>
                  </a:lnTo>
                  <a:lnTo>
                    <a:pt x="533" y="24"/>
                  </a:lnTo>
                  <a:lnTo>
                    <a:pt x="528" y="21"/>
                  </a:lnTo>
                  <a:lnTo>
                    <a:pt x="522" y="18"/>
                  </a:lnTo>
                  <a:lnTo>
                    <a:pt x="520" y="18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50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4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2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2"/>
                  </a:lnTo>
                  <a:lnTo>
                    <a:pt x="199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4" name="Freeform 8"/>
            <p:cNvSpPr>
              <a:spLocks/>
            </p:cNvSpPr>
            <p:nvPr/>
          </p:nvSpPr>
          <p:spPr bwMode="auto">
            <a:xfrm>
              <a:off x="951" y="1290"/>
              <a:ext cx="562" cy="365"/>
            </a:xfrm>
            <a:custGeom>
              <a:avLst/>
              <a:gdLst>
                <a:gd name="T0" fmla="*/ 148 w 562"/>
                <a:gd name="T1" fmla="*/ 5 h 365"/>
                <a:gd name="T2" fmla="*/ 121 w 562"/>
                <a:gd name="T3" fmla="*/ 11 h 365"/>
                <a:gd name="T4" fmla="*/ 94 w 562"/>
                <a:gd name="T5" fmla="*/ 21 h 365"/>
                <a:gd name="T6" fmla="*/ 70 w 562"/>
                <a:gd name="T7" fmla="*/ 37 h 365"/>
                <a:gd name="T8" fmla="*/ 46 w 562"/>
                <a:gd name="T9" fmla="*/ 62 h 365"/>
                <a:gd name="T10" fmla="*/ 24 w 562"/>
                <a:gd name="T11" fmla="*/ 91 h 365"/>
                <a:gd name="T12" fmla="*/ 8 w 562"/>
                <a:gd name="T13" fmla="*/ 121 h 365"/>
                <a:gd name="T14" fmla="*/ 3 w 562"/>
                <a:gd name="T15" fmla="*/ 137 h 365"/>
                <a:gd name="T16" fmla="*/ 0 w 562"/>
                <a:gd name="T17" fmla="*/ 150 h 365"/>
                <a:gd name="T18" fmla="*/ 0 w 562"/>
                <a:gd name="T19" fmla="*/ 166 h 365"/>
                <a:gd name="T20" fmla="*/ 3 w 562"/>
                <a:gd name="T21" fmla="*/ 182 h 365"/>
                <a:gd name="T22" fmla="*/ 19 w 562"/>
                <a:gd name="T23" fmla="*/ 212 h 365"/>
                <a:gd name="T24" fmla="*/ 38 w 562"/>
                <a:gd name="T25" fmla="*/ 244 h 365"/>
                <a:gd name="T26" fmla="*/ 59 w 562"/>
                <a:gd name="T27" fmla="*/ 271 h 365"/>
                <a:gd name="T28" fmla="*/ 81 w 562"/>
                <a:gd name="T29" fmla="*/ 295 h 365"/>
                <a:gd name="T30" fmla="*/ 105 w 562"/>
                <a:gd name="T31" fmla="*/ 319 h 365"/>
                <a:gd name="T32" fmla="*/ 119 w 562"/>
                <a:gd name="T33" fmla="*/ 327 h 365"/>
                <a:gd name="T34" fmla="*/ 137 w 562"/>
                <a:gd name="T35" fmla="*/ 335 h 365"/>
                <a:gd name="T36" fmla="*/ 156 w 562"/>
                <a:gd name="T37" fmla="*/ 343 h 365"/>
                <a:gd name="T38" fmla="*/ 183 w 562"/>
                <a:gd name="T39" fmla="*/ 349 h 365"/>
                <a:gd name="T40" fmla="*/ 199 w 562"/>
                <a:gd name="T41" fmla="*/ 351 h 365"/>
                <a:gd name="T42" fmla="*/ 240 w 562"/>
                <a:gd name="T43" fmla="*/ 357 h 365"/>
                <a:gd name="T44" fmla="*/ 285 w 562"/>
                <a:gd name="T45" fmla="*/ 359 h 365"/>
                <a:gd name="T46" fmla="*/ 334 w 562"/>
                <a:gd name="T47" fmla="*/ 362 h 365"/>
                <a:gd name="T48" fmla="*/ 385 w 562"/>
                <a:gd name="T49" fmla="*/ 365 h 365"/>
                <a:gd name="T50" fmla="*/ 433 w 562"/>
                <a:gd name="T51" fmla="*/ 362 h 365"/>
                <a:gd name="T52" fmla="*/ 476 w 562"/>
                <a:gd name="T53" fmla="*/ 354 h 365"/>
                <a:gd name="T54" fmla="*/ 503 w 562"/>
                <a:gd name="T55" fmla="*/ 346 h 365"/>
                <a:gd name="T56" fmla="*/ 519 w 562"/>
                <a:gd name="T57" fmla="*/ 338 h 365"/>
                <a:gd name="T58" fmla="*/ 530 w 562"/>
                <a:gd name="T59" fmla="*/ 327 h 365"/>
                <a:gd name="T60" fmla="*/ 544 w 562"/>
                <a:gd name="T61" fmla="*/ 308 h 365"/>
                <a:gd name="T62" fmla="*/ 554 w 562"/>
                <a:gd name="T63" fmla="*/ 276 h 365"/>
                <a:gd name="T64" fmla="*/ 560 w 562"/>
                <a:gd name="T65" fmla="*/ 239 h 365"/>
                <a:gd name="T66" fmla="*/ 562 w 562"/>
                <a:gd name="T67" fmla="*/ 196 h 365"/>
                <a:gd name="T68" fmla="*/ 560 w 562"/>
                <a:gd name="T69" fmla="*/ 155 h 365"/>
                <a:gd name="T70" fmla="*/ 557 w 562"/>
                <a:gd name="T71" fmla="*/ 115 h 365"/>
                <a:gd name="T72" fmla="*/ 552 w 562"/>
                <a:gd name="T73" fmla="*/ 80 h 365"/>
                <a:gd name="T74" fmla="*/ 549 w 562"/>
                <a:gd name="T75" fmla="*/ 62 h 365"/>
                <a:gd name="T76" fmla="*/ 546 w 562"/>
                <a:gd name="T77" fmla="*/ 48 h 365"/>
                <a:gd name="T78" fmla="*/ 541 w 562"/>
                <a:gd name="T79" fmla="*/ 32 h 365"/>
                <a:gd name="T80" fmla="*/ 533 w 562"/>
                <a:gd name="T81" fmla="*/ 24 h 365"/>
                <a:gd name="T82" fmla="*/ 525 w 562"/>
                <a:gd name="T83" fmla="*/ 19 h 365"/>
                <a:gd name="T84" fmla="*/ 509 w 562"/>
                <a:gd name="T85" fmla="*/ 16 h 365"/>
                <a:gd name="T86" fmla="*/ 482 w 562"/>
                <a:gd name="T87" fmla="*/ 16 h 365"/>
                <a:gd name="T88" fmla="*/ 458 w 562"/>
                <a:gd name="T89" fmla="*/ 16 h 365"/>
                <a:gd name="T90" fmla="*/ 431 w 562"/>
                <a:gd name="T91" fmla="*/ 13 h 365"/>
                <a:gd name="T92" fmla="*/ 388 w 562"/>
                <a:gd name="T93" fmla="*/ 13 h 365"/>
                <a:gd name="T94" fmla="*/ 342 w 562"/>
                <a:gd name="T95" fmla="*/ 16 h 365"/>
                <a:gd name="T96" fmla="*/ 301 w 562"/>
                <a:gd name="T97" fmla="*/ 16 h 365"/>
                <a:gd name="T98" fmla="*/ 264 w 562"/>
                <a:gd name="T99" fmla="*/ 13 h 365"/>
                <a:gd name="T100" fmla="*/ 229 w 562"/>
                <a:gd name="T101" fmla="*/ 5 h 365"/>
                <a:gd name="T102" fmla="*/ 199 w 562"/>
                <a:gd name="T103" fmla="*/ 0 h 365"/>
                <a:gd name="T104" fmla="*/ 183 w 562"/>
                <a:gd name="T105" fmla="*/ 0 h 3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2"/>
                <a:gd name="T160" fmla="*/ 0 h 365"/>
                <a:gd name="T161" fmla="*/ 562 w 562"/>
                <a:gd name="T162" fmla="*/ 365 h 3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2" h="365">
                  <a:moveTo>
                    <a:pt x="178" y="0"/>
                  </a:moveTo>
                  <a:lnTo>
                    <a:pt x="148" y="5"/>
                  </a:lnTo>
                  <a:lnTo>
                    <a:pt x="135" y="8"/>
                  </a:lnTo>
                  <a:lnTo>
                    <a:pt x="121" y="11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2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6" y="104"/>
                  </a:lnTo>
                  <a:lnTo>
                    <a:pt x="8" y="121"/>
                  </a:lnTo>
                  <a:lnTo>
                    <a:pt x="6" y="129"/>
                  </a:lnTo>
                  <a:lnTo>
                    <a:pt x="3" y="137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74"/>
                  </a:lnTo>
                  <a:lnTo>
                    <a:pt x="3" y="182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6"/>
                  </a:lnTo>
                  <a:lnTo>
                    <a:pt x="105" y="319"/>
                  </a:lnTo>
                  <a:lnTo>
                    <a:pt x="110" y="322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7" y="335"/>
                  </a:lnTo>
                  <a:lnTo>
                    <a:pt x="145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9"/>
                  </a:lnTo>
                  <a:lnTo>
                    <a:pt x="191" y="349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7"/>
                  </a:lnTo>
                  <a:lnTo>
                    <a:pt x="261" y="357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5"/>
                  </a:lnTo>
                  <a:lnTo>
                    <a:pt x="385" y="365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19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2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4" y="276"/>
                  </a:lnTo>
                  <a:lnTo>
                    <a:pt x="557" y="257"/>
                  </a:lnTo>
                  <a:lnTo>
                    <a:pt x="560" y="239"/>
                  </a:lnTo>
                  <a:lnTo>
                    <a:pt x="562" y="217"/>
                  </a:lnTo>
                  <a:lnTo>
                    <a:pt x="562" y="196"/>
                  </a:lnTo>
                  <a:lnTo>
                    <a:pt x="562" y="174"/>
                  </a:lnTo>
                  <a:lnTo>
                    <a:pt x="560" y="155"/>
                  </a:lnTo>
                  <a:lnTo>
                    <a:pt x="560" y="134"/>
                  </a:lnTo>
                  <a:lnTo>
                    <a:pt x="557" y="115"/>
                  </a:lnTo>
                  <a:lnTo>
                    <a:pt x="554" y="96"/>
                  </a:lnTo>
                  <a:lnTo>
                    <a:pt x="552" y="80"/>
                  </a:lnTo>
                  <a:lnTo>
                    <a:pt x="552" y="67"/>
                  </a:lnTo>
                  <a:lnTo>
                    <a:pt x="549" y="62"/>
                  </a:lnTo>
                  <a:lnTo>
                    <a:pt x="549" y="56"/>
                  </a:lnTo>
                  <a:lnTo>
                    <a:pt x="546" y="48"/>
                  </a:lnTo>
                  <a:lnTo>
                    <a:pt x="544" y="40"/>
                  </a:lnTo>
                  <a:lnTo>
                    <a:pt x="541" y="32"/>
                  </a:lnTo>
                  <a:lnTo>
                    <a:pt x="538" y="29"/>
                  </a:lnTo>
                  <a:lnTo>
                    <a:pt x="533" y="24"/>
                  </a:lnTo>
                  <a:lnTo>
                    <a:pt x="530" y="21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9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49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3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1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3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5" name="Rectangle 9"/>
            <p:cNvSpPr>
              <a:spLocks noChangeArrowheads="1"/>
            </p:cNvSpPr>
            <p:nvPr/>
          </p:nvSpPr>
          <p:spPr bwMode="auto">
            <a:xfrm flipH="1">
              <a:off x="1184" y="1385"/>
              <a:ext cx="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85356" name="Rectangle 10"/>
            <p:cNvSpPr>
              <a:spLocks noChangeArrowheads="1"/>
            </p:cNvSpPr>
            <p:nvPr/>
          </p:nvSpPr>
          <p:spPr bwMode="auto">
            <a:xfrm>
              <a:off x="1867" y="1057"/>
              <a:ext cx="8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85357" name="Freeform 11"/>
            <p:cNvSpPr>
              <a:spLocks/>
            </p:cNvSpPr>
            <p:nvPr/>
          </p:nvSpPr>
          <p:spPr bwMode="auto">
            <a:xfrm>
              <a:off x="1640" y="1582"/>
              <a:ext cx="565" cy="362"/>
            </a:xfrm>
            <a:custGeom>
              <a:avLst/>
              <a:gdLst>
                <a:gd name="T0" fmla="*/ 164 w 565"/>
                <a:gd name="T1" fmla="*/ 0 h 362"/>
                <a:gd name="T2" fmla="*/ 134 w 565"/>
                <a:gd name="T3" fmla="*/ 6 h 362"/>
                <a:gd name="T4" fmla="*/ 108 w 565"/>
                <a:gd name="T5" fmla="*/ 14 h 362"/>
                <a:gd name="T6" fmla="*/ 83 w 565"/>
                <a:gd name="T7" fmla="*/ 30 h 362"/>
                <a:gd name="T8" fmla="*/ 62 w 565"/>
                <a:gd name="T9" fmla="*/ 48 h 362"/>
                <a:gd name="T10" fmla="*/ 38 w 565"/>
                <a:gd name="T11" fmla="*/ 73 h 362"/>
                <a:gd name="T12" fmla="*/ 16 w 565"/>
                <a:gd name="T13" fmla="*/ 105 h 362"/>
                <a:gd name="T14" fmla="*/ 5 w 565"/>
                <a:gd name="T15" fmla="*/ 126 h 362"/>
                <a:gd name="T16" fmla="*/ 0 w 565"/>
                <a:gd name="T17" fmla="*/ 142 h 362"/>
                <a:gd name="T18" fmla="*/ 0 w 565"/>
                <a:gd name="T19" fmla="*/ 158 h 362"/>
                <a:gd name="T20" fmla="*/ 5 w 565"/>
                <a:gd name="T21" fmla="*/ 180 h 362"/>
                <a:gd name="T22" fmla="*/ 19 w 565"/>
                <a:gd name="T23" fmla="*/ 212 h 362"/>
                <a:gd name="T24" fmla="*/ 38 w 565"/>
                <a:gd name="T25" fmla="*/ 242 h 362"/>
                <a:gd name="T26" fmla="*/ 59 w 565"/>
                <a:gd name="T27" fmla="*/ 268 h 362"/>
                <a:gd name="T28" fmla="*/ 81 w 565"/>
                <a:gd name="T29" fmla="*/ 295 h 362"/>
                <a:gd name="T30" fmla="*/ 105 w 565"/>
                <a:gd name="T31" fmla="*/ 317 h 362"/>
                <a:gd name="T32" fmla="*/ 121 w 565"/>
                <a:gd name="T33" fmla="*/ 327 h 362"/>
                <a:gd name="T34" fmla="*/ 137 w 565"/>
                <a:gd name="T35" fmla="*/ 335 h 362"/>
                <a:gd name="T36" fmla="*/ 159 w 565"/>
                <a:gd name="T37" fmla="*/ 343 h 362"/>
                <a:gd name="T38" fmla="*/ 186 w 565"/>
                <a:gd name="T39" fmla="*/ 349 h 362"/>
                <a:gd name="T40" fmla="*/ 202 w 565"/>
                <a:gd name="T41" fmla="*/ 351 h 362"/>
                <a:gd name="T42" fmla="*/ 239 w 565"/>
                <a:gd name="T43" fmla="*/ 354 h 362"/>
                <a:gd name="T44" fmla="*/ 285 w 565"/>
                <a:gd name="T45" fmla="*/ 360 h 362"/>
                <a:gd name="T46" fmla="*/ 334 w 565"/>
                <a:gd name="T47" fmla="*/ 362 h 362"/>
                <a:gd name="T48" fmla="*/ 385 w 565"/>
                <a:gd name="T49" fmla="*/ 362 h 362"/>
                <a:gd name="T50" fmla="*/ 433 w 565"/>
                <a:gd name="T51" fmla="*/ 360 h 362"/>
                <a:gd name="T52" fmla="*/ 476 w 565"/>
                <a:gd name="T53" fmla="*/ 354 h 362"/>
                <a:gd name="T54" fmla="*/ 503 w 565"/>
                <a:gd name="T55" fmla="*/ 343 h 362"/>
                <a:gd name="T56" fmla="*/ 519 w 565"/>
                <a:gd name="T57" fmla="*/ 338 h 362"/>
                <a:gd name="T58" fmla="*/ 530 w 565"/>
                <a:gd name="T59" fmla="*/ 327 h 362"/>
                <a:gd name="T60" fmla="*/ 543 w 565"/>
                <a:gd name="T61" fmla="*/ 309 h 362"/>
                <a:gd name="T62" fmla="*/ 557 w 565"/>
                <a:gd name="T63" fmla="*/ 276 h 362"/>
                <a:gd name="T64" fmla="*/ 562 w 565"/>
                <a:gd name="T65" fmla="*/ 236 h 362"/>
                <a:gd name="T66" fmla="*/ 565 w 565"/>
                <a:gd name="T67" fmla="*/ 196 h 362"/>
                <a:gd name="T68" fmla="*/ 562 w 565"/>
                <a:gd name="T69" fmla="*/ 153 h 362"/>
                <a:gd name="T70" fmla="*/ 560 w 565"/>
                <a:gd name="T71" fmla="*/ 113 h 362"/>
                <a:gd name="T72" fmla="*/ 554 w 565"/>
                <a:gd name="T73" fmla="*/ 78 h 362"/>
                <a:gd name="T74" fmla="*/ 549 w 565"/>
                <a:gd name="T75" fmla="*/ 59 h 362"/>
                <a:gd name="T76" fmla="*/ 546 w 565"/>
                <a:gd name="T77" fmla="*/ 46 h 362"/>
                <a:gd name="T78" fmla="*/ 541 w 565"/>
                <a:gd name="T79" fmla="*/ 32 h 362"/>
                <a:gd name="T80" fmla="*/ 533 w 565"/>
                <a:gd name="T81" fmla="*/ 24 h 362"/>
                <a:gd name="T82" fmla="*/ 525 w 565"/>
                <a:gd name="T83" fmla="*/ 19 h 362"/>
                <a:gd name="T84" fmla="*/ 508 w 565"/>
                <a:gd name="T85" fmla="*/ 16 h 362"/>
                <a:gd name="T86" fmla="*/ 482 w 565"/>
                <a:gd name="T87" fmla="*/ 16 h 362"/>
                <a:gd name="T88" fmla="*/ 460 w 565"/>
                <a:gd name="T89" fmla="*/ 14 h 362"/>
                <a:gd name="T90" fmla="*/ 430 w 565"/>
                <a:gd name="T91" fmla="*/ 11 h 362"/>
                <a:gd name="T92" fmla="*/ 387 w 565"/>
                <a:gd name="T93" fmla="*/ 14 h 362"/>
                <a:gd name="T94" fmla="*/ 342 w 565"/>
                <a:gd name="T95" fmla="*/ 14 h 362"/>
                <a:gd name="T96" fmla="*/ 301 w 565"/>
                <a:gd name="T97" fmla="*/ 14 h 362"/>
                <a:gd name="T98" fmla="*/ 264 w 565"/>
                <a:gd name="T99" fmla="*/ 11 h 362"/>
                <a:gd name="T100" fmla="*/ 229 w 565"/>
                <a:gd name="T101" fmla="*/ 3 h 362"/>
                <a:gd name="T102" fmla="*/ 199 w 565"/>
                <a:gd name="T103" fmla="*/ 0 h 362"/>
                <a:gd name="T104" fmla="*/ 183 w 565"/>
                <a:gd name="T105" fmla="*/ 0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5"/>
                <a:gd name="T160" fmla="*/ 0 h 362"/>
                <a:gd name="T161" fmla="*/ 565 w 565"/>
                <a:gd name="T162" fmla="*/ 362 h 3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5" h="362">
                  <a:moveTo>
                    <a:pt x="178" y="0"/>
                  </a:moveTo>
                  <a:lnTo>
                    <a:pt x="164" y="0"/>
                  </a:lnTo>
                  <a:lnTo>
                    <a:pt x="148" y="3"/>
                  </a:lnTo>
                  <a:lnTo>
                    <a:pt x="134" y="6"/>
                  </a:lnTo>
                  <a:lnTo>
                    <a:pt x="121" y="11"/>
                  </a:lnTo>
                  <a:lnTo>
                    <a:pt x="108" y="14"/>
                  </a:lnTo>
                  <a:lnTo>
                    <a:pt x="94" y="22"/>
                  </a:lnTo>
                  <a:lnTo>
                    <a:pt x="83" y="30"/>
                  </a:lnTo>
                  <a:lnTo>
                    <a:pt x="73" y="38"/>
                  </a:lnTo>
                  <a:lnTo>
                    <a:pt x="62" y="48"/>
                  </a:lnTo>
                  <a:lnTo>
                    <a:pt x="48" y="59"/>
                  </a:lnTo>
                  <a:lnTo>
                    <a:pt x="38" y="73"/>
                  </a:lnTo>
                  <a:lnTo>
                    <a:pt x="27" y="89"/>
                  </a:lnTo>
                  <a:lnTo>
                    <a:pt x="16" y="105"/>
                  </a:lnTo>
                  <a:lnTo>
                    <a:pt x="8" y="118"/>
                  </a:lnTo>
                  <a:lnTo>
                    <a:pt x="5" y="126"/>
                  </a:lnTo>
                  <a:lnTo>
                    <a:pt x="3" y="134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3" y="164"/>
                  </a:lnTo>
                  <a:lnTo>
                    <a:pt x="5" y="180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2"/>
                  </a:lnTo>
                  <a:lnTo>
                    <a:pt x="48" y="255"/>
                  </a:lnTo>
                  <a:lnTo>
                    <a:pt x="59" y="268"/>
                  </a:lnTo>
                  <a:lnTo>
                    <a:pt x="70" y="282"/>
                  </a:lnTo>
                  <a:lnTo>
                    <a:pt x="81" y="295"/>
                  </a:lnTo>
                  <a:lnTo>
                    <a:pt x="94" y="306"/>
                  </a:lnTo>
                  <a:lnTo>
                    <a:pt x="105" y="317"/>
                  </a:lnTo>
                  <a:lnTo>
                    <a:pt x="113" y="322"/>
                  </a:lnTo>
                  <a:lnTo>
                    <a:pt x="121" y="327"/>
                  </a:lnTo>
                  <a:lnTo>
                    <a:pt x="129" y="333"/>
                  </a:lnTo>
                  <a:lnTo>
                    <a:pt x="137" y="335"/>
                  </a:lnTo>
                  <a:lnTo>
                    <a:pt x="148" y="341"/>
                  </a:lnTo>
                  <a:lnTo>
                    <a:pt x="159" y="343"/>
                  </a:lnTo>
                  <a:lnTo>
                    <a:pt x="172" y="346"/>
                  </a:lnTo>
                  <a:lnTo>
                    <a:pt x="186" y="349"/>
                  </a:lnTo>
                  <a:lnTo>
                    <a:pt x="194" y="349"/>
                  </a:lnTo>
                  <a:lnTo>
                    <a:pt x="202" y="351"/>
                  </a:lnTo>
                  <a:lnTo>
                    <a:pt x="221" y="354"/>
                  </a:lnTo>
                  <a:lnTo>
                    <a:pt x="239" y="354"/>
                  </a:lnTo>
                  <a:lnTo>
                    <a:pt x="261" y="357"/>
                  </a:lnTo>
                  <a:lnTo>
                    <a:pt x="285" y="360"/>
                  </a:lnTo>
                  <a:lnTo>
                    <a:pt x="309" y="362"/>
                  </a:lnTo>
                  <a:lnTo>
                    <a:pt x="334" y="362"/>
                  </a:lnTo>
                  <a:lnTo>
                    <a:pt x="360" y="362"/>
                  </a:lnTo>
                  <a:lnTo>
                    <a:pt x="385" y="362"/>
                  </a:lnTo>
                  <a:lnTo>
                    <a:pt x="409" y="362"/>
                  </a:lnTo>
                  <a:lnTo>
                    <a:pt x="433" y="360"/>
                  </a:lnTo>
                  <a:lnTo>
                    <a:pt x="457" y="357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3"/>
                  </a:lnTo>
                  <a:lnTo>
                    <a:pt x="511" y="341"/>
                  </a:lnTo>
                  <a:lnTo>
                    <a:pt x="519" y="338"/>
                  </a:lnTo>
                  <a:lnTo>
                    <a:pt x="525" y="333"/>
                  </a:lnTo>
                  <a:lnTo>
                    <a:pt x="530" y="327"/>
                  </a:lnTo>
                  <a:lnTo>
                    <a:pt x="535" y="322"/>
                  </a:lnTo>
                  <a:lnTo>
                    <a:pt x="543" y="309"/>
                  </a:lnTo>
                  <a:lnTo>
                    <a:pt x="552" y="292"/>
                  </a:lnTo>
                  <a:lnTo>
                    <a:pt x="557" y="276"/>
                  </a:lnTo>
                  <a:lnTo>
                    <a:pt x="560" y="258"/>
                  </a:lnTo>
                  <a:lnTo>
                    <a:pt x="562" y="236"/>
                  </a:lnTo>
                  <a:lnTo>
                    <a:pt x="565" y="217"/>
                  </a:lnTo>
                  <a:lnTo>
                    <a:pt x="565" y="196"/>
                  </a:lnTo>
                  <a:lnTo>
                    <a:pt x="562" y="174"/>
                  </a:lnTo>
                  <a:lnTo>
                    <a:pt x="562" y="153"/>
                  </a:lnTo>
                  <a:lnTo>
                    <a:pt x="560" y="132"/>
                  </a:lnTo>
                  <a:lnTo>
                    <a:pt x="560" y="113"/>
                  </a:lnTo>
                  <a:lnTo>
                    <a:pt x="557" y="97"/>
                  </a:lnTo>
                  <a:lnTo>
                    <a:pt x="554" y="78"/>
                  </a:lnTo>
                  <a:lnTo>
                    <a:pt x="552" y="65"/>
                  </a:lnTo>
                  <a:lnTo>
                    <a:pt x="549" y="59"/>
                  </a:lnTo>
                  <a:lnTo>
                    <a:pt x="549" y="54"/>
                  </a:lnTo>
                  <a:lnTo>
                    <a:pt x="546" y="46"/>
                  </a:lnTo>
                  <a:lnTo>
                    <a:pt x="543" y="38"/>
                  </a:lnTo>
                  <a:lnTo>
                    <a:pt x="541" y="32"/>
                  </a:lnTo>
                  <a:lnTo>
                    <a:pt x="538" y="27"/>
                  </a:lnTo>
                  <a:lnTo>
                    <a:pt x="533" y="24"/>
                  </a:lnTo>
                  <a:lnTo>
                    <a:pt x="530" y="22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8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8" y="14"/>
                  </a:lnTo>
                  <a:lnTo>
                    <a:pt x="460" y="14"/>
                  </a:lnTo>
                  <a:lnTo>
                    <a:pt x="452" y="11"/>
                  </a:lnTo>
                  <a:lnTo>
                    <a:pt x="430" y="11"/>
                  </a:lnTo>
                  <a:lnTo>
                    <a:pt x="409" y="11"/>
                  </a:lnTo>
                  <a:lnTo>
                    <a:pt x="387" y="14"/>
                  </a:lnTo>
                  <a:lnTo>
                    <a:pt x="363" y="14"/>
                  </a:lnTo>
                  <a:lnTo>
                    <a:pt x="342" y="14"/>
                  </a:lnTo>
                  <a:lnTo>
                    <a:pt x="320" y="14"/>
                  </a:lnTo>
                  <a:lnTo>
                    <a:pt x="301" y="14"/>
                  </a:lnTo>
                  <a:lnTo>
                    <a:pt x="282" y="11"/>
                  </a:lnTo>
                  <a:lnTo>
                    <a:pt x="264" y="11"/>
                  </a:lnTo>
                  <a:lnTo>
                    <a:pt x="247" y="6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8" name="Rectangle 12"/>
            <p:cNvSpPr>
              <a:spLocks noChangeArrowheads="1"/>
            </p:cNvSpPr>
            <p:nvPr/>
          </p:nvSpPr>
          <p:spPr bwMode="auto">
            <a:xfrm>
              <a:off x="1896" y="1657"/>
              <a:ext cx="9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85359" name="Rectangle 13"/>
            <p:cNvSpPr>
              <a:spLocks noChangeArrowheads="1"/>
            </p:cNvSpPr>
            <p:nvPr/>
          </p:nvSpPr>
          <p:spPr bwMode="auto">
            <a:xfrm>
              <a:off x="1963" y="1657"/>
              <a:ext cx="2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0" name="Freeform 14"/>
            <p:cNvSpPr>
              <a:spLocks/>
            </p:cNvSpPr>
            <p:nvPr/>
          </p:nvSpPr>
          <p:spPr bwMode="auto">
            <a:xfrm>
              <a:off x="443" y="1335"/>
              <a:ext cx="218" cy="215"/>
            </a:xfrm>
            <a:custGeom>
              <a:avLst/>
              <a:gdLst>
                <a:gd name="T0" fmla="*/ 99 w 218"/>
                <a:gd name="T1" fmla="*/ 0 h 215"/>
                <a:gd name="T2" fmla="*/ 78 w 218"/>
                <a:gd name="T3" fmla="*/ 6 h 215"/>
                <a:gd name="T4" fmla="*/ 56 w 218"/>
                <a:gd name="T5" fmla="*/ 14 h 215"/>
                <a:gd name="T6" fmla="*/ 40 w 218"/>
                <a:gd name="T7" fmla="*/ 25 h 215"/>
                <a:gd name="T8" fmla="*/ 24 w 218"/>
                <a:gd name="T9" fmla="*/ 41 h 215"/>
                <a:gd name="T10" fmla="*/ 13 w 218"/>
                <a:gd name="T11" fmla="*/ 57 h 215"/>
                <a:gd name="T12" fmla="*/ 5 w 218"/>
                <a:gd name="T13" fmla="*/ 76 h 215"/>
                <a:gd name="T14" fmla="*/ 0 w 218"/>
                <a:gd name="T15" fmla="*/ 97 h 215"/>
                <a:gd name="T16" fmla="*/ 0 w 218"/>
                <a:gd name="T17" fmla="*/ 118 h 215"/>
                <a:gd name="T18" fmla="*/ 5 w 218"/>
                <a:gd name="T19" fmla="*/ 140 h 215"/>
                <a:gd name="T20" fmla="*/ 13 w 218"/>
                <a:gd name="T21" fmla="*/ 159 h 215"/>
                <a:gd name="T22" fmla="*/ 24 w 218"/>
                <a:gd name="T23" fmla="*/ 175 h 215"/>
                <a:gd name="T24" fmla="*/ 40 w 218"/>
                <a:gd name="T25" fmla="*/ 191 h 215"/>
                <a:gd name="T26" fmla="*/ 56 w 218"/>
                <a:gd name="T27" fmla="*/ 202 h 215"/>
                <a:gd name="T28" fmla="*/ 78 w 218"/>
                <a:gd name="T29" fmla="*/ 210 h 215"/>
                <a:gd name="T30" fmla="*/ 99 w 218"/>
                <a:gd name="T31" fmla="*/ 215 h 215"/>
                <a:gd name="T32" fmla="*/ 121 w 218"/>
                <a:gd name="T33" fmla="*/ 215 h 215"/>
                <a:gd name="T34" fmla="*/ 142 w 218"/>
                <a:gd name="T35" fmla="*/ 210 h 215"/>
                <a:gd name="T36" fmla="*/ 161 w 218"/>
                <a:gd name="T37" fmla="*/ 202 h 215"/>
                <a:gd name="T38" fmla="*/ 177 w 218"/>
                <a:gd name="T39" fmla="*/ 191 h 215"/>
                <a:gd name="T40" fmla="*/ 193 w 218"/>
                <a:gd name="T41" fmla="*/ 175 h 215"/>
                <a:gd name="T42" fmla="*/ 204 w 218"/>
                <a:gd name="T43" fmla="*/ 159 h 215"/>
                <a:gd name="T44" fmla="*/ 212 w 218"/>
                <a:gd name="T45" fmla="*/ 140 h 215"/>
                <a:gd name="T46" fmla="*/ 218 w 218"/>
                <a:gd name="T47" fmla="*/ 118 h 215"/>
                <a:gd name="T48" fmla="*/ 218 w 218"/>
                <a:gd name="T49" fmla="*/ 97 h 215"/>
                <a:gd name="T50" fmla="*/ 212 w 218"/>
                <a:gd name="T51" fmla="*/ 76 h 215"/>
                <a:gd name="T52" fmla="*/ 204 w 218"/>
                <a:gd name="T53" fmla="*/ 57 h 215"/>
                <a:gd name="T54" fmla="*/ 193 w 218"/>
                <a:gd name="T55" fmla="*/ 41 h 215"/>
                <a:gd name="T56" fmla="*/ 177 w 218"/>
                <a:gd name="T57" fmla="*/ 25 h 215"/>
                <a:gd name="T58" fmla="*/ 161 w 218"/>
                <a:gd name="T59" fmla="*/ 14 h 215"/>
                <a:gd name="T60" fmla="*/ 142 w 218"/>
                <a:gd name="T61" fmla="*/ 6 h 215"/>
                <a:gd name="T62" fmla="*/ 121 w 218"/>
                <a:gd name="T63" fmla="*/ 0 h 2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5"/>
                <a:gd name="T98" fmla="*/ 218 w 218"/>
                <a:gd name="T99" fmla="*/ 215 h 2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5">
                  <a:moveTo>
                    <a:pt x="110" y="0"/>
                  </a:moveTo>
                  <a:lnTo>
                    <a:pt x="99" y="0"/>
                  </a:lnTo>
                  <a:lnTo>
                    <a:pt x="88" y="3"/>
                  </a:lnTo>
                  <a:lnTo>
                    <a:pt x="78" y="6"/>
                  </a:lnTo>
                  <a:lnTo>
                    <a:pt x="67" y="9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2" y="33"/>
                  </a:lnTo>
                  <a:lnTo>
                    <a:pt x="24" y="41"/>
                  </a:lnTo>
                  <a:lnTo>
                    <a:pt x="18" y="49"/>
                  </a:lnTo>
                  <a:lnTo>
                    <a:pt x="13" y="57"/>
                  </a:lnTo>
                  <a:lnTo>
                    <a:pt x="8" y="65"/>
                  </a:lnTo>
                  <a:lnTo>
                    <a:pt x="5" y="76"/>
                  </a:lnTo>
                  <a:lnTo>
                    <a:pt x="2" y="86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9"/>
                  </a:lnTo>
                  <a:lnTo>
                    <a:pt x="5" y="140"/>
                  </a:lnTo>
                  <a:lnTo>
                    <a:pt x="8" y="151"/>
                  </a:lnTo>
                  <a:lnTo>
                    <a:pt x="13" y="159"/>
                  </a:lnTo>
                  <a:lnTo>
                    <a:pt x="18" y="167"/>
                  </a:lnTo>
                  <a:lnTo>
                    <a:pt x="24" y="175"/>
                  </a:lnTo>
                  <a:lnTo>
                    <a:pt x="32" y="183"/>
                  </a:lnTo>
                  <a:lnTo>
                    <a:pt x="40" y="191"/>
                  </a:lnTo>
                  <a:lnTo>
                    <a:pt x="48" y="196"/>
                  </a:lnTo>
                  <a:lnTo>
                    <a:pt x="56" y="202"/>
                  </a:lnTo>
                  <a:lnTo>
                    <a:pt x="67" y="207"/>
                  </a:lnTo>
                  <a:lnTo>
                    <a:pt x="78" y="210"/>
                  </a:lnTo>
                  <a:lnTo>
                    <a:pt x="88" y="212"/>
                  </a:lnTo>
                  <a:lnTo>
                    <a:pt x="99" y="215"/>
                  </a:lnTo>
                  <a:lnTo>
                    <a:pt x="110" y="215"/>
                  </a:lnTo>
                  <a:lnTo>
                    <a:pt x="121" y="215"/>
                  </a:lnTo>
                  <a:lnTo>
                    <a:pt x="131" y="212"/>
                  </a:lnTo>
                  <a:lnTo>
                    <a:pt x="142" y="210"/>
                  </a:lnTo>
                  <a:lnTo>
                    <a:pt x="153" y="207"/>
                  </a:lnTo>
                  <a:lnTo>
                    <a:pt x="161" y="202"/>
                  </a:lnTo>
                  <a:lnTo>
                    <a:pt x="169" y="196"/>
                  </a:lnTo>
                  <a:lnTo>
                    <a:pt x="177" y="191"/>
                  </a:lnTo>
                  <a:lnTo>
                    <a:pt x="185" y="183"/>
                  </a:lnTo>
                  <a:lnTo>
                    <a:pt x="193" y="175"/>
                  </a:lnTo>
                  <a:lnTo>
                    <a:pt x="199" y="167"/>
                  </a:lnTo>
                  <a:lnTo>
                    <a:pt x="204" y="159"/>
                  </a:lnTo>
                  <a:lnTo>
                    <a:pt x="209" y="151"/>
                  </a:lnTo>
                  <a:lnTo>
                    <a:pt x="212" y="140"/>
                  </a:lnTo>
                  <a:lnTo>
                    <a:pt x="215" y="129"/>
                  </a:lnTo>
                  <a:lnTo>
                    <a:pt x="218" y="118"/>
                  </a:lnTo>
                  <a:lnTo>
                    <a:pt x="218" y="108"/>
                  </a:lnTo>
                  <a:lnTo>
                    <a:pt x="218" y="97"/>
                  </a:lnTo>
                  <a:lnTo>
                    <a:pt x="215" y="86"/>
                  </a:lnTo>
                  <a:lnTo>
                    <a:pt x="212" y="76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9" y="49"/>
                  </a:lnTo>
                  <a:lnTo>
                    <a:pt x="193" y="41"/>
                  </a:lnTo>
                  <a:lnTo>
                    <a:pt x="185" y="33"/>
                  </a:lnTo>
                  <a:lnTo>
                    <a:pt x="177" y="25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2" y="6"/>
                  </a:lnTo>
                  <a:lnTo>
                    <a:pt x="131" y="3"/>
                  </a:lnTo>
                  <a:lnTo>
                    <a:pt x="121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1" name="Rectangle 15"/>
            <p:cNvSpPr>
              <a:spLocks noChangeArrowheads="1"/>
            </p:cNvSpPr>
            <p:nvPr/>
          </p:nvSpPr>
          <p:spPr bwMode="auto">
            <a:xfrm>
              <a:off x="493" y="1378"/>
              <a:ext cx="11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W</a:t>
              </a:r>
            </a:p>
          </p:txBody>
        </p:sp>
        <p:sp>
          <p:nvSpPr>
            <p:cNvPr id="185362" name="Rectangle 16"/>
            <p:cNvSpPr>
              <a:spLocks noChangeArrowheads="1"/>
            </p:cNvSpPr>
            <p:nvPr/>
          </p:nvSpPr>
          <p:spPr bwMode="auto">
            <a:xfrm>
              <a:off x="617" y="1360"/>
              <a:ext cx="2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3" name="Freeform 17"/>
            <p:cNvSpPr>
              <a:spLocks/>
            </p:cNvSpPr>
            <p:nvPr/>
          </p:nvSpPr>
          <p:spPr bwMode="auto">
            <a:xfrm>
              <a:off x="2584" y="1220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4 h 212"/>
                <a:gd name="T8" fmla="*/ 25 w 218"/>
                <a:gd name="T9" fmla="*/ 38 h 212"/>
                <a:gd name="T10" fmla="*/ 14 w 218"/>
                <a:gd name="T11" fmla="*/ 54 h 212"/>
                <a:gd name="T12" fmla="*/ 6 w 218"/>
                <a:gd name="T13" fmla="*/ 73 h 212"/>
                <a:gd name="T14" fmla="*/ 0 w 218"/>
                <a:gd name="T15" fmla="*/ 94 h 212"/>
                <a:gd name="T16" fmla="*/ 0 w 218"/>
                <a:gd name="T17" fmla="*/ 115 h 212"/>
                <a:gd name="T18" fmla="*/ 6 w 218"/>
                <a:gd name="T19" fmla="*/ 137 h 212"/>
                <a:gd name="T20" fmla="*/ 14 w 218"/>
                <a:gd name="T21" fmla="*/ 156 h 212"/>
                <a:gd name="T22" fmla="*/ 25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5 h 212"/>
                <a:gd name="T48" fmla="*/ 218 w 218"/>
                <a:gd name="T49" fmla="*/ 94 h 212"/>
                <a:gd name="T50" fmla="*/ 213 w 218"/>
                <a:gd name="T51" fmla="*/ 73 h 212"/>
                <a:gd name="T52" fmla="*/ 205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8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5" y="38"/>
                  </a:lnTo>
                  <a:lnTo>
                    <a:pt x="19" y="46"/>
                  </a:lnTo>
                  <a:lnTo>
                    <a:pt x="14" y="54"/>
                  </a:lnTo>
                  <a:lnTo>
                    <a:pt x="8" y="65"/>
                  </a:lnTo>
                  <a:lnTo>
                    <a:pt x="6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5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8" y="204"/>
                  </a:lnTo>
                  <a:lnTo>
                    <a:pt x="78" y="207"/>
                  </a:lnTo>
                  <a:lnTo>
                    <a:pt x="89" y="209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09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6" y="126"/>
                  </a:lnTo>
                  <a:lnTo>
                    <a:pt x="218" y="115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6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5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4" name="Rectangle 18"/>
            <p:cNvSpPr>
              <a:spLocks noChangeArrowheads="1"/>
            </p:cNvSpPr>
            <p:nvPr/>
          </p:nvSpPr>
          <p:spPr bwMode="auto">
            <a:xfrm>
              <a:off x="2641" y="1262"/>
              <a:ext cx="7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85365" name="Freeform 19"/>
            <p:cNvSpPr>
              <a:spLocks/>
            </p:cNvSpPr>
            <p:nvPr/>
          </p:nvSpPr>
          <p:spPr bwMode="auto">
            <a:xfrm>
              <a:off x="2579" y="1952"/>
              <a:ext cx="218" cy="212"/>
            </a:xfrm>
            <a:custGeom>
              <a:avLst/>
              <a:gdLst>
                <a:gd name="T0" fmla="*/ 97 w 218"/>
                <a:gd name="T1" fmla="*/ 0 h 212"/>
                <a:gd name="T2" fmla="*/ 75 w 218"/>
                <a:gd name="T3" fmla="*/ 6 h 212"/>
                <a:gd name="T4" fmla="*/ 56 w 218"/>
                <a:gd name="T5" fmla="*/ 14 h 212"/>
                <a:gd name="T6" fmla="*/ 40 w 218"/>
                <a:gd name="T7" fmla="*/ 24 h 212"/>
                <a:gd name="T8" fmla="*/ 24 w 218"/>
                <a:gd name="T9" fmla="*/ 38 h 212"/>
                <a:gd name="T10" fmla="*/ 13 w 218"/>
                <a:gd name="T11" fmla="*/ 54 h 212"/>
                <a:gd name="T12" fmla="*/ 5 w 218"/>
                <a:gd name="T13" fmla="*/ 73 h 212"/>
                <a:gd name="T14" fmla="*/ 0 w 218"/>
                <a:gd name="T15" fmla="*/ 94 h 212"/>
                <a:gd name="T16" fmla="*/ 0 w 218"/>
                <a:gd name="T17" fmla="*/ 116 h 212"/>
                <a:gd name="T18" fmla="*/ 5 w 218"/>
                <a:gd name="T19" fmla="*/ 137 h 212"/>
                <a:gd name="T20" fmla="*/ 13 w 218"/>
                <a:gd name="T21" fmla="*/ 156 h 212"/>
                <a:gd name="T22" fmla="*/ 24 w 218"/>
                <a:gd name="T23" fmla="*/ 172 h 212"/>
                <a:gd name="T24" fmla="*/ 40 w 218"/>
                <a:gd name="T25" fmla="*/ 188 h 212"/>
                <a:gd name="T26" fmla="*/ 56 w 218"/>
                <a:gd name="T27" fmla="*/ 199 h 212"/>
                <a:gd name="T28" fmla="*/ 75 w 218"/>
                <a:gd name="T29" fmla="*/ 207 h 212"/>
                <a:gd name="T30" fmla="*/ 97 w 218"/>
                <a:gd name="T31" fmla="*/ 212 h 212"/>
                <a:gd name="T32" fmla="*/ 118 w 218"/>
                <a:gd name="T33" fmla="*/ 212 h 212"/>
                <a:gd name="T34" fmla="*/ 140 w 218"/>
                <a:gd name="T35" fmla="*/ 207 h 212"/>
                <a:gd name="T36" fmla="*/ 161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4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3 h 212"/>
                <a:gd name="T52" fmla="*/ 204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1 w 218"/>
                <a:gd name="T59" fmla="*/ 14 h 212"/>
                <a:gd name="T60" fmla="*/ 140 w 218"/>
                <a:gd name="T61" fmla="*/ 6 h 212"/>
                <a:gd name="T62" fmla="*/ 118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08" y="0"/>
                  </a:moveTo>
                  <a:lnTo>
                    <a:pt x="97" y="0"/>
                  </a:lnTo>
                  <a:lnTo>
                    <a:pt x="86" y="3"/>
                  </a:lnTo>
                  <a:lnTo>
                    <a:pt x="75" y="6"/>
                  </a:lnTo>
                  <a:lnTo>
                    <a:pt x="65" y="8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3" y="54"/>
                  </a:lnTo>
                  <a:lnTo>
                    <a:pt x="8" y="65"/>
                  </a:lnTo>
                  <a:lnTo>
                    <a:pt x="5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5" y="137"/>
                  </a:lnTo>
                  <a:lnTo>
                    <a:pt x="8" y="148"/>
                  </a:lnTo>
                  <a:lnTo>
                    <a:pt x="13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2" y="180"/>
                  </a:lnTo>
                  <a:lnTo>
                    <a:pt x="40" y="188"/>
                  </a:lnTo>
                  <a:lnTo>
                    <a:pt x="48" y="193"/>
                  </a:lnTo>
                  <a:lnTo>
                    <a:pt x="56" y="199"/>
                  </a:lnTo>
                  <a:lnTo>
                    <a:pt x="65" y="204"/>
                  </a:lnTo>
                  <a:lnTo>
                    <a:pt x="75" y="207"/>
                  </a:lnTo>
                  <a:lnTo>
                    <a:pt x="86" y="209"/>
                  </a:lnTo>
                  <a:lnTo>
                    <a:pt x="97" y="212"/>
                  </a:lnTo>
                  <a:lnTo>
                    <a:pt x="108" y="212"/>
                  </a:lnTo>
                  <a:lnTo>
                    <a:pt x="118" y="212"/>
                  </a:lnTo>
                  <a:lnTo>
                    <a:pt x="129" y="209"/>
                  </a:lnTo>
                  <a:lnTo>
                    <a:pt x="140" y="207"/>
                  </a:lnTo>
                  <a:lnTo>
                    <a:pt x="151" y="204"/>
                  </a:lnTo>
                  <a:lnTo>
                    <a:pt x="161" y="199"/>
                  </a:lnTo>
                  <a:lnTo>
                    <a:pt x="169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4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4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1" y="8"/>
                  </a:lnTo>
                  <a:lnTo>
                    <a:pt x="140" y="6"/>
                  </a:lnTo>
                  <a:lnTo>
                    <a:pt x="129" y="3"/>
                  </a:lnTo>
                  <a:lnTo>
                    <a:pt x="11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6" name="Rectangle 20"/>
            <p:cNvSpPr>
              <a:spLocks noChangeArrowheads="1"/>
            </p:cNvSpPr>
            <p:nvPr/>
          </p:nvSpPr>
          <p:spPr bwMode="auto">
            <a:xfrm>
              <a:off x="2653" y="1983"/>
              <a:ext cx="7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185367" name="Line 21"/>
            <p:cNvSpPr>
              <a:spLocks noChangeShapeType="1"/>
            </p:cNvSpPr>
            <p:nvPr/>
          </p:nvSpPr>
          <p:spPr bwMode="auto">
            <a:xfrm>
              <a:off x="674" y="1448"/>
              <a:ext cx="28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8" name="Line 22"/>
            <p:cNvSpPr>
              <a:spLocks noChangeShapeType="1"/>
            </p:cNvSpPr>
            <p:nvPr/>
          </p:nvSpPr>
          <p:spPr bwMode="auto">
            <a:xfrm>
              <a:off x="2165" y="1140"/>
              <a:ext cx="419" cy="17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9" name="Line 23"/>
            <p:cNvSpPr>
              <a:spLocks noChangeShapeType="1"/>
            </p:cNvSpPr>
            <p:nvPr/>
          </p:nvSpPr>
          <p:spPr bwMode="auto">
            <a:xfrm flipV="1">
              <a:off x="2192" y="1381"/>
              <a:ext cx="422" cy="3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0" name="Line 24"/>
            <p:cNvSpPr>
              <a:spLocks noChangeShapeType="1"/>
            </p:cNvSpPr>
            <p:nvPr/>
          </p:nvSpPr>
          <p:spPr bwMode="auto">
            <a:xfrm>
              <a:off x="2197" y="1821"/>
              <a:ext cx="387" cy="20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1" name="Line 25"/>
            <p:cNvSpPr>
              <a:spLocks noChangeShapeType="1"/>
            </p:cNvSpPr>
            <p:nvPr/>
          </p:nvSpPr>
          <p:spPr bwMode="auto">
            <a:xfrm flipV="1">
              <a:off x="1481" y="1228"/>
              <a:ext cx="183" cy="14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2" name="Line 26"/>
            <p:cNvSpPr>
              <a:spLocks noChangeShapeType="1"/>
            </p:cNvSpPr>
            <p:nvPr/>
          </p:nvSpPr>
          <p:spPr bwMode="auto">
            <a:xfrm flipV="1">
              <a:off x="2030" y="1309"/>
              <a:ext cx="1" cy="26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3" name="Line 27"/>
            <p:cNvSpPr>
              <a:spLocks noChangeShapeType="1"/>
            </p:cNvSpPr>
            <p:nvPr/>
          </p:nvSpPr>
          <p:spPr bwMode="auto">
            <a:xfrm>
              <a:off x="1497" y="1577"/>
              <a:ext cx="167" cy="104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4" name="Rectangle 28"/>
            <p:cNvSpPr>
              <a:spLocks noChangeArrowheads="1"/>
            </p:cNvSpPr>
            <p:nvPr/>
          </p:nvSpPr>
          <p:spPr bwMode="auto">
            <a:xfrm>
              <a:off x="3050" y="853"/>
              <a:ext cx="60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5" name="Rectangle 29"/>
            <p:cNvSpPr>
              <a:spLocks noChangeArrowheads="1"/>
            </p:cNvSpPr>
            <p:nvPr/>
          </p:nvSpPr>
          <p:spPr bwMode="auto">
            <a:xfrm>
              <a:off x="3131" y="896"/>
              <a:ext cx="4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legend</a:t>
              </a:r>
              <a:r>
                <a:rPr lang="en-US" sz="1700" b="1">
                  <a:solidFill>
                    <a:srgbClr val="000000"/>
                  </a:solidFill>
                </a:rPr>
                <a:t>:</a:t>
              </a:r>
              <a:endParaRPr lang="en-US"/>
            </a:p>
          </p:txBody>
        </p:sp>
        <p:sp>
          <p:nvSpPr>
            <p:cNvPr id="185376" name="Rectangle 30"/>
            <p:cNvSpPr>
              <a:spLocks noChangeArrowheads="1"/>
            </p:cNvSpPr>
            <p:nvPr/>
          </p:nvSpPr>
          <p:spPr bwMode="auto">
            <a:xfrm>
              <a:off x="3548" y="898"/>
              <a:ext cx="3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77" name="Rectangle 31"/>
            <p:cNvSpPr>
              <a:spLocks noChangeArrowheads="1"/>
            </p:cNvSpPr>
            <p:nvPr/>
          </p:nvSpPr>
          <p:spPr bwMode="auto">
            <a:xfrm>
              <a:off x="4261" y="1432"/>
              <a:ext cx="731" cy="4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8" name="Rectangle 32"/>
            <p:cNvSpPr>
              <a:spLocks noChangeArrowheads="1"/>
            </p:cNvSpPr>
            <p:nvPr/>
          </p:nvSpPr>
          <p:spPr bwMode="auto">
            <a:xfrm>
              <a:off x="4341" y="1472"/>
              <a:ext cx="65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customer </a:t>
              </a:r>
              <a:endParaRPr lang="en-US" sz="2000"/>
            </a:p>
          </p:txBody>
        </p:sp>
        <p:sp>
          <p:nvSpPr>
            <p:cNvPr id="185379" name="Rectangle 33"/>
            <p:cNvSpPr>
              <a:spLocks noChangeArrowheads="1"/>
            </p:cNvSpPr>
            <p:nvPr/>
          </p:nvSpPr>
          <p:spPr bwMode="auto">
            <a:xfrm>
              <a:off x="4341" y="1630"/>
              <a:ext cx="56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network:</a:t>
              </a:r>
              <a:endParaRPr lang="en-US" sz="2000"/>
            </a:p>
          </p:txBody>
        </p:sp>
        <p:sp>
          <p:nvSpPr>
            <p:cNvPr id="185380" name="Rectangle 34"/>
            <p:cNvSpPr>
              <a:spLocks noChangeArrowheads="1"/>
            </p:cNvSpPr>
            <p:nvPr/>
          </p:nvSpPr>
          <p:spPr bwMode="auto">
            <a:xfrm>
              <a:off x="4823" y="1630"/>
              <a:ext cx="4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1" name="Rectangle 35"/>
            <p:cNvSpPr>
              <a:spLocks noChangeArrowheads="1"/>
            </p:cNvSpPr>
            <p:nvPr/>
          </p:nvSpPr>
          <p:spPr bwMode="auto">
            <a:xfrm>
              <a:off x="4261" y="869"/>
              <a:ext cx="697" cy="4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2" name="Rectangle 36"/>
            <p:cNvSpPr>
              <a:spLocks noChangeArrowheads="1"/>
            </p:cNvSpPr>
            <p:nvPr/>
          </p:nvSpPr>
          <p:spPr bwMode="auto">
            <a:xfrm>
              <a:off x="4341" y="909"/>
              <a:ext cx="53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provider</a:t>
              </a:r>
              <a:endParaRPr lang="en-US" sz="2000"/>
            </a:p>
          </p:txBody>
        </p:sp>
        <p:sp>
          <p:nvSpPr>
            <p:cNvPr id="185383" name="Rectangle 37"/>
            <p:cNvSpPr>
              <a:spLocks noChangeArrowheads="1"/>
            </p:cNvSpPr>
            <p:nvPr/>
          </p:nvSpPr>
          <p:spPr bwMode="auto">
            <a:xfrm>
              <a:off x="4796" y="909"/>
              <a:ext cx="4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4" name="Rectangle 38"/>
            <p:cNvSpPr>
              <a:spLocks noChangeArrowheads="1"/>
            </p:cNvSpPr>
            <p:nvPr/>
          </p:nvSpPr>
          <p:spPr bwMode="auto">
            <a:xfrm>
              <a:off x="4341" y="1064"/>
              <a:ext cx="52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network</a:t>
              </a:r>
              <a:endParaRPr lang="en-US" sz="2000"/>
            </a:p>
          </p:txBody>
        </p:sp>
        <p:sp>
          <p:nvSpPr>
            <p:cNvPr id="185385" name="Rectangle 39"/>
            <p:cNvSpPr>
              <a:spLocks noChangeArrowheads="1"/>
            </p:cNvSpPr>
            <p:nvPr/>
          </p:nvSpPr>
          <p:spPr bwMode="auto">
            <a:xfrm>
              <a:off x="4785" y="1064"/>
              <a:ext cx="4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6" name="Freeform 40"/>
            <p:cNvSpPr>
              <a:spLocks/>
            </p:cNvSpPr>
            <p:nvPr/>
          </p:nvSpPr>
          <p:spPr bwMode="auto">
            <a:xfrm>
              <a:off x="3749" y="901"/>
              <a:ext cx="563" cy="362"/>
            </a:xfrm>
            <a:custGeom>
              <a:avLst/>
              <a:gdLst>
                <a:gd name="T0" fmla="*/ 162 w 563"/>
                <a:gd name="T1" fmla="*/ 0 h 362"/>
                <a:gd name="T2" fmla="*/ 132 w 563"/>
                <a:gd name="T3" fmla="*/ 5 h 362"/>
                <a:gd name="T4" fmla="*/ 108 w 563"/>
                <a:gd name="T5" fmla="*/ 13 h 362"/>
                <a:gd name="T6" fmla="*/ 81 w 563"/>
                <a:gd name="T7" fmla="*/ 30 h 362"/>
                <a:gd name="T8" fmla="*/ 60 w 563"/>
                <a:gd name="T9" fmla="*/ 48 h 362"/>
                <a:gd name="T10" fmla="*/ 35 w 563"/>
                <a:gd name="T11" fmla="*/ 72 h 362"/>
                <a:gd name="T12" fmla="*/ 14 w 563"/>
                <a:gd name="T13" fmla="*/ 102 h 362"/>
                <a:gd name="T14" fmla="*/ 3 w 563"/>
                <a:gd name="T15" fmla="*/ 126 h 362"/>
                <a:gd name="T16" fmla="*/ 0 w 563"/>
                <a:gd name="T17" fmla="*/ 140 h 362"/>
                <a:gd name="T18" fmla="*/ 0 w 563"/>
                <a:gd name="T19" fmla="*/ 156 h 362"/>
                <a:gd name="T20" fmla="*/ 3 w 563"/>
                <a:gd name="T21" fmla="*/ 180 h 362"/>
                <a:gd name="T22" fmla="*/ 17 w 563"/>
                <a:gd name="T23" fmla="*/ 212 h 362"/>
                <a:gd name="T24" fmla="*/ 35 w 563"/>
                <a:gd name="T25" fmla="*/ 241 h 362"/>
                <a:gd name="T26" fmla="*/ 60 w 563"/>
                <a:gd name="T27" fmla="*/ 268 h 362"/>
                <a:gd name="T28" fmla="*/ 81 w 563"/>
                <a:gd name="T29" fmla="*/ 292 h 362"/>
                <a:gd name="T30" fmla="*/ 103 w 563"/>
                <a:gd name="T31" fmla="*/ 316 h 362"/>
                <a:gd name="T32" fmla="*/ 119 w 563"/>
                <a:gd name="T33" fmla="*/ 327 h 362"/>
                <a:gd name="T34" fmla="*/ 135 w 563"/>
                <a:gd name="T35" fmla="*/ 335 h 362"/>
                <a:gd name="T36" fmla="*/ 156 w 563"/>
                <a:gd name="T37" fmla="*/ 341 h 362"/>
                <a:gd name="T38" fmla="*/ 183 w 563"/>
                <a:gd name="T39" fmla="*/ 346 h 362"/>
                <a:gd name="T40" fmla="*/ 200 w 563"/>
                <a:gd name="T41" fmla="*/ 349 h 362"/>
                <a:gd name="T42" fmla="*/ 240 w 563"/>
                <a:gd name="T43" fmla="*/ 354 h 362"/>
                <a:gd name="T44" fmla="*/ 286 w 563"/>
                <a:gd name="T45" fmla="*/ 357 h 362"/>
                <a:gd name="T46" fmla="*/ 334 w 563"/>
                <a:gd name="T47" fmla="*/ 359 h 362"/>
                <a:gd name="T48" fmla="*/ 385 w 563"/>
                <a:gd name="T49" fmla="*/ 362 h 362"/>
                <a:gd name="T50" fmla="*/ 434 w 563"/>
                <a:gd name="T51" fmla="*/ 359 h 362"/>
                <a:gd name="T52" fmla="*/ 477 w 563"/>
                <a:gd name="T53" fmla="*/ 351 h 362"/>
                <a:gd name="T54" fmla="*/ 504 w 563"/>
                <a:gd name="T55" fmla="*/ 343 h 362"/>
                <a:gd name="T56" fmla="*/ 517 w 563"/>
                <a:gd name="T57" fmla="*/ 335 h 362"/>
                <a:gd name="T58" fmla="*/ 528 w 563"/>
                <a:gd name="T59" fmla="*/ 325 h 362"/>
                <a:gd name="T60" fmla="*/ 541 w 563"/>
                <a:gd name="T61" fmla="*/ 306 h 362"/>
                <a:gd name="T62" fmla="*/ 555 w 563"/>
                <a:gd name="T63" fmla="*/ 274 h 362"/>
                <a:gd name="T64" fmla="*/ 560 w 563"/>
                <a:gd name="T65" fmla="*/ 236 h 362"/>
                <a:gd name="T66" fmla="*/ 563 w 563"/>
                <a:gd name="T67" fmla="*/ 193 h 362"/>
                <a:gd name="T68" fmla="*/ 560 w 563"/>
                <a:gd name="T69" fmla="*/ 153 h 362"/>
                <a:gd name="T70" fmla="*/ 557 w 563"/>
                <a:gd name="T71" fmla="*/ 113 h 362"/>
                <a:gd name="T72" fmla="*/ 552 w 563"/>
                <a:gd name="T73" fmla="*/ 78 h 362"/>
                <a:gd name="T74" fmla="*/ 547 w 563"/>
                <a:gd name="T75" fmla="*/ 59 h 362"/>
                <a:gd name="T76" fmla="*/ 544 w 563"/>
                <a:gd name="T77" fmla="*/ 46 h 362"/>
                <a:gd name="T78" fmla="*/ 539 w 563"/>
                <a:gd name="T79" fmla="*/ 30 h 362"/>
                <a:gd name="T80" fmla="*/ 533 w 563"/>
                <a:gd name="T81" fmla="*/ 22 h 362"/>
                <a:gd name="T82" fmla="*/ 522 w 563"/>
                <a:gd name="T83" fmla="*/ 19 h 362"/>
                <a:gd name="T84" fmla="*/ 506 w 563"/>
                <a:gd name="T85" fmla="*/ 16 h 362"/>
                <a:gd name="T86" fmla="*/ 479 w 563"/>
                <a:gd name="T87" fmla="*/ 16 h 362"/>
                <a:gd name="T88" fmla="*/ 466 w 563"/>
                <a:gd name="T89" fmla="*/ 13 h 362"/>
                <a:gd name="T90" fmla="*/ 450 w 563"/>
                <a:gd name="T91" fmla="*/ 11 h 362"/>
                <a:gd name="T92" fmla="*/ 409 w 563"/>
                <a:gd name="T93" fmla="*/ 11 h 362"/>
                <a:gd name="T94" fmla="*/ 364 w 563"/>
                <a:gd name="T95" fmla="*/ 13 h 362"/>
                <a:gd name="T96" fmla="*/ 321 w 563"/>
                <a:gd name="T97" fmla="*/ 13 h 362"/>
                <a:gd name="T98" fmla="*/ 283 w 563"/>
                <a:gd name="T99" fmla="*/ 11 h 362"/>
                <a:gd name="T100" fmla="*/ 248 w 563"/>
                <a:gd name="T101" fmla="*/ 5 h 362"/>
                <a:gd name="T102" fmla="*/ 213 w 563"/>
                <a:gd name="T103" fmla="*/ 0 h 362"/>
                <a:gd name="T104" fmla="*/ 186 w 563"/>
                <a:gd name="T105" fmla="*/ 0 h 362"/>
                <a:gd name="T106" fmla="*/ 175 w 563"/>
                <a:gd name="T107" fmla="*/ 0 h 3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3"/>
                <a:gd name="T163" fmla="*/ 0 h 362"/>
                <a:gd name="T164" fmla="*/ 563 w 563"/>
                <a:gd name="T165" fmla="*/ 362 h 3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3" h="362">
                  <a:moveTo>
                    <a:pt x="175" y="0"/>
                  </a:moveTo>
                  <a:lnTo>
                    <a:pt x="162" y="0"/>
                  </a:lnTo>
                  <a:lnTo>
                    <a:pt x="148" y="3"/>
                  </a:lnTo>
                  <a:lnTo>
                    <a:pt x="132" y="5"/>
                  </a:lnTo>
                  <a:lnTo>
                    <a:pt x="119" y="11"/>
                  </a:lnTo>
                  <a:lnTo>
                    <a:pt x="108" y="13"/>
                  </a:lnTo>
                  <a:lnTo>
                    <a:pt x="95" y="22"/>
                  </a:lnTo>
                  <a:lnTo>
                    <a:pt x="81" y="30"/>
                  </a:lnTo>
                  <a:lnTo>
                    <a:pt x="70" y="38"/>
                  </a:lnTo>
                  <a:lnTo>
                    <a:pt x="60" y="48"/>
                  </a:lnTo>
                  <a:lnTo>
                    <a:pt x="46" y="59"/>
                  </a:lnTo>
                  <a:lnTo>
                    <a:pt x="35" y="72"/>
                  </a:lnTo>
                  <a:lnTo>
                    <a:pt x="25" y="89"/>
                  </a:lnTo>
                  <a:lnTo>
                    <a:pt x="14" y="102"/>
                  </a:lnTo>
                  <a:lnTo>
                    <a:pt x="8" y="118"/>
                  </a:lnTo>
                  <a:lnTo>
                    <a:pt x="3" y="126"/>
                  </a:lnTo>
                  <a:lnTo>
                    <a:pt x="3" y="134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3" y="180"/>
                  </a:lnTo>
                  <a:lnTo>
                    <a:pt x="8" y="196"/>
                  </a:lnTo>
                  <a:lnTo>
                    <a:pt x="17" y="212"/>
                  </a:lnTo>
                  <a:lnTo>
                    <a:pt x="27" y="225"/>
                  </a:lnTo>
                  <a:lnTo>
                    <a:pt x="35" y="241"/>
                  </a:lnTo>
                  <a:lnTo>
                    <a:pt x="49" y="255"/>
                  </a:lnTo>
                  <a:lnTo>
                    <a:pt x="60" y="268"/>
                  </a:lnTo>
                  <a:lnTo>
                    <a:pt x="70" y="282"/>
                  </a:lnTo>
                  <a:lnTo>
                    <a:pt x="81" y="292"/>
                  </a:lnTo>
                  <a:lnTo>
                    <a:pt x="92" y="306"/>
                  </a:lnTo>
                  <a:lnTo>
                    <a:pt x="103" y="316"/>
                  </a:lnTo>
                  <a:lnTo>
                    <a:pt x="111" y="322"/>
                  </a:lnTo>
                  <a:lnTo>
                    <a:pt x="119" y="327"/>
                  </a:lnTo>
                  <a:lnTo>
                    <a:pt x="127" y="330"/>
                  </a:lnTo>
                  <a:lnTo>
                    <a:pt x="135" y="335"/>
                  </a:lnTo>
                  <a:lnTo>
                    <a:pt x="146" y="338"/>
                  </a:lnTo>
                  <a:lnTo>
                    <a:pt x="156" y="341"/>
                  </a:lnTo>
                  <a:lnTo>
                    <a:pt x="170" y="343"/>
                  </a:lnTo>
                  <a:lnTo>
                    <a:pt x="183" y="346"/>
                  </a:lnTo>
                  <a:lnTo>
                    <a:pt x="191" y="346"/>
                  </a:lnTo>
                  <a:lnTo>
                    <a:pt x="200" y="349"/>
                  </a:lnTo>
                  <a:lnTo>
                    <a:pt x="218" y="351"/>
                  </a:lnTo>
                  <a:lnTo>
                    <a:pt x="240" y="354"/>
                  </a:lnTo>
                  <a:lnTo>
                    <a:pt x="261" y="354"/>
                  </a:lnTo>
                  <a:lnTo>
                    <a:pt x="286" y="357"/>
                  </a:lnTo>
                  <a:lnTo>
                    <a:pt x="310" y="359"/>
                  </a:lnTo>
                  <a:lnTo>
                    <a:pt x="334" y="359"/>
                  </a:lnTo>
                  <a:lnTo>
                    <a:pt x="361" y="362"/>
                  </a:lnTo>
                  <a:lnTo>
                    <a:pt x="385" y="362"/>
                  </a:lnTo>
                  <a:lnTo>
                    <a:pt x="409" y="359"/>
                  </a:lnTo>
                  <a:lnTo>
                    <a:pt x="434" y="359"/>
                  </a:lnTo>
                  <a:lnTo>
                    <a:pt x="455" y="357"/>
                  </a:lnTo>
                  <a:lnTo>
                    <a:pt x="477" y="351"/>
                  </a:lnTo>
                  <a:lnTo>
                    <a:pt x="493" y="346"/>
                  </a:lnTo>
                  <a:lnTo>
                    <a:pt x="504" y="343"/>
                  </a:lnTo>
                  <a:lnTo>
                    <a:pt x="509" y="338"/>
                  </a:lnTo>
                  <a:lnTo>
                    <a:pt x="517" y="335"/>
                  </a:lnTo>
                  <a:lnTo>
                    <a:pt x="522" y="330"/>
                  </a:lnTo>
                  <a:lnTo>
                    <a:pt x="528" y="325"/>
                  </a:lnTo>
                  <a:lnTo>
                    <a:pt x="533" y="319"/>
                  </a:lnTo>
                  <a:lnTo>
                    <a:pt x="541" y="306"/>
                  </a:lnTo>
                  <a:lnTo>
                    <a:pt x="549" y="292"/>
                  </a:lnTo>
                  <a:lnTo>
                    <a:pt x="555" y="274"/>
                  </a:lnTo>
                  <a:lnTo>
                    <a:pt x="557" y="255"/>
                  </a:lnTo>
                  <a:lnTo>
                    <a:pt x="560" y="236"/>
                  </a:lnTo>
                  <a:lnTo>
                    <a:pt x="563" y="215"/>
                  </a:lnTo>
                  <a:lnTo>
                    <a:pt x="563" y="193"/>
                  </a:lnTo>
                  <a:lnTo>
                    <a:pt x="560" y="172"/>
                  </a:lnTo>
                  <a:lnTo>
                    <a:pt x="560" y="153"/>
                  </a:lnTo>
                  <a:lnTo>
                    <a:pt x="557" y="131"/>
                  </a:lnTo>
                  <a:lnTo>
                    <a:pt x="557" y="113"/>
                  </a:lnTo>
                  <a:lnTo>
                    <a:pt x="555" y="94"/>
                  </a:lnTo>
                  <a:lnTo>
                    <a:pt x="552" y="78"/>
                  </a:lnTo>
                  <a:lnTo>
                    <a:pt x="549" y="64"/>
                  </a:lnTo>
                  <a:lnTo>
                    <a:pt x="547" y="59"/>
                  </a:lnTo>
                  <a:lnTo>
                    <a:pt x="547" y="54"/>
                  </a:lnTo>
                  <a:lnTo>
                    <a:pt x="544" y="46"/>
                  </a:lnTo>
                  <a:lnTo>
                    <a:pt x="541" y="38"/>
                  </a:lnTo>
                  <a:lnTo>
                    <a:pt x="539" y="30"/>
                  </a:lnTo>
                  <a:lnTo>
                    <a:pt x="536" y="27"/>
                  </a:lnTo>
                  <a:lnTo>
                    <a:pt x="533" y="22"/>
                  </a:lnTo>
                  <a:lnTo>
                    <a:pt x="528" y="19"/>
                  </a:lnTo>
                  <a:lnTo>
                    <a:pt x="522" y="19"/>
                  </a:lnTo>
                  <a:lnTo>
                    <a:pt x="520" y="16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74" y="13"/>
                  </a:lnTo>
                  <a:lnTo>
                    <a:pt x="466" y="13"/>
                  </a:lnTo>
                  <a:lnTo>
                    <a:pt x="458" y="13"/>
                  </a:lnTo>
                  <a:lnTo>
                    <a:pt x="450" y="11"/>
                  </a:lnTo>
                  <a:lnTo>
                    <a:pt x="431" y="11"/>
                  </a:lnTo>
                  <a:lnTo>
                    <a:pt x="409" y="11"/>
                  </a:lnTo>
                  <a:lnTo>
                    <a:pt x="388" y="13"/>
                  </a:lnTo>
                  <a:lnTo>
                    <a:pt x="364" y="13"/>
                  </a:lnTo>
                  <a:lnTo>
                    <a:pt x="342" y="13"/>
                  </a:lnTo>
                  <a:lnTo>
                    <a:pt x="321" y="13"/>
                  </a:lnTo>
                  <a:lnTo>
                    <a:pt x="302" y="13"/>
                  </a:lnTo>
                  <a:lnTo>
                    <a:pt x="283" y="11"/>
                  </a:lnTo>
                  <a:lnTo>
                    <a:pt x="264" y="11"/>
                  </a:lnTo>
                  <a:lnTo>
                    <a:pt x="248" y="5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7" name="Freeform 41"/>
            <p:cNvSpPr>
              <a:spLocks/>
            </p:cNvSpPr>
            <p:nvPr/>
          </p:nvSpPr>
          <p:spPr bwMode="auto">
            <a:xfrm>
              <a:off x="4064" y="1504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5 h 212"/>
                <a:gd name="T8" fmla="*/ 24 w 218"/>
                <a:gd name="T9" fmla="*/ 38 h 212"/>
                <a:gd name="T10" fmla="*/ 14 w 218"/>
                <a:gd name="T11" fmla="*/ 57 h 212"/>
                <a:gd name="T12" fmla="*/ 6 w 218"/>
                <a:gd name="T13" fmla="*/ 76 h 212"/>
                <a:gd name="T14" fmla="*/ 0 w 218"/>
                <a:gd name="T15" fmla="*/ 94 h 212"/>
                <a:gd name="T16" fmla="*/ 0 w 218"/>
                <a:gd name="T17" fmla="*/ 116 h 212"/>
                <a:gd name="T18" fmla="*/ 6 w 218"/>
                <a:gd name="T19" fmla="*/ 137 h 212"/>
                <a:gd name="T20" fmla="*/ 14 w 218"/>
                <a:gd name="T21" fmla="*/ 156 h 212"/>
                <a:gd name="T22" fmla="*/ 24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6 h 212"/>
                <a:gd name="T52" fmla="*/ 205 w 218"/>
                <a:gd name="T53" fmla="*/ 57 h 212"/>
                <a:gd name="T54" fmla="*/ 194 w 218"/>
                <a:gd name="T55" fmla="*/ 38 h 212"/>
                <a:gd name="T56" fmla="*/ 178 w 218"/>
                <a:gd name="T57" fmla="*/ 25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7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4" y="57"/>
                  </a:lnTo>
                  <a:lnTo>
                    <a:pt x="8" y="65"/>
                  </a:lnTo>
                  <a:lnTo>
                    <a:pt x="6" y="76"/>
                  </a:lnTo>
                  <a:lnTo>
                    <a:pt x="3" y="84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7" y="204"/>
                  </a:lnTo>
                  <a:lnTo>
                    <a:pt x="78" y="207"/>
                  </a:lnTo>
                  <a:lnTo>
                    <a:pt x="89" y="210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10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4"/>
                  </a:lnTo>
                  <a:lnTo>
                    <a:pt x="213" y="76"/>
                  </a:lnTo>
                  <a:lnTo>
                    <a:pt x="210" y="65"/>
                  </a:lnTo>
                  <a:lnTo>
                    <a:pt x="205" y="57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3"/>
                  </a:lnTo>
                  <a:lnTo>
                    <a:pt x="178" y="25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82852" y="3604926"/>
            <a:ext cx="8663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90"/>
                </a:solidFill>
              </a:rPr>
              <a:t>Suppose an ISP only wants to route traffic to/from its customer networks (does not want to carry transit traffic between other ISPs)</a:t>
            </a:r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0834" y="6475896"/>
            <a:ext cx="59437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51</a:t>
            </a:fld>
            <a:endParaRPr lang="en-US" sz="1200" dirty="0">
              <a:latin typeface="Tahoma" charset="0"/>
            </a:endParaRPr>
          </a:p>
        </p:txBody>
      </p:sp>
      <p:sp>
        <p:nvSpPr>
          <p:cNvPr id="4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06788" y="6475082"/>
            <a:ext cx="2358929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p:pic>
        <p:nvPicPr>
          <p:cNvPr id="49" name="Picture 4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29" y="801926"/>
            <a:ext cx="8993716" cy="25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9475" y="6884"/>
            <a:ext cx="932815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BGP: achieving policy via advertisements</a:t>
            </a:r>
          </a:p>
        </p:txBody>
      </p:sp>
    </p:spTree>
    <p:extLst>
      <p:ext uri="{BB962C8B-B14F-4D97-AF65-F5344CB8AC3E}">
        <p14:creationId xmlns:p14="http://schemas.microsoft.com/office/powerpoint/2010/main" val="22602296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7" name="Picture 4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29" y="801926"/>
            <a:ext cx="8993716" cy="25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5" name="Rectangle 2"/>
          <p:cNvSpPr>
            <a:spLocks noGrp="1" noChangeArrowheads="1"/>
          </p:cNvSpPr>
          <p:nvPr>
            <p:ph type="title"/>
          </p:nvPr>
        </p:nvSpPr>
        <p:spPr>
          <a:xfrm>
            <a:off x="399475" y="6884"/>
            <a:ext cx="932815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BGP: achieving policy via advertisements</a:t>
            </a:r>
          </a:p>
        </p:txBody>
      </p:sp>
      <p:sp>
        <p:nvSpPr>
          <p:cNvPr id="185349" name="Rectangle 3"/>
          <p:cNvSpPr>
            <a:spLocks noChangeArrowheads="1"/>
          </p:cNvSpPr>
          <p:nvPr/>
        </p:nvSpPr>
        <p:spPr bwMode="auto">
          <a:xfrm>
            <a:off x="1279525" y="3581400"/>
            <a:ext cx="5283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0" name="Rectangle 4"/>
          <p:cNvSpPr>
            <a:spLocks noChangeArrowheads="1"/>
          </p:cNvSpPr>
          <p:nvPr/>
        </p:nvSpPr>
        <p:spPr bwMode="auto">
          <a:xfrm>
            <a:off x="739635" y="4513560"/>
            <a:ext cx="8915400" cy="205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2575" indent="-2825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A,B,C are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provider networks</a:t>
            </a:r>
          </a:p>
          <a:p>
            <a:pPr marL="282575" indent="-2825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X,W,Y are customer (of provider networks)</a:t>
            </a:r>
          </a:p>
          <a:p>
            <a:pPr marL="282575" indent="-2825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X is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dual-homed:</a:t>
            </a:r>
            <a:r>
              <a:rPr lang="en-US" sz="2400" dirty="0">
                <a:latin typeface="Gill Sans MT" charset="0"/>
              </a:rPr>
              <a:t> attached to two networks</a:t>
            </a:r>
          </a:p>
          <a:p>
            <a:pPr marL="228600" indent="-2286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400" i="1" dirty="0">
                <a:solidFill>
                  <a:srgbClr val="000090"/>
                </a:solidFill>
                <a:latin typeface="Gill Sans MT" charset="0"/>
              </a:rPr>
              <a:t>policy to enforce: </a:t>
            </a:r>
            <a:r>
              <a:rPr lang="en-US" sz="2400" dirty="0">
                <a:latin typeface="Gill Sans MT" charset="0"/>
              </a:rPr>
              <a:t>X does not want to route from B to C via X </a:t>
            </a:r>
          </a:p>
          <a:p>
            <a:pPr marL="685800" lvl="1" indent="-2286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000" dirty="0">
                <a:latin typeface="Gill Sans MT" charset="0"/>
              </a:rPr>
              <a:t>.. so X will not advertise to B a route to C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endParaRPr lang="en-US" sz="2400" dirty="0">
              <a:latin typeface="Gill Sans MT" charset="0"/>
            </a:endParaRPr>
          </a:p>
        </p:txBody>
      </p:sp>
      <p:grpSp>
        <p:nvGrpSpPr>
          <p:cNvPr id="185351" name="Group 5"/>
          <p:cNvGrpSpPr>
            <a:grpSpLocks/>
          </p:cNvGrpSpPr>
          <p:nvPr/>
        </p:nvGrpSpPr>
        <p:grpSpPr bwMode="auto">
          <a:xfrm>
            <a:off x="515938" y="1123950"/>
            <a:ext cx="8167291" cy="3048000"/>
            <a:chOff x="300" y="708"/>
            <a:chExt cx="4749" cy="1920"/>
          </a:xfrm>
        </p:grpSpPr>
        <p:sp>
          <p:nvSpPr>
            <p:cNvPr id="185352" name="AutoShape 6"/>
            <p:cNvSpPr>
              <a:spLocks noChangeAspect="1" noChangeArrowheads="1" noTextEdit="1"/>
            </p:cNvSpPr>
            <p:nvPr/>
          </p:nvSpPr>
          <p:spPr bwMode="auto">
            <a:xfrm>
              <a:off x="300" y="708"/>
              <a:ext cx="4749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3" name="Freeform 7"/>
            <p:cNvSpPr>
              <a:spLocks/>
            </p:cNvSpPr>
            <p:nvPr/>
          </p:nvSpPr>
          <p:spPr bwMode="auto">
            <a:xfrm>
              <a:off x="1602" y="955"/>
              <a:ext cx="563" cy="364"/>
            </a:xfrm>
            <a:custGeom>
              <a:avLst/>
              <a:gdLst>
                <a:gd name="T0" fmla="*/ 148 w 563"/>
                <a:gd name="T1" fmla="*/ 5 h 364"/>
                <a:gd name="T2" fmla="*/ 119 w 563"/>
                <a:gd name="T3" fmla="*/ 10 h 364"/>
                <a:gd name="T4" fmla="*/ 94 w 563"/>
                <a:gd name="T5" fmla="*/ 21 h 364"/>
                <a:gd name="T6" fmla="*/ 70 w 563"/>
                <a:gd name="T7" fmla="*/ 37 h 364"/>
                <a:gd name="T8" fmla="*/ 46 w 563"/>
                <a:gd name="T9" fmla="*/ 61 h 364"/>
                <a:gd name="T10" fmla="*/ 24 w 563"/>
                <a:gd name="T11" fmla="*/ 91 h 364"/>
                <a:gd name="T12" fmla="*/ 8 w 563"/>
                <a:gd name="T13" fmla="*/ 120 h 364"/>
                <a:gd name="T14" fmla="*/ 3 w 563"/>
                <a:gd name="T15" fmla="*/ 136 h 364"/>
                <a:gd name="T16" fmla="*/ 0 w 563"/>
                <a:gd name="T17" fmla="*/ 150 h 364"/>
                <a:gd name="T18" fmla="*/ 0 w 563"/>
                <a:gd name="T19" fmla="*/ 166 h 364"/>
                <a:gd name="T20" fmla="*/ 8 w 563"/>
                <a:gd name="T21" fmla="*/ 195 h 364"/>
                <a:gd name="T22" fmla="*/ 27 w 563"/>
                <a:gd name="T23" fmla="*/ 228 h 364"/>
                <a:gd name="T24" fmla="*/ 49 w 563"/>
                <a:gd name="T25" fmla="*/ 257 h 364"/>
                <a:gd name="T26" fmla="*/ 70 w 563"/>
                <a:gd name="T27" fmla="*/ 284 h 364"/>
                <a:gd name="T28" fmla="*/ 92 w 563"/>
                <a:gd name="T29" fmla="*/ 305 h 364"/>
                <a:gd name="T30" fmla="*/ 111 w 563"/>
                <a:gd name="T31" fmla="*/ 321 h 364"/>
                <a:gd name="T32" fmla="*/ 127 w 563"/>
                <a:gd name="T33" fmla="*/ 332 h 364"/>
                <a:gd name="T34" fmla="*/ 146 w 563"/>
                <a:gd name="T35" fmla="*/ 340 h 364"/>
                <a:gd name="T36" fmla="*/ 170 w 563"/>
                <a:gd name="T37" fmla="*/ 346 h 364"/>
                <a:gd name="T38" fmla="*/ 191 w 563"/>
                <a:gd name="T39" fmla="*/ 348 h 364"/>
                <a:gd name="T40" fmla="*/ 218 w 563"/>
                <a:gd name="T41" fmla="*/ 354 h 364"/>
                <a:gd name="T42" fmla="*/ 261 w 563"/>
                <a:gd name="T43" fmla="*/ 356 h 364"/>
                <a:gd name="T44" fmla="*/ 310 w 563"/>
                <a:gd name="T45" fmla="*/ 362 h 364"/>
                <a:gd name="T46" fmla="*/ 361 w 563"/>
                <a:gd name="T47" fmla="*/ 364 h 364"/>
                <a:gd name="T48" fmla="*/ 409 w 563"/>
                <a:gd name="T49" fmla="*/ 362 h 364"/>
                <a:gd name="T50" fmla="*/ 458 w 563"/>
                <a:gd name="T51" fmla="*/ 359 h 364"/>
                <a:gd name="T52" fmla="*/ 495 w 563"/>
                <a:gd name="T53" fmla="*/ 348 h 364"/>
                <a:gd name="T54" fmla="*/ 511 w 563"/>
                <a:gd name="T55" fmla="*/ 340 h 364"/>
                <a:gd name="T56" fmla="*/ 525 w 563"/>
                <a:gd name="T57" fmla="*/ 332 h 364"/>
                <a:gd name="T58" fmla="*/ 536 w 563"/>
                <a:gd name="T59" fmla="*/ 321 h 364"/>
                <a:gd name="T60" fmla="*/ 549 w 563"/>
                <a:gd name="T61" fmla="*/ 295 h 364"/>
                <a:gd name="T62" fmla="*/ 557 w 563"/>
                <a:gd name="T63" fmla="*/ 257 h 364"/>
                <a:gd name="T64" fmla="*/ 563 w 563"/>
                <a:gd name="T65" fmla="*/ 217 h 364"/>
                <a:gd name="T66" fmla="*/ 563 w 563"/>
                <a:gd name="T67" fmla="*/ 174 h 364"/>
                <a:gd name="T68" fmla="*/ 557 w 563"/>
                <a:gd name="T69" fmla="*/ 134 h 364"/>
                <a:gd name="T70" fmla="*/ 555 w 563"/>
                <a:gd name="T71" fmla="*/ 96 h 364"/>
                <a:gd name="T72" fmla="*/ 549 w 563"/>
                <a:gd name="T73" fmla="*/ 67 h 364"/>
                <a:gd name="T74" fmla="*/ 546 w 563"/>
                <a:gd name="T75" fmla="*/ 56 h 364"/>
                <a:gd name="T76" fmla="*/ 541 w 563"/>
                <a:gd name="T77" fmla="*/ 40 h 364"/>
                <a:gd name="T78" fmla="*/ 536 w 563"/>
                <a:gd name="T79" fmla="*/ 29 h 364"/>
                <a:gd name="T80" fmla="*/ 528 w 563"/>
                <a:gd name="T81" fmla="*/ 21 h 364"/>
                <a:gd name="T82" fmla="*/ 520 w 563"/>
                <a:gd name="T83" fmla="*/ 18 h 364"/>
                <a:gd name="T84" fmla="*/ 495 w 563"/>
                <a:gd name="T85" fmla="*/ 16 h 364"/>
                <a:gd name="T86" fmla="*/ 466 w 563"/>
                <a:gd name="T87" fmla="*/ 16 h 364"/>
                <a:gd name="T88" fmla="*/ 450 w 563"/>
                <a:gd name="T89" fmla="*/ 13 h 364"/>
                <a:gd name="T90" fmla="*/ 409 w 563"/>
                <a:gd name="T91" fmla="*/ 13 h 364"/>
                <a:gd name="T92" fmla="*/ 364 w 563"/>
                <a:gd name="T93" fmla="*/ 16 h 364"/>
                <a:gd name="T94" fmla="*/ 320 w 563"/>
                <a:gd name="T95" fmla="*/ 16 h 364"/>
                <a:gd name="T96" fmla="*/ 283 w 563"/>
                <a:gd name="T97" fmla="*/ 13 h 364"/>
                <a:gd name="T98" fmla="*/ 248 w 563"/>
                <a:gd name="T99" fmla="*/ 8 h 364"/>
                <a:gd name="T100" fmla="*/ 213 w 563"/>
                <a:gd name="T101" fmla="*/ 2 h 364"/>
                <a:gd name="T102" fmla="*/ 186 w 563"/>
                <a:gd name="T103" fmla="*/ 0 h 364"/>
                <a:gd name="T104" fmla="*/ 175 w 563"/>
                <a:gd name="T105" fmla="*/ 0 h 3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3"/>
                <a:gd name="T160" fmla="*/ 0 h 364"/>
                <a:gd name="T161" fmla="*/ 563 w 563"/>
                <a:gd name="T162" fmla="*/ 364 h 3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3" h="364">
                  <a:moveTo>
                    <a:pt x="175" y="0"/>
                  </a:moveTo>
                  <a:lnTo>
                    <a:pt x="148" y="5"/>
                  </a:lnTo>
                  <a:lnTo>
                    <a:pt x="132" y="8"/>
                  </a:lnTo>
                  <a:lnTo>
                    <a:pt x="119" y="10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1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4" y="104"/>
                  </a:lnTo>
                  <a:lnTo>
                    <a:pt x="8" y="120"/>
                  </a:lnTo>
                  <a:lnTo>
                    <a:pt x="3" y="128"/>
                  </a:lnTo>
                  <a:lnTo>
                    <a:pt x="3" y="136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8" y="195"/>
                  </a:lnTo>
                  <a:lnTo>
                    <a:pt x="16" y="212"/>
                  </a:lnTo>
                  <a:lnTo>
                    <a:pt x="27" y="228"/>
                  </a:lnTo>
                  <a:lnTo>
                    <a:pt x="35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5"/>
                  </a:lnTo>
                  <a:lnTo>
                    <a:pt x="103" y="319"/>
                  </a:lnTo>
                  <a:lnTo>
                    <a:pt x="111" y="321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5" y="335"/>
                  </a:lnTo>
                  <a:lnTo>
                    <a:pt x="146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8"/>
                  </a:lnTo>
                  <a:lnTo>
                    <a:pt x="191" y="348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6"/>
                  </a:lnTo>
                  <a:lnTo>
                    <a:pt x="261" y="356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4"/>
                  </a:lnTo>
                  <a:lnTo>
                    <a:pt x="385" y="364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7" y="354"/>
                  </a:lnTo>
                  <a:lnTo>
                    <a:pt x="495" y="348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20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1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5" y="276"/>
                  </a:lnTo>
                  <a:lnTo>
                    <a:pt x="557" y="257"/>
                  </a:lnTo>
                  <a:lnTo>
                    <a:pt x="560" y="238"/>
                  </a:lnTo>
                  <a:lnTo>
                    <a:pt x="563" y="217"/>
                  </a:lnTo>
                  <a:lnTo>
                    <a:pt x="563" y="195"/>
                  </a:lnTo>
                  <a:lnTo>
                    <a:pt x="563" y="174"/>
                  </a:lnTo>
                  <a:lnTo>
                    <a:pt x="560" y="155"/>
                  </a:lnTo>
                  <a:lnTo>
                    <a:pt x="557" y="134"/>
                  </a:lnTo>
                  <a:lnTo>
                    <a:pt x="557" y="115"/>
                  </a:lnTo>
                  <a:lnTo>
                    <a:pt x="555" y="96"/>
                  </a:lnTo>
                  <a:lnTo>
                    <a:pt x="552" y="80"/>
                  </a:lnTo>
                  <a:lnTo>
                    <a:pt x="549" y="67"/>
                  </a:lnTo>
                  <a:lnTo>
                    <a:pt x="546" y="61"/>
                  </a:lnTo>
                  <a:lnTo>
                    <a:pt x="546" y="56"/>
                  </a:lnTo>
                  <a:lnTo>
                    <a:pt x="544" y="48"/>
                  </a:lnTo>
                  <a:lnTo>
                    <a:pt x="541" y="40"/>
                  </a:lnTo>
                  <a:lnTo>
                    <a:pt x="538" y="32"/>
                  </a:lnTo>
                  <a:lnTo>
                    <a:pt x="536" y="29"/>
                  </a:lnTo>
                  <a:lnTo>
                    <a:pt x="533" y="24"/>
                  </a:lnTo>
                  <a:lnTo>
                    <a:pt x="528" y="21"/>
                  </a:lnTo>
                  <a:lnTo>
                    <a:pt x="522" y="18"/>
                  </a:lnTo>
                  <a:lnTo>
                    <a:pt x="520" y="18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50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4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2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2"/>
                  </a:lnTo>
                  <a:lnTo>
                    <a:pt x="199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4" name="Freeform 8"/>
            <p:cNvSpPr>
              <a:spLocks/>
            </p:cNvSpPr>
            <p:nvPr/>
          </p:nvSpPr>
          <p:spPr bwMode="auto">
            <a:xfrm>
              <a:off x="951" y="1290"/>
              <a:ext cx="562" cy="365"/>
            </a:xfrm>
            <a:custGeom>
              <a:avLst/>
              <a:gdLst>
                <a:gd name="T0" fmla="*/ 148 w 562"/>
                <a:gd name="T1" fmla="*/ 5 h 365"/>
                <a:gd name="T2" fmla="*/ 121 w 562"/>
                <a:gd name="T3" fmla="*/ 11 h 365"/>
                <a:gd name="T4" fmla="*/ 94 w 562"/>
                <a:gd name="T5" fmla="*/ 21 h 365"/>
                <a:gd name="T6" fmla="*/ 70 w 562"/>
                <a:gd name="T7" fmla="*/ 37 h 365"/>
                <a:gd name="T8" fmla="*/ 46 w 562"/>
                <a:gd name="T9" fmla="*/ 62 h 365"/>
                <a:gd name="T10" fmla="*/ 24 w 562"/>
                <a:gd name="T11" fmla="*/ 91 h 365"/>
                <a:gd name="T12" fmla="*/ 8 w 562"/>
                <a:gd name="T13" fmla="*/ 121 h 365"/>
                <a:gd name="T14" fmla="*/ 3 w 562"/>
                <a:gd name="T15" fmla="*/ 137 h 365"/>
                <a:gd name="T16" fmla="*/ 0 w 562"/>
                <a:gd name="T17" fmla="*/ 150 h 365"/>
                <a:gd name="T18" fmla="*/ 0 w 562"/>
                <a:gd name="T19" fmla="*/ 166 h 365"/>
                <a:gd name="T20" fmla="*/ 3 w 562"/>
                <a:gd name="T21" fmla="*/ 182 h 365"/>
                <a:gd name="T22" fmla="*/ 19 w 562"/>
                <a:gd name="T23" fmla="*/ 212 h 365"/>
                <a:gd name="T24" fmla="*/ 38 w 562"/>
                <a:gd name="T25" fmla="*/ 244 h 365"/>
                <a:gd name="T26" fmla="*/ 59 w 562"/>
                <a:gd name="T27" fmla="*/ 271 h 365"/>
                <a:gd name="T28" fmla="*/ 81 w 562"/>
                <a:gd name="T29" fmla="*/ 295 h 365"/>
                <a:gd name="T30" fmla="*/ 105 w 562"/>
                <a:gd name="T31" fmla="*/ 319 h 365"/>
                <a:gd name="T32" fmla="*/ 119 w 562"/>
                <a:gd name="T33" fmla="*/ 327 h 365"/>
                <a:gd name="T34" fmla="*/ 137 w 562"/>
                <a:gd name="T35" fmla="*/ 335 h 365"/>
                <a:gd name="T36" fmla="*/ 156 w 562"/>
                <a:gd name="T37" fmla="*/ 343 h 365"/>
                <a:gd name="T38" fmla="*/ 183 w 562"/>
                <a:gd name="T39" fmla="*/ 349 h 365"/>
                <a:gd name="T40" fmla="*/ 199 w 562"/>
                <a:gd name="T41" fmla="*/ 351 h 365"/>
                <a:gd name="T42" fmla="*/ 240 w 562"/>
                <a:gd name="T43" fmla="*/ 357 h 365"/>
                <a:gd name="T44" fmla="*/ 285 w 562"/>
                <a:gd name="T45" fmla="*/ 359 h 365"/>
                <a:gd name="T46" fmla="*/ 334 w 562"/>
                <a:gd name="T47" fmla="*/ 362 h 365"/>
                <a:gd name="T48" fmla="*/ 385 w 562"/>
                <a:gd name="T49" fmla="*/ 365 h 365"/>
                <a:gd name="T50" fmla="*/ 433 w 562"/>
                <a:gd name="T51" fmla="*/ 362 h 365"/>
                <a:gd name="T52" fmla="*/ 476 w 562"/>
                <a:gd name="T53" fmla="*/ 354 h 365"/>
                <a:gd name="T54" fmla="*/ 503 w 562"/>
                <a:gd name="T55" fmla="*/ 346 h 365"/>
                <a:gd name="T56" fmla="*/ 519 w 562"/>
                <a:gd name="T57" fmla="*/ 338 h 365"/>
                <a:gd name="T58" fmla="*/ 530 w 562"/>
                <a:gd name="T59" fmla="*/ 327 h 365"/>
                <a:gd name="T60" fmla="*/ 544 w 562"/>
                <a:gd name="T61" fmla="*/ 308 h 365"/>
                <a:gd name="T62" fmla="*/ 554 w 562"/>
                <a:gd name="T63" fmla="*/ 276 h 365"/>
                <a:gd name="T64" fmla="*/ 560 w 562"/>
                <a:gd name="T65" fmla="*/ 239 h 365"/>
                <a:gd name="T66" fmla="*/ 562 w 562"/>
                <a:gd name="T67" fmla="*/ 196 h 365"/>
                <a:gd name="T68" fmla="*/ 560 w 562"/>
                <a:gd name="T69" fmla="*/ 155 h 365"/>
                <a:gd name="T70" fmla="*/ 557 w 562"/>
                <a:gd name="T71" fmla="*/ 115 h 365"/>
                <a:gd name="T72" fmla="*/ 552 w 562"/>
                <a:gd name="T73" fmla="*/ 80 h 365"/>
                <a:gd name="T74" fmla="*/ 549 w 562"/>
                <a:gd name="T75" fmla="*/ 62 h 365"/>
                <a:gd name="T76" fmla="*/ 546 w 562"/>
                <a:gd name="T77" fmla="*/ 48 h 365"/>
                <a:gd name="T78" fmla="*/ 541 w 562"/>
                <a:gd name="T79" fmla="*/ 32 h 365"/>
                <a:gd name="T80" fmla="*/ 533 w 562"/>
                <a:gd name="T81" fmla="*/ 24 h 365"/>
                <a:gd name="T82" fmla="*/ 525 w 562"/>
                <a:gd name="T83" fmla="*/ 19 h 365"/>
                <a:gd name="T84" fmla="*/ 509 w 562"/>
                <a:gd name="T85" fmla="*/ 16 h 365"/>
                <a:gd name="T86" fmla="*/ 482 w 562"/>
                <a:gd name="T87" fmla="*/ 16 h 365"/>
                <a:gd name="T88" fmla="*/ 458 w 562"/>
                <a:gd name="T89" fmla="*/ 16 h 365"/>
                <a:gd name="T90" fmla="*/ 431 w 562"/>
                <a:gd name="T91" fmla="*/ 13 h 365"/>
                <a:gd name="T92" fmla="*/ 388 w 562"/>
                <a:gd name="T93" fmla="*/ 13 h 365"/>
                <a:gd name="T94" fmla="*/ 342 w 562"/>
                <a:gd name="T95" fmla="*/ 16 h 365"/>
                <a:gd name="T96" fmla="*/ 301 w 562"/>
                <a:gd name="T97" fmla="*/ 16 h 365"/>
                <a:gd name="T98" fmla="*/ 264 w 562"/>
                <a:gd name="T99" fmla="*/ 13 h 365"/>
                <a:gd name="T100" fmla="*/ 229 w 562"/>
                <a:gd name="T101" fmla="*/ 5 h 365"/>
                <a:gd name="T102" fmla="*/ 199 w 562"/>
                <a:gd name="T103" fmla="*/ 0 h 365"/>
                <a:gd name="T104" fmla="*/ 183 w 562"/>
                <a:gd name="T105" fmla="*/ 0 h 3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2"/>
                <a:gd name="T160" fmla="*/ 0 h 365"/>
                <a:gd name="T161" fmla="*/ 562 w 562"/>
                <a:gd name="T162" fmla="*/ 365 h 3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2" h="365">
                  <a:moveTo>
                    <a:pt x="178" y="0"/>
                  </a:moveTo>
                  <a:lnTo>
                    <a:pt x="148" y="5"/>
                  </a:lnTo>
                  <a:lnTo>
                    <a:pt x="135" y="8"/>
                  </a:lnTo>
                  <a:lnTo>
                    <a:pt x="121" y="11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2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6" y="104"/>
                  </a:lnTo>
                  <a:lnTo>
                    <a:pt x="8" y="121"/>
                  </a:lnTo>
                  <a:lnTo>
                    <a:pt x="6" y="129"/>
                  </a:lnTo>
                  <a:lnTo>
                    <a:pt x="3" y="137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74"/>
                  </a:lnTo>
                  <a:lnTo>
                    <a:pt x="3" y="182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6"/>
                  </a:lnTo>
                  <a:lnTo>
                    <a:pt x="105" y="319"/>
                  </a:lnTo>
                  <a:lnTo>
                    <a:pt x="110" y="322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7" y="335"/>
                  </a:lnTo>
                  <a:lnTo>
                    <a:pt x="145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9"/>
                  </a:lnTo>
                  <a:lnTo>
                    <a:pt x="191" y="349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7"/>
                  </a:lnTo>
                  <a:lnTo>
                    <a:pt x="261" y="357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5"/>
                  </a:lnTo>
                  <a:lnTo>
                    <a:pt x="385" y="365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19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2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4" y="276"/>
                  </a:lnTo>
                  <a:lnTo>
                    <a:pt x="557" y="257"/>
                  </a:lnTo>
                  <a:lnTo>
                    <a:pt x="560" y="239"/>
                  </a:lnTo>
                  <a:lnTo>
                    <a:pt x="562" y="217"/>
                  </a:lnTo>
                  <a:lnTo>
                    <a:pt x="562" y="196"/>
                  </a:lnTo>
                  <a:lnTo>
                    <a:pt x="562" y="174"/>
                  </a:lnTo>
                  <a:lnTo>
                    <a:pt x="560" y="155"/>
                  </a:lnTo>
                  <a:lnTo>
                    <a:pt x="560" y="134"/>
                  </a:lnTo>
                  <a:lnTo>
                    <a:pt x="557" y="115"/>
                  </a:lnTo>
                  <a:lnTo>
                    <a:pt x="554" y="96"/>
                  </a:lnTo>
                  <a:lnTo>
                    <a:pt x="552" y="80"/>
                  </a:lnTo>
                  <a:lnTo>
                    <a:pt x="552" y="67"/>
                  </a:lnTo>
                  <a:lnTo>
                    <a:pt x="549" y="62"/>
                  </a:lnTo>
                  <a:lnTo>
                    <a:pt x="549" y="56"/>
                  </a:lnTo>
                  <a:lnTo>
                    <a:pt x="546" y="48"/>
                  </a:lnTo>
                  <a:lnTo>
                    <a:pt x="544" y="40"/>
                  </a:lnTo>
                  <a:lnTo>
                    <a:pt x="541" y="32"/>
                  </a:lnTo>
                  <a:lnTo>
                    <a:pt x="538" y="29"/>
                  </a:lnTo>
                  <a:lnTo>
                    <a:pt x="533" y="24"/>
                  </a:lnTo>
                  <a:lnTo>
                    <a:pt x="530" y="21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9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49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3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1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3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5" name="Rectangle 9"/>
            <p:cNvSpPr>
              <a:spLocks noChangeArrowheads="1"/>
            </p:cNvSpPr>
            <p:nvPr/>
          </p:nvSpPr>
          <p:spPr bwMode="auto">
            <a:xfrm flipH="1">
              <a:off x="1184" y="1385"/>
              <a:ext cx="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85356" name="Rectangle 10"/>
            <p:cNvSpPr>
              <a:spLocks noChangeArrowheads="1"/>
            </p:cNvSpPr>
            <p:nvPr/>
          </p:nvSpPr>
          <p:spPr bwMode="auto">
            <a:xfrm>
              <a:off x="1867" y="1057"/>
              <a:ext cx="8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85357" name="Freeform 11"/>
            <p:cNvSpPr>
              <a:spLocks/>
            </p:cNvSpPr>
            <p:nvPr/>
          </p:nvSpPr>
          <p:spPr bwMode="auto">
            <a:xfrm>
              <a:off x="1640" y="1582"/>
              <a:ext cx="565" cy="362"/>
            </a:xfrm>
            <a:custGeom>
              <a:avLst/>
              <a:gdLst>
                <a:gd name="T0" fmla="*/ 164 w 565"/>
                <a:gd name="T1" fmla="*/ 0 h 362"/>
                <a:gd name="T2" fmla="*/ 134 w 565"/>
                <a:gd name="T3" fmla="*/ 6 h 362"/>
                <a:gd name="T4" fmla="*/ 108 w 565"/>
                <a:gd name="T5" fmla="*/ 14 h 362"/>
                <a:gd name="T6" fmla="*/ 83 w 565"/>
                <a:gd name="T7" fmla="*/ 30 h 362"/>
                <a:gd name="T8" fmla="*/ 62 w 565"/>
                <a:gd name="T9" fmla="*/ 48 h 362"/>
                <a:gd name="T10" fmla="*/ 38 w 565"/>
                <a:gd name="T11" fmla="*/ 73 h 362"/>
                <a:gd name="T12" fmla="*/ 16 w 565"/>
                <a:gd name="T13" fmla="*/ 105 h 362"/>
                <a:gd name="T14" fmla="*/ 5 w 565"/>
                <a:gd name="T15" fmla="*/ 126 h 362"/>
                <a:gd name="T16" fmla="*/ 0 w 565"/>
                <a:gd name="T17" fmla="*/ 142 h 362"/>
                <a:gd name="T18" fmla="*/ 0 w 565"/>
                <a:gd name="T19" fmla="*/ 158 h 362"/>
                <a:gd name="T20" fmla="*/ 5 w 565"/>
                <a:gd name="T21" fmla="*/ 180 h 362"/>
                <a:gd name="T22" fmla="*/ 19 w 565"/>
                <a:gd name="T23" fmla="*/ 212 h 362"/>
                <a:gd name="T24" fmla="*/ 38 w 565"/>
                <a:gd name="T25" fmla="*/ 242 h 362"/>
                <a:gd name="T26" fmla="*/ 59 w 565"/>
                <a:gd name="T27" fmla="*/ 268 h 362"/>
                <a:gd name="T28" fmla="*/ 81 w 565"/>
                <a:gd name="T29" fmla="*/ 295 h 362"/>
                <a:gd name="T30" fmla="*/ 105 w 565"/>
                <a:gd name="T31" fmla="*/ 317 h 362"/>
                <a:gd name="T32" fmla="*/ 121 w 565"/>
                <a:gd name="T33" fmla="*/ 327 h 362"/>
                <a:gd name="T34" fmla="*/ 137 w 565"/>
                <a:gd name="T35" fmla="*/ 335 h 362"/>
                <a:gd name="T36" fmla="*/ 159 w 565"/>
                <a:gd name="T37" fmla="*/ 343 h 362"/>
                <a:gd name="T38" fmla="*/ 186 w 565"/>
                <a:gd name="T39" fmla="*/ 349 h 362"/>
                <a:gd name="T40" fmla="*/ 202 w 565"/>
                <a:gd name="T41" fmla="*/ 351 h 362"/>
                <a:gd name="T42" fmla="*/ 239 w 565"/>
                <a:gd name="T43" fmla="*/ 354 h 362"/>
                <a:gd name="T44" fmla="*/ 285 w 565"/>
                <a:gd name="T45" fmla="*/ 360 h 362"/>
                <a:gd name="T46" fmla="*/ 334 w 565"/>
                <a:gd name="T47" fmla="*/ 362 h 362"/>
                <a:gd name="T48" fmla="*/ 385 w 565"/>
                <a:gd name="T49" fmla="*/ 362 h 362"/>
                <a:gd name="T50" fmla="*/ 433 w 565"/>
                <a:gd name="T51" fmla="*/ 360 h 362"/>
                <a:gd name="T52" fmla="*/ 476 w 565"/>
                <a:gd name="T53" fmla="*/ 354 h 362"/>
                <a:gd name="T54" fmla="*/ 503 w 565"/>
                <a:gd name="T55" fmla="*/ 343 h 362"/>
                <a:gd name="T56" fmla="*/ 519 w 565"/>
                <a:gd name="T57" fmla="*/ 338 h 362"/>
                <a:gd name="T58" fmla="*/ 530 w 565"/>
                <a:gd name="T59" fmla="*/ 327 h 362"/>
                <a:gd name="T60" fmla="*/ 543 w 565"/>
                <a:gd name="T61" fmla="*/ 309 h 362"/>
                <a:gd name="T62" fmla="*/ 557 w 565"/>
                <a:gd name="T63" fmla="*/ 276 h 362"/>
                <a:gd name="T64" fmla="*/ 562 w 565"/>
                <a:gd name="T65" fmla="*/ 236 h 362"/>
                <a:gd name="T66" fmla="*/ 565 w 565"/>
                <a:gd name="T67" fmla="*/ 196 h 362"/>
                <a:gd name="T68" fmla="*/ 562 w 565"/>
                <a:gd name="T69" fmla="*/ 153 h 362"/>
                <a:gd name="T70" fmla="*/ 560 w 565"/>
                <a:gd name="T71" fmla="*/ 113 h 362"/>
                <a:gd name="T72" fmla="*/ 554 w 565"/>
                <a:gd name="T73" fmla="*/ 78 h 362"/>
                <a:gd name="T74" fmla="*/ 549 w 565"/>
                <a:gd name="T75" fmla="*/ 59 h 362"/>
                <a:gd name="T76" fmla="*/ 546 w 565"/>
                <a:gd name="T77" fmla="*/ 46 h 362"/>
                <a:gd name="T78" fmla="*/ 541 w 565"/>
                <a:gd name="T79" fmla="*/ 32 h 362"/>
                <a:gd name="T80" fmla="*/ 533 w 565"/>
                <a:gd name="T81" fmla="*/ 24 h 362"/>
                <a:gd name="T82" fmla="*/ 525 w 565"/>
                <a:gd name="T83" fmla="*/ 19 h 362"/>
                <a:gd name="T84" fmla="*/ 508 w 565"/>
                <a:gd name="T85" fmla="*/ 16 h 362"/>
                <a:gd name="T86" fmla="*/ 482 w 565"/>
                <a:gd name="T87" fmla="*/ 16 h 362"/>
                <a:gd name="T88" fmla="*/ 460 w 565"/>
                <a:gd name="T89" fmla="*/ 14 h 362"/>
                <a:gd name="T90" fmla="*/ 430 w 565"/>
                <a:gd name="T91" fmla="*/ 11 h 362"/>
                <a:gd name="T92" fmla="*/ 387 w 565"/>
                <a:gd name="T93" fmla="*/ 14 h 362"/>
                <a:gd name="T94" fmla="*/ 342 w 565"/>
                <a:gd name="T95" fmla="*/ 14 h 362"/>
                <a:gd name="T96" fmla="*/ 301 w 565"/>
                <a:gd name="T97" fmla="*/ 14 h 362"/>
                <a:gd name="T98" fmla="*/ 264 w 565"/>
                <a:gd name="T99" fmla="*/ 11 h 362"/>
                <a:gd name="T100" fmla="*/ 229 w 565"/>
                <a:gd name="T101" fmla="*/ 3 h 362"/>
                <a:gd name="T102" fmla="*/ 199 w 565"/>
                <a:gd name="T103" fmla="*/ 0 h 362"/>
                <a:gd name="T104" fmla="*/ 183 w 565"/>
                <a:gd name="T105" fmla="*/ 0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5"/>
                <a:gd name="T160" fmla="*/ 0 h 362"/>
                <a:gd name="T161" fmla="*/ 565 w 565"/>
                <a:gd name="T162" fmla="*/ 362 h 3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5" h="362">
                  <a:moveTo>
                    <a:pt x="178" y="0"/>
                  </a:moveTo>
                  <a:lnTo>
                    <a:pt x="164" y="0"/>
                  </a:lnTo>
                  <a:lnTo>
                    <a:pt x="148" y="3"/>
                  </a:lnTo>
                  <a:lnTo>
                    <a:pt x="134" y="6"/>
                  </a:lnTo>
                  <a:lnTo>
                    <a:pt x="121" y="11"/>
                  </a:lnTo>
                  <a:lnTo>
                    <a:pt x="108" y="14"/>
                  </a:lnTo>
                  <a:lnTo>
                    <a:pt x="94" y="22"/>
                  </a:lnTo>
                  <a:lnTo>
                    <a:pt x="83" y="30"/>
                  </a:lnTo>
                  <a:lnTo>
                    <a:pt x="73" y="38"/>
                  </a:lnTo>
                  <a:lnTo>
                    <a:pt x="62" y="48"/>
                  </a:lnTo>
                  <a:lnTo>
                    <a:pt x="48" y="59"/>
                  </a:lnTo>
                  <a:lnTo>
                    <a:pt x="38" y="73"/>
                  </a:lnTo>
                  <a:lnTo>
                    <a:pt x="27" y="89"/>
                  </a:lnTo>
                  <a:lnTo>
                    <a:pt x="16" y="105"/>
                  </a:lnTo>
                  <a:lnTo>
                    <a:pt x="8" y="118"/>
                  </a:lnTo>
                  <a:lnTo>
                    <a:pt x="5" y="126"/>
                  </a:lnTo>
                  <a:lnTo>
                    <a:pt x="3" y="134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3" y="164"/>
                  </a:lnTo>
                  <a:lnTo>
                    <a:pt x="5" y="180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2"/>
                  </a:lnTo>
                  <a:lnTo>
                    <a:pt x="48" y="255"/>
                  </a:lnTo>
                  <a:lnTo>
                    <a:pt x="59" y="268"/>
                  </a:lnTo>
                  <a:lnTo>
                    <a:pt x="70" y="282"/>
                  </a:lnTo>
                  <a:lnTo>
                    <a:pt x="81" y="295"/>
                  </a:lnTo>
                  <a:lnTo>
                    <a:pt x="94" y="306"/>
                  </a:lnTo>
                  <a:lnTo>
                    <a:pt x="105" y="317"/>
                  </a:lnTo>
                  <a:lnTo>
                    <a:pt x="113" y="322"/>
                  </a:lnTo>
                  <a:lnTo>
                    <a:pt x="121" y="327"/>
                  </a:lnTo>
                  <a:lnTo>
                    <a:pt x="129" y="333"/>
                  </a:lnTo>
                  <a:lnTo>
                    <a:pt x="137" y="335"/>
                  </a:lnTo>
                  <a:lnTo>
                    <a:pt x="148" y="341"/>
                  </a:lnTo>
                  <a:lnTo>
                    <a:pt x="159" y="343"/>
                  </a:lnTo>
                  <a:lnTo>
                    <a:pt x="172" y="346"/>
                  </a:lnTo>
                  <a:lnTo>
                    <a:pt x="186" y="349"/>
                  </a:lnTo>
                  <a:lnTo>
                    <a:pt x="194" y="349"/>
                  </a:lnTo>
                  <a:lnTo>
                    <a:pt x="202" y="351"/>
                  </a:lnTo>
                  <a:lnTo>
                    <a:pt x="221" y="354"/>
                  </a:lnTo>
                  <a:lnTo>
                    <a:pt x="239" y="354"/>
                  </a:lnTo>
                  <a:lnTo>
                    <a:pt x="261" y="357"/>
                  </a:lnTo>
                  <a:lnTo>
                    <a:pt x="285" y="360"/>
                  </a:lnTo>
                  <a:lnTo>
                    <a:pt x="309" y="362"/>
                  </a:lnTo>
                  <a:lnTo>
                    <a:pt x="334" y="362"/>
                  </a:lnTo>
                  <a:lnTo>
                    <a:pt x="360" y="362"/>
                  </a:lnTo>
                  <a:lnTo>
                    <a:pt x="385" y="362"/>
                  </a:lnTo>
                  <a:lnTo>
                    <a:pt x="409" y="362"/>
                  </a:lnTo>
                  <a:lnTo>
                    <a:pt x="433" y="360"/>
                  </a:lnTo>
                  <a:lnTo>
                    <a:pt x="457" y="357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3"/>
                  </a:lnTo>
                  <a:lnTo>
                    <a:pt x="511" y="341"/>
                  </a:lnTo>
                  <a:lnTo>
                    <a:pt x="519" y="338"/>
                  </a:lnTo>
                  <a:lnTo>
                    <a:pt x="525" y="333"/>
                  </a:lnTo>
                  <a:lnTo>
                    <a:pt x="530" y="327"/>
                  </a:lnTo>
                  <a:lnTo>
                    <a:pt x="535" y="322"/>
                  </a:lnTo>
                  <a:lnTo>
                    <a:pt x="543" y="309"/>
                  </a:lnTo>
                  <a:lnTo>
                    <a:pt x="552" y="292"/>
                  </a:lnTo>
                  <a:lnTo>
                    <a:pt x="557" y="276"/>
                  </a:lnTo>
                  <a:lnTo>
                    <a:pt x="560" y="258"/>
                  </a:lnTo>
                  <a:lnTo>
                    <a:pt x="562" y="236"/>
                  </a:lnTo>
                  <a:lnTo>
                    <a:pt x="565" y="217"/>
                  </a:lnTo>
                  <a:lnTo>
                    <a:pt x="565" y="196"/>
                  </a:lnTo>
                  <a:lnTo>
                    <a:pt x="562" y="174"/>
                  </a:lnTo>
                  <a:lnTo>
                    <a:pt x="562" y="153"/>
                  </a:lnTo>
                  <a:lnTo>
                    <a:pt x="560" y="132"/>
                  </a:lnTo>
                  <a:lnTo>
                    <a:pt x="560" y="113"/>
                  </a:lnTo>
                  <a:lnTo>
                    <a:pt x="557" y="97"/>
                  </a:lnTo>
                  <a:lnTo>
                    <a:pt x="554" y="78"/>
                  </a:lnTo>
                  <a:lnTo>
                    <a:pt x="552" y="65"/>
                  </a:lnTo>
                  <a:lnTo>
                    <a:pt x="549" y="59"/>
                  </a:lnTo>
                  <a:lnTo>
                    <a:pt x="549" y="54"/>
                  </a:lnTo>
                  <a:lnTo>
                    <a:pt x="546" y="46"/>
                  </a:lnTo>
                  <a:lnTo>
                    <a:pt x="543" y="38"/>
                  </a:lnTo>
                  <a:lnTo>
                    <a:pt x="541" y="32"/>
                  </a:lnTo>
                  <a:lnTo>
                    <a:pt x="538" y="27"/>
                  </a:lnTo>
                  <a:lnTo>
                    <a:pt x="533" y="24"/>
                  </a:lnTo>
                  <a:lnTo>
                    <a:pt x="530" y="22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8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8" y="14"/>
                  </a:lnTo>
                  <a:lnTo>
                    <a:pt x="460" y="14"/>
                  </a:lnTo>
                  <a:lnTo>
                    <a:pt x="452" y="11"/>
                  </a:lnTo>
                  <a:lnTo>
                    <a:pt x="430" y="11"/>
                  </a:lnTo>
                  <a:lnTo>
                    <a:pt x="409" y="11"/>
                  </a:lnTo>
                  <a:lnTo>
                    <a:pt x="387" y="14"/>
                  </a:lnTo>
                  <a:lnTo>
                    <a:pt x="363" y="14"/>
                  </a:lnTo>
                  <a:lnTo>
                    <a:pt x="342" y="14"/>
                  </a:lnTo>
                  <a:lnTo>
                    <a:pt x="320" y="14"/>
                  </a:lnTo>
                  <a:lnTo>
                    <a:pt x="301" y="14"/>
                  </a:lnTo>
                  <a:lnTo>
                    <a:pt x="282" y="11"/>
                  </a:lnTo>
                  <a:lnTo>
                    <a:pt x="264" y="11"/>
                  </a:lnTo>
                  <a:lnTo>
                    <a:pt x="247" y="6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8" name="Rectangle 12"/>
            <p:cNvSpPr>
              <a:spLocks noChangeArrowheads="1"/>
            </p:cNvSpPr>
            <p:nvPr/>
          </p:nvSpPr>
          <p:spPr bwMode="auto">
            <a:xfrm>
              <a:off x="1896" y="1657"/>
              <a:ext cx="9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85359" name="Rectangle 13"/>
            <p:cNvSpPr>
              <a:spLocks noChangeArrowheads="1"/>
            </p:cNvSpPr>
            <p:nvPr/>
          </p:nvSpPr>
          <p:spPr bwMode="auto">
            <a:xfrm>
              <a:off x="1963" y="1657"/>
              <a:ext cx="2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0" name="Freeform 14"/>
            <p:cNvSpPr>
              <a:spLocks/>
            </p:cNvSpPr>
            <p:nvPr/>
          </p:nvSpPr>
          <p:spPr bwMode="auto">
            <a:xfrm>
              <a:off x="443" y="1335"/>
              <a:ext cx="218" cy="215"/>
            </a:xfrm>
            <a:custGeom>
              <a:avLst/>
              <a:gdLst>
                <a:gd name="T0" fmla="*/ 99 w 218"/>
                <a:gd name="T1" fmla="*/ 0 h 215"/>
                <a:gd name="T2" fmla="*/ 78 w 218"/>
                <a:gd name="T3" fmla="*/ 6 h 215"/>
                <a:gd name="T4" fmla="*/ 56 w 218"/>
                <a:gd name="T5" fmla="*/ 14 h 215"/>
                <a:gd name="T6" fmla="*/ 40 w 218"/>
                <a:gd name="T7" fmla="*/ 25 h 215"/>
                <a:gd name="T8" fmla="*/ 24 w 218"/>
                <a:gd name="T9" fmla="*/ 41 h 215"/>
                <a:gd name="T10" fmla="*/ 13 w 218"/>
                <a:gd name="T11" fmla="*/ 57 h 215"/>
                <a:gd name="T12" fmla="*/ 5 w 218"/>
                <a:gd name="T13" fmla="*/ 76 h 215"/>
                <a:gd name="T14" fmla="*/ 0 w 218"/>
                <a:gd name="T15" fmla="*/ 97 h 215"/>
                <a:gd name="T16" fmla="*/ 0 w 218"/>
                <a:gd name="T17" fmla="*/ 118 h 215"/>
                <a:gd name="T18" fmla="*/ 5 w 218"/>
                <a:gd name="T19" fmla="*/ 140 h 215"/>
                <a:gd name="T20" fmla="*/ 13 w 218"/>
                <a:gd name="T21" fmla="*/ 159 h 215"/>
                <a:gd name="T22" fmla="*/ 24 w 218"/>
                <a:gd name="T23" fmla="*/ 175 h 215"/>
                <a:gd name="T24" fmla="*/ 40 w 218"/>
                <a:gd name="T25" fmla="*/ 191 h 215"/>
                <a:gd name="T26" fmla="*/ 56 w 218"/>
                <a:gd name="T27" fmla="*/ 202 h 215"/>
                <a:gd name="T28" fmla="*/ 78 w 218"/>
                <a:gd name="T29" fmla="*/ 210 h 215"/>
                <a:gd name="T30" fmla="*/ 99 w 218"/>
                <a:gd name="T31" fmla="*/ 215 h 215"/>
                <a:gd name="T32" fmla="*/ 121 w 218"/>
                <a:gd name="T33" fmla="*/ 215 h 215"/>
                <a:gd name="T34" fmla="*/ 142 w 218"/>
                <a:gd name="T35" fmla="*/ 210 h 215"/>
                <a:gd name="T36" fmla="*/ 161 w 218"/>
                <a:gd name="T37" fmla="*/ 202 h 215"/>
                <a:gd name="T38" fmla="*/ 177 w 218"/>
                <a:gd name="T39" fmla="*/ 191 h 215"/>
                <a:gd name="T40" fmla="*/ 193 w 218"/>
                <a:gd name="T41" fmla="*/ 175 h 215"/>
                <a:gd name="T42" fmla="*/ 204 w 218"/>
                <a:gd name="T43" fmla="*/ 159 h 215"/>
                <a:gd name="T44" fmla="*/ 212 w 218"/>
                <a:gd name="T45" fmla="*/ 140 h 215"/>
                <a:gd name="T46" fmla="*/ 218 w 218"/>
                <a:gd name="T47" fmla="*/ 118 h 215"/>
                <a:gd name="T48" fmla="*/ 218 w 218"/>
                <a:gd name="T49" fmla="*/ 97 h 215"/>
                <a:gd name="T50" fmla="*/ 212 w 218"/>
                <a:gd name="T51" fmla="*/ 76 h 215"/>
                <a:gd name="T52" fmla="*/ 204 w 218"/>
                <a:gd name="T53" fmla="*/ 57 h 215"/>
                <a:gd name="T54" fmla="*/ 193 w 218"/>
                <a:gd name="T55" fmla="*/ 41 h 215"/>
                <a:gd name="T56" fmla="*/ 177 w 218"/>
                <a:gd name="T57" fmla="*/ 25 h 215"/>
                <a:gd name="T58" fmla="*/ 161 w 218"/>
                <a:gd name="T59" fmla="*/ 14 h 215"/>
                <a:gd name="T60" fmla="*/ 142 w 218"/>
                <a:gd name="T61" fmla="*/ 6 h 215"/>
                <a:gd name="T62" fmla="*/ 121 w 218"/>
                <a:gd name="T63" fmla="*/ 0 h 2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5"/>
                <a:gd name="T98" fmla="*/ 218 w 218"/>
                <a:gd name="T99" fmla="*/ 215 h 2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5">
                  <a:moveTo>
                    <a:pt x="110" y="0"/>
                  </a:moveTo>
                  <a:lnTo>
                    <a:pt x="99" y="0"/>
                  </a:lnTo>
                  <a:lnTo>
                    <a:pt x="88" y="3"/>
                  </a:lnTo>
                  <a:lnTo>
                    <a:pt x="78" y="6"/>
                  </a:lnTo>
                  <a:lnTo>
                    <a:pt x="67" y="9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2" y="33"/>
                  </a:lnTo>
                  <a:lnTo>
                    <a:pt x="24" y="41"/>
                  </a:lnTo>
                  <a:lnTo>
                    <a:pt x="18" y="49"/>
                  </a:lnTo>
                  <a:lnTo>
                    <a:pt x="13" y="57"/>
                  </a:lnTo>
                  <a:lnTo>
                    <a:pt x="8" y="65"/>
                  </a:lnTo>
                  <a:lnTo>
                    <a:pt x="5" y="76"/>
                  </a:lnTo>
                  <a:lnTo>
                    <a:pt x="2" y="86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9"/>
                  </a:lnTo>
                  <a:lnTo>
                    <a:pt x="5" y="140"/>
                  </a:lnTo>
                  <a:lnTo>
                    <a:pt x="8" y="151"/>
                  </a:lnTo>
                  <a:lnTo>
                    <a:pt x="13" y="159"/>
                  </a:lnTo>
                  <a:lnTo>
                    <a:pt x="18" y="167"/>
                  </a:lnTo>
                  <a:lnTo>
                    <a:pt x="24" y="175"/>
                  </a:lnTo>
                  <a:lnTo>
                    <a:pt x="32" y="183"/>
                  </a:lnTo>
                  <a:lnTo>
                    <a:pt x="40" y="191"/>
                  </a:lnTo>
                  <a:lnTo>
                    <a:pt x="48" y="196"/>
                  </a:lnTo>
                  <a:lnTo>
                    <a:pt x="56" y="202"/>
                  </a:lnTo>
                  <a:lnTo>
                    <a:pt x="67" y="207"/>
                  </a:lnTo>
                  <a:lnTo>
                    <a:pt x="78" y="210"/>
                  </a:lnTo>
                  <a:lnTo>
                    <a:pt x="88" y="212"/>
                  </a:lnTo>
                  <a:lnTo>
                    <a:pt x="99" y="215"/>
                  </a:lnTo>
                  <a:lnTo>
                    <a:pt x="110" y="215"/>
                  </a:lnTo>
                  <a:lnTo>
                    <a:pt x="121" y="215"/>
                  </a:lnTo>
                  <a:lnTo>
                    <a:pt x="131" y="212"/>
                  </a:lnTo>
                  <a:lnTo>
                    <a:pt x="142" y="210"/>
                  </a:lnTo>
                  <a:lnTo>
                    <a:pt x="153" y="207"/>
                  </a:lnTo>
                  <a:lnTo>
                    <a:pt x="161" y="202"/>
                  </a:lnTo>
                  <a:lnTo>
                    <a:pt x="169" y="196"/>
                  </a:lnTo>
                  <a:lnTo>
                    <a:pt x="177" y="191"/>
                  </a:lnTo>
                  <a:lnTo>
                    <a:pt x="185" y="183"/>
                  </a:lnTo>
                  <a:lnTo>
                    <a:pt x="193" y="175"/>
                  </a:lnTo>
                  <a:lnTo>
                    <a:pt x="199" y="167"/>
                  </a:lnTo>
                  <a:lnTo>
                    <a:pt x="204" y="159"/>
                  </a:lnTo>
                  <a:lnTo>
                    <a:pt x="209" y="151"/>
                  </a:lnTo>
                  <a:lnTo>
                    <a:pt x="212" y="140"/>
                  </a:lnTo>
                  <a:lnTo>
                    <a:pt x="215" y="129"/>
                  </a:lnTo>
                  <a:lnTo>
                    <a:pt x="218" y="118"/>
                  </a:lnTo>
                  <a:lnTo>
                    <a:pt x="218" y="108"/>
                  </a:lnTo>
                  <a:lnTo>
                    <a:pt x="218" y="97"/>
                  </a:lnTo>
                  <a:lnTo>
                    <a:pt x="215" y="86"/>
                  </a:lnTo>
                  <a:lnTo>
                    <a:pt x="212" y="76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9" y="49"/>
                  </a:lnTo>
                  <a:lnTo>
                    <a:pt x="193" y="41"/>
                  </a:lnTo>
                  <a:lnTo>
                    <a:pt x="185" y="33"/>
                  </a:lnTo>
                  <a:lnTo>
                    <a:pt x="177" y="25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2" y="6"/>
                  </a:lnTo>
                  <a:lnTo>
                    <a:pt x="131" y="3"/>
                  </a:lnTo>
                  <a:lnTo>
                    <a:pt x="121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1" name="Rectangle 15"/>
            <p:cNvSpPr>
              <a:spLocks noChangeArrowheads="1"/>
            </p:cNvSpPr>
            <p:nvPr/>
          </p:nvSpPr>
          <p:spPr bwMode="auto">
            <a:xfrm>
              <a:off x="493" y="1378"/>
              <a:ext cx="11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W</a:t>
              </a:r>
            </a:p>
          </p:txBody>
        </p:sp>
        <p:sp>
          <p:nvSpPr>
            <p:cNvPr id="185362" name="Rectangle 16"/>
            <p:cNvSpPr>
              <a:spLocks noChangeArrowheads="1"/>
            </p:cNvSpPr>
            <p:nvPr/>
          </p:nvSpPr>
          <p:spPr bwMode="auto">
            <a:xfrm>
              <a:off x="617" y="1360"/>
              <a:ext cx="2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3" name="Freeform 17"/>
            <p:cNvSpPr>
              <a:spLocks/>
            </p:cNvSpPr>
            <p:nvPr/>
          </p:nvSpPr>
          <p:spPr bwMode="auto">
            <a:xfrm>
              <a:off x="2584" y="1220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4 h 212"/>
                <a:gd name="T8" fmla="*/ 25 w 218"/>
                <a:gd name="T9" fmla="*/ 38 h 212"/>
                <a:gd name="T10" fmla="*/ 14 w 218"/>
                <a:gd name="T11" fmla="*/ 54 h 212"/>
                <a:gd name="T12" fmla="*/ 6 w 218"/>
                <a:gd name="T13" fmla="*/ 73 h 212"/>
                <a:gd name="T14" fmla="*/ 0 w 218"/>
                <a:gd name="T15" fmla="*/ 94 h 212"/>
                <a:gd name="T16" fmla="*/ 0 w 218"/>
                <a:gd name="T17" fmla="*/ 115 h 212"/>
                <a:gd name="T18" fmla="*/ 6 w 218"/>
                <a:gd name="T19" fmla="*/ 137 h 212"/>
                <a:gd name="T20" fmla="*/ 14 w 218"/>
                <a:gd name="T21" fmla="*/ 156 h 212"/>
                <a:gd name="T22" fmla="*/ 25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5 h 212"/>
                <a:gd name="T48" fmla="*/ 218 w 218"/>
                <a:gd name="T49" fmla="*/ 94 h 212"/>
                <a:gd name="T50" fmla="*/ 213 w 218"/>
                <a:gd name="T51" fmla="*/ 73 h 212"/>
                <a:gd name="T52" fmla="*/ 205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8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5" y="38"/>
                  </a:lnTo>
                  <a:lnTo>
                    <a:pt x="19" y="46"/>
                  </a:lnTo>
                  <a:lnTo>
                    <a:pt x="14" y="54"/>
                  </a:lnTo>
                  <a:lnTo>
                    <a:pt x="8" y="65"/>
                  </a:lnTo>
                  <a:lnTo>
                    <a:pt x="6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5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8" y="204"/>
                  </a:lnTo>
                  <a:lnTo>
                    <a:pt x="78" y="207"/>
                  </a:lnTo>
                  <a:lnTo>
                    <a:pt x="89" y="209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09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6" y="126"/>
                  </a:lnTo>
                  <a:lnTo>
                    <a:pt x="218" y="115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6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5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4" name="Rectangle 18"/>
            <p:cNvSpPr>
              <a:spLocks noChangeArrowheads="1"/>
            </p:cNvSpPr>
            <p:nvPr/>
          </p:nvSpPr>
          <p:spPr bwMode="auto">
            <a:xfrm>
              <a:off x="2641" y="1262"/>
              <a:ext cx="7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85365" name="Freeform 19"/>
            <p:cNvSpPr>
              <a:spLocks/>
            </p:cNvSpPr>
            <p:nvPr/>
          </p:nvSpPr>
          <p:spPr bwMode="auto">
            <a:xfrm>
              <a:off x="2579" y="1952"/>
              <a:ext cx="218" cy="212"/>
            </a:xfrm>
            <a:custGeom>
              <a:avLst/>
              <a:gdLst>
                <a:gd name="T0" fmla="*/ 97 w 218"/>
                <a:gd name="T1" fmla="*/ 0 h 212"/>
                <a:gd name="T2" fmla="*/ 75 w 218"/>
                <a:gd name="T3" fmla="*/ 6 h 212"/>
                <a:gd name="T4" fmla="*/ 56 w 218"/>
                <a:gd name="T5" fmla="*/ 14 h 212"/>
                <a:gd name="T6" fmla="*/ 40 w 218"/>
                <a:gd name="T7" fmla="*/ 24 h 212"/>
                <a:gd name="T8" fmla="*/ 24 w 218"/>
                <a:gd name="T9" fmla="*/ 38 h 212"/>
                <a:gd name="T10" fmla="*/ 13 w 218"/>
                <a:gd name="T11" fmla="*/ 54 h 212"/>
                <a:gd name="T12" fmla="*/ 5 w 218"/>
                <a:gd name="T13" fmla="*/ 73 h 212"/>
                <a:gd name="T14" fmla="*/ 0 w 218"/>
                <a:gd name="T15" fmla="*/ 94 h 212"/>
                <a:gd name="T16" fmla="*/ 0 w 218"/>
                <a:gd name="T17" fmla="*/ 116 h 212"/>
                <a:gd name="T18" fmla="*/ 5 w 218"/>
                <a:gd name="T19" fmla="*/ 137 h 212"/>
                <a:gd name="T20" fmla="*/ 13 w 218"/>
                <a:gd name="T21" fmla="*/ 156 h 212"/>
                <a:gd name="T22" fmla="*/ 24 w 218"/>
                <a:gd name="T23" fmla="*/ 172 h 212"/>
                <a:gd name="T24" fmla="*/ 40 w 218"/>
                <a:gd name="T25" fmla="*/ 188 h 212"/>
                <a:gd name="T26" fmla="*/ 56 w 218"/>
                <a:gd name="T27" fmla="*/ 199 h 212"/>
                <a:gd name="T28" fmla="*/ 75 w 218"/>
                <a:gd name="T29" fmla="*/ 207 h 212"/>
                <a:gd name="T30" fmla="*/ 97 w 218"/>
                <a:gd name="T31" fmla="*/ 212 h 212"/>
                <a:gd name="T32" fmla="*/ 118 w 218"/>
                <a:gd name="T33" fmla="*/ 212 h 212"/>
                <a:gd name="T34" fmla="*/ 140 w 218"/>
                <a:gd name="T35" fmla="*/ 207 h 212"/>
                <a:gd name="T36" fmla="*/ 161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4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3 h 212"/>
                <a:gd name="T52" fmla="*/ 204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1 w 218"/>
                <a:gd name="T59" fmla="*/ 14 h 212"/>
                <a:gd name="T60" fmla="*/ 140 w 218"/>
                <a:gd name="T61" fmla="*/ 6 h 212"/>
                <a:gd name="T62" fmla="*/ 118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08" y="0"/>
                  </a:moveTo>
                  <a:lnTo>
                    <a:pt x="97" y="0"/>
                  </a:lnTo>
                  <a:lnTo>
                    <a:pt x="86" y="3"/>
                  </a:lnTo>
                  <a:lnTo>
                    <a:pt x="75" y="6"/>
                  </a:lnTo>
                  <a:lnTo>
                    <a:pt x="65" y="8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3" y="54"/>
                  </a:lnTo>
                  <a:lnTo>
                    <a:pt x="8" y="65"/>
                  </a:lnTo>
                  <a:lnTo>
                    <a:pt x="5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5" y="137"/>
                  </a:lnTo>
                  <a:lnTo>
                    <a:pt x="8" y="148"/>
                  </a:lnTo>
                  <a:lnTo>
                    <a:pt x="13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2" y="180"/>
                  </a:lnTo>
                  <a:lnTo>
                    <a:pt x="40" y="188"/>
                  </a:lnTo>
                  <a:lnTo>
                    <a:pt x="48" y="193"/>
                  </a:lnTo>
                  <a:lnTo>
                    <a:pt x="56" y="199"/>
                  </a:lnTo>
                  <a:lnTo>
                    <a:pt x="65" y="204"/>
                  </a:lnTo>
                  <a:lnTo>
                    <a:pt x="75" y="207"/>
                  </a:lnTo>
                  <a:lnTo>
                    <a:pt x="86" y="209"/>
                  </a:lnTo>
                  <a:lnTo>
                    <a:pt x="97" y="212"/>
                  </a:lnTo>
                  <a:lnTo>
                    <a:pt x="108" y="212"/>
                  </a:lnTo>
                  <a:lnTo>
                    <a:pt x="118" y="212"/>
                  </a:lnTo>
                  <a:lnTo>
                    <a:pt x="129" y="209"/>
                  </a:lnTo>
                  <a:lnTo>
                    <a:pt x="140" y="207"/>
                  </a:lnTo>
                  <a:lnTo>
                    <a:pt x="151" y="204"/>
                  </a:lnTo>
                  <a:lnTo>
                    <a:pt x="161" y="199"/>
                  </a:lnTo>
                  <a:lnTo>
                    <a:pt x="169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4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4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1" y="8"/>
                  </a:lnTo>
                  <a:lnTo>
                    <a:pt x="140" y="6"/>
                  </a:lnTo>
                  <a:lnTo>
                    <a:pt x="129" y="3"/>
                  </a:lnTo>
                  <a:lnTo>
                    <a:pt x="11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6" name="Rectangle 20"/>
            <p:cNvSpPr>
              <a:spLocks noChangeArrowheads="1"/>
            </p:cNvSpPr>
            <p:nvPr/>
          </p:nvSpPr>
          <p:spPr bwMode="auto">
            <a:xfrm>
              <a:off x="2653" y="1983"/>
              <a:ext cx="7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185367" name="Line 21"/>
            <p:cNvSpPr>
              <a:spLocks noChangeShapeType="1"/>
            </p:cNvSpPr>
            <p:nvPr/>
          </p:nvSpPr>
          <p:spPr bwMode="auto">
            <a:xfrm>
              <a:off x="674" y="1448"/>
              <a:ext cx="28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8" name="Line 22"/>
            <p:cNvSpPr>
              <a:spLocks noChangeShapeType="1"/>
            </p:cNvSpPr>
            <p:nvPr/>
          </p:nvSpPr>
          <p:spPr bwMode="auto">
            <a:xfrm>
              <a:off x="2165" y="1140"/>
              <a:ext cx="419" cy="17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9" name="Line 23"/>
            <p:cNvSpPr>
              <a:spLocks noChangeShapeType="1"/>
            </p:cNvSpPr>
            <p:nvPr/>
          </p:nvSpPr>
          <p:spPr bwMode="auto">
            <a:xfrm flipV="1">
              <a:off x="2192" y="1381"/>
              <a:ext cx="422" cy="3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0" name="Line 24"/>
            <p:cNvSpPr>
              <a:spLocks noChangeShapeType="1"/>
            </p:cNvSpPr>
            <p:nvPr/>
          </p:nvSpPr>
          <p:spPr bwMode="auto">
            <a:xfrm>
              <a:off x="2197" y="1821"/>
              <a:ext cx="387" cy="20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1" name="Line 25"/>
            <p:cNvSpPr>
              <a:spLocks noChangeShapeType="1"/>
            </p:cNvSpPr>
            <p:nvPr/>
          </p:nvSpPr>
          <p:spPr bwMode="auto">
            <a:xfrm flipV="1">
              <a:off x="1481" y="1228"/>
              <a:ext cx="183" cy="14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2" name="Line 26"/>
            <p:cNvSpPr>
              <a:spLocks noChangeShapeType="1"/>
            </p:cNvSpPr>
            <p:nvPr/>
          </p:nvSpPr>
          <p:spPr bwMode="auto">
            <a:xfrm flipV="1">
              <a:off x="2030" y="1309"/>
              <a:ext cx="1" cy="26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3" name="Line 27"/>
            <p:cNvSpPr>
              <a:spLocks noChangeShapeType="1"/>
            </p:cNvSpPr>
            <p:nvPr/>
          </p:nvSpPr>
          <p:spPr bwMode="auto">
            <a:xfrm>
              <a:off x="1497" y="1577"/>
              <a:ext cx="167" cy="104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4" name="Rectangle 28"/>
            <p:cNvSpPr>
              <a:spLocks noChangeArrowheads="1"/>
            </p:cNvSpPr>
            <p:nvPr/>
          </p:nvSpPr>
          <p:spPr bwMode="auto">
            <a:xfrm>
              <a:off x="3050" y="853"/>
              <a:ext cx="60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5" name="Rectangle 29"/>
            <p:cNvSpPr>
              <a:spLocks noChangeArrowheads="1"/>
            </p:cNvSpPr>
            <p:nvPr/>
          </p:nvSpPr>
          <p:spPr bwMode="auto">
            <a:xfrm>
              <a:off x="3131" y="896"/>
              <a:ext cx="4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legend</a:t>
              </a:r>
              <a:r>
                <a:rPr lang="en-US" sz="1700" b="1">
                  <a:solidFill>
                    <a:srgbClr val="000000"/>
                  </a:solidFill>
                </a:rPr>
                <a:t>:</a:t>
              </a:r>
              <a:endParaRPr lang="en-US"/>
            </a:p>
          </p:txBody>
        </p:sp>
        <p:sp>
          <p:nvSpPr>
            <p:cNvPr id="185376" name="Rectangle 30"/>
            <p:cNvSpPr>
              <a:spLocks noChangeArrowheads="1"/>
            </p:cNvSpPr>
            <p:nvPr/>
          </p:nvSpPr>
          <p:spPr bwMode="auto">
            <a:xfrm>
              <a:off x="3548" y="898"/>
              <a:ext cx="3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77" name="Rectangle 31"/>
            <p:cNvSpPr>
              <a:spLocks noChangeArrowheads="1"/>
            </p:cNvSpPr>
            <p:nvPr/>
          </p:nvSpPr>
          <p:spPr bwMode="auto">
            <a:xfrm>
              <a:off x="4261" y="1432"/>
              <a:ext cx="731" cy="4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8" name="Rectangle 32"/>
            <p:cNvSpPr>
              <a:spLocks noChangeArrowheads="1"/>
            </p:cNvSpPr>
            <p:nvPr/>
          </p:nvSpPr>
          <p:spPr bwMode="auto">
            <a:xfrm>
              <a:off x="4341" y="1472"/>
              <a:ext cx="65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customer </a:t>
              </a:r>
              <a:endParaRPr lang="en-US" sz="2000"/>
            </a:p>
          </p:txBody>
        </p:sp>
        <p:sp>
          <p:nvSpPr>
            <p:cNvPr id="185379" name="Rectangle 33"/>
            <p:cNvSpPr>
              <a:spLocks noChangeArrowheads="1"/>
            </p:cNvSpPr>
            <p:nvPr/>
          </p:nvSpPr>
          <p:spPr bwMode="auto">
            <a:xfrm>
              <a:off x="4341" y="1630"/>
              <a:ext cx="56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network:</a:t>
              </a:r>
              <a:endParaRPr lang="en-US" sz="2000"/>
            </a:p>
          </p:txBody>
        </p:sp>
        <p:sp>
          <p:nvSpPr>
            <p:cNvPr id="185380" name="Rectangle 34"/>
            <p:cNvSpPr>
              <a:spLocks noChangeArrowheads="1"/>
            </p:cNvSpPr>
            <p:nvPr/>
          </p:nvSpPr>
          <p:spPr bwMode="auto">
            <a:xfrm>
              <a:off x="4823" y="1630"/>
              <a:ext cx="4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1" name="Rectangle 35"/>
            <p:cNvSpPr>
              <a:spLocks noChangeArrowheads="1"/>
            </p:cNvSpPr>
            <p:nvPr/>
          </p:nvSpPr>
          <p:spPr bwMode="auto">
            <a:xfrm>
              <a:off x="4261" y="869"/>
              <a:ext cx="697" cy="4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2" name="Rectangle 36"/>
            <p:cNvSpPr>
              <a:spLocks noChangeArrowheads="1"/>
            </p:cNvSpPr>
            <p:nvPr/>
          </p:nvSpPr>
          <p:spPr bwMode="auto">
            <a:xfrm>
              <a:off x="4341" y="909"/>
              <a:ext cx="53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provider</a:t>
              </a:r>
              <a:endParaRPr lang="en-US" sz="2000"/>
            </a:p>
          </p:txBody>
        </p:sp>
        <p:sp>
          <p:nvSpPr>
            <p:cNvPr id="185383" name="Rectangle 37"/>
            <p:cNvSpPr>
              <a:spLocks noChangeArrowheads="1"/>
            </p:cNvSpPr>
            <p:nvPr/>
          </p:nvSpPr>
          <p:spPr bwMode="auto">
            <a:xfrm>
              <a:off x="4796" y="909"/>
              <a:ext cx="4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4" name="Rectangle 38"/>
            <p:cNvSpPr>
              <a:spLocks noChangeArrowheads="1"/>
            </p:cNvSpPr>
            <p:nvPr/>
          </p:nvSpPr>
          <p:spPr bwMode="auto">
            <a:xfrm>
              <a:off x="4341" y="1064"/>
              <a:ext cx="52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network</a:t>
              </a:r>
              <a:endParaRPr lang="en-US" sz="2000"/>
            </a:p>
          </p:txBody>
        </p:sp>
        <p:sp>
          <p:nvSpPr>
            <p:cNvPr id="185385" name="Rectangle 39"/>
            <p:cNvSpPr>
              <a:spLocks noChangeArrowheads="1"/>
            </p:cNvSpPr>
            <p:nvPr/>
          </p:nvSpPr>
          <p:spPr bwMode="auto">
            <a:xfrm>
              <a:off x="4785" y="1064"/>
              <a:ext cx="4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6" name="Freeform 40"/>
            <p:cNvSpPr>
              <a:spLocks/>
            </p:cNvSpPr>
            <p:nvPr/>
          </p:nvSpPr>
          <p:spPr bwMode="auto">
            <a:xfrm>
              <a:off x="3749" y="901"/>
              <a:ext cx="563" cy="362"/>
            </a:xfrm>
            <a:custGeom>
              <a:avLst/>
              <a:gdLst>
                <a:gd name="T0" fmla="*/ 162 w 563"/>
                <a:gd name="T1" fmla="*/ 0 h 362"/>
                <a:gd name="T2" fmla="*/ 132 w 563"/>
                <a:gd name="T3" fmla="*/ 5 h 362"/>
                <a:gd name="T4" fmla="*/ 108 w 563"/>
                <a:gd name="T5" fmla="*/ 13 h 362"/>
                <a:gd name="T6" fmla="*/ 81 w 563"/>
                <a:gd name="T7" fmla="*/ 30 h 362"/>
                <a:gd name="T8" fmla="*/ 60 w 563"/>
                <a:gd name="T9" fmla="*/ 48 h 362"/>
                <a:gd name="T10" fmla="*/ 35 w 563"/>
                <a:gd name="T11" fmla="*/ 72 h 362"/>
                <a:gd name="T12" fmla="*/ 14 w 563"/>
                <a:gd name="T13" fmla="*/ 102 h 362"/>
                <a:gd name="T14" fmla="*/ 3 w 563"/>
                <a:gd name="T15" fmla="*/ 126 h 362"/>
                <a:gd name="T16" fmla="*/ 0 w 563"/>
                <a:gd name="T17" fmla="*/ 140 h 362"/>
                <a:gd name="T18" fmla="*/ 0 w 563"/>
                <a:gd name="T19" fmla="*/ 156 h 362"/>
                <a:gd name="T20" fmla="*/ 3 w 563"/>
                <a:gd name="T21" fmla="*/ 180 h 362"/>
                <a:gd name="T22" fmla="*/ 17 w 563"/>
                <a:gd name="T23" fmla="*/ 212 h 362"/>
                <a:gd name="T24" fmla="*/ 35 w 563"/>
                <a:gd name="T25" fmla="*/ 241 h 362"/>
                <a:gd name="T26" fmla="*/ 60 w 563"/>
                <a:gd name="T27" fmla="*/ 268 h 362"/>
                <a:gd name="T28" fmla="*/ 81 w 563"/>
                <a:gd name="T29" fmla="*/ 292 h 362"/>
                <a:gd name="T30" fmla="*/ 103 w 563"/>
                <a:gd name="T31" fmla="*/ 316 h 362"/>
                <a:gd name="T32" fmla="*/ 119 w 563"/>
                <a:gd name="T33" fmla="*/ 327 h 362"/>
                <a:gd name="T34" fmla="*/ 135 w 563"/>
                <a:gd name="T35" fmla="*/ 335 h 362"/>
                <a:gd name="T36" fmla="*/ 156 w 563"/>
                <a:gd name="T37" fmla="*/ 341 h 362"/>
                <a:gd name="T38" fmla="*/ 183 w 563"/>
                <a:gd name="T39" fmla="*/ 346 h 362"/>
                <a:gd name="T40" fmla="*/ 200 w 563"/>
                <a:gd name="T41" fmla="*/ 349 h 362"/>
                <a:gd name="T42" fmla="*/ 240 w 563"/>
                <a:gd name="T43" fmla="*/ 354 h 362"/>
                <a:gd name="T44" fmla="*/ 286 w 563"/>
                <a:gd name="T45" fmla="*/ 357 h 362"/>
                <a:gd name="T46" fmla="*/ 334 w 563"/>
                <a:gd name="T47" fmla="*/ 359 h 362"/>
                <a:gd name="T48" fmla="*/ 385 w 563"/>
                <a:gd name="T49" fmla="*/ 362 h 362"/>
                <a:gd name="T50" fmla="*/ 434 w 563"/>
                <a:gd name="T51" fmla="*/ 359 h 362"/>
                <a:gd name="T52" fmla="*/ 477 w 563"/>
                <a:gd name="T53" fmla="*/ 351 h 362"/>
                <a:gd name="T54" fmla="*/ 504 w 563"/>
                <a:gd name="T55" fmla="*/ 343 h 362"/>
                <a:gd name="T56" fmla="*/ 517 w 563"/>
                <a:gd name="T57" fmla="*/ 335 h 362"/>
                <a:gd name="T58" fmla="*/ 528 w 563"/>
                <a:gd name="T59" fmla="*/ 325 h 362"/>
                <a:gd name="T60" fmla="*/ 541 w 563"/>
                <a:gd name="T61" fmla="*/ 306 h 362"/>
                <a:gd name="T62" fmla="*/ 555 w 563"/>
                <a:gd name="T63" fmla="*/ 274 h 362"/>
                <a:gd name="T64" fmla="*/ 560 w 563"/>
                <a:gd name="T65" fmla="*/ 236 h 362"/>
                <a:gd name="T66" fmla="*/ 563 w 563"/>
                <a:gd name="T67" fmla="*/ 193 h 362"/>
                <a:gd name="T68" fmla="*/ 560 w 563"/>
                <a:gd name="T69" fmla="*/ 153 h 362"/>
                <a:gd name="T70" fmla="*/ 557 w 563"/>
                <a:gd name="T71" fmla="*/ 113 h 362"/>
                <a:gd name="T72" fmla="*/ 552 w 563"/>
                <a:gd name="T73" fmla="*/ 78 h 362"/>
                <a:gd name="T74" fmla="*/ 547 w 563"/>
                <a:gd name="T75" fmla="*/ 59 h 362"/>
                <a:gd name="T76" fmla="*/ 544 w 563"/>
                <a:gd name="T77" fmla="*/ 46 h 362"/>
                <a:gd name="T78" fmla="*/ 539 w 563"/>
                <a:gd name="T79" fmla="*/ 30 h 362"/>
                <a:gd name="T80" fmla="*/ 533 w 563"/>
                <a:gd name="T81" fmla="*/ 22 h 362"/>
                <a:gd name="T82" fmla="*/ 522 w 563"/>
                <a:gd name="T83" fmla="*/ 19 h 362"/>
                <a:gd name="T84" fmla="*/ 506 w 563"/>
                <a:gd name="T85" fmla="*/ 16 h 362"/>
                <a:gd name="T86" fmla="*/ 479 w 563"/>
                <a:gd name="T87" fmla="*/ 16 h 362"/>
                <a:gd name="T88" fmla="*/ 466 w 563"/>
                <a:gd name="T89" fmla="*/ 13 h 362"/>
                <a:gd name="T90" fmla="*/ 450 w 563"/>
                <a:gd name="T91" fmla="*/ 11 h 362"/>
                <a:gd name="T92" fmla="*/ 409 w 563"/>
                <a:gd name="T93" fmla="*/ 11 h 362"/>
                <a:gd name="T94" fmla="*/ 364 w 563"/>
                <a:gd name="T95" fmla="*/ 13 h 362"/>
                <a:gd name="T96" fmla="*/ 321 w 563"/>
                <a:gd name="T97" fmla="*/ 13 h 362"/>
                <a:gd name="T98" fmla="*/ 283 w 563"/>
                <a:gd name="T99" fmla="*/ 11 h 362"/>
                <a:gd name="T100" fmla="*/ 248 w 563"/>
                <a:gd name="T101" fmla="*/ 5 h 362"/>
                <a:gd name="T102" fmla="*/ 213 w 563"/>
                <a:gd name="T103" fmla="*/ 0 h 362"/>
                <a:gd name="T104" fmla="*/ 186 w 563"/>
                <a:gd name="T105" fmla="*/ 0 h 362"/>
                <a:gd name="T106" fmla="*/ 175 w 563"/>
                <a:gd name="T107" fmla="*/ 0 h 3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3"/>
                <a:gd name="T163" fmla="*/ 0 h 362"/>
                <a:gd name="T164" fmla="*/ 563 w 563"/>
                <a:gd name="T165" fmla="*/ 362 h 3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3" h="362">
                  <a:moveTo>
                    <a:pt x="175" y="0"/>
                  </a:moveTo>
                  <a:lnTo>
                    <a:pt x="162" y="0"/>
                  </a:lnTo>
                  <a:lnTo>
                    <a:pt x="148" y="3"/>
                  </a:lnTo>
                  <a:lnTo>
                    <a:pt x="132" y="5"/>
                  </a:lnTo>
                  <a:lnTo>
                    <a:pt x="119" y="11"/>
                  </a:lnTo>
                  <a:lnTo>
                    <a:pt x="108" y="13"/>
                  </a:lnTo>
                  <a:lnTo>
                    <a:pt x="95" y="22"/>
                  </a:lnTo>
                  <a:lnTo>
                    <a:pt x="81" y="30"/>
                  </a:lnTo>
                  <a:lnTo>
                    <a:pt x="70" y="38"/>
                  </a:lnTo>
                  <a:lnTo>
                    <a:pt x="60" y="48"/>
                  </a:lnTo>
                  <a:lnTo>
                    <a:pt x="46" y="59"/>
                  </a:lnTo>
                  <a:lnTo>
                    <a:pt x="35" y="72"/>
                  </a:lnTo>
                  <a:lnTo>
                    <a:pt x="25" y="89"/>
                  </a:lnTo>
                  <a:lnTo>
                    <a:pt x="14" y="102"/>
                  </a:lnTo>
                  <a:lnTo>
                    <a:pt x="8" y="118"/>
                  </a:lnTo>
                  <a:lnTo>
                    <a:pt x="3" y="126"/>
                  </a:lnTo>
                  <a:lnTo>
                    <a:pt x="3" y="134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3" y="180"/>
                  </a:lnTo>
                  <a:lnTo>
                    <a:pt x="8" y="196"/>
                  </a:lnTo>
                  <a:lnTo>
                    <a:pt x="17" y="212"/>
                  </a:lnTo>
                  <a:lnTo>
                    <a:pt x="27" y="225"/>
                  </a:lnTo>
                  <a:lnTo>
                    <a:pt x="35" y="241"/>
                  </a:lnTo>
                  <a:lnTo>
                    <a:pt x="49" y="255"/>
                  </a:lnTo>
                  <a:lnTo>
                    <a:pt x="60" y="268"/>
                  </a:lnTo>
                  <a:lnTo>
                    <a:pt x="70" y="282"/>
                  </a:lnTo>
                  <a:lnTo>
                    <a:pt x="81" y="292"/>
                  </a:lnTo>
                  <a:lnTo>
                    <a:pt x="92" y="306"/>
                  </a:lnTo>
                  <a:lnTo>
                    <a:pt x="103" y="316"/>
                  </a:lnTo>
                  <a:lnTo>
                    <a:pt x="111" y="322"/>
                  </a:lnTo>
                  <a:lnTo>
                    <a:pt x="119" y="327"/>
                  </a:lnTo>
                  <a:lnTo>
                    <a:pt x="127" y="330"/>
                  </a:lnTo>
                  <a:lnTo>
                    <a:pt x="135" y="335"/>
                  </a:lnTo>
                  <a:lnTo>
                    <a:pt x="146" y="338"/>
                  </a:lnTo>
                  <a:lnTo>
                    <a:pt x="156" y="341"/>
                  </a:lnTo>
                  <a:lnTo>
                    <a:pt x="170" y="343"/>
                  </a:lnTo>
                  <a:lnTo>
                    <a:pt x="183" y="346"/>
                  </a:lnTo>
                  <a:lnTo>
                    <a:pt x="191" y="346"/>
                  </a:lnTo>
                  <a:lnTo>
                    <a:pt x="200" y="349"/>
                  </a:lnTo>
                  <a:lnTo>
                    <a:pt x="218" y="351"/>
                  </a:lnTo>
                  <a:lnTo>
                    <a:pt x="240" y="354"/>
                  </a:lnTo>
                  <a:lnTo>
                    <a:pt x="261" y="354"/>
                  </a:lnTo>
                  <a:lnTo>
                    <a:pt x="286" y="357"/>
                  </a:lnTo>
                  <a:lnTo>
                    <a:pt x="310" y="359"/>
                  </a:lnTo>
                  <a:lnTo>
                    <a:pt x="334" y="359"/>
                  </a:lnTo>
                  <a:lnTo>
                    <a:pt x="361" y="362"/>
                  </a:lnTo>
                  <a:lnTo>
                    <a:pt x="385" y="362"/>
                  </a:lnTo>
                  <a:lnTo>
                    <a:pt x="409" y="359"/>
                  </a:lnTo>
                  <a:lnTo>
                    <a:pt x="434" y="359"/>
                  </a:lnTo>
                  <a:lnTo>
                    <a:pt x="455" y="357"/>
                  </a:lnTo>
                  <a:lnTo>
                    <a:pt x="477" y="351"/>
                  </a:lnTo>
                  <a:lnTo>
                    <a:pt x="493" y="346"/>
                  </a:lnTo>
                  <a:lnTo>
                    <a:pt x="504" y="343"/>
                  </a:lnTo>
                  <a:lnTo>
                    <a:pt x="509" y="338"/>
                  </a:lnTo>
                  <a:lnTo>
                    <a:pt x="517" y="335"/>
                  </a:lnTo>
                  <a:lnTo>
                    <a:pt x="522" y="330"/>
                  </a:lnTo>
                  <a:lnTo>
                    <a:pt x="528" y="325"/>
                  </a:lnTo>
                  <a:lnTo>
                    <a:pt x="533" y="319"/>
                  </a:lnTo>
                  <a:lnTo>
                    <a:pt x="541" y="306"/>
                  </a:lnTo>
                  <a:lnTo>
                    <a:pt x="549" y="292"/>
                  </a:lnTo>
                  <a:lnTo>
                    <a:pt x="555" y="274"/>
                  </a:lnTo>
                  <a:lnTo>
                    <a:pt x="557" y="255"/>
                  </a:lnTo>
                  <a:lnTo>
                    <a:pt x="560" y="236"/>
                  </a:lnTo>
                  <a:lnTo>
                    <a:pt x="563" y="215"/>
                  </a:lnTo>
                  <a:lnTo>
                    <a:pt x="563" y="193"/>
                  </a:lnTo>
                  <a:lnTo>
                    <a:pt x="560" y="172"/>
                  </a:lnTo>
                  <a:lnTo>
                    <a:pt x="560" y="153"/>
                  </a:lnTo>
                  <a:lnTo>
                    <a:pt x="557" y="131"/>
                  </a:lnTo>
                  <a:lnTo>
                    <a:pt x="557" y="113"/>
                  </a:lnTo>
                  <a:lnTo>
                    <a:pt x="555" y="94"/>
                  </a:lnTo>
                  <a:lnTo>
                    <a:pt x="552" y="78"/>
                  </a:lnTo>
                  <a:lnTo>
                    <a:pt x="549" y="64"/>
                  </a:lnTo>
                  <a:lnTo>
                    <a:pt x="547" y="59"/>
                  </a:lnTo>
                  <a:lnTo>
                    <a:pt x="547" y="54"/>
                  </a:lnTo>
                  <a:lnTo>
                    <a:pt x="544" y="46"/>
                  </a:lnTo>
                  <a:lnTo>
                    <a:pt x="541" y="38"/>
                  </a:lnTo>
                  <a:lnTo>
                    <a:pt x="539" y="30"/>
                  </a:lnTo>
                  <a:lnTo>
                    <a:pt x="536" y="27"/>
                  </a:lnTo>
                  <a:lnTo>
                    <a:pt x="533" y="22"/>
                  </a:lnTo>
                  <a:lnTo>
                    <a:pt x="528" y="19"/>
                  </a:lnTo>
                  <a:lnTo>
                    <a:pt x="522" y="19"/>
                  </a:lnTo>
                  <a:lnTo>
                    <a:pt x="520" y="16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74" y="13"/>
                  </a:lnTo>
                  <a:lnTo>
                    <a:pt x="466" y="13"/>
                  </a:lnTo>
                  <a:lnTo>
                    <a:pt x="458" y="13"/>
                  </a:lnTo>
                  <a:lnTo>
                    <a:pt x="450" y="11"/>
                  </a:lnTo>
                  <a:lnTo>
                    <a:pt x="431" y="11"/>
                  </a:lnTo>
                  <a:lnTo>
                    <a:pt x="409" y="11"/>
                  </a:lnTo>
                  <a:lnTo>
                    <a:pt x="388" y="13"/>
                  </a:lnTo>
                  <a:lnTo>
                    <a:pt x="364" y="13"/>
                  </a:lnTo>
                  <a:lnTo>
                    <a:pt x="342" y="13"/>
                  </a:lnTo>
                  <a:lnTo>
                    <a:pt x="321" y="13"/>
                  </a:lnTo>
                  <a:lnTo>
                    <a:pt x="302" y="13"/>
                  </a:lnTo>
                  <a:lnTo>
                    <a:pt x="283" y="11"/>
                  </a:lnTo>
                  <a:lnTo>
                    <a:pt x="264" y="11"/>
                  </a:lnTo>
                  <a:lnTo>
                    <a:pt x="248" y="5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7" name="Freeform 41"/>
            <p:cNvSpPr>
              <a:spLocks/>
            </p:cNvSpPr>
            <p:nvPr/>
          </p:nvSpPr>
          <p:spPr bwMode="auto">
            <a:xfrm>
              <a:off x="4064" y="1504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5 h 212"/>
                <a:gd name="T8" fmla="*/ 24 w 218"/>
                <a:gd name="T9" fmla="*/ 38 h 212"/>
                <a:gd name="T10" fmla="*/ 14 w 218"/>
                <a:gd name="T11" fmla="*/ 57 h 212"/>
                <a:gd name="T12" fmla="*/ 6 w 218"/>
                <a:gd name="T13" fmla="*/ 76 h 212"/>
                <a:gd name="T14" fmla="*/ 0 w 218"/>
                <a:gd name="T15" fmla="*/ 94 h 212"/>
                <a:gd name="T16" fmla="*/ 0 w 218"/>
                <a:gd name="T17" fmla="*/ 116 h 212"/>
                <a:gd name="T18" fmla="*/ 6 w 218"/>
                <a:gd name="T19" fmla="*/ 137 h 212"/>
                <a:gd name="T20" fmla="*/ 14 w 218"/>
                <a:gd name="T21" fmla="*/ 156 h 212"/>
                <a:gd name="T22" fmla="*/ 24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6 h 212"/>
                <a:gd name="T52" fmla="*/ 205 w 218"/>
                <a:gd name="T53" fmla="*/ 57 h 212"/>
                <a:gd name="T54" fmla="*/ 194 w 218"/>
                <a:gd name="T55" fmla="*/ 38 h 212"/>
                <a:gd name="T56" fmla="*/ 178 w 218"/>
                <a:gd name="T57" fmla="*/ 25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7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4" y="57"/>
                  </a:lnTo>
                  <a:lnTo>
                    <a:pt x="8" y="65"/>
                  </a:lnTo>
                  <a:lnTo>
                    <a:pt x="6" y="76"/>
                  </a:lnTo>
                  <a:lnTo>
                    <a:pt x="3" y="84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7" y="204"/>
                  </a:lnTo>
                  <a:lnTo>
                    <a:pt x="78" y="207"/>
                  </a:lnTo>
                  <a:lnTo>
                    <a:pt x="89" y="210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10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4"/>
                  </a:lnTo>
                  <a:lnTo>
                    <a:pt x="213" y="76"/>
                  </a:lnTo>
                  <a:lnTo>
                    <a:pt x="210" y="65"/>
                  </a:lnTo>
                  <a:lnTo>
                    <a:pt x="205" y="57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3"/>
                  </a:lnTo>
                  <a:lnTo>
                    <a:pt x="178" y="25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82852" y="3604926"/>
            <a:ext cx="8663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90"/>
                </a:solidFill>
              </a:rPr>
              <a:t>Suppose an ISP only wants to route traffic to/from its customer networks (does not want to carry transit traffic between other ISPs)</a:t>
            </a:r>
          </a:p>
        </p:txBody>
      </p: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0834" y="6475896"/>
            <a:ext cx="59437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52</a:t>
            </a:fld>
            <a:endParaRPr lang="en-US" sz="1200" dirty="0">
              <a:latin typeface="Tahoma" charset="0"/>
            </a:endParaRPr>
          </a:p>
        </p:txBody>
      </p:sp>
      <p:sp>
        <p:nvSpPr>
          <p:cNvPr id="4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06788" y="6475082"/>
            <a:ext cx="2358929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1999687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Why different Intra-, Inter-AS routing ?</a:t>
            </a:r>
            <a:r>
              <a:rPr lang="en-US" sz="4800">
                <a:cs typeface="+mj-cs"/>
              </a:rPr>
              <a:t> </a:t>
            </a:r>
          </a:p>
        </p:txBody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3647" y="1393825"/>
            <a:ext cx="8915400" cy="45720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3200" i="1" dirty="0">
                <a:solidFill>
                  <a:srgbClr val="CC0000"/>
                </a:solidFill>
                <a:latin typeface="Gill Sans MT" charset="0"/>
              </a:rPr>
              <a:t>policy:</a:t>
            </a:r>
            <a:r>
              <a:rPr lang="en-US" dirty="0">
                <a:latin typeface="Gill Sans MT" charset="0"/>
              </a:rPr>
              <a:t> </a:t>
            </a:r>
          </a:p>
          <a:p>
            <a:r>
              <a:rPr lang="en-US" dirty="0">
                <a:latin typeface="Gill Sans MT" charset="0"/>
              </a:rPr>
              <a:t>inter-AS: admin wants control over how its traffic routed, who routes through its net. </a:t>
            </a:r>
          </a:p>
          <a:p>
            <a:r>
              <a:rPr lang="en-US" dirty="0">
                <a:latin typeface="Gill Sans MT" charset="0"/>
              </a:rPr>
              <a:t>intra-AS: single admin, so no policy decisions needed</a:t>
            </a:r>
          </a:p>
          <a:p>
            <a:pPr>
              <a:buFont typeface="Wingdings" charset="0"/>
              <a:buNone/>
            </a:pPr>
            <a:r>
              <a:rPr lang="en-US" sz="3200" i="1" dirty="0">
                <a:solidFill>
                  <a:srgbClr val="CC0000"/>
                </a:solidFill>
                <a:latin typeface="Gill Sans MT" charset="0"/>
              </a:rPr>
              <a:t>scale:</a:t>
            </a:r>
            <a:endParaRPr lang="en-US" i="1" dirty="0">
              <a:solidFill>
                <a:srgbClr val="CC0000"/>
              </a:solidFill>
              <a:latin typeface="Gill Sans MT" charset="0"/>
            </a:endParaRPr>
          </a:p>
          <a:p>
            <a:r>
              <a:rPr lang="en-US" dirty="0">
                <a:latin typeface="Gill Sans MT" charset="0"/>
              </a:rPr>
              <a:t>hierarchical routing saves table size, reduced update traffic</a:t>
            </a:r>
          </a:p>
          <a:p>
            <a:pPr>
              <a:buFont typeface="Wingdings" charset="0"/>
              <a:buNone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performance: </a:t>
            </a:r>
          </a:p>
          <a:p>
            <a:r>
              <a:rPr lang="en-US" dirty="0">
                <a:latin typeface="Gill Sans MT" charset="0"/>
              </a:rPr>
              <a:t>intra-AS: can focus on performance</a:t>
            </a:r>
          </a:p>
          <a:p>
            <a:r>
              <a:rPr lang="en-US" dirty="0">
                <a:latin typeface="Gill Sans MT" charset="0"/>
              </a:rPr>
              <a:t>inter-AS: policy may dominate over performance</a:t>
            </a:r>
          </a:p>
        </p:txBody>
      </p:sp>
      <p:pic>
        <p:nvPicPr>
          <p:cNvPr id="187397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16" y="1049339"/>
            <a:ext cx="792308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0834" y="6475896"/>
            <a:ext cx="59437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53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06788" y="6475082"/>
            <a:ext cx="2358929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1667953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919870" y="1371602"/>
            <a:ext cx="4479787" cy="5128591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6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0" y="2844800"/>
            <a:ext cx="4787900" cy="3655392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6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985" name="Picture 2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01" y="1025525"/>
            <a:ext cx="445598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7851" y="1600200"/>
            <a:ext cx="4203171" cy="4648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400" dirty="0">
                <a:ea typeface="ＭＳ Ｐゴシック" pitchFamily="34" charset="-128"/>
                <a:cs typeface="ＭＳ Ｐゴシック" pitchFamily="34" charset="-128"/>
              </a:rPr>
              <a:t>5.1 Overview of Network layer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data plane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control plane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>
                <a:ea typeface="ＭＳ Ｐゴシック" pitchFamily="34" charset="-128"/>
                <a:cs typeface="ＭＳ Ｐゴシック" pitchFamily="34" charset="-128"/>
              </a:rPr>
              <a:t>5.2 What</a:t>
            </a:r>
            <a:r>
              <a:rPr lang="ja-JP" altLang="en-US" sz="2400" dirty="0">
                <a:ea typeface="ＭＳ Ｐゴシック" pitchFamily="34" charset="-128"/>
                <a:cs typeface="ＭＳ Ｐゴシック" pitchFamily="34" charset="-128"/>
              </a:rPr>
              <a:t>’</a:t>
            </a:r>
            <a:r>
              <a:rPr lang="en-US" altLang="ja-JP" sz="2400" dirty="0">
                <a:ea typeface="ＭＳ Ｐゴシック" pitchFamily="34" charset="-128"/>
                <a:cs typeface="ＭＳ Ｐゴシック" pitchFamily="34" charset="-128"/>
              </a:rPr>
              <a:t>s inside a router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>
                <a:ea typeface="ＭＳ Ｐゴシック" pitchFamily="34" charset="-128"/>
                <a:cs typeface="ＭＳ Ｐゴシック" pitchFamily="34" charset="-128"/>
              </a:rPr>
              <a:t>5.3 IP: Internet Protocol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datagram format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fragmentation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IPv4 addressing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network address translation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IPv6</a:t>
            </a:r>
          </a:p>
          <a:p>
            <a:pPr lvl="1"/>
            <a:r>
              <a:rPr lang="en-US" altLang="en-US" dirty="0">
                <a:ea typeface="ＭＳ Ｐゴシック" pitchFamily="34" charset="-128"/>
              </a:rPr>
              <a:t>NAT</a:t>
            </a:r>
            <a:endParaRPr lang="en-US" altLang="en-US" dirty="0">
              <a:latin typeface="Gill Sans MT" pitchFamily="34" charset="0"/>
              <a:ea typeface="ＭＳ Ｐゴシック" pitchFamily="34" charset="-128"/>
            </a:endParaRPr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5.4 routing protocols</a:t>
            </a:r>
          </a:p>
          <a:p>
            <a:pPr>
              <a:lnSpc>
                <a:spcPct val="100000"/>
              </a:lnSpc>
              <a:buFont typeface="Gill Sans MT" panose="020B0502020104020203" pitchFamily="34" charset="0"/>
              <a:buChar char="–"/>
            </a:pPr>
            <a:r>
              <a:rPr lang="en-US" sz="2400" dirty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  <a:buFont typeface="Gill Sans MT" panose="020B0502020104020203" pitchFamily="34" charset="0"/>
              <a:buChar char="–"/>
            </a:pPr>
            <a:r>
              <a:rPr lang="en-US" sz="2400" dirty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5.5 intra-AS routing in the Internet: 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5.6 routing among the ISPs: BGP</a:t>
            </a:r>
            <a:endParaRPr lang="en-US" sz="2400" dirty="0">
              <a:latin typeface="Gill Sans MT" charset="0"/>
            </a:endParaRPr>
          </a:p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5.7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5.8 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5.9 Network management and SNMP</a:t>
            </a:r>
            <a:endParaRPr lang="en-US" sz="2400" dirty="0">
              <a:latin typeface="Gill Sans MT" charset="0"/>
            </a:endParaRPr>
          </a:p>
          <a:p>
            <a:endParaRPr lang="en-US" altLang="en-US" sz="2400" dirty="0"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41988" name="Rectangle 2"/>
          <p:cNvSpPr>
            <a:spLocks noChangeArrowheads="1"/>
          </p:cNvSpPr>
          <p:nvPr/>
        </p:nvSpPr>
        <p:spPr bwMode="auto">
          <a:xfrm>
            <a:off x="577850" y="228600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4400" dirty="0">
                <a:solidFill>
                  <a:srgbClr val="000099"/>
                </a:solidFill>
                <a:latin typeface="Gill Sans MT" pitchFamily="34" charset="0"/>
              </a:rPr>
              <a:t>Chapter 5: outline</a:t>
            </a:r>
          </a:p>
        </p:txBody>
      </p:sp>
      <p:sp>
        <p:nvSpPr>
          <p:cNvPr id="4198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1333" y="6475413"/>
            <a:ext cx="497019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8690E90D-E3F7-4963-8614-C3DA646E5BD4}" type="slidenum">
              <a:rPr lang="en-US" altLang="en-US" sz="1200">
                <a:latin typeface="Tahoma" pitchFamily="34" charset="0"/>
              </a:rPr>
              <a:pPr/>
              <a:t>54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41990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906683" y="6475413"/>
            <a:ext cx="2359554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sp>
        <p:nvSpPr>
          <p:cNvPr id="4" name="Rectangle 3"/>
          <p:cNvSpPr/>
          <p:nvPr/>
        </p:nvSpPr>
        <p:spPr>
          <a:xfrm>
            <a:off x="1563602" y="5853863"/>
            <a:ext cx="19688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ll Sans MT" panose="020B0502020104020203" pitchFamily="34" charset="0"/>
              </a:rPr>
              <a:t>Data Plane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09550" y="5883680"/>
            <a:ext cx="25004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ll Sans MT" panose="020B0502020104020203" pitchFamily="34" charset="0"/>
              </a:rPr>
              <a:t>Control Plane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39477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88169" y="236539"/>
            <a:ext cx="69228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Software defined networking (SDN)</a:t>
            </a: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4" y="776288"/>
            <a:ext cx="6957688" cy="20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51546" y="1282678"/>
            <a:ext cx="84201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Internet network layer: historically has been implemented via distributed, per-router approach</a:t>
            </a:r>
          </a:p>
          <a:p>
            <a:pPr lvl="1">
              <a:lnSpc>
                <a:spcPct val="90000"/>
              </a:lnSpc>
            </a:pPr>
            <a:r>
              <a:rPr lang="en-US" i="1" dirty="0">
                <a:solidFill>
                  <a:srgbClr val="000090"/>
                </a:solidFill>
              </a:rPr>
              <a:t>monolithic</a:t>
            </a:r>
            <a:r>
              <a:rPr lang="en-US" dirty="0"/>
              <a:t> router contains switching hardware, runs proprietary implementation of Internet standard protocols (IP, RIP, IS-IS, OSPF, BGP) in proprietary router OS (e.g., Cisco IOS)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different “middleboxes” for different network layer functions: firewalls, load balancers, NAT boxes, ..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r>
              <a:rPr lang="en-US" dirty="0"/>
              <a:t>~2005: renewed interest in rethinking network control plane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0834" y="6475896"/>
            <a:ext cx="745165" cy="3821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55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06788" y="6475082"/>
            <a:ext cx="2358929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5101864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43" name="Picture 5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18" y="819150"/>
            <a:ext cx="6346548" cy="18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5" name="Freeform 2"/>
          <p:cNvSpPr>
            <a:spLocks/>
          </p:cNvSpPr>
          <p:nvPr/>
        </p:nvSpPr>
        <p:spPr bwMode="auto">
          <a:xfrm>
            <a:off x="2808421" y="5766426"/>
            <a:ext cx="4363111" cy="939800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491177" y="5918826"/>
            <a:ext cx="142570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370792" y="6104563"/>
            <a:ext cx="2447264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384551" y="6210927"/>
            <a:ext cx="773906" cy="274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486938" y="6404601"/>
            <a:ext cx="1351756" cy="809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5202371" y="5950577"/>
            <a:ext cx="1145381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426744" y="6104563"/>
            <a:ext cx="1939925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864490" y="6133139"/>
            <a:ext cx="638043" cy="27146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935802" y="5918826"/>
            <a:ext cx="882254" cy="4000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128" name="Group 7"/>
          <p:cNvGrpSpPr>
            <a:grpSpLocks/>
          </p:cNvGrpSpPr>
          <p:nvPr/>
        </p:nvGrpSpPr>
        <p:grpSpPr bwMode="auto">
          <a:xfrm>
            <a:off x="3988197" y="6344277"/>
            <a:ext cx="610526" cy="293687"/>
            <a:chOff x="1871277" y="1576300"/>
            <a:chExt cx="1128371" cy="437861"/>
          </a:xfrm>
        </p:grpSpPr>
        <p:sp>
          <p:nvSpPr>
            <p:cNvPr id="318" name="Oval 317"/>
            <p:cNvSpPr/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9" name="Rectangle 318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0" name="Oval 319"/>
            <p:cNvSpPr/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4" name="Freeform 323"/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5" name="Freeform 324"/>
            <p:cNvSpPr/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6" name="Freeform 325"/>
            <p:cNvSpPr/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" name="Freeform 326"/>
            <p:cNvSpPr/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2" name="Straight Connector 321"/>
            <p:cNvCxnSpPr>
              <a:endCxn id="320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29" name="Group 327"/>
          <p:cNvGrpSpPr>
            <a:grpSpLocks/>
          </p:cNvGrpSpPr>
          <p:nvPr/>
        </p:nvGrpSpPr>
        <p:grpSpPr bwMode="auto">
          <a:xfrm>
            <a:off x="4741466" y="5802938"/>
            <a:ext cx="612246" cy="292100"/>
            <a:chOff x="1871277" y="1576300"/>
            <a:chExt cx="1128371" cy="437861"/>
          </a:xfrm>
        </p:grpSpPr>
        <p:sp>
          <p:nvSpPr>
            <p:cNvPr id="329" name="Oval 328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0" name="Rectangle 329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1" name="Oval 330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2" name="Freeform 331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3" name="Freeform 332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4" name="Freeform 333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5" name="Freeform 334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36" name="Straight Connector 335"/>
            <p:cNvCxnSpPr>
              <a:endCxn id="331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0" name="Group 337"/>
          <p:cNvGrpSpPr>
            <a:grpSpLocks/>
          </p:cNvGrpSpPr>
          <p:nvPr/>
        </p:nvGrpSpPr>
        <p:grpSpPr bwMode="auto">
          <a:xfrm>
            <a:off x="5437982" y="6256963"/>
            <a:ext cx="610527" cy="293688"/>
            <a:chOff x="1871277" y="1576300"/>
            <a:chExt cx="1128371" cy="437861"/>
          </a:xfrm>
        </p:grpSpPr>
        <p:sp>
          <p:nvSpPr>
            <p:cNvPr id="339" name="Oval 338"/>
            <p:cNvSpPr/>
            <p:nvPr/>
          </p:nvSpPr>
          <p:spPr bwMode="auto">
            <a:xfrm flipV="1">
              <a:off x="1874457" y="1694641"/>
              <a:ext cx="1125191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0" name="Rectangle 33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1" name="Oval 340"/>
            <p:cNvSpPr/>
            <p:nvPr/>
          </p:nvSpPr>
          <p:spPr bwMode="auto">
            <a:xfrm flipV="1">
              <a:off x="1871277" y="1576300"/>
              <a:ext cx="1125191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2" name="Freeform 341"/>
            <p:cNvSpPr/>
            <p:nvPr/>
          </p:nvSpPr>
          <p:spPr bwMode="auto">
            <a:xfrm>
              <a:off x="2160522" y="1673340"/>
              <a:ext cx="546703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3" name="Freeform 342"/>
            <p:cNvSpPr/>
            <p:nvPr/>
          </p:nvSpPr>
          <p:spPr bwMode="auto">
            <a:xfrm>
              <a:off x="2103309" y="1633103"/>
              <a:ext cx="661129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4" name="Freeform 343"/>
            <p:cNvSpPr/>
            <p:nvPr/>
          </p:nvSpPr>
          <p:spPr bwMode="auto">
            <a:xfrm>
              <a:off x="2538763" y="1727776"/>
              <a:ext cx="24156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5" name="Freeform 344"/>
            <p:cNvSpPr/>
            <p:nvPr/>
          </p:nvSpPr>
          <p:spPr bwMode="auto">
            <a:xfrm>
              <a:off x="2090595" y="1730144"/>
              <a:ext cx="238387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46" name="Straight Connector 345"/>
            <p:cNvCxnSpPr>
              <a:endCxn id="341" idx="2"/>
            </p:cNvCxnSpPr>
            <p:nvPr/>
          </p:nvCxnSpPr>
          <p:spPr bwMode="auto">
            <a:xfrm flipH="1" flipV="1">
              <a:off x="1871277" y="1737243"/>
              <a:ext cx="3180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/>
            <p:nvPr/>
          </p:nvCxnSpPr>
          <p:spPr bwMode="auto">
            <a:xfrm flipH="1" flipV="1">
              <a:off x="2996468" y="1734877"/>
              <a:ext cx="3180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1" name="Group 347"/>
          <p:cNvGrpSpPr>
            <a:grpSpLocks/>
          </p:cNvGrpSpPr>
          <p:nvPr/>
        </p:nvGrpSpPr>
        <p:grpSpPr bwMode="auto">
          <a:xfrm>
            <a:off x="6220487" y="5942638"/>
            <a:ext cx="612246" cy="293688"/>
            <a:chOff x="1871277" y="1576300"/>
            <a:chExt cx="1128371" cy="437861"/>
          </a:xfrm>
        </p:grpSpPr>
        <p:sp>
          <p:nvSpPr>
            <p:cNvPr id="349" name="Oval 348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0" name="Rectangle 34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1" name="Oval 350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2" name="Freeform 351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3" name="Freeform 352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4" name="Freeform 353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5" name="Freeform 354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56" name="Straight Connector 355"/>
            <p:cNvCxnSpPr>
              <a:endCxn id="35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2" name="Group 357"/>
          <p:cNvGrpSpPr>
            <a:grpSpLocks/>
          </p:cNvGrpSpPr>
          <p:nvPr/>
        </p:nvGrpSpPr>
        <p:grpSpPr bwMode="auto">
          <a:xfrm>
            <a:off x="2940844" y="5988677"/>
            <a:ext cx="612246" cy="293687"/>
            <a:chOff x="1871277" y="1576300"/>
            <a:chExt cx="1128371" cy="437861"/>
          </a:xfrm>
        </p:grpSpPr>
        <p:sp>
          <p:nvSpPr>
            <p:cNvPr id="359" name="Oval 358"/>
            <p:cNvSpPr/>
            <p:nvPr/>
          </p:nvSpPr>
          <p:spPr bwMode="auto">
            <a:xfrm flipV="1">
              <a:off x="1874448" y="1694641"/>
              <a:ext cx="1125200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0" name="Rectangle 359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1" name="Oval 360"/>
            <p:cNvSpPr/>
            <p:nvPr/>
          </p:nvSpPr>
          <p:spPr bwMode="auto">
            <a:xfrm flipV="1">
              <a:off x="1871277" y="1576300"/>
              <a:ext cx="1125202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2" name="Freeform 361"/>
            <p:cNvSpPr/>
            <p:nvPr/>
          </p:nvSpPr>
          <p:spPr bwMode="auto">
            <a:xfrm>
              <a:off x="2159710" y="1673339"/>
              <a:ext cx="548337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3" name="Freeform 362"/>
            <p:cNvSpPr/>
            <p:nvPr/>
          </p:nvSpPr>
          <p:spPr bwMode="auto">
            <a:xfrm>
              <a:off x="2102657" y="1633104"/>
              <a:ext cx="662442" cy="11124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4" name="Freeform 363"/>
            <p:cNvSpPr/>
            <p:nvPr/>
          </p:nvSpPr>
          <p:spPr bwMode="auto">
            <a:xfrm>
              <a:off x="2536889" y="1727776"/>
              <a:ext cx="244059" cy="97039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5" name="Freeform 364"/>
            <p:cNvSpPr/>
            <p:nvPr/>
          </p:nvSpPr>
          <p:spPr bwMode="auto">
            <a:xfrm>
              <a:off x="2089979" y="1730143"/>
              <a:ext cx="240888" cy="9704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66" name="Straight Connector 365"/>
            <p:cNvCxnSpPr>
              <a:endCxn id="361" idx="2"/>
            </p:cNvCxnSpPr>
            <p:nvPr/>
          </p:nvCxnSpPr>
          <p:spPr bwMode="auto">
            <a:xfrm flipH="1" flipV="1">
              <a:off x="1871277" y="1737244"/>
              <a:ext cx="3171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 bwMode="auto">
            <a:xfrm flipH="1" flipV="1">
              <a:off x="2996479" y="1734876"/>
              <a:ext cx="3169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904289" y="2660292"/>
            <a:ext cx="5709230" cy="3804634"/>
            <a:chOff x="1757805" y="2331054"/>
            <a:chExt cx="5270058" cy="3804634"/>
          </a:xfrm>
        </p:grpSpPr>
        <p:sp>
          <p:nvSpPr>
            <p:cNvPr id="268" name="Freeform 267"/>
            <p:cNvSpPr/>
            <p:nvPr/>
          </p:nvSpPr>
          <p:spPr>
            <a:xfrm>
              <a:off x="1776413" y="4829175"/>
              <a:ext cx="1220787" cy="920750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10" h="921649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102350" y="4916488"/>
              <a:ext cx="925513" cy="75723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304" h="758185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287963" y="4937125"/>
              <a:ext cx="725487" cy="110013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09" h="110147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00538" y="4956175"/>
              <a:ext cx="514350" cy="577850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578353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21075" y="4919663"/>
              <a:ext cx="593725" cy="1216025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13" h="1215612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108" name="Rectangle 107"/>
              <p:cNvSpPr/>
              <p:nvPr/>
            </p:nvSpPr>
            <p:spPr bwMode="auto">
              <a:xfrm rot="10800000">
                <a:off x="1789113" y="2580876"/>
                <a:ext cx="1027112" cy="108307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7266" name="Group 104"/>
              <p:cNvGrpSpPr>
                <a:grpSpLocks/>
              </p:cNvGrpSpPr>
              <p:nvPr/>
            </p:nvGrpSpPr>
            <p:grpSpPr bwMode="auto">
              <a:xfrm>
                <a:off x="1782739" y="4616206"/>
                <a:ext cx="1034710" cy="389182"/>
                <a:chOff x="4128636" y="3606589"/>
                <a:chExt cx="568145" cy="338667"/>
              </a:xfrm>
            </p:grpSpPr>
            <p:sp>
              <p:nvSpPr>
                <p:cNvPr id="119" name="Oval 118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" name="Rectangle 146"/>
              <p:cNvSpPr/>
              <p:nvPr/>
            </p:nvSpPr>
            <p:spPr bwMode="auto">
              <a:xfrm>
                <a:off x="1801813" y="3602038"/>
                <a:ext cx="1027112" cy="1163637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3" name="Straight Connector 112"/>
              <p:cNvCxnSpPr/>
              <p:nvPr/>
            </p:nvCxnSpPr>
            <p:spPr bwMode="auto">
              <a:xfrm>
                <a:off x="1781175" y="2805113"/>
                <a:ext cx="20638" cy="202088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 bwMode="auto">
              <a:xfrm flipH="1">
                <a:off x="2817813" y="2805113"/>
                <a:ext cx="4762" cy="197643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72" name="Group 9"/>
              <p:cNvGrpSpPr>
                <a:grpSpLocks/>
              </p:cNvGrpSpPr>
              <p:nvPr/>
            </p:nvGrpSpPr>
            <p:grpSpPr bwMode="auto"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369" name="Oval 368"/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0" name="Rectangle 369"/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1" name="Oval 370"/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2" name="Freeform 371"/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3" name="Freeform 372"/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4" name="Freeform 373"/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5" name="Freeform 374"/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76" name="Straight Connector 375"/>
                <p:cNvCxnSpPr>
                  <a:endCxn id="371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Straight Connector 376"/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" name="Group 18"/>
            <p:cNvGrpSpPr/>
            <p:nvPr/>
          </p:nvGrpSpPr>
          <p:grpSpPr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171" name="Rectangle 170"/>
              <p:cNvSpPr/>
              <p:nvPr/>
            </p:nvSpPr>
            <p:spPr bwMode="auto"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/>
              <p:cNvCxnSpPr/>
              <p:nvPr/>
            </p:nvCxnSpPr>
            <p:spPr bwMode="auto">
              <a:xfrm flipH="1">
                <a:off x="4019550" y="3321180"/>
                <a:ext cx="1059" cy="153657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47" name="Picture 86" descr="router_top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49" name="Group 82"/>
              <p:cNvGrpSpPr>
                <a:grpSpLocks/>
              </p:cNvGrpSpPr>
              <p:nvPr/>
            </p:nvGrpSpPr>
            <p:grpSpPr bwMode="auto">
              <a:xfrm>
                <a:off x="3511442" y="4783543"/>
                <a:ext cx="507858" cy="221845"/>
                <a:chOff x="4128636" y="3606589"/>
                <a:chExt cx="568145" cy="338667"/>
              </a:xfrm>
            </p:grpSpPr>
            <p:sp>
              <p:nvSpPr>
                <p:cNvPr id="97" name="Oval 96"/>
                <p:cNvSpPr/>
                <p:nvPr/>
              </p:nvSpPr>
              <p:spPr>
                <a:xfrm>
                  <a:off x="4128757" y="3719873"/>
                  <a:ext cx="568304" cy="225383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4128757" y="3719873"/>
                  <a:ext cx="568304" cy="111479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4128757" y="3605971"/>
                  <a:ext cx="568304" cy="22538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4697061" y="3719873"/>
                  <a:ext cx="0" cy="11147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4128757" y="3719873"/>
                  <a:ext cx="0" cy="11147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" name="Rectangle 154"/>
              <p:cNvSpPr/>
              <p:nvPr/>
            </p:nvSpPr>
            <p:spPr bwMode="auto">
              <a:xfrm>
                <a:off x="3516313" y="3697288"/>
                <a:ext cx="498475" cy="1163637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4" name="Straight Connector 173"/>
              <p:cNvCxnSpPr>
                <a:stCxn id="381" idx="2"/>
              </p:cNvCxnSpPr>
              <p:nvPr/>
            </p:nvCxnSpPr>
            <p:spPr bwMode="auto">
              <a:xfrm flipH="1">
                <a:off x="3506788" y="3262991"/>
                <a:ext cx="4762" cy="168842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33" name="Group 377"/>
              <p:cNvGrpSpPr>
                <a:grpSpLocks/>
              </p:cNvGrpSpPr>
              <p:nvPr/>
            </p:nvGrpSpPr>
            <p:grpSpPr bwMode="auto">
              <a:xfrm>
                <a:off x="3511057" y="3174091"/>
                <a:ext cx="504096" cy="242719"/>
                <a:chOff x="2183302" y="1574638"/>
                <a:chExt cx="1200154" cy="430218"/>
              </a:xfrm>
            </p:grpSpPr>
            <p:sp>
              <p:nvSpPr>
                <p:cNvPr id="379" name="Oval 378"/>
                <p:cNvSpPr/>
                <p:nvPr/>
              </p:nvSpPr>
              <p:spPr bwMode="auto">
                <a:xfrm flipV="1">
                  <a:off x="2188256" y="1690004"/>
                  <a:ext cx="1194331" cy="31514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0" name="Rectangle 379"/>
                <p:cNvSpPr/>
                <p:nvPr/>
              </p:nvSpPr>
              <p:spPr bwMode="auto">
                <a:xfrm>
                  <a:off x="2184476" y="1735026"/>
                  <a:ext cx="1198111" cy="11255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1" name="Oval 380"/>
                <p:cNvSpPr/>
                <p:nvPr/>
              </p:nvSpPr>
              <p:spPr bwMode="auto">
                <a:xfrm flipV="1">
                  <a:off x="2184476" y="1574638"/>
                  <a:ext cx="1194331" cy="315149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2" name="Freeform 381"/>
                <p:cNvSpPr/>
                <p:nvPr/>
              </p:nvSpPr>
              <p:spPr bwMode="auto">
                <a:xfrm>
                  <a:off x="2490619" y="1670308"/>
                  <a:ext cx="582047" cy="15757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3" name="Freeform 382"/>
                <p:cNvSpPr/>
                <p:nvPr/>
              </p:nvSpPr>
              <p:spPr bwMode="auto">
                <a:xfrm>
                  <a:off x="2430146" y="1630915"/>
                  <a:ext cx="702992" cy="10973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4" name="Freeform 383"/>
                <p:cNvSpPr/>
                <p:nvPr/>
              </p:nvSpPr>
              <p:spPr bwMode="auto">
                <a:xfrm>
                  <a:off x="2891248" y="1723770"/>
                  <a:ext cx="260786" cy="9567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5" name="Freeform 384"/>
                <p:cNvSpPr/>
                <p:nvPr/>
              </p:nvSpPr>
              <p:spPr bwMode="auto">
                <a:xfrm>
                  <a:off x="2418806" y="1726585"/>
                  <a:ext cx="253230" cy="92856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6" name="Straight Connector 385"/>
                <p:cNvCxnSpPr>
                  <a:endCxn id="381" idx="2"/>
                </p:cNvCxnSpPr>
                <p:nvPr/>
              </p:nvCxnSpPr>
              <p:spPr bwMode="auto">
                <a:xfrm flipH="1" flipV="1">
                  <a:off x="2184476" y="1732213"/>
                  <a:ext cx="3781" cy="12099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Straight Connector 386"/>
                <p:cNvCxnSpPr/>
                <p:nvPr/>
              </p:nvCxnSpPr>
              <p:spPr bwMode="auto">
                <a:xfrm flipH="1" flipV="1">
                  <a:off x="3378806" y="1729398"/>
                  <a:ext cx="3781" cy="120996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" name="Group 19"/>
            <p:cNvGrpSpPr/>
            <p:nvPr/>
          </p:nvGrpSpPr>
          <p:grpSpPr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439" name="Rectangle 438"/>
              <p:cNvSpPr/>
              <p:nvPr/>
            </p:nvSpPr>
            <p:spPr bwMode="auto"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0" name="Straight Connector 439"/>
              <p:cNvCxnSpPr/>
              <p:nvPr/>
            </p:nvCxnSpPr>
            <p:spPr bwMode="auto">
              <a:xfrm>
                <a:off x="4822015" y="2642002"/>
                <a:ext cx="5573" cy="221416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18" name="Group 442"/>
              <p:cNvGrpSpPr>
                <a:grpSpLocks/>
              </p:cNvGrpSpPr>
              <p:nvPr/>
            </p:nvGrpSpPr>
            <p:grpSpPr bwMode="auto">
              <a:xfrm>
                <a:off x="4319479" y="4781999"/>
                <a:ext cx="507859" cy="221801"/>
                <a:chOff x="4128636" y="3606589"/>
                <a:chExt cx="568145" cy="338667"/>
              </a:xfrm>
            </p:grpSpPr>
            <p:sp>
              <p:nvSpPr>
                <p:cNvPr id="452" name="Oval 451"/>
                <p:cNvSpPr/>
                <p:nvPr/>
              </p:nvSpPr>
              <p:spPr>
                <a:xfrm>
                  <a:off x="4128758" y="3719830"/>
                  <a:ext cx="568303" cy="22542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3" name="Rectangle 452"/>
                <p:cNvSpPr/>
                <p:nvPr/>
              </p:nvSpPr>
              <p:spPr>
                <a:xfrm>
                  <a:off x="4128758" y="3719830"/>
                  <a:ext cx="568303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4" name="Oval 453"/>
                <p:cNvSpPr/>
                <p:nvPr/>
              </p:nvSpPr>
              <p:spPr>
                <a:xfrm>
                  <a:off x="4128758" y="3605903"/>
                  <a:ext cx="568303" cy="22542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5" name="Straight Connector 454"/>
                <p:cNvCxnSpPr/>
                <p:nvPr/>
              </p:nvCxnSpPr>
              <p:spPr>
                <a:xfrm>
                  <a:off x="4697061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455"/>
                <p:cNvCxnSpPr/>
                <p:nvPr/>
              </p:nvCxnSpPr>
              <p:spPr>
                <a:xfrm>
                  <a:off x="4128758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4" name="Rectangle 443"/>
              <p:cNvSpPr/>
              <p:nvPr/>
            </p:nvSpPr>
            <p:spPr bwMode="auto">
              <a:xfrm>
                <a:off x="4324350" y="3695700"/>
                <a:ext cx="498475" cy="11636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7" name="Straight Connector 446"/>
              <p:cNvCxnSpPr>
                <a:stCxn id="458" idx="2"/>
              </p:cNvCxnSpPr>
              <p:nvPr/>
            </p:nvCxnSpPr>
            <p:spPr bwMode="auto">
              <a:xfrm>
                <a:off x="4300799" y="2640496"/>
                <a:ext cx="14026" cy="2309329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37" name="Group 456"/>
              <p:cNvGrpSpPr>
                <a:grpSpLocks/>
              </p:cNvGrpSpPr>
              <p:nvPr/>
            </p:nvGrpSpPr>
            <p:grpSpPr bwMode="auto"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458" name="Oval 457"/>
                <p:cNvSpPr/>
                <p:nvPr/>
              </p:nvSpPr>
              <p:spPr bwMode="auto">
                <a:xfrm flipV="1">
                  <a:off x="2187075" y="1689926"/>
                  <a:ext cx="1196381" cy="31493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59" name="Rectangle 458"/>
                <p:cNvSpPr/>
                <p:nvPr/>
              </p:nvSpPr>
              <p:spPr bwMode="auto">
                <a:xfrm>
                  <a:off x="2183302" y="1734916"/>
                  <a:ext cx="1200154" cy="1124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/>
                <p:cNvSpPr/>
                <p:nvPr/>
              </p:nvSpPr>
              <p:spPr bwMode="auto">
                <a:xfrm flipV="1">
                  <a:off x="2183302" y="1574638"/>
                  <a:ext cx="1196379" cy="31493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61" name="Freeform 460"/>
                <p:cNvSpPr/>
                <p:nvPr/>
              </p:nvSpPr>
              <p:spPr bwMode="auto">
                <a:xfrm>
                  <a:off x="2489000" y="1670242"/>
                  <a:ext cx="584982" cy="1574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2" name="Freeform 461"/>
                <p:cNvSpPr/>
                <p:nvPr/>
              </p:nvSpPr>
              <p:spPr bwMode="auto">
                <a:xfrm>
                  <a:off x="2428615" y="1630876"/>
                  <a:ext cx="705752" cy="10966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3" name="Freeform 462"/>
                <p:cNvSpPr/>
                <p:nvPr/>
              </p:nvSpPr>
              <p:spPr bwMode="auto">
                <a:xfrm>
                  <a:off x="2892827" y="1723668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4" name="Freeform 463"/>
                <p:cNvSpPr/>
                <p:nvPr/>
              </p:nvSpPr>
              <p:spPr bwMode="auto">
                <a:xfrm>
                  <a:off x="2417294" y="1726479"/>
                  <a:ext cx="252861" cy="9279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65" name="Straight Connector 464"/>
                <p:cNvCxnSpPr>
                  <a:endCxn id="460" idx="2"/>
                </p:cNvCxnSpPr>
                <p:nvPr/>
              </p:nvCxnSpPr>
              <p:spPr bwMode="auto">
                <a:xfrm flipH="1" flipV="1">
                  <a:off x="2183302" y="1732103"/>
                  <a:ext cx="3773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Straight Connector 465"/>
                <p:cNvCxnSpPr/>
                <p:nvPr/>
              </p:nvCxnSpPr>
              <p:spPr bwMode="auto">
                <a:xfrm flipH="1" flipV="1">
                  <a:off x="3379681" y="1729292"/>
                  <a:ext cx="3775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" name="Group 20"/>
            <p:cNvGrpSpPr/>
            <p:nvPr/>
          </p:nvGrpSpPr>
          <p:grpSpPr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468" name="Rectangle 467"/>
              <p:cNvSpPr/>
              <p:nvPr/>
            </p:nvSpPr>
            <p:spPr bwMode="auto"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69" name="Straight Connector 468"/>
              <p:cNvCxnSpPr>
                <a:stCxn id="489" idx="6"/>
              </p:cNvCxnSpPr>
              <p:nvPr/>
            </p:nvCxnSpPr>
            <p:spPr bwMode="auto">
              <a:xfrm>
                <a:off x="6003925" y="3268195"/>
                <a:ext cx="6350" cy="158117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187" name="Picture 469" descr="router_top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189" name="Group 471"/>
              <p:cNvGrpSpPr>
                <a:grpSpLocks/>
              </p:cNvGrpSpPr>
              <p:nvPr/>
            </p:nvGrpSpPr>
            <p:grpSpPr bwMode="auto">
              <a:xfrm>
                <a:off x="5502167" y="4781999"/>
                <a:ext cx="507858" cy="221801"/>
                <a:chOff x="4128636" y="3606589"/>
                <a:chExt cx="568145" cy="338667"/>
              </a:xfrm>
            </p:grpSpPr>
            <p:sp>
              <p:nvSpPr>
                <p:cNvPr id="481" name="Oval 480"/>
                <p:cNvSpPr/>
                <p:nvPr/>
              </p:nvSpPr>
              <p:spPr>
                <a:xfrm>
                  <a:off x="4128757" y="3719830"/>
                  <a:ext cx="568304" cy="22542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2" name="Rectangle 481"/>
                <p:cNvSpPr/>
                <p:nvPr/>
              </p:nvSpPr>
              <p:spPr>
                <a:xfrm>
                  <a:off x="4128757" y="3719830"/>
                  <a:ext cx="568304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" name="Oval 482"/>
                <p:cNvSpPr/>
                <p:nvPr/>
              </p:nvSpPr>
              <p:spPr>
                <a:xfrm>
                  <a:off x="4128757" y="3605903"/>
                  <a:ext cx="568304" cy="22542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84" name="Straight Connector 483"/>
                <p:cNvCxnSpPr/>
                <p:nvPr/>
              </p:nvCxnSpPr>
              <p:spPr>
                <a:xfrm>
                  <a:off x="4697061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/>
                <p:cNvCxnSpPr/>
                <p:nvPr/>
              </p:nvCxnSpPr>
              <p:spPr>
                <a:xfrm>
                  <a:off x="4128757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3" name="Rectangle 472"/>
              <p:cNvSpPr/>
              <p:nvPr/>
            </p:nvSpPr>
            <p:spPr bwMode="auto">
              <a:xfrm>
                <a:off x="5507038" y="3695700"/>
                <a:ext cx="498475" cy="11636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76" name="Straight Connector 475"/>
              <p:cNvCxnSpPr>
                <a:stCxn id="47187" idx="1"/>
              </p:cNvCxnSpPr>
              <p:nvPr/>
            </p:nvCxnSpPr>
            <p:spPr bwMode="auto">
              <a:xfrm>
                <a:off x="5491163" y="3316941"/>
                <a:ext cx="6350" cy="1632884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39" name="Group 485"/>
              <p:cNvGrpSpPr>
                <a:grpSpLocks/>
              </p:cNvGrpSpPr>
              <p:nvPr/>
            </p:nvGrpSpPr>
            <p:grpSpPr bwMode="auto"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7075" y="1689926"/>
                  <a:ext cx="1196381" cy="31493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302" y="1734916"/>
                  <a:ext cx="1200154" cy="1124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 flipV="1">
                  <a:off x="2183302" y="1574638"/>
                  <a:ext cx="1196379" cy="31493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89000" y="1670242"/>
                  <a:ext cx="584982" cy="1574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2428615" y="1630876"/>
                  <a:ext cx="705752" cy="10966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2892827" y="1723668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2417294" y="1726479"/>
                  <a:ext cx="252861" cy="9279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endCxn id="489" idx="2"/>
                </p:cNvCxnSpPr>
                <p:nvPr/>
              </p:nvCxnSpPr>
              <p:spPr bwMode="auto">
                <a:xfrm flipH="1" flipV="1">
                  <a:off x="2183302" y="1732103"/>
                  <a:ext cx="3773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 flipH="1" flipV="1">
                  <a:off x="3379681" y="1729292"/>
                  <a:ext cx="3775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" name="Group 21"/>
            <p:cNvGrpSpPr/>
            <p:nvPr/>
          </p:nvGrpSpPr>
          <p:grpSpPr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497" name="Rectangle 496"/>
              <p:cNvSpPr/>
              <p:nvPr/>
            </p:nvSpPr>
            <p:spPr bwMode="auto"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98" name="Straight Connector 497"/>
              <p:cNvCxnSpPr/>
              <p:nvPr/>
            </p:nvCxnSpPr>
            <p:spPr bwMode="auto">
              <a:xfrm>
                <a:off x="6994525" y="2845840"/>
                <a:ext cx="0" cy="1999208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60" name="Group 500"/>
              <p:cNvGrpSpPr>
                <a:grpSpLocks/>
              </p:cNvGrpSpPr>
              <p:nvPr/>
            </p:nvGrpSpPr>
            <p:grpSpPr bwMode="auto">
              <a:xfrm>
                <a:off x="6486417" y="4766099"/>
                <a:ext cx="507858" cy="236115"/>
                <a:chOff x="4128636" y="3606589"/>
                <a:chExt cx="568145" cy="338667"/>
              </a:xfrm>
            </p:grpSpPr>
            <p:sp>
              <p:nvSpPr>
                <p:cNvPr id="510" name="Oval 509"/>
                <p:cNvSpPr/>
                <p:nvPr/>
              </p:nvSpPr>
              <p:spPr>
                <a:xfrm>
                  <a:off x="4128757" y="3719828"/>
                  <a:ext cx="568304" cy="22542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Rectangle 510"/>
                <p:cNvSpPr/>
                <p:nvPr/>
              </p:nvSpPr>
              <p:spPr>
                <a:xfrm>
                  <a:off x="4128757" y="3719828"/>
                  <a:ext cx="568304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Oval 511"/>
                <p:cNvSpPr/>
                <p:nvPr/>
              </p:nvSpPr>
              <p:spPr>
                <a:xfrm>
                  <a:off x="4128757" y="3605903"/>
                  <a:ext cx="568304" cy="225426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/>
                <p:cNvCxnSpPr/>
                <p:nvPr/>
              </p:nvCxnSpPr>
              <p:spPr>
                <a:xfrm>
                  <a:off x="4697061" y="3719828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>
                <a:xfrm>
                  <a:off x="4128757" y="3719828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2" name="Rectangle 501"/>
              <p:cNvSpPr/>
              <p:nvPr/>
            </p:nvSpPr>
            <p:spPr bwMode="auto">
              <a:xfrm>
                <a:off x="6491288" y="3609696"/>
                <a:ext cx="498475" cy="12387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5" name="Straight Connector 504"/>
              <p:cNvCxnSpPr/>
              <p:nvPr/>
            </p:nvCxnSpPr>
            <p:spPr bwMode="auto">
              <a:xfrm>
                <a:off x="6472366" y="2818589"/>
                <a:ext cx="9397" cy="212616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41" name="Group 514"/>
              <p:cNvGrpSpPr>
                <a:grpSpLocks/>
              </p:cNvGrpSpPr>
              <p:nvPr/>
            </p:nvGrpSpPr>
            <p:grpSpPr bwMode="auto"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516" name="Oval 515"/>
                <p:cNvSpPr/>
                <p:nvPr/>
              </p:nvSpPr>
              <p:spPr bwMode="auto">
                <a:xfrm flipV="1">
                  <a:off x="2187075" y="1689925"/>
                  <a:ext cx="1196381" cy="31493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7" name="Rectangle 516"/>
                <p:cNvSpPr/>
                <p:nvPr/>
              </p:nvSpPr>
              <p:spPr bwMode="auto">
                <a:xfrm>
                  <a:off x="2183302" y="1734915"/>
                  <a:ext cx="1200154" cy="112476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8" name="Oval 517"/>
                <p:cNvSpPr/>
                <p:nvPr/>
              </p:nvSpPr>
              <p:spPr bwMode="auto">
                <a:xfrm flipV="1">
                  <a:off x="2183302" y="1574638"/>
                  <a:ext cx="1196379" cy="31493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9" name="Freeform 518"/>
                <p:cNvSpPr/>
                <p:nvPr/>
              </p:nvSpPr>
              <p:spPr bwMode="auto">
                <a:xfrm>
                  <a:off x="2489000" y="1670242"/>
                  <a:ext cx="584982" cy="157466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0" name="Freeform 519"/>
                <p:cNvSpPr/>
                <p:nvPr/>
              </p:nvSpPr>
              <p:spPr bwMode="auto">
                <a:xfrm>
                  <a:off x="2428615" y="1630876"/>
                  <a:ext cx="705752" cy="109663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1" name="Freeform 520"/>
                <p:cNvSpPr/>
                <p:nvPr/>
              </p:nvSpPr>
              <p:spPr bwMode="auto">
                <a:xfrm>
                  <a:off x="2892827" y="1723667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2" name="Freeform 521"/>
                <p:cNvSpPr/>
                <p:nvPr/>
              </p:nvSpPr>
              <p:spPr bwMode="auto">
                <a:xfrm>
                  <a:off x="2417294" y="1726480"/>
                  <a:ext cx="252861" cy="92791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23" name="Straight Connector 522"/>
                <p:cNvCxnSpPr>
                  <a:endCxn id="518" idx="2"/>
                </p:cNvCxnSpPr>
                <p:nvPr/>
              </p:nvCxnSpPr>
              <p:spPr bwMode="auto">
                <a:xfrm flipH="1" flipV="1">
                  <a:off x="2183302" y="1732104"/>
                  <a:ext cx="3773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4" name="Straight Connector 523"/>
                <p:cNvCxnSpPr/>
                <p:nvPr/>
              </p:nvCxnSpPr>
              <p:spPr bwMode="auto">
                <a:xfrm flipH="1" flipV="1">
                  <a:off x="3379681" y="1729291"/>
                  <a:ext cx="3775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7142" name="Text Box 167"/>
          <p:cNvSpPr txBox="1">
            <a:spLocks noChangeArrowheads="1"/>
          </p:cNvSpPr>
          <p:nvPr/>
        </p:nvSpPr>
        <p:spPr bwMode="auto">
          <a:xfrm>
            <a:off x="610527" y="277814"/>
            <a:ext cx="60368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Recall: per-router control plane</a:t>
            </a:r>
          </a:p>
        </p:txBody>
      </p:sp>
      <p:grpSp>
        <p:nvGrpSpPr>
          <p:cNvPr id="229" name="Group 228"/>
          <p:cNvGrpSpPr/>
          <p:nvPr/>
        </p:nvGrpSpPr>
        <p:grpSpPr>
          <a:xfrm>
            <a:off x="1980586" y="3016012"/>
            <a:ext cx="5538888" cy="879389"/>
            <a:chOff x="1866825" y="707349"/>
            <a:chExt cx="5112820" cy="879389"/>
          </a:xfrm>
        </p:grpSpPr>
        <p:sp>
          <p:nvSpPr>
            <p:cNvPr id="233" name="Oval 232"/>
            <p:cNvSpPr/>
            <p:nvPr/>
          </p:nvSpPr>
          <p:spPr>
            <a:xfrm>
              <a:off x="1866825" y="785347"/>
              <a:ext cx="954705" cy="491476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1912649" y="783191"/>
              <a:ext cx="868877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480"/>
                </a:lnSpc>
              </a:pPr>
              <a:r>
                <a:rPr lang="en-US" sz="1400" dirty="0"/>
                <a:t>Routing</a:t>
              </a:r>
            </a:p>
            <a:p>
              <a:pPr algn="ctr">
                <a:lnSpc>
                  <a:spcPts val="1480"/>
                </a:lnSpc>
              </a:pPr>
              <a:r>
                <a:rPr lang="en-US" sz="1400" dirty="0"/>
                <a:t>Algorithm</a:t>
              </a:r>
            </a:p>
          </p:txBody>
        </p:sp>
        <p:cxnSp>
          <p:nvCxnSpPr>
            <p:cNvPr id="235" name="Straight Arrow Connector 234"/>
            <p:cNvCxnSpPr/>
            <p:nvPr/>
          </p:nvCxnSpPr>
          <p:spPr>
            <a:xfrm flipV="1">
              <a:off x="2833714" y="807908"/>
              <a:ext cx="1517851" cy="213379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/>
            <p:nvPr/>
          </p:nvCxnSpPr>
          <p:spPr>
            <a:xfrm>
              <a:off x="2750618" y="1201670"/>
              <a:ext cx="797027" cy="279264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/>
            <p:cNvCxnSpPr/>
            <p:nvPr/>
          </p:nvCxnSpPr>
          <p:spPr>
            <a:xfrm>
              <a:off x="4684666" y="894080"/>
              <a:ext cx="893541" cy="510629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/>
            <p:cNvCxnSpPr/>
            <p:nvPr/>
          </p:nvCxnSpPr>
          <p:spPr>
            <a:xfrm>
              <a:off x="4800837" y="800746"/>
              <a:ext cx="1695897" cy="130795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/>
            <p:cNvSpPr/>
            <p:nvPr/>
          </p:nvSpPr>
          <p:spPr>
            <a:xfrm>
              <a:off x="6558622" y="894080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5572329" y="1404709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>
              <a:off x="4367082" y="707349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3571953" y="1402071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3" name="Straight Arrow Connector 242"/>
            <p:cNvCxnSpPr/>
            <p:nvPr/>
          </p:nvCxnSpPr>
          <p:spPr>
            <a:xfrm>
              <a:off x="2821560" y="1106261"/>
              <a:ext cx="2738615" cy="338776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/>
            <p:cNvCxnSpPr>
              <a:endCxn id="239" idx="2"/>
            </p:cNvCxnSpPr>
            <p:nvPr/>
          </p:nvCxnSpPr>
          <p:spPr>
            <a:xfrm flipV="1">
              <a:off x="3997124" y="985095"/>
              <a:ext cx="2561498" cy="469120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/>
            <p:cNvCxnSpPr/>
            <p:nvPr/>
          </p:nvCxnSpPr>
          <p:spPr>
            <a:xfrm flipV="1">
              <a:off x="3992124" y="1509221"/>
              <a:ext cx="1580205" cy="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/>
            <p:nvPr/>
          </p:nvCxnSpPr>
          <p:spPr>
            <a:xfrm flipV="1">
              <a:off x="5997500" y="1083737"/>
              <a:ext cx="751103" cy="397197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8" name="TextBox 257"/>
          <p:cNvSpPr txBox="1"/>
          <p:nvPr/>
        </p:nvSpPr>
        <p:spPr>
          <a:xfrm>
            <a:off x="560602" y="1154626"/>
            <a:ext cx="88930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Individual routing algorithm components </a:t>
            </a:r>
            <a:r>
              <a:rPr lang="en-US" sz="2400" i="1" dirty="0">
                <a:solidFill>
                  <a:srgbClr val="000090"/>
                </a:solidFill>
              </a:rPr>
              <a:t>in each and every router </a:t>
            </a:r>
            <a:r>
              <a:rPr lang="en-US" sz="2400" dirty="0"/>
              <a:t>interact with each other in control plane to compute forwarding tables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687116" y="3404226"/>
            <a:ext cx="6884006" cy="1053316"/>
            <a:chOff x="1557338" y="3074988"/>
            <a:chExt cx="6354467" cy="1053316"/>
          </a:xfrm>
        </p:grpSpPr>
        <p:sp>
          <p:nvSpPr>
            <p:cNvPr id="47115" name="TextBox 232"/>
            <p:cNvSpPr txBox="1">
              <a:spLocks noChangeArrowheads="1"/>
            </p:cNvSpPr>
            <p:nvPr/>
          </p:nvSpPr>
          <p:spPr bwMode="auto">
            <a:xfrm>
              <a:off x="7303422" y="3651250"/>
              <a:ext cx="574417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sp>
          <p:nvSpPr>
            <p:cNvPr id="47116" name="TextBox 233"/>
            <p:cNvSpPr txBox="1">
              <a:spLocks noChangeArrowheads="1"/>
            </p:cNvSpPr>
            <p:nvPr/>
          </p:nvSpPr>
          <p:spPr bwMode="auto">
            <a:xfrm>
              <a:off x="7245646" y="3074988"/>
              <a:ext cx="666159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cxnSp>
          <p:nvCxnSpPr>
            <p:cNvPr id="232" name="Straight Connector 231"/>
            <p:cNvCxnSpPr/>
            <p:nvPr/>
          </p:nvCxnSpPr>
          <p:spPr>
            <a:xfrm>
              <a:off x="1557338" y="3613150"/>
              <a:ext cx="620712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981803" y="4031985"/>
            <a:ext cx="5553354" cy="1120753"/>
            <a:chOff x="-4746102" y="4471477"/>
            <a:chExt cx="5126173" cy="1120753"/>
          </a:xfrm>
        </p:grpSpPr>
        <p:pic>
          <p:nvPicPr>
            <p:cNvPr id="47268" name="Picture 10" descr="fig42_table.pdf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6102" y="4471477"/>
              <a:ext cx="966463" cy="966962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>
              <a:off x="-3025264" y="5228984"/>
              <a:ext cx="3405335" cy="363246"/>
              <a:chOff x="-3025264" y="5228984"/>
              <a:chExt cx="3405335" cy="363246"/>
            </a:xfrm>
          </p:grpSpPr>
          <p:grpSp>
            <p:nvGrpSpPr>
              <p:cNvPr id="47251" name="Group 241"/>
              <p:cNvGrpSpPr>
                <a:grpSpLocks/>
              </p:cNvGrpSpPr>
              <p:nvPr/>
            </p:nvGrpSpPr>
            <p:grpSpPr bwMode="auto">
              <a:xfrm>
                <a:off x="-3025264" y="5262858"/>
                <a:ext cx="430360" cy="329372"/>
                <a:chOff x="2931664" y="3912603"/>
                <a:chExt cx="430450" cy="329314"/>
              </a:xfrm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2935837" y="3912034"/>
                  <a:ext cx="425539" cy="33014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2931074" y="4004093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2931074" y="4067582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>
                  <a:stCxn id="92" idx="2"/>
                </p:cNvCxnSpPr>
                <p:nvPr/>
              </p:nvCxnSpPr>
              <p:spPr>
                <a:xfrm flipH="1" flipV="1">
                  <a:off x="3147019" y="4004093"/>
                  <a:ext cx="1587" cy="238083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220" name="Group 444"/>
              <p:cNvGrpSpPr>
                <a:grpSpLocks/>
              </p:cNvGrpSpPr>
              <p:nvPr/>
            </p:nvGrpSpPr>
            <p:grpSpPr bwMode="auto">
              <a:xfrm>
                <a:off x="-2217227" y="5261364"/>
                <a:ext cx="430361" cy="329307"/>
                <a:chOff x="2931664" y="3912603"/>
                <a:chExt cx="430450" cy="329314"/>
              </a:xfrm>
            </p:grpSpPr>
            <p:sp>
              <p:nvSpPr>
                <p:cNvPr id="448" name="Rectangle 447"/>
                <p:cNvSpPr/>
                <p:nvPr/>
              </p:nvSpPr>
              <p:spPr>
                <a:xfrm>
                  <a:off x="2935838" y="3911941"/>
                  <a:ext cx="425538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49" name="Straight Connector 448"/>
                <p:cNvCxnSpPr/>
                <p:nvPr/>
              </p:nvCxnSpPr>
              <p:spPr>
                <a:xfrm>
                  <a:off x="2931074" y="4004018"/>
                  <a:ext cx="425538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/>
                <p:cNvCxnSpPr/>
                <p:nvPr/>
              </p:nvCxnSpPr>
              <p:spPr>
                <a:xfrm>
                  <a:off x="2931074" y="4067519"/>
                  <a:ext cx="425538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/>
                <p:cNvCxnSpPr>
                  <a:stCxn id="448" idx="2"/>
                </p:cNvCxnSpPr>
                <p:nvPr/>
              </p:nvCxnSpPr>
              <p:spPr>
                <a:xfrm flipH="1" flipV="1">
                  <a:off x="3147019" y="4004018"/>
                  <a:ext cx="1588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91" name="Group 473"/>
              <p:cNvGrpSpPr>
                <a:grpSpLocks/>
              </p:cNvGrpSpPr>
              <p:nvPr/>
            </p:nvGrpSpPr>
            <p:grpSpPr bwMode="auto">
              <a:xfrm>
                <a:off x="-1034539" y="5261364"/>
                <a:ext cx="430360" cy="329307"/>
                <a:chOff x="2931664" y="3912603"/>
                <a:chExt cx="430450" cy="329314"/>
              </a:xfrm>
            </p:grpSpPr>
            <p:sp>
              <p:nvSpPr>
                <p:cNvPr id="477" name="Rectangle 476"/>
                <p:cNvSpPr/>
                <p:nvPr/>
              </p:nvSpPr>
              <p:spPr>
                <a:xfrm>
                  <a:off x="2935837" y="3911941"/>
                  <a:ext cx="425539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78" name="Straight Connector 477"/>
                <p:cNvCxnSpPr/>
                <p:nvPr/>
              </p:nvCxnSpPr>
              <p:spPr>
                <a:xfrm>
                  <a:off x="2931074" y="4004018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/>
                <p:cNvCxnSpPr/>
                <p:nvPr/>
              </p:nvCxnSpPr>
              <p:spPr>
                <a:xfrm>
                  <a:off x="2931074" y="4067519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479"/>
                <p:cNvCxnSpPr>
                  <a:stCxn id="477" idx="2"/>
                </p:cNvCxnSpPr>
                <p:nvPr/>
              </p:nvCxnSpPr>
              <p:spPr>
                <a:xfrm flipH="1" flipV="1">
                  <a:off x="3147019" y="4004018"/>
                  <a:ext cx="1587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2" name="Group 502"/>
              <p:cNvGrpSpPr>
                <a:grpSpLocks/>
              </p:cNvGrpSpPr>
              <p:nvPr/>
            </p:nvGrpSpPr>
            <p:grpSpPr bwMode="auto">
              <a:xfrm>
                <a:off x="-50289" y="5228984"/>
                <a:ext cx="430360" cy="350559"/>
                <a:chOff x="2931664" y="3912603"/>
                <a:chExt cx="430450" cy="329314"/>
              </a:xfrm>
            </p:grpSpPr>
            <p:sp>
              <p:nvSpPr>
                <p:cNvPr id="506" name="Rectangle 505"/>
                <p:cNvSpPr/>
                <p:nvPr/>
              </p:nvSpPr>
              <p:spPr>
                <a:xfrm>
                  <a:off x="2935837" y="3911940"/>
                  <a:ext cx="425539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7" name="Straight Connector 506"/>
                <p:cNvCxnSpPr/>
                <p:nvPr/>
              </p:nvCxnSpPr>
              <p:spPr>
                <a:xfrm>
                  <a:off x="2931074" y="4004017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/>
                <p:cNvCxnSpPr/>
                <p:nvPr/>
              </p:nvCxnSpPr>
              <p:spPr>
                <a:xfrm>
                  <a:off x="2931074" y="4067518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/>
                <p:cNvCxnSpPr>
                  <a:stCxn id="506" idx="2"/>
                </p:cNvCxnSpPr>
                <p:nvPr/>
              </p:nvCxnSpPr>
              <p:spPr>
                <a:xfrm flipH="1" flipV="1">
                  <a:off x="3147019" y="4004017"/>
                  <a:ext cx="1587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5" name="Group 24"/>
          <p:cNvGrpSpPr/>
          <p:nvPr/>
        </p:nvGrpSpPr>
        <p:grpSpPr>
          <a:xfrm>
            <a:off x="2472695" y="3212143"/>
            <a:ext cx="4806818" cy="1906161"/>
            <a:chOff x="-4267279" y="3655204"/>
            <a:chExt cx="4437063" cy="1906161"/>
          </a:xfrm>
        </p:grpSpPr>
        <p:cxnSp>
          <p:nvCxnSpPr>
            <p:cNvPr id="111" name="Straight Arrow Connector 110"/>
            <p:cNvCxnSpPr/>
            <p:nvPr/>
          </p:nvCxnSpPr>
          <p:spPr bwMode="auto">
            <a:xfrm>
              <a:off x="-4267279" y="4046968"/>
              <a:ext cx="0" cy="422275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 bwMode="auto">
            <a:xfrm flipH="1">
              <a:off x="-2808366" y="4361550"/>
              <a:ext cx="154" cy="872164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Arrow Connector 445"/>
            <p:cNvCxnSpPr/>
            <p:nvPr/>
          </p:nvCxnSpPr>
          <p:spPr bwMode="auto">
            <a:xfrm>
              <a:off x="-2006807" y="3655204"/>
              <a:ext cx="6479" cy="1576923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Arrow Connector 474"/>
            <p:cNvCxnSpPr>
              <a:stCxn id="468" idx="0"/>
            </p:cNvCxnSpPr>
            <p:nvPr/>
          </p:nvCxnSpPr>
          <p:spPr bwMode="auto">
            <a:xfrm>
              <a:off x="-823524" y="4656511"/>
              <a:ext cx="5883" cy="904854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Arrow Connector 503"/>
            <p:cNvCxnSpPr/>
            <p:nvPr/>
          </p:nvCxnSpPr>
          <p:spPr bwMode="auto">
            <a:xfrm flipH="1">
              <a:off x="166609" y="3798581"/>
              <a:ext cx="3175" cy="1399277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0834" y="6475896"/>
            <a:ext cx="745165" cy="3821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56</a:t>
            </a:fld>
            <a:endParaRPr lang="en-US" sz="1200" dirty="0">
              <a:latin typeface="Tahoma" charset="0"/>
            </a:endParaRPr>
          </a:p>
        </p:txBody>
      </p:sp>
      <p:sp>
        <p:nvSpPr>
          <p:cNvPr id="27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06788" y="6475082"/>
            <a:ext cx="2358929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93625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574608" y="2021025"/>
            <a:ext cx="6530048" cy="1440135"/>
            <a:chOff x="1492879" y="2061336"/>
            <a:chExt cx="6027737" cy="1440135"/>
          </a:xfrm>
        </p:grpSpPr>
        <p:sp>
          <p:nvSpPr>
            <p:cNvPr id="388" name="Rectangle 387"/>
            <p:cNvSpPr/>
            <p:nvPr/>
          </p:nvSpPr>
          <p:spPr bwMode="auto">
            <a:xfrm>
              <a:off x="1929251" y="2064703"/>
              <a:ext cx="5043488" cy="10175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6" name="Freeform 395"/>
            <p:cNvSpPr/>
            <p:nvPr/>
          </p:nvSpPr>
          <p:spPr bwMode="auto">
            <a:xfrm>
              <a:off x="1739747" y="2067585"/>
              <a:ext cx="198437" cy="1385888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55" h="1385496">
                  <a:moveTo>
                    <a:pt x="0" y="745656"/>
                  </a:moveTo>
                  <a:lnTo>
                    <a:pt x="193920" y="0"/>
                  </a:lnTo>
                  <a:cubicBezTo>
                    <a:pt x="195898" y="342623"/>
                    <a:pt x="197877" y="685246"/>
                    <a:pt x="199855" y="1027869"/>
                  </a:cubicBezTo>
                  <a:lnTo>
                    <a:pt x="4471" y="1385496"/>
                  </a:lnTo>
                  <a:cubicBezTo>
                    <a:pt x="2981" y="1172216"/>
                    <a:pt x="1490" y="958936"/>
                    <a:pt x="0" y="74565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8" name="Freeform 397"/>
            <p:cNvSpPr/>
            <p:nvPr/>
          </p:nvSpPr>
          <p:spPr bwMode="auto">
            <a:xfrm flipH="1">
              <a:off x="6969078" y="2061336"/>
              <a:ext cx="220427" cy="1370587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0 w 219519"/>
                <a:gd name="connsiteY0" fmla="*/ 730359 h 1370199"/>
                <a:gd name="connsiteX1" fmla="*/ 219401 w 219519"/>
                <a:gd name="connsiteY1" fmla="*/ 0 h 1370199"/>
                <a:gd name="connsiteX2" fmla="*/ 199855 w 219519"/>
                <a:gd name="connsiteY2" fmla="*/ 1012572 h 1370199"/>
                <a:gd name="connsiteX3" fmla="*/ 4471 w 219519"/>
                <a:gd name="connsiteY3" fmla="*/ 1370199 h 1370199"/>
                <a:gd name="connsiteX4" fmla="*/ 0 w 219519"/>
                <a:gd name="connsiteY4" fmla="*/ 730359 h 1370199"/>
                <a:gd name="connsiteX0" fmla="*/ 0 w 219602"/>
                <a:gd name="connsiteY0" fmla="*/ 730359 h 1370199"/>
                <a:gd name="connsiteX1" fmla="*/ 219401 w 219602"/>
                <a:gd name="connsiteY1" fmla="*/ 0 h 1370199"/>
                <a:gd name="connsiteX2" fmla="*/ 210047 w 219602"/>
                <a:gd name="connsiteY2" fmla="*/ 1007473 h 1370199"/>
                <a:gd name="connsiteX3" fmla="*/ 4471 w 219602"/>
                <a:gd name="connsiteY3" fmla="*/ 1370199 h 1370199"/>
                <a:gd name="connsiteX4" fmla="*/ 0 w 219602"/>
                <a:gd name="connsiteY4" fmla="*/ 730359 h 1370199"/>
                <a:gd name="connsiteX0" fmla="*/ 0 w 220239"/>
                <a:gd name="connsiteY0" fmla="*/ 730359 h 1370199"/>
                <a:gd name="connsiteX1" fmla="*/ 219401 w 220239"/>
                <a:gd name="connsiteY1" fmla="*/ 0 h 1370199"/>
                <a:gd name="connsiteX2" fmla="*/ 220239 w 220239"/>
                <a:gd name="connsiteY2" fmla="*/ 1007473 h 1370199"/>
                <a:gd name="connsiteX3" fmla="*/ 4471 w 220239"/>
                <a:gd name="connsiteY3" fmla="*/ 1370199 h 1370199"/>
                <a:gd name="connsiteX4" fmla="*/ 0 w 220239"/>
                <a:gd name="connsiteY4" fmla="*/ 730359 h 137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239" h="1370199">
                  <a:moveTo>
                    <a:pt x="0" y="730359"/>
                  </a:moveTo>
                  <a:cubicBezTo>
                    <a:pt x="64640" y="481807"/>
                    <a:pt x="154761" y="248552"/>
                    <a:pt x="219401" y="0"/>
                  </a:cubicBezTo>
                  <a:cubicBezTo>
                    <a:pt x="221379" y="342623"/>
                    <a:pt x="218261" y="664850"/>
                    <a:pt x="220239" y="1007473"/>
                  </a:cubicBezTo>
                  <a:lnTo>
                    <a:pt x="4471" y="1370199"/>
                  </a:lnTo>
                  <a:cubicBezTo>
                    <a:pt x="2981" y="1156919"/>
                    <a:pt x="1490" y="943639"/>
                    <a:pt x="0" y="730359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48316" name="Group 950"/>
            <p:cNvGrpSpPr>
              <a:grpSpLocks/>
            </p:cNvGrpSpPr>
            <p:nvPr/>
          </p:nvGrpSpPr>
          <p:grpSpPr bwMode="auto">
            <a:xfrm>
              <a:off x="1492879" y="2820676"/>
              <a:ext cx="338137" cy="653816"/>
              <a:chOff x="4140" y="429"/>
              <a:chExt cx="1425" cy="2396"/>
            </a:xfrm>
          </p:grpSpPr>
          <p:sp>
            <p:nvSpPr>
              <p:cNvPr id="48350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1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52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3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4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55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380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81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56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57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378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9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58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59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60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376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7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61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362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374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5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63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4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5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6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7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8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9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0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1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8372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3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317" name="Group 950"/>
            <p:cNvGrpSpPr>
              <a:grpSpLocks/>
            </p:cNvGrpSpPr>
            <p:nvPr/>
          </p:nvGrpSpPr>
          <p:grpSpPr bwMode="auto">
            <a:xfrm>
              <a:off x="7182479" y="2847655"/>
              <a:ext cx="338137" cy="653816"/>
              <a:chOff x="4140" y="429"/>
              <a:chExt cx="1425" cy="2396"/>
            </a:xfrm>
          </p:grpSpPr>
          <p:sp>
            <p:nvSpPr>
              <p:cNvPr id="48318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19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20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1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2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3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348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9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4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5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346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7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6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27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8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344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5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9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330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342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3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31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2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3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4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5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6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7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8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9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8340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41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8129" name="Freeform 2"/>
          <p:cNvSpPr>
            <a:spLocks/>
          </p:cNvSpPr>
          <p:nvPr/>
        </p:nvSpPr>
        <p:spPr bwMode="auto">
          <a:xfrm>
            <a:off x="2808421" y="5749925"/>
            <a:ext cx="4363111" cy="939800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534853" y="5900738"/>
            <a:ext cx="142570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414468" y="6088063"/>
            <a:ext cx="2447264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428226" y="6192839"/>
            <a:ext cx="773906" cy="2762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530613" y="6386513"/>
            <a:ext cx="1351756" cy="825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5246047" y="5934076"/>
            <a:ext cx="1145381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470419" y="6088063"/>
            <a:ext cx="1939925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908166" y="6116639"/>
            <a:ext cx="638043" cy="26987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979478" y="5900739"/>
            <a:ext cx="882254" cy="401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261" name="Group 48260"/>
          <p:cNvGrpSpPr/>
          <p:nvPr/>
        </p:nvGrpSpPr>
        <p:grpSpPr>
          <a:xfrm>
            <a:off x="1653401" y="3003498"/>
            <a:ext cx="7559544" cy="1102529"/>
            <a:chOff x="1526216" y="3003498"/>
            <a:chExt cx="6978041" cy="1102529"/>
          </a:xfrm>
        </p:grpSpPr>
        <p:sp>
          <p:nvSpPr>
            <p:cNvPr id="48156" name="TextBox 399"/>
            <p:cNvSpPr txBox="1">
              <a:spLocks noChangeArrowheads="1"/>
            </p:cNvSpPr>
            <p:nvPr/>
          </p:nvSpPr>
          <p:spPr bwMode="auto">
            <a:xfrm>
              <a:off x="7724739" y="3628973"/>
              <a:ext cx="574417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sp>
          <p:nvSpPr>
            <p:cNvPr id="48157" name="TextBox 400"/>
            <p:cNvSpPr txBox="1">
              <a:spLocks noChangeArrowheads="1"/>
            </p:cNvSpPr>
            <p:nvPr/>
          </p:nvSpPr>
          <p:spPr bwMode="auto">
            <a:xfrm>
              <a:off x="7750305" y="3003498"/>
              <a:ext cx="666158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cxnSp>
          <p:nvCxnSpPr>
            <p:cNvPr id="302" name="Straight Connector 301"/>
            <p:cNvCxnSpPr/>
            <p:nvPr/>
          </p:nvCxnSpPr>
          <p:spPr bwMode="auto">
            <a:xfrm flipV="1">
              <a:off x="1526216" y="3579342"/>
              <a:ext cx="6978041" cy="12155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2639125" y="2735109"/>
            <a:ext cx="4654574" cy="320561"/>
            <a:chOff x="2433511" y="2792111"/>
            <a:chExt cx="4296530" cy="320561"/>
          </a:xfrm>
        </p:grpSpPr>
        <p:grpSp>
          <p:nvGrpSpPr>
            <p:cNvPr id="48311" name="Group 401"/>
            <p:cNvGrpSpPr>
              <a:grpSpLocks/>
            </p:cNvGrpSpPr>
            <p:nvPr/>
          </p:nvGrpSpPr>
          <p:grpSpPr bwMode="auto">
            <a:xfrm>
              <a:off x="2433511" y="2794083"/>
              <a:ext cx="349250" cy="317387"/>
              <a:chOff x="2931664" y="3912603"/>
              <a:chExt cx="430450" cy="329314"/>
            </a:xfrm>
          </p:grpSpPr>
          <p:sp>
            <p:nvSpPr>
              <p:cNvPr id="403" name="Rectangle 402"/>
              <p:cNvSpPr/>
              <p:nvPr/>
            </p:nvSpPr>
            <p:spPr>
              <a:xfrm>
                <a:off x="2937534" y="3912858"/>
                <a:ext cx="424580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4" name="Straight Connector 403"/>
              <p:cNvCxnSpPr/>
              <p:nvPr/>
            </p:nvCxnSpPr>
            <p:spPr>
              <a:xfrm>
                <a:off x="2931664" y="4005099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/>
              <p:cNvCxnSpPr/>
              <p:nvPr/>
            </p:nvCxnSpPr>
            <p:spPr>
              <a:xfrm>
                <a:off x="2931664" y="4067691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>
                <a:stCxn id="403" idx="2"/>
              </p:cNvCxnSpPr>
              <p:nvPr/>
            </p:nvCxnSpPr>
            <p:spPr>
              <a:xfrm flipH="1" flipV="1">
                <a:off x="3148846" y="4005099"/>
                <a:ext cx="0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2" name="Group 406"/>
            <p:cNvGrpSpPr>
              <a:grpSpLocks/>
            </p:cNvGrpSpPr>
            <p:nvPr/>
          </p:nvGrpSpPr>
          <p:grpSpPr bwMode="auto">
            <a:xfrm>
              <a:off x="3348666" y="2792111"/>
              <a:ext cx="350838" cy="317387"/>
              <a:chOff x="2931664" y="3912603"/>
              <a:chExt cx="430450" cy="329314"/>
            </a:xfrm>
          </p:grpSpPr>
          <p:sp>
            <p:nvSpPr>
              <p:cNvPr id="408" name="Rectangle 407"/>
              <p:cNvSpPr/>
              <p:nvPr/>
            </p:nvSpPr>
            <p:spPr>
              <a:xfrm>
                <a:off x="2937508" y="3912861"/>
                <a:ext cx="424606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9" name="Straight Connector 408"/>
              <p:cNvCxnSpPr/>
              <p:nvPr/>
            </p:nvCxnSpPr>
            <p:spPr>
              <a:xfrm>
                <a:off x="2931664" y="4005102"/>
                <a:ext cx="42460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>
                <a:off x="2931664" y="4067694"/>
                <a:ext cx="42460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>
                <a:stCxn id="408" idx="2"/>
              </p:cNvCxnSpPr>
              <p:nvPr/>
            </p:nvCxnSpPr>
            <p:spPr>
              <a:xfrm flipH="1" flipV="1">
                <a:off x="3147863" y="4005102"/>
                <a:ext cx="1947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3" name="Group 411"/>
            <p:cNvGrpSpPr>
              <a:grpSpLocks/>
            </p:cNvGrpSpPr>
            <p:nvPr/>
          </p:nvGrpSpPr>
          <p:grpSpPr bwMode="auto">
            <a:xfrm>
              <a:off x="4182104" y="2792111"/>
              <a:ext cx="350837" cy="317387"/>
              <a:chOff x="2931664" y="3912603"/>
              <a:chExt cx="430450" cy="329314"/>
            </a:xfrm>
          </p:grpSpPr>
          <p:sp>
            <p:nvSpPr>
              <p:cNvPr id="413" name="Rectangle 412"/>
              <p:cNvSpPr/>
              <p:nvPr/>
            </p:nvSpPr>
            <p:spPr>
              <a:xfrm>
                <a:off x="2937507" y="3912861"/>
                <a:ext cx="424607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4" name="Straight Connector 413"/>
              <p:cNvCxnSpPr/>
              <p:nvPr/>
            </p:nvCxnSpPr>
            <p:spPr>
              <a:xfrm>
                <a:off x="2931664" y="4005102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/>
              <p:nvPr/>
            </p:nvCxnSpPr>
            <p:spPr>
              <a:xfrm>
                <a:off x="2931664" y="4067694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>
                <a:stCxn id="413" idx="2"/>
              </p:cNvCxnSpPr>
              <p:nvPr/>
            </p:nvCxnSpPr>
            <p:spPr>
              <a:xfrm flipH="1" flipV="1">
                <a:off x="3147863" y="4005102"/>
                <a:ext cx="1948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4" name="Group 416"/>
            <p:cNvGrpSpPr>
              <a:grpSpLocks/>
            </p:cNvGrpSpPr>
            <p:nvPr/>
          </p:nvGrpSpPr>
          <p:grpSpPr bwMode="auto">
            <a:xfrm>
              <a:off x="5374316" y="2795285"/>
              <a:ext cx="349250" cy="317387"/>
              <a:chOff x="2931664" y="3912603"/>
              <a:chExt cx="430450" cy="329314"/>
            </a:xfrm>
          </p:grpSpPr>
          <p:sp>
            <p:nvSpPr>
              <p:cNvPr id="418" name="Rectangle 417"/>
              <p:cNvSpPr/>
              <p:nvPr/>
            </p:nvSpPr>
            <p:spPr>
              <a:xfrm>
                <a:off x="2937534" y="3912862"/>
                <a:ext cx="424580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9" name="Straight Connector 418"/>
              <p:cNvCxnSpPr/>
              <p:nvPr/>
            </p:nvCxnSpPr>
            <p:spPr>
              <a:xfrm>
                <a:off x="2931664" y="4005103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/>
              <p:cNvCxnSpPr/>
              <p:nvPr/>
            </p:nvCxnSpPr>
            <p:spPr>
              <a:xfrm>
                <a:off x="2931664" y="4067695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/>
              <p:cNvCxnSpPr>
                <a:stCxn id="418" idx="2"/>
              </p:cNvCxnSpPr>
              <p:nvPr/>
            </p:nvCxnSpPr>
            <p:spPr>
              <a:xfrm flipH="1" flipV="1">
                <a:off x="3148846" y="4005103"/>
                <a:ext cx="0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5" name="Group 421"/>
            <p:cNvGrpSpPr>
              <a:grpSpLocks/>
            </p:cNvGrpSpPr>
            <p:nvPr/>
          </p:nvGrpSpPr>
          <p:grpSpPr bwMode="auto">
            <a:xfrm>
              <a:off x="6379204" y="2792111"/>
              <a:ext cx="350837" cy="317387"/>
              <a:chOff x="2931664" y="3912603"/>
              <a:chExt cx="430450" cy="329314"/>
            </a:xfrm>
          </p:grpSpPr>
          <p:sp>
            <p:nvSpPr>
              <p:cNvPr id="423" name="Rectangle 422"/>
              <p:cNvSpPr/>
              <p:nvPr/>
            </p:nvSpPr>
            <p:spPr>
              <a:xfrm>
                <a:off x="2937507" y="3912861"/>
                <a:ext cx="424607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24" name="Straight Connector 423"/>
              <p:cNvCxnSpPr/>
              <p:nvPr/>
            </p:nvCxnSpPr>
            <p:spPr>
              <a:xfrm>
                <a:off x="2931664" y="4005102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Connector 424"/>
              <p:cNvCxnSpPr/>
              <p:nvPr/>
            </p:nvCxnSpPr>
            <p:spPr>
              <a:xfrm>
                <a:off x="2931664" y="4067694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Connector 425"/>
              <p:cNvCxnSpPr>
                <a:stCxn id="423" idx="2"/>
              </p:cNvCxnSpPr>
              <p:nvPr/>
            </p:nvCxnSpPr>
            <p:spPr>
              <a:xfrm flipH="1" flipV="1">
                <a:off x="3147863" y="4005102"/>
                <a:ext cx="1948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260" name="Group 48259"/>
          <p:cNvGrpSpPr/>
          <p:nvPr/>
        </p:nvGrpSpPr>
        <p:grpSpPr>
          <a:xfrm>
            <a:off x="2011118" y="3709935"/>
            <a:ext cx="5646077" cy="2739614"/>
            <a:chOff x="1856416" y="3709935"/>
            <a:chExt cx="5211763" cy="2739614"/>
          </a:xfrm>
        </p:grpSpPr>
        <p:sp>
          <p:nvSpPr>
            <p:cNvPr id="268" name="Freeform 267"/>
            <p:cNvSpPr/>
            <p:nvPr/>
          </p:nvSpPr>
          <p:spPr>
            <a:xfrm>
              <a:off x="1876731" y="5330139"/>
              <a:ext cx="1280789" cy="75908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499" h="759828">
                  <a:moveTo>
                    <a:pt x="965179" y="759828"/>
                  </a:moveTo>
                  <a:cubicBezTo>
                    <a:pt x="301565" y="231725"/>
                    <a:pt x="628999" y="498939"/>
                    <a:pt x="0" y="0"/>
                  </a:cubicBezTo>
                  <a:lnTo>
                    <a:pt x="999231" y="13701"/>
                  </a:lnTo>
                  <a:cubicBezTo>
                    <a:pt x="1112985" y="379881"/>
                    <a:pt x="1055867" y="236107"/>
                    <a:pt x="1280499" y="723135"/>
                  </a:cubicBezTo>
                  <a:cubicBezTo>
                    <a:pt x="1186079" y="728668"/>
                    <a:pt x="1127207" y="701414"/>
                    <a:pt x="965179" y="759828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202668" y="5429198"/>
              <a:ext cx="865511" cy="55382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1011379"/>
                <a:gd name="connsiteY0" fmla="*/ 605727 h 758185"/>
                <a:gd name="connsiteX1" fmla="*/ 490915 w 1011379"/>
                <a:gd name="connsiteY1" fmla="*/ 13939 h 758185"/>
                <a:gd name="connsiteX2" fmla="*/ 1011379 w 1011379"/>
                <a:gd name="connsiteY2" fmla="*/ 563 h 758185"/>
                <a:gd name="connsiteX3" fmla="*/ 268780 w 1011379"/>
                <a:gd name="connsiteY3" fmla="*/ 758185 h 758185"/>
                <a:gd name="connsiteX4" fmla="*/ 0 w 1011379"/>
                <a:gd name="connsiteY4" fmla="*/ 605727 h 758185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05727"/>
                <a:gd name="connsiteX1" fmla="*/ 490915 w 1011379"/>
                <a:gd name="connsiteY1" fmla="*/ 13939 h 605727"/>
                <a:gd name="connsiteX2" fmla="*/ 1011379 w 1011379"/>
                <a:gd name="connsiteY2" fmla="*/ 563 h 605727"/>
                <a:gd name="connsiteX3" fmla="*/ 318823 w 1011379"/>
                <a:gd name="connsiteY3" fmla="*/ 553361 h 605727"/>
                <a:gd name="connsiteX4" fmla="*/ 0 w 1011379"/>
                <a:gd name="connsiteY4" fmla="*/ 605727 h 605727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251" h="553361">
                  <a:moveTo>
                    <a:pt x="0" y="540783"/>
                  </a:moveTo>
                  <a:cubicBezTo>
                    <a:pt x="274887" y="134762"/>
                    <a:pt x="159176" y="337938"/>
                    <a:pt x="345787" y="13939"/>
                  </a:cubicBezTo>
                  <a:cubicBezTo>
                    <a:pt x="520528" y="18247"/>
                    <a:pt x="691510" y="-3745"/>
                    <a:pt x="866251" y="563"/>
                  </a:cubicBezTo>
                  <a:cubicBezTo>
                    <a:pt x="252709" y="502795"/>
                    <a:pt x="640047" y="209256"/>
                    <a:pt x="173695" y="553361"/>
                  </a:cubicBezTo>
                  <a:cubicBezTo>
                    <a:pt x="39410" y="524725"/>
                    <a:pt x="196198" y="539317"/>
                    <a:pt x="0" y="54078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378281" y="5449835"/>
              <a:ext cx="675485" cy="89677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675040"/>
                <a:gd name="connsiteY0" fmla="*/ 894029 h 896577"/>
                <a:gd name="connsiteX1" fmla="*/ 15664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  <a:gd name="connsiteX0" fmla="*/ 0 w 675040"/>
                <a:gd name="connsiteY0" fmla="*/ 894029 h 896577"/>
                <a:gd name="connsiteX1" fmla="*/ 18662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040" h="896577">
                  <a:moveTo>
                    <a:pt x="0" y="894029"/>
                  </a:moveTo>
                  <a:cubicBezTo>
                    <a:pt x="95638" y="409857"/>
                    <a:pt x="76811" y="618448"/>
                    <a:pt x="186623" y="1724"/>
                  </a:cubicBezTo>
                  <a:cubicBezTo>
                    <a:pt x="431451" y="14348"/>
                    <a:pt x="449377" y="35256"/>
                    <a:pt x="675040" y="0"/>
                  </a:cubicBezTo>
                  <a:cubicBezTo>
                    <a:pt x="276172" y="749497"/>
                    <a:pt x="462801" y="344746"/>
                    <a:pt x="179079" y="886531"/>
                  </a:cubicBezTo>
                  <a:cubicBezTo>
                    <a:pt x="44794" y="857895"/>
                    <a:pt x="92525" y="908114"/>
                    <a:pt x="0" y="89402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40854" y="5470471"/>
              <a:ext cx="514350" cy="401843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7341"/>
                <a:gd name="connsiteX1" fmla="*/ 0 w 514180"/>
                <a:gd name="connsiteY1" fmla="*/ 0 h 577341"/>
                <a:gd name="connsiteX2" fmla="*/ 514180 w 514180"/>
                <a:gd name="connsiteY2" fmla="*/ 10891 h 577341"/>
                <a:gd name="connsiteX3" fmla="*/ 404259 w 514180"/>
                <a:gd name="connsiteY3" fmla="*/ 386400 h 577341"/>
                <a:gd name="connsiteX4" fmla="*/ 135770 w 514180"/>
                <a:gd name="connsiteY4" fmla="*/ 577341 h 577341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02193 h 402193"/>
                <a:gd name="connsiteX1" fmla="*/ 0 w 514180"/>
                <a:gd name="connsiteY1" fmla="*/ 0 h 402193"/>
                <a:gd name="connsiteX2" fmla="*/ 514180 w 514180"/>
                <a:gd name="connsiteY2" fmla="*/ 10891 h 402193"/>
                <a:gd name="connsiteX3" fmla="*/ 404259 w 514180"/>
                <a:gd name="connsiteY3" fmla="*/ 386400 h 402193"/>
                <a:gd name="connsiteX4" fmla="*/ 100781 w 514180"/>
                <a:gd name="connsiteY4" fmla="*/ 402193 h 40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402193">
                  <a:moveTo>
                    <a:pt x="100781" y="402193"/>
                  </a:moveTo>
                  <a:cubicBezTo>
                    <a:pt x="60584" y="194221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91637" y="89943"/>
                    <a:pt x="404259" y="386400"/>
                  </a:cubicBezTo>
                  <a:cubicBezTo>
                    <a:pt x="357814" y="390704"/>
                    <a:pt x="168880" y="400727"/>
                    <a:pt x="100781" y="40219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61391" y="5433960"/>
              <a:ext cx="573725" cy="1015589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  <a:gd name="connsiteX0" fmla="*/ 403236 w 574100"/>
                <a:gd name="connsiteY0" fmla="*/ 1215612 h 1215612"/>
                <a:gd name="connsiteX1" fmla="*/ 0 w 574100"/>
                <a:gd name="connsiteY1" fmla="*/ 4757 h 1215612"/>
                <a:gd name="connsiteX2" fmla="*/ 502783 w 574100"/>
                <a:gd name="connsiteY2" fmla="*/ 0 h 1215612"/>
                <a:gd name="connsiteX3" fmla="*/ 574100 w 574100"/>
                <a:gd name="connsiteY3" fmla="*/ 1014877 h 1215612"/>
                <a:gd name="connsiteX4" fmla="*/ 403236 w 574100"/>
                <a:gd name="connsiteY4" fmla="*/ 1215612 h 1215612"/>
                <a:gd name="connsiteX0" fmla="*/ 333190 w 574100"/>
                <a:gd name="connsiteY0" fmla="*/ 985695 h 1015244"/>
                <a:gd name="connsiteX1" fmla="*/ 0 w 574100"/>
                <a:gd name="connsiteY1" fmla="*/ 4757 h 1015244"/>
                <a:gd name="connsiteX2" fmla="*/ 502783 w 574100"/>
                <a:gd name="connsiteY2" fmla="*/ 0 h 1015244"/>
                <a:gd name="connsiteX3" fmla="*/ 574100 w 574100"/>
                <a:gd name="connsiteY3" fmla="*/ 1014877 h 1015244"/>
                <a:gd name="connsiteX4" fmla="*/ 333190 w 574100"/>
                <a:gd name="connsiteY4" fmla="*/ 985695 h 101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100" h="1015244">
                  <a:moveTo>
                    <a:pt x="333190" y="985695"/>
                  </a:moveTo>
                  <a:cubicBezTo>
                    <a:pt x="153901" y="433090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37473" y="350120"/>
                    <a:pt x="574100" y="1014877"/>
                  </a:cubicBezTo>
                  <a:cubicBezTo>
                    <a:pt x="476415" y="1019182"/>
                    <a:pt x="529388" y="984229"/>
                    <a:pt x="333190" y="985695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1856416" y="3709935"/>
              <a:ext cx="1049338" cy="1739900"/>
              <a:chOff x="1856416" y="3709935"/>
              <a:chExt cx="1049338" cy="1739900"/>
            </a:xfrm>
          </p:grpSpPr>
          <p:sp>
            <p:nvSpPr>
              <p:cNvPr id="496" name="Rectangle 495"/>
              <p:cNvSpPr/>
              <p:nvPr/>
            </p:nvSpPr>
            <p:spPr bwMode="auto">
              <a:xfrm rot="10800000">
                <a:off x="1867529" y="3957585"/>
                <a:ext cx="1027112" cy="61109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285" name="Group 498"/>
              <p:cNvGrpSpPr>
                <a:grpSpLocks/>
              </p:cNvGrpSpPr>
              <p:nvPr/>
            </p:nvGrpSpPr>
            <p:grpSpPr bwMode="auto">
              <a:xfrm>
                <a:off x="1858805" y="5088863"/>
                <a:ext cx="1035373" cy="360972"/>
                <a:chOff x="4128636" y="3606589"/>
                <a:chExt cx="568145" cy="338667"/>
              </a:xfrm>
            </p:grpSpPr>
            <p:sp>
              <p:nvSpPr>
                <p:cNvPr id="515" name="Oval 514"/>
                <p:cNvSpPr/>
                <p:nvPr/>
              </p:nvSpPr>
              <p:spPr>
                <a:xfrm>
                  <a:off x="4129067" y="3720356"/>
                  <a:ext cx="567968" cy="2249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6" name="Rectangle 515"/>
                <p:cNvSpPr/>
                <p:nvPr/>
              </p:nvSpPr>
              <p:spPr>
                <a:xfrm>
                  <a:off x="4129067" y="3720356"/>
                  <a:ext cx="567968" cy="111705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7" name="Oval 516"/>
                <p:cNvSpPr/>
                <p:nvPr/>
              </p:nvSpPr>
              <p:spPr>
                <a:xfrm>
                  <a:off x="4129067" y="3607161"/>
                  <a:ext cx="567968" cy="22490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8" name="Straight Connector 517"/>
                <p:cNvCxnSpPr/>
                <p:nvPr/>
              </p:nvCxnSpPr>
              <p:spPr>
                <a:xfrm>
                  <a:off x="4697035" y="3720356"/>
                  <a:ext cx="0" cy="11170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9" name="Straight Connector 518"/>
                <p:cNvCxnSpPr/>
                <p:nvPr/>
              </p:nvCxnSpPr>
              <p:spPr>
                <a:xfrm>
                  <a:off x="4129067" y="3720356"/>
                  <a:ext cx="0" cy="11170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0" name="Rectangle 499"/>
              <p:cNvSpPr/>
              <p:nvPr/>
            </p:nvSpPr>
            <p:spPr bwMode="auto">
              <a:xfrm>
                <a:off x="1877054" y="4704509"/>
                <a:ext cx="1028700" cy="52307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2" name="Straight Connector 501"/>
              <p:cNvCxnSpPr/>
              <p:nvPr/>
            </p:nvCxnSpPr>
            <p:spPr bwMode="auto">
              <a:xfrm>
                <a:off x="1861179" y="3981398"/>
                <a:ext cx="17462" cy="13017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/>
              <p:cNvCxnSpPr/>
              <p:nvPr/>
            </p:nvCxnSpPr>
            <p:spPr bwMode="auto">
              <a:xfrm flipH="1">
                <a:off x="2894641" y="3971873"/>
                <a:ext cx="6350" cy="127000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90" name="Group 504"/>
              <p:cNvGrpSpPr>
                <a:grpSpLocks/>
              </p:cNvGrpSpPr>
              <p:nvPr/>
            </p:nvGrpSpPr>
            <p:grpSpPr bwMode="auto">
              <a:xfrm>
                <a:off x="1856416" y="3709935"/>
                <a:ext cx="1044712" cy="399063"/>
                <a:chOff x="2183302" y="1574638"/>
                <a:chExt cx="1200154" cy="430218"/>
              </a:xfrm>
            </p:grpSpPr>
            <p:sp>
              <p:nvSpPr>
                <p:cNvPr id="506" name="Oval 505"/>
                <p:cNvSpPr/>
                <p:nvPr/>
              </p:nvSpPr>
              <p:spPr bwMode="auto">
                <a:xfrm flipV="1">
                  <a:off x="2185126" y="1689305"/>
                  <a:ext cx="1196349" cy="31490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07" name="Rectangle 506"/>
                <p:cNvSpPr/>
                <p:nvPr/>
              </p:nvSpPr>
              <p:spPr bwMode="auto">
                <a:xfrm>
                  <a:off x="2183302" y="1735513"/>
                  <a:ext cx="1198173" cy="11295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08" name="Oval 507"/>
                <p:cNvSpPr/>
                <p:nvPr/>
              </p:nvSpPr>
              <p:spPr bwMode="auto">
                <a:xfrm flipV="1">
                  <a:off x="2183302" y="1574638"/>
                  <a:ext cx="1196349" cy="31490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09" name="Freeform 508"/>
                <p:cNvSpPr/>
                <p:nvPr/>
              </p:nvSpPr>
              <p:spPr bwMode="auto">
                <a:xfrm>
                  <a:off x="2489684" y="1670478"/>
                  <a:ext cx="581762" cy="157452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0" name="Freeform 509"/>
                <p:cNvSpPr/>
                <p:nvPr/>
              </p:nvSpPr>
              <p:spPr bwMode="auto">
                <a:xfrm>
                  <a:off x="2429502" y="1629404"/>
                  <a:ext cx="703949" cy="11124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Freeform 510"/>
                <p:cNvSpPr/>
                <p:nvPr/>
              </p:nvSpPr>
              <p:spPr bwMode="auto">
                <a:xfrm>
                  <a:off x="2892723" y="1723534"/>
                  <a:ext cx="257142" cy="958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Freeform 511"/>
                <p:cNvSpPr/>
                <p:nvPr/>
              </p:nvSpPr>
              <p:spPr bwMode="auto">
                <a:xfrm>
                  <a:off x="2416736" y="1725244"/>
                  <a:ext cx="255318" cy="94130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/>
                <p:cNvCxnSpPr>
                  <a:endCxn id="508" idx="2"/>
                </p:cNvCxnSpPr>
                <p:nvPr/>
              </p:nvCxnSpPr>
              <p:spPr bwMode="auto">
                <a:xfrm flipH="1" flipV="1">
                  <a:off x="2183302" y="1732090"/>
                  <a:ext cx="1824" cy="12151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 bwMode="auto">
                <a:xfrm flipH="1" flipV="1">
                  <a:off x="3381475" y="1728667"/>
                  <a:ext cx="1823" cy="12151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" name="Group 29"/>
            <p:cNvGrpSpPr/>
            <p:nvPr/>
          </p:nvGrpSpPr>
          <p:grpSpPr>
            <a:xfrm>
              <a:off x="3566154" y="3862335"/>
              <a:ext cx="514350" cy="1670050"/>
              <a:chOff x="3566154" y="3862335"/>
              <a:chExt cx="514350" cy="1670050"/>
            </a:xfrm>
          </p:grpSpPr>
          <p:sp>
            <p:nvSpPr>
              <p:cNvPr id="549" name="Rectangle 548"/>
              <p:cNvSpPr/>
              <p:nvPr/>
            </p:nvSpPr>
            <p:spPr bwMode="auto">
              <a:xfrm rot="10800000">
                <a:off x="3569201" y="39460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0" name="Straight Connector 549"/>
              <p:cNvCxnSpPr/>
              <p:nvPr/>
            </p:nvCxnSpPr>
            <p:spPr bwMode="auto">
              <a:xfrm flipH="1">
                <a:off x="4078916" y="4019498"/>
                <a:ext cx="1588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71" name="Group 552"/>
              <p:cNvGrpSpPr>
                <a:grpSpLocks/>
              </p:cNvGrpSpPr>
              <p:nvPr/>
            </p:nvGrpSpPr>
            <p:grpSpPr bwMode="auto">
              <a:xfrm>
                <a:off x="3571302" y="5310688"/>
                <a:ext cx="507588" cy="221697"/>
                <a:chOff x="4128636" y="3606589"/>
                <a:chExt cx="568145" cy="338667"/>
              </a:xfrm>
            </p:grpSpPr>
            <p:sp>
              <p:nvSpPr>
                <p:cNvPr id="562" name="Oval 561"/>
                <p:cNvSpPr/>
                <p:nvPr/>
              </p:nvSpPr>
              <p:spPr>
                <a:xfrm>
                  <a:off x="4128204" y="371972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3" name="Rectangle 562"/>
                <p:cNvSpPr/>
                <p:nvPr/>
              </p:nvSpPr>
              <p:spPr>
                <a:xfrm>
                  <a:off x="4128204" y="3719724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4" name="Oval 563"/>
                <p:cNvSpPr/>
                <p:nvPr/>
              </p:nvSpPr>
              <p:spPr>
                <a:xfrm>
                  <a:off x="4128204" y="3605744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65" name="Straight Connector 564"/>
                <p:cNvCxnSpPr/>
                <p:nvPr/>
              </p:nvCxnSpPr>
              <p:spPr>
                <a:xfrm>
                  <a:off x="4696810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" name="Straight Connector 565"/>
                <p:cNvCxnSpPr/>
                <p:nvPr/>
              </p:nvCxnSpPr>
              <p:spPr>
                <a:xfrm>
                  <a:off x="4128204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4" name="Rectangle 553"/>
              <p:cNvSpPr/>
              <p:nvPr/>
            </p:nvSpPr>
            <p:spPr bwMode="auto">
              <a:xfrm>
                <a:off x="3572504" y="4575123"/>
                <a:ext cx="496887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7" name="Straight Connector 556"/>
              <p:cNvCxnSpPr/>
              <p:nvPr/>
            </p:nvCxnSpPr>
            <p:spPr bwMode="auto">
              <a:xfrm flipH="1">
                <a:off x="3566154" y="4027435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57" name="Group 538"/>
              <p:cNvGrpSpPr>
                <a:grpSpLocks/>
              </p:cNvGrpSpPr>
              <p:nvPr/>
            </p:nvGrpSpPr>
            <p:grpSpPr bwMode="auto">
              <a:xfrm>
                <a:off x="3568667" y="38623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40" name="Oval 539"/>
                <p:cNvSpPr/>
                <p:nvPr/>
              </p:nvSpPr>
              <p:spPr bwMode="auto">
                <a:xfrm flipV="1">
                  <a:off x="2188659" y="1691250"/>
                  <a:ext cx="1194966" cy="31254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41" name="Rectangle 540"/>
                <p:cNvSpPr/>
                <p:nvPr/>
              </p:nvSpPr>
              <p:spPr bwMode="auto">
                <a:xfrm>
                  <a:off x="2184879" y="1736302"/>
                  <a:ext cx="1198746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2" name="Oval 541"/>
                <p:cNvSpPr/>
                <p:nvPr/>
              </p:nvSpPr>
              <p:spPr bwMode="auto">
                <a:xfrm flipV="1">
                  <a:off x="2184879" y="1564542"/>
                  <a:ext cx="1194966" cy="31254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43" name="Freeform 542"/>
                <p:cNvSpPr/>
                <p:nvPr/>
              </p:nvSpPr>
              <p:spPr bwMode="auto">
                <a:xfrm>
                  <a:off x="2491182" y="1671539"/>
                  <a:ext cx="582357" cy="1548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4" name="Freeform 543"/>
                <p:cNvSpPr/>
                <p:nvPr/>
              </p:nvSpPr>
              <p:spPr bwMode="auto">
                <a:xfrm>
                  <a:off x="2430678" y="1629304"/>
                  <a:ext cx="703366" cy="10981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5" name="Freeform 544"/>
                <p:cNvSpPr/>
                <p:nvPr/>
              </p:nvSpPr>
              <p:spPr bwMode="auto">
                <a:xfrm>
                  <a:off x="2892025" y="1722222"/>
                  <a:ext cx="260927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6" name="Freeform 545"/>
                <p:cNvSpPr/>
                <p:nvPr/>
              </p:nvSpPr>
              <p:spPr bwMode="auto">
                <a:xfrm>
                  <a:off x="2419334" y="1725039"/>
                  <a:ext cx="253362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47" name="Straight Connector 546"/>
                <p:cNvCxnSpPr>
                  <a:endCxn id="542" idx="2"/>
                </p:cNvCxnSpPr>
                <p:nvPr/>
              </p:nvCxnSpPr>
              <p:spPr bwMode="auto">
                <a:xfrm flipH="1" flipV="1">
                  <a:off x="2184879" y="1722222"/>
                  <a:ext cx="3780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8" name="Straight Connector 547"/>
                <p:cNvCxnSpPr/>
                <p:nvPr/>
              </p:nvCxnSpPr>
              <p:spPr bwMode="auto">
                <a:xfrm flipH="1" flipV="1">
                  <a:off x="3379845" y="1727853"/>
                  <a:ext cx="3780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1" name="Group 30"/>
            <p:cNvGrpSpPr/>
            <p:nvPr/>
          </p:nvGrpSpPr>
          <p:grpSpPr>
            <a:xfrm>
              <a:off x="4348791" y="3867098"/>
              <a:ext cx="514350" cy="1670050"/>
              <a:chOff x="4348791" y="3867098"/>
              <a:chExt cx="514350" cy="1670050"/>
            </a:xfrm>
          </p:grpSpPr>
          <p:sp>
            <p:nvSpPr>
              <p:cNvPr id="579" name="Rectangle 578"/>
              <p:cNvSpPr/>
              <p:nvPr/>
            </p:nvSpPr>
            <p:spPr bwMode="auto">
              <a:xfrm rot="10800000">
                <a:off x="4351838" y="3950855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0" name="Straight Connector 579"/>
              <p:cNvCxnSpPr/>
              <p:nvPr/>
            </p:nvCxnSpPr>
            <p:spPr bwMode="auto">
              <a:xfrm flipH="1">
                <a:off x="4861554" y="4024260"/>
                <a:ext cx="1587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43" name="Group 580"/>
              <p:cNvGrpSpPr>
                <a:grpSpLocks/>
              </p:cNvGrpSpPr>
              <p:nvPr/>
            </p:nvGrpSpPr>
            <p:grpSpPr bwMode="auto">
              <a:xfrm>
                <a:off x="4353939" y="5315451"/>
                <a:ext cx="507588" cy="221697"/>
                <a:chOff x="4128636" y="3606589"/>
                <a:chExt cx="568145" cy="338667"/>
              </a:xfrm>
            </p:grpSpPr>
            <p:sp>
              <p:nvSpPr>
                <p:cNvPr id="589" name="Oval 588"/>
                <p:cNvSpPr/>
                <p:nvPr/>
              </p:nvSpPr>
              <p:spPr>
                <a:xfrm>
                  <a:off x="4128205" y="3719722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0" name="Rectangle 589"/>
                <p:cNvSpPr/>
                <p:nvPr/>
              </p:nvSpPr>
              <p:spPr>
                <a:xfrm>
                  <a:off x="4128205" y="3719722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1" name="Oval 590"/>
                <p:cNvSpPr/>
                <p:nvPr/>
              </p:nvSpPr>
              <p:spPr>
                <a:xfrm>
                  <a:off x="4128205" y="360574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92" name="Straight Connector 591"/>
                <p:cNvCxnSpPr/>
                <p:nvPr/>
              </p:nvCxnSpPr>
              <p:spPr>
                <a:xfrm>
                  <a:off x="4696811" y="3719722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3" name="Straight Connector 592"/>
                <p:cNvCxnSpPr/>
                <p:nvPr/>
              </p:nvCxnSpPr>
              <p:spPr>
                <a:xfrm>
                  <a:off x="4128205" y="3719722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2" name="Rectangle 581"/>
              <p:cNvSpPr/>
              <p:nvPr/>
            </p:nvSpPr>
            <p:spPr bwMode="auto">
              <a:xfrm>
                <a:off x="4355141" y="4579885"/>
                <a:ext cx="496888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4" name="Straight Connector 583"/>
              <p:cNvCxnSpPr/>
              <p:nvPr/>
            </p:nvCxnSpPr>
            <p:spPr bwMode="auto">
              <a:xfrm flipH="1">
                <a:off x="4348791" y="4032198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29" name="Group 568"/>
              <p:cNvGrpSpPr>
                <a:grpSpLocks/>
              </p:cNvGrpSpPr>
              <p:nvPr/>
            </p:nvGrpSpPr>
            <p:grpSpPr bwMode="auto">
              <a:xfrm>
                <a:off x="4351304" y="3867098"/>
                <a:ext cx="503828" cy="248249"/>
                <a:chOff x="2183302" y="1564542"/>
                <a:chExt cx="1200154" cy="440314"/>
              </a:xfrm>
            </p:grpSpPr>
            <p:sp>
              <p:nvSpPr>
                <p:cNvPr id="570" name="Oval 569"/>
                <p:cNvSpPr/>
                <p:nvPr/>
              </p:nvSpPr>
              <p:spPr bwMode="auto">
                <a:xfrm flipV="1">
                  <a:off x="2188662" y="1691248"/>
                  <a:ext cx="1194966" cy="31254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71" name="Rectangle 570"/>
                <p:cNvSpPr/>
                <p:nvPr/>
              </p:nvSpPr>
              <p:spPr bwMode="auto">
                <a:xfrm>
                  <a:off x="2184879" y="1736300"/>
                  <a:ext cx="1198749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2" name="Oval 571"/>
                <p:cNvSpPr/>
                <p:nvPr/>
              </p:nvSpPr>
              <p:spPr bwMode="auto">
                <a:xfrm flipV="1">
                  <a:off x="2184879" y="1564542"/>
                  <a:ext cx="1194966" cy="312543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73" name="Freeform 572"/>
                <p:cNvSpPr/>
                <p:nvPr/>
              </p:nvSpPr>
              <p:spPr bwMode="auto">
                <a:xfrm>
                  <a:off x="2491185" y="1671539"/>
                  <a:ext cx="582357" cy="15486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4" name="Freeform 573"/>
                <p:cNvSpPr/>
                <p:nvPr/>
              </p:nvSpPr>
              <p:spPr bwMode="auto">
                <a:xfrm>
                  <a:off x="2430680" y="1629303"/>
                  <a:ext cx="703366" cy="10981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5" name="Freeform 574"/>
                <p:cNvSpPr/>
                <p:nvPr/>
              </p:nvSpPr>
              <p:spPr bwMode="auto">
                <a:xfrm>
                  <a:off x="2892028" y="1722222"/>
                  <a:ext cx="260925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6" name="Freeform 575"/>
                <p:cNvSpPr/>
                <p:nvPr/>
              </p:nvSpPr>
              <p:spPr bwMode="auto">
                <a:xfrm>
                  <a:off x="2419334" y="1725037"/>
                  <a:ext cx="253364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77" name="Straight Connector 576"/>
                <p:cNvCxnSpPr>
                  <a:endCxn id="572" idx="2"/>
                </p:cNvCxnSpPr>
                <p:nvPr/>
              </p:nvCxnSpPr>
              <p:spPr bwMode="auto">
                <a:xfrm flipH="1" flipV="1">
                  <a:off x="2184879" y="1722222"/>
                  <a:ext cx="3783" cy="121075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8" name="Straight Connector 577"/>
                <p:cNvCxnSpPr/>
                <p:nvPr/>
              </p:nvCxnSpPr>
              <p:spPr bwMode="auto">
                <a:xfrm flipH="1" flipV="1">
                  <a:off x="3379845" y="1727853"/>
                  <a:ext cx="3783" cy="121075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58" name="Group 48257"/>
            <p:cNvGrpSpPr/>
            <p:nvPr/>
          </p:nvGrpSpPr>
          <p:grpSpPr>
            <a:xfrm>
              <a:off x="5552116" y="3849635"/>
              <a:ext cx="514350" cy="1670050"/>
              <a:chOff x="5552116" y="3849635"/>
              <a:chExt cx="514350" cy="1670050"/>
            </a:xfrm>
          </p:grpSpPr>
          <p:sp>
            <p:nvSpPr>
              <p:cNvPr id="606" name="Rectangle 605"/>
              <p:cNvSpPr/>
              <p:nvPr/>
            </p:nvSpPr>
            <p:spPr bwMode="auto">
              <a:xfrm rot="10800000">
                <a:off x="5555163" y="39333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07" name="Straight Connector 606"/>
              <p:cNvCxnSpPr/>
              <p:nvPr/>
            </p:nvCxnSpPr>
            <p:spPr bwMode="auto">
              <a:xfrm flipH="1">
                <a:off x="6064879" y="4006798"/>
                <a:ext cx="1587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15" name="Group 607"/>
              <p:cNvGrpSpPr>
                <a:grpSpLocks/>
              </p:cNvGrpSpPr>
              <p:nvPr/>
            </p:nvGrpSpPr>
            <p:grpSpPr bwMode="auto">
              <a:xfrm>
                <a:off x="5557264" y="5297988"/>
                <a:ext cx="507588" cy="221697"/>
                <a:chOff x="4128636" y="3606589"/>
                <a:chExt cx="568145" cy="338667"/>
              </a:xfrm>
            </p:grpSpPr>
            <p:sp>
              <p:nvSpPr>
                <p:cNvPr id="616" name="Oval 615"/>
                <p:cNvSpPr/>
                <p:nvPr/>
              </p:nvSpPr>
              <p:spPr>
                <a:xfrm>
                  <a:off x="4128205" y="371972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7" name="Rectangle 616"/>
                <p:cNvSpPr/>
                <p:nvPr/>
              </p:nvSpPr>
              <p:spPr>
                <a:xfrm>
                  <a:off x="4128205" y="3719724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8" name="Oval 617"/>
                <p:cNvSpPr/>
                <p:nvPr/>
              </p:nvSpPr>
              <p:spPr>
                <a:xfrm>
                  <a:off x="4128205" y="3605744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19" name="Straight Connector 618"/>
                <p:cNvCxnSpPr/>
                <p:nvPr/>
              </p:nvCxnSpPr>
              <p:spPr>
                <a:xfrm>
                  <a:off x="4696811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0" name="Straight Connector 619"/>
                <p:cNvCxnSpPr/>
                <p:nvPr/>
              </p:nvCxnSpPr>
              <p:spPr>
                <a:xfrm>
                  <a:off x="4128205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9" name="Rectangle 608"/>
              <p:cNvSpPr/>
              <p:nvPr/>
            </p:nvSpPr>
            <p:spPr bwMode="auto">
              <a:xfrm>
                <a:off x="5558466" y="4562423"/>
                <a:ext cx="496888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1" name="Straight Connector 610"/>
              <p:cNvCxnSpPr/>
              <p:nvPr/>
            </p:nvCxnSpPr>
            <p:spPr bwMode="auto">
              <a:xfrm flipH="1">
                <a:off x="5552116" y="4014735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01" name="Group 595"/>
              <p:cNvGrpSpPr>
                <a:grpSpLocks/>
              </p:cNvGrpSpPr>
              <p:nvPr/>
            </p:nvGrpSpPr>
            <p:grpSpPr bwMode="auto">
              <a:xfrm>
                <a:off x="5554629" y="38496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97" name="Oval 596"/>
                <p:cNvSpPr/>
                <p:nvPr/>
              </p:nvSpPr>
              <p:spPr bwMode="auto">
                <a:xfrm flipV="1">
                  <a:off x="2188662" y="1691250"/>
                  <a:ext cx="1194966" cy="31254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98" name="Rectangle 597"/>
                <p:cNvSpPr/>
                <p:nvPr/>
              </p:nvSpPr>
              <p:spPr bwMode="auto">
                <a:xfrm>
                  <a:off x="2184879" y="1736302"/>
                  <a:ext cx="1198749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9" name="Oval 598"/>
                <p:cNvSpPr/>
                <p:nvPr/>
              </p:nvSpPr>
              <p:spPr bwMode="auto">
                <a:xfrm flipV="1">
                  <a:off x="2184879" y="1564542"/>
                  <a:ext cx="1194966" cy="31254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00" name="Freeform 599"/>
                <p:cNvSpPr/>
                <p:nvPr/>
              </p:nvSpPr>
              <p:spPr bwMode="auto">
                <a:xfrm>
                  <a:off x="2491185" y="1671539"/>
                  <a:ext cx="582357" cy="1548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1" name="Freeform 600"/>
                <p:cNvSpPr/>
                <p:nvPr/>
              </p:nvSpPr>
              <p:spPr bwMode="auto">
                <a:xfrm>
                  <a:off x="2430680" y="1629304"/>
                  <a:ext cx="703366" cy="10981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2" name="Freeform 601"/>
                <p:cNvSpPr/>
                <p:nvPr/>
              </p:nvSpPr>
              <p:spPr bwMode="auto">
                <a:xfrm>
                  <a:off x="2892028" y="1722222"/>
                  <a:ext cx="260925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3" name="Freeform 602"/>
                <p:cNvSpPr/>
                <p:nvPr/>
              </p:nvSpPr>
              <p:spPr bwMode="auto">
                <a:xfrm>
                  <a:off x="2419334" y="1725039"/>
                  <a:ext cx="253364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04" name="Straight Connector 603"/>
                <p:cNvCxnSpPr>
                  <a:endCxn id="599" idx="2"/>
                </p:cNvCxnSpPr>
                <p:nvPr/>
              </p:nvCxnSpPr>
              <p:spPr bwMode="auto">
                <a:xfrm flipH="1" flipV="1">
                  <a:off x="2184879" y="1722222"/>
                  <a:ext cx="3783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5" name="Straight Connector 604"/>
                <p:cNvCxnSpPr/>
                <p:nvPr/>
              </p:nvCxnSpPr>
              <p:spPr bwMode="auto">
                <a:xfrm flipH="1" flipV="1">
                  <a:off x="3379845" y="1727853"/>
                  <a:ext cx="3783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59" name="Group 48258"/>
            <p:cNvGrpSpPr/>
            <p:nvPr/>
          </p:nvGrpSpPr>
          <p:grpSpPr>
            <a:xfrm>
              <a:off x="6547479" y="3836935"/>
              <a:ext cx="514350" cy="1671638"/>
              <a:chOff x="6547479" y="3836935"/>
              <a:chExt cx="514350" cy="1671638"/>
            </a:xfrm>
          </p:grpSpPr>
          <p:sp>
            <p:nvSpPr>
              <p:cNvPr id="633" name="Rectangle 632"/>
              <p:cNvSpPr/>
              <p:nvPr/>
            </p:nvSpPr>
            <p:spPr bwMode="auto">
              <a:xfrm rot="10800000">
                <a:off x="6550526" y="3920772"/>
                <a:ext cx="498084" cy="62924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34" name="Straight Connector 633"/>
              <p:cNvCxnSpPr/>
              <p:nvPr/>
            </p:nvCxnSpPr>
            <p:spPr bwMode="auto">
              <a:xfrm flipH="1">
                <a:off x="7060241" y="3994098"/>
                <a:ext cx="1588" cy="136683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187" name="Group 634"/>
              <p:cNvGrpSpPr>
                <a:grpSpLocks/>
              </p:cNvGrpSpPr>
              <p:nvPr/>
            </p:nvGrpSpPr>
            <p:grpSpPr bwMode="auto">
              <a:xfrm>
                <a:off x="6552627" y="5286665"/>
                <a:ext cx="507588" cy="221908"/>
                <a:chOff x="4128636" y="3606589"/>
                <a:chExt cx="568145" cy="338667"/>
              </a:xfrm>
            </p:grpSpPr>
            <p:sp>
              <p:nvSpPr>
                <p:cNvPr id="643" name="Oval 642"/>
                <p:cNvSpPr/>
                <p:nvPr/>
              </p:nvSpPr>
              <p:spPr>
                <a:xfrm>
                  <a:off x="4128204" y="3719937"/>
                  <a:ext cx="568606" cy="22531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4" name="Rectangle 643"/>
                <p:cNvSpPr/>
                <p:nvPr/>
              </p:nvSpPr>
              <p:spPr>
                <a:xfrm>
                  <a:off x="4128204" y="3719937"/>
                  <a:ext cx="568606" cy="11144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5" name="Oval 644"/>
                <p:cNvSpPr/>
                <p:nvPr/>
              </p:nvSpPr>
              <p:spPr>
                <a:xfrm>
                  <a:off x="4128204" y="3606067"/>
                  <a:ext cx="568606" cy="22531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46" name="Straight Connector 645"/>
                <p:cNvCxnSpPr/>
                <p:nvPr/>
              </p:nvCxnSpPr>
              <p:spPr>
                <a:xfrm>
                  <a:off x="4696810" y="3719937"/>
                  <a:ext cx="0" cy="11144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7" name="Straight Connector 646"/>
                <p:cNvCxnSpPr/>
                <p:nvPr/>
              </p:nvCxnSpPr>
              <p:spPr>
                <a:xfrm>
                  <a:off x="4128204" y="3719937"/>
                  <a:ext cx="0" cy="11144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6" name="Rectangle 635"/>
              <p:cNvSpPr/>
              <p:nvPr/>
            </p:nvSpPr>
            <p:spPr bwMode="auto">
              <a:xfrm>
                <a:off x="6553829" y="4551310"/>
                <a:ext cx="496887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38" name="Straight Connector 637"/>
              <p:cNvCxnSpPr/>
              <p:nvPr/>
            </p:nvCxnSpPr>
            <p:spPr bwMode="auto">
              <a:xfrm flipH="1">
                <a:off x="6547479" y="4002035"/>
                <a:ext cx="3175" cy="1452563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173" name="Group 622"/>
              <p:cNvGrpSpPr>
                <a:grpSpLocks/>
              </p:cNvGrpSpPr>
              <p:nvPr/>
            </p:nvGrpSpPr>
            <p:grpSpPr bwMode="auto">
              <a:xfrm>
                <a:off x="6549992" y="3836935"/>
                <a:ext cx="503828" cy="248485"/>
                <a:chOff x="2183302" y="1564542"/>
                <a:chExt cx="1200154" cy="440314"/>
              </a:xfrm>
            </p:grpSpPr>
            <p:sp>
              <p:nvSpPr>
                <p:cNvPr id="624" name="Oval 623"/>
                <p:cNvSpPr/>
                <p:nvPr/>
              </p:nvSpPr>
              <p:spPr bwMode="auto">
                <a:xfrm flipV="1">
                  <a:off x="2188659" y="1691130"/>
                  <a:ext cx="1194966" cy="31506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25" name="Rectangle 624"/>
                <p:cNvSpPr/>
                <p:nvPr/>
              </p:nvSpPr>
              <p:spPr bwMode="auto">
                <a:xfrm>
                  <a:off x="2184879" y="1736138"/>
                  <a:ext cx="1198746" cy="112522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6" name="Oval 625"/>
                <p:cNvSpPr/>
                <p:nvPr/>
              </p:nvSpPr>
              <p:spPr bwMode="auto">
                <a:xfrm flipV="1">
                  <a:off x="2184879" y="1564542"/>
                  <a:ext cx="1194966" cy="31506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27" name="Freeform 626"/>
                <p:cNvSpPr/>
                <p:nvPr/>
              </p:nvSpPr>
              <p:spPr bwMode="auto">
                <a:xfrm>
                  <a:off x="2491182" y="1671438"/>
                  <a:ext cx="582357" cy="15753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8" name="Freeform 627"/>
                <p:cNvSpPr/>
                <p:nvPr/>
              </p:nvSpPr>
              <p:spPr bwMode="auto">
                <a:xfrm>
                  <a:off x="2430678" y="1629243"/>
                  <a:ext cx="703366" cy="11252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9" name="Freeform 628"/>
                <p:cNvSpPr/>
                <p:nvPr/>
              </p:nvSpPr>
              <p:spPr bwMode="auto">
                <a:xfrm>
                  <a:off x="2892025" y="1724886"/>
                  <a:ext cx="260927" cy="956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30" name="Freeform 629"/>
                <p:cNvSpPr/>
                <p:nvPr/>
              </p:nvSpPr>
              <p:spPr bwMode="auto">
                <a:xfrm>
                  <a:off x="2419334" y="1727698"/>
                  <a:ext cx="253362" cy="92831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31" name="Straight Connector 630"/>
                <p:cNvCxnSpPr>
                  <a:endCxn id="626" idx="2"/>
                </p:cNvCxnSpPr>
                <p:nvPr/>
              </p:nvCxnSpPr>
              <p:spPr bwMode="auto">
                <a:xfrm flipH="1" flipV="1">
                  <a:off x="2184879" y="1722072"/>
                  <a:ext cx="3780" cy="12096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2" name="Straight Connector 631"/>
                <p:cNvCxnSpPr/>
                <p:nvPr/>
              </p:nvCxnSpPr>
              <p:spPr bwMode="auto">
                <a:xfrm flipH="1" flipV="1">
                  <a:off x="3379845" y="1730512"/>
                  <a:ext cx="3780" cy="12096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8" name="Group 27"/>
          <p:cNvGrpSpPr/>
          <p:nvPr/>
        </p:nvGrpSpPr>
        <p:grpSpPr>
          <a:xfrm>
            <a:off x="2580452" y="2475925"/>
            <a:ext cx="4783274" cy="2315048"/>
            <a:chOff x="2381956" y="2435173"/>
            <a:chExt cx="4415330" cy="2315048"/>
          </a:xfrm>
        </p:grpSpPr>
        <p:sp>
          <p:nvSpPr>
            <p:cNvPr id="391" name="Freeform 390"/>
            <p:cNvSpPr/>
            <p:nvPr/>
          </p:nvSpPr>
          <p:spPr>
            <a:xfrm>
              <a:off x="2381956" y="2439629"/>
              <a:ext cx="297540" cy="1743187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015941"/>
                <a:gd name="connsiteX1" fmla="*/ 0 w 307275"/>
                <a:gd name="connsiteY1" fmla="*/ 0 h 2015941"/>
                <a:gd name="connsiteX2" fmla="*/ 0 w 307275"/>
                <a:gd name="connsiteY2" fmla="*/ 2015941 h 2015941"/>
                <a:gd name="connsiteX0" fmla="*/ 228538 w 228538"/>
                <a:gd name="connsiteY0" fmla="*/ 0 h 2022548"/>
                <a:gd name="connsiteX1" fmla="*/ 0 w 228538"/>
                <a:gd name="connsiteY1" fmla="*/ 6607 h 2022548"/>
                <a:gd name="connsiteX2" fmla="*/ 0 w 228538"/>
                <a:gd name="connsiteY2" fmla="*/ 2022548 h 202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538" h="2022548">
                  <a:moveTo>
                    <a:pt x="228538" y="0"/>
                  </a:moveTo>
                  <a:lnTo>
                    <a:pt x="0" y="6607"/>
                  </a:lnTo>
                  <a:lnTo>
                    <a:pt x="0" y="2022548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CC0000"/>
                </a:solidFill>
              </a:endParaRPr>
            </a:p>
          </p:txBody>
        </p:sp>
        <p:sp>
          <p:nvSpPr>
            <p:cNvPr id="392" name="Freeform 391"/>
            <p:cNvSpPr/>
            <p:nvPr/>
          </p:nvSpPr>
          <p:spPr>
            <a:xfrm flipH="1">
              <a:off x="6411524" y="2435173"/>
              <a:ext cx="385762" cy="2300562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117725"/>
                <a:gd name="connsiteX1" fmla="*/ 0 w 307275"/>
                <a:gd name="connsiteY1" fmla="*/ 0 h 2117725"/>
                <a:gd name="connsiteX2" fmla="*/ 0 w 307275"/>
                <a:gd name="connsiteY2" fmla="*/ 2117725 h 211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275" h="2117725">
                  <a:moveTo>
                    <a:pt x="307275" y="0"/>
                  </a:moveTo>
                  <a:lnTo>
                    <a:pt x="0" y="0"/>
                  </a:lnTo>
                  <a:lnTo>
                    <a:pt x="0" y="2117725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93" name="Straight Arrow Connector 392"/>
            <p:cNvCxnSpPr/>
            <p:nvPr/>
          </p:nvCxnSpPr>
          <p:spPr>
            <a:xfrm flipV="1">
              <a:off x="5791457" y="2687586"/>
              <a:ext cx="8309" cy="2062635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Arrow Connector 393"/>
            <p:cNvCxnSpPr/>
            <p:nvPr/>
          </p:nvCxnSpPr>
          <p:spPr>
            <a:xfrm flipV="1">
              <a:off x="4598735" y="2708225"/>
              <a:ext cx="18344" cy="2037167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Arrow Connector 394"/>
            <p:cNvCxnSpPr/>
            <p:nvPr/>
          </p:nvCxnSpPr>
          <p:spPr>
            <a:xfrm flipH="1" flipV="1">
              <a:off x="3807455" y="2762199"/>
              <a:ext cx="9009" cy="1983193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88169" y="236539"/>
            <a:ext cx="76950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Recall: logically centralized control plane</a:t>
            </a: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5" y="776288"/>
            <a:ext cx="8238508" cy="17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71" name="TextBox 335"/>
          <p:cNvSpPr txBox="1">
            <a:spLocks noChangeArrowheads="1"/>
          </p:cNvSpPr>
          <p:nvPr/>
        </p:nvSpPr>
        <p:spPr bwMode="auto">
          <a:xfrm>
            <a:off x="427319" y="1039915"/>
            <a:ext cx="91613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/>
              <a:t>A distinct (typically remote) controller interacts with local control agents (CAs) in routers to compute forwarding tables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227236" y="4687855"/>
            <a:ext cx="5369950" cy="694339"/>
            <a:chOff x="2055070" y="4690247"/>
            <a:chExt cx="4956877" cy="694339"/>
          </a:xfrm>
        </p:grpSpPr>
        <p:grpSp>
          <p:nvGrpSpPr>
            <p:cNvPr id="48273" name="Group 554"/>
            <p:cNvGrpSpPr>
              <a:grpSpLocks/>
            </p:cNvGrpSpPr>
            <p:nvPr/>
          </p:nvGrpSpPr>
          <p:grpSpPr bwMode="auto">
            <a:xfrm>
              <a:off x="3605320" y="5055434"/>
              <a:ext cx="430131" cy="329152"/>
              <a:chOff x="2931664" y="3912603"/>
              <a:chExt cx="430450" cy="329314"/>
            </a:xfrm>
          </p:grpSpPr>
          <p:sp>
            <p:nvSpPr>
              <p:cNvPr id="558" name="Rectangle 557"/>
              <p:cNvSpPr/>
              <p:nvPr/>
            </p:nvSpPr>
            <p:spPr>
              <a:xfrm>
                <a:off x="2936952" y="3913304"/>
                <a:ext cx="425766" cy="32877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9" name="Straight Connector 558"/>
              <p:cNvCxnSpPr/>
              <p:nvPr/>
            </p:nvCxnSpPr>
            <p:spPr>
              <a:xfrm>
                <a:off x="2932185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/>
              <p:nvPr/>
            </p:nvCxnSpPr>
            <p:spPr>
              <a:xfrm>
                <a:off x="2932185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>
                <a:stCxn id="558" idx="2"/>
              </p:cNvCxnSpPr>
              <p:nvPr/>
            </p:nvCxnSpPr>
            <p:spPr>
              <a:xfrm flipH="1" flipV="1">
                <a:off x="3148246" y="4005425"/>
                <a:ext cx="1589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45" name="Group 582"/>
            <p:cNvGrpSpPr>
              <a:grpSpLocks/>
            </p:cNvGrpSpPr>
            <p:nvPr/>
          </p:nvGrpSpPr>
          <p:grpSpPr bwMode="auto">
            <a:xfrm>
              <a:off x="4387957" y="5055368"/>
              <a:ext cx="430131" cy="329152"/>
              <a:chOff x="2931664" y="3912603"/>
              <a:chExt cx="430450" cy="329314"/>
            </a:xfrm>
          </p:grpSpPr>
          <p:sp>
            <p:nvSpPr>
              <p:cNvPr id="585" name="Rectangle 584"/>
              <p:cNvSpPr/>
              <p:nvPr/>
            </p:nvSpPr>
            <p:spPr>
              <a:xfrm>
                <a:off x="2936952" y="3913304"/>
                <a:ext cx="425766" cy="3287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6" name="Straight Connector 585"/>
              <p:cNvCxnSpPr/>
              <p:nvPr/>
            </p:nvCxnSpPr>
            <p:spPr>
              <a:xfrm>
                <a:off x="2932186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/>
              <p:cNvCxnSpPr/>
              <p:nvPr/>
            </p:nvCxnSpPr>
            <p:spPr>
              <a:xfrm>
                <a:off x="2932186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/>
              <p:cNvCxnSpPr>
                <a:stCxn id="585" idx="2"/>
              </p:cNvCxnSpPr>
              <p:nvPr/>
            </p:nvCxnSpPr>
            <p:spPr>
              <a:xfrm flipH="1" flipV="1">
                <a:off x="3148247" y="4005425"/>
                <a:ext cx="1588" cy="236653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17" name="Group 609"/>
            <p:cNvGrpSpPr>
              <a:grpSpLocks/>
            </p:cNvGrpSpPr>
            <p:nvPr/>
          </p:nvGrpSpPr>
          <p:grpSpPr bwMode="auto">
            <a:xfrm>
              <a:off x="5591804" y="5053093"/>
              <a:ext cx="430212" cy="328614"/>
              <a:chOff x="2932186" y="3913304"/>
              <a:chExt cx="430531" cy="328775"/>
            </a:xfrm>
          </p:grpSpPr>
          <p:sp>
            <p:nvSpPr>
              <p:cNvPr id="612" name="Rectangle 611"/>
              <p:cNvSpPr/>
              <p:nvPr/>
            </p:nvSpPr>
            <p:spPr>
              <a:xfrm>
                <a:off x="2936952" y="3913304"/>
                <a:ext cx="425765" cy="3287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3" name="Straight Connector 612"/>
              <p:cNvCxnSpPr/>
              <p:nvPr/>
            </p:nvCxnSpPr>
            <p:spPr>
              <a:xfrm>
                <a:off x="2932186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4" name="Straight Connector 613"/>
              <p:cNvCxnSpPr/>
              <p:nvPr/>
            </p:nvCxnSpPr>
            <p:spPr>
              <a:xfrm>
                <a:off x="2932186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/>
              <p:cNvCxnSpPr>
                <a:stCxn id="612" idx="2"/>
              </p:cNvCxnSpPr>
              <p:nvPr/>
            </p:nvCxnSpPr>
            <p:spPr>
              <a:xfrm flipH="1" flipV="1">
                <a:off x="3148247" y="4005425"/>
                <a:ext cx="1588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189" name="Group 636"/>
            <p:cNvGrpSpPr>
              <a:grpSpLocks/>
            </p:cNvGrpSpPr>
            <p:nvPr/>
          </p:nvGrpSpPr>
          <p:grpSpPr bwMode="auto">
            <a:xfrm>
              <a:off x="6581816" y="5045656"/>
              <a:ext cx="430131" cy="329465"/>
              <a:chOff x="2931664" y="3912603"/>
              <a:chExt cx="430450" cy="329314"/>
            </a:xfrm>
          </p:grpSpPr>
          <p:sp>
            <p:nvSpPr>
              <p:cNvPr id="639" name="Rectangle 638"/>
              <p:cNvSpPr/>
              <p:nvPr/>
            </p:nvSpPr>
            <p:spPr>
              <a:xfrm>
                <a:off x="2936952" y="3912169"/>
                <a:ext cx="425766" cy="33004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40" name="Straight Connector 639"/>
              <p:cNvCxnSpPr/>
              <p:nvPr/>
            </p:nvCxnSpPr>
            <p:spPr>
              <a:xfrm>
                <a:off x="2932185" y="4004202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1" name="Straight Connector 640"/>
              <p:cNvCxnSpPr/>
              <p:nvPr/>
            </p:nvCxnSpPr>
            <p:spPr>
              <a:xfrm>
                <a:off x="2932185" y="4067673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2" name="Straight Connector 641"/>
              <p:cNvCxnSpPr>
                <a:stCxn id="639" idx="2"/>
              </p:cNvCxnSpPr>
              <p:nvPr/>
            </p:nvCxnSpPr>
            <p:spPr>
              <a:xfrm flipH="1" flipV="1">
                <a:off x="3148246" y="4004202"/>
                <a:ext cx="1589" cy="238016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7" name="Group 554"/>
            <p:cNvGrpSpPr>
              <a:grpSpLocks/>
            </p:cNvGrpSpPr>
            <p:nvPr/>
          </p:nvGrpSpPr>
          <p:grpSpPr bwMode="auto">
            <a:xfrm>
              <a:off x="2055070" y="4690247"/>
              <a:ext cx="675320" cy="521222"/>
              <a:chOff x="2931664" y="3912603"/>
              <a:chExt cx="430450" cy="329314"/>
            </a:xfrm>
          </p:grpSpPr>
          <p:sp>
            <p:nvSpPr>
              <p:cNvPr id="358" name="Rectangle 357"/>
              <p:cNvSpPr/>
              <p:nvPr/>
            </p:nvSpPr>
            <p:spPr>
              <a:xfrm>
                <a:off x="2936952" y="3913304"/>
                <a:ext cx="425766" cy="32877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59" name="Straight Connector 358"/>
              <p:cNvCxnSpPr/>
              <p:nvPr/>
            </p:nvCxnSpPr>
            <p:spPr>
              <a:xfrm>
                <a:off x="2932185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>
                <a:off x="2932185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>
                <a:stCxn id="358" idx="2"/>
              </p:cNvCxnSpPr>
              <p:nvPr/>
            </p:nvCxnSpPr>
            <p:spPr>
              <a:xfrm flipH="1" flipV="1">
                <a:off x="3148246" y="4005425"/>
                <a:ext cx="1589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2" name="Group 347"/>
          <p:cNvGrpSpPr>
            <a:grpSpLocks/>
          </p:cNvGrpSpPr>
          <p:nvPr/>
        </p:nvGrpSpPr>
        <p:grpSpPr bwMode="auto">
          <a:xfrm>
            <a:off x="6344434" y="5944266"/>
            <a:ext cx="638051" cy="242608"/>
            <a:chOff x="1871277" y="1576300"/>
            <a:chExt cx="1128371" cy="437861"/>
          </a:xfrm>
        </p:grpSpPr>
        <p:sp>
          <p:nvSpPr>
            <p:cNvPr id="363" name="Oval 36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4" name="Rectangle 36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5" name="Oval 36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6" name="Freeform 36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7" name="Freeform 36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8" name="Freeform 367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9" name="Freeform 368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70" name="Straight Connector 369"/>
            <p:cNvCxnSpPr>
              <a:endCxn id="36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2" name="Group 347"/>
          <p:cNvGrpSpPr>
            <a:grpSpLocks/>
          </p:cNvGrpSpPr>
          <p:nvPr/>
        </p:nvGrpSpPr>
        <p:grpSpPr bwMode="auto">
          <a:xfrm>
            <a:off x="4739939" y="5802169"/>
            <a:ext cx="638051" cy="242608"/>
            <a:chOff x="1871277" y="1576300"/>
            <a:chExt cx="1128371" cy="437861"/>
          </a:xfrm>
        </p:grpSpPr>
        <p:sp>
          <p:nvSpPr>
            <p:cNvPr id="373" name="Oval 37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4" name="Rectangle 37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5" name="Oval 37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6" name="Freeform 37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7" name="Freeform 37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8" name="Freeform 377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" name="Freeform 378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80" name="Straight Connector 379"/>
            <p:cNvCxnSpPr>
              <a:endCxn id="37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2" name="Group 347"/>
          <p:cNvGrpSpPr>
            <a:grpSpLocks/>
          </p:cNvGrpSpPr>
          <p:nvPr/>
        </p:nvGrpSpPr>
        <p:grpSpPr bwMode="auto">
          <a:xfrm>
            <a:off x="3085594" y="5995982"/>
            <a:ext cx="638051" cy="242608"/>
            <a:chOff x="1871277" y="1576300"/>
            <a:chExt cx="1128371" cy="437861"/>
          </a:xfrm>
        </p:grpSpPr>
        <p:sp>
          <p:nvSpPr>
            <p:cNvPr id="383" name="Oval 38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4" name="Rectangle 38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5" name="Oval 38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6" name="Freeform 38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7" name="Freeform 38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0" name="Freeform 389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7" name="Freeform 396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99" name="Straight Connector 398"/>
            <p:cNvCxnSpPr>
              <a:endCxn id="38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1" name="Group 347"/>
          <p:cNvGrpSpPr>
            <a:grpSpLocks/>
          </p:cNvGrpSpPr>
          <p:nvPr/>
        </p:nvGrpSpPr>
        <p:grpSpPr bwMode="auto">
          <a:xfrm>
            <a:off x="5597320" y="6262321"/>
            <a:ext cx="638051" cy="242608"/>
            <a:chOff x="1871277" y="1576300"/>
            <a:chExt cx="1128371" cy="437861"/>
          </a:xfrm>
        </p:grpSpPr>
        <p:sp>
          <p:nvSpPr>
            <p:cNvPr id="402" name="Oval 40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7" name="Rectangle 406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2" name="Oval 411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17" name="Freeform 41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2" name="Freeform 421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7" name="Freeform 42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8" name="Freeform 42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29" name="Straight Connector 428"/>
            <p:cNvCxnSpPr>
              <a:endCxn id="41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1" name="Group 347"/>
          <p:cNvGrpSpPr>
            <a:grpSpLocks/>
          </p:cNvGrpSpPr>
          <p:nvPr/>
        </p:nvGrpSpPr>
        <p:grpSpPr bwMode="auto">
          <a:xfrm>
            <a:off x="4012762" y="6354901"/>
            <a:ext cx="638051" cy="242608"/>
            <a:chOff x="1871277" y="1576300"/>
            <a:chExt cx="1128371" cy="437861"/>
          </a:xfrm>
        </p:grpSpPr>
        <p:sp>
          <p:nvSpPr>
            <p:cNvPr id="432" name="Oval 43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3" name="Rectangle 43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4" name="Oval 43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5" name="Freeform 43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6" name="Freeform 43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7" name="Freeform 43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8" name="Freeform 43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39" name="Straight Connector 438"/>
            <p:cNvCxnSpPr>
              <a:endCxn id="43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2086365" y="2220187"/>
            <a:ext cx="5520007" cy="2832112"/>
            <a:chOff x="1925876" y="2212958"/>
            <a:chExt cx="5095391" cy="2832112"/>
          </a:xfrm>
        </p:grpSpPr>
        <p:grpSp>
          <p:nvGrpSpPr>
            <p:cNvPr id="12" name="Group 11"/>
            <p:cNvGrpSpPr/>
            <p:nvPr/>
          </p:nvGrpSpPr>
          <p:grpSpPr>
            <a:xfrm>
              <a:off x="2745416" y="2212958"/>
              <a:ext cx="3597533" cy="493677"/>
              <a:chOff x="2705100" y="2011398"/>
              <a:chExt cx="3597533" cy="493677"/>
            </a:xfrm>
          </p:grpSpPr>
          <p:sp>
            <p:nvSpPr>
              <p:cNvPr id="342" name="Oval 341"/>
              <p:cNvSpPr/>
              <p:nvPr/>
            </p:nvSpPr>
            <p:spPr bwMode="auto">
              <a:xfrm>
                <a:off x="2722820" y="2011398"/>
                <a:ext cx="3579813" cy="492125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9" name="Oval 388"/>
              <p:cNvSpPr/>
              <p:nvPr/>
            </p:nvSpPr>
            <p:spPr bwMode="auto">
              <a:xfrm>
                <a:off x="2705100" y="2012950"/>
                <a:ext cx="3579813" cy="492125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308" name="TextBox 389"/>
              <p:cNvSpPr txBox="1">
                <a:spLocks noChangeArrowheads="1"/>
              </p:cNvSpPr>
              <p:nvPr/>
            </p:nvSpPr>
            <p:spPr bwMode="auto">
              <a:xfrm>
                <a:off x="3532142" y="2127167"/>
                <a:ext cx="1898745" cy="2846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800" dirty="0">
                    <a:solidFill>
                      <a:schemeClr val="bg1"/>
                    </a:solidFill>
                  </a:rPr>
                  <a:t>Remote Controller</a:t>
                </a:r>
              </a:p>
            </p:txBody>
          </p:sp>
        </p:grpSp>
        <p:grpSp>
          <p:nvGrpSpPr>
            <p:cNvPr id="442" name="Group 441"/>
            <p:cNvGrpSpPr/>
            <p:nvPr/>
          </p:nvGrpSpPr>
          <p:grpSpPr>
            <a:xfrm>
              <a:off x="1925876" y="4223509"/>
              <a:ext cx="923540" cy="405953"/>
              <a:chOff x="2705100" y="2011398"/>
              <a:chExt cx="3597533" cy="493677"/>
            </a:xfrm>
          </p:grpSpPr>
          <p:sp>
            <p:nvSpPr>
              <p:cNvPr id="443" name="Oval 442"/>
              <p:cNvSpPr/>
              <p:nvPr/>
            </p:nvSpPr>
            <p:spPr bwMode="auto">
              <a:xfrm>
                <a:off x="2722820" y="2011398"/>
                <a:ext cx="3579813" cy="492125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4" name="Oval 443"/>
              <p:cNvSpPr/>
              <p:nvPr/>
            </p:nvSpPr>
            <p:spPr bwMode="auto">
              <a:xfrm>
                <a:off x="2705100" y="2012950"/>
                <a:ext cx="3579813" cy="492125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5" name="TextBox 389"/>
              <p:cNvSpPr txBox="1">
                <a:spLocks noChangeArrowheads="1"/>
              </p:cNvSpPr>
              <p:nvPr/>
            </p:nvSpPr>
            <p:spPr bwMode="auto">
              <a:xfrm>
                <a:off x="3573112" y="2127166"/>
                <a:ext cx="1816803" cy="346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800" dirty="0">
                    <a:solidFill>
                      <a:schemeClr val="bg1"/>
                    </a:solidFill>
                  </a:rPr>
                  <a:t>CA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589508" y="4760377"/>
              <a:ext cx="463568" cy="284693"/>
              <a:chOff x="3558850" y="4573304"/>
              <a:chExt cx="463568" cy="284693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47" name="Oval 446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8" name="Oval 447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49" name="TextBox 389"/>
              <p:cNvSpPr txBox="1">
                <a:spLocks noChangeArrowheads="1"/>
              </p:cNvSpPr>
              <p:nvPr/>
            </p:nvSpPr>
            <p:spPr bwMode="auto">
              <a:xfrm>
                <a:off x="3582324" y="4573304"/>
                <a:ext cx="401293" cy="2846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1" name="Group 450"/>
            <p:cNvGrpSpPr/>
            <p:nvPr/>
          </p:nvGrpSpPr>
          <p:grpSpPr>
            <a:xfrm>
              <a:off x="4369656" y="4758258"/>
              <a:ext cx="463568" cy="284693"/>
              <a:chOff x="3558850" y="4573304"/>
              <a:chExt cx="463568" cy="284693"/>
            </a:xfrm>
          </p:grpSpPr>
          <p:grpSp>
            <p:nvGrpSpPr>
              <p:cNvPr id="452" name="Group 451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4" name="Oval 453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5" name="Oval 454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53" name="TextBox 389"/>
              <p:cNvSpPr txBox="1">
                <a:spLocks noChangeArrowheads="1"/>
              </p:cNvSpPr>
              <p:nvPr/>
            </p:nvSpPr>
            <p:spPr bwMode="auto">
              <a:xfrm>
                <a:off x="3582324" y="4573304"/>
                <a:ext cx="401293" cy="2846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6" name="Group 455"/>
            <p:cNvGrpSpPr/>
            <p:nvPr/>
          </p:nvGrpSpPr>
          <p:grpSpPr>
            <a:xfrm>
              <a:off x="5569912" y="4756140"/>
              <a:ext cx="463568" cy="284693"/>
              <a:chOff x="3558850" y="4573304"/>
              <a:chExt cx="463568" cy="284693"/>
            </a:xfrm>
          </p:grpSpPr>
          <p:grpSp>
            <p:nvGrpSpPr>
              <p:cNvPr id="457" name="Group 456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9" name="Oval 458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58" name="TextBox 389"/>
              <p:cNvSpPr txBox="1">
                <a:spLocks noChangeArrowheads="1"/>
              </p:cNvSpPr>
              <p:nvPr/>
            </p:nvSpPr>
            <p:spPr bwMode="auto">
              <a:xfrm>
                <a:off x="3582324" y="4573304"/>
                <a:ext cx="401293" cy="2846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61" name="Group 460"/>
            <p:cNvGrpSpPr/>
            <p:nvPr/>
          </p:nvGrpSpPr>
          <p:grpSpPr>
            <a:xfrm>
              <a:off x="6557699" y="4754022"/>
              <a:ext cx="463568" cy="284693"/>
              <a:chOff x="3558850" y="4573304"/>
              <a:chExt cx="463568" cy="284693"/>
            </a:xfrm>
          </p:grpSpPr>
          <p:grpSp>
            <p:nvGrpSpPr>
              <p:cNvPr id="462" name="Group 461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64" name="Oval 463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5" name="Oval 464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63" name="TextBox 389"/>
              <p:cNvSpPr txBox="1">
                <a:spLocks noChangeArrowheads="1"/>
              </p:cNvSpPr>
              <p:nvPr/>
            </p:nvSpPr>
            <p:spPr bwMode="auto">
              <a:xfrm>
                <a:off x="3582324" y="4573304"/>
                <a:ext cx="401293" cy="2846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0834" y="6475896"/>
            <a:ext cx="745165" cy="271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57</a:t>
            </a:fld>
            <a:endParaRPr lang="en-US" sz="1200" dirty="0">
              <a:latin typeface="Tahoma" charset="0"/>
            </a:endParaRPr>
          </a:p>
        </p:txBody>
      </p:sp>
      <p:sp>
        <p:nvSpPr>
          <p:cNvPr id="46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06788" y="6475082"/>
            <a:ext cx="2358929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872740" y="3017520"/>
            <a:ext cx="4303607" cy="2032000"/>
            <a:chOff x="2651760" y="3017520"/>
            <a:chExt cx="3972560" cy="2032000"/>
          </a:xfrm>
        </p:grpSpPr>
        <p:cxnSp>
          <p:nvCxnSpPr>
            <p:cNvPr id="338" name="Straight Arrow Connector 337"/>
            <p:cNvCxnSpPr/>
            <p:nvPr/>
          </p:nvCxnSpPr>
          <p:spPr bwMode="auto">
            <a:xfrm>
              <a:off x="2651760" y="3017520"/>
              <a:ext cx="0" cy="166624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Arrow Connector 342"/>
            <p:cNvCxnSpPr/>
            <p:nvPr/>
          </p:nvCxnSpPr>
          <p:spPr bwMode="auto">
            <a:xfrm>
              <a:off x="364744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Arrow Connector 346"/>
            <p:cNvCxnSpPr/>
            <p:nvPr/>
          </p:nvCxnSpPr>
          <p:spPr bwMode="auto">
            <a:xfrm>
              <a:off x="446024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Arrow Connector 347"/>
            <p:cNvCxnSpPr/>
            <p:nvPr/>
          </p:nvCxnSpPr>
          <p:spPr bwMode="auto">
            <a:xfrm>
              <a:off x="565912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Arrow Connector 348"/>
            <p:cNvCxnSpPr/>
            <p:nvPr/>
          </p:nvCxnSpPr>
          <p:spPr bwMode="auto">
            <a:xfrm>
              <a:off x="662432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193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88169" y="236539"/>
            <a:ext cx="69228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Software defined networking (SDN)</a:t>
            </a: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4" y="776288"/>
            <a:ext cx="6957688" cy="20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51545" y="1282678"/>
            <a:ext cx="8827636" cy="46482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i="1" dirty="0">
                <a:solidFill>
                  <a:srgbClr val="CC0000"/>
                </a:solidFill>
              </a:rPr>
              <a:t>Why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/>
              <a:t>a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i="1" dirty="0">
                <a:solidFill>
                  <a:srgbClr val="CC0000"/>
                </a:solidFill>
              </a:rPr>
              <a:t>logically centralized </a:t>
            </a:r>
            <a:r>
              <a:rPr lang="en-US" dirty="0">
                <a:solidFill>
                  <a:srgbClr val="000000"/>
                </a:solidFill>
              </a:rPr>
              <a:t>control plane?</a:t>
            </a:r>
          </a:p>
          <a:p>
            <a:pPr marL="635000" indent="-400050"/>
            <a:r>
              <a:rPr lang="en-US" dirty="0"/>
              <a:t>easier network management: avoid router misconfigurations, greater flexibility of traffic flows</a:t>
            </a:r>
          </a:p>
          <a:p>
            <a:pPr marL="635000" indent="-400050"/>
            <a:r>
              <a:rPr lang="en-US" dirty="0"/>
              <a:t>table-based forwarding (recall OpenFlow API) allows “programming” routers</a:t>
            </a:r>
          </a:p>
          <a:p>
            <a:pPr marL="1035050" lvl="1" indent="-400050"/>
            <a:r>
              <a:rPr lang="en-US" dirty="0"/>
              <a:t>centralized “programming” easier: compute tables centrally and distribute</a:t>
            </a:r>
          </a:p>
          <a:p>
            <a:pPr marL="1035050" lvl="1" indent="-400050"/>
            <a:r>
              <a:rPr lang="en-US" dirty="0"/>
              <a:t>distributed “programming: more difficult: compute tables as result of distributed algorithm (protocol) implemented in each and every router </a:t>
            </a:r>
          </a:p>
          <a:p>
            <a:pPr marL="635000" indent="-400050"/>
            <a:r>
              <a:rPr lang="en-US" dirty="0"/>
              <a:t>open (non-proprietary) implementation of control plane</a:t>
            </a:r>
          </a:p>
          <a:p>
            <a:pPr marL="635000" indent="-400050"/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0834" y="6475896"/>
            <a:ext cx="745165" cy="3821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58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06788" y="6475082"/>
            <a:ext cx="2358929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42085311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1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88" y="773798"/>
            <a:ext cx="8228377" cy="24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65100" y="4859886"/>
            <a:ext cx="35496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+mn-lt"/>
              </a:rPr>
              <a:t>Vertically integrated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+mn-lt"/>
              </a:rPr>
              <a:t>Closed, proprietary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+mn-lt"/>
              </a:rPr>
              <a:t>Slow innovation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+mn-lt"/>
              </a:rPr>
              <a:t>Small industry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" t="1500" r="3650" b="5499"/>
          <a:stretch>
            <a:fillRect/>
          </a:stretch>
        </p:blipFill>
        <p:spPr bwMode="auto">
          <a:xfrm>
            <a:off x="398411" y="1300457"/>
            <a:ext cx="2704187" cy="351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60400" y="2496799"/>
            <a:ext cx="2063750" cy="965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Specialized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Operating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System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60400" y="3538199"/>
            <a:ext cx="2063750" cy="838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Specialized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Hardware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894216" y="1480745"/>
            <a:ext cx="3302000" cy="417900"/>
            <a:chOff x="5334000" y="1371600"/>
            <a:chExt cx="3657600" cy="685800"/>
          </a:xfrm>
        </p:grpSpPr>
        <p:sp>
          <p:nvSpPr>
            <p:cNvPr id="46" name="Rounded Rectangle 45"/>
            <p:cNvSpPr/>
            <p:nvPr/>
          </p:nvSpPr>
          <p:spPr bwMode="auto">
            <a:xfrm>
              <a:off x="8382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5" name="Rounded Rectangle 44"/>
            <p:cNvSpPr/>
            <p:nvPr/>
          </p:nvSpPr>
          <p:spPr bwMode="auto">
            <a:xfrm>
              <a:off x="8077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4" name="Rounded Rectangle 43"/>
            <p:cNvSpPr/>
            <p:nvPr/>
          </p:nvSpPr>
          <p:spPr bwMode="auto">
            <a:xfrm>
              <a:off x="7772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3" name="Rounded Rectangle 42"/>
            <p:cNvSpPr/>
            <p:nvPr/>
          </p:nvSpPr>
          <p:spPr bwMode="auto">
            <a:xfrm>
              <a:off x="7467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2" name="Rounded Rectangle 41"/>
            <p:cNvSpPr/>
            <p:nvPr/>
          </p:nvSpPr>
          <p:spPr bwMode="auto">
            <a:xfrm>
              <a:off x="7162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1" name="Rounded Rectangle 40"/>
            <p:cNvSpPr/>
            <p:nvPr/>
          </p:nvSpPr>
          <p:spPr bwMode="auto">
            <a:xfrm>
              <a:off x="6858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0" name="Rounded Rectangle 39"/>
            <p:cNvSpPr/>
            <p:nvPr/>
          </p:nvSpPr>
          <p:spPr bwMode="auto">
            <a:xfrm>
              <a:off x="6553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39" name="Rounded Rectangle 38"/>
            <p:cNvSpPr/>
            <p:nvPr/>
          </p:nvSpPr>
          <p:spPr bwMode="auto">
            <a:xfrm>
              <a:off x="6248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38" name="Rounded Rectangle 37"/>
            <p:cNvSpPr/>
            <p:nvPr/>
          </p:nvSpPr>
          <p:spPr bwMode="auto">
            <a:xfrm>
              <a:off x="5943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37" name="Rounded Rectangle 36"/>
            <p:cNvSpPr/>
            <p:nvPr/>
          </p:nvSpPr>
          <p:spPr bwMode="auto">
            <a:xfrm>
              <a:off x="5638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5334000" y="1371600"/>
              <a:ext cx="9144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400" b="1" dirty="0">
                  <a:solidFill>
                    <a:prstClr val="black"/>
                  </a:solidFill>
                  <a:latin typeface="Calibri"/>
                </a:rPr>
                <a:t>App</a:t>
              </a:r>
            </a:p>
          </p:txBody>
        </p:sp>
      </p:grpSp>
      <p:sp>
        <p:nvSpPr>
          <p:cNvPr id="35" name="Rounded Rectangle 34"/>
          <p:cNvSpPr/>
          <p:nvPr/>
        </p:nvSpPr>
        <p:spPr>
          <a:xfrm>
            <a:off x="660400" y="1658599"/>
            <a:ext cx="2063750" cy="7366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Specialized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Applications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861050" y="4875620"/>
            <a:ext cx="34671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+mj-lt"/>
              </a:rPr>
              <a:t>Horizontal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+mj-lt"/>
              </a:rPr>
              <a:t>Open interfaces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+mj-lt"/>
              </a:rPr>
              <a:t>Rapid innovation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+mj-lt"/>
              </a:rPr>
              <a:t>Huge industry</a:t>
            </a:r>
          </a:p>
        </p:txBody>
      </p:sp>
      <p:sp>
        <p:nvSpPr>
          <p:cNvPr id="47" name="Right Arrow 46"/>
          <p:cNvSpPr/>
          <p:nvPr/>
        </p:nvSpPr>
        <p:spPr>
          <a:xfrm>
            <a:off x="4044950" y="2437515"/>
            <a:ext cx="1238250" cy="762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2000" b="1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6215863" y="3484470"/>
            <a:ext cx="2948410" cy="1396073"/>
            <a:chOff x="5105400" y="3212068"/>
            <a:chExt cx="3451510" cy="1817132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6096000" y="3874196"/>
              <a:ext cx="2424501" cy="697803"/>
            </a:xfrm>
            <a:prstGeom prst="roundRect">
              <a:avLst/>
            </a:prstGeom>
            <a:solidFill>
              <a:srgbClr val="00009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>
                  <a:solidFill>
                    <a:prstClr val="white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Microprocessor</a:t>
              </a:r>
            </a:p>
          </p:txBody>
        </p:sp>
        <p:pic>
          <p:nvPicPr>
            <p:cNvPr id="45094" name="Picture 33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3951732"/>
              <a:ext cx="1202196" cy="1077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5095" name="Group 51"/>
            <p:cNvGrpSpPr>
              <a:grpSpLocks/>
            </p:cNvGrpSpPr>
            <p:nvPr/>
          </p:nvGrpSpPr>
          <p:grpSpPr bwMode="auto">
            <a:xfrm>
              <a:off x="5435270" y="3212068"/>
              <a:ext cx="3121640" cy="440663"/>
              <a:chOff x="5511470" y="3200400"/>
              <a:chExt cx="3121640" cy="440663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5511470" y="3424423"/>
                <a:ext cx="3121640" cy="45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097" name="TextBox 23"/>
              <p:cNvSpPr txBox="1">
                <a:spLocks noChangeArrowheads="1"/>
              </p:cNvSpPr>
              <p:nvPr/>
            </p:nvSpPr>
            <p:spPr bwMode="auto">
              <a:xfrm>
                <a:off x="5841339" y="3200400"/>
                <a:ext cx="2465881" cy="4406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prstClr val="black"/>
                    </a:solidFill>
                    <a:latin typeface="Arial" charset="0"/>
                  </a:rPr>
                  <a:t>Open Interface</a:t>
                </a:r>
              </a:p>
            </p:txBody>
          </p:sp>
        </p:grpSp>
      </p:grp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5615447" y="2081201"/>
            <a:ext cx="3873686" cy="1234932"/>
            <a:chOff x="5263490" y="1889268"/>
            <a:chExt cx="3575710" cy="1234932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6934200" y="22860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008000"/>
                </a:gs>
                <a:gs pos="100000">
                  <a:srgbClr val="00C362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>
                  <a:solidFill>
                    <a:srgbClr val="FFFFFF"/>
                  </a:solidFill>
                  <a:latin typeface="Calibri"/>
                </a:rPr>
                <a:t>Linux</a:t>
              </a: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8077200" y="22860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FF00FF"/>
                </a:gs>
                <a:gs pos="100000">
                  <a:srgbClr val="FF99C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>
                  <a:solidFill>
                    <a:srgbClr val="FFFFFF"/>
                  </a:solidFill>
                  <a:latin typeface="Calibri"/>
                </a:rPr>
                <a:t>Mac</a:t>
              </a:r>
            </a:p>
            <a:p>
              <a:pPr algn="ctr" defTabSz="914400">
                <a:defRPr/>
              </a:pPr>
              <a:r>
                <a:rPr lang="en-US" sz="1600" b="1">
                  <a:solidFill>
                    <a:srgbClr val="FFFFFF"/>
                  </a:solidFill>
                  <a:latin typeface="Calibri"/>
                </a:rPr>
                <a:t>OS</a:t>
              </a: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5263490" y="2286000"/>
              <a:ext cx="1289710" cy="838200"/>
            </a:xfrm>
            <a:prstGeom prst="roundRect">
              <a:avLst/>
            </a:prstGeom>
            <a:gradFill>
              <a:gsLst>
                <a:gs pos="0">
                  <a:srgbClr val="FF0000"/>
                </a:gs>
                <a:gs pos="100000">
                  <a:srgbClr val="F7545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2000" b="1" dirty="0">
                  <a:solidFill>
                    <a:srgbClr val="FFFFFF"/>
                  </a:solidFill>
                  <a:latin typeface="Calibri"/>
                </a:rPr>
                <a:t>Windows</a:t>
              </a:r>
            </a:p>
            <a:p>
              <a:pPr algn="ctr" defTabSz="914400">
                <a:defRPr/>
              </a:pPr>
              <a:r>
                <a:rPr lang="en-US" sz="1800" b="1" dirty="0">
                  <a:solidFill>
                    <a:srgbClr val="FFFFFF"/>
                  </a:solidFill>
                  <a:latin typeface="Calibri"/>
                </a:rPr>
                <a:t>(OS)</a:t>
              </a:r>
            </a:p>
          </p:txBody>
        </p:sp>
        <p:sp>
          <p:nvSpPr>
            <p:cNvPr id="45086" name="TextBox 23"/>
            <p:cNvSpPr txBox="1">
              <a:spLocks noChangeArrowheads="1"/>
            </p:cNvSpPr>
            <p:nvPr/>
          </p:nvSpPr>
          <p:spPr bwMode="auto">
            <a:xfrm>
              <a:off x="6544551" y="2526268"/>
              <a:ext cx="40721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prstClr val="black"/>
                  </a:solidFill>
                  <a:latin typeface="Arial" charset="0"/>
                </a:rPr>
                <a:t>or</a:t>
              </a:r>
            </a:p>
          </p:txBody>
        </p:sp>
        <p:sp>
          <p:nvSpPr>
            <p:cNvPr id="45087" name="TextBox 24"/>
            <p:cNvSpPr txBox="1">
              <a:spLocks noChangeArrowheads="1"/>
            </p:cNvSpPr>
            <p:nvPr/>
          </p:nvSpPr>
          <p:spPr bwMode="auto">
            <a:xfrm>
              <a:off x="7687551" y="2514600"/>
              <a:ext cx="40721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prstClr val="black"/>
                  </a:solidFill>
                  <a:latin typeface="Arial" charset="0"/>
                </a:rPr>
                <a:t>or</a:t>
              </a:r>
            </a:p>
          </p:txBody>
        </p:sp>
        <p:grpSp>
          <p:nvGrpSpPr>
            <p:cNvPr id="45088" name="Group 52"/>
            <p:cNvGrpSpPr>
              <a:grpSpLocks/>
            </p:cNvGrpSpPr>
            <p:nvPr/>
          </p:nvGrpSpPr>
          <p:grpSpPr bwMode="auto">
            <a:xfrm>
              <a:off x="5943600" y="1889268"/>
              <a:ext cx="2590800" cy="338554"/>
              <a:chOff x="6019800" y="3260868"/>
              <a:chExt cx="2590800" cy="338554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6019800" y="3427413"/>
                <a:ext cx="2590800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090" name="TextBox 23"/>
              <p:cNvSpPr txBox="1">
                <a:spLocks noChangeArrowheads="1"/>
              </p:cNvSpPr>
              <p:nvPr/>
            </p:nvSpPr>
            <p:spPr bwMode="auto">
              <a:xfrm>
                <a:off x="6512190" y="3260868"/>
                <a:ext cx="1497747" cy="33855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prstClr val="black"/>
                    </a:solidFill>
                    <a:latin typeface="Arial" charset="0"/>
                  </a:rPr>
                  <a:t>Open Interface</a:t>
                </a:r>
              </a:p>
            </p:txBody>
          </p:sp>
        </p:grpSp>
      </p:grpSp>
      <p:sp>
        <p:nvSpPr>
          <p:cNvPr id="56" name="Right Arrow 55"/>
          <p:cNvSpPr/>
          <p:nvPr/>
        </p:nvSpPr>
        <p:spPr>
          <a:xfrm>
            <a:off x="4190853" y="5210723"/>
            <a:ext cx="1238250" cy="762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2000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076" name="Title 47"/>
          <p:cNvSpPr>
            <a:spLocks noGrp="1"/>
          </p:cNvSpPr>
          <p:nvPr>
            <p:ph type="title"/>
          </p:nvPr>
        </p:nvSpPr>
        <p:spPr>
          <a:xfrm>
            <a:off x="580019" y="0"/>
            <a:ext cx="9245600" cy="1143000"/>
          </a:xfrm>
        </p:spPr>
        <p:txBody>
          <a:bodyPr/>
          <a:lstStyle/>
          <a:p>
            <a:pPr algn="l"/>
            <a:r>
              <a:rPr lang="en-US" sz="4000" dirty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Analogy: mainframe to PC evolution</a:t>
            </a:r>
            <a:r>
              <a:rPr lang="en-US" sz="2400" baseline="300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*</a:t>
            </a:r>
            <a:endParaRPr lang="en-US" sz="4000" baseline="30000" dirty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610" y="6550400"/>
            <a:ext cx="2250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 Slide  courtesy: N. McKeown</a:t>
            </a:r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0834" y="6537092"/>
            <a:ext cx="745165" cy="3821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59</a:t>
            </a:fld>
            <a:endParaRPr lang="en-US" sz="1200" dirty="0">
              <a:latin typeface="Tahoma" charset="0"/>
            </a:endParaRPr>
          </a:p>
        </p:txBody>
      </p:sp>
      <p:sp>
        <p:nvSpPr>
          <p:cNvPr id="5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06788" y="6536278"/>
            <a:ext cx="2358929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91227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6" grpId="0"/>
      <p:bldP spid="47" grpId="0" animBg="1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1" name="Picture 224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86" y="836613"/>
            <a:ext cx="4303443" cy="18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2" name="Rectangle 2"/>
          <p:cNvSpPr>
            <a:spLocks noGrp="1" noChangeArrowheads="1"/>
          </p:cNvSpPr>
          <p:nvPr>
            <p:ph type="title"/>
          </p:nvPr>
        </p:nvSpPr>
        <p:spPr>
          <a:xfrm>
            <a:off x="577850" y="252413"/>
            <a:ext cx="8420100" cy="685800"/>
          </a:xfrm>
        </p:spPr>
        <p:txBody>
          <a:bodyPr/>
          <a:lstStyle/>
          <a:p>
            <a:r>
              <a:rPr lang="en-US" sz="4000" dirty="0">
                <a:latin typeface="Gill Sans MT" charset="0"/>
              </a:rPr>
              <a:t>Routing</a:t>
            </a:r>
            <a:r>
              <a:rPr lang="en-US" altLang="ja-JP" sz="4000" dirty="0">
                <a:latin typeface="Gill Sans MT" charset="0"/>
              </a:rPr>
              <a:t> protocols</a:t>
            </a:r>
            <a:endParaRPr lang="en-US" dirty="0">
              <a:latin typeface="Gill Sans MT" charset="0"/>
            </a:endParaRPr>
          </a:p>
        </p:txBody>
      </p:sp>
      <p:sp>
        <p:nvSpPr>
          <p:cNvPr id="849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90783" y="1363820"/>
            <a:ext cx="7966075" cy="4274607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i="1" dirty="0">
                <a:solidFill>
                  <a:srgbClr val="CC0000"/>
                </a:solidFill>
                <a:cs typeface="+mn-cs"/>
              </a:rPr>
              <a:t>Routing protocol goal:</a:t>
            </a:r>
            <a:r>
              <a:rPr lang="en-US" sz="3200" dirty="0"/>
              <a:t> </a:t>
            </a:r>
            <a:r>
              <a:rPr lang="en-US" dirty="0"/>
              <a:t>determine “</a:t>
            </a:r>
            <a:r>
              <a:rPr lang="en-US" dirty="0">
                <a:solidFill>
                  <a:srgbClr val="FF0000"/>
                </a:solidFill>
              </a:rPr>
              <a:t>good</a:t>
            </a:r>
            <a:r>
              <a:rPr lang="en-US" dirty="0"/>
              <a:t>” paths (equivalently, routes), from sending hosts to receiving host, through network of routers</a:t>
            </a:r>
          </a:p>
          <a:p>
            <a:pPr>
              <a:lnSpc>
                <a:spcPct val="100000"/>
              </a:lnSpc>
            </a:pPr>
            <a:r>
              <a:rPr lang="en-US" b="1" dirty="0">
                <a:cs typeface="+mn-cs"/>
              </a:rPr>
              <a:t>path</a:t>
            </a:r>
            <a:r>
              <a:rPr lang="en-US" dirty="0">
                <a:cs typeface="+mn-cs"/>
              </a:rPr>
              <a:t>: sequence of routers packets will traverse in going from given initial source host to given final destination host</a:t>
            </a:r>
          </a:p>
          <a:p>
            <a:pPr>
              <a:lnSpc>
                <a:spcPct val="100000"/>
              </a:lnSpc>
              <a:defRPr/>
            </a:pPr>
            <a:r>
              <a:rPr lang="en-US" dirty="0">
                <a:cs typeface="+mn-cs"/>
              </a:rPr>
              <a:t>“</a:t>
            </a:r>
            <a:r>
              <a:rPr lang="en-US" b="1" dirty="0">
                <a:cs typeface="+mn-cs"/>
              </a:rPr>
              <a:t>good</a:t>
            </a:r>
            <a:r>
              <a:rPr lang="en-US" dirty="0">
                <a:cs typeface="+mn-cs"/>
              </a:rPr>
              <a:t>”: least “cost”, “fastest”, “least congested”</a:t>
            </a:r>
            <a:endParaRPr lang="en-US" sz="2400" dirty="0">
              <a:cs typeface="+mn-cs"/>
            </a:endParaRPr>
          </a:p>
          <a:p>
            <a:pPr>
              <a:lnSpc>
                <a:spcPct val="100000"/>
              </a:lnSpc>
              <a:defRPr/>
            </a:pPr>
            <a:r>
              <a:rPr lang="en-US" dirty="0">
                <a:cs typeface="+mn-cs"/>
              </a:rPr>
              <a:t>Routing is a “top-10” networking challenge!</a:t>
            </a:r>
            <a:endParaRPr lang="en-US" sz="3200" dirty="0">
              <a:cs typeface="+mn-cs"/>
            </a:endParaRPr>
          </a:p>
        </p:txBody>
      </p:sp>
      <p:sp>
        <p:nvSpPr>
          <p:cNvPr id="2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0834" y="6475896"/>
            <a:ext cx="59437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</a:t>
            </a:fld>
            <a:endParaRPr lang="en-US" sz="1200" dirty="0">
              <a:latin typeface="Tahoma" charset="0"/>
            </a:endParaRPr>
          </a:p>
        </p:txBody>
      </p:sp>
      <p:sp>
        <p:nvSpPr>
          <p:cNvPr id="2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06788" y="6475082"/>
            <a:ext cx="2358929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2623115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5" name="Picture 7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17" y="824212"/>
            <a:ext cx="9264010" cy="232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3" name="Rectangle 73"/>
          <p:cNvSpPr>
            <a:spLocks noGrp="1" noChangeArrowheads="1"/>
          </p:cNvSpPr>
          <p:nvPr>
            <p:ph type="title"/>
          </p:nvPr>
        </p:nvSpPr>
        <p:spPr>
          <a:xfrm>
            <a:off x="229339" y="170273"/>
            <a:ext cx="9402738" cy="796925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z="3600" dirty="0">
                <a:cs typeface="+mj-cs"/>
              </a:rPr>
              <a:t>Traffic engineering: difficult traditional routing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7506" y="4128445"/>
            <a:ext cx="910899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u="sng" dirty="0">
                <a:solidFill>
                  <a:srgbClr val="000090"/>
                </a:solidFill>
              </a:rPr>
              <a:t>Q: </a:t>
            </a:r>
            <a:r>
              <a:rPr lang="en-US" sz="2400" dirty="0"/>
              <a:t>what if network operator wants u-to-z traffic to flow along </a:t>
            </a:r>
            <a:r>
              <a:rPr lang="en-US" sz="2400" i="1" dirty="0" err="1"/>
              <a:t>uvw</a:t>
            </a:r>
            <a:r>
              <a:rPr lang="en-US" sz="2400" dirty="0" err="1"/>
              <a:t>z</a:t>
            </a:r>
            <a:r>
              <a:rPr lang="en-US" sz="2400" dirty="0"/>
              <a:t>, x-to-z traffic to flow </a:t>
            </a:r>
            <a:r>
              <a:rPr lang="en-US" sz="2400" i="1" dirty="0" err="1"/>
              <a:t>xwyz</a:t>
            </a:r>
            <a:r>
              <a:rPr lang="en-US" sz="2400" dirty="0"/>
              <a:t>?</a:t>
            </a:r>
          </a:p>
          <a:p>
            <a:pPr algn="ctr">
              <a:spcBef>
                <a:spcPts val="1200"/>
              </a:spcBef>
            </a:pPr>
            <a:r>
              <a:rPr lang="en-US" sz="2400" i="1" u="sng" dirty="0">
                <a:solidFill>
                  <a:srgbClr val="000090"/>
                </a:solidFill>
              </a:rPr>
              <a:t>A: </a:t>
            </a:r>
            <a:r>
              <a:rPr lang="en-US" sz="2400" dirty="0"/>
              <a:t>need to define link weights so traffic routing algorithm computes routes accordingly </a:t>
            </a:r>
            <a:r>
              <a:rPr lang="en-US" sz="2000" dirty="0"/>
              <a:t>(or need a new routing algorithm)!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22443" y="6025756"/>
            <a:ext cx="6279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00"/>
                </a:solidFill>
              </a:rPr>
              <a:t>Link weights are only control “knobs”: wrong!</a:t>
            </a:r>
          </a:p>
        </p:txBody>
      </p:sp>
      <p:sp>
        <p:nvSpPr>
          <p:cNvPr id="1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0834" y="6537092"/>
            <a:ext cx="745165" cy="3821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60</a:t>
            </a:fld>
            <a:endParaRPr lang="en-US" sz="1200" dirty="0">
              <a:latin typeface="Tahoma" charset="0"/>
            </a:endParaRPr>
          </a:p>
        </p:txBody>
      </p:sp>
      <p:sp>
        <p:nvSpPr>
          <p:cNvPr id="15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06788" y="6536278"/>
            <a:ext cx="2358929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p:grpSp>
        <p:nvGrpSpPr>
          <p:cNvPr id="118" name="Group 1612"/>
          <p:cNvGrpSpPr>
            <a:grpSpLocks/>
          </p:cNvGrpSpPr>
          <p:nvPr/>
        </p:nvGrpSpPr>
        <p:grpSpPr bwMode="auto">
          <a:xfrm flipH="1">
            <a:off x="1022087" y="2441245"/>
            <a:ext cx="926307" cy="655887"/>
            <a:chOff x="2839" y="3501"/>
            <a:chExt cx="755" cy="803"/>
          </a:xfrm>
        </p:grpSpPr>
        <p:pic>
          <p:nvPicPr>
            <p:cNvPr id="119" name="Picture 1613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" name="Freeform 161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20840" name="Freeform 3"/>
          <p:cNvSpPr>
            <a:spLocks/>
          </p:cNvSpPr>
          <p:nvPr/>
        </p:nvSpPr>
        <p:spPr bwMode="auto">
          <a:xfrm>
            <a:off x="2231393" y="1363093"/>
            <a:ext cx="5570544" cy="2404002"/>
          </a:xfrm>
          <a:custGeom>
            <a:avLst/>
            <a:gdLst>
              <a:gd name="T0" fmla="*/ 0 w 2250"/>
              <a:gd name="T1" fmla="*/ 624 h 1409"/>
              <a:gd name="T2" fmla="*/ 219 w 2250"/>
              <a:gd name="T3" fmla="*/ 321 h 1409"/>
              <a:gd name="T4" fmla="*/ 529 w 2250"/>
              <a:gd name="T5" fmla="*/ 35 h 1409"/>
              <a:gd name="T6" fmla="*/ 1551 w 2250"/>
              <a:gd name="T7" fmla="*/ 111 h 1409"/>
              <a:gd name="T8" fmla="*/ 1968 w 2250"/>
              <a:gd name="T9" fmla="*/ 483 h 1409"/>
              <a:gd name="T10" fmla="*/ 2199 w 2250"/>
              <a:gd name="T11" fmla="*/ 906 h 1409"/>
              <a:gd name="T12" fmla="*/ 1659 w 2250"/>
              <a:gd name="T13" fmla="*/ 1314 h 1409"/>
              <a:gd name="T14" fmla="*/ 993 w 2250"/>
              <a:gd name="T15" fmla="*/ 1386 h 1409"/>
              <a:gd name="T16" fmla="*/ 465 w 2250"/>
              <a:gd name="T17" fmla="*/ 1356 h 1409"/>
              <a:gd name="T18" fmla="*/ 102 w 2250"/>
              <a:gd name="T19" fmla="*/ 1068 h 1409"/>
              <a:gd name="T20" fmla="*/ 0 w 2250"/>
              <a:gd name="T21" fmla="*/ 624 h 14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50"/>
              <a:gd name="T34" fmla="*/ 0 h 1409"/>
              <a:gd name="T35" fmla="*/ 2250 w 2250"/>
              <a:gd name="T36" fmla="*/ 1409 h 14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50" h="1409">
                <a:moveTo>
                  <a:pt x="0" y="624"/>
                </a:moveTo>
                <a:cubicBezTo>
                  <a:pt x="5" y="506"/>
                  <a:pt x="131" y="419"/>
                  <a:pt x="219" y="321"/>
                </a:cubicBezTo>
                <a:cubicBezTo>
                  <a:pt x="307" y="223"/>
                  <a:pt x="307" y="70"/>
                  <a:pt x="529" y="35"/>
                </a:cubicBezTo>
                <a:cubicBezTo>
                  <a:pt x="751" y="0"/>
                  <a:pt x="1311" y="36"/>
                  <a:pt x="1551" y="111"/>
                </a:cubicBezTo>
                <a:cubicBezTo>
                  <a:pt x="1791" y="186"/>
                  <a:pt x="1860" y="351"/>
                  <a:pt x="1968" y="483"/>
                </a:cubicBezTo>
                <a:cubicBezTo>
                  <a:pt x="2076" y="615"/>
                  <a:pt x="2250" y="767"/>
                  <a:pt x="2199" y="906"/>
                </a:cubicBezTo>
                <a:cubicBezTo>
                  <a:pt x="2148" y="1045"/>
                  <a:pt x="1860" y="1234"/>
                  <a:pt x="1659" y="1314"/>
                </a:cubicBezTo>
                <a:cubicBezTo>
                  <a:pt x="1458" y="1394"/>
                  <a:pt x="1192" y="1379"/>
                  <a:pt x="993" y="1386"/>
                </a:cubicBezTo>
                <a:cubicBezTo>
                  <a:pt x="794" y="1393"/>
                  <a:pt x="613" y="1409"/>
                  <a:pt x="465" y="1356"/>
                </a:cubicBezTo>
                <a:cubicBezTo>
                  <a:pt x="317" y="1303"/>
                  <a:pt x="180" y="1190"/>
                  <a:pt x="102" y="1068"/>
                </a:cubicBezTo>
                <a:cubicBezTo>
                  <a:pt x="24" y="946"/>
                  <a:pt x="21" y="716"/>
                  <a:pt x="0" y="624"/>
                </a:cubicBezTo>
                <a:close/>
              </a:path>
            </a:pathLst>
          </a:cu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1" name="Freeform 4"/>
          <p:cNvSpPr>
            <a:spLocks/>
          </p:cNvSpPr>
          <p:nvPr/>
        </p:nvSpPr>
        <p:spPr bwMode="auto">
          <a:xfrm>
            <a:off x="3070280" y="2267386"/>
            <a:ext cx="846723" cy="317349"/>
          </a:xfrm>
          <a:custGeom>
            <a:avLst/>
            <a:gdLst>
              <a:gd name="T0" fmla="*/ 0 w 342"/>
              <a:gd name="T1" fmla="*/ 186 h 186"/>
              <a:gd name="T2" fmla="*/ 342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2" name="Freeform 35"/>
          <p:cNvSpPr>
            <a:spLocks/>
          </p:cNvSpPr>
          <p:nvPr/>
        </p:nvSpPr>
        <p:spPr bwMode="auto">
          <a:xfrm>
            <a:off x="5692150" y="2313451"/>
            <a:ext cx="2475" cy="890624"/>
          </a:xfrm>
          <a:custGeom>
            <a:avLst/>
            <a:gdLst>
              <a:gd name="T0" fmla="*/ 0 w 1"/>
              <a:gd name="T1" fmla="*/ 0 h 522"/>
              <a:gd name="T2" fmla="*/ 0 w 1"/>
              <a:gd name="T3" fmla="*/ 522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3" name="Freeform 36"/>
          <p:cNvSpPr>
            <a:spLocks/>
          </p:cNvSpPr>
          <p:nvPr/>
        </p:nvSpPr>
        <p:spPr bwMode="auto">
          <a:xfrm>
            <a:off x="3976423" y="2323689"/>
            <a:ext cx="2475" cy="916217"/>
          </a:xfrm>
          <a:custGeom>
            <a:avLst/>
            <a:gdLst>
              <a:gd name="T0" fmla="*/ 0 w 1"/>
              <a:gd name="T1" fmla="*/ 0 h 537"/>
              <a:gd name="T2" fmla="*/ 0 w 1"/>
              <a:gd name="T3" fmla="*/ 537 h 537"/>
              <a:gd name="T4" fmla="*/ 0 60000 65536"/>
              <a:gd name="T5" fmla="*/ 0 60000 65536"/>
              <a:gd name="T6" fmla="*/ 0 w 1"/>
              <a:gd name="T7" fmla="*/ 0 h 537"/>
              <a:gd name="T8" fmla="*/ 1 w 1"/>
              <a:gd name="T9" fmla="*/ 537 h 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37">
                <a:moveTo>
                  <a:pt x="0" y="0"/>
                </a:moveTo>
                <a:lnTo>
                  <a:pt x="0" y="537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4" name="Freeform 37"/>
          <p:cNvSpPr>
            <a:spLocks/>
          </p:cNvSpPr>
          <p:nvPr/>
        </p:nvSpPr>
        <p:spPr bwMode="auto">
          <a:xfrm>
            <a:off x="4351973" y="2298096"/>
            <a:ext cx="1280759" cy="1038973"/>
          </a:xfrm>
          <a:custGeom>
            <a:avLst/>
            <a:gdLst>
              <a:gd name="T0" fmla="*/ 0 w 378"/>
              <a:gd name="T1" fmla="*/ 142610238 h 174"/>
              <a:gd name="T2" fmla="*/ 8951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5" name="Freeform 38"/>
          <p:cNvSpPr>
            <a:spLocks/>
          </p:cNvSpPr>
          <p:nvPr/>
        </p:nvSpPr>
        <p:spPr bwMode="auto">
          <a:xfrm>
            <a:off x="6085802" y="2891845"/>
            <a:ext cx="906142" cy="460668"/>
          </a:xfrm>
          <a:custGeom>
            <a:avLst/>
            <a:gdLst>
              <a:gd name="T0" fmla="*/ 0 w 366"/>
              <a:gd name="T1" fmla="*/ 270 h 270"/>
              <a:gd name="T2" fmla="*/ 366 w 366"/>
              <a:gd name="T3" fmla="*/ 0 h 270"/>
              <a:gd name="T4" fmla="*/ 0 60000 65536"/>
              <a:gd name="T5" fmla="*/ 0 60000 65536"/>
              <a:gd name="T6" fmla="*/ 0 w 366"/>
              <a:gd name="T7" fmla="*/ 0 h 270"/>
              <a:gd name="T8" fmla="*/ 366 w 366"/>
              <a:gd name="T9" fmla="*/ 270 h 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270">
                <a:moveTo>
                  <a:pt x="0" y="270"/>
                </a:moveTo>
                <a:lnTo>
                  <a:pt x="366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6" name="Freeform 39"/>
          <p:cNvSpPr>
            <a:spLocks/>
          </p:cNvSpPr>
          <p:nvPr/>
        </p:nvSpPr>
        <p:spPr bwMode="auto">
          <a:xfrm flipV="1">
            <a:off x="4357671" y="3327269"/>
            <a:ext cx="984024" cy="45719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7" name="Freeform 40"/>
          <p:cNvSpPr>
            <a:spLocks/>
          </p:cNvSpPr>
          <p:nvPr/>
        </p:nvSpPr>
        <p:spPr bwMode="auto">
          <a:xfrm>
            <a:off x="2936588" y="2820186"/>
            <a:ext cx="683320" cy="450430"/>
          </a:xfrm>
          <a:custGeom>
            <a:avLst/>
            <a:gdLst>
              <a:gd name="T0" fmla="*/ 276 w 276"/>
              <a:gd name="T1" fmla="*/ 264 h 264"/>
              <a:gd name="T2" fmla="*/ 0 w 276"/>
              <a:gd name="T3" fmla="*/ 0 h 264"/>
              <a:gd name="T4" fmla="*/ 0 60000 65536"/>
              <a:gd name="T5" fmla="*/ 0 60000 65536"/>
              <a:gd name="T6" fmla="*/ 0 w 276"/>
              <a:gd name="T7" fmla="*/ 0 h 264"/>
              <a:gd name="T8" fmla="*/ 276 w 276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6" h="264">
                <a:moveTo>
                  <a:pt x="276" y="264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8" name="Freeform 41"/>
          <p:cNvSpPr>
            <a:spLocks/>
          </p:cNvSpPr>
          <p:nvPr/>
        </p:nvSpPr>
        <p:spPr bwMode="auto">
          <a:xfrm>
            <a:off x="4384930" y="2195725"/>
            <a:ext cx="906142" cy="1706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9" name="Freeform 42"/>
          <p:cNvSpPr>
            <a:spLocks/>
          </p:cNvSpPr>
          <p:nvPr/>
        </p:nvSpPr>
        <p:spPr bwMode="auto">
          <a:xfrm>
            <a:off x="6036607" y="2248472"/>
            <a:ext cx="999902" cy="397685"/>
          </a:xfrm>
          <a:custGeom>
            <a:avLst/>
            <a:gdLst>
              <a:gd name="T0" fmla="*/ 396 w 396"/>
              <a:gd name="T1" fmla="*/ 267 h 267"/>
              <a:gd name="T2" fmla="*/ 0 w 396"/>
              <a:gd name="T3" fmla="*/ 0 h 267"/>
              <a:gd name="T4" fmla="*/ 0 60000 65536"/>
              <a:gd name="T5" fmla="*/ 0 60000 65536"/>
              <a:gd name="T6" fmla="*/ 0 w 396"/>
              <a:gd name="T7" fmla="*/ 0 h 267"/>
              <a:gd name="T8" fmla="*/ 396 w 396"/>
              <a:gd name="T9" fmla="*/ 267 h 2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6" h="267">
                <a:moveTo>
                  <a:pt x="396" y="267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80" name="Freeform 43"/>
          <p:cNvSpPr>
            <a:spLocks/>
          </p:cNvSpPr>
          <p:nvPr/>
        </p:nvSpPr>
        <p:spPr bwMode="auto">
          <a:xfrm>
            <a:off x="2795467" y="1458657"/>
            <a:ext cx="2748135" cy="1100484"/>
          </a:xfrm>
          <a:custGeom>
            <a:avLst/>
            <a:gdLst>
              <a:gd name="T0" fmla="*/ 1110 w 1110"/>
              <a:gd name="T1" fmla="*/ 342 h 645"/>
              <a:gd name="T2" fmla="*/ 0 w 1110"/>
              <a:gd name="T3" fmla="*/ 645 h 645"/>
              <a:gd name="T4" fmla="*/ 0 60000 65536"/>
              <a:gd name="T5" fmla="*/ 0 60000 65536"/>
              <a:gd name="T6" fmla="*/ 0 w 1110"/>
              <a:gd name="T7" fmla="*/ 0 h 645"/>
              <a:gd name="T8" fmla="*/ 1110 w 1110"/>
              <a:gd name="T9" fmla="*/ 645 h 6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0" h="645">
                <a:moveTo>
                  <a:pt x="1110" y="342"/>
                </a:moveTo>
                <a:cubicBezTo>
                  <a:pt x="1104" y="0"/>
                  <a:pt x="21" y="63"/>
                  <a:pt x="0" y="64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87" name="Text Box 62"/>
          <p:cNvSpPr txBox="1">
            <a:spLocks noChangeArrowheads="1"/>
          </p:cNvSpPr>
          <p:nvPr/>
        </p:nvSpPr>
        <p:spPr bwMode="auto">
          <a:xfrm>
            <a:off x="3144077" y="2178664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88" name="Text Box 63"/>
          <p:cNvSpPr txBox="1">
            <a:spLocks noChangeArrowheads="1"/>
          </p:cNvSpPr>
          <p:nvPr/>
        </p:nvSpPr>
        <p:spPr bwMode="auto">
          <a:xfrm>
            <a:off x="4005655" y="2552317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89" name="Text Box 64"/>
          <p:cNvSpPr txBox="1">
            <a:spLocks noChangeArrowheads="1"/>
          </p:cNvSpPr>
          <p:nvPr/>
        </p:nvSpPr>
        <p:spPr bwMode="auto">
          <a:xfrm>
            <a:off x="2928683" y="2915733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0" name="Text Box 65"/>
          <p:cNvSpPr txBox="1">
            <a:spLocks noChangeArrowheads="1"/>
          </p:cNvSpPr>
          <p:nvPr/>
        </p:nvSpPr>
        <p:spPr bwMode="auto">
          <a:xfrm>
            <a:off x="4956361" y="2710991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3</a:t>
            </a:r>
            <a:endParaRPr lang="en-US"/>
          </a:p>
        </p:txBody>
      </p:sp>
      <p:sp>
        <p:nvSpPr>
          <p:cNvPr id="120891" name="Text Box 66"/>
          <p:cNvSpPr txBox="1">
            <a:spLocks noChangeArrowheads="1"/>
          </p:cNvSpPr>
          <p:nvPr/>
        </p:nvSpPr>
        <p:spPr bwMode="auto">
          <a:xfrm>
            <a:off x="4800386" y="331497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2" name="Text Box 67"/>
          <p:cNvSpPr txBox="1">
            <a:spLocks noChangeArrowheads="1"/>
          </p:cNvSpPr>
          <p:nvPr/>
        </p:nvSpPr>
        <p:spPr bwMode="auto">
          <a:xfrm>
            <a:off x="5691673" y="258302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3" name="Text Box 68"/>
          <p:cNvSpPr txBox="1">
            <a:spLocks noChangeArrowheads="1"/>
          </p:cNvSpPr>
          <p:nvPr/>
        </p:nvSpPr>
        <p:spPr bwMode="auto">
          <a:xfrm>
            <a:off x="6582960" y="3033459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94" name="Text Box 69"/>
          <p:cNvSpPr txBox="1">
            <a:spLocks noChangeArrowheads="1"/>
          </p:cNvSpPr>
          <p:nvPr/>
        </p:nvSpPr>
        <p:spPr bwMode="auto">
          <a:xfrm>
            <a:off x="6516113" y="2117242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5</a:t>
            </a:r>
            <a:endParaRPr lang="en-US"/>
          </a:p>
        </p:txBody>
      </p:sp>
      <p:sp>
        <p:nvSpPr>
          <p:cNvPr id="120895" name="Text Box 70"/>
          <p:cNvSpPr txBox="1">
            <a:spLocks noChangeArrowheads="1"/>
          </p:cNvSpPr>
          <p:nvPr/>
        </p:nvSpPr>
        <p:spPr bwMode="auto">
          <a:xfrm>
            <a:off x="4696403" y="1861316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3</a:t>
            </a:r>
            <a:endParaRPr lang="en-US"/>
          </a:p>
        </p:txBody>
      </p:sp>
      <p:sp>
        <p:nvSpPr>
          <p:cNvPr id="120896" name="Text Box 71"/>
          <p:cNvSpPr txBox="1">
            <a:spLocks noChangeArrowheads="1"/>
          </p:cNvSpPr>
          <p:nvPr/>
        </p:nvSpPr>
        <p:spPr bwMode="auto">
          <a:xfrm>
            <a:off x="3827397" y="1405767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5</a:t>
            </a:r>
            <a:endParaRPr lang="en-US"/>
          </a:p>
        </p:txBody>
      </p:sp>
      <p:grpSp>
        <p:nvGrpSpPr>
          <p:cNvPr id="121" name="Group 1507"/>
          <p:cNvGrpSpPr>
            <a:grpSpLocks/>
          </p:cNvGrpSpPr>
          <p:nvPr/>
        </p:nvGrpSpPr>
        <p:grpSpPr bwMode="auto">
          <a:xfrm>
            <a:off x="8007106" y="2426605"/>
            <a:ext cx="463103" cy="711995"/>
            <a:chOff x="4140" y="429"/>
            <a:chExt cx="1425" cy="2396"/>
          </a:xfrm>
        </p:grpSpPr>
        <p:sp>
          <p:nvSpPr>
            <p:cNvPr id="122" name="Freeform 150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Rectangle 1509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Freeform 151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51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Rectangle 1512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7" name="Group 151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2" name="AutoShape 1514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AutoShape 1515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8" name="Rectangle 1516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9" name="Group 151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0" name="AutoShape 1518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AutoShape 1519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0" name="Rectangle 1520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Rectangle 1521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2" name="Group 152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8" name="AutoShape 1523"/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AutoShape 1524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" name="Freeform 152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4" name="Group 152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6" name="AutoShape 1527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AutoShape 1528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5" name="Rectangle 1529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Freeform 153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53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3 h 288"/>
                <a:gd name="T4" fmla="*/ 25 w 304"/>
                <a:gd name="T5" fmla="*/ 40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Oval 1532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Freeform 153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AutoShape 1534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AutoShape 1535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Oval 1536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Oval 1537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44" name="Oval 1538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Rectangle 1539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0" name="Straight Connector 9"/>
          <p:cNvCxnSpPr/>
          <p:nvPr/>
        </p:nvCxnSpPr>
        <p:spPr bwMode="auto">
          <a:xfrm>
            <a:off x="1822605" y="2744686"/>
            <a:ext cx="57067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Straight Connector 162"/>
          <p:cNvCxnSpPr/>
          <p:nvPr/>
        </p:nvCxnSpPr>
        <p:spPr bwMode="auto">
          <a:xfrm>
            <a:off x="7469873" y="2779855"/>
            <a:ext cx="57067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6" name="Group 155"/>
          <p:cNvGrpSpPr/>
          <p:nvPr/>
        </p:nvGrpSpPr>
        <p:grpSpPr>
          <a:xfrm>
            <a:off x="3699178" y="1982943"/>
            <a:ext cx="744686" cy="480963"/>
            <a:chOff x="1736090" y="2893762"/>
            <a:chExt cx="565150" cy="347726"/>
          </a:xfrm>
        </p:grpSpPr>
        <p:grpSp>
          <p:nvGrpSpPr>
            <p:cNvPr id="157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61" name="Oval 160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4" name="Oval 16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5" name="Freeform 16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6" name="Freeform 16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7" name="Freeform 16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8" name="Freeform 16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69" name="Straight Connector 168"/>
              <p:cNvCxnSpPr>
                <a:endCxn id="16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8" name="Group 157"/>
            <p:cNvGrpSpPr/>
            <p:nvPr/>
          </p:nvGrpSpPr>
          <p:grpSpPr>
            <a:xfrm>
              <a:off x="1844715" y="2907714"/>
              <a:ext cx="356365" cy="333774"/>
              <a:chOff x="741398" y="1743005"/>
              <a:chExt cx="356365" cy="333774"/>
            </a:xfrm>
          </p:grpSpPr>
          <p:sp>
            <p:nvSpPr>
              <p:cNvPr id="159" name="Oval 158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783895" y="1743005"/>
                <a:ext cx="256932" cy="33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v</a:t>
                </a:r>
              </a:p>
            </p:txBody>
          </p:sp>
        </p:grpSp>
      </p:grpSp>
      <p:grpSp>
        <p:nvGrpSpPr>
          <p:cNvPr id="173" name="Group 172"/>
          <p:cNvGrpSpPr/>
          <p:nvPr/>
        </p:nvGrpSpPr>
        <p:grpSpPr>
          <a:xfrm>
            <a:off x="5296212" y="1979831"/>
            <a:ext cx="744686" cy="480963"/>
            <a:chOff x="1736090" y="2893762"/>
            <a:chExt cx="565150" cy="347726"/>
          </a:xfrm>
        </p:grpSpPr>
        <p:grpSp>
          <p:nvGrpSpPr>
            <p:cNvPr id="174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78" name="Oval 177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9" name="Rectangle 178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0" name="Oval 179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1" name="Freeform 180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2" name="Freeform 181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3" name="Freeform 182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4" name="Freeform 183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85" name="Straight Connector 184"/>
              <p:cNvCxnSpPr>
                <a:endCxn id="180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5" name="Group 174"/>
            <p:cNvGrpSpPr/>
            <p:nvPr/>
          </p:nvGrpSpPr>
          <p:grpSpPr>
            <a:xfrm>
              <a:off x="1844715" y="2907714"/>
              <a:ext cx="356365" cy="333774"/>
              <a:chOff x="741398" y="1743005"/>
              <a:chExt cx="356365" cy="333774"/>
            </a:xfrm>
          </p:grpSpPr>
          <p:sp>
            <p:nvSpPr>
              <p:cNvPr id="176" name="Oval 175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7" name="TextBox 176"/>
              <p:cNvSpPr txBox="1"/>
              <p:nvPr/>
            </p:nvSpPr>
            <p:spPr>
              <a:xfrm>
                <a:off x="767915" y="1743005"/>
                <a:ext cx="309244" cy="33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w</a:t>
                </a:r>
              </a:p>
            </p:txBody>
          </p:sp>
        </p:grpSp>
      </p:grpSp>
      <p:grpSp>
        <p:nvGrpSpPr>
          <p:cNvPr id="187" name="Group 186"/>
          <p:cNvGrpSpPr/>
          <p:nvPr/>
        </p:nvGrpSpPr>
        <p:grpSpPr>
          <a:xfrm>
            <a:off x="2390222" y="2517648"/>
            <a:ext cx="744686" cy="480963"/>
            <a:chOff x="1736090" y="2893762"/>
            <a:chExt cx="565150" cy="347726"/>
          </a:xfrm>
        </p:grpSpPr>
        <p:grpSp>
          <p:nvGrpSpPr>
            <p:cNvPr id="188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92" name="Oval 19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4" name="Oval 19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5" name="Freeform 19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6" name="Freeform 19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7" name="Freeform 19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8" name="Freeform 19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99" name="Straight Connector 198"/>
              <p:cNvCxnSpPr>
                <a:endCxn id="19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9" name="Group 188"/>
            <p:cNvGrpSpPr/>
            <p:nvPr/>
          </p:nvGrpSpPr>
          <p:grpSpPr>
            <a:xfrm>
              <a:off x="1844715" y="2907714"/>
              <a:ext cx="356365" cy="333774"/>
              <a:chOff x="741398" y="1743005"/>
              <a:chExt cx="356365" cy="333774"/>
            </a:xfrm>
          </p:grpSpPr>
          <p:sp>
            <p:nvSpPr>
              <p:cNvPr id="190" name="Oval 189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1" name="TextBox 190"/>
              <p:cNvSpPr txBox="1"/>
              <p:nvPr/>
            </p:nvSpPr>
            <p:spPr>
              <a:xfrm>
                <a:off x="783895" y="1743005"/>
                <a:ext cx="270315" cy="33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u</a:t>
                </a:r>
              </a:p>
            </p:txBody>
          </p:sp>
        </p:grpSp>
      </p:grpSp>
      <p:grpSp>
        <p:nvGrpSpPr>
          <p:cNvPr id="201" name="Group 200"/>
          <p:cNvGrpSpPr/>
          <p:nvPr/>
        </p:nvGrpSpPr>
        <p:grpSpPr>
          <a:xfrm>
            <a:off x="6809024" y="2579332"/>
            <a:ext cx="744686" cy="480963"/>
            <a:chOff x="1736090" y="2893762"/>
            <a:chExt cx="565150" cy="347726"/>
          </a:xfrm>
        </p:grpSpPr>
        <p:grpSp>
          <p:nvGrpSpPr>
            <p:cNvPr id="202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06" name="Oval 205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8" name="Oval 207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9" name="Freeform 208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0" name="Freeform 209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1" name="Freeform 210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2" name="Freeform 211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13" name="Straight Connector 212"/>
              <p:cNvCxnSpPr>
                <a:endCxn id="208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3" name="Group 202"/>
            <p:cNvGrpSpPr/>
            <p:nvPr/>
          </p:nvGrpSpPr>
          <p:grpSpPr>
            <a:xfrm>
              <a:off x="1844715" y="2907714"/>
              <a:ext cx="356365" cy="333774"/>
              <a:chOff x="741398" y="1743005"/>
              <a:chExt cx="356365" cy="333774"/>
            </a:xfrm>
          </p:grpSpPr>
          <p:sp>
            <p:nvSpPr>
              <p:cNvPr id="204" name="Oval 203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5" name="TextBox 204"/>
              <p:cNvSpPr txBox="1"/>
              <p:nvPr/>
            </p:nvSpPr>
            <p:spPr>
              <a:xfrm>
                <a:off x="783895" y="1743005"/>
                <a:ext cx="256932" cy="33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z</a:t>
                </a:r>
              </a:p>
            </p:txBody>
          </p:sp>
        </p:grpSp>
      </p:grpSp>
      <p:grpSp>
        <p:nvGrpSpPr>
          <p:cNvPr id="215" name="Group 214"/>
          <p:cNvGrpSpPr/>
          <p:nvPr/>
        </p:nvGrpSpPr>
        <p:grpSpPr>
          <a:xfrm>
            <a:off x="5338625" y="3152914"/>
            <a:ext cx="744686" cy="480963"/>
            <a:chOff x="1736090" y="2893762"/>
            <a:chExt cx="565150" cy="347726"/>
          </a:xfrm>
        </p:grpSpPr>
        <p:grpSp>
          <p:nvGrpSpPr>
            <p:cNvPr id="216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20" name="Oval 219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2" name="Oval 221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3" name="Freeform 222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4" name="Freeform 223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5" name="Freeform 224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6" name="Freeform 225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27" name="Straight Connector 226"/>
              <p:cNvCxnSpPr>
                <a:endCxn id="222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7" name="Group 216"/>
            <p:cNvGrpSpPr/>
            <p:nvPr/>
          </p:nvGrpSpPr>
          <p:grpSpPr>
            <a:xfrm>
              <a:off x="1844715" y="2907714"/>
              <a:ext cx="356365" cy="333774"/>
              <a:chOff x="741398" y="1743005"/>
              <a:chExt cx="356365" cy="333774"/>
            </a:xfrm>
          </p:grpSpPr>
          <p:sp>
            <p:nvSpPr>
              <p:cNvPr id="218" name="Oval 217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9" name="TextBox 218"/>
              <p:cNvSpPr txBox="1"/>
              <p:nvPr/>
            </p:nvSpPr>
            <p:spPr>
              <a:xfrm>
                <a:off x="783895" y="1743005"/>
                <a:ext cx="256932" cy="33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y</a:t>
                </a:r>
              </a:p>
            </p:txBody>
          </p:sp>
        </p:grpSp>
      </p:grpSp>
      <p:grpSp>
        <p:nvGrpSpPr>
          <p:cNvPr id="229" name="Group 228"/>
          <p:cNvGrpSpPr/>
          <p:nvPr/>
        </p:nvGrpSpPr>
        <p:grpSpPr>
          <a:xfrm>
            <a:off x="3615532" y="3136842"/>
            <a:ext cx="744686" cy="480963"/>
            <a:chOff x="1736090" y="2893762"/>
            <a:chExt cx="565150" cy="347726"/>
          </a:xfrm>
        </p:grpSpPr>
        <p:grpSp>
          <p:nvGrpSpPr>
            <p:cNvPr id="230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34" name="Oval 233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5" name="Rectangle 234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6" name="Oval 235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7" name="Freeform 236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8" name="Freeform 237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9" name="Freeform 238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0" name="Freeform 239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41" name="Straight Connector 240"/>
              <p:cNvCxnSpPr>
                <a:endCxn id="236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1" name="Group 230"/>
            <p:cNvGrpSpPr/>
            <p:nvPr/>
          </p:nvGrpSpPr>
          <p:grpSpPr>
            <a:xfrm>
              <a:off x="1844715" y="2907714"/>
              <a:ext cx="356365" cy="333774"/>
              <a:chOff x="741398" y="1743005"/>
              <a:chExt cx="356365" cy="333774"/>
            </a:xfrm>
          </p:grpSpPr>
          <p:sp>
            <p:nvSpPr>
              <p:cNvPr id="232" name="Oval 231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3" name="TextBox 232"/>
              <p:cNvSpPr txBox="1"/>
              <p:nvPr/>
            </p:nvSpPr>
            <p:spPr>
              <a:xfrm>
                <a:off x="783895" y="1743005"/>
                <a:ext cx="256932" cy="33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x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708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5" name="Picture 7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61" y="847725"/>
            <a:ext cx="6785631" cy="19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3" name="Rectangle 73"/>
          <p:cNvSpPr>
            <a:spLocks noGrp="1" noChangeArrowheads="1"/>
          </p:cNvSpPr>
          <p:nvPr>
            <p:ph type="title"/>
          </p:nvPr>
        </p:nvSpPr>
        <p:spPr>
          <a:xfrm>
            <a:off x="575005" y="170273"/>
            <a:ext cx="8420100" cy="796925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Traffic engineering: difficult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3640" y="4078636"/>
            <a:ext cx="803569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u="sng" dirty="0">
                <a:solidFill>
                  <a:srgbClr val="000090"/>
                </a:solidFill>
              </a:rPr>
              <a:t>Q: </a:t>
            </a:r>
            <a:r>
              <a:rPr lang="en-US" sz="2400" dirty="0"/>
              <a:t>what if network operator wants to split  u-to-z traffic along </a:t>
            </a:r>
            <a:r>
              <a:rPr lang="en-US" sz="2400" dirty="0" err="1"/>
              <a:t>uvwz</a:t>
            </a:r>
            <a:r>
              <a:rPr lang="en-US" sz="2400" dirty="0"/>
              <a:t> </a:t>
            </a:r>
            <a:r>
              <a:rPr lang="en-US" sz="2400" i="1" dirty="0"/>
              <a:t>and</a:t>
            </a:r>
            <a:r>
              <a:rPr lang="en-US" sz="2400" dirty="0"/>
              <a:t> </a:t>
            </a:r>
            <a:r>
              <a:rPr lang="en-US" sz="2400" dirty="0" err="1"/>
              <a:t>uxyz</a:t>
            </a:r>
            <a:r>
              <a:rPr lang="en-US" sz="2400" dirty="0"/>
              <a:t> (</a:t>
            </a:r>
            <a:r>
              <a:rPr lang="en-US" sz="2400" dirty="0">
                <a:solidFill>
                  <a:srgbClr val="FF0000"/>
                </a:solidFill>
              </a:rPr>
              <a:t>load balancing</a:t>
            </a:r>
            <a:r>
              <a:rPr lang="en-US" sz="2400" dirty="0"/>
              <a:t>)?</a:t>
            </a:r>
          </a:p>
          <a:p>
            <a:pPr algn="ctr"/>
            <a:r>
              <a:rPr lang="en-US" sz="2400" i="1" u="sng" dirty="0">
                <a:solidFill>
                  <a:srgbClr val="000090"/>
                </a:solidFill>
              </a:rPr>
              <a:t>A: </a:t>
            </a:r>
            <a:r>
              <a:rPr lang="en-US" sz="2400" dirty="0"/>
              <a:t>can’t do it (or need a new routing algorithm)</a:t>
            </a:r>
          </a:p>
        </p:txBody>
      </p:sp>
      <p:sp>
        <p:nvSpPr>
          <p:cNvPr id="15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0834" y="6475896"/>
            <a:ext cx="745165" cy="3821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61</a:t>
            </a:fld>
            <a:endParaRPr lang="en-US" sz="1200" dirty="0">
              <a:latin typeface="Tahoma" charset="0"/>
            </a:endParaRPr>
          </a:p>
        </p:txBody>
      </p:sp>
      <p:sp>
        <p:nvSpPr>
          <p:cNvPr id="15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06788" y="6475082"/>
            <a:ext cx="2358929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p:grpSp>
        <p:nvGrpSpPr>
          <p:cNvPr id="160" name="Group 159"/>
          <p:cNvGrpSpPr/>
          <p:nvPr/>
        </p:nvGrpSpPr>
        <p:grpSpPr>
          <a:xfrm>
            <a:off x="1022086" y="1363093"/>
            <a:ext cx="7448124" cy="2404002"/>
            <a:chOff x="943464" y="1363093"/>
            <a:chExt cx="6875191" cy="2404002"/>
          </a:xfrm>
        </p:grpSpPr>
        <p:grpSp>
          <p:nvGrpSpPr>
            <p:cNvPr id="161" name="Group 1612"/>
            <p:cNvGrpSpPr>
              <a:grpSpLocks/>
            </p:cNvGrpSpPr>
            <p:nvPr/>
          </p:nvGrpSpPr>
          <p:grpSpPr bwMode="auto">
            <a:xfrm flipH="1">
              <a:off x="943464" y="2441244"/>
              <a:ext cx="855053" cy="655887"/>
              <a:chOff x="2839" y="3501"/>
              <a:chExt cx="755" cy="803"/>
            </a:xfrm>
          </p:grpSpPr>
          <p:pic>
            <p:nvPicPr>
              <p:cNvPr id="303" name="Picture 161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4" name="Freeform 1614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62" name="Freeform 3"/>
            <p:cNvSpPr>
              <a:spLocks/>
            </p:cNvSpPr>
            <p:nvPr/>
          </p:nvSpPr>
          <p:spPr bwMode="auto">
            <a:xfrm>
              <a:off x="2059747" y="1363093"/>
              <a:ext cx="5142041" cy="2404002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Freeform 4"/>
            <p:cNvSpPr>
              <a:spLocks/>
            </p:cNvSpPr>
            <p:nvPr/>
          </p:nvSpPr>
          <p:spPr bwMode="auto">
            <a:xfrm>
              <a:off x="2834105" y="2267385"/>
              <a:ext cx="781590" cy="317349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Freeform 35"/>
            <p:cNvSpPr>
              <a:spLocks/>
            </p:cNvSpPr>
            <p:nvPr/>
          </p:nvSpPr>
          <p:spPr bwMode="auto">
            <a:xfrm>
              <a:off x="5254292" y="2313451"/>
              <a:ext cx="2285" cy="890624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Freeform 36"/>
            <p:cNvSpPr>
              <a:spLocks/>
            </p:cNvSpPr>
            <p:nvPr/>
          </p:nvSpPr>
          <p:spPr bwMode="auto">
            <a:xfrm>
              <a:off x="3670544" y="2323688"/>
              <a:ext cx="2285" cy="91621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" name="Freeform 37"/>
            <p:cNvSpPr>
              <a:spLocks/>
            </p:cNvSpPr>
            <p:nvPr/>
          </p:nvSpPr>
          <p:spPr bwMode="auto">
            <a:xfrm>
              <a:off x="4017205" y="2298095"/>
              <a:ext cx="1182239" cy="1038973"/>
            </a:xfrm>
            <a:custGeom>
              <a:avLst/>
              <a:gdLst>
                <a:gd name="T0" fmla="*/ 0 w 378"/>
                <a:gd name="T1" fmla="*/ 142610238 h 174"/>
                <a:gd name="T2" fmla="*/ 8951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" name="Freeform 38"/>
            <p:cNvSpPr>
              <a:spLocks/>
            </p:cNvSpPr>
            <p:nvPr/>
          </p:nvSpPr>
          <p:spPr bwMode="auto">
            <a:xfrm>
              <a:off x="5617663" y="2891845"/>
              <a:ext cx="836439" cy="460668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" name="Freeform 39"/>
            <p:cNvSpPr>
              <a:spLocks/>
            </p:cNvSpPr>
            <p:nvPr/>
          </p:nvSpPr>
          <p:spPr bwMode="auto">
            <a:xfrm flipV="1">
              <a:off x="4022465" y="3327268"/>
              <a:ext cx="908330" cy="45719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" name="Freeform 40"/>
            <p:cNvSpPr>
              <a:spLocks/>
            </p:cNvSpPr>
            <p:nvPr/>
          </p:nvSpPr>
          <p:spPr bwMode="auto">
            <a:xfrm>
              <a:off x="2710696" y="2820186"/>
              <a:ext cx="630757" cy="450430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" name="Freeform 41"/>
            <p:cNvSpPr>
              <a:spLocks/>
            </p:cNvSpPr>
            <p:nvPr/>
          </p:nvSpPr>
          <p:spPr bwMode="auto">
            <a:xfrm>
              <a:off x="4047627" y="2195725"/>
              <a:ext cx="836439" cy="1706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" name="Freeform 42"/>
            <p:cNvSpPr>
              <a:spLocks/>
            </p:cNvSpPr>
            <p:nvPr/>
          </p:nvSpPr>
          <p:spPr bwMode="auto">
            <a:xfrm>
              <a:off x="5572253" y="2248471"/>
              <a:ext cx="922986" cy="397685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Freeform 43"/>
            <p:cNvSpPr>
              <a:spLocks/>
            </p:cNvSpPr>
            <p:nvPr/>
          </p:nvSpPr>
          <p:spPr bwMode="auto">
            <a:xfrm>
              <a:off x="2580431" y="1458657"/>
              <a:ext cx="2536740" cy="1100484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Text Box 62"/>
            <p:cNvSpPr txBox="1">
              <a:spLocks noChangeArrowheads="1"/>
            </p:cNvSpPr>
            <p:nvPr/>
          </p:nvSpPr>
          <p:spPr bwMode="auto">
            <a:xfrm>
              <a:off x="2902224" y="2178663"/>
              <a:ext cx="2888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75" name="Text Box 63"/>
            <p:cNvSpPr txBox="1">
              <a:spLocks noChangeArrowheads="1"/>
            </p:cNvSpPr>
            <p:nvPr/>
          </p:nvSpPr>
          <p:spPr bwMode="auto">
            <a:xfrm>
              <a:off x="3697528" y="2552316"/>
              <a:ext cx="2888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76" name="Text Box 64"/>
            <p:cNvSpPr txBox="1">
              <a:spLocks noChangeArrowheads="1"/>
            </p:cNvSpPr>
            <p:nvPr/>
          </p:nvSpPr>
          <p:spPr bwMode="auto">
            <a:xfrm>
              <a:off x="2703400" y="2915732"/>
              <a:ext cx="2888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77" name="Text Box 65"/>
            <p:cNvSpPr txBox="1">
              <a:spLocks noChangeArrowheads="1"/>
            </p:cNvSpPr>
            <p:nvPr/>
          </p:nvSpPr>
          <p:spPr bwMode="auto">
            <a:xfrm>
              <a:off x="4575102" y="2710990"/>
              <a:ext cx="2888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78" name="Text Box 66"/>
            <p:cNvSpPr txBox="1">
              <a:spLocks noChangeArrowheads="1"/>
            </p:cNvSpPr>
            <p:nvPr/>
          </p:nvSpPr>
          <p:spPr bwMode="auto">
            <a:xfrm>
              <a:off x="4431125" y="3314977"/>
              <a:ext cx="2888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79" name="Text Box 67"/>
            <p:cNvSpPr txBox="1">
              <a:spLocks noChangeArrowheads="1"/>
            </p:cNvSpPr>
            <p:nvPr/>
          </p:nvSpPr>
          <p:spPr bwMode="auto">
            <a:xfrm>
              <a:off x="5253851" y="2583027"/>
              <a:ext cx="2888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80" name="Text Box 68"/>
            <p:cNvSpPr txBox="1">
              <a:spLocks noChangeArrowheads="1"/>
            </p:cNvSpPr>
            <p:nvPr/>
          </p:nvSpPr>
          <p:spPr bwMode="auto">
            <a:xfrm>
              <a:off x="6076578" y="3033458"/>
              <a:ext cx="2888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81" name="Text Box 69"/>
            <p:cNvSpPr txBox="1">
              <a:spLocks noChangeArrowheads="1"/>
            </p:cNvSpPr>
            <p:nvPr/>
          </p:nvSpPr>
          <p:spPr bwMode="auto">
            <a:xfrm>
              <a:off x="6014873" y="2117241"/>
              <a:ext cx="2888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82" name="Text Box 70"/>
            <p:cNvSpPr txBox="1">
              <a:spLocks noChangeArrowheads="1"/>
            </p:cNvSpPr>
            <p:nvPr/>
          </p:nvSpPr>
          <p:spPr bwMode="auto">
            <a:xfrm>
              <a:off x="4335140" y="1861315"/>
              <a:ext cx="2888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83" name="Text Box 71"/>
            <p:cNvSpPr txBox="1">
              <a:spLocks noChangeArrowheads="1"/>
            </p:cNvSpPr>
            <p:nvPr/>
          </p:nvSpPr>
          <p:spPr bwMode="auto">
            <a:xfrm>
              <a:off x="3532981" y="1405766"/>
              <a:ext cx="2888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grpSp>
          <p:nvGrpSpPr>
            <p:cNvPr id="184" name="Group 1507"/>
            <p:cNvGrpSpPr>
              <a:grpSpLocks/>
            </p:cNvGrpSpPr>
            <p:nvPr/>
          </p:nvGrpSpPr>
          <p:grpSpPr bwMode="auto">
            <a:xfrm>
              <a:off x="7391175" y="2426604"/>
              <a:ext cx="427480" cy="711995"/>
              <a:chOff x="4140" y="429"/>
              <a:chExt cx="1425" cy="2396"/>
            </a:xfrm>
          </p:grpSpPr>
          <p:sp>
            <p:nvSpPr>
              <p:cNvPr id="271" name="Freeform 150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Rectangle 1509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" name="Freeform 151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Freeform 151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Rectangle 1512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6" name="Group 151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01" name="AutoShape 1514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2" name="AutoShape 1515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77" name="Rectangle 1516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8" name="Group 151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99" name="AutoShape 1518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0" name="AutoShape 1519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79" name="Rectangle 1520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" name="Rectangle 1521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81" name="Group 152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97" name="AutoShape 1523"/>
                <p:cNvSpPr>
                  <a:spLocks noChangeArrowheads="1"/>
                </p:cNvSpPr>
                <p:nvPr/>
              </p:nvSpPr>
              <p:spPr bwMode="auto">
                <a:xfrm>
                  <a:off x="618" y="2579"/>
                  <a:ext cx="720" cy="13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8" name="AutoShape 1524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2" name="Freeform 152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83" name="Group 152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95" name="AutoShape 152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6" name="AutoShape 1528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4" name="Rectangle 1529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" name="Freeform 153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Freeform 153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3 h 288"/>
                  <a:gd name="T4" fmla="*/ 25 w 304"/>
                  <a:gd name="T5" fmla="*/ 40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Oval 1532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" name="Freeform 153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AutoShape 1534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0" name="AutoShape 1535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1" name="Oval 1536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2" name="Oval 1537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  <a:cs typeface="Arial" charset="0"/>
                </a:endParaRPr>
              </a:p>
            </p:txBody>
          </p:sp>
          <p:sp>
            <p:nvSpPr>
              <p:cNvPr id="293" name="Oval 1538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4" name="Rectangle 1539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185" name="Straight Connector 184"/>
            <p:cNvCxnSpPr/>
            <p:nvPr/>
          </p:nvCxnSpPr>
          <p:spPr bwMode="auto">
            <a:xfrm>
              <a:off x="1682405" y="2744686"/>
              <a:ext cx="52677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6" name="Straight Connector 185"/>
            <p:cNvCxnSpPr/>
            <p:nvPr/>
          </p:nvCxnSpPr>
          <p:spPr bwMode="auto">
            <a:xfrm>
              <a:off x="6895267" y="2779855"/>
              <a:ext cx="52677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87" name="Group 186"/>
            <p:cNvGrpSpPr/>
            <p:nvPr/>
          </p:nvGrpSpPr>
          <p:grpSpPr>
            <a:xfrm>
              <a:off x="3414626" y="1982942"/>
              <a:ext cx="687402" cy="480963"/>
              <a:chOff x="1736090" y="2893762"/>
              <a:chExt cx="565150" cy="347726"/>
            </a:xfrm>
          </p:grpSpPr>
          <p:grpSp>
            <p:nvGrpSpPr>
              <p:cNvPr id="2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62" name="Oval 2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63" name="Rectangle 2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4" name="Oval 2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65" name="Freeform 2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6" name="Freeform 2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7" name="Freeform 2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8" name="Freeform 2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69" name="Straight Connector 268"/>
                <p:cNvCxnSpPr>
                  <a:endCxn id="2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9" name="Group 258"/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260" name="Oval 259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1" name="TextBox 260"/>
                <p:cNvSpPr txBox="1"/>
                <p:nvPr/>
              </p:nvSpPr>
              <p:spPr>
                <a:xfrm>
                  <a:off x="783895" y="1743005"/>
                  <a:ext cx="256932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v</a:t>
                  </a:r>
                </a:p>
              </p:txBody>
            </p:sp>
          </p:grpSp>
        </p:grpSp>
        <p:grpSp>
          <p:nvGrpSpPr>
            <p:cNvPr id="188" name="Group 187"/>
            <p:cNvGrpSpPr/>
            <p:nvPr/>
          </p:nvGrpSpPr>
          <p:grpSpPr>
            <a:xfrm>
              <a:off x="4888811" y="1979830"/>
              <a:ext cx="687402" cy="480963"/>
              <a:chOff x="1736090" y="2893762"/>
              <a:chExt cx="565150" cy="347726"/>
            </a:xfrm>
          </p:grpSpPr>
          <p:grpSp>
            <p:nvGrpSpPr>
              <p:cNvPr id="2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49" name="Oval 2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0" name="Rectangle 2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1" name="Oval 2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2" name="Freeform 2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3" name="Freeform 2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4" name="Freeform 2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5" name="Freeform 2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56" name="Straight Connector 255"/>
                <p:cNvCxnSpPr>
                  <a:endCxn id="2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Straight Connector 2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6" name="Group 245"/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247" name="Oval 246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8" name="TextBox 247"/>
                <p:cNvSpPr txBox="1"/>
                <p:nvPr/>
              </p:nvSpPr>
              <p:spPr>
                <a:xfrm>
                  <a:off x="767915" y="1743005"/>
                  <a:ext cx="309244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w</a:t>
                  </a:r>
                </a:p>
              </p:txBody>
            </p:sp>
          </p:grpSp>
        </p:grpSp>
        <p:grpSp>
          <p:nvGrpSpPr>
            <p:cNvPr id="189" name="Group 188"/>
            <p:cNvGrpSpPr/>
            <p:nvPr/>
          </p:nvGrpSpPr>
          <p:grpSpPr>
            <a:xfrm>
              <a:off x="2206359" y="2517647"/>
              <a:ext cx="687402" cy="480963"/>
              <a:chOff x="1736090" y="2893762"/>
              <a:chExt cx="565150" cy="347726"/>
            </a:xfrm>
          </p:grpSpPr>
          <p:grpSp>
            <p:nvGrpSpPr>
              <p:cNvPr id="23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6" name="Oval 23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37" name="Rectangle 23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8" name="Oval 23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39" name="Freeform 23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0" name="Freeform 23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Freeform 24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3" name="Straight Connector 242"/>
                <p:cNvCxnSpPr>
                  <a:endCxn id="23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Straight Connector 24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3" name="Group 232"/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234" name="Oval 233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5" name="TextBox 234"/>
                <p:cNvSpPr txBox="1"/>
                <p:nvPr/>
              </p:nvSpPr>
              <p:spPr>
                <a:xfrm>
                  <a:off x="783895" y="1743005"/>
                  <a:ext cx="270315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u</a:t>
                  </a:r>
                </a:p>
              </p:txBody>
            </p:sp>
          </p:grpSp>
        </p:grpSp>
        <p:grpSp>
          <p:nvGrpSpPr>
            <p:cNvPr id="190" name="Group 189"/>
            <p:cNvGrpSpPr/>
            <p:nvPr/>
          </p:nvGrpSpPr>
          <p:grpSpPr>
            <a:xfrm>
              <a:off x="6285253" y="2579331"/>
              <a:ext cx="687402" cy="480963"/>
              <a:chOff x="1736090" y="2893762"/>
              <a:chExt cx="565150" cy="347726"/>
            </a:xfrm>
          </p:grpSpPr>
          <p:grpSp>
            <p:nvGrpSpPr>
              <p:cNvPr id="21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3" name="Oval 22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4" name="Rectangle 22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5" name="Oval 22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6" name="Freeform 22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7" name="Freeform 22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Freeform 22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0" name="Straight Connector 229"/>
                <p:cNvCxnSpPr>
                  <a:endCxn id="22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Connector 23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0" name="Group 219"/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221" name="Oval 220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2" name="TextBox 221"/>
                <p:cNvSpPr txBox="1"/>
                <p:nvPr/>
              </p:nvSpPr>
              <p:spPr>
                <a:xfrm>
                  <a:off x="783895" y="1743005"/>
                  <a:ext cx="256932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z</a:t>
                  </a:r>
                </a:p>
              </p:txBody>
            </p:sp>
          </p:grpSp>
        </p:grpSp>
        <p:grpSp>
          <p:nvGrpSpPr>
            <p:cNvPr id="191" name="Group 190"/>
            <p:cNvGrpSpPr/>
            <p:nvPr/>
          </p:nvGrpSpPr>
          <p:grpSpPr>
            <a:xfrm>
              <a:off x="4927962" y="3152913"/>
              <a:ext cx="687402" cy="480963"/>
              <a:chOff x="1736090" y="2893762"/>
              <a:chExt cx="565150" cy="347726"/>
            </a:xfrm>
          </p:grpSpPr>
          <p:grpSp>
            <p:nvGrpSpPr>
              <p:cNvPr id="206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0" name="Oval 209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1" name="Rectangle 210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2" name="Oval 211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3" name="Freeform 212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4" name="Freeform 213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Freeform 214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17" name="Straight Connector 216"/>
                <p:cNvCxnSpPr>
                  <a:endCxn id="212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" name="Group 206"/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208" name="Oval 207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9" name="TextBox 208"/>
                <p:cNvSpPr txBox="1"/>
                <p:nvPr/>
              </p:nvSpPr>
              <p:spPr>
                <a:xfrm>
                  <a:off x="783895" y="1743005"/>
                  <a:ext cx="256932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y</a:t>
                  </a:r>
                </a:p>
              </p:txBody>
            </p:sp>
          </p:grpSp>
        </p:grpSp>
        <p:grpSp>
          <p:nvGrpSpPr>
            <p:cNvPr id="192" name="Group 191"/>
            <p:cNvGrpSpPr/>
            <p:nvPr/>
          </p:nvGrpSpPr>
          <p:grpSpPr>
            <a:xfrm>
              <a:off x="3337414" y="3136841"/>
              <a:ext cx="687402" cy="480963"/>
              <a:chOff x="1736090" y="2893762"/>
              <a:chExt cx="565150" cy="347726"/>
            </a:xfrm>
          </p:grpSpPr>
          <p:grpSp>
            <p:nvGrpSpPr>
              <p:cNvPr id="193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97" name="Oval 196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8" name="Rectangle 197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9" name="Oval 198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00" name="Freeform 199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1" name="Freeform 200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2" name="Freeform 201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3" name="Freeform 202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04" name="Straight Connector 203"/>
                <p:cNvCxnSpPr>
                  <a:endCxn id="199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4" name="Group 193"/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195" name="Oval 194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6" name="TextBox 195"/>
                <p:cNvSpPr txBox="1"/>
                <p:nvPr/>
              </p:nvSpPr>
              <p:spPr>
                <a:xfrm>
                  <a:off x="783895" y="1743005"/>
                  <a:ext cx="256932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x</a:t>
                  </a:r>
                </a:p>
              </p:txBody>
            </p:sp>
          </p:grpSp>
        </p:grpSp>
      </p:grpSp>
      <p:grpSp>
        <p:nvGrpSpPr>
          <p:cNvPr id="157" name="Group 156"/>
          <p:cNvGrpSpPr/>
          <p:nvPr/>
        </p:nvGrpSpPr>
        <p:grpSpPr>
          <a:xfrm>
            <a:off x="1976209" y="2137617"/>
            <a:ext cx="1991981" cy="1207922"/>
            <a:chOff x="1800839" y="2199110"/>
            <a:chExt cx="1838752" cy="1207922"/>
          </a:xfrm>
        </p:grpSpPr>
        <p:sp>
          <p:nvSpPr>
            <p:cNvPr id="158" name="Freeform 157"/>
            <p:cNvSpPr/>
            <p:nvPr/>
          </p:nvSpPr>
          <p:spPr>
            <a:xfrm>
              <a:off x="1800839" y="2199110"/>
              <a:ext cx="1838752" cy="549777"/>
            </a:xfrm>
            <a:custGeom>
              <a:avLst/>
              <a:gdLst>
                <a:gd name="connsiteX0" fmla="*/ 0 w 1876665"/>
                <a:gd name="connsiteY0" fmla="*/ 739356 h 739356"/>
                <a:gd name="connsiteX1" fmla="*/ 985723 w 1876665"/>
                <a:gd name="connsiteY1" fmla="*/ 720399 h 739356"/>
                <a:gd name="connsiteX2" fmla="*/ 1876665 w 1876665"/>
                <a:gd name="connsiteY2" fmla="*/ 0 h 739356"/>
                <a:gd name="connsiteX0" fmla="*/ 0 w 1876665"/>
                <a:gd name="connsiteY0" fmla="*/ 739356 h 739356"/>
                <a:gd name="connsiteX1" fmla="*/ 818495 w 1876665"/>
                <a:gd name="connsiteY1" fmla="*/ 720399 h 739356"/>
                <a:gd name="connsiteX2" fmla="*/ 1876665 w 1876665"/>
                <a:gd name="connsiteY2" fmla="*/ 0 h 739356"/>
                <a:gd name="connsiteX0" fmla="*/ 0 w 1802341"/>
                <a:gd name="connsiteY0" fmla="*/ 630627 h 630627"/>
                <a:gd name="connsiteX1" fmla="*/ 818495 w 1802341"/>
                <a:gd name="connsiteY1" fmla="*/ 611670 h 630627"/>
                <a:gd name="connsiteX2" fmla="*/ 1802341 w 1802341"/>
                <a:gd name="connsiteY2" fmla="*/ 0 h 630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2341" h="630627">
                  <a:moveTo>
                    <a:pt x="0" y="630627"/>
                  </a:moveTo>
                  <a:lnTo>
                    <a:pt x="818495" y="611670"/>
                  </a:lnTo>
                  <a:lnTo>
                    <a:pt x="1802341" y="0"/>
                  </a:lnTo>
                </a:path>
              </a:pathLst>
            </a:custGeom>
            <a:ln w="50800" cmpd="sng">
              <a:solidFill>
                <a:srgbClr val="CC0000"/>
              </a:solidFill>
              <a:tailEnd type="triangle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 158"/>
            <p:cNvSpPr/>
            <p:nvPr/>
          </p:nvSpPr>
          <p:spPr>
            <a:xfrm flipV="1">
              <a:off x="1801588" y="2749626"/>
              <a:ext cx="1741891" cy="657406"/>
            </a:xfrm>
            <a:custGeom>
              <a:avLst/>
              <a:gdLst>
                <a:gd name="connsiteX0" fmla="*/ 0 w 1876665"/>
                <a:gd name="connsiteY0" fmla="*/ 739356 h 739356"/>
                <a:gd name="connsiteX1" fmla="*/ 985723 w 1876665"/>
                <a:gd name="connsiteY1" fmla="*/ 720399 h 739356"/>
                <a:gd name="connsiteX2" fmla="*/ 1876665 w 1876665"/>
                <a:gd name="connsiteY2" fmla="*/ 0 h 739356"/>
                <a:gd name="connsiteX0" fmla="*/ 0 w 1876665"/>
                <a:gd name="connsiteY0" fmla="*/ 739356 h 739356"/>
                <a:gd name="connsiteX1" fmla="*/ 818495 w 1876665"/>
                <a:gd name="connsiteY1" fmla="*/ 720399 h 739356"/>
                <a:gd name="connsiteX2" fmla="*/ 1876665 w 1876665"/>
                <a:gd name="connsiteY2" fmla="*/ 0 h 739356"/>
                <a:gd name="connsiteX0" fmla="*/ 0 w 1802341"/>
                <a:gd name="connsiteY0" fmla="*/ 630627 h 630627"/>
                <a:gd name="connsiteX1" fmla="*/ 818495 w 1802341"/>
                <a:gd name="connsiteY1" fmla="*/ 611670 h 630627"/>
                <a:gd name="connsiteX2" fmla="*/ 1802341 w 1802341"/>
                <a:gd name="connsiteY2" fmla="*/ 0 h 630627"/>
                <a:gd name="connsiteX0" fmla="*/ 0 w 1707398"/>
                <a:gd name="connsiteY0" fmla="*/ 754084 h 754084"/>
                <a:gd name="connsiteX1" fmla="*/ 818495 w 1707398"/>
                <a:gd name="connsiteY1" fmla="*/ 735127 h 754084"/>
                <a:gd name="connsiteX2" fmla="*/ 1707398 w 1707398"/>
                <a:gd name="connsiteY2" fmla="*/ 0 h 75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7398" h="754084">
                  <a:moveTo>
                    <a:pt x="0" y="754084"/>
                  </a:moveTo>
                  <a:lnTo>
                    <a:pt x="818495" y="735127"/>
                  </a:lnTo>
                  <a:lnTo>
                    <a:pt x="1707398" y="0"/>
                  </a:lnTo>
                </a:path>
              </a:pathLst>
            </a:custGeom>
            <a:ln w="50800" cmpd="sng">
              <a:solidFill>
                <a:srgbClr val="CC0000"/>
              </a:solidFill>
              <a:tailEnd type="triangle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247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1612"/>
          <p:cNvGrpSpPr>
            <a:grpSpLocks/>
          </p:cNvGrpSpPr>
          <p:nvPr/>
        </p:nvGrpSpPr>
        <p:grpSpPr bwMode="auto">
          <a:xfrm flipH="1">
            <a:off x="1022087" y="2441245"/>
            <a:ext cx="926307" cy="655887"/>
            <a:chOff x="2839" y="3501"/>
            <a:chExt cx="755" cy="803"/>
          </a:xfrm>
        </p:grpSpPr>
        <p:pic>
          <p:nvPicPr>
            <p:cNvPr id="119" name="Picture 1613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" name="Freeform 161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120835" name="Picture 75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61" y="847725"/>
            <a:ext cx="6785631" cy="19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40" name="Freeform 3"/>
          <p:cNvSpPr>
            <a:spLocks/>
          </p:cNvSpPr>
          <p:nvPr/>
        </p:nvSpPr>
        <p:spPr bwMode="auto">
          <a:xfrm>
            <a:off x="2238413" y="1330694"/>
            <a:ext cx="5570544" cy="2404002"/>
          </a:xfrm>
          <a:custGeom>
            <a:avLst/>
            <a:gdLst>
              <a:gd name="T0" fmla="*/ 0 w 2250"/>
              <a:gd name="T1" fmla="*/ 624 h 1409"/>
              <a:gd name="T2" fmla="*/ 219 w 2250"/>
              <a:gd name="T3" fmla="*/ 321 h 1409"/>
              <a:gd name="T4" fmla="*/ 529 w 2250"/>
              <a:gd name="T5" fmla="*/ 35 h 1409"/>
              <a:gd name="T6" fmla="*/ 1551 w 2250"/>
              <a:gd name="T7" fmla="*/ 111 h 1409"/>
              <a:gd name="T8" fmla="*/ 1968 w 2250"/>
              <a:gd name="T9" fmla="*/ 483 h 1409"/>
              <a:gd name="T10" fmla="*/ 2199 w 2250"/>
              <a:gd name="T11" fmla="*/ 906 h 1409"/>
              <a:gd name="T12" fmla="*/ 1659 w 2250"/>
              <a:gd name="T13" fmla="*/ 1314 h 1409"/>
              <a:gd name="T14" fmla="*/ 993 w 2250"/>
              <a:gd name="T15" fmla="*/ 1386 h 1409"/>
              <a:gd name="T16" fmla="*/ 465 w 2250"/>
              <a:gd name="T17" fmla="*/ 1356 h 1409"/>
              <a:gd name="T18" fmla="*/ 102 w 2250"/>
              <a:gd name="T19" fmla="*/ 1068 h 1409"/>
              <a:gd name="T20" fmla="*/ 0 w 2250"/>
              <a:gd name="T21" fmla="*/ 624 h 14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50"/>
              <a:gd name="T34" fmla="*/ 0 h 1409"/>
              <a:gd name="T35" fmla="*/ 2250 w 2250"/>
              <a:gd name="T36" fmla="*/ 1409 h 14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50" h="1409">
                <a:moveTo>
                  <a:pt x="0" y="624"/>
                </a:moveTo>
                <a:cubicBezTo>
                  <a:pt x="5" y="506"/>
                  <a:pt x="131" y="419"/>
                  <a:pt x="219" y="321"/>
                </a:cubicBezTo>
                <a:cubicBezTo>
                  <a:pt x="307" y="223"/>
                  <a:pt x="307" y="70"/>
                  <a:pt x="529" y="35"/>
                </a:cubicBezTo>
                <a:cubicBezTo>
                  <a:pt x="751" y="0"/>
                  <a:pt x="1311" y="36"/>
                  <a:pt x="1551" y="111"/>
                </a:cubicBezTo>
                <a:cubicBezTo>
                  <a:pt x="1791" y="186"/>
                  <a:pt x="1860" y="351"/>
                  <a:pt x="1968" y="483"/>
                </a:cubicBezTo>
                <a:cubicBezTo>
                  <a:pt x="2076" y="615"/>
                  <a:pt x="2250" y="767"/>
                  <a:pt x="2199" y="906"/>
                </a:cubicBezTo>
                <a:cubicBezTo>
                  <a:pt x="2148" y="1045"/>
                  <a:pt x="1860" y="1234"/>
                  <a:pt x="1659" y="1314"/>
                </a:cubicBezTo>
                <a:cubicBezTo>
                  <a:pt x="1458" y="1394"/>
                  <a:pt x="1192" y="1379"/>
                  <a:pt x="993" y="1386"/>
                </a:cubicBezTo>
                <a:cubicBezTo>
                  <a:pt x="794" y="1393"/>
                  <a:pt x="613" y="1409"/>
                  <a:pt x="465" y="1356"/>
                </a:cubicBezTo>
                <a:cubicBezTo>
                  <a:pt x="317" y="1303"/>
                  <a:pt x="180" y="1190"/>
                  <a:pt x="102" y="1068"/>
                </a:cubicBezTo>
                <a:cubicBezTo>
                  <a:pt x="24" y="946"/>
                  <a:pt x="21" y="716"/>
                  <a:pt x="0" y="624"/>
                </a:cubicBezTo>
                <a:close/>
              </a:path>
            </a:pathLst>
          </a:cu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1" name="Freeform 4"/>
          <p:cNvSpPr>
            <a:spLocks/>
          </p:cNvSpPr>
          <p:nvPr/>
        </p:nvSpPr>
        <p:spPr bwMode="auto">
          <a:xfrm>
            <a:off x="3070280" y="2267386"/>
            <a:ext cx="846723" cy="317349"/>
          </a:xfrm>
          <a:custGeom>
            <a:avLst/>
            <a:gdLst>
              <a:gd name="T0" fmla="*/ 0 w 342"/>
              <a:gd name="T1" fmla="*/ 186 h 186"/>
              <a:gd name="T2" fmla="*/ 342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7" name="Oval 10"/>
          <p:cNvSpPr>
            <a:spLocks noChangeArrowheads="1"/>
          </p:cNvSpPr>
          <p:nvPr/>
        </p:nvSpPr>
        <p:spPr bwMode="auto">
          <a:xfrm>
            <a:off x="3600101" y="3340569"/>
            <a:ext cx="774925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8" name="Line 11"/>
          <p:cNvSpPr>
            <a:spLocks noChangeShapeType="1"/>
          </p:cNvSpPr>
          <p:nvPr/>
        </p:nvSpPr>
        <p:spPr bwMode="auto">
          <a:xfrm>
            <a:off x="3600101" y="3328627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9" name="Line 12"/>
          <p:cNvSpPr>
            <a:spLocks noChangeShapeType="1"/>
          </p:cNvSpPr>
          <p:nvPr/>
        </p:nvSpPr>
        <p:spPr bwMode="auto">
          <a:xfrm>
            <a:off x="4375025" y="3328627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0" name="Rectangle 13"/>
          <p:cNvSpPr>
            <a:spLocks noChangeArrowheads="1"/>
          </p:cNvSpPr>
          <p:nvPr/>
        </p:nvSpPr>
        <p:spPr bwMode="auto">
          <a:xfrm>
            <a:off x="3600102" y="3328627"/>
            <a:ext cx="767497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51" name="Oval 14"/>
          <p:cNvSpPr>
            <a:spLocks noChangeArrowheads="1"/>
          </p:cNvSpPr>
          <p:nvPr/>
        </p:nvSpPr>
        <p:spPr bwMode="auto">
          <a:xfrm>
            <a:off x="3592674" y="3227963"/>
            <a:ext cx="774925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2" name="Oval 15"/>
          <p:cNvSpPr>
            <a:spLocks noChangeArrowheads="1"/>
          </p:cNvSpPr>
          <p:nvPr/>
        </p:nvSpPr>
        <p:spPr bwMode="auto">
          <a:xfrm>
            <a:off x="3590198" y="2163308"/>
            <a:ext cx="774925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3" name="Line 16"/>
          <p:cNvSpPr>
            <a:spLocks noChangeShapeType="1"/>
          </p:cNvSpPr>
          <p:nvPr/>
        </p:nvSpPr>
        <p:spPr bwMode="auto">
          <a:xfrm>
            <a:off x="3590198" y="2151366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4" name="Line 17"/>
          <p:cNvSpPr>
            <a:spLocks noChangeShapeType="1"/>
          </p:cNvSpPr>
          <p:nvPr/>
        </p:nvSpPr>
        <p:spPr bwMode="auto">
          <a:xfrm>
            <a:off x="4365123" y="2151366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5" name="Rectangle 18"/>
          <p:cNvSpPr>
            <a:spLocks noChangeArrowheads="1"/>
          </p:cNvSpPr>
          <p:nvPr/>
        </p:nvSpPr>
        <p:spPr bwMode="auto">
          <a:xfrm>
            <a:off x="3590199" y="2151366"/>
            <a:ext cx="767497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56" name="Oval 19"/>
          <p:cNvSpPr>
            <a:spLocks noChangeArrowheads="1"/>
          </p:cNvSpPr>
          <p:nvPr/>
        </p:nvSpPr>
        <p:spPr bwMode="auto">
          <a:xfrm>
            <a:off x="3582771" y="2050701"/>
            <a:ext cx="774925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7" name="Oval 20"/>
          <p:cNvSpPr>
            <a:spLocks noChangeArrowheads="1"/>
          </p:cNvSpPr>
          <p:nvPr/>
        </p:nvSpPr>
        <p:spPr bwMode="auto">
          <a:xfrm>
            <a:off x="5281168" y="2156483"/>
            <a:ext cx="772449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8" name="Line 21"/>
          <p:cNvSpPr>
            <a:spLocks noChangeShapeType="1"/>
          </p:cNvSpPr>
          <p:nvPr/>
        </p:nvSpPr>
        <p:spPr bwMode="auto">
          <a:xfrm>
            <a:off x="5281168" y="2144541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9" name="Line 22"/>
          <p:cNvSpPr>
            <a:spLocks noChangeShapeType="1"/>
          </p:cNvSpPr>
          <p:nvPr/>
        </p:nvSpPr>
        <p:spPr bwMode="auto">
          <a:xfrm>
            <a:off x="6053617" y="2144541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0" name="Rectangle 23"/>
          <p:cNvSpPr>
            <a:spLocks noChangeArrowheads="1"/>
          </p:cNvSpPr>
          <p:nvPr/>
        </p:nvSpPr>
        <p:spPr bwMode="auto">
          <a:xfrm>
            <a:off x="5281168" y="2144541"/>
            <a:ext cx="765022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61" name="Oval 24"/>
          <p:cNvSpPr>
            <a:spLocks noChangeArrowheads="1"/>
          </p:cNvSpPr>
          <p:nvPr/>
        </p:nvSpPr>
        <p:spPr bwMode="auto">
          <a:xfrm>
            <a:off x="5288595" y="2048995"/>
            <a:ext cx="772449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2" name="Oval 25"/>
          <p:cNvSpPr>
            <a:spLocks noChangeArrowheads="1"/>
          </p:cNvSpPr>
          <p:nvPr/>
        </p:nvSpPr>
        <p:spPr bwMode="auto">
          <a:xfrm>
            <a:off x="5305927" y="3335451"/>
            <a:ext cx="774925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3" name="Line 26"/>
          <p:cNvSpPr>
            <a:spLocks noChangeShapeType="1"/>
          </p:cNvSpPr>
          <p:nvPr/>
        </p:nvSpPr>
        <p:spPr bwMode="auto">
          <a:xfrm>
            <a:off x="5305926" y="3323509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4" name="Line 27"/>
          <p:cNvSpPr>
            <a:spLocks noChangeShapeType="1"/>
          </p:cNvSpPr>
          <p:nvPr/>
        </p:nvSpPr>
        <p:spPr bwMode="auto">
          <a:xfrm>
            <a:off x="6080851" y="3323509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5" name="Rectangle 28"/>
          <p:cNvSpPr>
            <a:spLocks noChangeArrowheads="1"/>
          </p:cNvSpPr>
          <p:nvPr/>
        </p:nvSpPr>
        <p:spPr bwMode="auto">
          <a:xfrm>
            <a:off x="5305927" y="3323509"/>
            <a:ext cx="767497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66" name="Oval 29"/>
          <p:cNvSpPr>
            <a:spLocks noChangeArrowheads="1"/>
          </p:cNvSpPr>
          <p:nvPr/>
        </p:nvSpPr>
        <p:spPr bwMode="auto">
          <a:xfrm>
            <a:off x="5298499" y="3222844"/>
            <a:ext cx="774925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7" name="Oval 30"/>
          <p:cNvSpPr>
            <a:spLocks noChangeArrowheads="1"/>
          </p:cNvSpPr>
          <p:nvPr/>
        </p:nvSpPr>
        <p:spPr bwMode="auto">
          <a:xfrm>
            <a:off x="6704751" y="2753645"/>
            <a:ext cx="774925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8" name="Line 31"/>
          <p:cNvSpPr>
            <a:spLocks noChangeShapeType="1"/>
          </p:cNvSpPr>
          <p:nvPr/>
        </p:nvSpPr>
        <p:spPr bwMode="auto">
          <a:xfrm>
            <a:off x="6704751" y="2741703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9" name="Line 32"/>
          <p:cNvSpPr>
            <a:spLocks noChangeShapeType="1"/>
          </p:cNvSpPr>
          <p:nvPr/>
        </p:nvSpPr>
        <p:spPr bwMode="auto">
          <a:xfrm>
            <a:off x="7479676" y="2741703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0" name="Rectangle 33"/>
          <p:cNvSpPr>
            <a:spLocks noChangeArrowheads="1"/>
          </p:cNvSpPr>
          <p:nvPr/>
        </p:nvSpPr>
        <p:spPr bwMode="auto">
          <a:xfrm>
            <a:off x="6704752" y="2741703"/>
            <a:ext cx="767497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71" name="Oval 34"/>
          <p:cNvSpPr>
            <a:spLocks noChangeArrowheads="1"/>
          </p:cNvSpPr>
          <p:nvPr/>
        </p:nvSpPr>
        <p:spPr bwMode="auto">
          <a:xfrm>
            <a:off x="6697324" y="2641038"/>
            <a:ext cx="774925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72" name="Freeform 35"/>
          <p:cNvSpPr>
            <a:spLocks/>
          </p:cNvSpPr>
          <p:nvPr/>
        </p:nvSpPr>
        <p:spPr bwMode="auto">
          <a:xfrm>
            <a:off x="5692150" y="2313451"/>
            <a:ext cx="2475" cy="890624"/>
          </a:xfrm>
          <a:custGeom>
            <a:avLst/>
            <a:gdLst>
              <a:gd name="T0" fmla="*/ 0 w 1"/>
              <a:gd name="T1" fmla="*/ 0 h 522"/>
              <a:gd name="T2" fmla="*/ 0 w 1"/>
              <a:gd name="T3" fmla="*/ 522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3" name="Freeform 36"/>
          <p:cNvSpPr>
            <a:spLocks/>
          </p:cNvSpPr>
          <p:nvPr/>
        </p:nvSpPr>
        <p:spPr bwMode="auto">
          <a:xfrm>
            <a:off x="3976423" y="2323689"/>
            <a:ext cx="2475" cy="916217"/>
          </a:xfrm>
          <a:custGeom>
            <a:avLst/>
            <a:gdLst>
              <a:gd name="T0" fmla="*/ 0 w 1"/>
              <a:gd name="T1" fmla="*/ 0 h 537"/>
              <a:gd name="T2" fmla="*/ 0 w 1"/>
              <a:gd name="T3" fmla="*/ 537 h 537"/>
              <a:gd name="T4" fmla="*/ 0 60000 65536"/>
              <a:gd name="T5" fmla="*/ 0 60000 65536"/>
              <a:gd name="T6" fmla="*/ 0 w 1"/>
              <a:gd name="T7" fmla="*/ 0 h 537"/>
              <a:gd name="T8" fmla="*/ 1 w 1"/>
              <a:gd name="T9" fmla="*/ 537 h 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37">
                <a:moveTo>
                  <a:pt x="0" y="0"/>
                </a:moveTo>
                <a:lnTo>
                  <a:pt x="0" y="537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4" name="Freeform 37"/>
          <p:cNvSpPr>
            <a:spLocks/>
          </p:cNvSpPr>
          <p:nvPr/>
        </p:nvSpPr>
        <p:spPr bwMode="auto">
          <a:xfrm>
            <a:off x="4384930" y="2298096"/>
            <a:ext cx="1247802" cy="1023706"/>
          </a:xfrm>
          <a:custGeom>
            <a:avLst/>
            <a:gdLst>
              <a:gd name="T0" fmla="*/ 0 w 378"/>
              <a:gd name="T1" fmla="*/ 142610238 h 174"/>
              <a:gd name="T2" fmla="*/ 8951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5" name="Freeform 38"/>
          <p:cNvSpPr>
            <a:spLocks/>
          </p:cNvSpPr>
          <p:nvPr/>
        </p:nvSpPr>
        <p:spPr bwMode="auto">
          <a:xfrm>
            <a:off x="6085802" y="2891845"/>
            <a:ext cx="906142" cy="460668"/>
          </a:xfrm>
          <a:custGeom>
            <a:avLst/>
            <a:gdLst>
              <a:gd name="T0" fmla="*/ 0 w 366"/>
              <a:gd name="T1" fmla="*/ 270 h 270"/>
              <a:gd name="T2" fmla="*/ 366 w 366"/>
              <a:gd name="T3" fmla="*/ 0 h 270"/>
              <a:gd name="T4" fmla="*/ 0 60000 65536"/>
              <a:gd name="T5" fmla="*/ 0 60000 65536"/>
              <a:gd name="T6" fmla="*/ 0 w 366"/>
              <a:gd name="T7" fmla="*/ 0 h 270"/>
              <a:gd name="T8" fmla="*/ 366 w 366"/>
              <a:gd name="T9" fmla="*/ 270 h 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270">
                <a:moveTo>
                  <a:pt x="0" y="270"/>
                </a:moveTo>
                <a:lnTo>
                  <a:pt x="366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6" name="Freeform 39"/>
          <p:cNvSpPr>
            <a:spLocks/>
          </p:cNvSpPr>
          <p:nvPr/>
        </p:nvSpPr>
        <p:spPr bwMode="auto">
          <a:xfrm>
            <a:off x="4399785" y="3372987"/>
            <a:ext cx="906142" cy="1706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7" name="Freeform 40"/>
          <p:cNvSpPr>
            <a:spLocks/>
          </p:cNvSpPr>
          <p:nvPr/>
        </p:nvSpPr>
        <p:spPr bwMode="auto">
          <a:xfrm>
            <a:off x="2936588" y="2820186"/>
            <a:ext cx="683320" cy="450430"/>
          </a:xfrm>
          <a:custGeom>
            <a:avLst/>
            <a:gdLst>
              <a:gd name="T0" fmla="*/ 276 w 276"/>
              <a:gd name="T1" fmla="*/ 264 h 264"/>
              <a:gd name="T2" fmla="*/ 0 w 276"/>
              <a:gd name="T3" fmla="*/ 0 h 264"/>
              <a:gd name="T4" fmla="*/ 0 60000 65536"/>
              <a:gd name="T5" fmla="*/ 0 60000 65536"/>
              <a:gd name="T6" fmla="*/ 0 w 276"/>
              <a:gd name="T7" fmla="*/ 0 h 264"/>
              <a:gd name="T8" fmla="*/ 276 w 276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6" h="264">
                <a:moveTo>
                  <a:pt x="276" y="264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8" name="Freeform 41"/>
          <p:cNvSpPr>
            <a:spLocks/>
          </p:cNvSpPr>
          <p:nvPr/>
        </p:nvSpPr>
        <p:spPr bwMode="auto">
          <a:xfrm>
            <a:off x="4384930" y="2195725"/>
            <a:ext cx="906142" cy="1706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9" name="Freeform 42"/>
          <p:cNvSpPr>
            <a:spLocks/>
          </p:cNvSpPr>
          <p:nvPr/>
        </p:nvSpPr>
        <p:spPr bwMode="auto">
          <a:xfrm>
            <a:off x="6056093" y="2190608"/>
            <a:ext cx="980416" cy="455549"/>
          </a:xfrm>
          <a:custGeom>
            <a:avLst/>
            <a:gdLst>
              <a:gd name="T0" fmla="*/ 396 w 396"/>
              <a:gd name="T1" fmla="*/ 267 h 267"/>
              <a:gd name="T2" fmla="*/ 0 w 396"/>
              <a:gd name="T3" fmla="*/ 0 h 267"/>
              <a:gd name="T4" fmla="*/ 0 60000 65536"/>
              <a:gd name="T5" fmla="*/ 0 60000 65536"/>
              <a:gd name="T6" fmla="*/ 0 w 396"/>
              <a:gd name="T7" fmla="*/ 0 h 267"/>
              <a:gd name="T8" fmla="*/ 396 w 396"/>
              <a:gd name="T9" fmla="*/ 267 h 2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6" h="267">
                <a:moveTo>
                  <a:pt x="396" y="267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80" name="Freeform 43"/>
          <p:cNvSpPr>
            <a:spLocks/>
          </p:cNvSpPr>
          <p:nvPr/>
        </p:nvSpPr>
        <p:spPr bwMode="auto">
          <a:xfrm>
            <a:off x="2795467" y="1458657"/>
            <a:ext cx="2748135" cy="1100484"/>
          </a:xfrm>
          <a:custGeom>
            <a:avLst/>
            <a:gdLst>
              <a:gd name="T0" fmla="*/ 1110 w 1110"/>
              <a:gd name="T1" fmla="*/ 342 h 645"/>
              <a:gd name="T2" fmla="*/ 0 w 1110"/>
              <a:gd name="T3" fmla="*/ 645 h 645"/>
              <a:gd name="T4" fmla="*/ 0 60000 65536"/>
              <a:gd name="T5" fmla="*/ 0 60000 65536"/>
              <a:gd name="T6" fmla="*/ 0 w 1110"/>
              <a:gd name="T7" fmla="*/ 0 h 645"/>
              <a:gd name="T8" fmla="*/ 1110 w 1110"/>
              <a:gd name="T9" fmla="*/ 645 h 6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0" h="645">
                <a:moveTo>
                  <a:pt x="1110" y="342"/>
                </a:moveTo>
                <a:cubicBezTo>
                  <a:pt x="1104" y="0"/>
                  <a:pt x="21" y="63"/>
                  <a:pt x="0" y="64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0882" name="Group 47"/>
          <p:cNvGrpSpPr>
            <a:grpSpLocks/>
          </p:cNvGrpSpPr>
          <p:nvPr/>
        </p:nvGrpSpPr>
        <p:grpSpPr bwMode="auto">
          <a:xfrm>
            <a:off x="5512997" y="3134118"/>
            <a:ext cx="346263" cy="400951"/>
            <a:chOff x="2982" y="2425"/>
            <a:chExt cx="142" cy="235"/>
          </a:xfrm>
        </p:grpSpPr>
        <p:sp>
          <p:nvSpPr>
            <p:cNvPr id="120905" name="Rectangle 48"/>
            <p:cNvSpPr>
              <a:spLocks noChangeArrowheads="1"/>
            </p:cNvSpPr>
            <p:nvPr/>
          </p:nvSpPr>
          <p:spPr bwMode="auto">
            <a:xfrm>
              <a:off x="2982" y="2490"/>
              <a:ext cx="142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06" name="Text Box 49"/>
            <p:cNvSpPr txBox="1">
              <a:spLocks noChangeArrowheads="1"/>
            </p:cNvSpPr>
            <p:nvPr/>
          </p:nvSpPr>
          <p:spPr bwMode="auto">
            <a:xfrm>
              <a:off x="2993" y="2425"/>
              <a:ext cx="12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y</a:t>
              </a:r>
              <a:endParaRPr lang="en-US"/>
            </a:p>
          </p:txBody>
        </p:sp>
      </p:grpSp>
      <p:grpSp>
        <p:nvGrpSpPr>
          <p:cNvPr id="120883" name="Group 50"/>
          <p:cNvGrpSpPr>
            <a:grpSpLocks/>
          </p:cNvGrpSpPr>
          <p:nvPr/>
        </p:nvGrpSpPr>
        <p:grpSpPr bwMode="auto">
          <a:xfrm>
            <a:off x="3825045" y="3077819"/>
            <a:ext cx="354842" cy="462374"/>
            <a:chOff x="2982" y="2395"/>
            <a:chExt cx="144" cy="271"/>
          </a:xfrm>
        </p:grpSpPr>
        <p:sp>
          <p:nvSpPr>
            <p:cNvPr id="120903" name="Rectangle 51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04" name="Text Box 52"/>
            <p:cNvSpPr txBox="1">
              <a:spLocks noChangeArrowheads="1"/>
            </p:cNvSpPr>
            <p:nvPr/>
          </p:nvSpPr>
          <p:spPr bwMode="auto">
            <a:xfrm>
              <a:off x="2989" y="2395"/>
              <a:ext cx="137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/>
                <a:t>x</a:t>
              </a:r>
            </a:p>
          </p:txBody>
        </p:sp>
      </p:grpSp>
      <p:grpSp>
        <p:nvGrpSpPr>
          <p:cNvPr id="120884" name="Group 53"/>
          <p:cNvGrpSpPr>
            <a:grpSpLocks/>
          </p:cNvGrpSpPr>
          <p:nvPr/>
        </p:nvGrpSpPr>
        <p:grpSpPr bwMode="auto">
          <a:xfrm>
            <a:off x="5497743" y="1956857"/>
            <a:ext cx="373962" cy="400951"/>
            <a:chOff x="2982" y="2425"/>
            <a:chExt cx="153" cy="235"/>
          </a:xfrm>
        </p:grpSpPr>
        <p:sp>
          <p:nvSpPr>
            <p:cNvPr id="120901" name="Rectangle 54"/>
            <p:cNvSpPr>
              <a:spLocks noChangeArrowheads="1"/>
            </p:cNvSpPr>
            <p:nvPr/>
          </p:nvSpPr>
          <p:spPr bwMode="auto">
            <a:xfrm>
              <a:off x="2982" y="2490"/>
              <a:ext cx="146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02" name="Text Box 55"/>
            <p:cNvSpPr txBox="1">
              <a:spLocks noChangeArrowheads="1"/>
            </p:cNvSpPr>
            <p:nvPr/>
          </p:nvSpPr>
          <p:spPr bwMode="auto">
            <a:xfrm>
              <a:off x="2983" y="2425"/>
              <a:ext cx="152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w</a:t>
              </a:r>
              <a:endParaRPr lang="en-US"/>
            </a:p>
          </p:txBody>
        </p:sp>
      </p:grpSp>
      <p:grpSp>
        <p:nvGrpSpPr>
          <p:cNvPr id="120885" name="Group 56"/>
          <p:cNvGrpSpPr>
            <a:grpSpLocks/>
          </p:cNvGrpSpPr>
          <p:nvPr/>
        </p:nvGrpSpPr>
        <p:grpSpPr bwMode="auto">
          <a:xfrm>
            <a:off x="3804696" y="1956857"/>
            <a:ext cx="346263" cy="400951"/>
            <a:chOff x="2982" y="2425"/>
            <a:chExt cx="142" cy="235"/>
          </a:xfrm>
        </p:grpSpPr>
        <p:sp>
          <p:nvSpPr>
            <p:cNvPr id="120899" name="Rectangle 57"/>
            <p:cNvSpPr>
              <a:spLocks noChangeArrowheads="1"/>
            </p:cNvSpPr>
            <p:nvPr/>
          </p:nvSpPr>
          <p:spPr bwMode="auto">
            <a:xfrm>
              <a:off x="2982" y="2490"/>
              <a:ext cx="142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00" name="Text Box 58"/>
            <p:cNvSpPr txBox="1">
              <a:spLocks noChangeArrowheads="1"/>
            </p:cNvSpPr>
            <p:nvPr/>
          </p:nvSpPr>
          <p:spPr bwMode="auto">
            <a:xfrm>
              <a:off x="2993" y="2425"/>
              <a:ext cx="12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v</a:t>
              </a:r>
              <a:endParaRPr lang="en-US"/>
            </a:p>
          </p:txBody>
        </p:sp>
      </p:grpSp>
      <p:grpSp>
        <p:nvGrpSpPr>
          <p:cNvPr id="120886" name="Group 59"/>
          <p:cNvGrpSpPr>
            <a:grpSpLocks/>
          </p:cNvGrpSpPr>
          <p:nvPr/>
        </p:nvGrpSpPr>
        <p:grpSpPr bwMode="auto">
          <a:xfrm>
            <a:off x="6931764" y="2499426"/>
            <a:ext cx="350731" cy="462374"/>
            <a:chOff x="2982" y="2395"/>
            <a:chExt cx="143" cy="271"/>
          </a:xfrm>
        </p:grpSpPr>
        <p:sp>
          <p:nvSpPr>
            <p:cNvPr id="120897" name="Rectangle 60"/>
            <p:cNvSpPr>
              <a:spLocks noChangeArrowheads="1"/>
            </p:cNvSpPr>
            <p:nvPr/>
          </p:nvSpPr>
          <p:spPr bwMode="auto">
            <a:xfrm>
              <a:off x="2982" y="2490"/>
              <a:ext cx="142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98" name="Text Box 61"/>
            <p:cNvSpPr txBox="1">
              <a:spLocks noChangeArrowheads="1"/>
            </p:cNvSpPr>
            <p:nvPr/>
          </p:nvSpPr>
          <p:spPr bwMode="auto">
            <a:xfrm>
              <a:off x="2987" y="2395"/>
              <a:ext cx="138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/>
                <a:t>z</a:t>
              </a:r>
            </a:p>
          </p:txBody>
        </p:sp>
      </p:grpSp>
      <p:sp>
        <p:nvSpPr>
          <p:cNvPr id="120887" name="Text Box 62"/>
          <p:cNvSpPr txBox="1">
            <a:spLocks noChangeArrowheads="1"/>
          </p:cNvSpPr>
          <p:nvPr/>
        </p:nvSpPr>
        <p:spPr bwMode="auto">
          <a:xfrm>
            <a:off x="3144077" y="2178664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88" name="Text Box 63"/>
          <p:cNvSpPr txBox="1">
            <a:spLocks noChangeArrowheads="1"/>
          </p:cNvSpPr>
          <p:nvPr/>
        </p:nvSpPr>
        <p:spPr bwMode="auto">
          <a:xfrm>
            <a:off x="4005655" y="2552317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89" name="Text Box 64"/>
          <p:cNvSpPr txBox="1">
            <a:spLocks noChangeArrowheads="1"/>
          </p:cNvSpPr>
          <p:nvPr/>
        </p:nvSpPr>
        <p:spPr bwMode="auto">
          <a:xfrm>
            <a:off x="2928683" y="2915733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0" name="Text Box 65"/>
          <p:cNvSpPr txBox="1">
            <a:spLocks noChangeArrowheads="1"/>
          </p:cNvSpPr>
          <p:nvPr/>
        </p:nvSpPr>
        <p:spPr bwMode="auto">
          <a:xfrm>
            <a:off x="4956361" y="2710991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3</a:t>
            </a:r>
            <a:endParaRPr lang="en-US"/>
          </a:p>
        </p:txBody>
      </p:sp>
      <p:sp>
        <p:nvSpPr>
          <p:cNvPr id="120891" name="Text Box 66"/>
          <p:cNvSpPr txBox="1">
            <a:spLocks noChangeArrowheads="1"/>
          </p:cNvSpPr>
          <p:nvPr/>
        </p:nvSpPr>
        <p:spPr bwMode="auto">
          <a:xfrm>
            <a:off x="4800386" y="331497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2" name="Text Box 67"/>
          <p:cNvSpPr txBox="1">
            <a:spLocks noChangeArrowheads="1"/>
          </p:cNvSpPr>
          <p:nvPr/>
        </p:nvSpPr>
        <p:spPr bwMode="auto">
          <a:xfrm>
            <a:off x="5691673" y="258302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3" name="Text Box 68"/>
          <p:cNvSpPr txBox="1">
            <a:spLocks noChangeArrowheads="1"/>
          </p:cNvSpPr>
          <p:nvPr/>
        </p:nvSpPr>
        <p:spPr bwMode="auto">
          <a:xfrm>
            <a:off x="6582960" y="3033459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94" name="Text Box 69"/>
          <p:cNvSpPr txBox="1">
            <a:spLocks noChangeArrowheads="1"/>
          </p:cNvSpPr>
          <p:nvPr/>
        </p:nvSpPr>
        <p:spPr bwMode="auto">
          <a:xfrm>
            <a:off x="6516113" y="2117242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5</a:t>
            </a:r>
            <a:endParaRPr lang="en-US"/>
          </a:p>
        </p:txBody>
      </p:sp>
      <p:sp>
        <p:nvSpPr>
          <p:cNvPr id="120895" name="Text Box 70"/>
          <p:cNvSpPr txBox="1">
            <a:spLocks noChangeArrowheads="1"/>
          </p:cNvSpPr>
          <p:nvPr/>
        </p:nvSpPr>
        <p:spPr bwMode="auto">
          <a:xfrm>
            <a:off x="4696403" y="1861316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3</a:t>
            </a:r>
            <a:endParaRPr lang="en-US"/>
          </a:p>
        </p:txBody>
      </p:sp>
      <p:sp>
        <p:nvSpPr>
          <p:cNvPr id="120896" name="Text Box 71"/>
          <p:cNvSpPr txBox="1">
            <a:spLocks noChangeArrowheads="1"/>
          </p:cNvSpPr>
          <p:nvPr/>
        </p:nvSpPr>
        <p:spPr bwMode="auto">
          <a:xfrm>
            <a:off x="3827397" y="1405767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5</a:t>
            </a:r>
            <a:endParaRPr lang="en-US"/>
          </a:p>
        </p:txBody>
      </p:sp>
      <p:sp>
        <p:nvSpPr>
          <p:cNvPr id="75783" name="Rectangle 73"/>
          <p:cNvSpPr>
            <a:spLocks noGrp="1" noChangeArrowheads="1"/>
          </p:cNvSpPr>
          <p:nvPr>
            <p:ph type="title"/>
          </p:nvPr>
        </p:nvSpPr>
        <p:spPr>
          <a:xfrm>
            <a:off x="575005" y="170273"/>
            <a:ext cx="8420100" cy="796925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Traffic engineering: difficult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71170" y="2397247"/>
            <a:ext cx="1059978" cy="597428"/>
            <a:chOff x="4034923" y="3926353"/>
            <a:chExt cx="978441" cy="597428"/>
          </a:xfrm>
        </p:grpSpPr>
        <p:pic>
          <p:nvPicPr>
            <p:cNvPr id="3" name="Picture 2" descr="router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87" name="Text Box 46"/>
            <p:cNvSpPr txBox="1">
              <a:spLocks noChangeArrowheads="1"/>
            </p:cNvSpPr>
            <p:nvPr/>
          </p:nvSpPr>
          <p:spPr bwMode="auto">
            <a:xfrm>
              <a:off x="4352059" y="4136876"/>
              <a:ext cx="2888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/>
                <a:t>u</a:t>
              </a:r>
              <a:endParaRPr lang="en-US" dirty="0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3468169" y="1897890"/>
            <a:ext cx="1059978" cy="597428"/>
            <a:chOff x="4034923" y="3926353"/>
            <a:chExt cx="978441" cy="597428"/>
          </a:xfrm>
        </p:grpSpPr>
        <p:pic>
          <p:nvPicPr>
            <p:cNvPr id="103" name="Picture 102" descr="router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04" name="Text Box 46"/>
            <p:cNvSpPr txBox="1">
              <a:spLocks noChangeArrowheads="1"/>
            </p:cNvSpPr>
            <p:nvPr/>
          </p:nvSpPr>
          <p:spPr bwMode="auto">
            <a:xfrm>
              <a:off x="4357979" y="4136876"/>
              <a:ext cx="2769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/>
                <a:t>v</a:t>
              </a:r>
              <a:endParaRPr lang="en-US" dirty="0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3497493" y="3027916"/>
            <a:ext cx="1059978" cy="597428"/>
            <a:chOff x="4034923" y="3926353"/>
            <a:chExt cx="978441" cy="597428"/>
          </a:xfrm>
        </p:grpSpPr>
        <p:pic>
          <p:nvPicPr>
            <p:cNvPr id="106" name="Picture 105" descr="router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07" name="Text Box 46"/>
            <p:cNvSpPr txBox="1">
              <a:spLocks noChangeArrowheads="1"/>
            </p:cNvSpPr>
            <p:nvPr/>
          </p:nvSpPr>
          <p:spPr bwMode="auto">
            <a:xfrm>
              <a:off x="4357979" y="4136876"/>
              <a:ext cx="2769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/>
                <a:t>x</a:t>
              </a:r>
              <a:endParaRPr lang="en-US" dirty="0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5156131" y="1885171"/>
            <a:ext cx="1059978" cy="597428"/>
            <a:chOff x="4034923" y="3926353"/>
            <a:chExt cx="978441" cy="597428"/>
          </a:xfrm>
        </p:grpSpPr>
        <p:pic>
          <p:nvPicPr>
            <p:cNvPr id="109" name="Picture 108" descr="router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10" name="Text Box 46"/>
            <p:cNvSpPr txBox="1">
              <a:spLocks noChangeArrowheads="1"/>
            </p:cNvSpPr>
            <p:nvPr/>
          </p:nvSpPr>
          <p:spPr bwMode="auto">
            <a:xfrm>
              <a:off x="4334304" y="4136876"/>
              <a:ext cx="32434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/>
                <a:t>w</a:t>
              </a:r>
              <a:endParaRPr lang="en-US" dirty="0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5185455" y="3031908"/>
            <a:ext cx="1059978" cy="597428"/>
            <a:chOff x="4034923" y="3926353"/>
            <a:chExt cx="978441" cy="597428"/>
          </a:xfrm>
        </p:grpSpPr>
        <p:pic>
          <p:nvPicPr>
            <p:cNvPr id="112" name="Picture 111" descr="router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13" name="Text Box 46"/>
            <p:cNvSpPr txBox="1">
              <a:spLocks noChangeArrowheads="1"/>
            </p:cNvSpPr>
            <p:nvPr/>
          </p:nvSpPr>
          <p:spPr bwMode="auto">
            <a:xfrm>
              <a:off x="4357979" y="4136876"/>
              <a:ext cx="2769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/>
                <a:t>y</a:t>
              </a:r>
              <a:endParaRPr lang="en-US" dirty="0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6563488" y="2465712"/>
            <a:ext cx="1059978" cy="597428"/>
            <a:chOff x="4034923" y="3926353"/>
            <a:chExt cx="978441" cy="597428"/>
          </a:xfrm>
        </p:grpSpPr>
        <p:pic>
          <p:nvPicPr>
            <p:cNvPr id="115" name="Picture 114" descr="router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16" name="Text Box 46"/>
            <p:cNvSpPr txBox="1">
              <a:spLocks noChangeArrowheads="1"/>
            </p:cNvSpPr>
            <p:nvPr/>
          </p:nvSpPr>
          <p:spPr bwMode="auto">
            <a:xfrm>
              <a:off x="4357979" y="4136876"/>
              <a:ext cx="2769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/>
                <a:t>z</a:t>
              </a:r>
              <a:endParaRPr lang="en-US" dirty="0"/>
            </a:p>
          </p:txBody>
        </p:sp>
      </p:grpSp>
      <p:grpSp>
        <p:nvGrpSpPr>
          <p:cNvPr id="121" name="Group 1507"/>
          <p:cNvGrpSpPr>
            <a:grpSpLocks/>
          </p:cNvGrpSpPr>
          <p:nvPr/>
        </p:nvGrpSpPr>
        <p:grpSpPr bwMode="auto">
          <a:xfrm>
            <a:off x="8007106" y="2426605"/>
            <a:ext cx="463103" cy="711995"/>
            <a:chOff x="4140" y="429"/>
            <a:chExt cx="1425" cy="2396"/>
          </a:xfrm>
        </p:grpSpPr>
        <p:sp>
          <p:nvSpPr>
            <p:cNvPr id="122" name="Freeform 150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Rectangle 1509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Freeform 151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51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Rectangle 1512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7" name="Group 151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2" name="AutoShape 1514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AutoShape 1515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8" name="Rectangle 1516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9" name="Group 151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0" name="AutoShape 1518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AutoShape 1519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0" name="Rectangle 1520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Rectangle 1521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2" name="Group 152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8" name="AutoShape 1523"/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AutoShape 1524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" name="Freeform 152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4" name="Group 152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6" name="AutoShape 1527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AutoShape 1528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5" name="Rectangle 1529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Freeform 153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53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3 h 288"/>
                <a:gd name="T4" fmla="*/ 25 w 304"/>
                <a:gd name="T5" fmla="*/ 40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Oval 1532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Freeform 153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AutoShape 1534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AutoShape 1535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Oval 1536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Oval 1537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44" name="Oval 1538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Rectangle 1539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0" name="Straight Connector 9"/>
          <p:cNvCxnSpPr/>
          <p:nvPr/>
        </p:nvCxnSpPr>
        <p:spPr bwMode="auto">
          <a:xfrm>
            <a:off x="1822605" y="2744686"/>
            <a:ext cx="57067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Straight Connector 162"/>
          <p:cNvCxnSpPr/>
          <p:nvPr/>
        </p:nvCxnSpPr>
        <p:spPr bwMode="auto">
          <a:xfrm>
            <a:off x="7469873" y="2779855"/>
            <a:ext cx="57067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777208" y="4173425"/>
            <a:ext cx="86076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>
                <a:solidFill>
                  <a:srgbClr val="000090"/>
                </a:solidFill>
              </a:rPr>
              <a:t>Q: </a:t>
            </a:r>
            <a:r>
              <a:rPr lang="en-US" sz="2400" dirty="0"/>
              <a:t>what if w wants to route blue and red traffic differently?</a:t>
            </a:r>
          </a:p>
          <a:p>
            <a:endParaRPr lang="en-US" sz="2400" dirty="0"/>
          </a:p>
          <a:p>
            <a:r>
              <a:rPr lang="en-US" sz="2400" i="1" u="sng" dirty="0">
                <a:solidFill>
                  <a:srgbClr val="000090"/>
                </a:solidFill>
              </a:rPr>
              <a:t>A: </a:t>
            </a:r>
            <a:r>
              <a:rPr lang="en-US" sz="2400" dirty="0"/>
              <a:t>can’t do it (with destination based forwarding, and LS, DV routing)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75350" y="0"/>
            <a:ext cx="1967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Networking 401</a:t>
            </a:r>
          </a:p>
        </p:txBody>
      </p:sp>
      <p:sp>
        <p:nvSpPr>
          <p:cNvPr id="2" name="Freeform 1"/>
          <p:cNvSpPr/>
          <p:nvPr/>
        </p:nvSpPr>
        <p:spPr>
          <a:xfrm>
            <a:off x="1930373" y="2123279"/>
            <a:ext cx="5031293" cy="644565"/>
          </a:xfrm>
          <a:custGeom>
            <a:avLst/>
            <a:gdLst>
              <a:gd name="connsiteX0" fmla="*/ 0 w 1876665"/>
              <a:gd name="connsiteY0" fmla="*/ 739356 h 739356"/>
              <a:gd name="connsiteX1" fmla="*/ 985723 w 1876665"/>
              <a:gd name="connsiteY1" fmla="*/ 720399 h 739356"/>
              <a:gd name="connsiteX2" fmla="*/ 1876665 w 1876665"/>
              <a:gd name="connsiteY2" fmla="*/ 0 h 739356"/>
              <a:gd name="connsiteX0" fmla="*/ 0 w 1876665"/>
              <a:gd name="connsiteY0" fmla="*/ 739356 h 739356"/>
              <a:gd name="connsiteX1" fmla="*/ 818495 w 1876665"/>
              <a:gd name="connsiteY1" fmla="*/ 720399 h 739356"/>
              <a:gd name="connsiteX2" fmla="*/ 1876665 w 1876665"/>
              <a:gd name="connsiteY2" fmla="*/ 0 h 739356"/>
              <a:gd name="connsiteX0" fmla="*/ 0 w 1802341"/>
              <a:gd name="connsiteY0" fmla="*/ 630627 h 630627"/>
              <a:gd name="connsiteX1" fmla="*/ 818495 w 1802341"/>
              <a:gd name="connsiteY1" fmla="*/ 611670 h 630627"/>
              <a:gd name="connsiteX2" fmla="*/ 1802341 w 1802341"/>
              <a:gd name="connsiteY2" fmla="*/ 0 h 630627"/>
              <a:gd name="connsiteX0" fmla="*/ 0 w 1802341"/>
              <a:gd name="connsiteY0" fmla="*/ 630627 h 630627"/>
              <a:gd name="connsiteX1" fmla="*/ 818495 w 1802341"/>
              <a:gd name="connsiteY1" fmla="*/ 611670 h 630627"/>
              <a:gd name="connsiteX2" fmla="*/ 1337821 w 1802341"/>
              <a:gd name="connsiteY2" fmla="*/ 260949 h 630627"/>
              <a:gd name="connsiteX3" fmla="*/ 1802341 w 1802341"/>
              <a:gd name="connsiteY3" fmla="*/ 0 h 630627"/>
              <a:gd name="connsiteX0" fmla="*/ 0 w 3381711"/>
              <a:gd name="connsiteY0" fmla="*/ 717610 h 717610"/>
              <a:gd name="connsiteX1" fmla="*/ 818495 w 3381711"/>
              <a:gd name="connsiteY1" fmla="*/ 698653 h 717610"/>
              <a:gd name="connsiteX2" fmla="*/ 1337821 w 3381711"/>
              <a:gd name="connsiteY2" fmla="*/ 347932 h 717610"/>
              <a:gd name="connsiteX3" fmla="*/ 3381711 w 3381711"/>
              <a:gd name="connsiteY3" fmla="*/ 0 h 717610"/>
              <a:gd name="connsiteX0" fmla="*/ 0 w 3381711"/>
              <a:gd name="connsiteY0" fmla="*/ 717611 h 717611"/>
              <a:gd name="connsiteX1" fmla="*/ 818495 w 3381711"/>
              <a:gd name="connsiteY1" fmla="*/ 698654 h 717611"/>
              <a:gd name="connsiteX2" fmla="*/ 1765180 w 3381711"/>
              <a:gd name="connsiteY2" fmla="*/ 0 h 717611"/>
              <a:gd name="connsiteX3" fmla="*/ 3381711 w 3381711"/>
              <a:gd name="connsiteY3" fmla="*/ 1 h 717611"/>
              <a:gd name="connsiteX0" fmla="*/ 0 w 3381711"/>
              <a:gd name="connsiteY0" fmla="*/ 739355 h 739355"/>
              <a:gd name="connsiteX1" fmla="*/ 818495 w 3381711"/>
              <a:gd name="connsiteY1" fmla="*/ 720398 h 739355"/>
              <a:gd name="connsiteX2" fmla="*/ 1765180 w 3381711"/>
              <a:gd name="connsiteY2" fmla="*/ 21744 h 739355"/>
              <a:gd name="connsiteX3" fmla="*/ 2935773 w 3381711"/>
              <a:gd name="connsiteY3" fmla="*/ 0 h 739355"/>
              <a:gd name="connsiteX4" fmla="*/ 3381711 w 3381711"/>
              <a:gd name="connsiteY4" fmla="*/ 21745 h 739355"/>
              <a:gd name="connsiteX0" fmla="*/ 0 w 4533723"/>
              <a:gd name="connsiteY0" fmla="*/ 739355 h 739355"/>
              <a:gd name="connsiteX1" fmla="*/ 818495 w 4533723"/>
              <a:gd name="connsiteY1" fmla="*/ 720398 h 739355"/>
              <a:gd name="connsiteX2" fmla="*/ 1765180 w 4533723"/>
              <a:gd name="connsiteY2" fmla="*/ 21744 h 739355"/>
              <a:gd name="connsiteX3" fmla="*/ 2935773 w 4533723"/>
              <a:gd name="connsiteY3" fmla="*/ 0 h 739355"/>
              <a:gd name="connsiteX4" fmla="*/ 4533723 w 4533723"/>
              <a:gd name="connsiteY4" fmla="*/ 674118 h 739355"/>
              <a:gd name="connsiteX0" fmla="*/ 0 w 4533723"/>
              <a:gd name="connsiteY0" fmla="*/ 717611 h 717611"/>
              <a:gd name="connsiteX1" fmla="*/ 818495 w 4533723"/>
              <a:gd name="connsiteY1" fmla="*/ 698654 h 717611"/>
              <a:gd name="connsiteX2" fmla="*/ 1765180 w 4533723"/>
              <a:gd name="connsiteY2" fmla="*/ 0 h 717611"/>
              <a:gd name="connsiteX3" fmla="*/ 3325971 w 4533723"/>
              <a:gd name="connsiteY3" fmla="*/ 1 h 717611"/>
              <a:gd name="connsiteX4" fmla="*/ 4533723 w 4533723"/>
              <a:gd name="connsiteY4" fmla="*/ 652374 h 717611"/>
              <a:gd name="connsiteX0" fmla="*/ 0 w 4533723"/>
              <a:gd name="connsiteY0" fmla="*/ 717610 h 717610"/>
              <a:gd name="connsiteX1" fmla="*/ 818495 w 4533723"/>
              <a:gd name="connsiteY1" fmla="*/ 698653 h 717610"/>
              <a:gd name="connsiteX2" fmla="*/ 1858085 w 4533723"/>
              <a:gd name="connsiteY2" fmla="*/ 21745 h 717610"/>
              <a:gd name="connsiteX3" fmla="*/ 3325971 w 4533723"/>
              <a:gd name="connsiteY3" fmla="*/ 0 h 717610"/>
              <a:gd name="connsiteX4" fmla="*/ 4533723 w 4533723"/>
              <a:gd name="connsiteY4" fmla="*/ 652373 h 717610"/>
              <a:gd name="connsiteX0" fmla="*/ 0 w 4533723"/>
              <a:gd name="connsiteY0" fmla="*/ 739356 h 739356"/>
              <a:gd name="connsiteX1" fmla="*/ 818495 w 4533723"/>
              <a:gd name="connsiteY1" fmla="*/ 720399 h 739356"/>
              <a:gd name="connsiteX2" fmla="*/ 1802342 w 4533723"/>
              <a:gd name="connsiteY2" fmla="*/ 0 h 739356"/>
              <a:gd name="connsiteX3" fmla="*/ 3325971 w 4533723"/>
              <a:gd name="connsiteY3" fmla="*/ 21746 h 739356"/>
              <a:gd name="connsiteX4" fmla="*/ 4533723 w 4533723"/>
              <a:gd name="connsiteY4" fmla="*/ 674119 h 739356"/>
              <a:gd name="connsiteX0" fmla="*/ 0 w 4552304"/>
              <a:gd name="connsiteY0" fmla="*/ 652373 h 720399"/>
              <a:gd name="connsiteX1" fmla="*/ 837076 w 4552304"/>
              <a:gd name="connsiteY1" fmla="*/ 720399 h 720399"/>
              <a:gd name="connsiteX2" fmla="*/ 1820923 w 4552304"/>
              <a:gd name="connsiteY2" fmla="*/ 0 h 720399"/>
              <a:gd name="connsiteX3" fmla="*/ 3344552 w 4552304"/>
              <a:gd name="connsiteY3" fmla="*/ 21746 h 720399"/>
              <a:gd name="connsiteX4" fmla="*/ 4552304 w 4552304"/>
              <a:gd name="connsiteY4" fmla="*/ 674119 h 720399"/>
              <a:gd name="connsiteX0" fmla="*/ 0 w 4552304"/>
              <a:gd name="connsiteY0" fmla="*/ 739355 h 739355"/>
              <a:gd name="connsiteX1" fmla="*/ 837076 w 4552304"/>
              <a:gd name="connsiteY1" fmla="*/ 720399 h 739355"/>
              <a:gd name="connsiteX2" fmla="*/ 1820923 w 4552304"/>
              <a:gd name="connsiteY2" fmla="*/ 0 h 739355"/>
              <a:gd name="connsiteX3" fmla="*/ 3344552 w 4552304"/>
              <a:gd name="connsiteY3" fmla="*/ 21746 h 739355"/>
              <a:gd name="connsiteX4" fmla="*/ 4552304 w 4552304"/>
              <a:gd name="connsiteY4" fmla="*/ 674119 h 739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2304" h="739355">
                <a:moveTo>
                  <a:pt x="0" y="739355"/>
                </a:moveTo>
                <a:lnTo>
                  <a:pt x="837076" y="720399"/>
                </a:lnTo>
                <a:lnTo>
                  <a:pt x="1820923" y="0"/>
                </a:lnTo>
                <a:lnTo>
                  <a:pt x="3344552" y="21746"/>
                </a:lnTo>
                <a:lnTo>
                  <a:pt x="4552304" y="674119"/>
                </a:lnTo>
              </a:path>
            </a:pathLst>
          </a:custGeom>
          <a:ln w="76200" cmpd="sng">
            <a:solidFill>
              <a:srgbClr val="CC0000"/>
            </a:solidFill>
            <a:tailEnd type="triangle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 153"/>
          <p:cNvSpPr/>
          <p:nvPr/>
        </p:nvSpPr>
        <p:spPr>
          <a:xfrm flipV="1">
            <a:off x="4127715" y="2367837"/>
            <a:ext cx="2976261" cy="1595090"/>
          </a:xfrm>
          <a:custGeom>
            <a:avLst/>
            <a:gdLst>
              <a:gd name="connsiteX0" fmla="*/ 0 w 1876665"/>
              <a:gd name="connsiteY0" fmla="*/ 739356 h 739356"/>
              <a:gd name="connsiteX1" fmla="*/ 985723 w 1876665"/>
              <a:gd name="connsiteY1" fmla="*/ 720399 h 739356"/>
              <a:gd name="connsiteX2" fmla="*/ 1876665 w 1876665"/>
              <a:gd name="connsiteY2" fmla="*/ 0 h 739356"/>
              <a:gd name="connsiteX0" fmla="*/ 0 w 1876665"/>
              <a:gd name="connsiteY0" fmla="*/ 739356 h 739356"/>
              <a:gd name="connsiteX1" fmla="*/ 818495 w 1876665"/>
              <a:gd name="connsiteY1" fmla="*/ 720399 h 739356"/>
              <a:gd name="connsiteX2" fmla="*/ 1876665 w 1876665"/>
              <a:gd name="connsiteY2" fmla="*/ 0 h 739356"/>
              <a:gd name="connsiteX0" fmla="*/ 0 w 1802341"/>
              <a:gd name="connsiteY0" fmla="*/ 630627 h 630627"/>
              <a:gd name="connsiteX1" fmla="*/ 818495 w 1802341"/>
              <a:gd name="connsiteY1" fmla="*/ 611670 h 630627"/>
              <a:gd name="connsiteX2" fmla="*/ 1802341 w 1802341"/>
              <a:gd name="connsiteY2" fmla="*/ 0 h 630627"/>
              <a:gd name="connsiteX0" fmla="*/ 0 w 1707398"/>
              <a:gd name="connsiteY0" fmla="*/ 754084 h 754084"/>
              <a:gd name="connsiteX1" fmla="*/ 818495 w 1707398"/>
              <a:gd name="connsiteY1" fmla="*/ 735127 h 754084"/>
              <a:gd name="connsiteX2" fmla="*/ 1707398 w 1707398"/>
              <a:gd name="connsiteY2" fmla="*/ 0 h 754084"/>
              <a:gd name="connsiteX0" fmla="*/ 0 w 1707398"/>
              <a:gd name="connsiteY0" fmla="*/ 754084 h 754932"/>
              <a:gd name="connsiteX1" fmla="*/ 445208 w 1707398"/>
              <a:gd name="connsiteY1" fmla="*/ 754932 h 754932"/>
              <a:gd name="connsiteX2" fmla="*/ 818495 w 1707398"/>
              <a:gd name="connsiteY2" fmla="*/ 735127 h 754932"/>
              <a:gd name="connsiteX3" fmla="*/ 1707398 w 1707398"/>
              <a:gd name="connsiteY3" fmla="*/ 0 h 754932"/>
              <a:gd name="connsiteX0" fmla="*/ 0 w 1707398"/>
              <a:gd name="connsiteY0" fmla="*/ 754084 h 754932"/>
              <a:gd name="connsiteX1" fmla="*/ 445208 w 1707398"/>
              <a:gd name="connsiteY1" fmla="*/ 754932 h 754932"/>
              <a:gd name="connsiteX2" fmla="*/ 818495 w 1707398"/>
              <a:gd name="connsiteY2" fmla="*/ 735127 h 754932"/>
              <a:gd name="connsiteX3" fmla="*/ 1039794 w 1707398"/>
              <a:gd name="connsiteY3" fmla="*/ 537472 h 754932"/>
              <a:gd name="connsiteX4" fmla="*/ 1707398 w 1707398"/>
              <a:gd name="connsiteY4" fmla="*/ 0 h 754932"/>
              <a:gd name="connsiteX0" fmla="*/ 0 w 1707398"/>
              <a:gd name="connsiteY0" fmla="*/ 754084 h 754932"/>
              <a:gd name="connsiteX1" fmla="*/ 445208 w 1707398"/>
              <a:gd name="connsiteY1" fmla="*/ 754932 h 754932"/>
              <a:gd name="connsiteX2" fmla="*/ 818495 w 1707398"/>
              <a:gd name="connsiteY2" fmla="*/ 735127 h 754932"/>
              <a:gd name="connsiteX3" fmla="*/ 1039794 w 1707398"/>
              <a:gd name="connsiteY3" fmla="*/ 537472 h 754932"/>
              <a:gd name="connsiteX4" fmla="*/ 1448573 w 1707398"/>
              <a:gd name="connsiteY4" fmla="*/ 233032 h 754932"/>
              <a:gd name="connsiteX5" fmla="*/ 1707398 w 1707398"/>
              <a:gd name="connsiteY5" fmla="*/ 0 h 754932"/>
              <a:gd name="connsiteX0" fmla="*/ 0 w 1707398"/>
              <a:gd name="connsiteY0" fmla="*/ 754084 h 1233339"/>
              <a:gd name="connsiteX1" fmla="*/ 17848 w 1707398"/>
              <a:gd name="connsiteY1" fmla="*/ 1233339 h 1233339"/>
              <a:gd name="connsiteX2" fmla="*/ 818495 w 1707398"/>
              <a:gd name="connsiteY2" fmla="*/ 735127 h 1233339"/>
              <a:gd name="connsiteX3" fmla="*/ 1039794 w 1707398"/>
              <a:gd name="connsiteY3" fmla="*/ 537472 h 1233339"/>
              <a:gd name="connsiteX4" fmla="*/ 1448573 w 1707398"/>
              <a:gd name="connsiteY4" fmla="*/ 233032 h 1233339"/>
              <a:gd name="connsiteX5" fmla="*/ 1707398 w 1707398"/>
              <a:gd name="connsiteY5" fmla="*/ 0 h 1233339"/>
              <a:gd name="connsiteX0" fmla="*/ 0 w 1707398"/>
              <a:gd name="connsiteY0" fmla="*/ 754084 h 2518282"/>
              <a:gd name="connsiteX1" fmla="*/ 17848 w 1707398"/>
              <a:gd name="connsiteY1" fmla="*/ 1233339 h 2518282"/>
              <a:gd name="connsiteX2" fmla="*/ 1487404 w 1707398"/>
              <a:gd name="connsiteY2" fmla="*/ 2518282 h 2518282"/>
              <a:gd name="connsiteX3" fmla="*/ 1039794 w 1707398"/>
              <a:gd name="connsiteY3" fmla="*/ 537472 h 2518282"/>
              <a:gd name="connsiteX4" fmla="*/ 1448573 w 1707398"/>
              <a:gd name="connsiteY4" fmla="*/ 233032 h 2518282"/>
              <a:gd name="connsiteX5" fmla="*/ 1707398 w 1707398"/>
              <a:gd name="connsiteY5" fmla="*/ 0 h 2518282"/>
              <a:gd name="connsiteX0" fmla="*/ 0 w 1707398"/>
              <a:gd name="connsiteY0" fmla="*/ 754084 h 2518282"/>
              <a:gd name="connsiteX1" fmla="*/ 17848 w 1707398"/>
              <a:gd name="connsiteY1" fmla="*/ 1233339 h 2518282"/>
              <a:gd name="connsiteX2" fmla="*/ 1487404 w 1707398"/>
              <a:gd name="connsiteY2" fmla="*/ 2518282 h 2518282"/>
              <a:gd name="connsiteX3" fmla="*/ 1429991 w 1707398"/>
              <a:gd name="connsiteY3" fmla="*/ 1255084 h 2518282"/>
              <a:gd name="connsiteX4" fmla="*/ 1448573 w 1707398"/>
              <a:gd name="connsiteY4" fmla="*/ 233032 h 2518282"/>
              <a:gd name="connsiteX5" fmla="*/ 1707398 w 1707398"/>
              <a:gd name="connsiteY5" fmla="*/ 0 h 2518282"/>
              <a:gd name="connsiteX0" fmla="*/ 0 w 2766506"/>
              <a:gd name="connsiteY0" fmla="*/ 521052 h 2285250"/>
              <a:gd name="connsiteX1" fmla="*/ 17848 w 2766506"/>
              <a:gd name="connsiteY1" fmla="*/ 1000307 h 2285250"/>
              <a:gd name="connsiteX2" fmla="*/ 1487404 w 2766506"/>
              <a:gd name="connsiteY2" fmla="*/ 2285250 h 2285250"/>
              <a:gd name="connsiteX3" fmla="*/ 1429991 w 2766506"/>
              <a:gd name="connsiteY3" fmla="*/ 1022052 h 2285250"/>
              <a:gd name="connsiteX4" fmla="*/ 1448573 w 2766506"/>
              <a:gd name="connsiteY4" fmla="*/ 0 h 2285250"/>
              <a:gd name="connsiteX5" fmla="*/ 2766506 w 2766506"/>
              <a:gd name="connsiteY5" fmla="*/ 1680598 h 2285250"/>
              <a:gd name="connsiteX0" fmla="*/ 0 w 2766506"/>
              <a:gd name="connsiteY0" fmla="*/ 0 h 1764198"/>
              <a:gd name="connsiteX1" fmla="*/ 17848 w 2766506"/>
              <a:gd name="connsiteY1" fmla="*/ 479255 h 1764198"/>
              <a:gd name="connsiteX2" fmla="*/ 1487404 w 2766506"/>
              <a:gd name="connsiteY2" fmla="*/ 1764198 h 1764198"/>
              <a:gd name="connsiteX3" fmla="*/ 1429991 w 2766506"/>
              <a:gd name="connsiteY3" fmla="*/ 501000 h 1764198"/>
              <a:gd name="connsiteX4" fmla="*/ 2766506 w 2766506"/>
              <a:gd name="connsiteY4" fmla="*/ 1159546 h 1764198"/>
              <a:gd name="connsiteX0" fmla="*/ 0 w 2766506"/>
              <a:gd name="connsiteY0" fmla="*/ 0 h 1764198"/>
              <a:gd name="connsiteX1" fmla="*/ 73590 w 2766506"/>
              <a:gd name="connsiteY1" fmla="*/ 348780 h 1764198"/>
              <a:gd name="connsiteX2" fmla="*/ 1487404 w 2766506"/>
              <a:gd name="connsiteY2" fmla="*/ 1764198 h 1764198"/>
              <a:gd name="connsiteX3" fmla="*/ 1429991 w 2766506"/>
              <a:gd name="connsiteY3" fmla="*/ 501000 h 1764198"/>
              <a:gd name="connsiteX4" fmla="*/ 2766506 w 2766506"/>
              <a:gd name="connsiteY4" fmla="*/ 1159546 h 1764198"/>
              <a:gd name="connsiteX0" fmla="*/ 56475 w 2692916"/>
              <a:gd name="connsiteY0" fmla="*/ 0 h 2090384"/>
              <a:gd name="connsiteX1" fmla="*/ 0 w 2692916"/>
              <a:gd name="connsiteY1" fmla="*/ 674966 h 2090384"/>
              <a:gd name="connsiteX2" fmla="*/ 1413814 w 2692916"/>
              <a:gd name="connsiteY2" fmla="*/ 2090384 h 2090384"/>
              <a:gd name="connsiteX3" fmla="*/ 1356401 w 2692916"/>
              <a:gd name="connsiteY3" fmla="*/ 827186 h 2090384"/>
              <a:gd name="connsiteX4" fmla="*/ 2692916 w 2692916"/>
              <a:gd name="connsiteY4" fmla="*/ 1485732 h 2090384"/>
              <a:gd name="connsiteX0" fmla="*/ 19314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356401 w 2692916"/>
              <a:gd name="connsiteY3" fmla="*/ 740203 h 2003401"/>
              <a:gd name="connsiteX4" fmla="*/ 2692916 w 2692916"/>
              <a:gd name="connsiteY4" fmla="*/ 1398749 h 2003401"/>
              <a:gd name="connsiteX0" fmla="*/ 2183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356401 w 2692916"/>
              <a:gd name="connsiteY3" fmla="*/ 740203 h 2003401"/>
              <a:gd name="connsiteX4" fmla="*/ 2692916 w 2692916"/>
              <a:gd name="connsiteY4" fmla="*/ 1398749 h 2003401"/>
              <a:gd name="connsiteX0" fmla="*/ 2183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407793 w 2692916"/>
              <a:gd name="connsiteY3" fmla="*/ 746884 h 2003401"/>
              <a:gd name="connsiteX4" fmla="*/ 2692916 w 2692916"/>
              <a:gd name="connsiteY4" fmla="*/ 1398749 h 2003401"/>
              <a:gd name="connsiteX0" fmla="*/ 2183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447764 w 2692916"/>
              <a:gd name="connsiteY3" fmla="*/ 593196 h 2003401"/>
              <a:gd name="connsiteX4" fmla="*/ 2692916 w 2692916"/>
              <a:gd name="connsiteY4" fmla="*/ 1398749 h 2003401"/>
              <a:gd name="connsiteX0" fmla="*/ 2183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413503 w 2692916"/>
              <a:gd name="connsiteY3" fmla="*/ 593196 h 2003401"/>
              <a:gd name="connsiteX4" fmla="*/ 2692916 w 2692916"/>
              <a:gd name="connsiteY4" fmla="*/ 1398749 h 2003401"/>
              <a:gd name="connsiteX0" fmla="*/ 2183 w 2692916"/>
              <a:gd name="connsiteY0" fmla="*/ 0 h 1829665"/>
              <a:gd name="connsiteX1" fmla="*/ 0 w 2692916"/>
              <a:gd name="connsiteY1" fmla="*/ 587983 h 1829665"/>
              <a:gd name="connsiteX2" fmla="*/ 1408104 w 2692916"/>
              <a:gd name="connsiteY2" fmla="*/ 1829665 h 1829665"/>
              <a:gd name="connsiteX3" fmla="*/ 1413503 w 2692916"/>
              <a:gd name="connsiteY3" fmla="*/ 593196 h 1829665"/>
              <a:gd name="connsiteX4" fmla="*/ 2692916 w 2692916"/>
              <a:gd name="connsiteY4" fmla="*/ 1398749 h 1829665"/>
              <a:gd name="connsiteX0" fmla="*/ 2183 w 2692916"/>
              <a:gd name="connsiteY0" fmla="*/ 0 h 1829665"/>
              <a:gd name="connsiteX1" fmla="*/ 0 w 2692916"/>
              <a:gd name="connsiteY1" fmla="*/ 587983 h 1829665"/>
              <a:gd name="connsiteX2" fmla="*/ 1408104 w 2692916"/>
              <a:gd name="connsiteY2" fmla="*/ 1829665 h 1829665"/>
              <a:gd name="connsiteX3" fmla="*/ 1390663 w 2692916"/>
              <a:gd name="connsiteY3" fmla="*/ 599877 h 1829665"/>
              <a:gd name="connsiteX4" fmla="*/ 2692916 w 2692916"/>
              <a:gd name="connsiteY4" fmla="*/ 1398749 h 1829665"/>
              <a:gd name="connsiteX0" fmla="*/ 2183 w 2692916"/>
              <a:gd name="connsiteY0" fmla="*/ 0 h 1829665"/>
              <a:gd name="connsiteX1" fmla="*/ 0 w 2692916"/>
              <a:gd name="connsiteY1" fmla="*/ 587983 h 1829665"/>
              <a:gd name="connsiteX2" fmla="*/ 1408104 w 2692916"/>
              <a:gd name="connsiteY2" fmla="*/ 1829665 h 1829665"/>
              <a:gd name="connsiteX3" fmla="*/ 1407793 w 2692916"/>
              <a:gd name="connsiteY3" fmla="*/ 599877 h 1829665"/>
              <a:gd name="connsiteX4" fmla="*/ 2692916 w 2692916"/>
              <a:gd name="connsiteY4" fmla="*/ 1398749 h 182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2916" h="1829665">
                <a:moveTo>
                  <a:pt x="2183" y="0"/>
                </a:moveTo>
                <a:cubicBezTo>
                  <a:pt x="1455" y="195994"/>
                  <a:pt x="728" y="391989"/>
                  <a:pt x="0" y="587983"/>
                </a:cubicBezTo>
                <a:lnTo>
                  <a:pt x="1408104" y="1829665"/>
                </a:lnTo>
                <a:cubicBezTo>
                  <a:pt x="1408000" y="1359597"/>
                  <a:pt x="1407897" y="1069945"/>
                  <a:pt x="1407793" y="599877"/>
                </a:cubicBezTo>
                <a:lnTo>
                  <a:pt x="2692916" y="1398749"/>
                </a:lnTo>
              </a:path>
            </a:pathLst>
          </a:custGeom>
          <a:ln w="76200" cmpd="sng">
            <a:solidFill>
              <a:schemeClr val="accent2"/>
            </a:solidFill>
            <a:tailEnd type="triangle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0834" y="6475896"/>
            <a:ext cx="745165" cy="3821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62</a:t>
            </a:fld>
            <a:endParaRPr lang="en-US" sz="1200" dirty="0">
              <a:latin typeface="Tahoma" charset="0"/>
            </a:endParaRPr>
          </a:p>
        </p:txBody>
      </p:sp>
      <p:sp>
        <p:nvSpPr>
          <p:cNvPr id="15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06788" y="6475082"/>
            <a:ext cx="2358929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36413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88169" y="236539"/>
            <a:ext cx="69228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Software defined networking (SDN)</a:t>
            </a: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4" y="776288"/>
            <a:ext cx="6957688" cy="20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574608" y="1872856"/>
            <a:ext cx="7638337" cy="4668701"/>
            <a:chOff x="1453484" y="1555350"/>
            <a:chExt cx="7050773" cy="4668701"/>
          </a:xfrm>
        </p:grpSpPr>
        <p:grpSp>
          <p:nvGrpSpPr>
            <p:cNvPr id="25" name="Group 24"/>
            <p:cNvGrpSpPr/>
            <p:nvPr/>
          </p:nvGrpSpPr>
          <p:grpSpPr>
            <a:xfrm>
              <a:off x="1453484" y="1555350"/>
              <a:ext cx="6027737" cy="1440135"/>
              <a:chOff x="1492879" y="2061336"/>
              <a:chExt cx="6027737" cy="1440135"/>
            </a:xfrm>
          </p:grpSpPr>
          <p:sp>
            <p:nvSpPr>
              <p:cNvPr id="388" name="Rectangle 387"/>
              <p:cNvSpPr/>
              <p:nvPr/>
            </p:nvSpPr>
            <p:spPr bwMode="auto">
              <a:xfrm>
                <a:off x="1929251" y="2064703"/>
                <a:ext cx="5043488" cy="101758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96" name="Freeform 395"/>
              <p:cNvSpPr/>
              <p:nvPr/>
            </p:nvSpPr>
            <p:spPr bwMode="auto">
              <a:xfrm>
                <a:off x="1739747" y="2067585"/>
                <a:ext cx="198437" cy="1385888"/>
              </a:xfrm>
              <a:custGeom>
                <a:avLst/>
                <a:gdLst>
                  <a:gd name="connsiteX0" fmla="*/ 0 w 312616"/>
                  <a:gd name="connsiteY0" fmla="*/ 644770 h 1367693"/>
                  <a:gd name="connsiteX1" fmla="*/ 312616 w 312616"/>
                  <a:gd name="connsiteY1" fmla="*/ 0 h 1367693"/>
                  <a:gd name="connsiteX2" fmla="*/ 312616 w 312616"/>
                  <a:gd name="connsiteY2" fmla="*/ 1016000 h 1367693"/>
                  <a:gd name="connsiteX3" fmla="*/ 117231 w 312616"/>
                  <a:gd name="connsiteY3" fmla="*/ 1367693 h 1367693"/>
                  <a:gd name="connsiteX4" fmla="*/ 0 w 312616"/>
                  <a:gd name="connsiteY4" fmla="*/ 644770 h 1367693"/>
                  <a:gd name="connsiteX0" fmla="*/ 0 w 199855"/>
                  <a:gd name="connsiteY0" fmla="*/ 733787 h 1367693"/>
                  <a:gd name="connsiteX1" fmla="*/ 199855 w 199855"/>
                  <a:gd name="connsiteY1" fmla="*/ 0 h 1367693"/>
                  <a:gd name="connsiteX2" fmla="*/ 199855 w 199855"/>
                  <a:gd name="connsiteY2" fmla="*/ 1016000 h 1367693"/>
                  <a:gd name="connsiteX3" fmla="*/ 4470 w 199855"/>
                  <a:gd name="connsiteY3" fmla="*/ 1367693 h 1367693"/>
                  <a:gd name="connsiteX4" fmla="*/ 0 w 199855"/>
                  <a:gd name="connsiteY4" fmla="*/ 733787 h 1367693"/>
                  <a:gd name="connsiteX0" fmla="*/ 25203 w 225058"/>
                  <a:gd name="connsiteY0" fmla="*/ 733787 h 1361758"/>
                  <a:gd name="connsiteX1" fmla="*/ 225058 w 225058"/>
                  <a:gd name="connsiteY1" fmla="*/ 0 h 1361758"/>
                  <a:gd name="connsiteX2" fmla="*/ 225058 w 225058"/>
                  <a:gd name="connsiteY2" fmla="*/ 1016000 h 1361758"/>
                  <a:gd name="connsiteX3" fmla="*/ 0 w 225058"/>
                  <a:gd name="connsiteY3" fmla="*/ 1361758 h 1361758"/>
                  <a:gd name="connsiteX4" fmla="*/ 25203 w 225058"/>
                  <a:gd name="connsiteY4" fmla="*/ 733787 h 1361758"/>
                  <a:gd name="connsiteX0" fmla="*/ 25203 w 230992"/>
                  <a:gd name="connsiteY0" fmla="*/ 787197 h 1415168"/>
                  <a:gd name="connsiteX1" fmla="*/ 230992 w 230992"/>
                  <a:gd name="connsiteY1" fmla="*/ 0 h 1415168"/>
                  <a:gd name="connsiteX2" fmla="*/ 225058 w 230992"/>
                  <a:gd name="connsiteY2" fmla="*/ 1069410 h 1415168"/>
                  <a:gd name="connsiteX3" fmla="*/ 0 w 230992"/>
                  <a:gd name="connsiteY3" fmla="*/ 1415168 h 1415168"/>
                  <a:gd name="connsiteX4" fmla="*/ 25203 w 230992"/>
                  <a:gd name="connsiteY4" fmla="*/ 787197 h 1415168"/>
                  <a:gd name="connsiteX0" fmla="*/ 0 w 205789"/>
                  <a:gd name="connsiteY0" fmla="*/ 787197 h 1427037"/>
                  <a:gd name="connsiteX1" fmla="*/ 205789 w 205789"/>
                  <a:gd name="connsiteY1" fmla="*/ 0 h 1427037"/>
                  <a:gd name="connsiteX2" fmla="*/ 199855 w 205789"/>
                  <a:gd name="connsiteY2" fmla="*/ 1069410 h 1427037"/>
                  <a:gd name="connsiteX3" fmla="*/ 4471 w 205789"/>
                  <a:gd name="connsiteY3" fmla="*/ 1427037 h 1427037"/>
                  <a:gd name="connsiteX4" fmla="*/ 0 w 205789"/>
                  <a:gd name="connsiteY4" fmla="*/ 787197 h 1427037"/>
                  <a:gd name="connsiteX0" fmla="*/ 0 w 199855"/>
                  <a:gd name="connsiteY0" fmla="*/ 745656 h 1385496"/>
                  <a:gd name="connsiteX1" fmla="*/ 193920 w 199855"/>
                  <a:gd name="connsiteY1" fmla="*/ 0 h 1385496"/>
                  <a:gd name="connsiteX2" fmla="*/ 199855 w 199855"/>
                  <a:gd name="connsiteY2" fmla="*/ 1027869 h 1385496"/>
                  <a:gd name="connsiteX3" fmla="*/ 4471 w 199855"/>
                  <a:gd name="connsiteY3" fmla="*/ 1385496 h 1385496"/>
                  <a:gd name="connsiteX4" fmla="*/ 0 w 199855"/>
                  <a:gd name="connsiteY4" fmla="*/ 745656 h 1385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855" h="1385496">
                    <a:moveTo>
                      <a:pt x="0" y="745656"/>
                    </a:moveTo>
                    <a:lnTo>
                      <a:pt x="193920" y="0"/>
                    </a:lnTo>
                    <a:cubicBezTo>
                      <a:pt x="195898" y="342623"/>
                      <a:pt x="197877" y="685246"/>
                      <a:pt x="199855" y="1027869"/>
                    </a:cubicBezTo>
                    <a:lnTo>
                      <a:pt x="4471" y="1385496"/>
                    </a:lnTo>
                    <a:cubicBezTo>
                      <a:pt x="2981" y="1172216"/>
                      <a:pt x="1490" y="958936"/>
                      <a:pt x="0" y="7456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98" name="Freeform 397"/>
              <p:cNvSpPr/>
              <p:nvPr/>
            </p:nvSpPr>
            <p:spPr bwMode="auto">
              <a:xfrm flipH="1">
                <a:off x="6969078" y="2061336"/>
                <a:ext cx="220427" cy="1370587"/>
              </a:xfrm>
              <a:custGeom>
                <a:avLst/>
                <a:gdLst>
                  <a:gd name="connsiteX0" fmla="*/ 0 w 312616"/>
                  <a:gd name="connsiteY0" fmla="*/ 644770 h 1367693"/>
                  <a:gd name="connsiteX1" fmla="*/ 312616 w 312616"/>
                  <a:gd name="connsiteY1" fmla="*/ 0 h 1367693"/>
                  <a:gd name="connsiteX2" fmla="*/ 312616 w 312616"/>
                  <a:gd name="connsiteY2" fmla="*/ 1016000 h 1367693"/>
                  <a:gd name="connsiteX3" fmla="*/ 117231 w 312616"/>
                  <a:gd name="connsiteY3" fmla="*/ 1367693 h 1367693"/>
                  <a:gd name="connsiteX4" fmla="*/ 0 w 312616"/>
                  <a:gd name="connsiteY4" fmla="*/ 644770 h 1367693"/>
                  <a:gd name="connsiteX0" fmla="*/ 0 w 199855"/>
                  <a:gd name="connsiteY0" fmla="*/ 733787 h 1367693"/>
                  <a:gd name="connsiteX1" fmla="*/ 199855 w 199855"/>
                  <a:gd name="connsiteY1" fmla="*/ 0 h 1367693"/>
                  <a:gd name="connsiteX2" fmla="*/ 199855 w 199855"/>
                  <a:gd name="connsiteY2" fmla="*/ 1016000 h 1367693"/>
                  <a:gd name="connsiteX3" fmla="*/ 4470 w 199855"/>
                  <a:gd name="connsiteY3" fmla="*/ 1367693 h 1367693"/>
                  <a:gd name="connsiteX4" fmla="*/ 0 w 199855"/>
                  <a:gd name="connsiteY4" fmla="*/ 733787 h 1367693"/>
                  <a:gd name="connsiteX0" fmla="*/ 25203 w 225058"/>
                  <a:gd name="connsiteY0" fmla="*/ 733787 h 1361758"/>
                  <a:gd name="connsiteX1" fmla="*/ 225058 w 225058"/>
                  <a:gd name="connsiteY1" fmla="*/ 0 h 1361758"/>
                  <a:gd name="connsiteX2" fmla="*/ 225058 w 225058"/>
                  <a:gd name="connsiteY2" fmla="*/ 1016000 h 1361758"/>
                  <a:gd name="connsiteX3" fmla="*/ 0 w 225058"/>
                  <a:gd name="connsiteY3" fmla="*/ 1361758 h 1361758"/>
                  <a:gd name="connsiteX4" fmla="*/ 25203 w 225058"/>
                  <a:gd name="connsiteY4" fmla="*/ 733787 h 1361758"/>
                  <a:gd name="connsiteX0" fmla="*/ 25203 w 230992"/>
                  <a:gd name="connsiteY0" fmla="*/ 787197 h 1415168"/>
                  <a:gd name="connsiteX1" fmla="*/ 230992 w 230992"/>
                  <a:gd name="connsiteY1" fmla="*/ 0 h 1415168"/>
                  <a:gd name="connsiteX2" fmla="*/ 225058 w 230992"/>
                  <a:gd name="connsiteY2" fmla="*/ 1069410 h 1415168"/>
                  <a:gd name="connsiteX3" fmla="*/ 0 w 230992"/>
                  <a:gd name="connsiteY3" fmla="*/ 1415168 h 1415168"/>
                  <a:gd name="connsiteX4" fmla="*/ 25203 w 230992"/>
                  <a:gd name="connsiteY4" fmla="*/ 787197 h 1415168"/>
                  <a:gd name="connsiteX0" fmla="*/ 0 w 205789"/>
                  <a:gd name="connsiteY0" fmla="*/ 787197 h 1427037"/>
                  <a:gd name="connsiteX1" fmla="*/ 205789 w 205789"/>
                  <a:gd name="connsiteY1" fmla="*/ 0 h 1427037"/>
                  <a:gd name="connsiteX2" fmla="*/ 199855 w 205789"/>
                  <a:gd name="connsiteY2" fmla="*/ 1069410 h 1427037"/>
                  <a:gd name="connsiteX3" fmla="*/ 4471 w 205789"/>
                  <a:gd name="connsiteY3" fmla="*/ 1427037 h 1427037"/>
                  <a:gd name="connsiteX4" fmla="*/ 0 w 205789"/>
                  <a:gd name="connsiteY4" fmla="*/ 787197 h 1427037"/>
                  <a:gd name="connsiteX0" fmla="*/ 0 w 199855"/>
                  <a:gd name="connsiteY0" fmla="*/ 745656 h 1385496"/>
                  <a:gd name="connsiteX1" fmla="*/ 193920 w 199855"/>
                  <a:gd name="connsiteY1" fmla="*/ 0 h 1385496"/>
                  <a:gd name="connsiteX2" fmla="*/ 199855 w 199855"/>
                  <a:gd name="connsiteY2" fmla="*/ 1027869 h 1385496"/>
                  <a:gd name="connsiteX3" fmla="*/ 4471 w 199855"/>
                  <a:gd name="connsiteY3" fmla="*/ 1385496 h 1385496"/>
                  <a:gd name="connsiteX4" fmla="*/ 0 w 199855"/>
                  <a:gd name="connsiteY4" fmla="*/ 745656 h 1385496"/>
                  <a:gd name="connsiteX0" fmla="*/ 0 w 219519"/>
                  <a:gd name="connsiteY0" fmla="*/ 730359 h 1370199"/>
                  <a:gd name="connsiteX1" fmla="*/ 219401 w 219519"/>
                  <a:gd name="connsiteY1" fmla="*/ 0 h 1370199"/>
                  <a:gd name="connsiteX2" fmla="*/ 199855 w 219519"/>
                  <a:gd name="connsiteY2" fmla="*/ 1012572 h 1370199"/>
                  <a:gd name="connsiteX3" fmla="*/ 4471 w 219519"/>
                  <a:gd name="connsiteY3" fmla="*/ 1370199 h 1370199"/>
                  <a:gd name="connsiteX4" fmla="*/ 0 w 219519"/>
                  <a:gd name="connsiteY4" fmla="*/ 730359 h 1370199"/>
                  <a:gd name="connsiteX0" fmla="*/ 0 w 219602"/>
                  <a:gd name="connsiteY0" fmla="*/ 730359 h 1370199"/>
                  <a:gd name="connsiteX1" fmla="*/ 219401 w 219602"/>
                  <a:gd name="connsiteY1" fmla="*/ 0 h 1370199"/>
                  <a:gd name="connsiteX2" fmla="*/ 210047 w 219602"/>
                  <a:gd name="connsiteY2" fmla="*/ 1007473 h 1370199"/>
                  <a:gd name="connsiteX3" fmla="*/ 4471 w 219602"/>
                  <a:gd name="connsiteY3" fmla="*/ 1370199 h 1370199"/>
                  <a:gd name="connsiteX4" fmla="*/ 0 w 219602"/>
                  <a:gd name="connsiteY4" fmla="*/ 730359 h 1370199"/>
                  <a:gd name="connsiteX0" fmla="*/ 0 w 220239"/>
                  <a:gd name="connsiteY0" fmla="*/ 730359 h 1370199"/>
                  <a:gd name="connsiteX1" fmla="*/ 219401 w 220239"/>
                  <a:gd name="connsiteY1" fmla="*/ 0 h 1370199"/>
                  <a:gd name="connsiteX2" fmla="*/ 220239 w 220239"/>
                  <a:gd name="connsiteY2" fmla="*/ 1007473 h 1370199"/>
                  <a:gd name="connsiteX3" fmla="*/ 4471 w 220239"/>
                  <a:gd name="connsiteY3" fmla="*/ 1370199 h 1370199"/>
                  <a:gd name="connsiteX4" fmla="*/ 0 w 220239"/>
                  <a:gd name="connsiteY4" fmla="*/ 730359 h 137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239" h="1370199">
                    <a:moveTo>
                      <a:pt x="0" y="730359"/>
                    </a:moveTo>
                    <a:cubicBezTo>
                      <a:pt x="64640" y="481807"/>
                      <a:pt x="154761" y="248552"/>
                      <a:pt x="219401" y="0"/>
                    </a:cubicBezTo>
                    <a:cubicBezTo>
                      <a:pt x="221379" y="342623"/>
                      <a:pt x="218261" y="664850"/>
                      <a:pt x="220239" y="1007473"/>
                    </a:cubicBezTo>
                    <a:lnTo>
                      <a:pt x="4471" y="1370199"/>
                    </a:lnTo>
                    <a:cubicBezTo>
                      <a:pt x="2981" y="1156919"/>
                      <a:pt x="1490" y="943639"/>
                      <a:pt x="0" y="73035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lin ang="108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48316" name="Group 950"/>
              <p:cNvGrpSpPr>
                <a:grpSpLocks/>
              </p:cNvGrpSpPr>
              <p:nvPr/>
            </p:nvGrpSpPr>
            <p:grpSpPr bwMode="auto">
              <a:xfrm>
                <a:off x="1492879" y="2820676"/>
                <a:ext cx="338137" cy="653816"/>
                <a:chOff x="4140" y="429"/>
                <a:chExt cx="1425" cy="2396"/>
              </a:xfrm>
            </p:grpSpPr>
            <p:sp>
              <p:nvSpPr>
                <p:cNvPr id="48350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51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52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53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54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55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48380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81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56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57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48378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79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58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59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60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48376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77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61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8362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48374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75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63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64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65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66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67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68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69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0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1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8372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3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8317" name="Group 950"/>
              <p:cNvGrpSpPr>
                <a:grpSpLocks/>
              </p:cNvGrpSpPr>
              <p:nvPr/>
            </p:nvGrpSpPr>
            <p:grpSpPr bwMode="auto">
              <a:xfrm>
                <a:off x="7182479" y="2847655"/>
                <a:ext cx="338137" cy="653816"/>
                <a:chOff x="4140" y="429"/>
                <a:chExt cx="1425" cy="2396"/>
              </a:xfrm>
            </p:grpSpPr>
            <p:sp>
              <p:nvSpPr>
                <p:cNvPr id="48318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19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20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21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22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23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48348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49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24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25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48346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47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26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27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28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48344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45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29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8330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48342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43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31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2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33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34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5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36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7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8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9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8340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1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8129" name="Freeform 2"/>
            <p:cNvSpPr>
              <a:spLocks/>
            </p:cNvSpPr>
            <p:nvPr/>
          </p:nvSpPr>
          <p:spPr bwMode="auto">
            <a:xfrm>
              <a:off x="2592388" y="5284251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8" name="Straight Connector 147"/>
            <p:cNvCxnSpPr/>
            <p:nvPr/>
          </p:nvCxnSpPr>
          <p:spPr>
            <a:xfrm flipV="1">
              <a:off x="3262941" y="5435064"/>
              <a:ext cx="1316038" cy="13176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3151816" y="5622389"/>
              <a:ext cx="2259013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3164516" y="5727164"/>
              <a:ext cx="714375" cy="2762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V="1">
              <a:off x="4182104" y="5920839"/>
              <a:ext cx="1247775" cy="825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4842504" y="5468401"/>
              <a:ext cx="1057275" cy="1238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flipV="1">
              <a:off x="4126541" y="5622389"/>
              <a:ext cx="1790700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V="1">
              <a:off x="5453691" y="5650964"/>
              <a:ext cx="588963" cy="2698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4596441" y="5435064"/>
              <a:ext cx="814388" cy="401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261" name="Group 48260"/>
            <p:cNvGrpSpPr/>
            <p:nvPr/>
          </p:nvGrpSpPr>
          <p:grpSpPr>
            <a:xfrm>
              <a:off x="1526216" y="2537824"/>
              <a:ext cx="6978041" cy="1102529"/>
              <a:chOff x="1526216" y="3003498"/>
              <a:chExt cx="6978041" cy="1102529"/>
            </a:xfrm>
          </p:grpSpPr>
          <p:sp>
            <p:nvSpPr>
              <p:cNvPr id="48156" name="TextBox 399"/>
              <p:cNvSpPr txBox="1">
                <a:spLocks noChangeArrowheads="1"/>
              </p:cNvSpPr>
              <p:nvPr/>
            </p:nvSpPr>
            <p:spPr bwMode="auto">
              <a:xfrm>
                <a:off x="7724739" y="3628973"/>
                <a:ext cx="574417" cy="477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63"/>
                  </a:lnSpc>
                </a:pPr>
                <a:r>
                  <a:rPr lang="en-US" sz="1400"/>
                  <a:t>data</a:t>
                </a:r>
              </a:p>
              <a:p>
                <a:pPr algn="ctr">
                  <a:lnSpc>
                    <a:spcPts val="1463"/>
                  </a:lnSpc>
                </a:pPr>
                <a:r>
                  <a:rPr lang="en-US" sz="1400"/>
                  <a:t>plane</a:t>
                </a:r>
              </a:p>
            </p:txBody>
          </p:sp>
          <p:sp>
            <p:nvSpPr>
              <p:cNvPr id="48157" name="TextBox 400"/>
              <p:cNvSpPr txBox="1">
                <a:spLocks noChangeArrowheads="1"/>
              </p:cNvSpPr>
              <p:nvPr/>
            </p:nvSpPr>
            <p:spPr bwMode="auto">
              <a:xfrm>
                <a:off x="7750305" y="3003498"/>
                <a:ext cx="666158" cy="477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63"/>
                  </a:lnSpc>
                </a:pPr>
                <a:r>
                  <a:rPr lang="en-US" sz="1400"/>
                  <a:t>control</a:t>
                </a:r>
              </a:p>
              <a:p>
                <a:pPr algn="ctr">
                  <a:lnSpc>
                    <a:spcPts val="1463"/>
                  </a:lnSpc>
                </a:pPr>
                <a:r>
                  <a:rPr lang="en-US" sz="1400"/>
                  <a:t>plane</a:t>
                </a:r>
              </a:p>
            </p:txBody>
          </p:sp>
          <p:cxnSp>
            <p:nvCxnSpPr>
              <p:cNvPr id="302" name="Straight Connector 301"/>
              <p:cNvCxnSpPr/>
              <p:nvPr/>
            </p:nvCxnSpPr>
            <p:spPr bwMode="auto">
              <a:xfrm flipV="1">
                <a:off x="1526216" y="3579342"/>
                <a:ext cx="6978041" cy="12155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2436115" y="2269434"/>
              <a:ext cx="4296530" cy="320561"/>
              <a:chOff x="2433511" y="2792111"/>
              <a:chExt cx="4296530" cy="320561"/>
            </a:xfrm>
          </p:grpSpPr>
          <p:grpSp>
            <p:nvGrpSpPr>
              <p:cNvPr id="48311" name="Group 401"/>
              <p:cNvGrpSpPr>
                <a:grpSpLocks/>
              </p:cNvGrpSpPr>
              <p:nvPr/>
            </p:nvGrpSpPr>
            <p:grpSpPr bwMode="auto">
              <a:xfrm>
                <a:off x="2433511" y="2794083"/>
                <a:ext cx="349250" cy="317387"/>
                <a:chOff x="2931664" y="3912603"/>
                <a:chExt cx="430450" cy="329314"/>
              </a:xfrm>
            </p:grpSpPr>
            <p:sp>
              <p:nvSpPr>
                <p:cNvPr id="403" name="Rectangle 402"/>
                <p:cNvSpPr/>
                <p:nvPr/>
              </p:nvSpPr>
              <p:spPr>
                <a:xfrm>
                  <a:off x="2937534" y="3912858"/>
                  <a:ext cx="424580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04" name="Straight Connector 403"/>
                <p:cNvCxnSpPr/>
                <p:nvPr/>
              </p:nvCxnSpPr>
              <p:spPr>
                <a:xfrm>
                  <a:off x="2931664" y="4005099"/>
                  <a:ext cx="424581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5" name="Straight Connector 404"/>
                <p:cNvCxnSpPr/>
                <p:nvPr/>
              </p:nvCxnSpPr>
              <p:spPr>
                <a:xfrm>
                  <a:off x="2931664" y="4067691"/>
                  <a:ext cx="424581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Straight Connector 405"/>
                <p:cNvCxnSpPr>
                  <a:stCxn id="403" idx="2"/>
                </p:cNvCxnSpPr>
                <p:nvPr/>
              </p:nvCxnSpPr>
              <p:spPr>
                <a:xfrm flipH="1" flipV="1">
                  <a:off x="3148846" y="4005099"/>
                  <a:ext cx="0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12" name="Group 406"/>
              <p:cNvGrpSpPr>
                <a:grpSpLocks/>
              </p:cNvGrpSpPr>
              <p:nvPr/>
            </p:nvGrpSpPr>
            <p:grpSpPr bwMode="auto">
              <a:xfrm>
                <a:off x="3348666" y="2792111"/>
                <a:ext cx="350838" cy="317387"/>
                <a:chOff x="2931664" y="3912603"/>
                <a:chExt cx="430450" cy="329314"/>
              </a:xfrm>
            </p:grpSpPr>
            <p:sp>
              <p:nvSpPr>
                <p:cNvPr id="408" name="Rectangle 407"/>
                <p:cNvSpPr/>
                <p:nvPr/>
              </p:nvSpPr>
              <p:spPr>
                <a:xfrm>
                  <a:off x="2937508" y="3912861"/>
                  <a:ext cx="424606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09" name="Straight Connector 408"/>
                <p:cNvCxnSpPr/>
                <p:nvPr/>
              </p:nvCxnSpPr>
              <p:spPr>
                <a:xfrm>
                  <a:off x="2931664" y="4005102"/>
                  <a:ext cx="42460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0" name="Straight Connector 409"/>
                <p:cNvCxnSpPr/>
                <p:nvPr/>
              </p:nvCxnSpPr>
              <p:spPr>
                <a:xfrm>
                  <a:off x="2931664" y="4067694"/>
                  <a:ext cx="42460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1" name="Straight Connector 410"/>
                <p:cNvCxnSpPr>
                  <a:stCxn id="408" idx="2"/>
                </p:cNvCxnSpPr>
                <p:nvPr/>
              </p:nvCxnSpPr>
              <p:spPr>
                <a:xfrm flipH="1" flipV="1">
                  <a:off x="3147863" y="4005102"/>
                  <a:ext cx="1947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13" name="Group 411"/>
              <p:cNvGrpSpPr>
                <a:grpSpLocks/>
              </p:cNvGrpSpPr>
              <p:nvPr/>
            </p:nvGrpSpPr>
            <p:grpSpPr bwMode="auto">
              <a:xfrm>
                <a:off x="4182104" y="2792111"/>
                <a:ext cx="350837" cy="317387"/>
                <a:chOff x="2931664" y="3912603"/>
                <a:chExt cx="430450" cy="329314"/>
              </a:xfrm>
            </p:grpSpPr>
            <p:sp>
              <p:nvSpPr>
                <p:cNvPr id="413" name="Rectangle 412"/>
                <p:cNvSpPr/>
                <p:nvPr/>
              </p:nvSpPr>
              <p:spPr>
                <a:xfrm>
                  <a:off x="2937507" y="3912861"/>
                  <a:ext cx="424607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14" name="Straight Connector 413"/>
                <p:cNvCxnSpPr/>
                <p:nvPr/>
              </p:nvCxnSpPr>
              <p:spPr>
                <a:xfrm>
                  <a:off x="2931664" y="4005102"/>
                  <a:ext cx="424607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Straight Connector 414"/>
                <p:cNvCxnSpPr/>
                <p:nvPr/>
              </p:nvCxnSpPr>
              <p:spPr>
                <a:xfrm>
                  <a:off x="2931664" y="4067694"/>
                  <a:ext cx="424607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6" name="Straight Connector 415"/>
                <p:cNvCxnSpPr>
                  <a:stCxn id="413" idx="2"/>
                </p:cNvCxnSpPr>
                <p:nvPr/>
              </p:nvCxnSpPr>
              <p:spPr>
                <a:xfrm flipH="1" flipV="1">
                  <a:off x="3147863" y="4005102"/>
                  <a:ext cx="1948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14" name="Group 416"/>
              <p:cNvGrpSpPr>
                <a:grpSpLocks/>
              </p:cNvGrpSpPr>
              <p:nvPr/>
            </p:nvGrpSpPr>
            <p:grpSpPr bwMode="auto">
              <a:xfrm>
                <a:off x="5374316" y="2795285"/>
                <a:ext cx="349250" cy="317387"/>
                <a:chOff x="2931664" y="3912603"/>
                <a:chExt cx="430450" cy="329314"/>
              </a:xfrm>
            </p:grpSpPr>
            <p:sp>
              <p:nvSpPr>
                <p:cNvPr id="418" name="Rectangle 417"/>
                <p:cNvSpPr/>
                <p:nvPr/>
              </p:nvSpPr>
              <p:spPr>
                <a:xfrm>
                  <a:off x="2937534" y="3912862"/>
                  <a:ext cx="424580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19" name="Straight Connector 418"/>
                <p:cNvCxnSpPr/>
                <p:nvPr/>
              </p:nvCxnSpPr>
              <p:spPr>
                <a:xfrm>
                  <a:off x="2931664" y="4005103"/>
                  <a:ext cx="424581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0" name="Straight Connector 419"/>
                <p:cNvCxnSpPr/>
                <p:nvPr/>
              </p:nvCxnSpPr>
              <p:spPr>
                <a:xfrm>
                  <a:off x="2931664" y="4067695"/>
                  <a:ext cx="424581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1" name="Straight Connector 420"/>
                <p:cNvCxnSpPr>
                  <a:stCxn id="418" idx="2"/>
                </p:cNvCxnSpPr>
                <p:nvPr/>
              </p:nvCxnSpPr>
              <p:spPr>
                <a:xfrm flipH="1" flipV="1">
                  <a:off x="3148846" y="4005103"/>
                  <a:ext cx="0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15" name="Group 421"/>
              <p:cNvGrpSpPr>
                <a:grpSpLocks/>
              </p:cNvGrpSpPr>
              <p:nvPr/>
            </p:nvGrpSpPr>
            <p:grpSpPr bwMode="auto">
              <a:xfrm>
                <a:off x="6379204" y="2792111"/>
                <a:ext cx="350837" cy="317387"/>
                <a:chOff x="2931664" y="3912603"/>
                <a:chExt cx="430450" cy="329314"/>
              </a:xfrm>
            </p:grpSpPr>
            <p:sp>
              <p:nvSpPr>
                <p:cNvPr id="423" name="Rectangle 422"/>
                <p:cNvSpPr/>
                <p:nvPr/>
              </p:nvSpPr>
              <p:spPr>
                <a:xfrm>
                  <a:off x="2937507" y="3912861"/>
                  <a:ext cx="424607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24" name="Straight Connector 423"/>
                <p:cNvCxnSpPr/>
                <p:nvPr/>
              </p:nvCxnSpPr>
              <p:spPr>
                <a:xfrm>
                  <a:off x="2931664" y="4005102"/>
                  <a:ext cx="424607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5" name="Straight Connector 424"/>
                <p:cNvCxnSpPr/>
                <p:nvPr/>
              </p:nvCxnSpPr>
              <p:spPr>
                <a:xfrm>
                  <a:off x="2931664" y="4067694"/>
                  <a:ext cx="424607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6" name="Straight Connector 425"/>
                <p:cNvCxnSpPr>
                  <a:stCxn id="423" idx="2"/>
                </p:cNvCxnSpPr>
                <p:nvPr/>
              </p:nvCxnSpPr>
              <p:spPr>
                <a:xfrm flipH="1" flipV="1">
                  <a:off x="3147863" y="4005102"/>
                  <a:ext cx="1948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60" name="Group 48259"/>
            <p:cNvGrpSpPr/>
            <p:nvPr/>
          </p:nvGrpSpPr>
          <p:grpSpPr>
            <a:xfrm>
              <a:off x="1856416" y="3244261"/>
              <a:ext cx="5211763" cy="2739614"/>
              <a:chOff x="1856416" y="3709935"/>
              <a:chExt cx="5211763" cy="2739614"/>
            </a:xfrm>
          </p:grpSpPr>
          <p:sp>
            <p:nvSpPr>
              <p:cNvPr id="268" name="Freeform 267"/>
              <p:cNvSpPr/>
              <p:nvPr/>
            </p:nvSpPr>
            <p:spPr>
              <a:xfrm>
                <a:off x="1876731" y="5330139"/>
                <a:ext cx="1280789" cy="759087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448507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448507 w 1040633"/>
                  <a:gd name="connsiteY4" fmla="*/ 1160935 h 1160935"/>
                  <a:gd name="connsiteX0" fmla="*/ 448507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448507 w 1040633"/>
                  <a:gd name="connsiteY4" fmla="*/ 1160935 h 1160935"/>
                  <a:gd name="connsiteX0" fmla="*/ 448507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448507 w 1040633"/>
                  <a:gd name="connsiteY4" fmla="*/ 1160935 h 1160935"/>
                  <a:gd name="connsiteX0" fmla="*/ 448507 w 1325315"/>
                  <a:gd name="connsiteY0" fmla="*/ 1160935 h 1160935"/>
                  <a:gd name="connsiteX1" fmla="*/ 0 w 1325315"/>
                  <a:gd name="connsiteY1" fmla="*/ 0 h 1160935"/>
                  <a:gd name="connsiteX2" fmla="*/ 1040633 w 1325315"/>
                  <a:gd name="connsiteY2" fmla="*/ 16785 h 1160935"/>
                  <a:gd name="connsiteX3" fmla="*/ 1214315 w 1325315"/>
                  <a:gd name="connsiteY3" fmla="*/ 1064597 h 1160935"/>
                  <a:gd name="connsiteX4" fmla="*/ 448507 w 1325315"/>
                  <a:gd name="connsiteY4" fmla="*/ 1160935 h 1160935"/>
                  <a:gd name="connsiteX0" fmla="*/ 448507 w 1214315"/>
                  <a:gd name="connsiteY0" fmla="*/ 1160935 h 1160935"/>
                  <a:gd name="connsiteX1" fmla="*/ 0 w 1214315"/>
                  <a:gd name="connsiteY1" fmla="*/ 0 h 1160935"/>
                  <a:gd name="connsiteX2" fmla="*/ 1040633 w 1214315"/>
                  <a:gd name="connsiteY2" fmla="*/ 16785 h 1160935"/>
                  <a:gd name="connsiteX3" fmla="*/ 1214315 w 1214315"/>
                  <a:gd name="connsiteY3" fmla="*/ 1064597 h 1160935"/>
                  <a:gd name="connsiteX4" fmla="*/ 448507 w 1214315"/>
                  <a:gd name="connsiteY4" fmla="*/ 1160935 h 1160935"/>
                  <a:gd name="connsiteX0" fmla="*/ 448507 w 1214315"/>
                  <a:gd name="connsiteY0" fmla="*/ 1160935 h 1160935"/>
                  <a:gd name="connsiteX1" fmla="*/ 0 w 1214315"/>
                  <a:gd name="connsiteY1" fmla="*/ 0 h 1160935"/>
                  <a:gd name="connsiteX2" fmla="*/ 1040633 w 1214315"/>
                  <a:gd name="connsiteY2" fmla="*/ 16785 h 1160935"/>
                  <a:gd name="connsiteX3" fmla="*/ 1214315 w 1214315"/>
                  <a:gd name="connsiteY3" fmla="*/ 1064597 h 1160935"/>
                  <a:gd name="connsiteX4" fmla="*/ 448507 w 1214315"/>
                  <a:gd name="connsiteY4" fmla="*/ 1160935 h 1160935"/>
                  <a:gd name="connsiteX0" fmla="*/ 1053964 w 1214315"/>
                  <a:gd name="connsiteY0" fmla="*/ 1136323 h 1136323"/>
                  <a:gd name="connsiteX1" fmla="*/ 0 w 1214315"/>
                  <a:gd name="connsiteY1" fmla="*/ 0 h 1136323"/>
                  <a:gd name="connsiteX2" fmla="*/ 1040633 w 1214315"/>
                  <a:gd name="connsiteY2" fmla="*/ 16785 h 1136323"/>
                  <a:gd name="connsiteX3" fmla="*/ 1214315 w 1214315"/>
                  <a:gd name="connsiteY3" fmla="*/ 1064597 h 1136323"/>
                  <a:gd name="connsiteX4" fmla="*/ 1053964 w 1214315"/>
                  <a:gd name="connsiteY4" fmla="*/ 1136323 h 1136323"/>
                  <a:gd name="connsiteX0" fmla="*/ 1053964 w 1214315"/>
                  <a:gd name="connsiteY0" fmla="*/ 1136323 h 1136323"/>
                  <a:gd name="connsiteX1" fmla="*/ 0 w 1214315"/>
                  <a:gd name="connsiteY1" fmla="*/ 0 h 1136323"/>
                  <a:gd name="connsiteX2" fmla="*/ 1040633 w 1214315"/>
                  <a:gd name="connsiteY2" fmla="*/ 16785 h 1136323"/>
                  <a:gd name="connsiteX3" fmla="*/ 1214315 w 1214315"/>
                  <a:gd name="connsiteY3" fmla="*/ 1064597 h 1136323"/>
                  <a:gd name="connsiteX4" fmla="*/ 1053964 w 1214315"/>
                  <a:gd name="connsiteY4" fmla="*/ 1136323 h 1136323"/>
                  <a:gd name="connsiteX0" fmla="*/ 1053964 w 1214315"/>
                  <a:gd name="connsiteY0" fmla="*/ 1136323 h 1136323"/>
                  <a:gd name="connsiteX1" fmla="*/ 0 w 1214315"/>
                  <a:gd name="connsiteY1" fmla="*/ 0 h 1136323"/>
                  <a:gd name="connsiteX2" fmla="*/ 1040633 w 1214315"/>
                  <a:gd name="connsiteY2" fmla="*/ 16785 h 1136323"/>
                  <a:gd name="connsiteX3" fmla="*/ 1214315 w 1214315"/>
                  <a:gd name="connsiteY3" fmla="*/ 1064597 h 1136323"/>
                  <a:gd name="connsiteX4" fmla="*/ 1053964 w 1214315"/>
                  <a:gd name="connsiteY4" fmla="*/ 1136323 h 1136323"/>
                  <a:gd name="connsiteX0" fmla="*/ 1060159 w 1220510"/>
                  <a:gd name="connsiteY0" fmla="*/ 1119627 h 1119627"/>
                  <a:gd name="connsiteX1" fmla="*/ 0 w 1220510"/>
                  <a:gd name="connsiteY1" fmla="*/ 249694 h 1119627"/>
                  <a:gd name="connsiteX2" fmla="*/ 1046828 w 1220510"/>
                  <a:gd name="connsiteY2" fmla="*/ 89 h 1119627"/>
                  <a:gd name="connsiteX3" fmla="*/ 1220510 w 1220510"/>
                  <a:gd name="connsiteY3" fmla="*/ 1047901 h 1119627"/>
                  <a:gd name="connsiteX4" fmla="*/ 1060159 w 1220510"/>
                  <a:gd name="connsiteY4" fmla="*/ 1119627 h 1119627"/>
                  <a:gd name="connsiteX0" fmla="*/ 1060159 w 1220510"/>
                  <a:gd name="connsiteY0" fmla="*/ 1119627 h 1119627"/>
                  <a:gd name="connsiteX1" fmla="*/ 0 w 1220510"/>
                  <a:gd name="connsiteY1" fmla="*/ 249694 h 1119627"/>
                  <a:gd name="connsiteX2" fmla="*/ 1046828 w 1220510"/>
                  <a:gd name="connsiteY2" fmla="*/ 89 h 1119627"/>
                  <a:gd name="connsiteX3" fmla="*/ 1220510 w 1220510"/>
                  <a:gd name="connsiteY3" fmla="*/ 1047901 h 1119627"/>
                  <a:gd name="connsiteX4" fmla="*/ 1060159 w 1220510"/>
                  <a:gd name="connsiteY4" fmla="*/ 1119627 h 1119627"/>
                  <a:gd name="connsiteX0" fmla="*/ 1060159 w 1220510"/>
                  <a:gd name="connsiteY0" fmla="*/ 1119627 h 1119627"/>
                  <a:gd name="connsiteX1" fmla="*/ 0 w 1220510"/>
                  <a:gd name="connsiteY1" fmla="*/ 249694 h 1119627"/>
                  <a:gd name="connsiteX2" fmla="*/ 1046828 w 1220510"/>
                  <a:gd name="connsiteY2" fmla="*/ 89 h 1119627"/>
                  <a:gd name="connsiteX3" fmla="*/ 1220510 w 1220510"/>
                  <a:gd name="connsiteY3" fmla="*/ 1047901 h 1119627"/>
                  <a:gd name="connsiteX4" fmla="*/ 1060159 w 1220510"/>
                  <a:gd name="connsiteY4" fmla="*/ 1119627 h 1119627"/>
                  <a:gd name="connsiteX0" fmla="*/ 1060159 w 1220510"/>
                  <a:gd name="connsiteY0" fmla="*/ 921649 h 921649"/>
                  <a:gd name="connsiteX1" fmla="*/ 0 w 1220510"/>
                  <a:gd name="connsiteY1" fmla="*/ 51716 h 921649"/>
                  <a:gd name="connsiteX2" fmla="*/ 1059218 w 1220510"/>
                  <a:gd name="connsiteY2" fmla="*/ 355 h 921649"/>
                  <a:gd name="connsiteX3" fmla="*/ 1220510 w 1220510"/>
                  <a:gd name="connsiteY3" fmla="*/ 849923 h 921649"/>
                  <a:gd name="connsiteX4" fmla="*/ 1060159 w 1220510"/>
                  <a:gd name="connsiteY4" fmla="*/ 921649 h 921649"/>
                  <a:gd name="connsiteX0" fmla="*/ 1060159 w 1220510"/>
                  <a:gd name="connsiteY0" fmla="*/ 921649 h 921649"/>
                  <a:gd name="connsiteX1" fmla="*/ 0 w 1220510"/>
                  <a:gd name="connsiteY1" fmla="*/ 51716 h 921649"/>
                  <a:gd name="connsiteX2" fmla="*/ 1059218 w 1220510"/>
                  <a:gd name="connsiteY2" fmla="*/ 355 h 921649"/>
                  <a:gd name="connsiteX3" fmla="*/ 1220510 w 1220510"/>
                  <a:gd name="connsiteY3" fmla="*/ 849923 h 921649"/>
                  <a:gd name="connsiteX4" fmla="*/ 1060159 w 1220510"/>
                  <a:gd name="connsiteY4" fmla="*/ 921649 h 921649"/>
                  <a:gd name="connsiteX0" fmla="*/ 1060159 w 1220510"/>
                  <a:gd name="connsiteY0" fmla="*/ 921649 h 921649"/>
                  <a:gd name="connsiteX1" fmla="*/ 0 w 1220510"/>
                  <a:gd name="connsiteY1" fmla="*/ 51716 h 921649"/>
                  <a:gd name="connsiteX2" fmla="*/ 1059218 w 1220510"/>
                  <a:gd name="connsiteY2" fmla="*/ 355 h 921649"/>
                  <a:gd name="connsiteX3" fmla="*/ 1220510 w 1220510"/>
                  <a:gd name="connsiteY3" fmla="*/ 849923 h 921649"/>
                  <a:gd name="connsiteX4" fmla="*/ 1060159 w 1220510"/>
                  <a:gd name="connsiteY4" fmla="*/ 921649 h 921649"/>
                  <a:gd name="connsiteX0" fmla="*/ 1060159 w 1340486"/>
                  <a:gd name="connsiteY0" fmla="*/ 921649 h 921649"/>
                  <a:gd name="connsiteX1" fmla="*/ 0 w 1340486"/>
                  <a:gd name="connsiteY1" fmla="*/ 51716 h 921649"/>
                  <a:gd name="connsiteX2" fmla="*/ 1059218 w 1340486"/>
                  <a:gd name="connsiteY2" fmla="*/ 355 h 921649"/>
                  <a:gd name="connsiteX3" fmla="*/ 1340486 w 1340486"/>
                  <a:gd name="connsiteY3" fmla="*/ 709789 h 921649"/>
                  <a:gd name="connsiteX4" fmla="*/ 1060159 w 1340486"/>
                  <a:gd name="connsiteY4" fmla="*/ 921649 h 921649"/>
                  <a:gd name="connsiteX0" fmla="*/ 1060159 w 1340486"/>
                  <a:gd name="connsiteY0" fmla="*/ 921649 h 921649"/>
                  <a:gd name="connsiteX1" fmla="*/ 0 w 1340486"/>
                  <a:gd name="connsiteY1" fmla="*/ 51716 h 921649"/>
                  <a:gd name="connsiteX2" fmla="*/ 1059218 w 1340486"/>
                  <a:gd name="connsiteY2" fmla="*/ 355 h 921649"/>
                  <a:gd name="connsiteX3" fmla="*/ 1340486 w 1340486"/>
                  <a:gd name="connsiteY3" fmla="*/ 709789 h 921649"/>
                  <a:gd name="connsiteX4" fmla="*/ 1060159 w 1340486"/>
                  <a:gd name="connsiteY4" fmla="*/ 921649 h 921649"/>
                  <a:gd name="connsiteX0" fmla="*/ 1060159 w 1340486"/>
                  <a:gd name="connsiteY0" fmla="*/ 921649 h 921649"/>
                  <a:gd name="connsiteX1" fmla="*/ 0 w 1340486"/>
                  <a:gd name="connsiteY1" fmla="*/ 51716 h 921649"/>
                  <a:gd name="connsiteX2" fmla="*/ 1059218 w 1340486"/>
                  <a:gd name="connsiteY2" fmla="*/ 355 h 921649"/>
                  <a:gd name="connsiteX3" fmla="*/ 1340486 w 1340486"/>
                  <a:gd name="connsiteY3" fmla="*/ 709789 h 921649"/>
                  <a:gd name="connsiteX4" fmla="*/ 1060159 w 1340486"/>
                  <a:gd name="connsiteY4" fmla="*/ 921649 h 921649"/>
                  <a:gd name="connsiteX0" fmla="*/ 1025166 w 1340486"/>
                  <a:gd name="connsiteY0" fmla="*/ 746482 h 746482"/>
                  <a:gd name="connsiteX1" fmla="*/ 0 w 1340486"/>
                  <a:gd name="connsiteY1" fmla="*/ 51716 h 746482"/>
                  <a:gd name="connsiteX2" fmla="*/ 1059218 w 1340486"/>
                  <a:gd name="connsiteY2" fmla="*/ 355 h 746482"/>
                  <a:gd name="connsiteX3" fmla="*/ 1340486 w 1340486"/>
                  <a:gd name="connsiteY3" fmla="*/ 709789 h 746482"/>
                  <a:gd name="connsiteX4" fmla="*/ 1025166 w 1340486"/>
                  <a:gd name="connsiteY4" fmla="*/ 746482 h 746482"/>
                  <a:gd name="connsiteX0" fmla="*/ 1025166 w 1340486"/>
                  <a:gd name="connsiteY0" fmla="*/ 746482 h 746482"/>
                  <a:gd name="connsiteX1" fmla="*/ 0 w 1340486"/>
                  <a:gd name="connsiteY1" fmla="*/ 51716 h 746482"/>
                  <a:gd name="connsiteX2" fmla="*/ 1059218 w 1340486"/>
                  <a:gd name="connsiteY2" fmla="*/ 355 h 746482"/>
                  <a:gd name="connsiteX3" fmla="*/ 1340486 w 1340486"/>
                  <a:gd name="connsiteY3" fmla="*/ 709789 h 746482"/>
                  <a:gd name="connsiteX4" fmla="*/ 1025166 w 1340486"/>
                  <a:gd name="connsiteY4" fmla="*/ 746482 h 746482"/>
                  <a:gd name="connsiteX0" fmla="*/ 965179 w 1280499"/>
                  <a:gd name="connsiteY0" fmla="*/ 759828 h 759828"/>
                  <a:gd name="connsiteX1" fmla="*/ 0 w 1280499"/>
                  <a:gd name="connsiteY1" fmla="*/ 0 h 759828"/>
                  <a:gd name="connsiteX2" fmla="*/ 999231 w 1280499"/>
                  <a:gd name="connsiteY2" fmla="*/ 13701 h 759828"/>
                  <a:gd name="connsiteX3" fmla="*/ 1280499 w 1280499"/>
                  <a:gd name="connsiteY3" fmla="*/ 723135 h 759828"/>
                  <a:gd name="connsiteX4" fmla="*/ 965179 w 1280499"/>
                  <a:gd name="connsiteY4" fmla="*/ 759828 h 759828"/>
                  <a:gd name="connsiteX0" fmla="*/ 965179 w 1280499"/>
                  <a:gd name="connsiteY0" fmla="*/ 759828 h 759828"/>
                  <a:gd name="connsiteX1" fmla="*/ 0 w 1280499"/>
                  <a:gd name="connsiteY1" fmla="*/ 0 h 759828"/>
                  <a:gd name="connsiteX2" fmla="*/ 999231 w 1280499"/>
                  <a:gd name="connsiteY2" fmla="*/ 13701 h 759828"/>
                  <a:gd name="connsiteX3" fmla="*/ 1280499 w 1280499"/>
                  <a:gd name="connsiteY3" fmla="*/ 723135 h 759828"/>
                  <a:gd name="connsiteX4" fmla="*/ 965179 w 1280499"/>
                  <a:gd name="connsiteY4" fmla="*/ 759828 h 759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0499" h="759828">
                    <a:moveTo>
                      <a:pt x="965179" y="759828"/>
                    </a:moveTo>
                    <a:cubicBezTo>
                      <a:pt x="301565" y="231725"/>
                      <a:pt x="628999" y="498939"/>
                      <a:pt x="0" y="0"/>
                    </a:cubicBezTo>
                    <a:lnTo>
                      <a:pt x="999231" y="13701"/>
                    </a:lnTo>
                    <a:cubicBezTo>
                      <a:pt x="1112985" y="379881"/>
                      <a:pt x="1055867" y="236107"/>
                      <a:pt x="1280499" y="723135"/>
                    </a:cubicBezTo>
                    <a:cubicBezTo>
                      <a:pt x="1186079" y="728668"/>
                      <a:pt x="1127207" y="701414"/>
                      <a:pt x="965179" y="75982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2" name="Freeform 271"/>
              <p:cNvSpPr/>
              <p:nvPr/>
            </p:nvSpPr>
            <p:spPr>
              <a:xfrm>
                <a:off x="6202668" y="5429198"/>
                <a:ext cx="865511" cy="553828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23004 w 954755"/>
                  <a:gd name="connsiteY0" fmla="*/ 943771 h 976186"/>
                  <a:gd name="connsiteX1" fmla="*/ 455145 w 954755"/>
                  <a:gd name="connsiteY1" fmla="*/ 11688 h 976186"/>
                  <a:gd name="connsiteX2" fmla="*/ 954755 w 954755"/>
                  <a:gd name="connsiteY2" fmla="*/ 0 h 976186"/>
                  <a:gd name="connsiteX3" fmla="*/ 728484 w 954755"/>
                  <a:gd name="connsiteY3" fmla="*/ 976186 h 976186"/>
                  <a:gd name="connsiteX4" fmla="*/ 23004 w 954755"/>
                  <a:gd name="connsiteY4" fmla="*/ 943771 h 976186"/>
                  <a:gd name="connsiteX0" fmla="*/ 0 w 931751"/>
                  <a:gd name="connsiteY0" fmla="*/ 943771 h 976186"/>
                  <a:gd name="connsiteX1" fmla="*/ 432141 w 931751"/>
                  <a:gd name="connsiteY1" fmla="*/ 11688 h 976186"/>
                  <a:gd name="connsiteX2" fmla="*/ 931751 w 931751"/>
                  <a:gd name="connsiteY2" fmla="*/ 0 h 976186"/>
                  <a:gd name="connsiteX3" fmla="*/ 705480 w 931751"/>
                  <a:gd name="connsiteY3" fmla="*/ 976186 h 976186"/>
                  <a:gd name="connsiteX4" fmla="*/ 0 w 931751"/>
                  <a:gd name="connsiteY4" fmla="*/ 943771 h 976186"/>
                  <a:gd name="connsiteX0" fmla="*/ 0 w 931751"/>
                  <a:gd name="connsiteY0" fmla="*/ 943771 h 976186"/>
                  <a:gd name="connsiteX1" fmla="*/ 432141 w 931751"/>
                  <a:gd name="connsiteY1" fmla="*/ 11688 h 976186"/>
                  <a:gd name="connsiteX2" fmla="*/ 931751 w 931751"/>
                  <a:gd name="connsiteY2" fmla="*/ 0 h 976186"/>
                  <a:gd name="connsiteX3" fmla="*/ 705480 w 931751"/>
                  <a:gd name="connsiteY3" fmla="*/ 976186 h 976186"/>
                  <a:gd name="connsiteX4" fmla="*/ 0 w 931751"/>
                  <a:gd name="connsiteY4" fmla="*/ 943771 h 976186"/>
                  <a:gd name="connsiteX0" fmla="*/ 0 w 931751"/>
                  <a:gd name="connsiteY0" fmla="*/ 943771 h 976186"/>
                  <a:gd name="connsiteX1" fmla="*/ 432141 w 931751"/>
                  <a:gd name="connsiteY1" fmla="*/ 11688 h 976186"/>
                  <a:gd name="connsiteX2" fmla="*/ 931751 w 931751"/>
                  <a:gd name="connsiteY2" fmla="*/ 0 h 976186"/>
                  <a:gd name="connsiteX3" fmla="*/ 705480 w 931751"/>
                  <a:gd name="connsiteY3" fmla="*/ 976186 h 976186"/>
                  <a:gd name="connsiteX4" fmla="*/ 0 w 931751"/>
                  <a:gd name="connsiteY4" fmla="*/ 943771 h 976186"/>
                  <a:gd name="connsiteX0" fmla="*/ 0 w 931751"/>
                  <a:gd name="connsiteY0" fmla="*/ 943771 h 966342"/>
                  <a:gd name="connsiteX1" fmla="*/ 432141 w 931751"/>
                  <a:gd name="connsiteY1" fmla="*/ 11688 h 966342"/>
                  <a:gd name="connsiteX2" fmla="*/ 931751 w 931751"/>
                  <a:gd name="connsiteY2" fmla="*/ 0 h 966342"/>
                  <a:gd name="connsiteX3" fmla="*/ 183705 w 931751"/>
                  <a:gd name="connsiteY3" fmla="*/ 966342 h 966342"/>
                  <a:gd name="connsiteX4" fmla="*/ 0 w 931751"/>
                  <a:gd name="connsiteY4" fmla="*/ 943771 h 966342"/>
                  <a:gd name="connsiteX0" fmla="*/ 0 w 931751"/>
                  <a:gd name="connsiteY0" fmla="*/ 943771 h 966342"/>
                  <a:gd name="connsiteX1" fmla="*/ 432141 w 931751"/>
                  <a:gd name="connsiteY1" fmla="*/ 11688 h 966342"/>
                  <a:gd name="connsiteX2" fmla="*/ 931751 w 931751"/>
                  <a:gd name="connsiteY2" fmla="*/ 0 h 966342"/>
                  <a:gd name="connsiteX3" fmla="*/ 183705 w 931751"/>
                  <a:gd name="connsiteY3" fmla="*/ 966342 h 966342"/>
                  <a:gd name="connsiteX4" fmla="*/ 0 w 931751"/>
                  <a:gd name="connsiteY4" fmla="*/ 943771 h 966342"/>
                  <a:gd name="connsiteX0" fmla="*/ 0 w 931751"/>
                  <a:gd name="connsiteY0" fmla="*/ 943771 h 966342"/>
                  <a:gd name="connsiteX1" fmla="*/ 432141 w 931751"/>
                  <a:gd name="connsiteY1" fmla="*/ 11688 h 966342"/>
                  <a:gd name="connsiteX2" fmla="*/ 931751 w 931751"/>
                  <a:gd name="connsiteY2" fmla="*/ 0 h 966342"/>
                  <a:gd name="connsiteX3" fmla="*/ 183705 w 931751"/>
                  <a:gd name="connsiteY3" fmla="*/ 966342 h 966342"/>
                  <a:gd name="connsiteX4" fmla="*/ 0 w 931751"/>
                  <a:gd name="connsiteY4" fmla="*/ 943771 h 966342"/>
                  <a:gd name="connsiteX0" fmla="*/ 0 w 956363"/>
                  <a:gd name="connsiteY0" fmla="*/ 932083 h 954654"/>
                  <a:gd name="connsiteX1" fmla="*/ 432141 w 956363"/>
                  <a:gd name="connsiteY1" fmla="*/ 0 h 954654"/>
                  <a:gd name="connsiteX2" fmla="*/ 956363 w 956363"/>
                  <a:gd name="connsiteY2" fmla="*/ 12924 h 954654"/>
                  <a:gd name="connsiteX3" fmla="*/ 183705 w 956363"/>
                  <a:gd name="connsiteY3" fmla="*/ 954654 h 954654"/>
                  <a:gd name="connsiteX4" fmla="*/ 0 w 956363"/>
                  <a:gd name="connsiteY4" fmla="*/ 932083 h 954654"/>
                  <a:gd name="connsiteX0" fmla="*/ 0 w 956363"/>
                  <a:gd name="connsiteY0" fmla="*/ 919226 h 941797"/>
                  <a:gd name="connsiteX1" fmla="*/ 405840 w 956363"/>
                  <a:gd name="connsiteY1" fmla="*/ 197551 h 941797"/>
                  <a:gd name="connsiteX2" fmla="*/ 956363 w 956363"/>
                  <a:gd name="connsiteY2" fmla="*/ 67 h 941797"/>
                  <a:gd name="connsiteX3" fmla="*/ 183705 w 956363"/>
                  <a:gd name="connsiteY3" fmla="*/ 941797 h 941797"/>
                  <a:gd name="connsiteX4" fmla="*/ 0 w 956363"/>
                  <a:gd name="connsiteY4" fmla="*/ 919226 h 941797"/>
                  <a:gd name="connsiteX0" fmla="*/ 0 w 956363"/>
                  <a:gd name="connsiteY0" fmla="*/ 919226 h 941797"/>
                  <a:gd name="connsiteX1" fmla="*/ 405840 w 956363"/>
                  <a:gd name="connsiteY1" fmla="*/ 197551 h 941797"/>
                  <a:gd name="connsiteX2" fmla="*/ 956363 w 956363"/>
                  <a:gd name="connsiteY2" fmla="*/ 67 h 941797"/>
                  <a:gd name="connsiteX3" fmla="*/ 183705 w 956363"/>
                  <a:gd name="connsiteY3" fmla="*/ 941797 h 941797"/>
                  <a:gd name="connsiteX4" fmla="*/ 0 w 956363"/>
                  <a:gd name="connsiteY4" fmla="*/ 919226 h 941797"/>
                  <a:gd name="connsiteX0" fmla="*/ 0 w 956363"/>
                  <a:gd name="connsiteY0" fmla="*/ 919226 h 941797"/>
                  <a:gd name="connsiteX1" fmla="*/ 405840 w 956363"/>
                  <a:gd name="connsiteY1" fmla="*/ 197551 h 941797"/>
                  <a:gd name="connsiteX2" fmla="*/ 956363 w 956363"/>
                  <a:gd name="connsiteY2" fmla="*/ 67 h 941797"/>
                  <a:gd name="connsiteX3" fmla="*/ 183705 w 956363"/>
                  <a:gd name="connsiteY3" fmla="*/ 941797 h 941797"/>
                  <a:gd name="connsiteX4" fmla="*/ 0 w 956363"/>
                  <a:gd name="connsiteY4" fmla="*/ 919226 h 941797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1011379"/>
                  <a:gd name="connsiteY0" fmla="*/ 605727 h 758185"/>
                  <a:gd name="connsiteX1" fmla="*/ 490915 w 1011379"/>
                  <a:gd name="connsiteY1" fmla="*/ 13939 h 758185"/>
                  <a:gd name="connsiteX2" fmla="*/ 1011379 w 1011379"/>
                  <a:gd name="connsiteY2" fmla="*/ 563 h 758185"/>
                  <a:gd name="connsiteX3" fmla="*/ 268780 w 1011379"/>
                  <a:gd name="connsiteY3" fmla="*/ 758185 h 758185"/>
                  <a:gd name="connsiteX4" fmla="*/ 0 w 1011379"/>
                  <a:gd name="connsiteY4" fmla="*/ 605727 h 758185"/>
                  <a:gd name="connsiteX0" fmla="*/ 0 w 1011379"/>
                  <a:gd name="connsiteY0" fmla="*/ 605727 h 648280"/>
                  <a:gd name="connsiteX1" fmla="*/ 490915 w 1011379"/>
                  <a:gd name="connsiteY1" fmla="*/ 13939 h 648280"/>
                  <a:gd name="connsiteX2" fmla="*/ 1011379 w 1011379"/>
                  <a:gd name="connsiteY2" fmla="*/ 563 h 648280"/>
                  <a:gd name="connsiteX3" fmla="*/ 198718 w 1011379"/>
                  <a:gd name="connsiteY3" fmla="*/ 648280 h 648280"/>
                  <a:gd name="connsiteX4" fmla="*/ 0 w 1011379"/>
                  <a:gd name="connsiteY4" fmla="*/ 605727 h 648280"/>
                  <a:gd name="connsiteX0" fmla="*/ 0 w 1011379"/>
                  <a:gd name="connsiteY0" fmla="*/ 605727 h 648280"/>
                  <a:gd name="connsiteX1" fmla="*/ 490915 w 1011379"/>
                  <a:gd name="connsiteY1" fmla="*/ 13939 h 648280"/>
                  <a:gd name="connsiteX2" fmla="*/ 1011379 w 1011379"/>
                  <a:gd name="connsiteY2" fmla="*/ 563 h 648280"/>
                  <a:gd name="connsiteX3" fmla="*/ 198718 w 1011379"/>
                  <a:gd name="connsiteY3" fmla="*/ 648280 h 648280"/>
                  <a:gd name="connsiteX4" fmla="*/ 0 w 1011379"/>
                  <a:gd name="connsiteY4" fmla="*/ 605727 h 648280"/>
                  <a:gd name="connsiteX0" fmla="*/ 0 w 1011379"/>
                  <a:gd name="connsiteY0" fmla="*/ 605727 h 648280"/>
                  <a:gd name="connsiteX1" fmla="*/ 490915 w 1011379"/>
                  <a:gd name="connsiteY1" fmla="*/ 13939 h 648280"/>
                  <a:gd name="connsiteX2" fmla="*/ 1011379 w 1011379"/>
                  <a:gd name="connsiteY2" fmla="*/ 563 h 648280"/>
                  <a:gd name="connsiteX3" fmla="*/ 198718 w 1011379"/>
                  <a:gd name="connsiteY3" fmla="*/ 648280 h 648280"/>
                  <a:gd name="connsiteX4" fmla="*/ 0 w 1011379"/>
                  <a:gd name="connsiteY4" fmla="*/ 605727 h 648280"/>
                  <a:gd name="connsiteX0" fmla="*/ 0 w 1011379"/>
                  <a:gd name="connsiteY0" fmla="*/ 605727 h 605727"/>
                  <a:gd name="connsiteX1" fmla="*/ 490915 w 1011379"/>
                  <a:gd name="connsiteY1" fmla="*/ 13939 h 605727"/>
                  <a:gd name="connsiteX2" fmla="*/ 1011379 w 1011379"/>
                  <a:gd name="connsiteY2" fmla="*/ 563 h 605727"/>
                  <a:gd name="connsiteX3" fmla="*/ 318823 w 1011379"/>
                  <a:gd name="connsiteY3" fmla="*/ 553361 h 605727"/>
                  <a:gd name="connsiteX4" fmla="*/ 0 w 1011379"/>
                  <a:gd name="connsiteY4" fmla="*/ 605727 h 605727"/>
                  <a:gd name="connsiteX0" fmla="*/ 0 w 866251"/>
                  <a:gd name="connsiteY0" fmla="*/ 540783 h 553361"/>
                  <a:gd name="connsiteX1" fmla="*/ 345787 w 866251"/>
                  <a:gd name="connsiteY1" fmla="*/ 13939 h 553361"/>
                  <a:gd name="connsiteX2" fmla="*/ 866251 w 866251"/>
                  <a:gd name="connsiteY2" fmla="*/ 563 h 553361"/>
                  <a:gd name="connsiteX3" fmla="*/ 173695 w 866251"/>
                  <a:gd name="connsiteY3" fmla="*/ 553361 h 553361"/>
                  <a:gd name="connsiteX4" fmla="*/ 0 w 866251"/>
                  <a:gd name="connsiteY4" fmla="*/ 540783 h 553361"/>
                  <a:gd name="connsiteX0" fmla="*/ 0 w 866251"/>
                  <a:gd name="connsiteY0" fmla="*/ 540783 h 553361"/>
                  <a:gd name="connsiteX1" fmla="*/ 345787 w 866251"/>
                  <a:gd name="connsiteY1" fmla="*/ 13939 h 553361"/>
                  <a:gd name="connsiteX2" fmla="*/ 866251 w 866251"/>
                  <a:gd name="connsiteY2" fmla="*/ 563 h 553361"/>
                  <a:gd name="connsiteX3" fmla="*/ 173695 w 866251"/>
                  <a:gd name="connsiteY3" fmla="*/ 553361 h 553361"/>
                  <a:gd name="connsiteX4" fmla="*/ 0 w 866251"/>
                  <a:gd name="connsiteY4" fmla="*/ 540783 h 553361"/>
                  <a:gd name="connsiteX0" fmla="*/ 0 w 866251"/>
                  <a:gd name="connsiteY0" fmla="*/ 540783 h 553361"/>
                  <a:gd name="connsiteX1" fmla="*/ 345787 w 866251"/>
                  <a:gd name="connsiteY1" fmla="*/ 13939 h 553361"/>
                  <a:gd name="connsiteX2" fmla="*/ 866251 w 866251"/>
                  <a:gd name="connsiteY2" fmla="*/ 563 h 553361"/>
                  <a:gd name="connsiteX3" fmla="*/ 173695 w 866251"/>
                  <a:gd name="connsiteY3" fmla="*/ 553361 h 553361"/>
                  <a:gd name="connsiteX4" fmla="*/ 0 w 866251"/>
                  <a:gd name="connsiteY4" fmla="*/ 540783 h 55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6251" h="553361">
                    <a:moveTo>
                      <a:pt x="0" y="540783"/>
                    </a:moveTo>
                    <a:cubicBezTo>
                      <a:pt x="274887" y="134762"/>
                      <a:pt x="159176" y="337938"/>
                      <a:pt x="345787" y="13939"/>
                    </a:cubicBezTo>
                    <a:cubicBezTo>
                      <a:pt x="520528" y="18247"/>
                      <a:pt x="691510" y="-3745"/>
                      <a:pt x="866251" y="563"/>
                    </a:cubicBezTo>
                    <a:cubicBezTo>
                      <a:pt x="252709" y="502795"/>
                      <a:pt x="640047" y="209256"/>
                      <a:pt x="173695" y="553361"/>
                    </a:cubicBezTo>
                    <a:cubicBezTo>
                      <a:pt x="39410" y="524725"/>
                      <a:pt x="196198" y="539317"/>
                      <a:pt x="0" y="54078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  <a:alpha val="5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3" name="Freeform 272"/>
              <p:cNvSpPr/>
              <p:nvPr/>
            </p:nvSpPr>
            <p:spPr>
              <a:xfrm>
                <a:off x="5378281" y="5449835"/>
                <a:ext cx="675485" cy="896777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27977 w 802211"/>
                  <a:gd name="connsiteY0" fmla="*/ 815791 h 976186"/>
                  <a:gd name="connsiteX1" fmla="*/ 302601 w 802211"/>
                  <a:gd name="connsiteY1" fmla="*/ 11688 h 976186"/>
                  <a:gd name="connsiteX2" fmla="*/ 802211 w 802211"/>
                  <a:gd name="connsiteY2" fmla="*/ 0 h 976186"/>
                  <a:gd name="connsiteX3" fmla="*/ 575940 w 802211"/>
                  <a:gd name="connsiteY3" fmla="*/ 976186 h 976186"/>
                  <a:gd name="connsiteX4" fmla="*/ 27977 w 802211"/>
                  <a:gd name="connsiteY4" fmla="*/ 815791 h 976186"/>
                  <a:gd name="connsiteX0" fmla="*/ 27977 w 802211"/>
                  <a:gd name="connsiteY0" fmla="*/ 815791 h 815791"/>
                  <a:gd name="connsiteX1" fmla="*/ 302601 w 802211"/>
                  <a:gd name="connsiteY1" fmla="*/ 11688 h 815791"/>
                  <a:gd name="connsiteX2" fmla="*/ 802211 w 802211"/>
                  <a:gd name="connsiteY2" fmla="*/ 0 h 815791"/>
                  <a:gd name="connsiteX3" fmla="*/ 236294 w 802211"/>
                  <a:gd name="connsiteY3" fmla="*/ 808828 h 815791"/>
                  <a:gd name="connsiteX4" fmla="*/ 27977 w 802211"/>
                  <a:gd name="connsiteY4" fmla="*/ 815791 h 815791"/>
                  <a:gd name="connsiteX0" fmla="*/ 27977 w 802211"/>
                  <a:gd name="connsiteY0" fmla="*/ 815791 h 815791"/>
                  <a:gd name="connsiteX1" fmla="*/ 302601 w 802211"/>
                  <a:gd name="connsiteY1" fmla="*/ 11688 h 815791"/>
                  <a:gd name="connsiteX2" fmla="*/ 802211 w 802211"/>
                  <a:gd name="connsiteY2" fmla="*/ 0 h 815791"/>
                  <a:gd name="connsiteX3" fmla="*/ 236294 w 802211"/>
                  <a:gd name="connsiteY3" fmla="*/ 808828 h 815791"/>
                  <a:gd name="connsiteX4" fmla="*/ 27977 w 802211"/>
                  <a:gd name="connsiteY4" fmla="*/ 815791 h 815791"/>
                  <a:gd name="connsiteX0" fmla="*/ 27977 w 802211"/>
                  <a:gd name="connsiteY0" fmla="*/ 815791 h 815791"/>
                  <a:gd name="connsiteX1" fmla="*/ 302601 w 802211"/>
                  <a:gd name="connsiteY1" fmla="*/ 11688 h 815791"/>
                  <a:gd name="connsiteX2" fmla="*/ 802211 w 802211"/>
                  <a:gd name="connsiteY2" fmla="*/ 0 h 815791"/>
                  <a:gd name="connsiteX3" fmla="*/ 236294 w 802211"/>
                  <a:gd name="connsiteY3" fmla="*/ 808828 h 815791"/>
                  <a:gd name="connsiteX4" fmla="*/ 27977 w 802211"/>
                  <a:gd name="connsiteY4" fmla="*/ 815791 h 815791"/>
                  <a:gd name="connsiteX0" fmla="*/ 27977 w 802211"/>
                  <a:gd name="connsiteY0" fmla="*/ 828714 h 828714"/>
                  <a:gd name="connsiteX1" fmla="*/ 302601 w 802211"/>
                  <a:gd name="connsiteY1" fmla="*/ 0 h 828714"/>
                  <a:gd name="connsiteX2" fmla="*/ 802211 w 802211"/>
                  <a:gd name="connsiteY2" fmla="*/ 12923 h 828714"/>
                  <a:gd name="connsiteX3" fmla="*/ 236294 w 802211"/>
                  <a:gd name="connsiteY3" fmla="*/ 821751 h 828714"/>
                  <a:gd name="connsiteX4" fmla="*/ 27977 w 802211"/>
                  <a:gd name="connsiteY4" fmla="*/ 828714 h 828714"/>
                  <a:gd name="connsiteX0" fmla="*/ 56213 w 830447"/>
                  <a:gd name="connsiteY0" fmla="*/ 828714 h 828714"/>
                  <a:gd name="connsiteX1" fmla="*/ 330837 w 830447"/>
                  <a:gd name="connsiteY1" fmla="*/ 0 h 828714"/>
                  <a:gd name="connsiteX2" fmla="*/ 830447 w 830447"/>
                  <a:gd name="connsiteY2" fmla="*/ 12923 h 828714"/>
                  <a:gd name="connsiteX3" fmla="*/ 264530 w 830447"/>
                  <a:gd name="connsiteY3" fmla="*/ 821751 h 828714"/>
                  <a:gd name="connsiteX4" fmla="*/ 56213 w 830447"/>
                  <a:gd name="connsiteY4" fmla="*/ 828714 h 828714"/>
                  <a:gd name="connsiteX0" fmla="*/ 64130 w 789139"/>
                  <a:gd name="connsiteY0" fmla="*/ 794258 h 821751"/>
                  <a:gd name="connsiteX1" fmla="*/ 289529 w 789139"/>
                  <a:gd name="connsiteY1" fmla="*/ 0 h 821751"/>
                  <a:gd name="connsiteX2" fmla="*/ 789139 w 789139"/>
                  <a:gd name="connsiteY2" fmla="*/ 12923 h 821751"/>
                  <a:gd name="connsiteX3" fmla="*/ 223222 w 789139"/>
                  <a:gd name="connsiteY3" fmla="*/ 821751 h 821751"/>
                  <a:gd name="connsiteX4" fmla="*/ 64130 w 789139"/>
                  <a:gd name="connsiteY4" fmla="*/ 794258 h 821751"/>
                  <a:gd name="connsiteX0" fmla="*/ 0 w 725009"/>
                  <a:gd name="connsiteY0" fmla="*/ 794258 h 821751"/>
                  <a:gd name="connsiteX1" fmla="*/ 225399 w 725009"/>
                  <a:gd name="connsiteY1" fmla="*/ 0 h 821751"/>
                  <a:gd name="connsiteX2" fmla="*/ 725009 w 725009"/>
                  <a:gd name="connsiteY2" fmla="*/ 12923 h 821751"/>
                  <a:gd name="connsiteX3" fmla="*/ 159092 w 725009"/>
                  <a:gd name="connsiteY3" fmla="*/ 821751 h 821751"/>
                  <a:gd name="connsiteX4" fmla="*/ 0 w 725009"/>
                  <a:gd name="connsiteY4" fmla="*/ 794258 h 821751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422433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129782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129782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129782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497"/>
                  <a:gd name="connsiteY0" fmla="*/ 1279028 h 1306521"/>
                  <a:gd name="connsiteX1" fmla="*/ 225399 w 725497"/>
                  <a:gd name="connsiteY1" fmla="*/ 75260 h 1306521"/>
                  <a:gd name="connsiteX2" fmla="*/ 396193 w 725497"/>
                  <a:gd name="connsiteY2" fmla="*/ 156799 h 1306521"/>
                  <a:gd name="connsiteX3" fmla="*/ 725009 w 725497"/>
                  <a:gd name="connsiteY3" fmla="*/ 205042 h 1306521"/>
                  <a:gd name="connsiteX4" fmla="*/ 159092 w 725497"/>
                  <a:gd name="connsiteY4" fmla="*/ 1306521 h 1306521"/>
                  <a:gd name="connsiteX5" fmla="*/ 0 w 725497"/>
                  <a:gd name="connsiteY5" fmla="*/ 1279028 h 1306521"/>
                  <a:gd name="connsiteX0" fmla="*/ 0 w 725239"/>
                  <a:gd name="connsiteY0" fmla="*/ 1295668 h 1323161"/>
                  <a:gd name="connsiteX1" fmla="*/ 225399 w 725239"/>
                  <a:gd name="connsiteY1" fmla="*/ 91900 h 1323161"/>
                  <a:gd name="connsiteX2" fmla="*/ 725009 w 725239"/>
                  <a:gd name="connsiteY2" fmla="*/ 221682 h 1323161"/>
                  <a:gd name="connsiteX3" fmla="*/ 159092 w 725239"/>
                  <a:gd name="connsiteY3" fmla="*/ 1323161 h 1323161"/>
                  <a:gd name="connsiteX4" fmla="*/ 0 w 725239"/>
                  <a:gd name="connsiteY4" fmla="*/ 1295668 h 1323161"/>
                  <a:gd name="connsiteX0" fmla="*/ 0 w 725221"/>
                  <a:gd name="connsiteY0" fmla="*/ 1210552 h 1238045"/>
                  <a:gd name="connsiteX1" fmla="*/ 191583 w 725221"/>
                  <a:gd name="connsiteY1" fmla="*/ 153319 h 1238045"/>
                  <a:gd name="connsiteX2" fmla="*/ 725009 w 725221"/>
                  <a:gd name="connsiteY2" fmla="*/ 136566 h 1238045"/>
                  <a:gd name="connsiteX3" fmla="*/ 159092 w 725221"/>
                  <a:gd name="connsiteY3" fmla="*/ 1238045 h 1238045"/>
                  <a:gd name="connsiteX4" fmla="*/ 0 w 725221"/>
                  <a:gd name="connsiteY4" fmla="*/ 1210552 h 1238045"/>
                  <a:gd name="connsiteX0" fmla="*/ 0 w 725305"/>
                  <a:gd name="connsiteY0" fmla="*/ 1158512 h 1186005"/>
                  <a:gd name="connsiteX1" fmla="*/ 191583 w 725305"/>
                  <a:gd name="connsiteY1" fmla="*/ 101279 h 1186005"/>
                  <a:gd name="connsiteX2" fmla="*/ 725009 w 725305"/>
                  <a:gd name="connsiteY2" fmla="*/ 84526 h 1186005"/>
                  <a:gd name="connsiteX3" fmla="*/ 159092 w 725305"/>
                  <a:gd name="connsiteY3" fmla="*/ 1186005 h 1186005"/>
                  <a:gd name="connsiteX4" fmla="*/ 0 w 725305"/>
                  <a:gd name="connsiteY4" fmla="*/ 1158512 h 1186005"/>
                  <a:gd name="connsiteX0" fmla="*/ 0 w 725009"/>
                  <a:gd name="connsiteY0" fmla="*/ 1073986 h 1101479"/>
                  <a:gd name="connsiteX1" fmla="*/ 191583 w 725009"/>
                  <a:gd name="connsiteY1" fmla="*/ 16753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101479"/>
                  <a:gd name="connsiteX1" fmla="*/ 206612 w 725009"/>
                  <a:gd name="connsiteY1" fmla="*/ 1724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101479"/>
                  <a:gd name="connsiteX1" fmla="*/ 206612 w 725009"/>
                  <a:gd name="connsiteY1" fmla="*/ 1724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101479"/>
                  <a:gd name="connsiteX1" fmla="*/ 206612 w 725009"/>
                  <a:gd name="connsiteY1" fmla="*/ 1724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074607"/>
                  <a:gd name="connsiteX1" fmla="*/ 206612 w 725009"/>
                  <a:gd name="connsiteY1" fmla="*/ 1724 h 1074607"/>
                  <a:gd name="connsiteX2" fmla="*/ 725009 w 725009"/>
                  <a:gd name="connsiteY2" fmla="*/ 0 h 1074607"/>
                  <a:gd name="connsiteX3" fmla="*/ 229048 w 725009"/>
                  <a:gd name="connsiteY3" fmla="*/ 886531 h 1074607"/>
                  <a:gd name="connsiteX4" fmla="*/ 0 w 725009"/>
                  <a:gd name="connsiteY4" fmla="*/ 1073986 h 1074607"/>
                  <a:gd name="connsiteX0" fmla="*/ 0 w 725009"/>
                  <a:gd name="connsiteY0" fmla="*/ 1073986 h 1074607"/>
                  <a:gd name="connsiteX1" fmla="*/ 206612 w 725009"/>
                  <a:gd name="connsiteY1" fmla="*/ 1724 h 1074607"/>
                  <a:gd name="connsiteX2" fmla="*/ 725009 w 725009"/>
                  <a:gd name="connsiteY2" fmla="*/ 0 h 1074607"/>
                  <a:gd name="connsiteX3" fmla="*/ 229048 w 725009"/>
                  <a:gd name="connsiteY3" fmla="*/ 886531 h 1074607"/>
                  <a:gd name="connsiteX4" fmla="*/ 0 w 725009"/>
                  <a:gd name="connsiteY4" fmla="*/ 1073986 h 1074607"/>
                  <a:gd name="connsiteX0" fmla="*/ 0 w 675040"/>
                  <a:gd name="connsiteY0" fmla="*/ 894029 h 896577"/>
                  <a:gd name="connsiteX1" fmla="*/ 156643 w 675040"/>
                  <a:gd name="connsiteY1" fmla="*/ 1724 h 896577"/>
                  <a:gd name="connsiteX2" fmla="*/ 675040 w 675040"/>
                  <a:gd name="connsiteY2" fmla="*/ 0 h 896577"/>
                  <a:gd name="connsiteX3" fmla="*/ 179079 w 675040"/>
                  <a:gd name="connsiteY3" fmla="*/ 886531 h 896577"/>
                  <a:gd name="connsiteX4" fmla="*/ 0 w 675040"/>
                  <a:gd name="connsiteY4" fmla="*/ 894029 h 896577"/>
                  <a:gd name="connsiteX0" fmla="*/ 0 w 675040"/>
                  <a:gd name="connsiteY0" fmla="*/ 894029 h 896577"/>
                  <a:gd name="connsiteX1" fmla="*/ 186623 w 675040"/>
                  <a:gd name="connsiteY1" fmla="*/ 1724 h 896577"/>
                  <a:gd name="connsiteX2" fmla="*/ 675040 w 675040"/>
                  <a:gd name="connsiteY2" fmla="*/ 0 h 896577"/>
                  <a:gd name="connsiteX3" fmla="*/ 179079 w 675040"/>
                  <a:gd name="connsiteY3" fmla="*/ 886531 h 896577"/>
                  <a:gd name="connsiteX4" fmla="*/ 0 w 675040"/>
                  <a:gd name="connsiteY4" fmla="*/ 894029 h 89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5040" h="896577">
                    <a:moveTo>
                      <a:pt x="0" y="894029"/>
                    </a:moveTo>
                    <a:cubicBezTo>
                      <a:pt x="95638" y="409857"/>
                      <a:pt x="76811" y="618448"/>
                      <a:pt x="186623" y="1724"/>
                    </a:cubicBezTo>
                    <a:cubicBezTo>
                      <a:pt x="431451" y="14348"/>
                      <a:pt x="449377" y="35256"/>
                      <a:pt x="675040" y="0"/>
                    </a:cubicBezTo>
                    <a:cubicBezTo>
                      <a:pt x="276172" y="749497"/>
                      <a:pt x="462801" y="344746"/>
                      <a:pt x="179079" y="886531"/>
                    </a:cubicBezTo>
                    <a:cubicBezTo>
                      <a:pt x="44794" y="857895"/>
                      <a:pt x="92525" y="908114"/>
                      <a:pt x="0" y="89402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  <a:alpha val="5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4" name="Freeform 273"/>
              <p:cNvSpPr/>
              <p:nvPr/>
            </p:nvSpPr>
            <p:spPr>
              <a:xfrm>
                <a:off x="4340854" y="5470471"/>
                <a:ext cx="514350" cy="401843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503138"/>
                  <a:gd name="connsiteY0" fmla="*/ 961687 h 964568"/>
                  <a:gd name="connsiteX1" fmla="*/ 0 w 503138"/>
                  <a:gd name="connsiteY1" fmla="*/ 70 h 964568"/>
                  <a:gd name="connsiteX2" fmla="*/ 503138 w 503138"/>
                  <a:gd name="connsiteY2" fmla="*/ 154187 h 964568"/>
                  <a:gd name="connsiteX3" fmla="*/ 273339 w 503138"/>
                  <a:gd name="connsiteY3" fmla="*/ 964568 h 964568"/>
                  <a:gd name="connsiteX4" fmla="*/ 197928 w 503138"/>
                  <a:gd name="connsiteY4" fmla="*/ 961687 h 964568"/>
                  <a:gd name="connsiteX0" fmla="*/ 201456 w 506666"/>
                  <a:gd name="connsiteY0" fmla="*/ 807500 h 810381"/>
                  <a:gd name="connsiteX1" fmla="*/ 0 w 506666"/>
                  <a:gd name="connsiteY1" fmla="*/ 15216 h 810381"/>
                  <a:gd name="connsiteX2" fmla="*/ 506666 w 506666"/>
                  <a:gd name="connsiteY2" fmla="*/ 0 h 810381"/>
                  <a:gd name="connsiteX3" fmla="*/ 276867 w 506666"/>
                  <a:gd name="connsiteY3" fmla="*/ 810381 h 810381"/>
                  <a:gd name="connsiteX4" fmla="*/ 201456 w 506666"/>
                  <a:gd name="connsiteY4" fmla="*/ 807500 h 810381"/>
                  <a:gd name="connsiteX0" fmla="*/ 201456 w 506666"/>
                  <a:gd name="connsiteY0" fmla="*/ 807500 h 811593"/>
                  <a:gd name="connsiteX1" fmla="*/ 0 w 506666"/>
                  <a:gd name="connsiteY1" fmla="*/ 15216 h 811593"/>
                  <a:gd name="connsiteX2" fmla="*/ 506666 w 506666"/>
                  <a:gd name="connsiteY2" fmla="*/ 0 h 811593"/>
                  <a:gd name="connsiteX3" fmla="*/ 276867 w 506666"/>
                  <a:gd name="connsiteY3" fmla="*/ 810381 h 811593"/>
                  <a:gd name="connsiteX4" fmla="*/ 201456 w 506666"/>
                  <a:gd name="connsiteY4" fmla="*/ 807500 h 811593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276867 w 506666"/>
                  <a:gd name="connsiteY3" fmla="*/ 81038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789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789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45472 w 559302"/>
                  <a:gd name="connsiteY0" fmla="*/ 807500 h 807500"/>
                  <a:gd name="connsiteX1" fmla="*/ 52636 w 559302"/>
                  <a:gd name="connsiteY1" fmla="*/ 7896 h 807500"/>
                  <a:gd name="connsiteX2" fmla="*/ 559302 w 559302"/>
                  <a:gd name="connsiteY2" fmla="*/ 0 h 807500"/>
                  <a:gd name="connsiteX3" fmla="*/ 384402 w 559302"/>
                  <a:gd name="connsiteY3" fmla="*/ 803061 h 807500"/>
                  <a:gd name="connsiteX4" fmla="*/ 45472 w 559302"/>
                  <a:gd name="connsiteY4" fmla="*/ 807500 h 807500"/>
                  <a:gd name="connsiteX0" fmla="*/ 21974 w 535804"/>
                  <a:gd name="connsiteY0" fmla="*/ 807500 h 807500"/>
                  <a:gd name="connsiteX1" fmla="*/ 29138 w 535804"/>
                  <a:gd name="connsiteY1" fmla="*/ 7896 h 807500"/>
                  <a:gd name="connsiteX2" fmla="*/ 535804 w 535804"/>
                  <a:gd name="connsiteY2" fmla="*/ 0 h 807500"/>
                  <a:gd name="connsiteX3" fmla="*/ 360904 w 535804"/>
                  <a:gd name="connsiteY3" fmla="*/ 803061 h 807500"/>
                  <a:gd name="connsiteX4" fmla="*/ 21974 w 535804"/>
                  <a:gd name="connsiteY4" fmla="*/ 807500 h 807500"/>
                  <a:gd name="connsiteX0" fmla="*/ 128256 w 506666"/>
                  <a:gd name="connsiteY0" fmla="*/ 829461 h 829461"/>
                  <a:gd name="connsiteX1" fmla="*/ 0 w 506666"/>
                  <a:gd name="connsiteY1" fmla="*/ 7896 h 829461"/>
                  <a:gd name="connsiteX2" fmla="*/ 506666 w 506666"/>
                  <a:gd name="connsiteY2" fmla="*/ 0 h 829461"/>
                  <a:gd name="connsiteX3" fmla="*/ 331766 w 506666"/>
                  <a:gd name="connsiteY3" fmla="*/ 803061 h 829461"/>
                  <a:gd name="connsiteX4" fmla="*/ 128256 w 506666"/>
                  <a:gd name="connsiteY4" fmla="*/ 829461 h 829461"/>
                  <a:gd name="connsiteX0" fmla="*/ 128256 w 506666"/>
                  <a:gd name="connsiteY0" fmla="*/ 829461 h 829461"/>
                  <a:gd name="connsiteX1" fmla="*/ 0 w 506666"/>
                  <a:gd name="connsiteY1" fmla="*/ 7896 h 829461"/>
                  <a:gd name="connsiteX2" fmla="*/ 506666 w 506666"/>
                  <a:gd name="connsiteY2" fmla="*/ 0 h 829461"/>
                  <a:gd name="connsiteX3" fmla="*/ 331766 w 506666"/>
                  <a:gd name="connsiteY3" fmla="*/ 803061 h 829461"/>
                  <a:gd name="connsiteX4" fmla="*/ 128256 w 506666"/>
                  <a:gd name="connsiteY4" fmla="*/ 829461 h 829461"/>
                  <a:gd name="connsiteX0" fmla="*/ 128256 w 506666"/>
                  <a:gd name="connsiteY0" fmla="*/ 829461 h 829461"/>
                  <a:gd name="connsiteX1" fmla="*/ 0 w 506666"/>
                  <a:gd name="connsiteY1" fmla="*/ 7896 h 829461"/>
                  <a:gd name="connsiteX2" fmla="*/ 506666 w 506666"/>
                  <a:gd name="connsiteY2" fmla="*/ 0 h 829461"/>
                  <a:gd name="connsiteX3" fmla="*/ 331766 w 506666"/>
                  <a:gd name="connsiteY3" fmla="*/ 803061 h 829461"/>
                  <a:gd name="connsiteX4" fmla="*/ 128256 w 506666"/>
                  <a:gd name="connsiteY4" fmla="*/ 829461 h 829461"/>
                  <a:gd name="connsiteX0" fmla="*/ 128256 w 506666"/>
                  <a:gd name="connsiteY0" fmla="*/ 829461 h 830473"/>
                  <a:gd name="connsiteX1" fmla="*/ 0 w 506666"/>
                  <a:gd name="connsiteY1" fmla="*/ 7896 h 830473"/>
                  <a:gd name="connsiteX2" fmla="*/ 506666 w 506666"/>
                  <a:gd name="connsiteY2" fmla="*/ 0 h 830473"/>
                  <a:gd name="connsiteX3" fmla="*/ 331766 w 506666"/>
                  <a:gd name="connsiteY3" fmla="*/ 828681 h 830473"/>
                  <a:gd name="connsiteX4" fmla="*/ 128256 w 506666"/>
                  <a:gd name="connsiteY4" fmla="*/ 829461 h 830473"/>
                  <a:gd name="connsiteX0" fmla="*/ 128256 w 506666"/>
                  <a:gd name="connsiteY0" fmla="*/ 829461 h 830473"/>
                  <a:gd name="connsiteX1" fmla="*/ 0 w 506666"/>
                  <a:gd name="connsiteY1" fmla="*/ 7896 h 830473"/>
                  <a:gd name="connsiteX2" fmla="*/ 506666 w 506666"/>
                  <a:gd name="connsiteY2" fmla="*/ 0 h 830473"/>
                  <a:gd name="connsiteX3" fmla="*/ 331766 w 506666"/>
                  <a:gd name="connsiteY3" fmla="*/ 828681 h 830473"/>
                  <a:gd name="connsiteX4" fmla="*/ 128256 w 506666"/>
                  <a:gd name="connsiteY4" fmla="*/ 829461 h 830473"/>
                  <a:gd name="connsiteX0" fmla="*/ 128256 w 506666"/>
                  <a:gd name="connsiteY0" fmla="*/ 821565 h 822577"/>
                  <a:gd name="connsiteX1" fmla="*/ 0 w 506666"/>
                  <a:gd name="connsiteY1" fmla="*/ 0 h 822577"/>
                  <a:gd name="connsiteX2" fmla="*/ 506666 w 506666"/>
                  <a:gd name="connsiteY2" fmla="*/ 255115 h 822577"/>
                  <a:gd name="connsiteX3" fmla="*/ 331766 w 506666"/>
                  <a:gd name="connsiteY3" fmla="*/ 820785 h 822577"/>
                  <a:gd name="connsiteX4" fmla="*/ 128256 w 506666"/>
                  <a:gd name="connsiteY4" fmla="*/ 821565 h 822577"/>
                  <a:gd name="connsiteX0" fmla="*/ 128256 w 506666"/>
                  <a:gd name="connsiteY0" fmla="*/ 821565 h 822577"/>
                  <a:gd name="connsiteX1" fmla="*/ 0 w 506666"/>
                  <a:gd name="connsiteY1" fmla="*/ 0 h 822577"/>
                  <a:gd name="connsiteX2" fmla="*/ 506666 w 506666"/>
                  <a:gd name="connsiteY2" fmla="*/ 255115 h 822577"/>
                  <a:gd name="connsiteX3" fmla="*/ 331766 w 506666"/>
                  <a:gd name="connsiteY3" fmla="*/ 820785 h 822577"/>
                  <a:gd name="connsiteX4" fmla="*/ 128256 w 506666"/>
                  <a:gd name="connsiteY4" fmla="*/ 821565 h 822577"/>
                  <a:gd name="connsiteX0" fmla="*/ 128256 w 506666"/>
                  <a:gd name="connsiteY0" fmla="*/ 821565 h 822577"/>
                  <a:gd name="connsiteX1" fmla="*/ 0 w 506666"/>
                  <a:gd name="connsiteY1" fmla="*/ 0 h 822577"/>
                  <a:gd name="connsiteX2" fmla="*/ 506666 w 506666"/>
                  <a:gd name="connsiteY2" fmla="*/ 255115 h 822577"/>
                  <a:gd name="connsiteX3" fmla="*/ 331766 w 506666"/>
                  <a:gd name="connsiteY3" fmla="*/ 820785 h 822577"/>
                  <a:gd name="connsiteX4" fmla="*/ 128256 w 506666"/>
                  <a:gd name="connsiteY4" fmla="*/ 821565 h 822577"/>
                  <a:gd name="connsiteX0" fmla="*/ 135770 w 514180"/>
                  <a:gd name="connsiteY0" fmla="*/ 577341 h 578353"/>
                  <a:gd name="connsiteX1" fmla="*/ 0 w 514180"/>
                  <a:gd name="connsiteY1" fmla="*/ 0 h 578353"/>
                  <a:gd name="connsiteX2" fmla="*/ 514180 w 514180"/>
                  <a:gd name="connsiteY2" fmla="*/ 10891 h 578353"/>
                  <a:gd name="connsiteX3" fmla="*/ 339280 w 514180"/>
                  <a:gd name="connsiteY3" fmla="*/ 576561 h 578353"/>
                  <a:gd name="connsiteX4" fmla="*/ 135770 w 514180"/>
                  <a:gd name="connsiteY4" fmla="*/ 577341 h 578353"/>
                  <a:gd name="connsiteX0" fmla="*/ 135770 w 514180"/>
                  <a:gd name="connsiteY0" fmla="*/ 577341 h 578353"/>
                  <a:gd name="connsiteX1" fmla="*/ 0 w 514180"/>
                  <a:gd name="connsiteY1" fmla="*/ 0 h 578353"/>
                  <a:gd name="connsiteX2" fmla="*/ 514180 w 514180"/>
                  <a:gd name="connsiteY2" fmla="*/ 10891 h 578353"/>
                  <a:gd name="connsiteX3" fmla="*/ 339280 w 514180"/>
                  <a:gd name="connsiteY3" fmla="*/ 576561 h 578353"/>
                  <a:gd name="connsiteX4" fmla="*/ 135770 w 514180"/>
                  <a:gd name="connsiteY4" fmla="*/ 577341 h 578353"/>
                  <a:gd name="connsiteX0" fmla="*/ 135770 w 514180"/>
                  <a:gd name="connsiteY0" fmla="*/ 577341 h 578353"/>
                  <a:gd name="connsiteX1" fmla="*/ 0 w 514180"/>
                  <a:gd name="connsiteY1" fmla="*/ 0 h 578353"/>
                  <a:gd name="connsiteX2" fmla="*/ 514180 w 514180"/>
                  <a:gd name="connsiteY2" fmla="*/ 10891 h 578353"/>
                  <a:gd name="connsiteX3" fmla="*/ 339280 w 514180"/>
                  <a:gd name="connsiteY3" fmla="*/ 576561 h 578353"/>
                  <a:gd name="connsiteX4" fmla="*/ 135770 w 514180"/>
                  <a:gd name="connsiteY4" fmla="*/ 577341 h 578353"/>
                  <a:gd name="connsiteX0" fmla="*/ 135770 w 514180"/>
                  <a:gd name="connsiteY0" fmla="*/ 577341 h 577341"/>
                  <a:gd name="connsiteX1" fmla="*/ 0 w 514180"/>
                  <a:gd name="connsiteY1" fmla="*/ 0 h 577341"/>
                  <a:gd name="connsiteX2" fmla="*/ 514180 w 514180"/>
                  <a:gd name="connsiteY2" fmla="*/ 10891 h 577341"/>
                  <a:gd name="connsiteX3" fmla="*/ 404259 w 514180"/>
                  <a:gd name="connsiteY3" fmla="*/ 386400 h 577341"/>
                  <a:gd name="connsiteX4" fmla="*/ 135770 w 514180"/>
                  <a:gd name="connsiteY4" fmla="*/ 577341 h 577341"/>
                  <a:gd name="connsiteX0" fmla="*/ 100781 w 514180"/>
                  <a:gd name="connsiteY0" fmla="*/ 432218 h 432218"/>
                  <a:gd name="connsiteX1" fmla="*/ 0 w 514180"/>
                  <a:gd name="connsiteY1" fmla="*/ 0 h 432218"/>
                  <a:gd name="connsiteX2" fmla="*/ 514180 w 514180"/>
                  <a:gd name="connsiteY2" fmla="*/ 10891 h 432218"/>
                  <a:gd name="connsiteX3" fmla="*/ 404259 w 514180"/>
                  <a:gd name="connsiteY3" fmla="*/ 386400 h 432218"/>
                  <a:gd name="connsiteX4" fmla="*/ 100781 w 514180"/>
                  <a:gd name="connsiteY4" fmla="*/ 432218 h 432218"/>
                  <a:gd name="connsiteX0" fmla="*/ 100781 w 514180"/>
                  <a:gd name="connsiteY0" fmla="*/ 432218 h 432218"/>
                  <a:gd name="connsiteX1" fmla="*/ 0 w 514180"/>
                  <a:gd name="connsiteY1" fmla="*/ 0 h 432218"/>
                  <a:gd name="connsiteX2" fmla="*/ 514180 w 514180"/>
                  <a:gd name="connsiteY2" fmla="*/ 10891 h 432218"/>
                  <a:gd name="connsiteX3" fmla="*/ 404259 w 514180"/>
                  <a:gd name="connsiteY3" fmla="*/ 386400 h 432218"/>
                  <a:gd name="connsiteX4" fmla="*/ 100781 w 514180"/>
                  <a:gd name="connsiteY4" fmla="*/ 432218 h 432218"/>
                  <a:gd name="connsiteX0" fmla="*/ 100781 w 514180"/>
                  <a:gd name="connsiteY0" fmla="*/ 402193 h 402193"/>
                  <a:gd name="connsiteX1" fmla="*/ 0 w 514180"/>
                  <a:gd name="connsiteY1" fmla="*/ 0 h 402193"/>
                  <a:gd name="connsiteX2" fmla="*/ 514180 w 514180"/>
                  <a:gd name="connsiteY2" fmla="*/ 10891 h 402193"/>
                  <a:gd name="connsiteX3" fmla="*/ 404259 w 514180"/>
                  <a:gd name="connsiteY3" fmla="*/ 386400 h 402193"/>
                  <a:gd name="connsiteX4" fmla="*/ 100781 w 514180"/>
                  <a:gd name="connsiteY4" fmla="*/ 402193 h 40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4180" h="402193">
                    <a:moveTo>
                      <a:pt x="100781" y="402193"/>
                    </a:moveTo>
                    <a:cubicBezTo>
                      <a:pt x="60584" y="194221"/>
                      <a:pt x="96631" y="442038"/>
                      <a:pt x="0" y="0"/>
                    </a:cubicBezTo>
                    <a:lnTo>
                      <a:pt x="514180" y="10891"/>
                    </a:lnTo>
                    <a:cubicBezTo>
                      <a:pt x="417353" y="348331"/>
                      <a:pt x="491637" y="89943"/>
                      <a:pt x="404259" y="386400"/>
                    </a:cubicBezTo>
                    <a:cubicBezTo>
                      <a:pt x="357814" y="390704"/>
                      <a:pt x="168880" y="400727"/>
                      <a:pt x="100781" y="40219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  <a:alpha val="5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5" name="Freeform 274"/>
              <p:cNvSpPr/>
              <p:nvPr/>
            </p:nvSpPr>
            <p:spPr>
              <a:xfrm>
                <a:off x="3561391" y="5433960"/>
                <a:ext cx="573725" cy="1015589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621064"/>
                  <a:gd name="connsiteY0" fmla="*/ 973305 h 973305"/>
                  <a:gd name="connsiteX1" fmla="*/ 0 w 621064"/>
                  <a:gd name="connsiteY1" fmla="*/ 11688 h 973305"/>
                  <a:gd name="connsiteX2" fmla="*/ 499610 w 621064"/>
                  <a:gd name="connsiteY2" fmla="*/ 0 h 973305"/>
                  <a:gd name="connsiteX3" fmla="*/ 558839 w 621064"/>
                  <a:gd name="connsiteY3" fmla="*/ 754682 h 973305"/>
                  <a:gd name="connsiteX4" fmla="*/ 197928 w 621064"/>
                  <a:gd name="connsiteY4" fmla="*/ 973305 h 973305"/>
                  <a:gd name="connsiteX0" fmla="*/ 197928 w 558839"/>
                  <a:gd name="connsiteY0" fmla="*/ 973305 h 973305"/>
                  <a:gd name="connsiteX1" fmla="*/ 0 w 558839"/>
                  <a:gd name="connsiteY1" fmla="*/ 11688 h 973305"/>
                  <a:gd name="connsiteX2" fmla="*/ 499610 w 558839"/>
                  <a:gd name="connsiteY2" fmla="*/ 0 h 973305"/>
                  <a:gd name="connsiteX3" fmla="*/ 558839 w 558839"/>
                  <a:gd name="connsiteY3" fmla="*/ 754682 h 973305"/>
                  <a:gd name="connsiteX4" fmla="*/ 197928 w 558839"/>
                  <a:gd name="connsiteY4" fmla="*/ 973305 h 973305"/>
                  <a:gd name="connsiteX0" fmla="*/ 197928 w 558839"/>
                  <a:gd name="connsiteY0" fmla="*/ 973305 h 973305"/>
                  <a:gd name="connsiteX1" fmla="*/ 0 w 558839"/>
                  <a:gd name="connsiteY1" fmla="*/ 11688 h 973305"/>
                  <a:gd name="connsiteX2" fmla="*/ 499610 w 558839"/>
                  <a:gd name="connsiteY2" fmla="*/ 0 h 973305"/>
                  <a:gd name="connsiteX3" fmla="*/ 558839 w 558839"/>
                  <a:gd name="connsiteY3" fmla="*/ 754682 h 973305"/>
                  <a:gd name="connsiteX4" fmla="*/ 197928 w 558839"/>
                  <a:gd name="connsiteY4" fmla="*/ 973305 h 973305"/>
                  <a:gd name="connsiteX0" fmla="*/ 370213 w 558839"/>
                  <a:gd name="connsiteY0" fmla="*/ 796102 h 796102"/>
                  <a:gd name="connsiteX1" fmla="*/ 0 w 558839"/>
                  <a:gd name="connsiteY1" fmla="*/ 11688 h 796102"/>
                  <a:gd name="connsiteX2" fmla="*/ 499610 w 558839"/>
                  <a:gd name="connsiteY2" fmla="*/ 0 h 796102"/>
                  <a:gd name="connsiteX3" fmla="*/ 558839 w 558839"/>
                  <a:gd name="connsiteY3" fmla="*/ 754682 h 796102"/>
                  <a:gd name="connsiteX4" fmla="*/ 370213 w 558839"/>
                  <a:gd name="connsiteY4" fmla="*/ 796102 h 796102"/>
                  <a:gd name="connsiteX0" fmla="*/ 370213 w 558839"/>
                  <a:gd name="connsiteY0" fmla="*/ 796102 h 796102"/>
                  <a:gd name="connsiteX1" fmla="*/ 0 w 558839"/>
                  <a:gd name="connsiteY1" fmla="*/ 11688 h 796102"/>
                  <a:gd name="connsiteX2" fmla="*/ 499610 w 558839"/>
                  <a:gd name="connsiteY2" fmla="*/ 0 h 796102"/>
                  <a:gd name="connsiteX3" fmla="*/ 558839 w 558839"/>
                  <a:gd name="connsiteY3" fmla="*/ 754682 h 796102"/>
                  <a:gd name="connsiteX4" fmla="*/ 370213 w 558839"/>
                  <a:gd name="connsiteY4" fmla="*/ 796102 h 796102"/>
                  <a:gd name="connsiteX0" fmla="*/ 370213 w 558839"/>
                  <a:gd name="connsiteY0" fmla="*/ 796102 h 796102"/>
                  <a:gd name="connsiteX1" fmla="*/ 0 w 558839"/>
                  <a:gd name="connsiteY1" fmla="*/ 11688 h 796102"/>
                  <a:gd name="connsiteX2" fmla="*/ 499610 w 558839"/>
                  <a:gd name="connsiteY2" fmla="*/ 0 h 796102"/>
                  <a:gd name="connsiteX3" fmla="*/ 558839 w 558839"/>
                  <a:gd name="connsiteY3" fmla="*/ 754682 h 796102"/>
                  <a:gd name="connsiteX4" fmla="*/ 370213 w 558839"/>
                  <a:gd name="connsiteY4" fmla="*/ 796102 h 796102"/>
                  <a:gd name="connsiteX0" fmla="*/ 370213 w 558839"/>
                  <a:gd name="connsiteY0" fmla="*/ 1315828 h 1315828"/>
                  <a:gd name="connsiteX1" fmla="*/ 0 w 558839"/>
                  <a:gd name="connsiteY1" fmla="*/ 531414 h 1315828"/>
                  <a:gd name="connsiteX2" fmla="*/ 506930 w 558839"/>
                  <a:gd name="connsiteY2" fmla="*/ 0 h 1315828"/>
                  <a:gd name="connsiteX3" fmla="*/ 558839 w 558839"/>
                  <a:gd name="connsiteY3" fmla="*/ 1274408 h 1315828"/>
                  <a:gd name="connsiteX4" fmla="*/ 370213 w 558839"/>
                  <a:gd name="connsiteY4" fmla="*/ 1315828 h 1315828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88119"/>
                  <a:gd name="connsiteY0" fmla="*/ 1326654 h 1326654"/>
                  <a:gd name="connsiteX1" fmla="*/ 0 w 588119"/>
                  <a:gd name="connsiteY1" fmla="*/ 554 h 1326654"/>
                  <a:gd name="connsiteX2" fmla="*/ 521570 w 588119"/>
                  <a:gd name="connsiteY2" fmla="*/ 10826 h 1326654"/>
                  <a:gd name="connsiteX3" fmla="*/ 588119 w 588119"/>
                  <a:gd name="connsiteY3" fmla="*/ 1321835 h 1326654"/>
                  <a:gd name="connsiteX4" fmla="*/ 384853 w 588119"/>
                  <a:gd name="connsiteY4" fmla="*/ 1326654 h 1326654"/>
                  <a:gd name="connsiteX0" fmla="*/ 384853 w 588119"/>
                  <a:gd name="connsiteY0" fmla="*/ 1326654 h 1326654"/>
                  <a:gd name="connsiteX1" fmla="*/ 0 w 588119"/>
                  <a:gd name="connsiteY1" fmla="*/ 554 h 1326654"/>
                  <a:gd name="connsiteX2" fmla="*/ 521570 w 588119"/>
                  <a:gd name="connsiteY2" fmla="*/ 10826 h 1326654"/>
                  <a:gd name="connsiteX3" fmla="*/ 588119 w 588119"/>
                  <a:gd name="connsiteY3" fmla="*/ 1321835 h 1326654"/>
                  <a:gd name="connsiteX4" fmla="*/ 384853 w 588119"/>
                  <a:gd name="connsiteY4" fmla="*/ 1326654 h 1326654"/>
                  <a:gd name="connsiteX0" fmla="*/ 384853 w 588119"/>
                  <a:gd name="connsiteY0" fmla="*/ 1326148 h 1326148"/>
                  <a:gd name="connsiteX1" fmla="*/ 0 w 588119"/>
                  <a:gd name="connsiteY1" fmla="*/ 48 h 1326148"/>
                  <a:gd name="connsiteX2" fmla="*/ 521570 w 588119"/>
                  <a:gd name="connsiteY2" fmla="*/ 228243 h 1326148"/>
                  <a:gd name="connsiteX3" fmla="*/ 588119 w 588119"/>
                  <a:gd name="connsiteY3" fmla="*/ 1321329 h 1326148"/>
                  <a:gd name="connsiteX4" fmla="*/ 384853 w 588119"/>
                  <a:gd name="connsiteY4" fmla="*/ 1326148 h 1326148"/>
                  <a:gd name="connsiteX0" fmla="*/ 384853 w 588119"/>
                  <a:gd name="connsiteY0" fmla="*/ 1326148 h 1326148"/>
                  <a:gd name="connsiteX1" fmla="*/ 0 w 588119"/>
                  <a:gd name="connsiteY1" fmla="*/ 48 h 1326148"/>
                  <a:gd name="connsiteX2" fmla="*/ 521570 w 588119"/>
                  <a:gd name="connsiteY2" fmla="*/ 228243 h 1326148"/>
                  <a:gd name="connsiteX3" fmla="*/ 588119 w 588119"/>
                  <a:gd name="connsiteY3" fmla="*/ 1321329 h 1326148"/>
                  <a:gd name="connsiteX4" fmla="*/ 384853 w 588119"/>
                  <a:gd name="connsiteY4" fmla="*/ 1326148 h 1326148"/>
                  <a:gd name="connsiteX0" fmla="*/ 384853 w 588119"/>
                  <a:gd name="connsiteY0" fmla="*/ 1326148 h 1326148"/>
                  <a:gd name="connsiteX1" fmla="*/ 0 w 588119"/>
                  <a:gd name="connsiteY1" fmla="*/ 48 h 1326148"/>
                  <a:gd name="connsiteX2" fmla="*/ 521570 w 588119"/>
                  <a:gd name="connsiteY2" fmla="*/ 228243 h 1326148"/>
                  <a:gd name="connsiteX3" fmla="*/ 588119 w 588119"/>
                  <a:gd name="connsiteY3" fmla="*/ 1321329 h 1326148"/>
                  <a:gd name="connsiteX4" fmla="*/ 384853 w 588119"/>
                  <a:gd name="connsiteY4" fmla="*/ 1326148 h 1326148"/>
                  <a:gd name="connsiteX0" fmla="*/ 366066 w 569332"/>
                  <a:gd name="connsiteY0" fmla="*/ 1097905 h 1097905"/>
                  <a:gd name="connsiteX1" fmla="*/ 0 w 569332"/>
                  <a:gd name="connsiteY1" fmla="*/ 4757 h 1097905"/>
                  <a:gd name="connsiteX2" fmla="*/ 502783 w 569332"/>
                  <a:gd name="connsiteY2" fmla="*/ 0 h 1097905"/>
                  <a:gd name="connsiteX3" fmla="*/ 569332 w 569332"/>
                  <a:gd name="connsiteY3" fmla="*/ 1093086 h 1097905"/>
                  <a:gd name="connsiteX4" fmla="*/ 366066 w 569332"/>
                  <a:gd name="connsiteY4" fmla="*/ 1097905 h 1097905"/>
                  <a:gd name="connsiteX0" fmla="*/ 366066 w 569332"/>
                  <a:gd name="connsiteY0" fmla="*/ 1097905 h 1097905"/>
                  <a:gd name="connsiteX1" fmla="*/ 0 w 569332"/>
                  <a:gd name="connsiteY1" fmla="*/ 4757 h 1097905"/>
                  <a:gd name="connsiteX2" fmla="*/ 502783 w 569332"/>
                  <a:gd name="connsiteY2" fmla="*/ 0 h 1097905"/>
                  <a:gd name="connsiteX3" fmla="*/ 569332 w 569332"/>
                  <a:gd name="connsiteY3" fmla="*/ 1093086 h 1097905"/>
                  <a:gd name="connsiteX4" fmla="*/ 366066 w 569332"/>
                  <a:gd name="connsiteY4" fmla="*/ 1097905 h 1097905"/>
                  <a:gd name="connsiteX0" fmla="*/ 366066 w 569332"/>
                  <a:gd name="connsiteY0" fmla="*/ 1097905 h 1097905"/>
                  <a:gd name="connsiteX1" fmla="*/ 0 w 569332"/>
                  <a:gd name="connsiteY1" fmla="*/ 4757 h 1097905"/>
                  <a:gd name="connsiteX2" fmla="*/ 502783 w 569332"/>
                  <a:gd name="connsiteY2" fmla="*/ 0 h 1097905"/>
                  <a:gd name="connsiteX3" fmla="*/ 569332 w 569332"/>
                  <a:gd name="connsiteY3" fmla="*/ 1093086 h 1097905"/>
                  <a:gd name="connsiteX4" fmla="*/ 366066 w 569332"/>
                  <a:gd name="connsiteY4" fmla="*/ 1097905 h 1097905"/>
                  <a:gd name="connsiteX0" fmla="*/ 366066 w 594113"/>
                  <a:gd name="connsiteY0" fmla="*/ 1097905 h 1179971"/>
                  <a:gd name="connsiteX1" fmla="*/ 0 w 594113"/>
                  <a:gd name="connsiteY1" fmla="*/ 4757 h 1179971"/>
                  <a:gd name="connsiteX2" fmla="*/ 502783 w 594113"/>
                  <a:gd name="connsiteY2" fmla="*/ 0 h 1179971"/>
                  <a:gd name="connsiteX3" fmla="*/ 594113 w 594113"/>
                  <a:gd name="connsiteY3" fmla="*/ 1179818 h 1179971"/>
                  <a:gd name="connsiteX4" fmla="*/ 366066 w 594113"/>
                  <a:gd name="connsiteY4" fmla="*/ 1097905 h 1179971"/>
                  <a:gd name="connsiteX0" fmla="*/ 403236 w 594113"/>
                  <a:gd name="connsiteY0" fmla="*/ 1215612 h 1215612"/>
                  <a:gd name="connsiteX1" fmla="*/ 0 w 594113"/>
                  <a:gd name="connsiteY1" fmla="*/ 4757 h 1215612"/>
                  <a:gd name="connsiteX2" fmla="*/ 502783 w 594113"/>
                  <a:gd name="connsiteY2" fmla="*/ 0 h 1215612"/>
                  <a:gd name="connsiteX3" fmla="*/ 594113 w 594113"/>
                  <a:gd name="connsiteY3" fmla="*/ 1179818 h 1215612"/>
                  <a:gd name="connsiteX4" fmla="*/ 403236 w 594113"/>
                  <a:gd name="connsiteY4" fmla="*/ 1215612 h 1215612"/>
                  <a:gd name="connsiteX0" fmla="*/ 403236 w 574100"/>
                  <a:gd name="connsiteY0" fmla="*/ 1215612 h 1215612"/>
                  <a:gd name="connsiteX1" fmla="*/ 0 w 574100"/>
                  <a:gd name="connsiteY1" fmla="*/ 4757 h 1215612"/>
                  <a:gd name="connsiteX2" fmla="*/ 502783 w 574100"/>
                  <a:gd name="connsiteY2" fmla="*/ 0 h 1215612"/>
                  <a:gd name="connsiteX3" fmla="*/ 574100 w 574100"/>
                  <a:gd name="connsiteY3" fmla="*/ 1014877 h 1215612"/>
                  <a:gd name="connsiteX4" fmla="*/ 403236 w 574100"/>
                  <a:gd name="connsiteY4" fmla="*/ 1215612 h 1215612"/>
                  <a:gd name="connsiteX0" fmla="*/ 333190 w 574100"/>
                  <a:gd name="connsiteY0" fmla="*/ 985695 h 1015244"/>
                  <a:gd name="connsiteX1" fmla="*/ 0 w 574100"/>
                  <a:gd name="connsiteY1" fmla="*/ 4757 h 1015244"/>
                  <a:gd name="connsiteX2" fmla="*/ 502783 w 574100"/>
                  <a:gd name="connsiteY2" fmla="*/ 0 h 1015244"/>
                  <a:gd name="connsiteX3" fmla="*/ 574100 w 574100"/>
                  <a:gd name="connsiteY3" fmla="*/ 1014877 h 1015244"/>
                  <a:gd name="connsiteX4" fmla="*/ 333190 w 574100"/>
                  <a:gd name="connsiteY4" fmla="*/ 985695 h 101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4100" h="1015244">
                    <a:moveTo>
                      <a:pt x="333190" y="985695"/>
                    </a:moveTo>
                    <a:cubicBezTo>
                      <a:pt x="153901" y="433090"/>
                      <a:pt x="295574" y="908506"/>
                      <a:pt x="0" y="4757"/>
                    </a:cubicBezTo>
                    <a:cubicBezTo>
                      <a:pt x="166537" y="861"/>
                      <a:pt x="336246" y="3896"/>
                      <a:pt x="502783" y="0"/>
                    </a:cubicBezTo>
                    <a:cubicBezTo>
                      <a:pt x="555943" y="995541"/>
                      <a:pt x="537473" y="350120"/>
                      <a:pt x="574100" y="1014877"/>
                    </a:cubicBezTo>
                    <a:cubicBezTo>
                      <a:pt x="476415" y="1019182"/>
                      <a:pt x="529388" y="984229"/>
                      <a:pt x="333190" y="98569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  <a:alpha val="5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29" name="Group 28"/>
              <p:cNvGrpSpPr/>
              <p:nvPr/>
            </p:nvGrpSpPr>
            <p:grpSpPr>
              <a:xfrm>
                <a:off x="1856416" y="3709935"/>
                <a:ext cx="1049338" cy="1739900"/>
                <a:chOff x="1856416" y="3709935"/>
                <a:chExt cx="1049338" cy="1739900"/>
              </a:xfrm>
            </p:grpSpPr>
            <p:sp>
              <p:nvSpPr>
                <p:cNvPr id="496" name="Rectangle 495"/>
                <p:cNvSpPr/>
                <p:nvPr/>
              </p:nvSpPr>
              <p:spPr bwMode="auto">
                <a:xfrm rot="10800000">
                  <a:off x="1867529" y="3957585"/>
                  <a:ext cx="1027112" cy="61109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48285" name="Group 498"/>
                <p:cNvGrpSpPr>
                  <a:grpSpLocks/>
                </p:cNvGrpSpPr>
                <p:nvPr/>
              </p:nvGrpSpPr>
              <p:grpSpPr bwMode="auto">
                <a:xfrm>
                  <a:off x="1858805" y="5088863"/>
                  <a:ext cx="1035373" cy="360972"/>
                  <a:chOff x="4128636" y="3606589"/>
                  <a:chExt cx="568145" cy="338667"/>
                </a:xfrm>
              </p:grpSpPr>
              <p:sp>
                <p:nvSpPr>
                  <p:cNvPr id="515" name="Oval 514"/>
                  <p:cNvSpPr/>
                  <p:nvPr/>
                </p:nvSpPr>
                <p:spPr>
                  <a:xfrm>
                    <a:off x="4129067" y="3720356"/>
                    <a:ext cx="567968" cy="224900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6" name="Rectangle 515"/>
                  <p:cNvSpPr/>
                  <p:nvPr/>
                </p:nvSpPr>
                <p:spPr>
                  <a:xfrm>
                    <a:off x="4129067" y="3720356"/>
                    <a:ext cx="567968" cy="111705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7" name="Oval 516"/>
                  <p:cNvSpPr/>
                  <p:nvPr/>
                </p:nvSpPr>
                <p:spPr>
                  <a:xfrm>
                    <a:off x="4129067" y="3607161"/>
                    <a:ext cx="567968" cy="224900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  <a:alpha val="7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18" name="Straight Connector 517"/>
                  <p:cNvCxnSpPr/>
                  <p:nvPr/>
                </p:nvCxnSpPr>
                <p:spPr>
                  <a:xfrm>
                    <a:off x="4697035" y="3720356"/>
                    <a:ext cx="0" cy="111705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9" name="Straight Connector 518"/>
                  <p:cNvCxnSpPr/>
                  <p:nvPr/>
                </p:nvCxnSpPr>
                <p:spPr>
                  <a:xfrm>
                    <a:off x="4129067" y="3720356"/>
                    <a:ext cx="0" cy="111705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00" name="Rectangle 499"/>
                <p:cNvSpPr/>
                <p:nvPr/>
              </p:nvSpPr>
              <p:spPr bwMode="auto">
                <a:xfrm>
                  <a:off x="1877054" y="4704509"/>
                  <a:ext cx="1028700" cy="5230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60000"/>
                        <a:lumOff val="40000"/>
                        <a:alpha val="62000"/>
                      </a:schemeClr>
                    </a:gs>
                    <a:gs pos="54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2" name="Straight Connector 501"/>
                <p:cNvCxnSpPr/>
                <p:nvPr/>
              </p:nvCxnSpPr>
              <p:spPr bwMode="auto">
                <a:xfrm>
                  <a:off x="1861179" y="3981398"/>
                  <a:ext cx="17462" cy="130175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" name="Straight Connector 502"/>
                <p:cNvCxnSpPr/>
                <p:nvPr/>
              </p:nvCxnSpPr>
              <p:spPr bwMode="auto">
                <a:xfrm flipH="1">
                  <a:off x="2894641" y="3971873"/>
                  <a:ext cx="6350" cy="127000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90" name="Group 504"/>
                <p:cNvGrpSpPr>
                  <a:grpSpLocks/>
                </p:cNvGrpSpPr>
                <p:nvPr/>
              </p:nvGrpSpPr>
              <p:grpSpPr bwMode="auto">
                <a:xfrm>
                  <a:off x="1856416" y="3709935"/>
                  <a:ext cx="1044712" cy="399063"/>
                  <a:chOff x="2183302" y="1574638"/>
                  <a:chExt cx="1200154" cy="430218"/>
                </a:xfrm>
              </p:grpSpPr>
              <p:sp>
                <p:nvSpPr>
                  <p:cNvPr id="506" name="Oval 505"/>
                  <p:cNvSpPr/>
                  <p:nvPr/>
                </p:nvSpPr>
                <p:spPr bwMode="auto">
                  <a:xfrm flipV="1">
                    <a:off x="2185126" y="1689305"/>
                    <a:ext cx="1196349" cy="31490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20000"/>
                          <a:lumOff val="80000"/>
                        </a:schemeClr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07" name="Rectangle 506"/>
                  <p:cNvSpPr/>
                  <p:nvPr/>
                </p:nvSpPr>
                <p:spPr bwMode="auto">
                  <a:xfrm>
                    <a:off x="2183302" y="1735513"/>
                    <a:ext cx="1198173" cy="11295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08" name="Oval 507"/>
                  <p:cNvSpPr/>
                  <p:nvPr/>
                </p:nvSpPr>
                <p:spPr bwMode="auto">
                  <a:xfrm flipV="1">
                    <a:off x="2183302" y="1574638"/>
                    <a:ext cx="1196349" cy="314904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09" name="Freeform 508"/>
                  <p:cNvSpPr/>
                  <p:nvPr/>
                </p:nvSpPr>
                <p:spPr bwMode="auto">
                  <a:xfrm>
                    <a:off x="2489684" y="1670478"/>
                    <a:ext cx="581762" cy="157452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0" name="Freeform 509"/>
                  <p:cNvSpPr/>
                  <p:nvPr/>
                </p:nvSpPr>
                <p:spPr bwMode="auto">
                  <a:xfrm>
                    <a:off x="2429502" y="1629404"/>
                    <a:ext cx="703949" cy="111244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1" name="Freeform 510"/>
                  <p:cNvSpPr/>
                  <p:nvPr/>
                </p:nvSpPr>
                <p:spPr bwMode="auto">
                  <a:xfrm>
                    <a:off x="2892723" y="1723534"/>
                    <a:ext cx="257142" cy="95840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2" name="Freeform 511"/>
                  <p:cNvSpPr/>
                  <p:nvPr/>
                </p:nvSpPr>
                <p:spPr bwMode="auto">
                  <a:xfrm>
                    <a:off x="2416736" y="1725244"/>
                    <a:ext cx="255318" cy="94130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13" name="Straight Connector 512"/>
                  <p:cNvCxnSpPr>
                    <a:endCxn id="508" idx="2"/>
                  </p:cNvCxnSpPr>
                  <p:nvPr/>
                </p:nvCxnSpPr>
                <p:spPr bwMode="auto">
                  <a:xfrm flipH="1" flipV="1">
                    <a:off x="2183302" y="1732090"/>
                    <a:ext cx="1824" cy="12151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4" name="Straight Connector 513"/>
                  <p:cNvCxnSpPr/>
                  <p:nvPr/>
                </p:nvCxnSpPr>
                <p:spPr bwMode="auto">
                  <a:xfrm flipH="1" flipV="1">
                    <a:off x="3381475" y="1728667"/>
                    <a:ext cx="1823" cy="12151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0" name="Group 29"/>
              <p:cNvGrpSpPr/>
              <p:nvPr/>
            </p:nvGrpSpPr>
            <p:grpSpPr>
              <a:xfrm>
                <a:off x="3566154" y="3862335"/>
                <a:ext cx="514350" cy="1670050"/>
                <a:chOff x="3566154" y="3862335"/>
                <a:chExt cx="514350" cy="1670050"/>
              </a:xfrm>
            </p:grpSpPr>
            <p:sp>
              <p:nvSpPr>
                <p:cNvPr id="549" name="Rectangle 548"/>
                <p:cNvSpPr/>
                <p:nvPr/>
              </p:nvSpPr>
              <p:spPr bwMode="auto">
                <a:xfrm rot="10800000">
                  <a:off x="3569201" y="3946092"/>
                  <a:ext cx="498084" cy="628647"/>
                </a:xfrm>
                <a:prstGeom prst="rect">
                  <a:avLst/>
                </a:prstGeom>
                <a:gradFill>
                  <a:gsLst>
                    <a:gs pos="100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50" name="Straight Connector 549"/>
                <p:cNvCxnSpPr/>
                <p:nvPr/>
              </p:nvCxnSpPr>
              <p:spPr bwMode="auto">
                <a:xfrm flipH="1">
                  <a:off x="4078916" y="4019498"/>
                  <a:ext cx="1588" cy="136525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71" name="Group 552"/>
                <p:cNvGrpSpPr>
                  <a:grpSpLocks/>
                </p:cNvGrpSpPr>
                <p:nvPr/>
              </p:nvGrpSpPr>
              <p:grpSpPr bwMode="auto">
                <a:xfrm>
                  <a:off x="3571302" y="5310688"/>
                  <a:ext cx="507588" cy="221697"/>
                  <a:chOff x="4128636" y="3606589"/>
                  <a:chExt cx="568145" cy="338667"/>
                </a:xfrm>
              </p:grpSpPr>
              <p:sp>
                <p:nvSpPr>
                  <p:cNvPr id="562" name="Oval 561"/>
                  <p:cNvSpPr/>
                  <p:nvPr/>
                </p:nvSpPr>
                <p:spPr>
                  <a:xfrm>
                    <a:off x="4128204" y="3719724"/>
                    <a:ext cx="568606" cy="225532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63" name="Rectangle 562"/>
                  <p:cNvSpPr/>
                  <p:nvPr/>
                </p:nvSpPr>
                <p:spPr>
                  <a:xfrm>
                    <a:off x="4128204" y="3719724"/>
                    <a:ext cx="568606" cy="111554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64" name="Oval 563"/>
                  <p:cNvSpPr/>
                  <p:nvPr/>
                </p:nvSpPr>
                <p:spPr>
                  <a:xfrm>
                    <a:off x="4128204" y="3605744"/>
                    <a:ext cx="568606" cy="225534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65" name="Straight Connector 564"/>
                  <p:cNvCxnSpPr/>
                  <p:nvPr/>
                </p:nvCxnSpPr>
                <p:spPr>
                  <a:xfrm>
                    <a:off x="4696810" y="3719724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6" name="Straight Connector 565"/>
                  <p:cNvCxnSpPr/>
                  <p:nvPr/>
                </p:nvCxnSpPr>
                <p:spPr>
                  <a:xfrm>
                    <a:off x="4128204" y="3719724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54" name="Rectangle 553"/>
                <p:cNvSpPr/>
                <p:nvPr/>
              </p:nvSpPr>
              <p:spPr bwMode="auto">
                <a:xfrm>
                  <a:off x="3572504" y="4575123"/>
                  <a:ext cx="496887" cy="81280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57" name="Straight Connector 556"/>
                <p:cNvCxnSpPr/>
                <p:nvPr/>
              </p:nvCxnSpPr>
              <p:spPr bwMode="auto">
                <a:xfrm flipH="1">
                  <a:off x="3566154" y="4027435"/>
                  <a:ext cx="3175" cy="145097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57" name="Group 538"/>
                <p:cNvGrpSpPr>
                  <a:grpSpLocks/>
                </p:cNvGrpSpPr>
                <p:nvPr/>
              </p:nvGrpSpPr>
              <p:grpSpPr bwMode="auto">
                <a:xfrm>
                  <a:off x="3568667" y="3862335"/>
                  <a:ext cx="503828" cy="248249"/>
                  <a:chOff x="2183302" y="1564542"/>
                  <a:chExt cx="1200154" cy="440314"/>
                </a:xfrm>
              </p:grpSpPr>
              <p:sp>
                <p:nvSpPr>
                  <p:cNvPr id="540" name="Oval 539"/>
                  <p:cNvSpPr/>
                  <p:nvPr/>
                </p:nvSpPr>
                <p:spPr bwMode="auto">
                  <a:xfrm flipV="1">
                    <a:off x="2188659" y="1691250"/>
                    <a:ext cx="1194966" cy="31254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bg1"/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41" name="Rectangle 540"/>
                  <p:cNvSpPr/>
                  <p:nvPr/>
                </p:nvSpPr>
                <p:spPr bwMode="auto">
                  <a:xfrm>
                    <a:off x="2184879" y="1736302"/>
                    <a:ext cx="1198746" cy="11262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2" name="Oval 541"/>
                  <p:cNvSpPr/>
                  <p:nvPr/>
                </p:nvSpPr>
                <p:spPr bwMode="auto">
                  <a:xfrm flipV="1">
                    <a:off x="2184879" y="1564542"/>
                    <a:ext cx="1194966" cy="312545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43" name="Freeform 542"/>
                  <p:cNvSpPr/>
                  <p:nvPr/>
                </p:nvSpPr>
                <p:spPr bwMode="auto">
                  <a:xfrm>
                    <a:off x="2491182" y="1671539"/>
                    <a:ext cx="582357" cy="154865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4" name="Freeform 543"/>
                  <p:cNvSpPr/>
                  <p:nvPr/>
                </p:nvSpPr>
                <p:spPr bwMode="auto">
                  <a:xfrm>
                    <a:off x="2430678" y="1629304"/>
                    <a:ext cx="703366" cy="109812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5" name="Freeform 544"/>
                  <p:cNvSpPr/>
                  <p:nvPr/>
                </p:nvSpPr>
                <p:spPr bwMode="auto">
                  <a:xfrm>
                    <a:off x="2892025" y="1722222"/>
                    <a:ext cx="260927" cy="95734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6" name="Freeform 545"/>
                  <p:cNvSpPr/>
                  <p:nvPr/>
                </p:nvSpPr>
                <p:spPr bwMode="auto">
                  <a:xfrm>
                    <a:off x="2419334" y="1725039"/>
                    <a:ext cx="253362" cy="95734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47" name="Straight Connector 546"/>
                  <p:cNvCxnSpPr>
                    <a:endCxn id="542" idx="2"/>
                  </p:cNvCxnSpPr>
                  <p:nvPr/>
                </p:nvCxnSpPr>
                <p:spPr bwMode="auto">
                  <a:xfrm flipH="1" flipV="1">
                    <a:off x="2184879" y="1722222"/>
                    <a:ext cx="3780" cy="12107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8" name="Straight Connector 547"/>
                  <p:cNvCxnSpPr/>
                  <p:nvPr/>
                </p:nvCxnSpPr>
                <p:spPr bwMode="auto">
                  <a:xfrm flipH="1" flipV="1">
                    <a:off x="3379845" y="1727853"/>
                    <a:ext cx="3780" cy="12107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1" name="Group 30"/>
              <p:cNvGrpSpPr/>
              <p:nvPr/>
            </p:nvGrpSpPr>
            <p:grpSpPr>
              <a:xfrm>
                <a:off x="4348791" y="3867098"/>
                <a:ext cx="514350" cy="1670050"/>
                <a:chOff x="4348791" y="3867098"/>
                <a:chExt cx="514350" cy="1670050"/>
              </a:xfrm>
            </p:grpSpPr>
            <p:sp>
              <p:nvSpPr>
                <p:cNvPr id="579" name="Rectangle 578"/>
                <p:cNvSpPr/>
                <p:nvPr/>
              </p:nvSpPr>
              <p:spPr bwMode="auto">
                <a:xfrm rot="10800000">
                  <a:off x="4351838" y="3950855"/>
                  <a:ext cx="498084" cy="628647"/>
                </a:xfrm>
                <a:prstGeom prst="rect">
                  <a:avLst/>
                </a:prstGeom>
                <a:gradFill>
                  <a:gsLst>
                    <a:gs pos="100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80" name="Straight Connector 579"/>
                <p:cNvCxnSpPr/>
                <p:nvPr/>
              </p:nvCxnSpPr>
              <p:spPr bwMode="auto">
                <a:xfrm flipH="1">
                  <a:off x="4861554" y="4024260"/>
                  <a:ext cx="1587" cy="136525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43" name="Group 580"/>
                <p:cNvGrpSpPr>
                  <a:grpSpLocks/>
                </p:cNvGrpSpPr>
                <p:nvPr/>
              </p:nvGrpSpPr>
              <p:grpSpPr bwMode="auto">
                <a:xfrm>
                  <a:off x="4353939" y="5315451"/>
                  <a:ext cx="507588" cy="221697"/>
                  <a:chOff x="4128636" y="3606589"/>
                  <a:chExt cx="568145" cy="338667"/>
                </a:xfrm>
              </p:grpSpPr>
              <p:sp>
                <p:nvSpPr>
                  <p:cNvPr id="589" name="Oval 588"/>
                  <p:cNvSpPr/>
                  <p:nvPr/>
                </p:nvSpPr>
                <p:spPr>
                  <a:xfrm>
                    <a:off x="4128205" y="3719722"/>
                    <a:ext cx="568606" cy="225534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90" name="Rectangle 589"/>
                  <p:cNvSpPr/>
                  <p:nvPr/>
                </p:nvSpPr>
                <p:spPr>
                  <a:xfrm>
                    <a:off x="4128205" y="3719722"/>
                    <a:ext cx="568606" cy="111554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91" name="Oval 590"/>
                  <p:cNvSpPr/>
                  <p:nvPr/>
                </p:nvSpPr>
                <p:spPr>
                  <a:xfrm>
                    <a:off x="4128205" y="3605744"/>
                    <a:ext cx="568606" cy="225532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92" name="Straight Connector 591"/>
                  <p:cNvCxnSpPr/>
                  <p:nvPr/>
                </p:nvCxnSpPr>
                <p:spPr>
                  <a:xfrm>
                    <a:off x="4696811" y="3719722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3" name="Straight Connector 592"/>
                  <p:cNvCxnSpPr/>
                  <p:nvPr/>
                </p:nvCxnSpPr>
                <p:spPr>
                  <a:xfrm>
                    <a:off x="4128205" y="3719722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82" name="Rectangle 581"/>
                <p:cNvSpPr/>
                <p:nvPr/>
              </p:nvSpPr>
              <p:spPr bwMode="auto">
                <a:xfrm>
                  <a:off x="4355141" y="4579885"/>
                  <a:ext cx="496888" cy="81280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84" name="Straight Connector 583"/>
                <p:cNvCxnSpPr/>
                <p:nvPr/>
              </p:nvCxnSpPr>
              <p:spPr bwMode="auto">
                <a:xfrm flipH="1">
                  <a:off x="4348791" y="4032198"/>
                  <a:ext cx="3175" cy="145097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29" name="Group 568"/>
                <p:cNvGrpSpPr>
                  <a:grpSpLocks/>
                </p:cNvGrpSpPr>
                <p:nvPr/>
              </p:nvGrpSpPr>
              <p:grpSpPr bwMode="auto">
                <a:xfrm>
                  <a:off x="4351304" y="3867098"/>
                  <a:ext cx="503828" cy="248249"/>
                  <a:chOff x="2183302" y="1564542"/>
                  <a:chExt cx="1200154" cy="440314"/>
                </a:xfrm>
              </p:grpSpPr>
              <p:sp>
                <p:nvSpPr>
                  <p:cNvPr id="570" name="Oval 569"/>
                  <p:cNvSpPr/>
                  <p:nvPr/>
                </p:nvSpPr>
                <p:spPr bwMode="auto">
                  <a:xfrm flipV="1">
                    <a:off x="2188662" y="1691248"/>
                    <a:ext cx="1194966" cy="31254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bg1"/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71" name="Rectangle 570"/>
                  <p:cNvSpPr/>
                  <p:nvPr/>
                </p:nvSpPr>
                <p:spPr bwMode="auto">
                  <a:xfrm>
                    <a:off x="2184879" y="1736300"/>
                    <a:ext cx="1198749" cy="11262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72" name="Oval 571"/>
                  <p:cNvSpPr/>
                  <p:nvPr/>
                </p:nvSpPr>
                <p:spPr bwMode="auto">
                  <a:xfrm flipV="1">
                    <a:off x="2184879" y="1564542"/>
                    <a:ext cx="1194966" cy="312543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73" name="Freeform 572"/>
                  <p:cNvSpPr/>
                  <p:nvPr/>
                </p:nvSpPr>
                <p:spPr bwMode="auto">
                  <a:xfrm>
                    <a:off x="2491185" y="1671539"/>
                    <a:ext cx="582357" cy="154863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74" name="Freeform 573"/>
                  <p:cNvSpPr/>
                  <p:nvPr/>
                </p:nvSpPr>
                <p:spPr bwMode="auto">
                  <a:xfrm>
                    <a:off x="2430680" y="1629303"/>
                    <a:ext cx="703366" cy="109814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75" name="Freeform 574"/>
                  <p:cNvSpPr/>
                  <p:nvPr/>
                </p:nvSpPr>
                <p:spPr bwMode="auto">
                  <a:xfrm>
                    <a:off x="2892028" y="1722222"/>
                    <a:ext cx="260925" cy="95734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76" name="Freeform 575"/>
                  <p:cNvSpPr/>
                  <p:nvPr/>
                </p:nvSpPr>
                <p:spPr bwMode="auto">
                  <a:xfrm>
                    <a:off x="2419334" y="1725037"/>
                    <a:ext cx="253364" cy="95734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77" name="Straight Connector 576"/>
                  <p:cNvCxnSpPr>
                    <a:endCxn id="572" idx="2"/>
                  </p:cNvCxnSpPr>
                  <p:nvPr/>
                </p:nvCxnSpPr>
                <p:spPr bwMode="auto">
                  <a:xfrm flipH="1" flipV="1">
                    <a:off x="2184879" y="1722222"/>
                    <a:ext cx="3783" cy="121075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8" name="Straight Connector 577"/>
                  <p:cNvCxnSpPr/>
                  <p:nvPr/>
                </p:nvCxnSpPr>
                <p:spPr bwMode="auto">
                  <a:xfrm flipH="1" flipV="1">
                    <a:off x="3379845" y="1727853"/>
                    <a:ext cx="3783" cy="121075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8258" name="Group 48257"/>
              <p:cNvGrpSpPr/>
              <p:nvPr/>
            </p:nvGrpSpPr>
            <p:grpSpPr>
              <a:xfrm>
                <a:off x="5552116" y="3849635"/>
                <a:ext cx="514350" cy="1670050"/>
                <a:chOff x="5552116" y="3849635"/>
                <a:chExt cx="514350" cy="1670050"/>
              </a:xfrm>
            </p:grpSpPr>
            <p:sp>
              <p:nvSpPr>
                <p:cNvPr id="606" name="Rectangle 605"/>
                <p:cNvSpPr/>
                <p:nvPr/>
              </p:nvSpPr>
              <p:spPr bwMode="auto">
                <a:xfrm rot="10800000">
                  <a:off x="5555163" y="3933392"/>
                  <a:ext cx="498084" cy="628647"/>
                </a:xfrm>
                <a:prstGeom prst="rect">
                  <a:avLst/>
                </a:prstGeom>
                <a:gradFill>
                  <a:gsLst>
                    <a:gs pos="100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07" name="Straight Connector 606"/>
                <p:cNvCxnSpPr/>
                <p:nvPr/>
              </p:nvCxnSpPr>
              <p:spPr bwMode="auto">
                <a:xfrm flipH="1">
                  <a:off x="6064879" y="4006798"/>
                  <a:ext cx="1587" cy="136525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15" name="Group 607"/>
                <p:cNvGrpSpPr>
                  <a:grpSpLocks/>
                </p:cNvGrpSpPr>
                <p:nvPr/>
              </p:nvGrpSpPr>
              <p:grpSpPr bwMode="auto">
                <a:xfrm>
                  <a:off x="5557264" y="5297988"/>
                  <a:ext cx="507588" cy="221697"/>
                  <a:chOff x="4128636" y="3606589"/>
                  <a:chExt cx="568145" cy="338667"/>
                </a:xfrm>
              </p:grpSpPr>
              <p:sp>
                <p:nvSpPr>
                  <p:cNvPr id="616" name="Oval 615"/>
                  <p:cNvSpPr/>
                  <p:nvPr/>
                </p:nvSpPr>
                <p:spPr>
                  <a:xfrm>
                    <a:off x="4128205" y="3719724"/>
                    <a:ext cx="568606" cy="225532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17" name="Rectangle 616"/>
                  <p:cNvSpPr/>
                  <p:nvPr/>
                </p:nvSpPr>
                <p:spPr>
                  <a:xfrm>
                    <a:off x="4128205" y="3719724"/>
                    <a:ext cx="568606" cy="111554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18" name="Oval 617"/>
                  <p:cNvSpPr/>
                  <p:nvPr/>
                </p:nvSpPr>
                <p:spPr>
                  <a:xfrm>
                    <a:off x="4128205" y="3605744"/>
                    <a:ext cx="568606" cy="225534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19" name="Straight Connector 618"/>
                  <p:cNvCxnSpPr/>
                  <p:nvPr/>
                </p:nvCxnSpPr>
                <p:spPr>
                  <a:xfrm>
                    <a:off x="4696811" y="3719724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0" name="Straight Connector 619"/>
                  <p:cNvCxnSpPr/>
                  <p:nvPr/>
                </p:nvCxnSpPr>
                <p:spPr>
                  <a:xfrm>
                    <a:off x="4128205" y="3719724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09" name="Rectangle 608"/>
                <p:cNvSpPr/>
                <p:nvPr/>
              </p:nvSpPr>
              <p:spPr bwMode="auto">
                <a:xfrm>
                  <a:off x="5558466" y="4562423"/>
                  <a:ext cx="496888" cy="81280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11" name="Straight Connector 610"/>
                <p:cNvCxnSpPr/>
                <p:nvPr/>
              </p:nvCxnSpPr>
              <p:spPr bwMode="auto">
                <a:xfrm flipH="1">
                  <a:off x="5552116" y="4014735"/>
                  <a:ext cx="3175" cy="145097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01" name="Group 595"/>
                <p:cNvGrpSpPr>
                  <a:grpSpLocks/>
                </p:cNvGrpSpPr>
                <p:nvPr/>
              </p:nvGrpSpPr>
              <p:grpSpPr bwMode="auto">
                <a:xfrm>
                  <a:off x="5554629" y="3849635"/>
                  <a:ext cx="503828" cy="248249"/>
                  <a:chOff x="2183302" y="1564542"/>
                  <a:chExt cx="1200154" cy="440314"/>
                </a:xfrm>
              </p:grpSpPr>
              <p:sp>
                <p:nvSpPr>
                  <p:cNvPr id="597" name="Oval 596"/>
                  <p:cNvSpPr/>
                  <p:nvPr/>
                </p:nvSpPr>
                <p:spPr bwMode="auto">
                  <a:xfrm flipV="1">
                    <a:off x="2188662" y="1691250"/>
                    <a:ext cx="1194966" cy="31254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bg1"/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98" name="Rectangle 597"/>
                  <p:cNvSpPr/>
                  <p:nvPr/>
                </p:nvSpPr>
                <p:spPr bwMode="auto">
                  <a:xfrm>
                    <a:off x="2184879" y="1736302"/>
                    <a:ext cx="1198749" cy="11262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99" name="Oval 598"/>
                  <p:cNvSpPr/>
                  <p:nvPr/>
                </p:nvSpPr>
                <p:spPr bwMode="auto">
                  <a:xfrm flipV="1">
                    <a:off x="2184879" y="1564542"/>
                    <a:ext cx="1194966" cy="312545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00" name="Freeform 599"/>
                  <p:cNvSpPr/>
                  <p:nvPr/>
                </p:nvSpPr>
                <p:spPr bwMode="auto">
                  <a:xfrm>
                    <a:off x="2491185" y="1671539"/>
                    <a:ext cx="582357" cy="154865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01" name="Freeform 600"/>
                  <p:cNvSpPr/>
                  <p:nvPr/>
                </p:nvSpPr>
                <p:spPr bwMode="auto">
                  <a:xfrm>
                    <a:off x="2430680" y="1629304"/>
                    <a:ext cx="703366" cy="109812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02" name="Freeform 601"/>
                  <p:cNvSpPr/>
                  <p:nvPr/>
                </p:nvSpPr>
                <p:spPr bwMode="auto">
                  <a:xfrm>
                    <a:off x="2892028" y="1722222"/>
                    <a:ext cx="260925" cy="95734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03" name="Freeform 602"/>
                  <p:cNvSpPr/>
                  <p:nvPr/>
                </p:nvSpPr>
                <p:spPr bwMode="auto">
                  <a:xfrm>
                    <a:off x="2419334" y="1725039"/>
                    <a:ext cx="253364" cy="95734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04" name="Straight Connector 603"/>
                  <p:cNvCxnSpPr>
                    <a:endCxn id="599" idx="2"/>
                  </p:cNvCxnSpPr>
                  <p:nvPr/>
                </p:nvCxnSpPr>
                <p:spPr bwMode="auto">
                  <a:xfrm flipH="1" flipV="1">
                    <a:off x="2184879" y="1722222"/>
                    <a:ext cx="3783" cy="12107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5" name="Straight Connector 604"/>
                  <p:cNvCxnSpPr/>
                  <p:nvPr/>
                </p:nvCxnSpPr>
                <p:spPr bwMode="auto">
                  <a:xfrm flipH="1" flipV="1">
                    <a:off x="3379845" y="1727853"/>
                    <a:ext cx="3783" cy="12107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8259" name="Group 48258"/>
              <p:cNvGrpSpPr/>
              <p:nvPr/>
            </p:nvGrpSpPr>
            <p:grpSpPr>
              <a:xfrm>
                <a:off x="6547479" y="3836935"/>
                <a:ext cx="514350" cy="1671638"/>
                <a:chOff x="6547479" y="3836935"/>
                <a:chExt cx="514350" cy="1671638"/>
              </a:xfrm>
            </p:grpSpPr>
            <p:sp>
              <p:nvSpPr>
                <p:cNvPr id="633" name="Rectangle 632"/>
                <p:cNvSpPr/>
                <p:nvPr/>
              </p:nvSpPr>
              <p:spPr bwMode="auto">
                <a:xfrm rot="10800000">
                  <a:off x="6550526" y="3920772"/>
                  <a:ext cx="498084" cy="629245"/>
                </a:xfrm>
                <a:prstGeom prst="rect">
                  <a:avLst/>
                </a:prstGeom>
                <a:gradFill>
                  <a:gsLst>
                    <a:gs pos="100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34" name="Straight Connector 633"/>
                <p:cNvCxnSpPr/>
                <p:nvPr/>
              </p:nvCxnSpPr>
              <p:spPr bwMode="auto">
                <a:xfrm flipH="1">
                  <a:off x="7060241" y="3994098"/>
                  <a:ext cx="1588" cy="136683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187" name="Group 634"/>
                <p:cNvGrpSpPr>
                  <a:grpSpLocks/>
                </p:cNvGrpSpPr>
                <p:nvPr/>
              </p:nvGrpSpPr>
              <p:grpSpPr bwMode="auto">
                <a:xfrm>
                  <a:off x="6552627" y="5286665"/>
                  <a:ext cx="507588" cy="221908"/>
                  <a:chOff x="4128636" y="3606589"/>
                  <a:chExt cx="568145" cy="338667"/>
                </a:xfrm>
              </p:grpSpPr>
              <p:sp>
                <p:nvSpPr>
                  <p:cNvPr id="643" name="Oval 642"/>
                  <p:cNvSpPr/>
                  <p:nvPr/>
                </p:nvSpPr>
                <p:spPr>
                  <a:xfrm>
                    <a:off x="4128204" y="3719937"/>
                    <a:ext cx="568606" cy="225319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44" name="Rectangle 643"/>
                  <p:cNvSpPr/>
                  <p:nvPr/>
                </p:nvSpPr>
                <p:spPr>
                  <a:xfrm>
                    <a:off x="4128204" y="3719937"/>
                    <a:ext cx="568606" cy="111448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45" name="Oval 644"/>
                  <p:cNvSpPr/>
                  <p:nvPr/>
                </p:nvSpPr>
                <p:spPr>
                  <a:xfrm>
                    <a:off x="4128204" y="3606067"/>
                    <a:ext cx="568606" cy="225318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46" name="Straight Connector 645"/>
                  <p:cNvCxnSpPr/>
                  <p:nvPr/>
                </p:nvCxnSpPr>
                <p:spPr>
                  <a:xfrm>
                    <a:off x="4696810" y="3719937"/>
                    <a:ext cx="0" cy="111448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7" name="Straight Connector 646"/>
                  <p:cNvCxnSpPr/>
                  <p:nvPr/>
                </p:nvCxnSpPr>
                <p:spPr>
                  <a:xfrm>
                    <a:off x="4128204" y="3719937"/>
                    <a:ext cx="0" cy="111448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36" name="Rectangle 635"/>
                <p:cNvSpPr/>
                <p:nvPr/>
              </p:nvSpPr>
              <p:spPr bwMode="auto">
                <a:xfrm>
                  <a:off x="6553829" y="4551310"/>
                  <a:ext cx="496887" cy="81280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38" name="Straight Connector 637"/>
                <p:cNvCxnSpPr/>
                <p:nvPr/>
              </p:nvCxnSpPr>
              <p:spPr bwMode="auto">
                <a:xfrm flipH="1">
                  <a:off x="6547479" y="4002035"/>
                  <a:ext cx="3175" cy="1452563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173" name="Group 622"/>
                <p:cNvGrpSpPr>
                  <a:grpSpLocks/>
                </p:cNvGrpSpPr>
                <p:nvPr/>
              </p:nvGrpSpPr>
              <p:grpSpPr bwMode="auto">
                <a:xfrm>
                  <a:off x="6549992" y="3836935"/>
                  <a:ext cx="503828" cy="248485"/>
                  <a:chOff x="2183302" y="1564542"/>
                  <a:chExt cx="1200154" cy="440314"/>
                </a:xfrm>
              </p:grpSpPr>
              <p:sp>
                <p:nvSpPr>
                  <p:cNvPr id="624" name="Oval 623"/>
                  <p:cNvSpPr/>
                  <p:nvPr/>
                </p:nvSpPr>
                <p:spPr bwMode="auto">
                  <a:xfrm flipV="1">
                    <a:off x="2188659" y="1691130"/>
                    <a:ext cx="1194966" cy="31506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bg1"/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25" name="Rectangle 624"/>
                  <p:cNvSpPr/>
                  <p:nvPr/>
                </p:nvSpPr>
                <p:spPr bwMode="auto">
                  <a:xfrm>
                    <a:off x="2184879" y="1736138"/>
                    <a:ext cx="1198746" cy="112522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26" name="Oval 625"/>
                  <p:cNvSpPr/>
                  <p:nvPr/>
                </p:nvSpPr>
                <p:spPr bwMode="auto">
                  <a:xfrm flipV="1">
                    <a:off x="2184879" y="1564542"/>
                    <a:ext cx="1194966" cy="315061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27" name="Freeform 626"/>
                  <p:cNvSpPr/>
                  <p:nvPr/>
                </p:nvSpPr>
                <p:spPr bwMode="auto">
                  <a:xfrm>
                    <a:off x="2491182" y="1671438"/>
                    <a:ext cx="582357" cy="157530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28" name="Freeform 627"/>
                  <p:cNvSpPr/>
                  <p:nvPr/>
                </p:nvSpPr>
                <p:spPr bwMode="auto">
                  <a:xfrm>
                    <a:off x="2430678" y="1629243"/>
                    <a:ext cx="703366" cy="112522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29" name="Freeform 628"/>
                  <p:cNvSpPr/>
                  <p:nvPr/>
                </p:nvSpPr>
                <p:spPr bwMode="auto">
                  <a:xfrm>
                    <a:off x="2892025" y="1724886"/>
                    <a:ext cx="260927" cy="95643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30" name="Freeform 629"/>
                  <p:cNvSpPr/>
                  <p:nvPr/>
                </p:nvSpPr>
                <p:spPr bwMode="auto">
                  <a:xfrm>
                    <a:off x="2419334" y="1727698"/>
                    <a:ext cx="253362" cy="92831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31" name="Straight Connector 630"/>
                  <p:cNvCxnSpPr>
                    <a:endCxn id="626" idx="2"/>
                  </p:cNvCxnSpPr>
                  <p:nvPr/>
                </p:nvCxnSpPr>
                <p:spPr bwMode="auto">
                  <a:xfrm flipH="1" flipV="1">
                    <a:off x="2184879" y="1722072"/>
                    <a:ext cx="3780" cy="120962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2" name="Straight Connector 631"/>
                  <p:cNvCxnSpPr/>
                  <p:nvPr/>
                </p:nvCxnSpPr>
                <p:spPr bwMode="auto">
                  <a:xfrm flipH="1" flipV="1">
                    <a:off x="3379845" y="1730512"/>
                    <a:ext cx="3780" cy="12096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8" name="Group 27"/>
            <p:cNvGrpSpPr/>
            <p:nvPr/>
          </p:nvGrpSpPr>
          <p:grpSpPr>
            <a:xfrm>
              <a:off x="2381956" y="2010251"/>
              <a:ext cx="4415330" cy="2315048"/>
              <a:chOff x="2381956" y="2435173"/>
              <a:chExt cx="4415330" cy="2315048"/>
            </a:xfrm>
          </p:grpSpPr>
          <p:sp>
            <p:nvSpPr>
              <p:cNvPr id="391" name="Freeform 390"/>
              <p:cNvSpPr/>
              <p:nvPr/>
            </p:nvSpPr>
            <p:spPr>
              <a:xfrm>
                <a:off x="2381956" y="2439629"/>
                <a:ext cx="297540" cy="1743187"/>
              </a:xfrm>
              <a:custGeom>
                <a:avLst/>
                <a:gdLst>
                  <a:gd name="connsiteX0" fmla="*/ 307275 w 307275"/>
                  <a:gd name="connsiteY0" fmla="*/ 0 h 1659441"/>
                  <a:gd name="connsiteX1" fmla="*/ 0 w 307275"/>
                  <a:gd name="connsiteY1" fmla="*/ 0 h 1659441"/>
                  <a:gd name="connsiteX2" fmla="*/ 0 w 307275"/>
                  <a:gd name="connsiteY2" fmla="*/ 1659441 h 1659441"/>
                  <a:gd name="connsiteX0" fmla="*/ 307275 w 307275"/>
                  <a:gd name="connsiteY0" fmla="*/ 0 h 2015941"/>
                  <a:gd name="connsiteX1" fmla="*/ 0 w 307275"/>
                  <a:gd name="connsiteY1" fmla="*/ 0 h 2015941"/>
                  <a:gd name="connsiteX2" fmla="*/ 0 w 307275"/>
                  <a:gd name="connsiteY2" fmla="*/ 2015941 h 2015941"/>
                  <a:gd name="connsiteX0" fmla="*/ 228538 w 228538"/>
                  <a:gd name="connsiteY0" fmla="*/ 0 h 2022548"/>
                  <a:gd name="connsiteX1" fmla="*/ 0 w 228538"/>
                  <a:gd name="connsiteY1" fmla="*/ 6607 h 2022548"/>
                  <a:gd name="connsiteX2" fmla="*/ 0 w 228538"/>
                  <a:gd name="connsiteY2" fmla="*/ 2022548 h 2022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538" h="2022548">
                    <a:moveTo>
                      <a:pt x="228538" y="0"/>
                    </a:moveTo>
                    <a:lnTo>
                      <a:pt x="0" y="6607"/>
                    </a:lnTo>
                    <a:lnTo>
                      <a:pt x="0" y="2022548"/>
                    </a:lnTo>
                  </a:path>
                </a:pathLst>
              </a:cu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CC0000"/>
                  </a:solidFill>
                </a:endParaRPr>
              </a:p>
            </p:txBody>
          </p:sp>
          <p:sp>
            <p:nvSpPr>
              <p:cNvPr id="392" name="Freeform 391"/>
              <p:cNvSpPr/>
              <p:nvPr/>
            </p:nvSpPr>
            <p:spPr>
              <a:xfrm flipH="1">
                <a:off x="6411524" y="2435173"/>
                <a:ext cx="385762" cy="2300562"/>
              </a:xfrm>
              <a:custGeom>
                <a:avLst/>
                <a:gdLst>
                  <a:gd name="connsiteX0" fmla="*/ 307275 w 307275"/>
                  <a:gd name="connsiteY0" fmla="*/ 0 h 1659441"/>
                  <a:gd name="connsiteX1" fmla="*/ 0 w 307275"/>
                  <a:gd name="connsiteY1" fmla="*/ 0 h 1659441"/>
                  <a:gd name="connsiteX2" fmla="*/ 0 w 307275"/>
                  <a:gd name="connsiteY2" fmla="*/ 1659441 h 1659441"/>
                  <a:gd name="connsiteX0" fmla="*/ 307275 w 307275"/>
                  <a:gd name="connsiteY0" fmla="*/ 0 h 2117725"/>
                  <a:gd name="connsiteX1" fmla="*/ 0 w 307275"/>
                  <a:gd name="connsiteY1" fmla="*/ 0 h 2117725"/>
                  <a:gd name="connsiteX2" fmla="*/ 0 w 307275"/>
                  <a:gd name="connsiteY2" fmla="*/ 2117725 h 211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7275" h="2117725">
                    <a:moveTo>
                      <a:pt x="307275" y="0"/>
                    </a:moveTo>
                    <a:lnTo>
                      <a:pt x="0" y="0"/>
                    </a:lnTo>
                    <a:lnTo>
                      <a:pt x="0" y="2117725"/>
                    </a:lnTo>
                  </a:path>
                </a:pathLst>
              </a:cu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393" name="Straight Arrow Connector 392"/>
              <p:cNvCxnSpPr/>
              <p:nvPr/>
            </p:nvCxnSpPr>
            <p:spPr>
              <a:xfrm flipV="1">
                <a:off x="5791457" y="2687586"/>
                <a:ext cx="8309" cy="2062635"/>
              </a:xfrm>
              <a:prstGeom prst="straightConnector1">
                <a:avLst/>
              </a:pr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Straight Arrow Connector 393"/>
              <p:cNvCxnSpPr/>
              <p:nvPr/>
            </p:nvCxnSpPr>
            <p:spPr>
              <a:xfrm flipV="1">
                <a:off x="4598735" y="2708225"/>
                <a:ext cx="18344" cy="2037167"/>
              </a:xfrm>
              <a:prstGeom prst="straightConnector1">
                <a:avLst/>
              </a:pr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Straight Arrow Connector 394"/>
              <p:cNvCxnSpPr/>
              <p:nvPr/>
            </p:nvCxnSpPr>
            <p:spPr>
              <a:xfrm flipH="1" flipV="1">
                <a:off x="3807455" y="2762199"/>
                <a:ext cx="9009" cy="1983193"/>
              </a:xfrm>
              <a:prstGeom prst="straightConnector1">
                <a:avLst/>
              </a:pr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2" name="Group 347"/>
            <p:cNvGrpSpPr>
              <a:grpSpLocks/>
            </p:cNvGrpSpPr>
            <p:nvPr/>
          </p:nvGrpSpPr>
          <p:grpSpPr bwMode="auto">
            <a:xfrm>
              <a:off x="5856401" y="5478592"/>
              <a:ext cx="588970" cy="242608"/>
              <a:chOff x="1871277" y="1576300"/>
              <a:chExt cx="1128371" cy="437861"/>
            </a:xfrm>
          </p:grpSpPr>
          <p:sp>
            <p:nvSpPr>
              <p:cNvPr id="363" name="Oval 36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4" name="Rectangle 36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5" name="Oval 36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6" name="Freeform 36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7" name="Freeform 36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8" name="Freeform 36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9" name="Freeform 36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70" name="Straight Connector 369"/>
              <p:cNvCxnSpPr>
                <a:endCxn id="36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2" name="Group 347"/>
            <p:cNvGrpSpPr>
              <a:grpSpLocks/>
            </p:cNvGrpSpPr>
            <p:nvPr/>
          </p:nvGrpSpPr>
          <p:grpSpPr bwMode="auto">
            <a:xfrm>
              <a:off x="4375328" y="5336495"/>
              <a:ext cx="588970" cy="242608"/>
              <a:chOff x="1871277" y="1576300"/>
              <a:chExt cx="1128371" cy="437861"/>
            </a:xfrm>
          </p:grpSpPr>
          <p:sp>
            <p:nvSpPr>
              <p:cNvPr id="373" name="Oval 37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74" name="Rectangle 37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5" name="Oval 37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76" name="Freeform 37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7" name="Freeform 37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8" name="Freeform 37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9" name="Freeform 37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80" name="Straight Connector 379"/>
              <p:cNvCxnSpPr>
                <a:endCxn id="37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2" name="Group 347"/>
            <p:cNvGrpSpPr>
              <a:grpSpLocks/>
            </p:cNvGrpSpPr>
            <p:nvPr/>
          </p:nvGrpSpPr>
          <p:grpSpPr bwMode="auto">
            <a:xfrm>
              <a:off x="2848241" y="5530308"/>
              <a:ext cx="588970" cy="242608"/>
              <a:chOff x="1871277" y="1576300"/>
              <a:chExt cx="1128371" cy="437861"/>
            </a:xfrm>
          </p:grpSpPr>
          <p:sp>
            <p:nvSpPr>
              <p:cNvPr id="383" name="Oval 38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84" name="Rectangle 38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5" name="Oval 38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86" name="Freeform 38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7" name="Freeform 38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0" name="Freeform 389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7" name="Freeform 396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99" name="Straight Connector 398"/>
              <p:cNvCxnSpPr>
                <a:endCxn id="38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Straight Connector 39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1" name="Group 347"/>
            <p:cNvGrpSpPr>
              <a:grpSpLocks/>
            </p:cNvGrpSpPr>
            <p:nvPr/>
          </p:nvGrpSpPr>
          <p:grpSpPr bwMode="auto">
            <a:xfrm>
              <a:off x="5166757" y="5796647"/>
              <a:ext cx="588970" cy="242608"/>
              <a:chOff x="1871277" y="1576300"/>
              <a:chExt cx="1128371" cy="437861"/>
            </a:xfrm>
          </p:grpSpPr>
          <p:sp>
            <p:nvSpPr>
              <p:cNvPr id="402" name="Oval 40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07" name="Rectangle 406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12" name="Oval 41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17" name="Freeform 416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2" name="Freeform 421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7" name="Freeform 42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8" name="Freeform 42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29" name="Straight Connector 428"/>
              <p:cNvCxnSpPr>
                <a:endCxn id="41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Straight Connector 42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1" name="Group 347"/>
            <p:cNvGrpSpPr>
              <a:grpSpLocks/>
            </p:cNvGrpSpPr>
            <p:nvPr/>
          </p:nvGrpSpPr>
          <p:grpSpPr bwMode="auto">
            <a:xfrm>
              <a:off x="3704088" y="5889227"/>
              <a:ext cx="588970" cy="242608"/>
              <a:chOff x="1871277" y="1576300"/>
              <a:chExt cx="1128371" cy="437861"/>
            </a:xfrm>
          </p:grpSpPr>
          <p:sp>
            <p:nvSpPr>
              <p:cNvPr id="432" name="Oval 43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33" name="Rectangle 43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4" name="Oval 43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35" name="Freeform 43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6" name="Freeform 435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7" name="Freeform 43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8" name="Freeform 43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39" name="Straight Connector 438"/>
              <p:cNvCxnSpPr>
                <a:endCxn id="43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Connector 43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1925875" y="1754513"/>
              <a:ext cx="5095391" cy="2832112"/>
              <a:chOff x="1925876" y="2212958"/>
              <a:chExt cx="5095391" cy="2832112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745416" y="2212958"/>
                <a:ext cx="3597533" cy="493677"/>
                <a:chOff x="2705100" y="2011398"/>
                <a:chExt cx="3597533" cy="493677"/>
              </a:xfrm>
            </p:grpSpPr>
            <p:sp>
              <p:nvSpPr>
                <p:cNvPr id="342" name="Oval 341"/>
                <p:cNvSpPr/>
                <p:nvPr/>
              </p:nvSpPr>
              <p:spPr bwMode="auto">
                <a:xfrm>
                  <a:off x="2722820" y="2011398"/>
                  <a:ext cx="3579813" cy="492125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9" name="Oval 388"/>
                <p:cNvSpPr/>
                <p:nvPr/>
              </p:nvSpPr>
              <p:spPr bwMode="auto">
                <a:xfrm>
                  <a:off x="2705100" y="2012950"/>
                  <a:ext cx="3579813" cy="492125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08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532142" y="2127167"/>
                  <a:ext cx="1898745" cy="2846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800" dirty="0">
                      <a:solidFill>
                        <a:schemeClr val="bg1"/>
                      </a:solidFill>
                    </a:rPr>
                    <a:t>Remote Controller</a:t>
                  </a:r>
                </a:p>
              </p:txBody>
            </p:sp>
          </p:grpSp>
          <p:grpSp>
            <p:nvGrpSpPr>
              <p:cNvPr id="442" name="Group 441"/>
              <p:cNvGrpSpPr/>
              <p:nvPr/>
            </p:nvGrpSpPr>
            <p:grpSpPr>
              <a:xfrm>
                <a:off x="1925876" y="4223509"/>
                <a:ext cx="923540" cy="405953"/>
                <a:chOff x="2705100" y="2011398"/>
                <a:chExt cx="3597533" cy="493677"/>
              </a:xfrm>
            </p:grpSpPr>
            <p:sp>
              <p:nvSpPr>
                <p:cNvPr id="443" name="Oval 442"/>
                <p:cNvSpPr/>
                <p:nvPr/>
              </p:nvSpPr>
              <p:spPr bwMode="auto">
                <a:xfrm>
                  <a:off x="2722820" y="2011398"/>
                  <a:ext cx="3579813" cy="492125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4" name="Oval 443"/>
                <p:cNvSpPr/>
                <p:nvPr/>
              </p:nvSpPr>
              <p:spPr bwMode="auto">
                <a:xfrm>
                  <a:off x="2705100" y="2012950"/>
                  <a:ext cx="3579813" cy="492125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5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573112" y="2127166"/>
                  <a:ext cx="1816803" cy="346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800" dirty="0">
                      <a:solidFill>
                        <a:schemeClr val="bg1"/>
                      </a:solidFill>
                    </a:rPr>
                    <a:t>CA</a:t>
                  </a: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3589508" y="4760377"/>
                <a:ext cx="463568" cy="284693"/>
                <a:chOff x="3558850" y="4573304"/>
                <a:chExt cx="463568" cy="284693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47" name="Oval 446"/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chemeClr val="bg1">
                      <a:alpha val="42000"/>
                    </a:schemeClr>
                  </a:solidFill>
                  <a:ln w="3175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48" name="Oval 447"/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>
                    <a:solidFill>
                      <a:srgbClr val="CC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449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582324" y="4573304"/>
                  <a:ext cx="401293" cy="2846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400" dirty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51" name="Group 450"/>
              <p:cNvGrpSpPr/>
              <p:nvPr/>
            </p:nvGrpSpPr>
            <p:grpSpPr>
              <a:xfrm>
                <a:off x="4369656" y="4758258"/>
                <a:ext cx="463568" cy="284693"/>
                <a:chOff x="3558850" y="4573304"/>
                <a:chExt cx="463568" cy="284693"/>
              </a:xfrm>
            </p:grpSpPr>
            <p:grpSp>
              <p:nvGrpSpPr>
                <p:cNvPr id="452" name="Group 451"/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54" name="Oval 453"/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chemeClr val="bg1">
                      <a:alpha val="42000"/>
                    </a:schemeClr>
                  </a:solidFill>
                  <a:ln w="3175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55" name="Oval 454"/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>
                    <a:solidFill>
                      <a:srgbClr val="CC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453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582324" y="4573304"/>
                  <a:ext cx="401293" cy="2846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400" dirty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56" name="Group 455"/>
              <p:cNvGrpSpPr/>
              <p:nvPr/>
            </p:nvGrpSpPr>
            <p:grpSpPr>
              <a:xfrm>
                <a:off x="5569912" y="4756140"/>
                <a:ext cx="463568" cy="284693"/>
                <a:chOff x="3558850" y="4573304"/>
                <a:chExt cx="463568" cy="284693"/>
              </a:xfrm>
            </p:grpSpPr>
            <p:grpSp>
              <p:nvGrpSpPr>
                <p:cNvPr id="457" name="Group 456"/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59" name="Oval 458"/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chemeClr val="bg1">
                      <a:alpha val="42000"/>
                    </a:schemeClr>
                  </a:solidFill>
                  <a:ln w="3175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60" name="Oval 459"/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>
                    <a:solidFill>
                      <a:srgbClr val="CC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458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582324" y="4573304"/>
                  <a:ext cx="401293" cy="2846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400" dirty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61" name="Group 460"/>
              <p:cNvGrpSpPr/>
              <p:nvPr/>
            </p:nvGrpSpPr>
            <p:grpSpPr>
              <a:xfrm>
                <a:off x="6557699" y="4754022"/>
                <a:ext cx="463568" cy="284693"/>
                <a:chOff x="3558850" y="4573304"/>
                <a:chExt cx="463568" cy="284693"/>
              </a:xfrm>
            </p:grpSpPr>
            <p:grpSp>
              <p:nvGrpSpPr>
                <p:cNvPr id="462" name="Group 461"/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64" name="Oval 463"/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chemeClr val="bg1">
                      <a:alpha val="42000"/>
                    </a:schemeClr>
                  </a:solidFill>
                  <a:ln w="3175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65" name="Oval 464"/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>
                    <a:solidFill>
                      <a:srgbClr val="CC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463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582324" y="4573304"/>
                  <a:ext cx="401293" cy="2846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400" dirty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2" name="Group 1"/>
            <p:cNvGrpSpPr/>
            <p:nvPr/>
          </p:nvGrpSpPr>
          <p:grpSpPr>
            <a:xfrm>
              <a:off x="2050694" y="4240394"/>
              <a:ext cx="4962309" cy="697609"/>
              <a:chOff x="-3809141" y="1128902"/>
              <a:chExt cx="4962309" cy="697609"/>
            </a:xfrm>
          </p:grpSpPr>
          <p:grpSp>
            <p:nvGrpSpPr>
              <p:cNvPr id="48273" name="Group 554"/>
              <p:cNvGrpSpPr>
                <a:grpSpLocks/>
              </p:cNvGrpSpPr>
              <p:nvPr/>
            </p:nvGrpSpPr>
            <p:grpSpPr bwMode="auto">
              <a:xfrm>
                <a:off x="-2259184" y="1493681"/>
                <a:ext cx="426647" cy="330722"/>
                <a:chOff x="2932185" y="3913304"/>
                <a:chExt cx="426963" cy="330885"/>
              </a:xfrm>
            </p:grpSpPr>
            <p:sp>
              <p:nvSpPr>
                <p:cNvPr id="558" name="Rectangle 557"/>
                <p:cNvSpPr/>
                <p:nvPr/>
              </p:nvSpPr>
              <p:spPr>
                <a:xfrm>
                  <a:off x="293338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59" name="Straight Connector 558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0" name="Straight Connector 559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" name="Straight Connector 560"/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Straight Connector 339"/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Straight Connector 340"/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7" name="Group 554"/>
              <p:cNvGrpSpPr>
                <a:grpSpLocks/>
              </p:cNvGrpSpPr>
              <p:nvPr/>
            </p:nvGrpSpPr>
            <p:grpSpPr bwMode="auto">
              <a:xfrm>
                <a:off x="-3809141" y="1128902"/>
                <a:ext cx="675450" cy="526527"/>
                <a:chOff x="2932185" y="3913304"/>
                <a:chExt cx="430533" cy="332666"/>
              </a:xfrm>
            </p:grpSpPr>
            <p:sp>
              <p:nvSpPr>
                <p:cNvPr id="358" name="Rectangle 357"/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59" name="Straight Connector 358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0" name="Straight Connector 359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" name="Straight Connector 360"/>
                <p:cNvCxnSpPr/>
                <p:nvPr/>
              </p:nvCxnSpPr>
              <p:spPr>
                <a:xfrm flipH="1" flipV="1">
                  <a:off x="3182588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8" name="Straight Connector 337"/>
                <p:cNvCxnSpPr/>
                <p:nvPr/>
              </p:nvCxnSpPr>
              <p:spPr>
                <a:xfrm flipH="1" flipV="1">
                  <a:off x="3093297" y="4009316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" name="Straight Connector 338"/>
                <p:cNvCxnSpPr/>
                <p:nvPr/>
              </p:nvCxnSpPr>
              <p:spPr>
                <a:xfrm flipH="1" flipV="1">
                  <a:off x="3278747" y="4008109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3" name="Group 554"/>
              <p:cNvGrpSpPr>
                <a:grpSpLocks/>
              </p:cNvGrpSpPr>
              <p:nvPr/>
            </p:nvGrpSpPr>
            <p:grpSpPr bwMode="auto">
              <a:xfrm>
                <a:off x="-1475553" y="1495789"/>
                <a:ext cx="430214" cy="330722"/>
                <a:chOff x="2932185" y="3913304"/>
                <a:chExt cx="430533" cy="330885"/>
              </a:xfrm>
            </p:grpSpPr>
            <p:sp>
              <p:nvSpPr>
                <p:cNvPr id="344" name="Rectangle 343"/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45" name="Straight Connector 344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" name="Straight Connector 345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7" name="Straight Connector 346"/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Straight Connector 347"/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9" name="Straight Connector 348"/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0" name="Group 554"/>
              <p:cNvGrpSpPr>
                <a:grpSpLocks/>
              </p:cNvGrpSpPr>
              <p:nvPr/>
            </p:nvGrpSpPr>
            <p:grpSpPr bwMode="auto">
              <a:xfrm>
                <a:off x="-271097" y="1490382"/>
                <a:ext cx="430214" cy="330722"/>
                <a:chOff x="2932185" y="3913304"/>
                <a:chExt cx="430533" cy="330885"/>
              </a:xfrm>
            </p:grpSpPr>
            <p:sp>
              <p:nvSpPr>
                <p:cNvPr id="351" name="Rectangle 350"/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52" name="Straight Connector 351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3" name="Straight Connector 352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4" name="Straight Connector 353"/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" name="Straight Connector 354"/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6" name="Straight Connector 355"/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1" name="Group 554"/>
              <p:cNvGrpSpPr>
                <a:grpSpLocks/>
              </p:cNvGrpSpPr>
              <p:nvPr/>
            </p:nvGrpSpPr>
            <p:grpSpPr bwMode="auto">
              <a:xfrm>
                <a:off x="722954" y="1484975"/>
                <a:ext cx="430214" cy="330722"/>
                <a:chOff x="2932185" y="3913304"/>
                <a:chExt cx="430533" cy="330885"/>
              </a:xfrm>
            </p:grpSpPr>
            <p:sp>
              <p:nvSpPr>
                <p:cNvPr id="446" name="Rectangle 445"/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0" name="Straight Connector 449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8" name="Straight Connector 467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9" name="Straight Connector 468"/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0" name="Straight Connector 469"/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1" name="Straight Connector 470"/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" name="Group 7"/>
          <p:cNvGrpSpPr/>
          <p:nvPr/>
        </p:nvGrpSpPr>
        <p:grpSpPr>
          <a:xfrm>
            <a:off x="160517" y="4974168"/>
            <a:ext cx="2774598" cy="1458683"/>
            <a:chOff x="148169" y="4974167"/>
            <a:chExt cx="2561167" cy="1458683"/>
          </a:xfrm>
        </p:grpSpPr>
        <p:sp>
          <p:nvSpPr>
            <p:cNvPr id="4" name="TextBox 3"/>
            <p:cNvSpPr txBox="1"/>
            <p:nvPr/>
          </p:nvSpPr>
          <p:spPr>
            <a:xfrm>
              <a:off x="148169" y="5588003"/>
              <a:ext cx="2561167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3363" indent="-233363">
                <a:lnSpc>
                  <a:spcPct val="90000"/>
                </a:lnSpc>
              </a:pPr>
              <a:r>
                <a:rPr lang="en-US" b="1" i="1" dirty="0">
                  <a:solidFill>
                    <a:srgbClr val="000090"/>
                  </a:solidFill>
                </a:rPr>
                <a:t>1: </a:t>
              </a:r>
              <a:r>
                <a:rPr lang="en-US" i="1" dirty="0"/>
                <a:t>generalized“ flow-based” forwarding (e.g., OpenFlow)</a:t>
              </a:r>
            </a:p>
          </p:txBody>
        </p:sp>
        <p:cxnSp>
          <p:nvCxnSpPr>
            <p:cNvPr id="6" name="Straight Connector 5"/>
            <p:cNvCxnSpPr>
              <a:stCxn id="4" idx="0"/>
            </p:cNvCxnSpPr>
            <p:nvPr/>
          </p:nvCxnSpPr>
          <p:spPr bwMode="auto">
            <a:xfrm flipV="1">
              <a:off x="1428753" y="4974167"/>
              <a:ext cx="730247" cy="61383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72" name="Group 471"/>
          <p:cNvGrpSpPr/>
          <p:nvPr/>
        </p:nvGrpSpPr>
        <p:grpSpPr>
          <a:xfrm>
            <a:off x="8222713" y="3506319"/>
            <a:ext cx="1806925" cy="1399445"/>
            <a:chOff x="69488" y="5026085"/>
            <a:chExt cx="2561167" cy="1399445"/>
          </a:xfrm>
        </p:grpSpPr>
        <p:sp>
          <p:nvSpPr>
            <p:cNvPr id="473" name="TextBox 472"/>
            <p:cNvSpPr txBox="1"/>
            <p:nvPr/>
          </p:nvSpPr>
          <p:spPr>
            <a:xfrm>
              <a:off x="69488" y="5580683"/>
              <a:ext cx="2561167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3363" indent="-233363">
                <a:lnSpc>
                  <a:spcPct val="90000"/>
                </a:lnSpc>
              </a:pPr>
              <a:r>
                <a:rPr lang="en-US" b="1" i="1" dirty="0">
                  <a:solidFill>
                    <a:srgbClr val="000090"/>
                  </a:solidFill>
                </a:rPr>
                <a:t>2. </a:t>
              </a:r>
              <a:r>
                <a:rPr lang="en-US" i="1" dirty="0"/>
                <a:t>control, data plane separation</a:t>
              </a:r>
            </a:p>
          </p:txBody>
        </p:sp>
        <p:cxnSp>
          <p:nvCxnSpPr>
            <p:cNvPr id="474" name="Straight Connector 473"/>
            <p:cNvCxnSpPr>
              <a:stCxn id="473" idx="0"/>
            </p:cNvCxnSpPr>
            <p:nvPr/>
          </p:nvCxnSpPr>
          <p:spPr bwMode="auto">
            <a:xfrm flipV="1">
              <a:off x="1350072" y="5026085"/>
              <a:ext cx="1703" cy="55459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76" name="TextBox 475"/>
          <p:cNvSpPr txBox="1"/>
          <p:nvPr/>
        </p:nvSpPr>
        <p:spPr>
          <a:xfrm>
            <a:off x="7645948" y="1089172"/>
            <a:ext cx="2260052" cy="1094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lnSpc>
                <a:spcPct val="90000"/>
              </a:lnSpc>
            </a:pPr>
            <a:r>
              <a:rPr lang="en-US" b="1" i="1" dirty="0">
                <a:solidFill>
                  <a:srgbClr val="000090"/>
                </a:solidFill>
              </a:rPr>
              <a:t>3. </a:t>
            </a:r>
            <a:r>
              <a:rPr lang="en-US" i="1" dirty="0"/>
              <a:t>control plane functions external to data-plane switches</a:t>
            </a:r>
          </a:p>
        </p:txBody>
      </p:sp>
      <p:cxnSp>
        <p:nvCxnSpPr>
          <p:cNvPr id="477" name="Straight Connector 476"/>
          <p:cNvCxnSpPr/>
          <p:nvPr/>
        </p:nvCxnSpPr>
        <p:spPr bwMode="auto">
          <a:xfrm flipV="1">
            <a:off x="7228040" y="1468339"/>
            <a:ext cx="670012" cy="6453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Oval 14"/>
          <p:cNvSpPr/>
          <p:nvPr/>
        </p:nvSpPr>
        <p:spPr bwMode="auto">
          <a:xfrm>
            <a:off x="2183742" y="1310125"/>
            <a:ext cx="786147" cy="342648"/>
          </a:xfrm>
          <a:prstGeom prst="ellipse">
            <a:avLst/>
          </a:prstGeom>
          <a:solidFill>
            <a:srgbClr val="008000">
              <a:alpha val="7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8" name="Oval 477"/>
          <p:cNvSpPr/>
          <p:nvPr/>
        </p:nvSpPr>
        <p:spPr bwMode="auto">
          <a:xfrm>
            <a:off x="3266015" y="1301278"/>
            <a:ext cx="786147" cy="342648"/>
          </a:xfrm>
          <a:prstGeom prst="ellipse">
            <a:avLst/>
          </a:prstGeom>
          <a:solidFill>
            <a:srgbClr val="008000">
              <a:alpha val="7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9" name="Oval 478"/>
          <p:cNvSpPr/>
          <p:nvPr/>
        </p:nvSpPr>
        <p:spPr bwMode="auto">
          <a:xfrm>
            <a:off x="6313653" y="1292433"/>
            <a:ext cx="786147" cy="342648"/>
          </a:xfrm>
          <a:prstGeom prst="ellipse">
            <a:avLst/>
          </a:prstGeom>
          <a:solidFill>
            <a:srgbClr val="008000">
              <a:alpha val="7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019313" y="106553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8000"/>
                </a:solidFill>
              </a:rPr>
              <a:t>…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21332" y="1037742"/>
            <a:ext cx="2462489" cy="590931"/>
            <a:chOff x="111998" y="1037741"/>
            <a:chExt cx="2273067" cy="590931"/>
          </a:xfrm>
        </p:grpSpPr>
        <p:sp>
          <p:nvSpPr>
            <p:cNvPr id="481" name="TextBox 480"/>
            <p:cNvSpPr txBox="1"/>
            <p:nvPr/>
          </p:nvSpPr>
          <p:spPr>
            <a:xfrm>
              <a:off x="111998" y="1037741"/>
              <a:ext cx="2273067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3363" indent="-233363">
                <a:lnSpc>
                  <a:spcPct val="90000"/>
                </a:lnSpc>
              </a:pPr>
              <a:r>
                <a:rPr lang="en-US" b="1" i="1" dirty="0">
                  <a:solidFill>
                    <a:srgbClr val="000090"/>
                  </a:solidFill>
                </a:rPr>
                <a:t>4. </a:t>
              </a:r>
              <a:r>
                <a:rPr lang="en-US" i="1" dirty="0"/>
                <a:t>programmable control applications</a:t>
              </a:r>
            </a:p>
          </p:txBody>
        </p:sp>
        <p:cxnSp>
          <p:nvCxnSpPr>
            <p:cNvPr id="482" name="Straight Connector 481"/>
            <p:cNvCxnSpPr/>
            <p:nvPr/>
          </p:nvCxnSpPr>
          <p:spPr bwMode="auto">
            <a:xfrm flipV="1">
              <a:off x="1182107" y="1458376"/>
              <a:ext cx="652881" cy="1103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83" name="Straight Connector 482"/>
          <p:cNvCxnSpPr/>
          <p:nvPr/>
        </p:nvCxnSpPr>
        <p:spPr bwMode="auto">
          <a:xfrm flipV="1">
            <a:off x="7177093" y="1469572"/>
            <a:ext cx="719207" cy="10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2181535" y="1306406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routing</a:t>
            </a:r>
          </a:p>
        </p:txBody>
      </p:sp>
      <p:sp>
        <p:nvSpPr>
          <p:cNvPr id="466" name="TextBox 465"/>
          <p:cNvSpPr txBox="1"/>
          <p:nvPr/>
        </p:nvSpPr>
        <p:spPr>
          <a:xfrm>
            <a:off x="3294592" y="1268141"/>
            <a:ext cx="877139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200" dirty="0"/>
              <a:t>access control</a:t>
            </a:r>
          </a:p>
        </p:txBody>
      </p:sp>
      <p:sp>
        <p:nvSpPr>
          <p:cNvPr id="467" name="TextBox 466"/>
          <p:cNvSpPr txBox="1"/>
          <p:nvPr/>
        </p:nvSpPr>
        <p:spPr>
          <a:xfrm>
            <a:off x="6266663" y="1253711"/>
            <a:ext cx="877139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 dirty="0"/>
              <a:t>load</a:t>
            </a:r>
          </a:p>
          <a:p>
            <a:pPr algn="ctr">
              <a:lnSpc>
                <a:spcPct val="85000"/>
              </a:lnSpc>
            </a:pPr>
            <a:r>
              <a:rPr lang="en-US" sz="1200" dirty="0"/>
              <a:t>balance</a:t>
            </a:r>
          </a:p>
        </p:txBody>
      </p:sp>
      <p:sp>
        <p:nvSpPr>
          <p:cNvPr id="47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0834" y="6475896"/>
            <a:ext cx="745165" cy="3821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63</a:t>
            </a:fld>
            <a:endParaRPr lang="en-US" sz="1200" dirty="0">
              <a:latin typeface="Tahoma" charset="0"/>
            </a:endParaRPr>
          </a:p>
        </p:txBody>
      </p:sp>
      <p:sp>
        <p:nvSpPr>
          <p:cNvPr id="48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06788" y="6475082"/>
            <a:ext cx="2358929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46418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88170" y="236539"/>
            <a:ext cx="71634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SDN perspective: data plane switches</a:t>
            </a: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4" y="776287"/>
            <a:ext cx="7668776" cy="21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19241" y="1256540"/>
            <a:ext cx="4952376" cy="5010892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rgbClr val="CC0000"/>
                </a:solidFill>
              </a:rPr>
              <a:t>Data plane switches</a:t>
            </a:r>
          </a:p>
          <a:p>
            <a:r>
              <a:rPr lang="en-US" sz="2400" dirty="0"/>
              <a:t>fast, simple, commodity switches implementing generalized data-plane forwarding (Section 4.4) in hardware</a:t>
            </a:r>
          </a:p>
          <a:p>
            <a:r>
              <a:rPr lang="en-US" sz="2400" dirty="0"/>
              <a:t>switch flow table computed, installed by controller</a:t>
            </a:r>
          </a:p>
          <a:p>
            <a:r>
              <a:rPr lang="en-US" sz="2400" dirty="0"/>
              <a:t>API for table-based switch control (e.g., OpenFlow)</a:t>
            </a:r>
          </a:p>
          <a:p>
            <a:pPr lvl="1"/>
            <a:r>
              <a:rPr lang="en-US" sz="2000" dirty="0"/>
              <a:t>defines what is controllable and what is not</a:t>
            </a:r>
          </a:p>
          <a:p>
            <a:r>
              <a:rPr lang="en-US" sz="2400" dirty="0"/>
              <a:t>protocol for communicating with controller (e.g., OpenFlow)</a:t>
            </a:r>
          </a:p>
          <a:p>
            <a:endParaRPr lang="en-US" dirty="0"/>
          </a:p>
        </p:txBody>
      </p:sp>
      <p:grpSp>
        <p:nvGrpSpPr>
          <p:cNvPr id="1053" name="Group 1052"/>
          <p:cNvGrpSpPr/>
          <p:nvPr/>
        </p:nvGrpSpPr>
        <p:grpSpPr>
          <a:xfrm>
            <a:off x="5406080" y="1414364"/>
            <a:ext cx="4342905" cy="5169840"/>
            <a:chOff x="4990227" y="910464"/>
            <a:chExt cx="4008835" cy="5169840"/>
          </a:xfrm>
        </p:grpSpPr>
        <p:sp>
          <p:nvSpPr>
            <p:cNvPr id="1054" name="TextBox 399"/>
            <p:cNvSpPr txBox="1">
              <a:spLocks noChangeArrowheads="1"/>
            </p:cNvSpPr>
            <p:nvPr/>
          </p:nvSpPr>
          <p:spPr bwMode="auto">
            <a:xfrm>
              <a:off x="8374746" y="4936685"/>
              <a:ext cx="574418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dirty="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 dirty="0"/>
                <a:t>plane</a:t>
              </a:r>
            </a:p>
          </p:txBody>
        </p:sp>
        <p:sp>
          <p:nvSpPr>
            <p:cNvPr id="1055" name="TextBox 400"/>
            <p:cNvSpPr txBox="1">
              <a:spLocks noChangeArrowheads="1"/>
            </p:cNvSpPr>
            <p:nvPr/>
          </p:nvSpPr>
          <p:spPr bwMode="auto">
            <a:xfrm>
              <a:off x="8332903" y="2474327"/>
              <a:ext cx="666159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dirty="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 dirty="0"/>
                <a:t>plane</a:t>
              </a:r>
            </a:p>
          </p:txBody>
        </p:sp>
        <p:cxnSp>
          <p:nvCxnSpPr>
            <p:cNvPr id="1056" name="Straight Connector 1055"/>
            <p:cNvCxnSpPr/>
            <p:nvPr/>
          </p:nvCxnSpPr>
          <p:spPr bwMode="auto">
            <a:xfrm flipV="1">
              <a:off x="5272718" y="4529666"/>
              <a:ext cx="2791783" cy="14329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7" name="Straight Connector 1056"/>
            <p:cNvCxnSpPr/>
            <p:nvPr/>
          </p:nvCxnSpPr>
          <p:spPr bwMode="auto">
            <a:xfrm flipV="1">
              <a:off x="5192283" y="2709335"/>
              <a:ext cx="3041550" cy="18563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58" name="Group 1057"/>
            <p:cNvGrpSpPr/>
            <p:nvPr/>
          </p:nvGrpSpPr>
          <p:grpSpPr>
            <a:xfrm>
              <a:off x="5164667" y="4826000"/>
              <a:ext cx="2979208" cy="973667"/>
              <a:chOff x="2592388" y="5601756"/>
              <a:chExt cx="4027487" cy="939800"/>
            </a:xfrm>
          </p:grpSpPr>
          <p:sp>
            <p:nvSpPr>
              <p:cNvPr id="1114" name="Freeform 2"/>
              <p:cNvSpPr>
                <a:spLocks/>
              </p:cNvSpPr>
              <p:nvPr/>
            </p:nvSpPr>
            <p:spPr bwMode="auto">
              <a:xfrm>
                <a:off x="2592388" y="5601756"/>
                <a:ext cx="4027487" cy="939800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001" h="10125">
                    <a:moveTo>
                      <a:pt x="4" y="4039"/>
                    </a:moveTo>
                    <a:cubicBezTo>
                      <a:pt x="-29" y="2271"/>
                      <a:pt x="194" y="2100"/>
                      <a:pt x="715" y="1595"/>
                    </a:cubicBezTo>
                    <a:cubicBezTo>
                      <a:pt x="1236" y="1089"/>
                      <a:pt x="2417" y="1272"/>
                      <a:pt x="3130" y="1006"/>
                    </a:cubicBezTo>
                    <a:cubicBezTo>
                      <a:pt x="3843" y="740"/>
                      <a:pt x="4397" y="0"/>
                      <a:pt x="4995" y="0"/>
                    </a:cubicBezTo>
                    <a:cubicBezTo>
                      <a:pt x="5593" y="1"/>
                      <a:pt x="6206" y="926"/>
                      <a:pt x="6720" y="1009"/>
                    </a:cubicBezTo>
                    <a:cubicBezTo>
                      <a:pt x="7234" y="1092"/>
                      <a:pt x="7536" y="241"/>
                      <a:pt x="8082" y="497"/>
                    </a:cubicBezTo>
                    <a:cubicBezTo>
                      <a:pt x="8628" y="756"/>
                      <a:pt x="9854" y="442"/>
                      <a:pt x="9989" y="2989"/>
                    </a:cubicBezTo>
                    <a:cubicBezTo>
                      <a:pt x="10124" y="5536"/>
                      <a:pt x="9098" y="5742"/>
                      <a:pt x="8599" y="6797"/>
                    </a:cubicBezTo>
                    <a:cubicBezTo>
                      <a:pt x="8100" y="7852"/>
                      <a:pt x="7544" y="8981"/>
                      <a:pt x="6995" y="9322"/>
                    </a:cubicBezTo>
                    <a:cubicBezTo>
                      <a:pt x="6446" y="9663"/>
                      <a:pt x="5793" y="8957"/>
                      <a:pt x="5307" y="8843"/>
                    </a:cubicBezTo>
                    <a:cubicBezTo>
                      <a:pt x="4819" y="8726"/>
                      <a:pt x="4628" y="10048"/>
                      <a:pt x="4371" y="9912"/>
                    </a:cubicBezTo>
                    <a:cubicBezTo>
                      <a:pt x="4114" y="9775"/>
                      <a:pt x="3505" y="10355"/>
                      <a:pt x="3140" y="10019"/>
                    </a:cubicBezTo>
                    <a:cubicBezTo>
                      <a:pt x="2774" y="9683"/>
                      <a:pt x="2820" y="8138"/>
                      <a:pt x="2179" y="7895"/>
                    </a:cubicBezTo>
                    <a:cubicBezTo>
                      <a:pt x="1586" y="6800"/>
                      <a:pt x="1549" y="8137"/>
                      <a:pt x="1187" y="7495"/>
                    </a:cubicBezTo>
                    <a:cubicBezTo>
                      <a:pt x="825" y="6852"/>
                      <a:pt x="-7" y="6157"/>
                      <a:pt x="4" y="4039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115" name="Straight Connector 1114"/>
              <p:cNvCxnSpPr/>
              <p:nvPr/>
            </p:nvCxnSpPr>
            <p:spPr>
              <a:xfrm flipV="1">
                <a:off x="3262941" y="5752569"/>
                <a:ext cx="1316038" cy="13176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6" name="Straight Connector 1115"/>
              <p:cNvCxnSpPr/>
              <p:nvPr/>
            </p:nvCxnSpPr>
            <p:spPr>
              <a:xfrm>
                <a:off x="3151816" y="5939894"/>
                <a:ext cx="2259013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7" name="Straight Connector 1116"/>
              <p:cNvCxnSpPr/>
              <p:nvPr/>
            </p:nvCxnSpPr>
            <p:spPr>
              <a:xfrm>
                <a:off x="3164516" y="6044669"/>
                <a:ext cx="714375" cy="2762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8" name="Straight Connector 1117"/>
              <p:cNvCxnSpPr/>
              <p:nvPr/>
            </p:nvCxnSpPr>
            <p:spPr>
              <a:xfrm flipV="1">
                <a:off x="4182104" y="6238344"/>
                <a:ext cx="1247775" cy="825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9" name="Straight Connector 1118"/>
              <p:cNvCxnSpPr/>
              <p:nvPr/>
            </p:nvCxnSpPr>
            <p:spPr>
              <a:xfrm>
                <a:off x="4842504" y="5785906"/>
                <a:ext cx="1057275" cy="1238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0" name="Straight Connector 1119"/>
              <p:cNvCxnSpPr/>
              <p:nvPr/>
            </p:nvCxnSpPr>
            <p:spPr>
              <a:xfrm flipV="1">
                <a:off x="4126541" y="5939894"/>
                <a:ext cx="1790700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1" name="Straight Connector 1120"/>
              <p:cNvCxnSpPr/>
              <p:nvPr/>
            </p:nvCxnSpPr>
            <p:spPr>
              <a:xfrm flipV="1">
                <a:off x="5453691" y="5968469"/>
                <a:ext cx="588963" cy="2698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2" name="Straight Connector 1121"/>
              <p:cNvCxnSpPr/>
              <p:nvPr/>
            </p:nvCxnSpPr>
            <p:spPr>
              <a:xfrm>
                <a:off x="4596441" y="5752569"/>
                <a:ext cx="814388" cy="40163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23" name="Group 347"/>
              <p:cNvGrpSpPr>
                <a:grpSpLocks/>
              </p:cNvGrpSpPr>
              <p:nvPr/>
            </p:nvGrpSpPr>
            <p:grpSpPr bwMode="auto">
              <a:xfrm>
                <a:off x="5856401" y="5796097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64" name="Oval 1163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65" name="Rectangle 1164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6" name="Oval 1165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67" name="Freeform 1166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8" name="Freeform 1167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9" name="Freeform 1168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70" name="Freeform 1169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71" name="Straight Connector 1170"/>
                <p:cNvCxnSpPr>
                  <a:endCxn id="1166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2" name="Straight Connector 1171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4" name="Group 347"/>
              <p:cNvGrpSpPr>
                <a:grpSpLocks/>
              </p:cNvGrpSpPr>
              <p:nvPr/>
            </p:nvGrpSpPr>
            <p:grpSpPr bwMode="auto">
              <a:xfrm>
                <a:off x="4375328" y="5654000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55" name="Oval 1154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56" name="Rectangle 1155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7" name="Oval 1156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58" name="Freeform 1157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9" name="Freeform 1158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0" name="Freeform 1159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1" name="Freeform 1160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62" name="Straight Connector 1161"/>
                <p:cNvCxnSpPr>
                  <a:endCxn id="1157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3" name="Straight Connector 1162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5" name="Group 347"/>
              <p:cNvGrpSpPr>
                <a:grpSpLocks/>
              </p:cNvGrpSpPr>
              <p:nvPr/>
            </p:nvGrpSpPr>
            <p:grpSpPr bwMode="auto">
              <a:xfrm>
                <a:off x="2848241" y="5847813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46" name="Oval 1145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47" name="Rectangle 1146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8" name="Oval 1147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49" name="Freeform 1148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0" name="Freeform 1149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1" name="Freeform 1150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2" name="Freeform 1151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53" name="Straight Connector 1152"/>
                <p:cNvCxnSpPr>
                  <a:endCxn id="1148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4" name="Straight Connector 1153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6" name="Group 347"/>
              <p:cNvGrpSpPr>
                <a:grpSpLocks/>
              </p:cNvGrpSpPr>
              <p:nvPr/>
            </p:nvGrpSpPr>
            <p:grpSpPr bwMode="auto">
              <a:xfrm>
                <a:off x="5166757" y="6114152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37" name="Oval 1136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38" name="Rectangle 1137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9" name="Oval 1138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40" name="Freeform 1139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1" name="Freeform 1140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2" name="Freeform 1141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3" name="Freeform 1142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44" name="Straight Connector 1143"/>
                <p:cNvCxnSpPr>
                  <a:endCxn id="1139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5" name="Straight Connector 1144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7" name="Group 347"/>
              <p:cNvGrpSpPr>
                <a:grpSpLocks/>
              </p:cNvGrpSpPr>
              <p:nvPr/>
            </p:nvGrpSpPr>
            <p:grpSpPr bwMode="auto">
              <a:xfrm>
                <a:off x="3704088" y="6206732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28" name="Oval 1127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29" name="Rectangle 1128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0" name="Oval 1129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31" name="Freeform 1130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2" name="Freeform 1131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3" name="Freeform 1132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4" name="Freeform 1133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35" name="Straight Connector 1134"/>
                <p:cNvCxnSpPr>
                  <a:endCxn id="1130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6" name="Straight Connector 1135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59" name="Group 1058"/>
            <p:cNvGrpSpPr/>
            <p:nvPr/>
          </p:nvGrpSpPr>
          <p:grpSpPr>
            <a:xfrm>
              <a:off x="4990227" y="3046752"/>
              <a:ext cx="3116606" cy="1053561"/>
              <a:chOff x="4990227" y="2877416"/>
              <a:chExt cx="3116606" cy="1053561"/>
            </a:xfrm>
          </p:grpSpPr>
          <p:sp>
            <p:nvSpPr>
              <p:cNvPr id="1078" name="Rectangle 1077"/>
              <p:cNvSpPr/>
              <p:nvPr/>
            </p:nvSpPr>
            <p:spPr bwMode="auto">
              <a:xfrm>
                <a:off x="5418665" y="2913389"/>
                <a:ext cx="2688168" cy="101758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79" name="Freeform 1078"/>
              <p:cNvSpPr/>
              <p:nvPr/>
            </p:nvSpPr>
            <p:spPr bwMode="auto">
              <a:xfrm>
                <a:off x="5218221" y="2877416"/>
                <a:ext cx="213773" cy="1028160"/>
              </a:xfrm>
              <a:custGeom>
                <a:avLst/>
                <a:gdLst>
                  <a:gd name="connsiteX0" fmla="*/ 0 w 312616"/>
                  <a:gd name="connsiteY0" fmla="*/ 644770 h 1367693"/>
                  <a:gd name="connsiteX1" fmla="*/ 312616 w 312616"/>
                  <a:gd name="connsiteY1" fmla="*/ 0 h 1367693"/>
                  <a:gd name="connsiteX2" fmla="*/ 312616 w 312616"/>
                  <a:gd name="connsiteY2" fmla="*/ 1016000 h 1367693"/>
                  <a:gd name="connsiteX3" fmla="*/ 117231 w 312616"/>
                  <a:gd name="connsiteY3" fmla="*/ 1367693 h 1367693"/>
                  <a:gd name="connsiteX4" fmla="*/ 0 w 312616"/>
                  <a:gd name="connsiteY4" fmla="*/ 644770 h 1367693"/>
                  <a:gd name="connsiteX0" fmla="*/ 0 w 199855"/>
                  <a:gd name="connsiteY0" fmla="*/ 733787 h 1367693"/>
                  <a:gd name="connsiteX1" fmla="*/ 199855 w 199855"/>
                  <a:gd name="connsiteY1" fmla="*/ 0 h 1367693"/>
                  <a:gd name="connsiteX2" fmla="*/ 199855 w 199855"/>
                  <a:gd name="connsiteY2" fmla="*/ 1016000 h 1367693"/>
                  <a:gd name="connsiteX3" fmla="*/ 4470 w 199855"/>
                  <a:gd name="connsiteY3" fmla="*/ 1367693 h 1367693"/>
                  <a:gd name="connsiteX4" fmla="*/ 0 w 199855"/>
                  <a:gd name="connsiteY4" fmla="*/ 733787 h 1367693"/>
                  <a:gd name="connsiteX0" fmla="*/ 25203 w 225058"/>
                  <a:gd name="connsiteY0" fmla="*/ 733787 h 1361758"/>
                  <a:gd name="connsiteX1" fmla="*/ 225058 w 225058"/>
                  <a:gd name="connsiteY1" fmla="*/ 0 h 1361758"/>
                  <a:gd name="connsiteX2" fmla="*/ 225058 w 225058"/>
                  <a:gd name="connsiteY2" fmla="*/ 1016000 h 1361758"/>
                  <a:gd name="connsiteX3" fmla="*/ 0 w 225058"/>
                  <a:gd name="connsiteY3" fmla="*/ 1361758 h 1361758"/>
                  <a:gd name="connsiteX4" fmla="*/ 25203 w 225058"/>
                  <a:gd name="connsiteY4" fmla="*/ 733787 h 1361758"/>
                  <a:gd name="connsiteX0" fmla="*/ 25203 w 230992"/>
                  <a:gd name="connsiteY0" fmla="*/ 787197 h 1415168"/>
                  <a:gd name="connsiteX1" fmla="*/ 230992 w 230992"/>
                  <a:gd name="connsiteY1" fmla="*/ 0 h 1415168"/>
                  <a:gd name="connsiteX2" fmla="*/ 225058 w 230992"/>
                  <a:gd name="connsiteY2" fmla="*/ 1069410 h 1415168"/>
                  <a:gd name="connsiteX3" fmla="*/ 0 w 230992"/>
                  <a:gd name="connsiteY3" fmla="*/ 1415168 h 1415168"/>
                  <a:gd name="connsiteX4" fmla="*/ 25203 w 230992"/>
                  <a:gd name="connsiteY4" fmla="*/ 787197 h 1415168"/>
                  <a:gd name="connsiteX0" fmla="*/ 0 w 205789"/>
                  <a:gd name="connsiteY0" fmla="*/ 787197 h 1427037"/>
                  <a:gd name="connsiteX1" fmla="*/ 205789 w 205789"/>
                  <a:gd name="connsiteY1" fmla="*/ 0 h 1427037"/>
                  <a:gd name="connsiteX2" fmla="*/ 199855 w 205789"/>
                  <a:gd name="connsiteY2" fmla="*/ 1069410 h 1427037"/>
                  <a:gd name="connsiteX3" fmla="*/ 4471 w 205789"/>
                  <a:gd name="connsiteY3" fmla="*/ 1427037 h 1427037"/>
                  <a:gd name="connsiteX4" fmla="*/ 0 w 205789"/>
                  <a:gd name="connsiteY4" fmla="*/ 787197 h 1427037"/>
                  <a:gd name="connsiteX0" fmla="*/ 0 w 199855"/>
                  <a:gd name="connsiteY0" fmla="*/ 745656 h 1385496"/>
                  <a:gd name="connsiteX1" fmla="*/ 193920 w 199855"/>
                  <a:gd name="connsiteY1" fmla="*/ 0 h 1385496"/>
                  <a:gd name="connsiteX2" fmla="*/ 199855 w 199855"/>
                  <a:gd name="connsiteY2" fmla="*/ 1027869 h 1385496"/>
                  <a:gd name="connsiteX3" fmla="*/ 4471 w 199855"/>
                  <a:gd name="connsiteY3" fmla="*/ 1385496 h 1385496"/>
                  <a:gd name="connsiteX4" fmla="*/ 0 w 199855"/>
                  <a:gd name="connsiteY4" fmla="*/ 745656 h 1385496"/>
                  <a:gd name="connsiteX0" fmla="*/ 20385 w 220240"/>
                  <a:gd name="connsiteY0" fmla="*/ 745656 h 1058154"/>
                  <a:gd name="connsiteX1" fmla="*/ 214305 w 220240"/>
                  <a:gd name="connsiteY1" fmla="*/ 0 h 1058154"/>
                  <a:gd name="connsiteX2" fmla="*/ 220240 w 220240"/>
                  <a:gd name="connsiteY2" fmla="*/ 1027869 h 1058154"/>
                  <a:gd name="connsiteX3" fmla="*/ 68 w 220240"/>
                  <a:gd name="connsiteY3" fmla="*/ 986902 h 1058154"/>
                  <a:gd name="connsiteX4" fmla="*/ 20385 w 220240"/>
                  <a:gd name="connsiteY4" fmla="*/ 745656 h 1058154"/>
                  <a:gd name="connsiteX0" fmla="*/ 20385 w 220240"/>
                  <a:gd name="connsiteY0" fmla="*/ 745656 h 1068836"/>
                  <a:gd name="connsiteX1" fmla="*/ 214305 w 220240"/>
                  <a:gd name="connsiteY1" fmla="*/ 0 h 1068836"/>
                  <a:gd name="connsiteX2" fmla="*/ 220240 w 220240"/>
                  <a:gd name="connsiteY2" fmla="*/ 1027869 h 1068836"/>
                  <a:gd name="connsiteX3" fmla="*/ 68 w 220240"/>
                  <a:gd name="connsiteY3" fmla="*/ 986902 h 1068836"/>
                  <a:gd name="connsiteX4" fmla="*/ 20385 w 220240"/>
                  <a:gd name="connsiteY4" fmla="*/ 745656 h 1068836"/>
                  <a:gd name="connsiteX0" fmla="*/ 15446 w 215301"/>
                  <a:gd name="connsiteY0" fmla="*/ 745656 h 1057581"/>
                  <a:gd name="connsiteX1" fmla="*/ 209366 w 215301"/>
                  <a:gd name="connsiteY1" fmla="*/ 0 h 1057581"/>
                  <a:gd name="connsiteX2" fmla="*/ 215301 w 215301"/>
                  <a:gd name="connsiteY2" fmla="*/ 1027869 h 1057581"/>
                  <a:gd name="connsiteX3" fmla="*/ 87 w 215301"/>
                  <a:gd name="connsiteY3" fmla="*/ 888484 h 1057581"/>
                  <a:gd name="connsiteX4" fmla="*/ 15446 w 215301"/>
                  <a:gd name="connsiteY4" fmla="*/ 745656 h 1057581"/>
                  <a:gd name="connsiteX0" fmla="*/ 15446 w 215301"/>
                  <a:gd name="connsiteY0" fmla="*/ 745656 h 1063397"/>
                  <a:gd name="connsiteX1" fmla="*/ 209366 w 215301"/>
                  <a:gd name="connsiteY1" fmla="*/ 0 h 1063397"/>
                  <a:gd name="connsiteX2" fmla="*/ 215301 w 215301"/>
                  <a:gd name="connsiteY2" fmla="*/ 1027869 h 1063397"/>
                  <a:gd name="connsiteX3" fmla="*/ 87 w 215301"/>
                  <a:gd name="connsiteY3" fmla="*/ 888484 h 1063397"/>
                  <a:gd name="connsiteX4" fmla="*/ 15446 w 215301"/>
                  <a:gd name="connsiteY4" fmla="*/ 745656 h 1063397"/>
                  <a:gd name="connsiteX0" fmla="*/ 15446 w 215301"/>
                  <a:gd name="connsiteY0" fmla="*/ 745656 h 1027869"/>
                  <a:gd name="connsiteX1" fmla="*/ 209366 w 215301"/>
                  <a:gd name="connsiteY1" fmla="*/ 0 h 1027869"/>
                  <a:gd name="connsiteX2" fmla="*/ 215301 w 215301"/>
                  <a:gd name="connsiteY2" fmla="*/ 1027869 h 1027869"/>
                  <a:gd name="connsiteX3" fmla="*/ 87 w 215301"/>
                  <a:gd name="connsiteY3" fmla="*/ 888484 h 1027869"/>
                  <a:gd name="connsiteX4" fmla="*/ 15446 w 215301"/>
                  <a:gd name="connsiteY4" fmla="*/ 745656 h 102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301" h="1027869">
                    <a:moveTo>
                      <a:pt x="15446" y="745656"/>
                    </a:moveTo>
                    <a:lnTo>
                      <a:pt x="209366" y="0"/>
                    </a:lnTo>
                    <a:cubicBezTo>
                      <a:pt x="211344" y="342623"/>
                      <a:pt x="213323" y="685246"/>
                      <a:pt x="215301" y="1027869"/>
                    </a:cubicBezTo>
                    <a:cubicBezTo>
                      <a:pt x="115469" y="960083"/>
                      <a:pt x="99918" y="931665"/>
                      <a:pt x="87" y="888484"/>
                    </a:cubicBezTo>
                    <a:cubicBezTo>
                      <a:pt x="-1403" y="675204"/>
                      <a:pt x="16936" y="958936"/>
                      <a:pt x="15446" y="7456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1080" name="Group 950"/>
              <p:cNvGrpSpPr>
                <a:grpSpLocks/>
              </p:cNvGrpSpPr>
              <p:nvPr/>
            </p:nvGrpSpPr>
            <p:grpSpPr bwMode="auto">
              <a:xfrm>
                <a:off x="4990227" y="3351862"/>
                <a:ext cx="251561" cy="564103"/>
                <a:chOff x="4140" y="429"/>
                <a:chExt cx="1425" cy="2396"/>
              </a:xfrm>
            </p:grpSpPr>
            <p:sp>
              <p:nvSpPr>
                <p:cNvPr id="1082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3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4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5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6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87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112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3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88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89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1110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1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90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1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92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1108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9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93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94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106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7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95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6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7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8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9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0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1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2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04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5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81" name="TextBox 1080"/>
              <p:cNvSpPr txBox="1"/>
              <p:nvPr/>
            </p:nvSpPr>
            <p:spPr>
              <a:xfrm>
                <a:off x="5478337" y="3090332"/>
                <a:ext cx="2456589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SDN Controller</a:t>
                </a:r>
              </a:p>
              <a:p>
                <a:pPr algn="ctr"/>
                <a:r>
                  <a:rPr lang="en-US" sz="1600" dirty="0"/>
                  <a:t>(network operating system)</a:t>
                </a:r>
              </a:p>
            </p:txBody>
          </p:sp>
        </p:grpSp>
        <p:sp>
          <p:nvSpPr>
            <p:cNvPr id="1060" name="TextBox 1059"/>
            <p:cNvSpPr txBox="1"/>
            <p:nvPr/>
          </p:nvSpPr>
          <p:spPr>
            <a:xfrm>
              <a:off x="6837708" y="1058305"/>
              <a:ext cx="5492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8000"/>
                  </a:solidFill>
                </a:rPr>
                <a:t>…</a:t>
              </a:r>
            </a:p>
          </p:txBody>
        </p:sp>
        <p:grpSp>
          <p:nvGrpSpPr>
            <p:cNvPr id="1061" name="Group 1060"/>
            <p:cNvGrpSpPr/>
            <p:nvPr/>
          </p:nvGrpSpPr>
          <p:grpSpPr>
            <a:xfrm>
              <a:off x="5165914" y="1277466"/>
              <a:ext cx="1023471" cy="590176"/>
              <a:chOff x="4721412" y="1277470"/>
              <a:chExt cx="1023471" cy="590176"/>
            </a:xfrm>
          </p:grpSpPr>
          <p:sp>
            <p:nvSpPr>
              <p:cNvPr id="1076" name="Oval 1075"/>
              <p:cNvSpPr/>
              <p:nvPr/>
            </p:nvSpPr>
            <p:spPr bwMode="auto">
              <a:xfrm>
                <a:off x="4721412" y="1277470"/>
                <a:ext cx="1023471" cy="5901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7" name="TextBox 1076"/>
              <p:cNvSpPr txBox="1"/>
              <p:nvPr/>
            </p:nvSpPr>
            <p:spPr>
              <a:xfrm>
                <a:off x="4826852" y="1374585"/>
                <a:ext cx="8215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routing</a:t>
                </a:r>
              </a:p>
            </p:txBody>
          </p:sp>
        </p:grpSp>
        <p:grpSp>
          <p:nvGrpSpPr>
            <p:cNvPr id="1062" name="Group 1061"/>
            <p:cNvGrpSpPr/>
            <p:nvPr/>
          </p:nvGrpSpPr>
          <p:grpSpPr>
            <a:xfrm>
              <a:off x="6000628" y="1798416"/>
              <a:ext cx="1023471" cy="590176"/>
              <a:chOff x="6106459" y="1967753"/>
              <a:chExt cx="1023471" cy="590176"/>
            </a:xfrm>
          </p:grpSpPr>
          <p:sp>
            <p:nvSpPr>
              <p:cNvPr id="1074" name="Oval 1073"/>
              <p:cNvSpPr/>
              <p:nvPr/>
            </p:nvSpPr>
            <p:spPr bwMode="auto">
              <a:xfrm>
                <a:off x="6106459" y="1967753"/>
                <a:ext cx="1023471" cy="5901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5" name="TextBox 1074"/>
              <p:cNvSpPr txBox="1"/>
              <p:nvPr/>
            </p:nvSpPr>
            <p:spPr>
              <a:xfrm>
                <a:off x="6177429" y="1997637"/>
                <a:ext cx="903087" cy="54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dirty="0"/>
                  <a:t>access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dirty="0"/>
                  <a:t>control</a:t>
                </a:r>
              </a:p>
            </p:txBody>
          </p:sp>
        </p:grpSp>
        <p:grpSp>
          <p:nvGrpSpPr>
            <p:cNvPr id="1063" name="Group 1062"/>
            <p:cNvGrpSpPr/>
            <p:nvPr/>
          </p:nvGrpSpPr>
          <p:grpSpPr>
            <a:xfrm>
              <a:off x="7230837" y="1756871"/>
              <a:ext cx="1023471" cy="590176"/>
              <a:chOff x="6938682" y="977153"/>
              <a:chExt cx="1023471" cy="590176"/>
            </a:xfrm>
          </p:grpSpPr>
          <p:sp>
            <p:nvSpPr>
              <p:cNvPr id="1072" name="Oval 1071"/>
              <p:cNvSpPr/>
              <p:nvPr/>
            </p:nvSpPr>
            <p:spPr bwMode="auto">
              <a:xfrm>
                <a:off x="6938682" y="977153"/>
                <a:ext cx="1023471" cy="5901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3" name="TextBox 1072"/>
              <p:cNvSpPr txBox="1"/>
              <p:nvPr/>
            </p:nvSpPr>
            <p:spPr>
              <a:xfrm>
                <a:off x="7003082" y="1007037"/>
                <a:ext cx="916227" cy="5355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dirty="0"/>
                  <a:t>load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dirty="0"/>
                  <a:t>balance</a:t>
                </a:r>
              </a:p>
            </p:txBody>
          </p:sp>
        </p:grpSp>
        <p:cxnSp>
          <p:nvCxnSpPr>
            <p:cNvPr id="1064" name="Straight Arrow Connector 1063"/>
            <p:cNvCxnSpPr/>
            <p:nvPr/>
          </p:nvCxnSpPr>
          <p:spPr bwMode="auto">
            <a:xfrm flipV="1">
              <a:off x="8627245" y="1217948"/>
              <a:ext cx="0" cy="124883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5" name="Straight Arrow Connector 1064"/>
            <p:cNvCxnSpPr/>
            <p:nvPr/>
          </p:nvCxnSpPr>
          <p:spPr bwMode="auto">
            <a:xfrm>
              <a:off x="8652645" y="2966181"/>
              <a:ext cx="0" cy="15244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6" name="Straight Arrow Connector 1065"/>
            <p:cNvCxnSpPr/>
            <p:nvPr/>
          </p:nvCxnSpPr>
          <p:spPr bwMode="auto">
            <a:xfrm>
              <a:off x="8661016" y="5381629"/>
              <a:ext cx="0" cy="4148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7" name="Straight Arrow Connector 1066"/>
            <p:cNvCxnSpPr/>
            <p:nvPr/>
          </p:nvCxnSpPr>
          <p:spPr bwMode="auto">
            <a:xfrm flipV="1">
              <a:off x="8653320" y="4546025"/>
              <a:ext cx="0" cy="4148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68" name="TextBox 399"/>
            <p:cNvSpPr txBox="1">
              <a:spLocks noChangeArrowheads="1"/>
            </p:cNvSpPr>
            <p:nvPr/>
          </p:nvSpPr>
          <p:spPr bwMode="auto">
            <a:xfrm>
              <a:off x="6650715" y="4235599"/>
              <a:ext cx="163588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i="1" dirty="0"/>
                <a:t>southbound API</a:t>
              </a:r>
            </a:p>
          </p:txBody>
        </p:sp>
        <p:sp>
          <p:nvSpPr>
            <p:cNvPr id="1069" name="TextBox 399"/>
            <p:cNvSpPr txBox="1">
              <a:spLocks noChangeArrowheads="1"/>
            </p:cNvSpPr>
            <p:nvPr/>
          </p:nvSpPr>
          <p:spPr bwMode="auto">
            <a:xfrm>
              <a:off x="6646778" y="2717781"/>
              <a:ext cx="163588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i="1" dirty="0"/>
                <a:t>northbound API</a:t>
              </a:r>
            </a:p>
          </p:txBody>
        </p:sp>
        <p:sp>
          <p:nvSpPr>
            <p:cNvPr id="1070" name="TextBox 399"/>
            <p:cNvSpPr txBox="1">
              <a:spLocks noChangeArrowheads="1"/>
            </p:cNvSpPr>
            <p:nvPr/>
          </p:nvSpPr>
          <p:spPr bwMode="auto">
            <a:xfrm>
              <a:off x="5507651" y="5795718"/>
              <a:ext cx="2302688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i="1" dirty="0"/>
                <a:t>SDN-controlled switches</a:t>
              </a:r>
            </a:p>
          </p:txBody>
        </p:sp>
        <p:sp>
          <p:nvSpPr>
            <p:cNvPr id="1071" name="TextBox 399"/>
            <p:cNvSpPr txBox="1">
              <a:spLocks noChangeArrowheads="1"/>
            </p:cNvSpPr>
            <p:nvPr/>
          </p:nvSpPr>
          <p:spPr bwMode="auto">
            <a:xfrm>
              <a:off x="5707907" y="910464"/>
              <a:ext cx="238165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i="1" dirty="0"/>
                <a:t>network-control applications</a:t>
              </a:r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5184720" y="1147463"/>
            <a:ext cx="4478862" cy="3947271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12010" y="6475896"/>
            <a:ext cx="59437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64</a:t>
            </a:fld>
            <a:endParaRPr lang="en-US" sz="1200" dirty="0">
              <a:latin typeface="Tahoma" charset="0"/>
            </a:endParaRPr>
          </a:p>
        </p:txBody>
      </p:sp>
      <p:sp>
        <p:nvSpPr>
          <p:cNvPr id="12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7964" y="6475082"/>
            <a:ext cx="2358929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49479355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88169" y="236539"/>
            <a:ext cx="64704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SDN perspective: SDN controller</a:t>
            </a: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4" y="776288"/>
            <a:ext cx="7035491" cy="21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6" name="Content Placeholder 6"/>
          <p:cNvSpPr txBox="1">
            <a:spLocks/>
          </p:cNvSpPr>
          <p:nvPr/>
        </p:nvSpPr>
        <p:spPr bwMode="auto">
          <a:xfrm>
            <a:off x="568262" y="1248707"/>
            <a:ext cx="4694556" cy="501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buNone/>
            </a:pPr>
            <a:r>
              <a:rPr lang="en-US" i="1" dirty="0">
                <a:solidFill>
                  <a:srgbClr val="CC0000"/>
                </a:solidFill>
              </a:rPr>
              <a:t>SDN controller (network OS): </a:t>
            </a:r>
          </a:p>
          <a:p>
            <a:r>
              <a:rPr lang="en-US" sz="2400" dirty="0"/>
              <a:t>maintain network state information</a:t>
            </a:r>
          </a:p>
          <a:p>
            <a:r>
              <a:rPr lang="en-US" sz="2400" dirty="0"/>
              <a:t>interacts with network control applications “above” via northbound API</a:t>
            </a:r>
          </a:p>
          <a:p>
            <a:r>
              <a:rPr lang="en-US" sz="2400" dirty="0"/>
              <a:t>interacts with network switches “below” via southbound API</a:t>
            </a:r>
          </a:p>
          <a:p>
            <a:r>
              <a:rPr lang="en-US" sz="2400" dirty="0"/>
              <a:t>implemented as distributed system for performance, scalability, fault-tolerance, robustness</a:t>
            </a:r>
          </a:p>
          <a:p>
            <a:endParaRPr lang="en-US" dirty="0"/>
          </a:p>
        </p:txBody>
      </p:sp>
      <p:sp>
        <p:nvSpPr>
          <p:cNvPr id="9" name="TextBox 399"/>
          <p:cNvSpPr txBox="1">
            <a:spLocks noChangeArrowheads="1"/>
          </p:cNvSpPr>
          <p:nvPr/>
        </p:nvSpPr>
        <p:spPr bwMode="auto">
          <a:xfrm>
            <a:off x="9072642" y="5440586"/>
            <a:ext cx="62228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dirty="0"/>
              <a:t>data</a:t>
            </a:r>
          </a:p>
          <a:p>
            <a:pPr algn="ctr">
              <a:lnSpc>
                <a:spcPts val="1463"/>
              </a:lnSpc>
            </a:pPr>
            <a:r>
              <a:rPr lang="en-US" sz="1400" dirty="0"/>
              <a:t>plane</a:t>
            </a:r>
          </a:p>
        </p:txBody>
      </p:sp>
      <p:sp>
        <p:nvSpPr>
          <p:cNvPr id="10" name="TextBox 400"/>
          <p:cNvSpPr txBox="1">
            <a:spLocks noChangeArrowheads="1"/>
          </p:cNvSpPr>
          <p:nvPr/>
        </p:nvSpPr>
        <p:spPr bwMode="auto">
          <a:xfrm>
            <a:off x="9027311" y="2978228"/>
            <a:ext cx="721672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dirty="0"/>
              <a:t>control</a:t>
            </a:r>
          </a:p>
          <a:p>
            <a:pPr algn="ctr">
              <a:lnSpc>
                <a:spcPts val="1463"/>
              </a:lnSpc>
            </a:pPr>
            <a:r>
              <a:rPr lang="en-US" sz="1400" dirty="0"/>
              <a:t>plane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5712112" y="5033567"/>
            <a:ext cx="3024432" cy="14329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 flipV="1">
            <a:off x="5624973" y="3213236"/>
            <a:ext cx="3295013" cy="1856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5595056" y="5329901"/>
            <a:ext cx="3227475" cy="973667"/>
            <a:chOff x="2592388" y="5601756"/>
            <a:chExt cx="4027487" cy="939800"/>
          </a:xfrm>
        </p:grpSpPr>
        <p:sp>
          <p:nvSpPr>
            <p:cNvPr id="69" name="Freeform 2"/>
            <p:cNvSpPr>
              <a:spLocks/>
            </p:cNvSpPr>
            <p:nvPr/>
          </p:nvSpPr>
          <p:spPr bwMode="auto">
            <a:xfrm>
              <a:off x="2592388" y="5601756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3262941" y="5752569"/>
              <a:ext cx="1316038" cy="13176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151816" y="5939894"/>
              <a:ext cx="2259013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164516" y="6044669"/>
              <a:ext cx="714375" cy="2762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4182104" y="6238344"/>
              <a:ext cx="1247775" cy="825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4842504" y="5785906"/>
              <a:ext cx="1057275" cy="1238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4126541" y="5939894"/>
              <a:ext cx="1790700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5453691" y="5968469"/>
              <a:ext cx="588963" cy="2698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596441" y="5752569"/>
              <a:ext cx="814388" cy="401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347"/>
            <p:cNvGrpSpPr>
              <a:grpSpLocks/>
            </p:cNvGrpSpPr>
            <p:nvPr/>
          </p:nvGrpSpPr>
          <p:grpSpPr bwMode="auto">
            <a:xfrm>
              <a:off x="5856401" y="5796097"/>
              <a:ext cx="588970" cy="242608"/>
              <a:chOff x="1871277" y="1576300"/>
              <a:chExt cx="1128371" cy="437861"/>
            </a:xfrm>
          </p:grpSpPr>
          <p:sp>
            <p:nvSpPr>
              <p:cNvPr id="119" name="Oval 118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2" name="Freeform 121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3" name="Freeform 122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4" name="Freeform 123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5" name="Freeform 124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26" name="Straight Connector 125"/>
              <p:cNvCxnSpPr>
                <a:endCxn id="121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347"/>
            <p:cNvGrpSpPr>
              <a:grpSpLocks/>
            </p:cNvGrpSpPr>
            <p:nvPr/>
          </p:nvGrpSpPr>
          <p:grpSpPr bwMode="auto">
            <a:xfrm>
              <a:off x="4375328" y="5654000"/>
              <a:ext cx="588970" cy="242608"/>
              <a:chOff x="1871277" y="1576300"/>
              <a:chExt cx="1128371" cy="437861"/>
            </a:xfrm>
          </p:grpSpPr>
          <p:sp>
            <p:nvSpPr>
              <p:cNvPr id="110" name="Oval 109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3" name="Freeform 112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4" name="Freeform 113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5" name="Freeform 114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6" name="Freeform 115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7" name="Straight Connector 116"/>
              <p:cNvCxnSpPr>
                <a:endCxn id="11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347"/>
            <p:cNvGrpSpPr>
              <a:grpSpLocks/>
            </p:cNvGrpSpPr>
            <p:nvPr/>
          </p:nvGrpSpPr>
          <p:grpSpPr bwMode="auto">
            <a:xfrm>
              <a:off x="2848241" y="5847813"/>
              <a:ext cx="588970" cy="242608"/>
              <a:chOff x="1871277" y="1576300"/>
              <a:chExt cx="1128371" cy="437861"/>
            </a:xfrm>
          </p:grpSpPr>
          <p:sp>
            <p:nvSpPr>
              <p:cNvPr id="101" name="Oval 100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4" name="Freeform 103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Freeform 104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Freeform 105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7" name="Freeform 106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8" name="Straight Connector 107"/>
              <p:cNvCxnSpPr>
                <a:endCxn id="103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347"/>
            <p:cNvGrpSpPr>
              <a:grpSpLocks/>
            </p:cNvGrpSpPr>
            <p:nvPr/>
          </p:nvGrpSpPr>
          <p:grpSpPr bwMode="auto">
            <a:xfrm>
              <a:off x="5166757" y="6114152"/>
              <a:ext cx="588970" cy="242608"/>
              <a:chOff x="1871277" y="1576300"/>
              <a:chExt cx="1128371" cy="437861"/>
            </a:xfrm>
          </p:grpSpPr>
          <p:sp>
            <p:nvSpPr>
              <p:cNvPr id="92" name="Oval 9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5" name="Freeform 9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9" name="Straight Connector 98"/>
              <p:cNvCxnSpPr>
                <a:endCxn id="9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347"/>
            <p:cNvGrpSpPr>
              <a:grpSpLocks/>
            </p:cNvGrpSpPr>
            <p:nvPr/>
          </p:nvGrpSpPr>
          <p:grpSpPr bwMode="auto">
            <a:xfrm>
              <a:off x="3704088" y="6206732"/>
              <a:ext cx="588970" cy="242608"/>
              <a:chOff x="1871277" y="1576300"/>
              <a:chExt cx="1128371" cy="437861"/>
            </a:xfrm>
          </p:grpSpPr>
          <p:sp>
            <p:nvSpPr>
              <p:cNvPr id="83" name="Oval 8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6" name="Freeform 8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8" name="Freeform 8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/>
              <p:cNvCxnSpPr>
                <a:endCxn id="8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13"/>
          <p:cNvGrpSpPr/>
          <p:nvPr/>
        </p:nvGrpSpPr>
        <p:grpSpPr>
          <a:xfrm>
            <a:off x="5406079" y="3550653"/>
            <a:ext cx="3376323" cy="1053561"/>
            <a:chOff x="4990227" y="2877416"/>
            <a:chExt cx="3116606" cy="1053561"/>
          </a:xfrm>
        </p:grpSpPr>
        <p:sp>
          <p:nvSpPr>
            <p:cNvPr id="33" name="Rectangle 32"/>
            <p:cNvSpPr/>
            <p:nvPr/>
          </p:nvSpPr>
          <p:spPr bwMode="auto">
            <a:xfrm>
              <a:off x="5418665" y="2913389"/>
              <a:ext cx="2688168" cy="10175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5218221" y="2877416"/>
              <a:ext cx="213773" cy="1028160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20385 w 220240"/>
                <a:gd name="connsiteY0" fmla="*/ 745656 h 1058154"/>
                <a:gd name="connsiteX1" fmla="*/ 214305 w 220240"/>
                <a:gd name="connsiteY1" fmla="*/ 0 h 1058154"/>
                <a:gd name="connsiteX2" fmla="*/ 220240 w 220240"/>
                <a:gd name="connsiteY2" fmla="*/ 1027869 h 1058154"/>
                <a:gd name="connsiteX3" fmla="*/ 68 w 220240"/>
                <a:gd name="connsiteY3" fmla="*/ 986902 h 1058154"/>
                <a:gd name="connsiteX4" fmla="*/ 20385 w 220240"/>
                <a:gd name="connsiteY4" fmla="*/ 745656 h 1058154"/>
                <a:gd name="connsiteX0" fmla="*/ 20385 w 220240"/>
                <a:gd name="connsiteY0" fmla="*/ 745656 h 1068836"/>
                <a:gd name="connsiteX1" fmla="*/ 214305 w 220240"/>
                <a:gd name="connsiteY1" fmla="*/ 0 h 1068836"/>
                <a:gd name="connsiteX2" fmla="*/ 220240 w 220240"/>
                <a:gd name="connsiteY2" fmla="*/ 1027869 h 1068836"/>
                <a:gd name="connsiteX3" fmla="*/ 68 w 220240"/>
                <a:gd name="connsiteY3" fmla="*/ 986902 h 1068836"/>
                <a:gd name="connsiteX4" fmla="*/ 20385 w 220240"/>
                <a:gd name="connsiteY4" fmla="*/ 745656 h 1068836"/>
                <a:gd name="connsiteX0" fmla="*/ 15446 w 215301"/>
                <a:gd name="connsiteY0" fmla="*/ 745656 h 1057581"/>
                <a:gd name="connsiteX1" fmla="*/ 209366 w 215301"/>
                <a:gd name="connsiteY1" fmla="*/ 0 h 1057581"/>
                <a:gd name="connsiteX2" fmla="*/ 215301 w 215301"/>
                <a:gd name="connsiteY2" fmla="*/ 1027869 h 1057581"/>
                <a:gd name="connsiteX3" fmla="*/ 87 w 215301"/>
                <a:gd name="connsiteY3" fmla="*/ 888484 h 1057581"/>
                <a:gd name="connsiteX4" fmla="*/ 15446 w 215301"/>
                <a:gd name="connsiteY4" fmla="*/ 745656 h 1057581"/>
                <a:gd name="connsiteX0" fmla="*/ 15446 w 215301"/>
                <a:gd name="connsiteY0" fmla="*/ 745656 h 1063397"/>
                <a:gd name="connsiteX1" fmla="*/ 209366 w 215301"/>
                <a:gd name="connsiteY1" fmla="*/ 0 h 1063397"/>
                <a:gd name="connsiteX2" fmla="*/ 215301 w 215301"/>
                <a:gd name="connsiteY2" fmla="*/ 1027869 h 1063397"/>
                <a:gd name="connsiteX3" fmla="*/ 87 w 215301"/>
                <a:gd name="connsiteY3" fmla="*/ 888484 h 1063397"/>
                <a:gd name="connsiteX4" fmla="*/ 15446 w 215301"/>
                <a:gd name="connsiteY4" fmla="*/ 745656 h 1063397"/>
                <a:gd name="connsiteX0" fmla="*/ 15446 w 215301"/>
                <a:gd name="connsiteY0" fmla="*/ 745656 h 1027869"/>
                <a:gd name="connsiteX1" fmla="*/ 209366 w 215301"/>
                <a:gd name="connsiteY1" fmla="*/ 0 h 1027869"/>
                <a:gd name="connsiteX2" fmla="*/ 215301 w 215301"/>
                <a:gd name="connsiteY2" fmla="*/ 1027869 h 1027869"/>
                <a:gd name="connsiteX3" fmla="*/ 87 w 215301"/>
                <a:gd name="connsiteY3" fmla="*/ 888484 h 1027869"/>
                <a:gd name="connsiteX4" fmla="*/ 15446 w 215301"/>
                <a:gd name="connsiteY4" fmla="*/ 745656 h 102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301" h="1027869">
                  <a:moveTo>
                    <a:pt x="15446" y="745656"/>
                  </a:moveTo>
                  <a:lnTo>
                    <a:pt x="209366" y="0"/>
                  </a:lnTo>
                  <a:cubicBezTo>
                    <a:pt x="211344" y="342623"/>
                    <a:pt x="213323" y="685246"/>
                    <a:pt x="215301" y="1027869"/>
                  </a:cubicBezTo>
                  <a:cubicBezTo>
                    <a:pt x="115469" y="960083"/>
                    <a:pt x="99918" y="931665"/>
                    <a:pt x="87" y="888484"/>
                  </a:cubicBezTo>
                  <a:cubicBezTo>
                    <a:pt x="-1403" y="675204"/>
                    <a:pt x="16936" y="958936"/>
                    <a:pt x="15446" y="74565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35" name="Group 950"/>
            <p:cNvGrpSpPr>
              <a:grpSpLocks/>
            </p:cNvGrpSpPr>
            <p:nvPr/>
          </p:nvGrpSpPr>
          <p:grpSpPr bwMode="auto">
            <a:xfrm>
              <a:off x="4990227" y="3351862"/>
              <a:ext cx="251561" cy="564103"/>
              <a:chOff x="4140" y="429"/>
              <a:chExt cx="1425" cy="2396"/>
            </a:xfrm>
          </p:grpSpPr>
          <p:sp>
            <p:nvSpPr>
              <p:cNvPr id="37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7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3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65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5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7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63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61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0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5478337" y="3090332"/>
              <a:ext cx="2456589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SDN Controller</a:t>
              </a:r>
            </a:p>
            <a:p>
              <a:pPr algn="ctr"/>
              <a:r>
                <a:rPr lang="en-US" sz="1600" dirty="0"/>
                <a:t>(network operating system)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407518" y="156220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8000"/>
                </a:solidFill>
              </a:rPr>
              <a:t>…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596408" y="1781366"/>
            <a:ext cx="1108760" cy="590176"/>
            <a:chOff x="4721412" y="1277470"/>
            <a:chExt cx="1023471" cy="590176"/>
          </a:xfrm>
        </p:grpSpPr>
        <p:sp>
          <p:nvSpPr>
            <p:cNvPr id="31" name="Oval 30"/>
            <p:cNvSpPr/>
            <p:nvPr/>
          </p:nvSpPr>
          <p:spPr bwMode="auto">
            <a:xfrm>
              <a:off x="4721412" y="1277470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826852" y="1374585"/>
              <a:ext cx="8215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routing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500681" y="2302316"/>
            <a:ext cx="1108760" cy="590176"/>
            <a:chOff x="6106459" y="1967753"/>
            <a:chExt cx="1023471" cy="590176"/>
          </a:xfrm>
        </p:grpSpPr>
        <p:sp>
          <p:nvSpPr>
            <p:cNvPr id="29" name="Oval 28"/>
            <p:cNvSpPr/>
            <p:nvPr/>
          </p:nvSpPr>
          <p:spPr bwMode="auto">
            <a:xfrm>
              <a:off x="6106459" y="19677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77429" y="1997637"/>
              <a:ext cx="903087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/>
                <a:t>access 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/>
                <a:t>control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833407" y="2260771"/>
            <a:ext cx="1108760" cy="590176"/>
            <a:chOff x="6938682" y="977153"/>
            <a:chExt cx="1023471" cy="590176"/>
          </a:xfrm>
        </p:grpSpPr>
        <p:sp>
          <p:nvSpPr>
            <p:cNvPr id="27" name="Oval 26"/>
            <p:cNvSpPr/>
            <p:nvPr/>
          </p:nvSpPr>
          <p:spPr bwMode="auto">
            <a:xfrm>
              <a:off x="6938682" y="9771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003082" y="1007037"/>
              <a:ext cx="916227" cy="535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/>
                <a:t>load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/>
                <a:t>balance</a:t>
              </a:r>
            </a:p>
          </p:txBody>
        </p:sp>
      </p:grpSp>
      <p:cxnSp>
        <p:nvCxnSpPr>
          <p:cNvPr id="19" name="Straight Arrow Connector 18"/>
          <p:cNvCxnSpPr/>
          <p:nvPr/>
        </p:nvCxnSpPr>
        <p:spPr bwMode="auto">
          <a:xfrm flipV="1">
            <a:off x="9346182" y="1721848"/>
            <a:ext cx="0" cy="12488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9373699" y="3470081"/>
            <a:ext cx="0" cy="15244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9382767" y="5885529"/>
            <a:ext cx="0" cy="4148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9374430" y="5049925"/>
            <a:ext cx="0" cy="4148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399"/>
          <p:cNvSpPr txBox="1">
            <a:spLocks noChangeArrowheads="1"/>
          </p:cNvSpPr>
          <p:nvPr/>
        </p:nvSpPr>
        <p:spPr bwMode="auto">
          <a:xfrm>
            <a:off x="7204942" y="4739499"/>
            <a:ext cx="1772213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/>
              <a:t>southbound API</a:t>
            </a:r>
          </a:p>
        </p:txBody>
      </p:sp>
      <p:sp>
        <p:nvSpPr>
          <p:cNvPr id="24" name="TextBox 399"/>
          <p:cNvSpPr txBox="1">
            <a:spLocks noChangeArrowheads="1"/>
          </p:cNvSpPr>
          <p:nvPr/>
        </p:nvSpPr>
        <p:spPr bwMode="auto">
          <a:xfrm>
            <a:off x="7200677" y="3221681"/>
            <a:ext cx="1772213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/>
              <a:t>northbound API</a:t>
            </a:r>
          </a:p>
        </p:txBody>
      </p:sp>
      <p:sp>
        <p:nvSpPr>
          <p:cNvPr id="25" name="TextBox 399"/>
          <p:cNvSpPr txBox="1">
            <a:spLocks noChangeArrowheads="1"/>
          </p:cNvSpPr>
          <p:nvPr/>
        </p:nvSpPr>
        <p:spPr bwMode="auto">
          <a:xfrm>
            <a:off x="5966622" y="6299618"/>
            <a:ext cx="249457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/>
              <a:t>SDN-controlled switches</a:t>
            </a:r>
          </a:p>
        </p:txBody>
      </p:sp>
      <p:sp>
        <p:nvSpPr>
          <p:cNvPr id="26" name="TextBox 399"/>
          <p:cNvSpPr txBox="1">
            <a:spLocks noChangeArrowheads="1"/>
          </p:cNvSpPr>
          <p:nvPr/>
        </p:nvSpPr>
        <p:spPr bwMode="auto">
          <a:xfrm>
            <a:off x="6183566" y="1414364"/>
            <a:ext cx="2580131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/>
              <a:t>network-control applications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4956108" y="1147463"/>
            <a:ext cx="4110752" cy="185124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Rectangle 128"/>
          <p:cNvSpPr/>
          <p:nvPr/>
        </p:nvSpPr>
        <p:spPr bwMode="auto">
          <a:xfrm>
            <a:off x="4938876" y="1315163"/>
            <a:ext cx="4110752" cy="185124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ectangle 129"/>
          <p:cNvSpPr/>
          <p:nvPr/>
        </p:nvSpPr>
        <p:spPr bwMode="auto">
          <a:xfrm>
            <a:off x="4969278" y="5099337"/>
            <a:ext cx="4110752" cy="1592337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12010" y="6475896"/>
            <a:ext cx="59437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65</a:t>
            </a:fld>
            <a:endParaRPr lang="en-US" sz="1200" dirty="0">
              <a:latin typeface="Tahoma" charset="0"/>
            </a:endParaRPr>
          </a:p>
        </p:txBody>
      </p:sp>
      <p:sp>
        <p:nvSpPr>
          <p:cNvPr id="13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7964" y="6475082"/>
            <a:ext cx="2358929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417119936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88169" y="236539"/>
            <a:ext cx="72209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SDN perspective: control applications</a:t>
            </a: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4" y="776289"/>
            <a:ext cx="7756126" cy="19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6" name="Content Placeholder 6"/>
          <p:cNvSpPr txBox="1">
            <a:spLocks/>
          </p:cNvSpPr>
          <p:nvPr/>
        </p:nvSpPr>
        <p:spPr bwMode="auto">
          <a:xfrm>
            <a:off x="568262" y="1248707"/>
            <a:ext cx="4694556" cy="501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buNone/>
            </a:pPr>
            <a:r>
              <a:rPr lang="en-US" i="1" dirty="0">
                <a:solidFill>
                  <a:srgbClr val="CC0000"/>
                </a:solidFill>
              </a:rPr>
              <a:t>network-control apps:</a:t>
            </a:r>
          </a:p>
          <a:p>
            <a:r>
              <a:rPr lang="en-US" sz="2400" dirty="0"/>
              <a:t>“brains” of control:  implement control functions using lower-level services, API provided by SND controller</a:t>
            </a:r>
          </a:p>
          <a:p>
            <a:r>
              <a:rPr lang="en-US" sz="2400" i="1" dirty="0">
                <a:solidFill>
                  <a:srgbClr val="000000"/>
                </a:solidFill>
              </a:rPr>
              <a:t>unbundled: </a:t>
            </a:r>
            <a:r>
              <a:rPr lang="en-US" sz="2400" dirty="0"/>
              <a:t>can be provided by 3</a:t>
            </a:r>
            <a:r>
              <a:rPr lang="en-US" sz="2400" baseline="30000" dirty="0"/>
              <a:t>rd</a:t>
            </a:r>
            <a:r>
              <a:rPr lang="en-US" sz="2400" dirty="0"/>
              <a:t> party: distinct from routing vendor, or SDN controller</a:t>
            </a:r>
          </a:p>
          <a:p>
            <a:endParaRPr lang="en-US" dirty="0"/>
          </a:p>
        </p:txBody>
      </p:sp>
      <p:sp>
        <p:nvSpPr>
          <p:cNvPr id="9" name="TextBox 399"/>
          <p:cNvSpPr txBox="1">
            <a:spLocks noChangeArrowheads="1"/>
          </p:cNvSpPr>
          <p:nvPr/>
        </p:nvSpPr>
        <p:spPr bwMode="auto">
          <a:xfrm>
            <a:off x="9072642" y="5440586"/>
            <a:ext cx="62228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dirty="0"/>
              <a:t>data</a:t>
            </a:r>
          </a:p>
          <a:p>
            <a:pPr algn="ctr">
              <a:lnSpc>
                <a:spcPts val="1463"/>
              </a:lnSpc>
            </a:pPr>
            <a:r>
              <a:rPr lang="en-US" sz="1400" dirty="0"/>
              <a:t>plane</a:t>
            </a:r>
          </a:p>
        </p:txBody>
      </p:sp>
      <p:sp>
        <p:nvSpPr>
          <p:cNvPr id="10" name="TextBox 400"/>
          <p:cNvSpPr txBox="1">
            <a:spLocks noChangeArrowheads="1"/>
          </p:cNvSpPr>
          <p:nvPr/>
        </p:nvSpPr>
        <p:spPr bwMode="auto">
          <a:xfrm>
            <a:off x="9027311" y="2978228"/>
            <a:ext cx="721672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dirty="0"/>
              <a:t>control</a:t>
            </a:r>
          </a:p>
          <a:p>
            <a:pPr algn="ctr">
              <a:lnSpc>
                <a:spcPts val="1463"/>
              </a:lnSpc>
            </a:pPr>
            <a:r>
              <a:rPr lang="en-US" sz="1400" dirty="0"/>
              <a:t>plane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5712112" y="5033567"/>
            <a:ext cx="3024432" cy="14329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 flipV="1">
            <a:off x="5624973" y="3213236"/>
            <a:ext cx="3295013" cy="1856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5595056" y="5329901"/>
            <a:ext cx="3227475" cy="973667"/>
            <a:chOff x="2592388" y="5601756"/>
            <a:chExt cx="4027487" cy="939800"/>
          </a:xfrm>
        </p:grpSpPr>
        <p:sp>
          <p:nvSpPr>
            <p:cNvPr id="69" name="Freeform 2"/>
            <p:cNvSpPr>
              <a:spLocks/>
            </p:cNvSpPr>
            <p:nvPr/>
          </p:nvSpPr>
          <p:spPr bwMode="auto">
            <a:xfrm>
              <a:off x="2592388" y="5601756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3262941" y="5752569"/>
              <a:ext cx="1316038" cy="13176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151816" y="5939894"/>
              <a:ext cx="2259013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164516" y="6044669"/>
              <a:ext cx="714375" cy="2762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4182104" y="6238344"/>
              <a:ext cx="1247775" cy="825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4842504" y="5785906"/>
              <a:ext cx="1057275" cy="1238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4126541" y="5939894"/>
              <a:ext cx="1790700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5453691" y="5968469"/>
              <a:ext cx="588963" cy="2698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596441" y="5752569"/>
              <a:ext cx="814388" cy="401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347"/>
            <p:cNvGrpSpPr>
              <a:grpSpLocks/>
            </p:cNvGrpSpPr>
            <p:nvPr/>
          </p:nvGrpSpPr>
          <p:grpSpPr bwMode="auto">
            <a:xfrm>
              <a:off x="5856401" y="5796097"/>
              <a:ext cx="588970" cy="242608"/>
              <a:chOff x="1871277" y="1576300"/>
              <a:chExt cx="1128371" cy="437861"/>
            </a:xfrm>
          </p:grpSpPr>
          <p:sp>
            <p:nvSpPr>
              <p:cNvPr id="119" name="Oval 118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2" name="Freeform 121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3" name="Freeform 122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4" name="Freeform 123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5" name="Freeform 124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26" name="Straight Connector 125"/>
              <p:cNvCxnSpPr>
                <a:endCxn id="121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347"/>
            <p:cNvGrpSpPr>
              <a:grpSpLocks/>
            </p:cNvGrpSpPr>
            <p:nvPr/>
          </p:nvGrpSpPr>
          <p:grpSpPr bwMode="auto">
            <a:xfrm>
              <a:off x="4375328" y="5654000"/>
              <a:ext cx="588970" cy="242608"/>
              <a:chOff x="1871277" y="1576300"/>
              <a:chExt cx="1128371" cy="437861"/>
            </a:xfrm>
          </p:grpSpPr>
          <p:sp>
            <p:nvSpPr>
              <p:cNvPr id="110" name="Oval 109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3" name="Freeform 112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4" name="Freeform 113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5" name="Freeform 114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6" name="Freeform 115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7" name="Straight Connector 116"/>
              <p:cNvCxnSpPr>
                <a:endCxn id="11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347"/>
            <p:cNvGrpSpPr>
              <a:grpSpLocks/>
            </p:cNvGrpSpPr>
            <p:nvPr/>
          </p:nvGrpSpPr>
          <p:grpSpPr bwMode="auto">
            <a:xfrm>
              <a:off x="2848241" y="5847813"/>
              <a:ext cx="588970" cy="242608"/>
              <a:chOff x="1871277" y="1576300"/>
              <a:chExt cx="1128371" cy="437861"/>
            </a:xfrm>
          </p:grpSpPr>
          <p:sp>
            <p:nvSpPr>
              <p:cNvPr id="101" name="Oval 100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4" name="Freeform 103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Freeform 104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Freeform 105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7" name="Freeform 106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8" name="Straight Connector 107"/>
              <p:cNvCxnSpPr>
                <a:endCxn id="103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347"/>
            <p:cNvGrpSpPr>
              <a:grpSpLocks/>
            </p:cNvGrpSpPr>
            <p:nvPr/>
          </p:nvGrpSpPr>
          <p:grpSpPr bwMode="auto">
            <a:xfrm>
              <a:off x="5166757" y="6114152"/>
              <a:ext cx="588970" cy="242608"/>
              <a:chOff x="1871277" y="1576300"/>
              <a:chExt cx="1128371" cy="437861"/>
            </a:xfrm>
          </p:grpSpPr>
          <p:sp>
            <p:nvSpPr>
              <p:cNvPr id="92" name="Oval 9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5" name="Freeform 9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9" name="Straight Connector 98"/>
              <p:cNvCxnSpPr>
                <a:endCxn id="9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347"/>
            <p:cNvGrpSpPr>
              <a:grpSpLocks/>
            </p:cNvGrpSpPr>
            <p:nvPr/>
          </p:nvGrpSpPr>
          <p:grpSpPr bwMode="auto">
            <a:xfrm>
              <a:off x="3704088" y="6206732"/>
              <a:ext cx="588970" cy="242608"/>
              <a:chOff x="1871277" y="1576300"/>
              <a:chExt cx="1128371" cy="437861"/>
            </a:xfrm>
          </p:grpSpPr>
          <p:sp>
            <p:nvSpPr>
              <p:cNvPr id="83" name="Oval 8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6" name="Freeform 8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8" name="Freeform 8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/>
              <p:cNvCxnSpPr>
                <a:endCxn id="8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13"/>
          <p:cNvGrpSpPr/>
          <p:nvPr/>
        </p:nvGrpSpPr>
        <p:grpSpPr>
          <a:xfrm>
            <a:off x="5406079" y="3550653"/>
            <a:ext cx="3376323" cy="1053561"/>
            <a:chOff x="4990227" y="2877416"/>
            <a:chExt cx="3116606" cy="1053561"/>
          </a:xfrm>
        </p:grpSpPr>
        <p:sp>
          <p:nvSpPr>
            <p:cNvPr id="33" name="Rectangle 32"/>
            <p:cNvSpPr/>
            <p:nvPr/>
          </p:nvSpPr>
          <p:spPr bwMode="auto">
            <a:xfrm>
              <a:off x="5418665" y="2913389"/>
              <a:ext cx="2688168" cy="10175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5218221" y="2877416"/>
              <a:ext cx="213773" cy="1028160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20385 w 220240"/>
                <a:gd name="connsiteY0" fmla="*/ 745656 h 1058154"/>
                <a:gd name="connsiteX1" fmla="*/ 214305 w 220240"/>
                <a:gd name="connsiteY1" fmla="*/ 0 h 1058154"/>
                <a:gd name="connsiteX2" fmla="*/ 220240 w 220240"/>
                <a:gd name="connsiteY2" fmla="*/ 1027869 h 1058154"/>
                <a:gd name="connsiteX3" fmla="*/ 68 w 220240"/>
                <a:gd name="connsiteY3" fmla="*/ 986902 h 1058154"/>
                <a:gd name="connsiteX4" fmla="*/ 20385 w 220240"/>
                <a:gd name="connsiteY4" fmla="*/ 745656 h 1058154"/>
                <a:gd name="connsiteX0" fmla="*/ 20385 w 220240"/>
                <a:gd name="connsiteY0" fmla="*/ 745656 h 1068836"/>
                <a:gd name="connsiteX1" fmla="*/ 214305 w 220240"/>
                <a:gd name="connsiteY1" fmla="*/ 0 h 1068836"/>
                <a:gd name="connsiteX2" fmla="*/ 220240 w 220240"/>
                <a:gd name="connsiteY2" fmla="*/ 1027869 h 1068836"/>
                <a:gd name="connsiteX3" fmla="*/ 68 w 220240"/>
                <a:gd name="connsiteY3" fmla="*/ 986902 h 1068836"/>
                <a:gd name="connsiteX4" fmla="*/ 20385 w 220240"/>
                <a:gd name="connsiteY4" fmla="*/ 745656 h 1068836"/>
                <a:gd name="connsiteX0" fmla="*/ 15446 w 215301"/>
                <a:gd name="connsiteY0" fmla="*/ 745656 h 1057581"/>
                <a:gd name="connsiteX1" fmla="*/ 209366 w 215301"/>
                <a:gd name="connsiteY1" fmla="*/ 0 h 1057581"/>
                <a:gd name="connsiteX2" fmla="*/ 215301 w 215301"/>
                <a:gd name="connsiteY2" fmla="*/ 1027869 h 1057581"/>
                <a:gd name="connsiteX3" fmla="*/ 87 w 215301"/>
                <a:gd name="connsiteY3" fmla="*/ 888484 h 1057581"/>
                <a:gd name="connsiteX4" fmla="*/ 15446 w 215301"/>
                <a:gd name="connsiteY4" fmla="*/ 745656 h 1057581"/>
                <a:gd name="connsiteX0" fmla="*/ 15446 w 215301"/>
                <a:gd name="connsiteY0" fmla="*/ 745656 h 1063397"/>
                <a:gd name="connsiteX1" fmla="*/ 209366 w 215301"/>
                <a:gd name="connsiteY1" fmla="*/ 0 h 1063397"/>
                <a:gd name="connsiteX2" fmla="*/ 215301 w 215301"/>
                <a:gd name="connsiteY2" fmla="*/ 1027869 h 1063397"/>
                <a:gd name="connsiteX3" fmla="*/ 87 w 215301"/>
                <a:gd name="connsiteY3" fmla="*/ 888484 h 1063397"/>
                <a:gd name="connsiteX4" fmla="*/ 15446 w 215301"/>
                <a:gd name="connsiteY4" fmla="*/ 745656 h 1063397"/>
                <a:gd name="connsiteX0" fmla="*/ 15446 w 215301"/>
                <a:gd name="connsiteY0" fmla="*/ 745656 h 1027869"/>
                <a:gd name="connsiteX1" fmla="*/ 209366 w 215301"/>
                <a:gd name="connsiteY1" fmla="*/ 0 h 1027869"/>
                <a:gd name="connsiteX2" fmla="*/ 215301 w 215301"/>
                <a:gd name="connsiteY2" fmla="*/ 1027869 h 1027869"/>
                <a:gd name="connsiteX3" fmla="*/ 87 w 215301"/>
                <a:gd name="connsiteY3" fmla="*/ 888484 h 1027869"/>
                <a:gd name="connsiteX4" fmla="*/ 15446 w 215301"/>
                <a:gd name="connsiteY4" fmla="*/ 745656 h 102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301" h="1027869">
                  <a:moveTo>
                    <a:pt x="15446" y="745656"/>
                  </a:moveTo>
                  <a:lnTo>
                    <a:pt x="209366" y="0"/>
                  </a:lnTo>
                  <a:cubicBezTo>
                    <a:pt x="211344" y="342623"/>
                    <a:pt x="213323" y="685246"/>
                    <a:pt x="215301" y="1027869"/>
                  </a:cubicBezTo>
                  <a:cubicBezTo>
                    <a:pt x="115469" y="960083"/>
                    <a:pt x="99918" y="931665"/>
                    <a:pt x="87" y="888484"/>
                  </a:cubicBezTo>
                  <a:cubicBezTo>
                    <a:pt x="-1403" y="675204"/>
                    <a:pt x="16936" y="958936"/>
                    <a:pt x="15446" y="74565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35" name="Group 950"/>
            <p:cNvGrpSpPr>
              <a:grpSpLocks/>
            </p:cNvGrpSpPr>
            <p:nvPr/>
          </p:nvGrpSpPr>
          <p:grpSpPr bwMode="auto">
            <a:xfrm>
              <a:off x="4990227" y="3351862"/>
              <a:ext cx="251561" cy="564103"/>
              <a:chOff x="4140" y="429"/>
              <a:chExt cx="1425" cy="2396"/>
            </a:xfrm>
          </p:grpSpPr>
          <p:sp>
            <p:nvSpPr>
              <p:cNvPr id="37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7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3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65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5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7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63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61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0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5478337" y="3090332"/>
              <a:ext cx="2456589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SDN Controller</a:t>
              </a:r>
            </a:p>
            <a:p>
              <a:pPr algn="ctr"/>
              <a:r>
                <a:rPr lang="en-US" sz="1600" dirty="0"/>
                <a:t>(network operating system)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407518" y="156220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8000"/>
                </a:solidFill>
              </a:rPr>
              <a:t>…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596408" y="1781366"/>
            <a:ext cx="1108760" cy="590176"/>
            <a:chOff x="4721412" y="1277470"/>
            <a:chExt cx="1023471" cy="590176"/>
          </a:xfrm>
        </p:grpSpPr>
        <p:sp>
          <p:nvSpPr>
            <p:cNvPr id="31" name="Oval 30"/>
            <p:cNvSpPr/>
            <p:nvPr/>
          </p:nvSpPr>
          <p:spPr bwMode="auto">
            <a:xfrm>
              <a:off x="4721412" y="1277470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826852" y="1374585"/>
              <a:ext cx="8215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routing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500681" y="2302316"/>
            <a:ext cx="1108760" cy="590176"/>
            <a:chOff x="6106459" y="1967753"/>
            <a:chExt cx="1023471" cy="590176"/>
          </a:xfrm>
        </p:grpSpPr>
        <p:sp>
          <p:nvSpPr>
            <p:cNvPr id="29" name="Oval 28"/>
            <p:cNvSpPr/>
            <p:nvPr/>
          </p:nvSpPr>
          <p:spPr bwMode="auto">
            <a:xfrm>
              <a:off x="6106459" y="19677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77429" y="1997637"/>
              <a:ext cx="903087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/>
                <a:t>access 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/>
                <a:t>control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833407" y="2260771"/>
            <a:ext cx="1108760" cy="590176"/>
            <a:chOff x="6938682" y="977153"/>
            <a:chExt cx="1023471" cy="590176"/>
          </a:xfrm>
        </p:grpSpPr>
        <p:sp>
          <p:nvSpPr>
            <p:cNvPr id="27" name="Oval 26"/>
            <p:cNvSpPr/>
            <p:nvPr/>
          </p:nvSpPr>
          <p:spPr bwMode="auto">
            <a:xfrm>
              <a:off x="6938682" y="9771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003082" y="1007037"/>
              <a:ext cx="916227" cy="535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/>
                <a:t>load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/>
                <a:t>balance</a:t>
              </a:r>
            </a:p>
          </p:txBody>
        </p:sp>
      </p:grpSp>
      <p:cxnSp>
        <p:nvCxnSpPr>
          <p:cNvPr id="19" name="Straight Arrow Connector 18"/>
          <p:cNvCxnSpPr/>
          <p:nvPr/>
        </p:nvCxnSpPr>
        <p:spPr bwMode="auto">
          <a:xfrm flipV="1">
            <a:off x="9346182" y="1721848"/>
            <a:ext cx="0" cy="12488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9373699" y="3470081"/>
            <a:ext cx="0" cy="15244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9382767" y="5885529"/>
            <a:ext cx="0" cy="4148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9374430" y="5049925"/>
            <a:ext cx="0" cy="4148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399"/>
          <p:cNvSpPr txBox="1">
            <a:spLocks noChangeArrowheads="1"/>
          </p:cNvSpPr>
          <p:nvPr/>
        </p:nvSpPr>
        <p:spPr bwMode="auto">
          <a:xfrm>
            <a:off x="7204942" y="4739499"/>
            <a:ext cx="1772213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/>
              <a:t>southbound API</a:t>
            </a:r>
          </a:p>
        </p:txBody>
      </p:sp>
      <p:sp>
        <p:nvSpPr>
          <p:cNvPr id="24" name="TextBox 399"/>
          <p:cNvSpPr txBox="1">
            <a:spLocks noChangeArrowheads="1"/>
          </p:cNvSpPr>
          <p:nvPr/>
        </p:nvSpPr>
        <p:spPr bwMode="auto">
          <a:xfrm>
            <a:off x="7200677" y="3221681"/>
            <a:ext cx="1772213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/>
              <a:t>northbound API</a:t>
            </a:r>
          </a:p>
        </p:txBody>
      </p:sp>
      <p:sp>
        <p:nvSpPr>
          <p:cNvPr id="25" name="TextBox 399"/>
          <p:cNvSpPr txBox="1">
            <a:spLocks noChangeArrowheads="1"/>
          </p:cNvSpPr>
          <p:nvPr/>
        </p:nvSpPr>
        <p:spPr bwMode="auto">
          <a:xfrm>
            <a:off x="5966622" y="6299618"/>
            <a:ext cx="249457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/>
              <a:t>SDN-controlled switches</a:t>
            </a:r>
          </a:p>
        </p:txBody>
      </p:sp>
      <p:sp>
        <p:nvSpPr>
          <p:cNvPr id="26" name="TextBox 399"/>
          <p:cNvSpPr txBox="1">
            <a:spLocks noChangeArrowheads="1"/>
          </p:cNvSpPr>
          <p:nvPr/>
        </p:nvSpPr>
        <p:spPr bwMode="auto">
          <a:xfrm>
            <a:off x="6183566" y="1414364"/>
            <a:ext cx="2580131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/>
              <a:t>network-control applications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5088713" y="3090499"/>
            <a:ext cx="3845542" cy="344238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12010" y="6475896"/>
            <a:ext cx="59437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66</a:t>
            </a:fld>
            <a:endParaRPr lang="en-US" sz="1200" dirty="0">
              <a:latin typeface="Tahoma" charset="0"/>
            </a:endParaRPr>
          </a:p>
        </p:txBody>
      </p:sp>
      <p:sp>
        <p:nvSpPr>
          <p:cNvPr id="13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7964" y="6475082"/>
            <a:ext cx="2358929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77811166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Rectangle 221"/>
          <p:cNvSpPr/>
          <p:nvPr/>
        </p:nvSpPr>
        <p:spPr bwMode="auto">
          <a:xfrm>
            <a:off x="2536334" y="2082088"/>
            <a:ext cx="5663699" cy="35686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438" name="Straight Connector 437"/>
          <p:cNvCxnSpPr>
            <a:endCxn id="217" idx="4"/>
          </p:cNvCxnSpPr>
          <p:nvPr/>
        </p:nvCxnSpPr>
        <p:spPr bwMode="auto">
          <a:xfrm flipH="1" flipV="1">
            <a:off x="6258722" y="1910775"/>
            <a:ext cx="655" cy="4077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5" name="Rounded Rectangle 374"/>
          <p:cNvSpPr/>
          <p:nvPr/>
        </p:nvSpPr>
        <p:spPr>
          <a:xfrm>
            <a:off x="2686384" y="3165861"/>
            <a:ext cx="5357116" cy="155378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0" name="Rounded Rectangle 379"/>
          <p:cNvSpPr/>
          <p:nvPr/>
        </p:nvSpPr>
        <p:spPr>
          <a:xfrm>
            <a:off x="2686384" y="4779179"/>
            <a:ext cx="5372280" cy="73797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6" name="Straight Connector 385"/>
          <p:cNvCxnSpPr/>
          <p:nvPr/>
        </p:nvCxnSpPr>
        <p:spPr bwMode="auto">
          <a:xfrm>
            <a:off x="2778475" y="5687428"/>
            <a:ext cx="5265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" name="TextBox 388"/>
          <p:cNvSpPr txBox="1"/>
          <p:nvPr/>
        </p:nvSpPr>
        <p:spPr>
          <a:xfrm>
            <a:off x="2704465" y="3773215"/>
            <a:ext cx="5513152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dirty="0">
                <a:latin typeface="Arial"/>
                <a:cs typeface="Arial"/>
              </a:rPr>
              <a:t>Network-wide distributed, robust  state management</a:t>
            </a:r>
          </a:p>
        </p:txBody>
      </p:sp>
      <p:sp>
        <p:nvSpPr>
          <p:cNvPr id="390" name="TextBox 389"/>
          <p:cNvSpPr txBox="1"/>
          <p:nvPr/>
        </p:nvSpPr>
        <p:spPr>
          <a:xfrm>
            <a:off x="3125316" y="5171961"/>
            <a:ext cx="4370071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dirty="0">
                <a:latin typeface="Arial"/>
                <a:cs typeface="Arial"/>
              </a:rPr>
              <a:t>Communication to/from controlled devices</a:t>
            </a:r>
          </a:p>
        </p:txBody>
      </p:sp>
      <p:grpSp>
        <p:nvGrpSpPr>
          <p:cNvPr id="401" name="Group 400"/>
          <p:cNvGrpSpPr/>
          <p:nvPr/>
        </p:nvGrpSpPr>
        <p:grpSpPr>
          <a:xfrm>
            <a:off x="3032073" y="4140643"/>
            <a:ext cx="1348371" cy="459826"/>
            <a:chOff x="3128876" y="457817"/>
            <a:chExt cx="1432326" cy="459826"/>
          </a:xfrm>
        </p:grpSpPr>
        <p:sp>
          <p:nvSpPr>
            <p:cNvPr id="402" name="Rounded Rectangle 40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3" name="TextBox 402"/>
            <p:cNvSpPr txBox="1"/>
            <p:nvPr/>
          </p:nvSpPr>
          <p:spPr>
            <a:xfrm>
              <a:off x="3159772" y="541671"/>
              <a:ext cx="1379619" cy="297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Link-state info</a:t>
              </a:r>
            </a:p>
          </p:txBody>
        </p:sp>
      </p:grpSp>
      <p:grpSp>
        <p:nvGrpSpPr>
          <p:cNvPr id="404" name="Group 403"/>
          <p:cNvGrpSpPr/>
          <p:nvPr/>
        </p:nvGrpSpPr>
        <p:grpSpPr>
          <a:xfrm>
            <a:off x="6403180" y="4140643"/>
            <a:ext cx="1040389" cy="459826"/>
            <a:chOff x="3128876" y="457817"/>
            <a:chExt cx="1432326" cy="459826"/>
          </a:xfrm>
        </p:grpSpPr>
        <p:sp>
          <p:nvSpPr>
            <p:cNvPr id="405" name="Rounded Rectangle 404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6" name="TextBox 405"/>
            <p:cNvSpPr txBox="1"/>
            <p:nvPr/>
          </p:nvSpPr>
          <p:spPr>
            <a:xfrm>
              <a:off x="3146469" y="541671"/>
              <a:ext cx="1406229" cy="297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switch info</a:t>
              </a:r>
            </a:p>
          </p:txBody>
        </p:sp>
      </p:grpSp>
      <p:grpSp>
        <p:nvGrpSpPr>
          <p:cNvPr id="407" name="Group 406"/>
          <p:cNvGrpSpPr/>
          <p:nvPr/>
        </p:nvGrpSpPr>
        <p:grpSpPr>
          <a:xfrm>
            <a:off x="4540217" y="4140643"/>
            <a:ext cx="1040389" cy="459826"/>
            <a:chOff x="3128876" y="457817"/>
            <a:chExt cx="1432326" cy="459826"/>
          </a:xfrm>
        </p:grpSpPr>
        <p:sp>
          <p:nvSpPr>
            <p:cNvPr id="408" name="Rounded Rectangle 407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9" name="TextBox 408"/>
            <p:cNvSpPr txBox="1"/>
            <p:nvPr/>
          </p:nvSpPr>
          <p:spPr>
            <a:xfrm>
              <a:off x="3256813" y="541671"/>
              <a:ext cx="1185540" cy="297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host info</a:t>
              </a:r>
            </a:p>
          </p:txBody>
        </p:sp>
      </p:grpSp>
      <p:grpSp>
        <p:nvGrpSpPr>
          <p:cNvPr id="410" name="Group 409"/>
          <p:cNvGrpSpPr/>
          <p:nvPr/>
        </p:nvGrpSpPr>
        <p:grpSpPr>
          <a:xfrm>
            <a:off x="3950998" y="3277496"/>
            <a:ext cx="963848" cy="459826"/>
            <a:chOff x="3128876" y="457817"/>
            <a:chExt cx="1432326" cy="459826"/>
          </a:xfrm>
        </p:grpSpPr>
        <p:sp>
          <p:nvSpPr>
            <p:cNvPr id="411" name="Rounded Rectangle 410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2" name="TextBox 411"/>
            <p:cNvSpPr txBox="1"/>
            <p:nvPr/>
          </p:nvSpPr>
          <p:spPr>
            <a:xfrm>
              <a:off x="3198565" y="541671"/>
              <a:ext cx="1302042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statistics</a:t>
              </a:r>
            </a:p>
          </p:txBody>
        </p:sp>
      </p:grpSp>
      <p:grpSp>
        <p:nvGrpSpPr>
          <p:cNvPr id="413" name="Group 412"/>
          <p:cNvGrpSpPr/>
          <p:nvPr/>
        </p:nvGrpSpPr>
        <p:grpSpPr>
          <a:xfrm>
            <a:off x="5934795" y="3289355"/>
            <a:ext cx="1040388" cy="459826"/>
            <a:chOff x="3128876" y="457817"/>
            <a:chExt cx="1432326" cy="459826"/>
          </a:xfrm>
        </p:grpSpPr>
        <p:sp>
          <p:nvSpPr>
            <p:cNvPr id="414" name="Rounded Rectangle 413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5" name="TextBox 414"/>
            <p:cNvSpPr txBox="1"/>
            <p:nvPr/>
          </p:nvSpPr>
          <p:spPr>
            <a:xfrm>
              <a:off x="3139852" y="541671"/>
              <a:ext cx="1419471" cy="297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flow tables</a:t>
              </a:r>
            </a:p>
          </p:txBody>
        </p:sp>
      </p:grpSp>
      <p:sp>
        <p:nvSpPr>
          <p:cNvPr id="416" name="TextBox 415"/>
          <p:cNvSpPr txBox="1"/>
          <p:nvPr/>
        </p:nvSpPr>
        <p:spPr>
          <a:xfrm>
            <a:off x="5056376" y="3073206"/>
            <a:ext cx="61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</a:p>
        </p:txBody>
      </p:sp>
      <p:sp>
        <p:nvSpPr>
          <p:cNvPr id="417" name="TextBox 416"/>
          <p:cNvSpPr txBox="1"/>
          <p:nvPr/>
        </p:nvSpPr>
        <p:spPr>
          <a:xfrm>
            <a:off x="5648441" y="3979419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</a:p>
        </p:txBody>
      </p:sp>
      <p:grpSp>
        <p:nvGrpSpPr>
          <p:cNvPr id="418" name="Group 417"/>
          <p:cNvGrpSpPr/>
          <p:nvPr/>
        </p:nvGrpSpPr>
        <p:grpSpPr>
          <a:xfrm>
            <a:off x="3684131" y="4871857"/>
            <a:ext cx="1362240" cy="297517"/>
            <a:chOff x="3128876" y="457775"/>
            <a:chExt cx="1432326" cy="477012"/>
          </a:xfrm>
        </p:grpSpPr>
        <p:sp>
          <p:nvSpPr>
            <p:cNvPr id="419" name="Rounded Rectangle 41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0" name="TextBox 419"/>
            <p:cNvSpPr txBox="1"/>
            <p:nvPr/>
          </p:nvSpPr>
          <p:spPr>
            <a:xfrm>
              <a:off x="3323541" y="457775"/>
              <a:ext cx="1052075" cy="4770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OpenFlow</a:t>
              </a: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5709132" y="4876640"/>
            <a:ext cx="1348371" cy="315520"/>
            <a:chOff x="3128876" y="457817"/>
            <a:chExt cx="1432326" cy="471957"/>
          </a:xfrm>
        </p:grpSpPr>
        <p:sp>
          <p:nvSpPr>
            <p:cNvPr id="422" name="Rounded Rectangle 42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3" name="TextBox 422"/>
            <p:cNvSpPr txBox="1"/>
            <p:nvPr/>
          </p:nvSpPr>
          <p:spPr>
            <a:xfrm>
              <a:off x="3475643" y="484746"/>
              <a:ext cx="747875" cy="4450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SNMP</a:t>
              </a:r>
            </a:p>
          </p:txBody>
        </p:sp>
      </p:grpSp>
      <p:sp>
        <p:nvSpPr>
          <p:cNvPr id="424" name="TextBox 423"/>
          <p:cNvSpPr txBox="1"/>
          <p:nvPr/>
        </p:nvSpPr>
        <p:spPr>
          <a:xfrm>
            <a:off x="5040453" y="4585147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</a:p>
        </p:txBody>
      </p:sp>
      <p:cxnSp>
        <p:nvCxnSpPr>
          <p:cNvPr id="436" name="Straight Connector 435"/>
          <p:cNvCxnSpPr>
            <a:endCxn id="211" idx="4"/>
          </p:cNvCxnSpPr>
          <p:nvPr/>
        </p:nvCxnSpPr>
        <p:spPr bwMode="auto">
          <a:xfrm flipV="1">
            <a:off x="3649479" y="1866354"/>
            <a:ext cx="5355" cy="3880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7" name="Straight Connector 436"/>
          <p:cNvCxnSpPr>
            <a:endCxn id="215" idx="2"/>
          </p:cNvCxnSpPr>
          <p:nvPr/>
        </p:nvCxnSpPr>
        <p:spPr bwMode="auto">
          <a:xfrm flipH="1" flipV="1">
            <a:off x="4981347" y="1876325"/>
            <a:ext cx="6076" cy="3023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Straight Connector 147"/>
          <p:cNvCxnSpPr/>
          <p:nvPr/>
        </p:nvCxnSpPr>
        <p:spPr bwMode="auto">
          <a:xfrm>
            <a:off x="2823640" y="2342893"/>
            <a:ext cx="5219859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6" name="Rounded Rectangle 145"/>
          <p:cNvSpPr/>
          <p:nvPr/>
        </p:nvSpPr>
        <p:spPr>
          <a:xfrm>
            <a:off x="2686384" y="2182259"/>
            <a:ext cx="5364317" cy="93298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25" name="Group 424"/>
          <p:cNvGrpSpPr/>
          <p:nvPr/>
        </p:nvGrpSpPr>
        <p:grpSpPr>
          <a:xfrm>
            <a:off x="3216561" y="2550631"/>
            <a:ext cx="1120058" cy="504412"/>
            <a:chOff x="3103238" y="432317"/>
            <a:chExt cx="1461287" cy="504412"/>
          </a:xfrm>
        </p:grpSpPr>
        <p:sp>
          <p:nvSpPr>
            <p:cNvPr id="426" name="Rounded Rectangle 425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7" name="TextBox 426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network graph</a:t>
              </a:r>
            </a:p>
          </p:txBody>
        </p:sp>
      </p:grpSp>
      <p:grpSp>
        <p:nvGrpSpPr>
          <p:cNvPr id="428" name="Group 427"/>
          <p:cNvGrpSpPr/>
          <p:nvPr/>
        </p:nvGrpSpPr>
        <p:grpSpPr>
          <a:xfrm>
            <a:off x="6431411" y="2596585"/>
            <a:ext cx="1120058" cy="459826"/>
            <a:chOff x="3103238" y="457817"/>
            <a:chExt cx="1461287" cy="459826"/>
          </a:xfrm>
        </p:grpSpPr>
        <p:sp>
          <p:nvSpPr>
            <p:cNvPr id="429" name="Rounded Rectangle 42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0" name="TextBox 429"/>
            <p:cNvSpPr txBox="1"/>
            <p:nvPr/>
          </p:nvSpPr>
          <p:spPr>
            <a:xfrm>
              <a:off x="3103238" y="553253"/>
              <a:ext cx="1461287" cy="299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intent</a:t>
              </a:r>
            </a:p>
          </p:txBody>
        </p:sp>
      </p:grpSp>
      <p:grpSp>
        <p:nvGrpSpPr>
          <p:cNvPr id="431" name="Group 430"/>
          <p:cNvGrpSpPr/>
          <p:nvPr/>
        </p:nvGrpSpPr>
        <p:grpSpPr>
          <a:xfrm>
            <a:off x="4507490" y="2549087"/>
            <a:ext cx="1120058" cy="504412"/>
            <a:chOff x="3103238" y="432317"/>
            <a:chExt cx="1461287" cy="504412"/>
          </a:xfrm>
        </p:grpSpPr>
        <p:sp>
          <p:nvSpPr>
            <p:cNvPr id="432" name="Rounded Rectangle 43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err="1">
                  <a:latin typeface="Arial"/>
                  <a:cs typeface="Arial"/>
                </a:rPr>
                <a:t>RESTful</a:t>
              </a:r>
              <a:endParaRPr lang="en-US" sz="1400" dirty="0">
                <a:latin typeface="Arial"/>
                <a:cs typeface="Arial"/>
              </a:endParaRPr>
            </a:p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API</a:t>
              </a:r>
            </a:p>
          </p:txBody>
        </p:sp>
      </p:grpSp>
      <p:sp>
        <p:nvSpPr>
          <p:cNvPr id="434" name="TextBox 433"/>
          <p:cNvSpPr txBox="1"/>
          <p:nvPr/>
        </p:nvSpPr>
        <p:spPr>
          <a:xfrm>
            <a:off x="5722949" y="2399633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</a:p>
        </p:txBody>
      </p:sp>
      <p:sp>
        <p:nvSpPr>
          <p:cNvPr id="391" name="TextBox 390"/>
          <p:cNvSpPr txBox="1"/>
          <p:nvPr/>
        </p:nvSpPr>
        <p:spPr>
          <a:xfrm>
            <a:off x="2936503" y="2216488"/>
            <a:ext cx="5324383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dirty="0">
                <a:latin typeface="Arial"/>
                <a:cs typeface="Arial"/>
              </a:rPr>
              <a:t>Interface, abstractions for network control apps</a:t>
            </a:r>
          </a:p>
        </p:txBody>
      </p:sp>
      <p:cxnSp>
        <p:nvCxnSpPr>
          <p:cNvPr id="549" name="Straight Connector 548"/>
          <p:cNvCxnSpPr/>
          <p:nvPr/>
        </p:nvCxnSpPr>
        <p:spPr bwMode="auto">
          <a:xfrm>
            <a:off x="2774615" y="2010842"/>
            <a:ext cx="5149517" cy="1954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8118365" y="3521590"/>
            <a:ext cx="1584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SDN</a:t>
            </a:r>
          </a:p>
          <a:p>
            <a:pPr algn="ctr"/>
            <a:r>
              <a:rPr lang="en-US" sz="2400" dirty="0"/>
              <a:t>controller</a:t>
            </a:r>
          </a:p>
        </p:txBody>
      </p:sp>
      <p:grpSp>
        <p:nvGrpSpPr>
          <p:cNvPr id="147" name="Group 146"/>
          <p:cNvGrpSpPr/>
          <p:nvPr/>
        </p:nvGrpSpPr>
        <p:grpSpPr>
          <a:xfrm>
            <a:off x="3760745" y="5780475"/>
            <a:ext cx="3227475" cy="973667"/>
            <a:chOff x="2592388" y="5601756"/>
            <a:chExt cx="4027487" cy="939800"/>
          </a:xfrm>
        </p:grpSpPr>
        <p:sp>
          <p:nvSpPr>
            <p:cNvPr id="149" name="Freeform 2"/>
            <p:cNvSpPr>
              <a:spLocks/>
            </p:cNvSpPr>
            <p:nvPr/>
          </p:nvSpPr>
          <p:spPr bwMode="auto">
            <a:xfrm>
              <a:off x="2592388" y="5601756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50" name="Straight Connector 149"/>
            <p:cNvCxnSpPr/>
            <p:nvPr/>
          </p:nvCxnSpPr>
          <p:spPr>
            <a:xfrm flipV="1">
              <a:off x="3262941" y="5752569"/>
              <a:ext cx="1316038" cy="13176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3151816" y="5939894"/>
              <a:ext cx="2259013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3164516" y="6044669"/>
              <a:ext cx="714375" cy="2762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V="1">
              <a:off x="4182104" y="6238344"/>
              <a:ext cx="1247775" cy="825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4842504" y="5785906"/>
              <a:ext cx="1057275" cy="1238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V="1">
              <a:off x="4126541" y="5939894"/>
              <a:ext cx="1790700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V="1">
              <a:off x="5453691" y="5968469"/>
              <a:ext cx="588963" cy="2698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4596441" y="5752569"/>
              <a:ext cx="814388" cy="401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8" name="Group 347"/>
            <p:cNvGrpSpPr>
              <a:grpSpLocks/>
            </p:cNvGrpSpPr>
            <p:nvPr/>
          </p:nvGrpSpPr>
          <p:grpSpPr bwMode="auto">
            <a:xfrm>
              <a:off x="5856401" y="5796097"/>
              <a:ext cx="588970" cy="242608"/>
              <a:chOff x="1871277" y="1576300"/>
              <a:chExt cx="1128371" cy="437861"/>
            </a:xfrm>
          </p:grpSpPr>
          <p:sp>
            <p:nvSpPr>
              <p:cNvPr id="200" name="Oval 199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2" name="Oval 20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3" name="Freeform 202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4" name="Freeform 203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5" name="Freeform 204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6" name="Freeform 205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07" name="Straight Connector 206"/>
              <p:cNvCxnSpPr>
                <a:endCxn id="20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Group 347"/>
            <p:cNvGrpSpPr>
              <a:grpSpLocks/>
            </p:cNvGrpSpPr>
            <p:nvPr/>
          </p:nvGrpSpPr>
          <p:grpSpPr bwMode="auto">
            <a:xfrm>
              <a:off x="4375328" y="5654000"/>
              <a:ext cx="588970" cy="242608"/>
              <a:chOff x="1871277" y="1576300"/>
              <a:chExt cx="1128371" cy="437861"/>
            </a:xfrm>
          </p:grpSpPr>
          <p:sp>
            <p:nvSpPr>
              <p:cNvPr id="191" name="Oval 190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3" name="Oval 192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4" name="Freeform 193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5" name="Freeform 194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6" name="Freeform 195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7" name="Freeform 196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98" name="Straight Connector 197"/>
              <p:cNvCxnSpPr>
                <a:endCxn id="193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Group 347"/>
            <p:cNvGrpSpPr>
              <a:grpSpLocks/>
            </p:cNvGrpSpPr>
            <p:nvPr/>
          </p:nvGrpSpPr>
          <p:grpSpPr bwMode="auto">
            <a:xfrm>
              <a:off x="2848241" y="5847813"/>
              <a:ext cx="588970" cy="242608"/>
              <a:chOff x="1871277" y="1576300"/>
              <a:chExt cx="1128371" cy="437861"/>
            </a:xfrm>
          </p:grpSpPr>
          <p:sp>
            <p:nvSpPr>
              <p:cNvPr id="182" name="Oval 18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4" name="Oval 18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5" name="Freeform 18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6" name="Freeform 185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7" name="Freeform 18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8" name="Freeform 18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89" name="Straight Connector 188"/>
              <p:cNvCxnSpPr>
                <a:endCxn id="18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1" name="Group 347"/>
            <p:cNvGrpSpPr>
              <a:grpSpLocks/>
            </p:cNvGrpSpPr>
            <p:nvPr/>
          </p:nvGrpSpPr>
          <p:grpSpPr bwMode="auto">
            <a:xfrm>
              <a:off x="5166757" y="6114152"/>
              <a:ext cx="588970" cy="242608"/>
              <a:chOff x="1871277" y="1576300"/>
              <a:chExt cx="1128371" cy="437861"/>
            </a:xfrm>
          </p:grpSpPr>
          <p:sp>
            <p:nvSpPr>
              <p:cNvPr id="172" name="Oval 17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4" name="Oval 17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5" name="Freeform 17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7" name="Freeform 17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8" name="Freeform 17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9" name="Freeform 17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80" name="Straight Connector 179"/>
              <p:cNvCxnSpPr>
                <a:endCxn id="17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2" name="Group 347"/>
            <p:cNvGrpSpPr>
              <a:grpSpLocks/>
            </p:cNvGrpSpPr>
            <p:nvPr/>
          </p:nvGrpSpPr>
          <p:grpSpPr bwMode="auto">
            <a:xfrm>
              <a:off x="3704088" y="6206732"/>
              <a:ext cx="588970" cy="242608"/>
              <a:chOff x="1871277" y="1576300"/>
              <a:chExt cx="1128371" cy="437861"/>
            </a:xfrm>
          </p:grpSpPr>
          <p:sp>
            <p:nvSpPr>
              <p:cNvPr id="163" name="Oval 16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6" name="Freeform 16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7" name="Freeform 16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8" name="Freeform 16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9" name="Freeform 16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0" name="Straight Connector 169"/>
              <p:cNvCxnSpPr>
                <a:endCxn id="16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31" name="Rectangle 630"/>
          <p:cNvSpPr/>
          <p:nvPr/>
        </p:nvSpPr>
        <p:spPr>
          <a:xfrm>
            <a:off x="2824098" y="5724972"/>
            <a:ext cx="5778715" cy="1133029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10" name="Group 209"/>
          <p:cNvGrpSpPr/>
          <p:nvPr/>
        </p:nvGrpSpPr>
        <p:grpSpPr>
          <a:xfrm>
            <a:off x="3100453" y="1276178"/>
            <a:ext cx="1108760" cy="590176"/>
            <a:chOff x="4721412" y="1277470"/>
            <a:chExt cx="1023471" cy="590176"/>
          </a:xfrm>
        </p:grpSpPr>
        <p:sp>
          <p:nvSpPr>
            <p:cNvPr id="211" name="Oval 210"/>
            <p:cNvSpPr/>
            <p:nvPr/>
          </p:nvSpPr>
          <p:spPr bwMode="auto">
            <a:xfrm>
              <a:off x="4721412" y="1277470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4826852" y="1374585"/>
              <a:ext cx="8215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routing</a:t>
              </a:r>
            </a:p>
          </p:txBody>
        </p:sp>
      </p:grpSp>
      <p:grpSp>
        <p:nvGrpSpPr>
          <p:cNvPr id="213" name="Group 212"/>
          <p:cNvGrpSpPr/>
          <p:nvPr/>
        </p:nvGrpSpPr>
        <p:grpSpPr>
          <a:xfrm>
            <a:off x="4415290" y="1301675"/>
            <a:ext cx="1108760" cy="590176"/>
            <a:chOff x="6106459" y="1967753"/>
            <a:chExt cx="1023471" cy="590176"/>
          </a:xfrm>
        </p:grpSpPr>
        <p:sp>
          <p:nvSpPr>
            <p:cNvPr id="214" name="Oval 213"/>
            <p:cNvSpPr/>
            <p:nvPr/>
          </p:nvSpPr>
          <p:spPr bwMode="auto">
            <a:xfrm>
              <a:off x="6106459" y="19677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6177429" y="1997637"/>
              <a:ext cx="903087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/>
                <a:t>access 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/>
                <a:t>control</a:t>
              </a:r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5704341" y="1320598"/>
            <a:ext cx="1108760" cy="590176"/>
            <a:chOff x="6938682" y="977153"/>
            <a:chExt cx="1023471" cy="590176"/>
          </a:xfrm>
        </p:grpSpPr>
        <p:sp>
          <p:nvSpPr>
            <p:cNvPr id="217" name="Oval 216"/>
            <p:cNvSpPr/>
            <p:nvPr/>
          </p:nvSpPr>
          <p:spPr bwMode="auto">
            <a:xfrm>
              <a:off x="6938682" y="9771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7003082" y="1007037"/>
              <a:ext cx="916227" cy="535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/>
                <a:t>load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/>
                <a:t>balance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430657" y="1143000"/>
            <a:ext cx="5378752" cy="783590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3" name="Freeform 222"/>
          <p:cNvSpPr/>
          <p:nvPr/>
        </p:nvSpPr>
        <p:spPr bwMode="auto">
          <a:xfrm rot="10800000">
            <a:off x="8192783" y="4626243"/>
            <a:ext cx="240694" cy="1166655"/>
          </a:xfrm>
          <a:custGeom>
            <a:avLst/>
            <a:gdLst>
              <a:gd name="connsiteX0" fmla="*/ 0 w 312616"/>
              <a:gd name="connsiteY0" fmla="*/ 644770 h 1367693"/>
              <a:gd name="connsiteX1" fmla="*/ 312616 w 312616"/>
              <a:gd name="connsiteY1" fmla="*/ 0 h 1367693"/>
              <a:gd name="connsiteX2" fmla="*/ 312616 w 312616"/>
              <a:gd name="connsiteY2" fmla="*/ 1016000 h 1367693"/>
              <a:gd name="connsiteX3" fmla="*/ 117231 w 312616"/>
              <a:gd name="connsiteY3" fmla="*/ 1367693 h 1367693"/>
              <a:gd name="connsiteX4" fmla="*/ 0 w 312616"/>
              <a:gd name="connsiteY4" fmla="*/ 644770 h 1367693"/>
              <a:gd name="connsiteX0" fmla="*/ 0 w 199855"/>
              <a:gd name="connsiteY0" fmla="*/ 733787 h 1367693"/>
              <a:gd name="connsiteX1" fmla="*/ 199855 w 199855"/>
              <a:gd name="connsiteY1" fmla="*/ 0 h 1367693"/>
              <a:gd name="connsiteX2" fmla="*/ 199855 w 199855"/>
              <a:gd name="connsiteY2" fmla="*/ 1016000 h 1367693"/>
              <a:gd name="connsiteX3" fmla="*/ 4470 w 199855"/>
              <a:gd name="connsiteY3" fmla="*/ 1367693 h 1367693"/>
              <a:gd name="connsiteX4" fmla="*/ 0 w 199855"/>
              <a:gd name="connsiteY4" fmla="*/ 733787 h 1367693"/>
              <a:gd name="connsiteX0" fmla="*/ 25203 w 225058"/>
              <a:gd name="connsiteY0" fmla="*/ 733787 h 1361758"/>
              <a:gd name="connsiteX1" fmla="*/ 225058 w 225058"/>
              <a:gd name="connsiteY1" fmla="*/ 0 h 1361758"/>
              <a:gd name="connsiteX2" fmla="*/ 225058 w 225058"/>
              <a:gd name="connsiteY2" fmla="*/ 1016000 h 1361758"/>
              <a:gd name="connsiteX3" fmla="*/ 0 w 225058"/>
              <a:gd name="connsiteY3" fmla="*/ 1361758 h 1361758"/>
              <a:gd name="connsiteX4" fmla="*/ 25203 w 225058"/>
              <a:gd name="connsiteY4" fmla="*/ 733787 h 1361758"/>
              <a:gd name="connsiteX0" fmla="*/ 25203 w 230992"/>
              <a:gd name="connsiteY0" fmla="*/ 787197 h 1415168"/>
              <a:gd name="connsiteX1" fmla="*/ 230992 w 230992"/>
              <a:gd name="connsiteY1" fmla="*/ 0 h 1415168"/>
              <a:gd name="connsiteX2" fmla="*/ 225058 w 230992"/>
              <a:gd name="connsiteY2" fmla="*/ 1069410 h 1415168"/>
              <a:gd name="connsiteX3" fmla="*/ 0 w 230992"/>
              <a:gd name="connsiteY3" fmla="*/ 1415168 h 1415168"/>
              <a:gd name="connsiteX4" fmla="*/ 25203 w 230992"/>
              <a:gd name="connsiteY4" fmla="*/ 787197 h 1415168"/>
              <a:gd name="connsiteX0" fmla="*/ 0 w 205789"/>
              <a:gd name="connsiteY0" fmla="*/ 787197 h 1427037"/>
              <a:gd name="connsiteX1" fmla="*/ 205789 w 205789"/>
              <a:gd name="connsiteY1" fmla="*/ 0 h 1427037"/>
              <a:gd name="connsiteX2" fmla="*/ 199855 w 205789"/>
              <a:gd name="connsiteY2" fmla="*/ 1069410 h 1427037"/>
              <a:gd name="connsiteX3" fmla="*/ 4471 w 205789"/>
              <a:gd name="connsiteY3" fmla="*/ 1427037 h 1427037"/>
              <a:gd name="connsiteX4" fmla="*/ 0 w 205789"/>
              <a:gd name="connsiteY4" fmla="*/ 787197 h 1427037"/>
              <a:gd name="connsiteX0" fmla="*/ 0 w 199855"/>
              <a:gd name="connsiteY0" fmla="*/ 745656 h 1385496"/>
              <a:gd name="connsiteX1" fmla="*/ 193920 w 199855"/>
              <a:gd name="connsiteY1" fmla="*/ 0 h 1385496"/>
              <a:gd name="connsiteX2" fmla="*/ 199855 w 199855"/>
              <a:gd name="connsiteY2" fmla="*/ 1027869 h 1385496"/>
              <a:gd name="connsiteX3" fmla="*/ 4471 w 199855"/>
              <a:gd name="connsiteY3" fmla="*/ 1385496 h 1385496"/>
              <a:gd name="connsiteX4" fmla="*/ 0 w 199855"/>
              <a:gd name="connsiteY4" fmla="*/ 745656 h 1385496"/>
              <a:gd name="connsiteX0" fmla="*/ 20385 w 220240"/>
              <a:gd name="connsiteY0" fmla="*/ 745656 h 1058154"/>
              <a:gd name="connsiteX1" fmla="*/ 214305 w 220240"/>
              <a:gd name="connsiteY1" fmla="*/ 0 h 1058154"/>
              <a:gd name="connsiteX2" fmla="*/ 220240 w 220240"/>
              <a:gd name="connsiteY2" fmla="*/ 1027869 h 1058154"/>
              <a:gd name="connsiteX3" fmla="*/ 68 w 220240"/>
              <a:gd name="connsiteY3" fmla="*/ 986902 h 1058154"/>
              <a:gd name="connsiteX4" fmla="*/ 20385 w 220240"/>
              <a:gd name="connsiteY4" fmla="*/ 745656 h 1058154"/>
              <a:gd name="connsiteX0" fmla="*/ 20385 w 220240"/>
              <a:gd name="connsiteY0" fmla="*/ 745656 h 1068836"/>
              <a:gd name="connsiteX1" fmla="*/ 214305 w 220240"/>
              <a:gd name="connsiteY1" fmla="*/ 0 h 1068836"/>
              <a:gd name="connsiteX2" fmla="*/ 220240 w 220240"/>
              <a:gd name="connsiteY2" fmla="*/ 1027869 h 1068836"/>
              <a:gd name="connsiteX3" fmla="*/ 68 w 220240"/>
              <a:gd name="connsiteY3" fmla="*/ 986902 h 1068836"/>
              <a:gd name="connsiteX4" fmla="*/ 20385 w 220240"/>
              <a:gd name="connsiteY4" fmla="*/ 745656 h 1068836"/>
              <a:gd name="connsiteX0" fmla="*/ 15446 w 215301"/>
              <a:gd name="connsiteY0" fmla="*/ 745656 h 1057581"/>
              <a:gd name="connsiteX1" fmla="*/ 209366 w 215301"/>
              <a:gd name="connsiteY1" fmla="*/ 0 h 1057581"/>
              <a:gd name="connsiteX2" fmla="*/ 215301 w 215301"/>
              <a:gd name="connsiteY2" fmla="*/ 1027869 h 1057581"/>
              <a:gd name="connsiteX3" fmla="*/ 87 w 215301"/>
              <a:gd name="connsiteY3" fmla="*/ 888484 h 1057581"/>
              <a:gd name="connsiteX4" fmla="*/ 15446 w 215301"/>
              <a:gd name="connsiteY4" fmla="*/ 745656 h 1057581"/>
              <a:gd name="connsiteX0" fmla="*/ 15446 w 215301"/>
              <a:gd name="connsiteY0" fmla="*/ 745656 h 1063397"/>
              <a:gd name="connsiteX1" fmla="*/ 209366 w 215301"/>
              <a:gd name="connsiteY1" fmla="*/ 0 h 1063397"/>
              <a:gd name="connsiteX2" fmla="*/ 215301 w 215301"/>
              <a:gd name="connsiteY2" fmla="*/ 1027869 h 1063397"/>
              <a:gd name="connsiteX3" fmla="*/ 87 w 215301"/>
              <a:gd name="connsiteY3" fmla="*/ 888484 h 1063397"/>
              <a:gd name="connsiteX4" fmla="*/ 15446 w 215301"/>
              <a:gd name="connsiteY4" fmla="*/ 745656 h 1063397"/>
              <a:gd name="connsiteX0" fmla="*/ 15446 w 215301"/>
              <a:gd name="connsiteY0" fmla="*/ 745656 h 1027869"/>
              <a:gd name="connsiteX1" fmla="*/ 209366 w 215301"/>
              <a:gd name="connsiteY1" fmla="*/ 0 h 1027869"/>
              <a:gd name="connsiteX2" fmla="*/ 215301 w 215301"/>
              <a:gd name="connsiteY2" fmla="*/ 1027869 h 1027869"/>
              <a:gd name="connsiteX3" fmla="*/ 87 w 215301"/>
              <a:gd name="connsiteY3" fmla="*/ 888484 h 1027869"/>
              <a:gd name="connsiteX4" fmla="*/ 15446 w 215301"/>
              <a:gd name="connsiteY4" fmla="*/ 745656 h 1027869"/>
              <a:gd name="connsiteX0" fmla="*/ 2945 w 215465"/>
              <a:gd name="connsiteY0" fmla="*/ 0 h 1166325"/>
              <a:gd name="connsiteX1" fmla="*/ 209530 w 215465"/>
              <a:gd name="connsiteY1" fmla="*/ 138456 h 1166325"/>
              <a:gd name="connsiteX2" fmla="*/ 215465 w 215465"/>
              <a:gd name="connsiteY2" fmla="*/ 1166325 h 1166325"/>
              <a:gd name="connsiteX3" fmla="*/ 251 w 215465"/>
              <a:gd name="connsiteY3" fmla="*/ 1026940 h 1166325"/>
              <a:gd name="connsiteX4" fmla="*/ 2945 w 215465"/>
              <a:gd name="connsiteY4" fmla="*/ 0 h 1166325"/>
              <a:gd name="connsiteX0" fmla="*/ 11247 w 223767"/>
              <a:gd name="connsiteY0" fmla="*/ 0 h 1166325"/>
              <a:gd name="connsiteX1" fmla="*/ 217832 w 223767"/>
              <a:gd name="connsiteY1" fmla="*/ 138456 h 1166325"/>
              <a:gd name="connsiteX2" fmla="*/ 223767 w 223767"/>
              <a:gd name="connsiteY2" fmla="*/ 1166325 h 1166325"/>
              <a:gd name="connsiteX3" fmla="*/ 110 w 223767"/>
              <a:gd name="connsiteY3" fmla="*/ 226631 h 1166325"/>
              <a:gd name="connsiteX4" fmla="*/ 11247 w 223767"/>
              <a:gd name="connsiteY4" fmla="*/ 0 h 1166325"/>
              <a:gd name="connsiteX0" fmla="*/ 11247 w 223767"/>
              <a:gd name="connsiteY0" fmla="*/ 0 h 1166325"/>
              <a:gd name="connsiteX1" fmla="*/ 217832 w 223767"/>
              <a:gd name="connsiteY1" fmla="*/ 138456 h 1166325"/>
              <a:gd name="connsiteX2" fmla="*/ 223767 w 223767"/>
              <a:gd name="connsiteY2" fmla="*/ 1166325 h 1166325"/>
              <a:gd name="connsiteX3" fmla="*/ 110 w 223767"/>
              <a:gd name="connsiteY3" fmla="*/ 226631 h 1166325"/>
              <a:gd name="connsiteX4" fmla="*/ 11247 w 223767"/>
              <a:gd name="connsiteY4" fmla="*/ 0 h 1166325"/>
              <a:gd name="connsiteX0" fmla="*/ 11247 w 223767"/>
              <a:gd name="connsiteY0" fmla="*/ 0 h 1166325"/>
              <a:gd name="connsiteX1" fmla="*/ 217832 w 223767"/>
              <a:gd name="connsiteY1" fmla="*/ 138456 h 1166325"/>
              <a:gd name="connsiteX2" fmla="*/ 223767 w 223767"/>
              <a:gd name="connsiteY2" fmla="*/ 1166325 h 1166325"/>
              <a:gd name="connsiteX3" fmla="*/ 110 w 223767"/>
              <a:gd name="connsiteY3" fmla="*/ 226631 h 1166325"/>
              <a:gd name="connsiteX4" fmla="*/ 11247 w 223767"/>
              <a:gd name="connsiteY4" fmla="*/ 0 h 116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767" h="1166325">
                <a:moveTo>
                  <a:pt x="11247" y="0"/>
                </a:moveTo>
                <a:lnTo>
                  <a:pt x="217832" y="138456"/>
                </a:lnTo>
                <a:cubicBezTo>
                  <a:pt x="219810" y="481079"/>
                  <a:pt x="221789" y="823702"/>
                  <a:pt x="223767" y="1166325"/>
                </a:cubicBezTo>
                <a:cubicBezTo>
                  <a:pt x="98607" y="641817"/>
                  <a:pt x="99941" y="672062"/>
                  <a:pt x="110" y="226631"/>
                </a:cubicBezTo>
                <a:cubicBezTo>
                  <a:pt x="-1380" y="13351"/>
                  <a:pt x="12737" y="213280"/>
                  <a:pt x="11247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224" name="Group 950"/>
          <p:cNvGrpSpPr>
            <a:grpSpLocks/>
          </p:cNvGrpSpPr>
          <p:nvPr/>
        </p:nvGrpSpPr>
        <p:grpSpPr bwMode="auto">
          <a:xfrm>
            <a:off x="8410001" y="5170005"/>
            <a:ext cx="272524" cy="564103"/>
            <a:chOff x="4140" y="429"/>
            <a:chExt cx="1425" cy="2396"/>
          </a:xfrm>
        </p:grpSpPr>
        <p:sp>
          <p:nvSpPr>
            <p:cNvPr id="226" name="Freeform 95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Rectangle 952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" name="Freeform 95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95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Rectangle 955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1" name="Group 95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56" name="AutoShape 957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" name="AutoShape 958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2" name="Rectangle 959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3" name="Group 96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54" name="AutoShape 961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" name="AutoShape 962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4" name="Rectangle 963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" name="Rectangle 964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6" name="Group 96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52" name="AutoShape 966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" name="AutoShape 967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7" name="Freeform 96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8" name="Group 96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50" name="AutoShape 970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" name="AutoShape 971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9" name="Rectangle 972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" name="Freeform 97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97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Oval 975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" name="Freeform 97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AutoShape 977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" name="AutoShape 978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" name="Oval 979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" name="Oval 980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48" name="Oval 981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" name="Rectangle 982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6" name="Text Box 167"/>
          <p:cNvSpPr txBox="1">
            <a:spLocks noChangeArrowheads="1"/>
          </p:cNvSpPr>
          <p:nvPr/>
        </p:nvSpPr>
        <p:spPr bwMode="auto">
          <a:xfrm>
            <a:off x="588169" y="236539"/>
            <a:ext cx="61700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Components of SDN controller</a:t>
            </a:r>
          </a:p>
        </p:txBody>
      </p:sp>
      <p:pic>
        <p:nvPicPr>
          <p:cNvPr id="209" name="Picture 5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4" y="776289"/>
            <a:ext cx="6696977" cy="15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634" y="4804222"/>
            <a:ext cx="2154830" cy="1343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i="1" dirty="0">
                <a:solidFill>
                  <a:srgbClr val="CC0000"/>
                </a:solidFill>
                <a:latin typeface="+mn-lt"/>
              </a:rPr>
              <a:t>communication layer</a:t>
            </a:r>
            <a:r>
              <a:rPr lang="en-US" dirty="0">
                <a:latin typeface="+mn-lt"/>
              </a:rPr>
              <a:t>: communicate between SDN controller and controlled switches</a:t>
            </a:r>
          </a:p>
        </p:txBody>
      </p:sp>
      <p:sp>
        <p:nvSpPr>
          <p:cNvPr id="219" name="TextBox 218"/>
          <p:cNvSpPr txBox="1"/>
          <p:nvPr/>
        </p:nvSpPr>
        <p:spPr>
          <a:xfrm>
            <a:off x="231402" y="3120682"/>
            <a:ext cx="2304666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CC0000"/>
                </a:solidFill>
                <a:latin typeface="+mn-lt"/>
              </a:rPr>
              <a:t>Network-wide state management layer</a:t>
            </a:r>
            <a:r>
              <a:rPr lang="en-US" dirty="0">
                <a:latin typeface="+mn-lt"/>
              </a:rPr>
              <a:t>: state of networks links, switches, services: a </a:t>
            </a:r>
            <a:r>
              <a:rPr lang="en-US" i="1" dirty="0">
                <a:solidFill>
                  <a:srgbClr val="000099"/>
                </a:solidFill>
                <a:latin typeface="+mn-lt"/>
              </a:rPr>
              <a:t>distributed database</a:t>
            </a:r>
          </a:p>
        </p:txBody>
      </p:sp>
      <p:sp>
        <p:nvSpPr>
          <p:cNvPr id="220" name="TextBox 219"/>
          <p:cNvSpPr txBox="1"/>
          <p:nvPr/>
        </p:nvSpPr>
        <p:spPr>
          <a:xfrm>
            <a:off x="289747" y="1957325"/>
            <a:ext cx="2304666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CC0000"/>
                </a:solidFill>
                <a:latin typeface="+mn-lt"/>
              </a:rPr>
              <a:t>Interface layer to network control apps:  </a:t>
            </a:r>
            <a:r>
              <a:rPr lang="en-US" dirty="0">
                <a:latin typeface="+mn-lt"/>
              </a:rPr>
              <a:t>abstractions API</a:t>
            </a:r>
            <a:endParaRPr lang="en-US" i="1" dirty="0">
              <a:latin typeface="+mn-lt"/>
            </a:endParaRPr>
          </a:p>
        </p:txBody>
      </p:sp>
      <p:sp>
        <p:nvSpPr>
          <p:cNvPr id="2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0834" y="6475896"/>
            <a:ext cx="59437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67</a:t>
            </a:fld>
            <a:endParaRPr lang="en-US" sz="1200" dirty="0">
              <a:latin typeface="Tahoma" charset="0"/>
            </a:endParaRPr>
          </a:p>
        </p:txBody>
      </p:sp>
      <p:sp>
        <p:nvSpPr>
          <p:cNvPr id="22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06788" y="6475082"/>
            <a:ext cx="2358929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6307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9" grpId="0"/>
      <p:bldP spid="22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Picture 1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63" y="854422"/>
            <a:ext cx="5012329" cy="24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16916"/>
            <a:ext cx="8420100" cy="1143000"/>
          </a:xfrm>
        </p:spPr>
        <p:txBody>
          <a:bodyPr/>
          <a:lstStyle/>
          <a:p>
            <a:r>
              <a:rPr lang="en-US" dirty="0"/>
              <a:t>OpenFlow protocol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0450" y="1350693"/>
            <a:ext cx="4127500" cy="4648200"/>
          </a:xfrm>
        </p:spPr>
        <p:txBody>
          <a:bodyPr/>
          <a:lstStyle/>
          <a:p>
            <a:r>
              <a:rPr lang="en-US" dirty="0"/>
              <a:t>operates between controller, switch</a:t>
            </a:r>
          </a:p>
          <a:p>
            <a:r>
              <a:rPr lang="en-US" dirty="0"/>
              <a:t>TCP used to exchange messages</a:t>
            </a:r>
          </a:p>
          <a:p>
            <a:pPr lvl="1"/>
            <a:r>
              <a:rPr lang="en-US" dirty="0"/>
              <a:t>optional encryption</a:t>
            </a:r>
          </a:p>
          <a:p>
            <a:r>
              <a:rPr lang="en-US" dirty="0"/>
              <a:t>three classes of  OpenFlow messages:</a:t>
            </a:r>
          </a:p>
          <a:p>
            <a:pPr lvl="1"/>
            <a:r>
              <a:rPr lang="en-US" dirty="0"/>
              <a:t>controller-to-switch</a:t>
            </a:r>
          </a:p>
          <a:p>
            <a:pPr lvl="1"/>
            <a:r>
              <a:rPr lang="en-US" dirty="0"/>
              <a:t>asynchronous (switch to controller)</a:t>
            </a:r>
          </a:p>
          <a:p>
            <a:pPr lvl="1"/>
            <a:r>
              <a:rPr lang="en-US" dirty="0"/>
              <a:t>symmetric (</a:t>
            </a:r>
            <a:r>
              <a:rPr lang="en-US" dirty="0" err="1"/>
              <a:t>misc</a:t>
            </a:r>
            <a:r>
              <a:rPr lang="en-US" dirty="0"/>
              <a:t>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99014" y="1850016"/>
            <a:ext cx="4224286" cy="4512949"/>
            <a:chOff x="460628" y="1850015"/>
            <a:chExt cx="3899341" cy="4512949"/>
          </a:xfrm>
        </p:grpSpPr>
        <p:sp>
          <p:nvSpPr>
            <p:cNvPr id="9" name="Cloud 8"/>
            <p:cNvSpPr/>
            <p:nvPr/>
          </p:nvSpPr>
          <p:spPr>
            <a:xfrm>
              <a:off x="460628" y="4246149"/>
              <a:ext cx="3899341" cy="2116815"/>
            </a:xfrm>
            <a:prstGeom prst="cloud">
              <a:avLst/>
            </a:prstGeom>
            <a:noFill/>
            <a:ln>
              <a:solidFill>
                <a:srgbClr val="000090"/>
              </a:solidFill>
            </a:ln>
            <a:effectLst>
              <a:outerShdw blurRad="40000" dist="23000" dir="5400000" rotWithShape="0">
                <a:schemeClr val="accent6">
                  <a:lumMod val="40000"/>
                  <a:lumOff val="60000"/>
                  <a:alpha val="3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1124345" y="4538650"/>
              <a:ext cx="1203228" cy="81902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124345" y="5357675"/>
              <a:ext cx="1203228" cy="64237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133750" y="4795599"/>
              <a:ext cx="319671" cy="102779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404480" y="4715303"/>
              <a:ext cx="1307416" cy="33724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596747" y="5245260"/>
              <a:ext cx="1115149" cy="75478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Group 950"/>
            <p:cNvGrpSpPr>
              <a:grpSpLocks/>
            </p:cNvGrpSpPr>
            <p:nvPr/>
          </p:nvGrpSpPr>
          <p:grpSpPr bwMode="auto">
            <a:xfrm>
              <a:off x="1839080" y="2785594"/>
              <a:ext cx="549038" cy="880838"/>
              <a:chOff x="4140" y="429"/>
              <a:chExt cx="1425" cy="2396"/>
            </a:xfrm>
          </p:grpSpPr>
          <p:sp>
            <p:nvSpPr>
              <p:cNvPr id="227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9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2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57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8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3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4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55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5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7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53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4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8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9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51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2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0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3 h 288"/>
                  <a:gd name="T4" fmla="*/ 25 w 304"/>
                  <a:gd name="T5" fmla="*/ 39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49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389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880" y="2227106"/>
              <a:ext cx="1629624" cy="431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0" name="TextBox 389"/>
            <p:cNvSpPr txBox="1"/>
            <p:nvPr/>
          </p:nvSpPr>
          <p:spPr>
            <a:xfrm>
              <a:off x="994856" y="1850015"/>
              <a:ext cx="23426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C0000"/>
                  </a:solidFill>
                </a:rPr>
                <a:t>OpenFlow Controller</a:t>
              </a:r>
            </a:p>
          </p:txBody>
        </p:sp>
        <p:grpSp>
          <p:nvGrpSpPr>
            <p:cNvPr id="58" name="Group 327"/>
            <p:cNvGrpSpPr>
              <a:grpSpLocks/>
            </p:cNvGrpSpPr>
            <p:nvPr/>
          </p:nvGrpSpPr>
          <p:grpSpPr bwMode="auto">
            <a:xfrm>
              <a:off x="2112211" y="5801894"/>
              <a:ext cx="736172" cy="452961"/>
              <a:chOff x="1871277" y="1576300"/>
              <a:chExt cx="1128371" cy="437861"/>
            </a:xfrm>
          </p:grpSpPr>
          <p:sp>
            <p:nvSpPr>
              <p:cNvPr id="62" name="Oval 6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5" name="Freeform 6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6" name="Freeform 6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7" name="Freeform 6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8" name="Freeform 6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9" name="Straight Connector 68"/>
              <p:cNvCxnSpPr>
                <a:endCxn id="6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327"/>
            <p:cNvGrpSpPr>
              <a:grpSpLocks/>
            </p:cNvGrpSpPr>
            <p:nvPr/>
          </p:nvGrpSpPr>
          <p:grpSpPr bwMode="auto">
            <a:xfrm>
              <a:off x="3547978" y="4938294"/>
              <a:ext cx="736172" cy="452961"/>
              <a:chOff x="1871277" y="1576300"/>
              <a:chExt cx="1128371" cy="437861"/>
            </a:xfrm>
          </p:grpSpPr>
          <p:sp>
            <p:nvSpPr>
              <p:cNvPr id="72" name="Oval 7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5" name="Freeform 7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6" name="Freeform 7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7" name="Freeform 7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8" name="Freeform 7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79" name="Straight Connector 78"/>
              <p:cNvCxnSpPr>
                <a:endCxn id="7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327"/>
            <p:cNvGrpSpPr>
              <a:grpSpLocks/>
            </p:cNvGrpSpPr>
            <p:nvPr/>
          </p:nvGrpSpPr>
          <p:grpSpPr bwMode="auto">
            <a:xfrm>
              <a:off x="665747" y="5144167"/>
              <a:ext cx="736172" cy="452961"/>
              <a:chOff x="1871277" y="1576300"/>
              <a:chExt cx="1128371" cy="437861"/>
            </a:xfrm>
          </p:grpSpPr>
          <p:sp>
            <p:nvSpPr>
              <p:cNvPr id="82" name="Oval 8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5" name="Freeform 8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6" name="Freeform 8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8" name="Freeform 8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89" name="Straight Connector 88"/>
              <p:cNvCxnSpPr>
                <a:endCxn id="8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Group 327"/>
            <p:cNvGrpSpPr>
              <a:grpSpLocks/>
            </p:cNvGrpSpPr>
            <p:nvPr/>
          </p:nvGrpSpPr>
          <p:grpSpPr bwMode="auto">
            <a:xfrm>
              <a:off x="1753937" y="4440989"/>
              <a:ext cx="736172" cy="452961"/>
              <a:chOff x="1871277" y="1576300"/>
              <a:chExt cx="1128371" cy="437861"/>
            </a:xfrm>
          </p:grpSpPr>
          <p:sp>
            <p:nvSpPr>
              <p:cNvPr id="92" name="Oval 9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9" name="Freeform 98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0" name="Straight Connector 99"/>
              <p:cNvCxnSpPr>
                <a:endCxn id="95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5" name="Up-Down Arrow 394"/>
            <p:cNvSpPr/>
            <p:nvPr/>
          </p:nvSpPr>
          <p:spPr>
            <a:xfrm rot="21141209">
              <a:off x="2269785" y="3718179"/>
              <a:ext cx="191874" cy="2107535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2" name="Up-Down Arrow 391"/>
            <p:cNvSpPr/>
            <p:nvPr/>
          </p:nvSpPr>
          <p:spPr>
            <a:xfrm>
              <a:off x="1974262" y="3714785"/>
              <a:ext cx="191874" cy="823865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3" name="Up-Down Arrow 392"/>
            <p:cNvSpPr/>
            <p:nvPr/>
          </p:nvSpPr>
          <p:spPr>
            <a:xfrm rot="19054398">
              <a:off x="2872397" y="3460483"/>
              <a:ext cx="196901" cy="1849334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4" name="Up-Down Arrow 393"/>
            <p:cNvSpPr/>
            <p:nvPr/>
          </p:nvSpPr>
          <p:spPr>
            <a:xfrm rot="1537304" flipH="1">
              <a:off x="1441528" y="3583584"/>
              <a:ext cx="196901" cy="1720974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0834" y="6475896"/>
            <a:ext cx="59437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68</a:t>
            </a:fld>
            <a:endParaRPr lang="en-US" sz="1200" dirty="0">
              <a:latin typeface="Tahoma" charset="0"/>
            </a:endParaRPr>
          </a:p>
        </p:txBody>
      </p:sp>
      <p:sp>
        <p:nvSpPr>
          <p:cNvPr id="10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06788" y="6475082"/>
            <a:ext cx="2358929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5818980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086" y="16916"/>
            <a:ext cx="8906064" cy="1143000"/>
          </a:xfrm>
        </p:spPr>
        <p:txBody>
          <a:bodyPr/>
          <a:lstStyle/>
          <a:p>
            <a:r>
              <a:rPr lang="en-US" sz="4000" dirty="0"/>
              <a:t>OpenFlow: </a:t>
            </a:r>
            <a:r>
              <a:rPr lang="en-US" sz="3600" dirty="0"/>
              <a:t>controller-to-switch messages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0007" y="1527156"/>
            <a:ext cx="5551249" cy="4648200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rgbClr val="000090"/>
                </a:solidFill>
              </a:rPr>
              <a:t>Key controller-to-switch messages</a:t>
            </a:r>
          </a:p>
          <a:p>
            <a:r>
              <a:rPr lang="en-US" i="1" dirty="0">
                <a:solidFill>
                  <a:srgbClr val="CC0000"/>
                </a:solidFill>
              </a:rPr>
              <a:t>features: </a:t>
            </a:r>
            <a:r>
              <a:rPr lang="en-US" dirty="0"/>
              <a:t>controller queries switch features, switch replies</a:t>
            </a:r>
          </a:p>
          <a:p>
            <a:r>
              <a:rPr lang="en-US" i="1" dirty="0">
                <a:solidFill>
                  <a:srgbClr val="CC0000"/>
                </a:solidFill>
              </a:rPr>
              <a:t>configure: </a:t>
            </a:r>
            <a:r>
              <a:rPr lang="en-US" dirty="0"/>
              <a:t>controller queries/sets switch configuration parameters</a:t>
            </a:r>
          </a:p>
          <a:p>
            <a:r>
              <a:rPr lang="en-US" i="1" dirty="0">
                <a:solidFill>
                  <a:srgbClr val="CC0000"/>
                </a:solidFill>
              </a:rPr>
              <a:t>modify-state: </a:t>
            </a:r>
            <a:r>
              <a:rPr lang="en-US" dirty="0"/>
              <a:t>add, delete, modify flow entries in the OpenFlow tables</a:t>
            </a:r>
          </a:p>
          <a:p>
            <a:r>
              <a:rPr lang="en-US" i="1" dirty="0">
                <a:solidFill>
                  <a:srgbClr val="CC0000"/>
                </a:solidFill>
              </a:rPr>
              <a:t>packet-out: </a:t>
            </a:r>
            <a:r>
              <a:rPr lang="en-US" dirty="0"/>
              <a:t>controller can send this packet out of specific switch port</a:t>
            </a:r>
          </a:p>
          <a:p>
            <a:endParaRPr lang="en-US" dirty="0"/>
          </a:p>
        </p:txBody>
      </p:sp>
      <p:pic>
        <p:nvPicPr>
          <p:cNvPr id="57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63" y="854422"/>
            <a:ext cx="8288873" cy="24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328833" y="1871579"/>
            <a:ext cx="3057818" cy="3194648"/>
            <a:chOff x="5841999" y="1871579"/>
            <a:chExt cx="2822601" cy="3194648"/>
          </a:xfrm>
        </p:grpSpPr>
        <p:sp>
          <p:nvSpPr>
            <p:cNvPr id="56" name="Oval 55"/>
            <p:cNvSpPr/>
            <p:nvPr/>
          </p:nvSpPr>
          <p:spPr>
            <a:xfrm flipH="1">
              <a:off x="6510423" y="2429821"/>
              <a:ext cx="1078571" cy="751277"/>
            </a:xfrm>
            <a:prstGeom prst="ellipse">
              <a:avLst/>
            </a:prstGeom>
            <a:ln w="22225">
              <a:solidFill>
                <a:srgbClr val="CC0000"/>
              </a:solidFill>
              <a:prstDash val="dash"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5841999" y="1871579"/>
              <a:ext cx="2822601" cy="3194648"/>
              <a:chOff x="460628" y="1850015"/>
              <a:chExt cx="3899341" cy="4512949"/>
            </a:xfrm>
          </p:grpSpPr>
          <p:sp>
            <p:nvSpPr>
              <p:cNvPr id="73" name="Cloud 72"/>
              <p:cNvSpPr/>
              <p:nvPr/>
            </p:nvSpPr>
            <p:spPr>
              <a:xfrm>
                <a:off x="460628" y="4246149"/>
                <a:ext cx="3899341" cy="2116815"/>
              </a:xfrm>
              <a:prstGeom prst="cloud">
                <a:avLst/>
              </a:prstGeom>
              <a:noFill/>
              <a:ln>
                <a:solidFill>
                  <a:srgbClr val="000090"/>
                </a:solidFill>
              </a:ln>
              <a:effectLst>
                <a:outerShdw blurRad="40000" dist="23000" dir="5400000" rotWithShape="0">
                  <a:schemeClr val="accent6">
                    <a:lumMod val="40000"/>
                    <a:lumOff val="60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cxnSp>
            <p:nvCxnSpPr>
              <p:cNvPr id="74" name="Straight Connector 73"/>
              <p:cNvCxnSpPr/>
              <p:nvPr/>
            </p:nvCxnSpPr>
            <p:spPr>
              <a:xfrm flipV="1">
                <a:off x="1124345" y="4538650"/>
                <a:ext cx="1203228" cy="8190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24345" y="5357675"/>
                <a:ext cx="1203228" cy="6423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2133750" y="4795599"/>
                <a:ext cx="319671" cy="102779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2404480" y="4715303"/>
                <a:ext cx="1307416" cy="337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flipV="1">
                <a:off x="2596747" y="5245260"/>
                <a:ext cx="1115149" cy="7547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9" name="Group 950"/>
              <p:cNvGrpSpPr>
                <a:grpSpLocks/>
              </p:cNvGrpSpPr>
              <p:nvPr/>
            </p:nvGrpSpPr>
            <p:grpSpPr bwMode="auto">
              <a:xfrm>
                <a:off x="1839080" y="2785594"/>
                <a:ext cx="549038" cy="880838"/>
                <a:chOff x="4140" y="429"/>
                <a:chExt cx="1425" cy="2396"/>
              </a:xfrm>
            </p:grpSpPr>
            <p:sp>
              <p:nvSpPr>
                <p:cNvPr id="127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6 w 354"/>
                    <a:gd name="T1" fmla="*/ 0 h 2742"/>
                    <a:gd name="T2" fmla="*/ 30 w 354"/>
                    <a:gd name="T3" fmla="*/ 46 h 2742"/>
                    <a:gd name="T4" fmla="*/ 30 w 354"/>
                    <a:gd name="T5" fmla="*/ 354 h 2742"/>
                    <a:gd name="T6" fmla="*/ 0 w 354"/>
                    <a:gd name="T7" fmla="*/ 371 h 2742"/>
                    <a:gd name="T8" fmla="*/ 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18 w 211"/>
                    <a:gd name="T3" fmla="*/ 30 h 2537"/>
                    <a:gd name="T4" fmla="*/ 2 w 211"/>
                    <a:gd name="T5" fmla="*/ 338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8 h 226"/>
                    <a:gd name="T4" fmla="*/ 29 w 328"/>
                    <a:gd name="T5" fmla="*/ 32 h 226"/>
                    <a:gd name="T6" fmla="*/ 0 w 328"/>
                    <a:gd name="T7" fmla="*/ 13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2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57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8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3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4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155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6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5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7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153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4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8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7 h 226"/>
                    <a:gd name="T4" fmla="*/ 29 w 328"/>
                    <a:gd name="T5" fmla="*/ 30 h 226"/>
                    <a:gd name="T6" fmla="*/ 0 w 328"/>
                    <a:gd name="T7" fmla="*/ 12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39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51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2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0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1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26 w 296"/>
                    <a:gd name="T3" fmla="*/ 18 h 256"/>
                    <a:gd name="T4" fmla="*/ 26 w 296"/>
                    <a:gd name="T5" fmla="*/ 34 h 256"/>
                    <a:gd name="T6" fmla="*/ 0 w 296"/>
                    <a:gd name="T7" fmla="*/ 12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27 w 304"/>
                    <a:gd name="T3" fmla="*/ 23 h 288"/>
                    <a:gd name="T4" fmla="*/ 25 w 304"/>
                    <a:gd name="T5" fmla="*/ 39 h 288"/>
                    <a:gd name="T6" fmla="*/ 2 w 304"/>
                    <a:gd name="T7" fmla="*/ 17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15 h 240"/>
                    <a:gd name="T2" fmla="*/ 2 w 306"/>
                    <a:gd name="T3" fmla="*/ 33 h 240"/>
                    <a:gd name="T4" fmla="*/ 27 w 306"/>
                    <a:gd name="T5" fmla="*/ 15 h 240"/>
                    <a:gd name="T6" fmla="*/ 26 w 306"/>
                    <a:gd name="T7" fmla="*/ 0 h 240"/>
                    <a:gd name="T8" fmla="*/ 0 w 306"/>
                    <a:gd name="T9" fmla="*/ 15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7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8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 sz="18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49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0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80" name="Picture 4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4880" y="2227106"/>
                <a:ext cx="1629624" cy="431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1" name="TextBox 80"/>
              <p:cNvSpPr txBox="1"/>
              <p:nvPr/>
            </p:nvSpPr>
            <p:spPr>
              <a:xfrm>
                <a:off x="994855" y="1850015"/>
                <a:ext cx="3236306" cy="565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CC0000"/>
                    </a:solidFill>
                  </a:rPr>
                  <a:t>OpenFlow Controller</a:t>
                </a:r>
              </a:p>
            </p:txBody>
          </p:sp>
          <p:grpSp>
            <p:nvGrpSpPr>
              <p:cNvPr id="82" name="Group 327"/>
              <p:cNvGrpSpPr>
                <a:grpSpLocks/>
              </p:cNvGrpSpPr>
              <p:nvPr/>
            </p:nvGrpSpPr>
            <p:grpSpPr bwMode="auto">
              <a:xfrm>
                <a:off x="2112211" y="5801894"/>
                <a:ext cx="736172" cy="452961"/>
                <a:chOff x="1871277" y="1576300"/>
                <a:chExt cx="1128371" cy="437861"/>
              </a:xfrm>
            </p:grpSpPr>
            <p:sp>
              <p:nvSpPr>
                <p:cNvPr id="118" name="Oval 11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Oval 11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21" name="Freeform 12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2" name="Freeform 12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3" name="Freeform 12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4" name="Freeform 12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5" name="Straight Connector 124"/>
                <p:cNvCxnSpPr>
                  <a:endCxn id="12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Group 327"/>
              <p:cNvGrpSpPr>
                <a:grpSpLocks/>
              </p:cNvGrpSpPr>
              <p:nvPr/>
            </p:nvGrpSpPr>
            <p:grpSpPr bwMode="auto">
              <a:xfrm>
                <a:off x="3547978" y="4938294"/>
                <a:ext cx="736172" cy="452961"/>
                <a:chOff x="1871277" y="1576300"/>
                <a:chExt cx="1128371" cy="437861"/>
              </a:xfrm>
            </p:grpSpPr>
            <p:sp>
              <p:nvSpPr>
                <p:cNvPr id="109" name="Oval 10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0" name="Rectangle 10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1" name="Oval 11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2" name="Freeform 11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" name="Freeform 11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" name="Freeform 11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" name="Freeform 11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6" name="Straight Connector 115"/>
                <p:cNvCxnSpPr>
                  <a:endCxn id="11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4" name="Group 327"/>
              <p:cNvGrpSpPr>
                <a:grpSpLocks/>
              </p:cNvGrpSpPr>
              <p:nvPr/>
            </p:nvGrpSpPr>
            <p:grpSpPr bwMode="auto">
              <a:xfrm>
                <a:off x="665747" y="5144167"/>
                <a:ext cx="736172" cy="452961"/>
                <a:chOff x="1871277" y="1576300"/>
                <a:chExt cx="1128371" cy="437861"/>
              </a:xfrm>
            </p:grpSpPr>
            <p:sp>
              <p:nvSpPr>
                <p:cNvPr id="100" name="Oval 99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01" name="Rectangle 100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2" name="Oval 101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03" name="Freeform 102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4" name="Freeform 103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5" name="Freeform 104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6" name="Freeform 105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7" name="Straight Connector 106"/>
                <p:cNvCxnSpPr>
                  <a:endCxn id="102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oup 327"/>
              <p:cNvGrpSpPr>
                <a:grpSpLocks/>
              </p:cNvGrpSpPr>
              <p:nvPr/>
            </p:nvGrpSpPr>
            <p:grpSpPr bwMode="auto">
              <a:xfrm>
                <a:off x="1753937" y="4440989"/>
                <a:ext cx="736172" cy="452961"/>
                <a:chOff x="1871277" y="1576300"/>
                <a:chExt cx="1128371" cy="437861"/>
              </a:xfrm>
            </p:grpSpPr>
            <p:sp>
              <p:nvSpPr>
                <p:cNvPr id="90" name="Oval 89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2" name="Oval 91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93" name="Freeform 92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5" name="Freeform 94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6" name="Freeform 95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7" name="Freeform 96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8" name="Straight Connector 97"/>
                <p:cNvCxnSpPr>
                  <a:endCxn id="92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6" name="Up-Down Arrow 85"/>
              <p:cNvSpPr/>
              <p:nvPr/>
            </p:nvSpPr>
            <p:spPr>
              <a:xfrm rot="21141209">
                <a:off x="2269785" y="3718179"/>
                <a:ext cx="191874" cy="2107535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Up-Down Arrow 86"/>
              <p:cNvSpPr/>
              <p:nvPr/>
            </p:nvSpPr>
            <p:spPr>
              <a:xfrm>
                <a:off x="1974262" y="3714785"/>
                <a:ext cx="191874" cy="823865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Up-Down Arrow 87"/>
              <p:cNvSpPr/>
              <p:nvPr/>
            </p:nvSpPr>
            <p:spPr>
              <a:xfrm rot="19054398">
                <a:off x="2872397" y="3460483"/>
                <a:ext cx="196901" cy="1849334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Up-Down Arrow 88"/>
              <p:cNvSpPr/>
              <p:nvPr/>
            </p:nvSpPr>
            <p:spPr>
              <a:xfrm rot="1537304" flipH="1">
                <a:off x="1441528" y="3583584"/>
                <a:ext cx="196901" cy="1720974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0834" y="6475896"/>
            <a:ext cx="59437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69</a:t>
            </a:fld>
            <a:endParaRPr lang="en-US" sz="1200" dirty="0">
              <a:latin typeface="Tahoma" charset="0"/>
            </a:endParaRPr>
          </a:p>
        </p:txBody>
      </p:sp>
      <p:sp>
        <p:nvSpPr>
          <p:cNvPr id="16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06788" y="6475082"/>
            <a:ext cx="2358929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594941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5" name="Picture 7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62" y="847725"/>
            <a:ext cx="7501550" cy="21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0836" name="Group 2"/>
          <p:cNvGrpSpPr>
            <a:grpSpLocks/>
          </p:cNvGrpSpPr>
          <p:nvPr/>
        </p:nvGrpSpPr>
        <p:grpSpPr bwMode="auto">
          <a:xfrm>
            <a:off x="3467101" y="1406525"/>
            <a:ext cx="3869531" cy="2236788"/>
            <a:chOff x="3162" y="1071"/>
            <a:chExt cx="2250" cy="1409"/>
          </a:xfrm>
        </p:grpSpPr>
        <p:sp>
          <p:nvSpPr>
            <p:cNvPr id="120840" name="Freeform 3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1" name="Freeform 4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2" name="Oval 5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3" name="Line 6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4" name="Line 7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5" name="Rectangle 8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46" name="Oval 9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7" name="Oval 10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8" name="Line 11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9" name="Line 12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0" name="Rectangle 13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51" name="Oval 14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2" name="Oval 15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3" name="Line 16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4" name="Line 17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5" name="Rectangle 18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56" name="Oval 19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7" name="Oval 20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8" name="Line 21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9" name="Line 22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0" name="Rectangle 23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61" name="Oval 24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2" name="Oval 25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3" name="Line 26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4" name="Line 27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5" name="Rectangle 28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66" name="Oval 29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7" name="Oval 30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8" name="Line 31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9" name="Line 32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0" name="Rectangle 33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71" name="Oval 34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2" name="Freeform 35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3" name="Freeform 36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4" name="Freeform 37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5" name="Freeform 38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6" name="Freeform 39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7" name="Freeform 40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8" name="Freeform 41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9" name="Freeform 42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80" name="Freeform 43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0881" name="Group 44"/>
            <p:cNvGrpSpPr>
              <a:grpSpLocks/>
            </p:cNvGrpSpPr>
            <p:nvPr/>
          </p:nvGrpSpPr>
          <p:grpSpPr bwMode="auto">
            <a:xfrm>
              <a:off x="3291" y="1744"/>
              <a:ext cx="190" cy="252"/>
              <a:chOff x="2961" y="2425"/>
              <a:chExt cx="193" cy="252"/>
            </a:xfrm>
          </p:grpSpPr>
          <p:sp>
            <p:nvSpPr>
              <p:cNvPr id="120907" name="Rectangle 4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8" name="Text Box 46"/>
              <p:cNvSpPr txBox="1">
                <a:spLocks noChangeArrowheads="1"/>
              </p:cNvSpPr>
              <p:nvPr/>
            </p:nvSpPr>
            <p:spPr bwMode="auto">
              <a:xfrm>
                <a:off x="2961" y="2425"/>
                <a:ext cx="19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/>
              </a:p>
            </p:txBody>
          </p:sp>
        </p:grpSp>
        <p:grpSp>
          <p:nvGrpSpPr>
            <p:cNvPr id="120882" name="Group 47"/>
            <p:cNvGrpSpPr>
              <a:grpSpLocks/>
            </p:cNvGrpSpPr>
            <p:nvPr/>
          </p:nvGrpSpPr>
          <p:grpSpPr bwMode="auto">
            <a:xfrm>
              <a:off x="4465" y="2128"/>
              <a:ext cx="182" cy="252"/>
              <a:chOff x="2965" y="2425"/>
              <a:chExt cx="185" cy="252"/>
            </a:xfrm>
          </p:grpSpPr>
          <p:sp>
            <p:nvSpPr>
              <p:cNvPr id="120905" name="Rectangle 4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6" name="Text Box 49"/>
              <p:cNvSpPr txBox="1">
                <a:spLocks noChangeArrowheads="1"/>
              </p:cNvSpPr>
              <p:nvPr/>
            </p:nvSpPr>
            <p:spPr bwMode="auto">
              <a:xfrm>
                <a:off x="2965" y="2425"/>
                <a:ext cx="18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/>
              </a:p>
            </p:txBody>
          </p:sp>
        </p:grpSp>
        <p:grpSp>
          <p:nvGrpSpPr>
            <p:cNvPr id="120883" name="Group 50"/>
            <p:cNvGrpSpPr>
              <a:grpSpLocks/>
            </p:cNvGrpSpPr>
            <p:nvPr/>
          </p:nvGrpSpPr>
          <p:grpSpPr bwMode="auto">
            <a:xfrm>
              <a:off x="3779" y="2095"/>
              <a:ext cx="197" cy="291"/>
              <a:chOff x="2959" y="2395"/>
              <a:chExt cx="198" cy="291"/>
            </a:xfrm>
          </p:grpSpPr>
          <p:sp>
            <p:nvSpPr>
              <p:cNvPr id="120903" name="Rectangle 5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4" name="Text Box 52"/>
              <p:cNvSpPr txBox="1">
                <a:spLocks noChangeArrowheads="1"/>
              </p:cNvSpPr>
              <p:nvPr/>
            </p:nvSpPr>
            <p:spPr bwMode="auto">
              <a:xfrm>
                <a:off x="2959" y="2395"/>
                <a:ext cx="19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x</a:t>
                </a:r>
              </a:p>
            </p:txBody>
          </p:sp>
        </p:grpSp>
        <p:grpSp>
          <p:nvGrpSpPr>
            <p:cNvPr id="120884" name="Group 53"/>
            <p:cNvGrpSpPr>
              <a:grpSpLocks/>
            </p:cNvGrpSpPr>
            <p:nvPr/>
          </p:nvGrpSpPr>
          <p:grpSpPr bwMode="auto">
            <a:xfrm>
              <a:off x="4443" y="1438"/>
              <a:ext cx="215" cy="252"/>
              <a:chOff x="2949" y="2425"/>
              <a:chExt cx="218" cy="252"/>
            </a:xfrm>
          </p:grpSpPr>
          <p:sp>
            <p:nvSpPr>
              <p:cNvPr id="120901" name="Rectangle 5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2" name="Text Box 55"/>
              <p:cNvSpPr txBox="1">
                <a:spLocks noChangeArrowheads="1"/>
              </p:cNvSpPr>
              <p:nvPr/>
            </p:nvSpPr>
            <p:spPr bwMode="auto">
              <a:xfrm>
                <a:off x="2949" y="2425"/>
                <a:ext cx="21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/>
              </a:p>
            </p:txBody>
          </p:sp>
        </p:grpSp>
        <p:grpSp>
          <p:nvGrpSpPr>
            <p:cNvPr id="120885" name="Group 56"/>
            <p:cNvGrpSpPr>
              <a:grpSpLocks/>
            </p:cNvGrpSpPr>
            <p:nvPr/>
          </p:nvGrpSpPr>
          <p:grpSpPr bwMode="auto">
            <a:xfrm>
              <a:off x="3775" y="1438"/>
              <a:ext cx="182" cy="252"/>
              <a:chOff x="2965" y="2425"/>
              <a:chExt cx="185" cy="252"/>
            </a:xfrm>
          </p:grpSpPr>
          <p:sp>
            <p:nvSpPr>
              <p:cNvPr id="120899" name="Rectangle 5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0" name="Text Box 58"/>
              <p:cNvSpPr txBox="1">
                <a:spLocks noChangeArrowheads="1"/>
              </p:cNvSpPr>
              <p:nvPr/>
            </p:nvSpPr>
            <p:spPr bwMode="auto">
              <a:xfrm>
                <a:off x="2965" y="2425"/>
                <a:ext cx="18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/>
              </a:p>
            </p:txBody>
          </p:sp>
        </p:grpSp>
        <p:grpSp>
          <p:nvGrpSpPr>
            <p:cNvPr id="120886" name="Group 59"/>
            <p:cNvGrpSpPr>
              <a:grpSpLocks/>
            </p:cNvGrpSpPr>
            <p:nvPr/>
          </p:nvGrpSpPr>
          <p:grpSpPr bwMode="auto">
            <a:xfrm>
              <a:off x="5031" y="1756"/>
              <a:ext cx="197" cy="291"/>
              <a:chOff x="2957" y="2395"/>
              <a:chExt cx="199" cy="291"/>
            </a:xfrm>
          </p:grpSpPr>
          <p:sp>
            <p:nvSpPr>
              <p:cNvPr id="120897" name="Rectangle 6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898" name="Text Box 61"/>
              <p:cNvSpPr txBox="1">
                <a:spLocks noChangeArrowheads="1"/>
              </p:cNvSpPr>
              <p:nvPr/>
            </p:nvSpPr>
            <p:spPr bwMode="auto">
              <a:xfrm>
                <a:off x="2957" y="2395"/>
                <a:ext cx="19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z</a:t>
                </a:r>
              </a:p>
            </p:txBody>
          </p:sp>
        </p:grpSp>
        <p:sp>
          <p:nvSpPr>
            <p:cNvPr id="120887" name="Text Box 62"/>
            <p:cNvSpPr txBox="1">
              <a:spLocks noChangeArrowheads="1"/>
            </p:cNvSpPr>
            <p:nvPr/>
          </p:nvSpPr>
          <p:spPr bwMode="auto">
            <a:xfrm>
              <a:off x="3500" y="1568"/>
              <a:ext cx="18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0888" name="Text Box 63"/>
            <p:cNvSpPr txBox="1">
              <a:spLocks noChangeArrowheads="1"/>
            </p:cNvSpPr>
            <p:nvPr/>
          </p:nvSpPr>
          <p:spPr bwMode="auto">
            <a:xfrm>
              <a:off x="3848" y="1787"/>
              <a:ext cx="18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0889" name="Text Box 64"/>
            <p:cNvSpPr txBox="1">
              <a:spLocks noChangeArrowheads="1"/>
            </p:cNvSpPr>
            <p:nvPr/>
          </p:nvSpPr>
          <p:spPr bwMode="auto">
            <a:xfrm>
              <a:off x="3413" y="2000"/>
              <a:ext cx="18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0890" name="Text Box 65"/>
            <p:cNvSpPr txBox="1">
              <a:spLocks noChangeArrowheads="1"/>
            </p:cNvSpPr>
            <p:nvPr/>
          </p:nvSpPr>
          <p:spPr bwMode="auto">
            <a:xfrm>
              <a:off x="4232" y="1880"/>
              <a:ext cx="18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0891" name="Text Box 66"/>
            <p:cNvSpPr txBox="1">
              <a:spLocks noChangeArrowheads="1"/>
            </p:cNvSpPr>
            <p:nvPr/>
          </p:nvSpPr>
          <p:spPr bwMode="auto">
            <a:xfrm>
              <a:off x="4169" y="2234"/>
              <a:ext cx="18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0892" name="Text Box 67"/>
            <p:cNvSpPr txBox="1">
              <a:spLocks noChangeArrowheads="1"/>
            </p:cNvSpPr>
            <p:nvPr/>
          </p:nvSpPr>
          <p:spPr bwMode="auto">
            <a:xfrm>
              <a:off x="4529" y="1805"/>
              <a:ext cx="18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0893" name="Text Box 68"/>
            <p:cNvSpPr txBox="1">
              <a:spLocks noChangeArrowheads="1"/>
            </p:cNvSpPr>
            <p:nvPr/>
          </p:nvSpPr>
          <p:spPr bwMode="auto">
            <a:xfrm>
              <a:off x="4889" y="2069"/>
              <a:ext cx="18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0894" name="Text Box 69"/>
            <p:cNvSpPr txBox="1">
              <a:spLocks noChangeArrowheads="1"/>
            </p:cNvSpPr>
            <p:nvPr/>
          </p:nvSpPr>
          <p:spPr bwMode="auto">
            <a:xfrm>
              <a:off x="4862" y="1532"/>
              <a:ext cx="18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20895" name="Text Box 70"/>
            <p:cNvSpPr txBox="1">
              <a:spLocks noChangeArrowheads="1"/>
            </p:cNvSpPr>
            <p:nvPr/>
          </p:nvSpPr>
          <p:spPr bwMode="auto">
            <a:xfrm>
              <a:off x="4127" y="1382"/>
              <a:ext cx="18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0896" name="Text Box 71"/>
            <p:cNvSpPr txBox="1">
              <a:spLocks noChangeArrowheads="1"/>
            </p:cNvSpPr>
            <p:nvPr/>
          </p:nvSpPr>
          <p:spPr bwMode="auto">
            <a:xfrm>
              <a:off x="3776" y="1115"/>
              <a:ext cx="18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</p:grpSp>
      <p:sp>
        <p:nvSpPr>
          <p:cNvPr id="120837" name="Text Box 72"/>
          <p:cNvSpPr txBox="1">
            <a:spLocks noChangeArrowheads="1"/>
          </p:cNvSpPr>
          <p:nvPr/>
        </p:nvSpPr>
        <p:spPr bwMode="auto">
          <a:xfrm>
            <a:off x="1091984" y="3684587"/>
            <a:ext cx="739183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Graph</a:t>
            </a:r>
            <a:r>
              <a:rPr lang="en-US" sz="1800" dirty="0"/>
              <a:t>: </a:t>
            </a:r>
            <a:r>
              <a:rPr lang="en-US" sz="1800" b="1" dirty="0"/>
              <a:t>G</a:t>
            </a:r>
            <a:r>
              <a:rPr lang="en-US" sz="1800" dirty="0"/>
              <a:t> = (</a:t>
            </a:r>
            <a:r>
              <a:rPr lang="en-US" sz="1800" b="1" dirty="0"/>
              <a:t>N</a:t>
            </a:r>
            <a:r>
              <a:rPr lang="en-US" sz="1800" dirty="0"/>
              <a:t>,</a:t>
            </a:r>
            <a:r>
              <a:rPr lang="en-US" sz="1800" b="1" dirty="0"/>
              <a:t>E</a:t>
            </a:r>
            <a:r>
              <a:rPr lang="en-US" sz="1800" dirty="0"/>
              <a:t>)</a:t>
            </a:r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800" b="1" dirty="0"/>
              <a:t>N</a:t>
            </a:r>
            <a:r>
              <a:rPr lang="en-US" sz="1800" dirty="0"/>
              <a:t> = set of </a:t>
            </a:r>
            <a:r>
              <a:rPr lang="en-US" sz="1800" b="1" dirty="0"/>
              <a:t>routers</a:t>
            </a:r>
            <a:r>
              <a:rPr lang="en-US" sz="1800" dirty="0"/>
              <a:t> = { </a:t>
            </a:r>
            <a:r>
              <a:rPr lang="en-US" sz="1800" i="1" dirty="0"/>
              <a:t>u, v, w, x, y, z </a:t>
            </a:r>
            <a:r>
              <a:rPr lang="en-US" sz="1800" dirty="0"/>
              <a:t>}</a:t>
            </a:r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800" b="1" dirty="0"/>
              <a:t>E</a:t>
            </a:r>
            <a:r>
              <a:rPr lang="en-US" sz="1800" dirty="0"/>
              <a:t> = set of </a:t>
            </a:r>
            <a:r>
              <a:rPr lang="en-US" sz="1800" b="1" dirty="0"/>
              <a:t>links</a:t>
            </a:r>
            <a:r>
              <a:rPr lang="en-US" sz="1800" dirty="0"/>
              <a:t> ={ </a:t>
            </a:r>
            <a:r>
              <a:rPr lang="en-US" sz="1800" i="1" dirty="0"/>
              <a:t>(</a:t>
            </a:r>
            <a:r>
              <a:rPr lang="en-US" sz="1800" i="1" dirty="0" err="1"/>
              <a:t>u,v</a:t>
            </a:r>
            <a:r>
              <a:rPr lang="en-US" sz="1800" i="1" dirty="0"/>
              <a:t>), (</a:t>
            </a:r>
            <a:r>
              <a:rPr lang="en-US" sz="1800" i="1" dirty="0" err="1"/>
              <a:t>u,x</a:t>
            </a:r>
            <a:r>
              <a:rPr lang="en-US" sz="1800" i="1" dirty="0"/>
              <a:t>), (</a:t>
            </a:r>
            <a:r>
              <a:rPr lang="en-US" sz="1800" i="1" dirty="0" err="1"/>
              <a:t>v,x</a:t>
            </a:r>
            <a:r>
              <a:rPr lang="en-US" sz="1800" i="1" dirty="0"/>
              <a:t>), (</a:t>
            </a:r>
            <a:r>
              <a:rPr lang="en-US" sz="1800" i="1" dirty="0" err="1"/>
              <a:t>v,w</a:t>
            </a:r>
            <a:r>
              <a:rPr lang="en-US" sz="1800" i="1" dirty="0"/>
              <a:t>), (</a:t>
            </a:r>
            <a:r>
              <a:rPr lang="en-US" sz="1800" i="1" dirty="0" err="1"/>
              <a:t>x,w</a:t>
            </a:r>
            <a:r>
              <a:rPr lang="en-US" sz="1800" i="1" dirty="0"/>
              <a:t>), (</a:t>
            </a:r>
            <a:r>
              <a:rPr lang="en-US" sz="1800" i="1" dirty="0" err="1"/>
              <a:t>x,y</a:t>
            </a:r>
            <a:r>
              <a:rPr lang="en-US" sz="1800" i="1" dirty="0"/>
              <a:t>), (</a:t>
            </a:r>
            <a:r>
              <a:rPr lang="en-US" sz="1800" i="1" dirty="0" err="1"/>
              <a:t>w,y</a:t>
            </a:r>
            <a:r>
              <a:rPr lang="en-US" sz="1800" i="1" dirty="0"/>
              <a:t>), (</a:t>
            </a:r>
            <a:r>
              <a:rPr lang="en-US" sz="1800" i="1" dirty="0" err="1"/>
              <a:t>w,z</a:t>
            </a:r>
            <a:r>
              <a:rPr lang="en-US" sz="1800" i="1" dirty="0"/>
              <a:t>), (</a:t>
            </a:r>
            <a:r>
              <a:rPr lang="en-US" sz="1800" i="1" dirty="0" err="1"/>
              <a:t>y,z</a:t>
            </a:r>
            <a:r>
              <a:rPr lang="en-US" sz="1800" i="1" dirty="0"/>
              <a:t>) </a:t>
            </a:r>
            <a:r>
              <a:rPr lang="en-US" sz="1800" dirty="0"/>
              <a:t>}</a:t>
            </a:r>
          </a:p>
        </p:txBody>
      </p:sp>
      <p:sp>
        <p:nvSpPr>
          <p:cNvPr id="75783" name="Rectangle 73"/>
          <p:cNvSpPr>
            <a:spLocks noGrp="1" noChangeArrowheads="1"/>
          </p:cNvSpPr>
          <p:nvPr>
            <p:ph type="title"/>
          </p:nvPr>
        </p:nvSpPr>
        <p:spPr>
          <a:xfrm>
            <a:off x="577850" y="207964"/>
            <a:ext cx="8420100" cy="796925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Graph abstraction of the network</a:t>
            </a:r>
          </a:p>
        </p:txBody>
      </p:sp>
      <p:sp>
        <p:nvSpPr>
          <p:cNvPr id="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0834" y="6475896"/>
            <a:ext cx="59437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</a:t>
            </a:fld>
            <a:endParaRPr lang="en-US" sz="1200" dirty="0">
              <a:latin typeface="Tahoma" charset="0"/>
            </a:endParaRPr>
          </a:p>
        </p:txBody>
      </p:sp>
      <p:sp>
        <p:nvSpPr>
          <p:cNvPr id="7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06788" y="6475082"/>
            <a:ext cx="2358929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72501133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7" y="795640"/>
            <a:ext cx="8834425" cy="19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658" y="16916"/>
            <a:ext cx="8906064" cy="1143000"/>
          </a:xfrm>
        </p:spPr>
        <p:txBody>
          <a:bodyPr/>
          <a:lstStyle/>
          <a:p>
            <a:r>
              <a:rPr lang="en-US" sz="4000" dirty="0"/>
              <a:t>OpenFlow: </a:t>
            </a:r>
            <a:r>
              <a:rPr lang="en-US" sz="3600" dirty="0"/>
              <a:t>switch-to-controller messages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0006" y="1299900"/>
            <a:ext cx="6210706" cy="4648200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rgbClr val="000090"/>
                </a:solidFill>
              </a:rPr>
              <a:t>Key switch-to-controller messages</a:t>
            </a:r>
          </a:p>
          <a:p>
            <a:r>
              <a:rPr lang="en-US" i="1" dirty="0">
                <a:solidFill>
                  <a:srgbClr val="CC0000"/>
                </a:solidFill>
              </a:rPr>
              <a:t>packet-in: </a:t>
            </a:r>
            <a:r>
              <a:rPr lang="en-US" dirty="0"/>
              <a:t>transfer packet (and its control) to controller.  See packet-out message from controller</a:t>
            </a:r>
          </a:p>
          <a:p>
            <a:r>
              <a:rPr lang="en-US" i="1" dirty="0">
                <a:solidFill>
                  <a:srgbClr val="CC0000"/>
                </a:solidFill>
              </a:rPr>
              <a:t>flow-removed: </a:t>
            </a:r>
            <a:r>
              <a:rPr lang="en-US" dirty="0"/>
              <a:t>flow table entry deleted at switch</a:t>
            </a:r>
          </a:p>
          <a:p>
            <a:r>
              <a:rPr lang="en-US" i="1" dirty="0">
                <a:solidFill>
                  <a:srgbClr val="CC0000"/>
                </a:solidFill>
              </a:rPr>
              <a:t>port status: </a:t>
            </a:r>
            <a:r>
              <a:rPr lang="en-US" dirty="0"/>
              <a:t>inform controller of a change on a port.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6166" y="5108719"/>
            <a:ext cx="853260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  <a:latin typeface="+mn-lt"/>
              </a:rPr>
              <a:t>Fortunately, network operators don’t “program” switches by creating/sending OpenFlow messages directly.  Instead use higher-level abstraction at controller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6328833" y="1644323"/>
            <a:ext cx="3057818" cy="3194648"/>
            <a:chOff x="5841999" y="1871579"/>
            <a:chExt cx="2822601" cy="3194648"/>
          </a:xfrm>
        </p:grpSpPr>
        <p:sp>
          <p:nvSpPr>
            <p:cNvPr id="59" name="Oval 58"/>
            <p:cNvSpPr/>
            <p:nvPr/>
          </p:nvSpPr>
          <p:spPr>
            <a:xfrm flipH="1">
              <a:off x="6510423" y="2429821"/>
              <a:ext cx="1078571" cy="751277"/>
            </a:xfrm>
            <a:prstGeom prst="ellipse">
              <a:avLst/>
            </a:prstGeom>
            <a:ln w="22225">
              <a:solidFill>
                <a:srgbClr val="CC0000"/>
              </a:solidFill>
              <a:prstDash val="dash"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5841999" y="1871579"/>
              <a:ext cx="2822601" cy="3194648"/>
              <a:chOff x="460628" y="1850015"/>
              <a:chExt cx="3899341" cy="4512949"/>
            </a:xfrm>
          </p:grpSpPr>
          <p:sp>
            <p:nvSpPr>
              <p:cNvPr id="62" name="Cloud 61"/>
              <p:cNvSpPr/>
              <p:nvPr/>
            </p:nvSpPr>
            <p:spPr>
              <a:xfrm>
                <a:off x="460628" y="4246149"/>
                <a:ext cx="3899341" cy="2116815"/>
              </a:xfrm>
              <a:prstGeom prst="cloud">
                <a:avLst/>
              </a:prstGeom>
              <a:noFill/>
              <a:ln>
                <a:solidFill>
                  <a:srgbClr val="000090"/>
                </a:solidFill>
              </a:ln>
              <a:effectLst>
                <a:outerShdw blurRad="40000" dist="23000" dir="5400000" rotWithShape="0">
                  <a:schemeClr val="accent6">
                    <a:lumMod val="40000"/>
                    <a:lumOff val="60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 flipV="1">
                <a:off x="1124345" y="4538650"/>
                <a:ext cx="1203228" cy="8190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124345" y="5357675"/>
                <a:ext cx="1203228" cy="6423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133750" y="4795599"/>
                <a:ext cx="319671" cy="102779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2404480" y="4715303"/>
                <a:ext cx="1307416" cy="337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V="1">
                <a:off x="2596747" y="5245260"/>
                <a:ext cx="1115149" cy="7547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8" name="Group 950"/>
              <p:cNvGrpSpPr>
                <a:grpSpLocks/>
              </p:cNvGrpSpPr>
              <p:nvPr/>
            </p:nvGrpSpPr>
            <p:grpSpPr bwMode="auto">
              <a:xfrm>
                <a:off x="1839080" y="2785594"/>
                <a:ext cx="549038" cy="880838"/>
                <a:chOff x="4140" y="429"/>
                <a:chExt cx="1425" cy="2396"/>
              </a:xfrm>
            </p:grpSpPr>
            <p:sp>
              <p:nvSpPr>
                <p:cNvPr id="116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6 w 354"/>
                    <a:gd name="T1" fmla="*/ 0 h 2742"/>
                    <a:gd name="T2" fmla="*/ 30 w 354"/>
                    <a:gd name="T3" fmla="*/ 46 h 2742"/>
                    <a:gd name="T4" fmla="*/ 30 w 354"/>
                    <a:gd name="T5" fmla="*/ 354 h 2742"/>
                    <a:gd name="T6" fmla="*/ 0 w 354"/>
                    <a:gd name="T7" fmla="*/ 371 h 2742"/>
                    <a:gd name="T8" fmla="*/ 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18 w 211"/>
                    <a:gd name="T3" fmla="*/ 30 h 2537"/>
                    <a:gd name="T4" fmla="*/ 2 w 211"/>
                    <a:gd name="T5" fmla="*/ 338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8 h 226"/>
                    <a:gd name="T4" fmla="*/ 29 w 328"/>
                    <a:gd name="T5" fmla="*/ 32 h 226"/>
                    <a:gd name="T6" fmla="*/ 0 w 328"/>
                    <a:gd name="T7" fmla="*/ 13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1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46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2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3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144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5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4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6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142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3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7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7 h 226"/>
                    <a:gd name="T4" fmla="*/ 29 w 328"/>
                    <a:gd name="T5" fmla="*/ 30 h 226"/>
                    <a:gd name="T6" fmla="*/ 0 w 328"/>
                    <a:gd name="T7" fmla="*/ 12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28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40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1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9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26 w 296"/>
                    <a:gd name="T3" fmla="*/ 18 h 256"/>
                    <a:gd name="T4" fmla="*/ 26 w 296"/>
                    <a:gd name="T5" fmla="*/ 34 h 256"/>
                    <a:gd name="T6" fmla="*/ 0 w 296"/>
                    <a:gd name="T7" fmla="*/ 12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27 w 304"/>
                    <a:gd name="T3" fmla="*/ 23 h 288"/>
                    <a:gd name="T4" fmla="*/ 25 w 304"/>
                    <a:gd name="T5" fmla="*/ 39 h 288"/>
                    <a:gd name="T6" fmla="*/ 2 w 304"/>
                    <a:gd name="T7" fmla="*/ 17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15 h 240"/>
                    <a:gd name="T2" fmla="*/ 2 w 306"/>
                    <a:gd name="T3" fmla="*/ 33 h 240"/>
                    <a:gd name="T4" fmla="*/ 27 w 306"/>
                    <a:gd name="T5" fmla="*/ 15 h 240"/>
                    <a:gd name="T6" fmla="*/ 26 w 306"/>
                    <a:gd name="T7" fmla="*/ 0 h 240"/>
                    <a:gd name="T8" fmla="*/ 0 w 306"/>
                    <a:gd name="T9" fmla="*/ 15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 sz="18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38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69" name="Picture 4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4880" y="2227106"/>
                <a:ext cx="1629624" cy="431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0" name="TextBox 69"/>
              <p:cNvSpPr txBox="1"/>
              <p:nvPr/>
            </p:nvSpPr>
            <p:spPr>
              <a:xfrm>
                <a:off x="994855" y="1850015"/>
                <a:ext cx="3236306" cy="565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CC0000"/>
                    </a:solidFill>
                  </a:rPr>
                  <a:t>OpenFlow Controller</a:t>
                </a:r>
              </a:p>
            </p:txBody>
          </p:sp>
          <p:grpSp>
            <p:nvGrpSpPr>
              <p:cNvPr id="71" name="Group 327"/>
              <p:cNvGrpSpPr>
                <a:grpSpLocks/>
              </p:cNvGrpSpPr>
              <p:nvPr/>
            </p:nvGrpSpPr>
            <p:grpSpPr bwMode="auto">
              <a:xfrm>
                <a:off x="2112211" y="5801894"/>
                <a:ext cx="736172" cy="452961"/>
                <a:chOff x="1871277" y="1576300"/>
                <a:chExt cx="1128371" cy="437861"/>
              </a:xfrm>
            </p:grpSpPr>
            <p:sp>
              <p:nvSpPr>
                <p:cNvPr id="107" name="Oval 106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9" name="Oval 108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0" name="Freeform 109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1" name="Freeform 110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2" name="Freeform 111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" name="Freeform 112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4" name="Straight Connector 113"/>
                <p:cNvCxnSpPr>
                  <a:endCxn id="109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oup 327"/>
              <p:cNvGrpSpPr>
                <a:grpSpLocks/>
              </p:cNvGrpSpPr>
              <p:nvPr/>
            </p:nvGrpSpPr>
            <p:grpSpPr bwMode="auto">
              <a:xfrm>
                <a:off x="3547978" y="4938294"/>
                <a:ext cx="736172" cy="452961"/>
                <a:chOff x="1871277" y="1576300"/>
                <a:chExt cx="1128371" cy="437861"/>
              </a:xfrm>
            </p:grpSpPr>
            <p:sp>
              <p:nvSpPr>
                <p:cNvPr id="98" name="Oval 9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99" name="Rectangle 9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0" name="Oval 9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01" name="Freeform 10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2" name="Freeform 10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3" name="Freeform 10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4" name="Freeform 10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5" name="Straight Connector 104"/>
                <p:cNvCxnSpPr>
                  <a:endCxn id="10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oup 327"/>
              <p:cNvGrpSpPr>
                <a:grpSpLocks/>
              </p:cNvGrpSpPr>
              <p:nvPr/>
            </p:nvGrpSpPr>
            <p:grpSpPr bwMode="auto">
              <a:xfrm>
                <a:off x="665747" y="5144167"/>
                <a:ext cx="736172" cy="452961"/>
                <a:chOff x="1871277" y="1576300"/>
                <a:chExt cx="1128371" cy="437861"/>
              </a:xfrm>
            </p:grpSpPr>
            <p:sp>
              <p:nvSpPr>
                <p:cNvPr id="88" name="Oval 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89" name="Rectangle 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0" name="Oval 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91" name="Freeform 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2" name="Freeform 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3" name="Freeform 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5" name="Freeform 9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6" name="Straight Connector 95"/>
                <p:cNvCxnSpPr>
                  <a:endCxn id="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oup 327"/>
              <p:cNvGrpSpPr>
                <a:grpSpLocks/>
              </p:cNvGrpSpPr>
              <p:nvPr/>
            </p:nvGrpSpPr>
            <p:grpSpPr bwMode="auto">
              <a:xfrm>
                <a:off x="1753937" y="4440989"/>
                <a:ext cx="736172" cy="452961"/>
                <a:chOff x="1871277" y="1576300"/>
                <a:chExt cx="1128371" cy="437861"/>
              </a:xfrm>
            </p:grpSpPr>
            <p:sp>
              <p:nvSpPr>
                <p:cNvPr id="79" name="Oval 7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82" name="Freeform 8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3" name="Freeform 8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4" name="Freeform 8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5" name="Freeform 8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86" name="Straight Connector 85"/>
                <p:cNvCxnSpPr>
                  <a:endCxn id="8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5" name="Up-Down Arrow 74"/>
              <p:cNvSpPr/>
              <p:nvPr/>
            </p:nvSpPr>
            <p:spPr>
              <a:xfrm rot="21141209">
                <a:off x="2269785" y="3718179"/>
                <a:ext cx="191874" cy="2107535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Up-Down Arrow 75"/>
              <p:cNvSpPr/>
              <p:nvPr/>
            </p:nvSpPr>
            <p:spPr>
              <a:xfrm>
                <a:off x="1974262" y="3714785"/>
                <a:ext cx="191874" cy="823865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Up-Down Arrow 76"/>
              <p:cNvSpPr/>
              <p:nvPr/>
            </p:nvSpPr>
            <p:spPr>
              <a:xfrm rot="19054398">
                <a:off x="2872397" y="3460483"/>
                <a:ext cx="196901" cy="1849334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Up-Down Arrow 77"/>
              <p:cNvSpPr/>
              <p:nvPr/>
            </p:nvSpPr>
            <p:spPr>
              <a:xfrm rot="1537304" flipH="1">
                <a:off x="1441528" y="3583584"/>
                <a:ext cx="196901" cy="1720974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4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0834" y="6475896"/>
            <a:ext cx="59437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70</a:t>
            </a:fld>
            <a:endParaRPr lang="en-US" sz="1200" dirty="0">
              <a:latin typeface="Tahoma" charset="0"/>
            </a:endParaRPr>
          </a:p>
        </p:txBody>
      </p:sp>
      <p:sp>
        <p:nvSpPr>
          <p:cNvPr id="14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06788" y="6475082"/>
            <a:ext cx="2358929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15152005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Rounded Rectangle 374"/>
          <p:cNvSpPr/>
          <p:nvPr/>
        </p:nvSpPr>
        <p:spPr>
          <a:xfrm>
            <a:off x="477932" y="2793983"/>
            <a:ext cx="4561973" cy="106245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0" name="Rounded Rectangle 379"/>
          <p:cNvSpPr/>
          <p:nvPr/>
        </p:nvSpPr>
        <p:spPr>
          <a:xfrm>
            <a:off x="506896" y="3990525"/>
            <a:ext cx="4533009" cy="54554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6" name="Straight Connector 385"/>
          <p:cNvCxnSpPr/>
          <p:nvPr/>
        </p:nvCxnSpPr>
        <p:spPr bwMode="auto">
          <a:xfrm>
            <a:off x="550340" y="4638847"/>
            <a:ext cx="444611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1" name="Group 400"/>
          <p:cNvGrpSpPr/>
          <p:nvPr/>
        </p:nvGrpSpPr>
        <p:grpSpPr>
          <a:xfrm>
            <a:off x="639314" y="3368824"/>
            <a:ext cx="1348371" cy="411995"/>
            <a:chOff x="3128876" y="457817"/>
            <a:chExt cx="1432326" cy="459826"/>
          </a:xfrm>
        </p:grpSpPr>
        <p:sp>
          <p:nvSpPr>
            <p:cNvPr id="402" name="Rounded Rectangle 40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3" name="TextBox 402"/>
            <p:cNvSpPr txBox="1"/>
            <p:nvPr/>
          </p:nvSpPr>
          <p:spPr>
            <a:xfrm>
              <a:off x="3140153" y="541672"/>
              <a:ext cx="1379619" cy="3320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Link-state info</a:t>
              </a:r>
            </a:p>
          </p:txBody>
        </p:sp>
      </p:grpSp>
      <p:grpSp>
        <p:nvGrpSpPr>
          <p:cNvPr id="404" name="Group 403"/>
          <p:cNvGrpSpPr/>
          <p:nvPr/>
        </p:nvGrpSpPr>
        <p:grpSpPr>
          <a:xfrm>
            <a:off x="3826416" y="3382192"/>
            <a:ext cx="1097630" cy="398626"/>
            <a:chOff x="3128876" y="534843"/>
            <a:chExt cx="1325987" cy="382800"/>
          </a:xfrm>
        </p:grpSpPr>
        <p:sp>
          <p:nvSpPr>
            <p:cNvPr id="405" name="Rounded Rectangle 404"/>
            <p:cNvSpPr/>
            <p:nvPr/>
          </p:nvSpPr>
          <p:spPr>
            <a:xfrm>
              <a:off x="3128876" y="534843"/>
              <a:ext cx="1325987" cy="3828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6" name="TextBox 405"/>
            <p:cNvSpPr txBox="1"/>
            <p:nvPr/>
          </p:nvSpPr>
          <p:spPr>
            <a:xfrm>
              <a:off x="3180130" y="593020"/>
              <a:ext cx="1233937" cy="285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switch info</a:t>
              </a:r>
            </a:p>
          </p:txBody>
        </p:sp>
      </p:grpSp>
      <p:grpSp>
        <p:nvGrpSpPr>
          <p:cNvPr id="407" name="Group 406"/>
          <p:cNvGrpSpPr/>
          <p:nvPr/>
        </p:nvGrpSpPr>
        <p:grpSpPr>
          <a:xfrm>
            <a:off x="2147458" y="3368824"/>
            <a:ext cx="1040389" cy="411995"/>
            <a:chOff x="3128876" y="457817"/>
            <a:chExt cx="1432326" cy="459826"/>
          </a:xfrm>
        </p:grpSpPr>
        <p:sp>
          <p:nvSpPr>
            <p:cNvPr id="408" name="Rounded Rectangle 407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9" name="TextBox 408"/>
            <p:cNvSpPr txBox="1"/>
            <p:nvPr/>
          </p:nvSpPr>
          <p:spPr>
            <a:xfrm>
              <a:off x="3256813" y="541672"/>
              <a:ext cx="1185540" cy="3320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host info</a:t>
              </a:r>
            </a:p>
          </p:txBody>
        </p:sp>
      </p:grpSp>
      <p:grpSp>
        <p:nvGrpSpPr>
          <p:cNvPr id="410" name="Group 409"/>
          <p:cNvGrpSpPr/>
          <p:nvPr/>
        </p:nvGrpSpPr>
        <p:grpSpPr>
          <a:xfrm>
            <a:off x="565426" y="2874191"/>
            <a:ext cx="963848" cy="382826"/>
            <a:chOff x="3128876" y="457817"/>
            <a:chExt cx="1432326" cy="459826"/>
          </a:xfrm>
        </p:grpSpPr>
        <p:sp>
          <p:nvSpPr>
            <p:cNvPr id="411" name="Rounded Rectangle 410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2" name="TextBox 411"/>
            <p:cNvSpPr txBox="1"/>
            <p:nvPr/>
          </p:nvSpPr>
          <p:spPr>
            <a:xfrm>
              <a:off x="3201404" y="509557"/>
              <a:ext cx="1296361" cy="3573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statistics</a:t>
              </a:r>
            </a:p>
          </p:txBody>
        </p:sp>
      </p:grpSp>
      <p:grpSp>
        <p:nvGrpSpPr>
          <p:cNvPr id="413" name="Group 412"/>
          <p:cNvGrpSpPr/>
          <p:nvPr/>
        </p:nvGrpSpPr>
        <p:grpSpPr>
          <a:xfrm>
            <a:off x="3542036" y="2860822"/>
            <a:ext cx="1053506" cy="404965"/>
            <a:chOff x="3128876" y="457817"/>
            <a:chExt cx="1450385" cy="459826"/>
          </a:xfrm>
        </p:grpSpPr>
        <p:sp>
          <p:nvSpPr>
            <p:cNvPr id="414" name="Rounded Rectangle 413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5" name="TextBox 414"/>
            <p:cNvSpPr txBox="1"/>
            <p:nvPr/>
          </p:nvSpPr>
          <p:spPr>
            <a:xfrm>
              <a:off x="3159790" y="526493"/>
              <a:ext cx="1419471" cy="337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flow tables</a:t>
              </a:r>
            </a:p>
          </p:txBody>
        </p:sp>
      </p:grpSp>
      <p:sp>
        <p:nvSpPr>
          <p:cNvPr id="416" name="TextBox 415"/>
          <p:cNvSpPr txBox="1"/>
          <p:nvPr/>
        </p:nvSpPr>
        <p:spPr>
          <a:xfrm>
            <a:off x="2663617" y="2496236"/>
            <a:ext cx="61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</a:p>
        </p:txBody>
      </p:sp>
      <p:sp>
        <p:nvSpPr>
          <p:cNvPr id="417" name="TextBox 416"/>
          <p:cNvSpPr txBox="1"/>
          <p:nvPr/>
        </p:nvSpPr>
        <p:spPr>
          <a:xfrm>
            <a:off x="3255682" y="3133033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</a:p>
        </p:txBody>
      </p:sp>
      <p:grpSp>
        <p:nvGrpSpPr>
          <p:cNvPr id="418" name="Group 417"/>
          <p:cNvGrpSpPr/>
          <p:nvPr/>
        </p:nvGrpSpPr>
        <p:grpSpPr>
          <a:xfrm>
            <a:off x="1166311" y="4121691"/>
            <a:ext cx="1362240" cy="297517"/>
            <a:chOff x="3128876" y="457775"/>
            <a:chExt cx="1432326" cy="477012"/>
          </a:xfrm>
        </p:grpSpPr>
        <p:sp>
          <p:nvSpPr>
            <p:cNvPr id="419" name="Rounded Rectangle 41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0" name="TextBox 419"/>
            <p:cNvSpPr txBox="1"/>
            <p:nvPr/>
          </p:nvSpPr>
          <p:spPr>
            <a:xfrm>
              <a:off x="3323541" y="457775"/>
              <a:ext cx="1052075" cy="4770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OpenFlow</a:t>
              </a: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3191312" y="4126474"/>
            <a:ext cx="1348371" cy="315520"/>
            <a:chOff x="3128876" y="457817"/>
            <a:chExt cx="1432326" cy="471957"/>
          </a:xfrm>
        </p:grpSpPr>
        <p:sp>
          <p:nvSpPr>
            <p:cNvPr id="422" name="Rounded Rectangle 42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3" name="TextBox 422"/>
            <p:cNvSpPr txBox="1"/>
            <p:nvPr/>
          </p:nvSpPr>
          <p:spPr>
            <a:xfrm>
              <a:off x="3475643" y="484746"/>
              <a:ext cx="747875" cy="4450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SNMP</a:t>
              </a:r>
            </a:p>
          </p:txBody>
        </p:sp>
      </p:grpSp>
      <p:sp>
        <p:nvSpPr>
          <p:cNvPr id="424" name="TextBox 423"/>
          <p:cNvSpPr txBox="1"/>
          <p:nvPr/>
        </p:nvSpPr>
        <p:spPr>
          <a:xfrm>
            <a:off x="2522633" y="3796493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477932" y="2098823"/>
            <a:ext cx="4561974" cy="57474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25" name="Group 424"/>
          <p:cNvGrpSpPr/>
          <p:nvPr/>
        </p:nvGrpSpPr>
        <p:grpSpPr>
          <a:xfrm>
            <a:off x="580009" y="2131433"/>
            <a:ext cx="1120058" cy="504412"/>
            <a:chOff x="3103238" y="432317"/>
            <a:chExt cx="1461287" cy="504412"/>
          </a:xfrm>
        </p:grpSpPr>
        <p:sp>
          <p:nvSpPr>
            <p:cNvPr id="426" name="Rounded Rectangle 425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7" name="TextBox 426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network graph</a:t>
              </a:r>
            </a:p>
          </p:txBody>
        </p:sp>
      </p:grpSp>
      <p:grpSp>
        <p:nvGrpSpPr>
          <p:cNvPr id="428" name="Group 427"/>
          <p:cNvGrpSpPr/>
          <p:nvPr/>
        </p:nvGrpSpPr>
        <p:grpSpPr>
          <a:xfrm>
            <a:off x="3801306" y="2156720"/>
            <a:ext cx="1120058" cy="459826"/>
            <a:chOff x="3103238" y="457817"/>
            <a:chExt cx="1461287" cy="459826"/>
          </a:xfrm>
        </p:grpSpPr>
        <p:sp>
          <p:nvSpPr>
            <p:cNvPr id="429" name="Rounded Rectangle 42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0" name="TextBox 429"/>
            <p:cNvSpPr txBox="1"/>
            <p:nvPr/>
          </p:nvSpPr>
          <p:spPr>
            <a:xfrm>
              <a:off x="3103238" y="553253"/>
              <a:ext cx="1461287" cy="299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intent</a:t>
              </a:r>
            </a:p>
          </p:txBody>
        </p:sp>
      </p:grpSp>
      <p:grpSp>
        <p:nvGrpSpPr>
          <p:cNvPr id="431" name="Group 430"/>
          <p:cNvGrpSpPr/>
          <p:nvPr/>
        </p:nvGrpSpPr>
        <p:grpSpPr>
          <a:xfrm>
            <a:off x="2114731" y="2129889"/>
            <a:ext cx="1120058" cy="504412"/>
            <a:chOff x="3103238" y="432317"/>
            <a:chExt cx="1461287" cy="504412"/>
          </a:xfrm>
        </p:grpSpPr>
        <p:sp>
          <p:nvSpPr>
            <p:cNvPr id="432" name="Rounded Rectangle 43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err="1">
                  <a:latin typeface="Arial"/>
                  <a:cs typeface="Arial"/>
                </a:rPr>
                <a:t>RESTful</a:t>
              </a:r>
              <a:endParaRPr lang="en-US" sz="1400" dirty="0">
                <a:latin typeface="Arial"/>
                <a:cs typeface="Arial"/>
              </a:endParaRPr>
            </a:p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API</a:t>
              </a:r>
            </a:p>
          </p:txBody>
        </p:sp>
      </p:grpSp>
      <p:sp>
        <p:nvSpPr>
          <p:cNvPr id="434" name="TextBox 433"/>
          <p:cNvSpPr txBox="1"/>
          <p:nvPr/>
        </p:nvSpPr>
        <p:spPr>
          <a:xfrm>
            <a:off x="3257780" y="1957959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</a:p>
        </p:txBody>
      </p:sp>
      <p:cxnSp>
        <p:nvCxnSpPr>
          <p:cNvPr id="154" name="Straight Connector 153"/>
          <p:cNvCxnSpPr/>
          <p:nvPr/>
        </p:nvCxnSpPr>
        <p:spPr bwMode="auto">
          <a:xfrm flipV="1">
            <a:off x="564826" y="1925057"/>
            <a:ext cx="4460597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7" name="Freeform 2"/>
          <p:cNvSpPr>
            <a:spLocks/>
          </p:cNvSpPr>
          <p:nvPr/>
        </p:nvSpPr>
        <p:spPr bwMode="auto">
          <a:xfrm>
            <a:off x="551498" y="5069969"/>
            <a:ext cx="4395539" cy="1393030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66" name="Straight Connector 165"/>
          <p:cNvCxnSpPr/>
          <p:nvPr/>
        </p:nvCxnSpPr>
        <p:spPr bwMode="auto">
          <a:xfrm flipV="1">
            <a:off x="1724822" y="5453530"/>
            <a:ext cx="666813" cy="282224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" name="Straight Connector 166"/>
          <p:cNvCxnSpPr/>
          <p:nvPr/>
        </p:nvCxnSpPr>
        <p:spPr bwMode="auto">
          <a:xfrm>
            <a:off x="1713754" y="5759398"/>
            <a:ext cx="1788952" cy="1386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8" name="Straight Connector 167"/>
          <p:cNvCxnSpPr>
            <a:endCxn id="353" idx="1"/>
          </p:cNvCxnSpPr>
          <p:nvPr/>
        </p:nvCxnSpPr>
        <p:spPr bwMode="auto">
          <a:xfrm>
            <a:off x="1724822" y="5816064"/>
            <a:ext cx="344502" cy="3875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Straight Connector 168"/>
          <p:cNvCxnSpPr>
            <a:stCxn id="339" idx="3"/>
          </p:cNvCxnSpPr>
          <p:nvPr/>
        </p:nvCxnSpPr>
        <p:spPr bwMode="auto">
          <a:xfrm>
            <a:off x="3135161" y="5449381"/>
            <a:ext cx="360904" cy="421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Straight Connector 169"/>
          <p:cNvCxnSpPr/>
          <p:nvPr/>
        </p:nvCxnSpPr>
        <p:spPr bwMode="auto">
          <a:xfrm flipV="1">
            <a:off x="2569204" y="5956693"/>
            <a:ext cx="933503" cy="2754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4" name="Freeform 223"/>
          <p:cNvSpPr/>
          <p:nvPr/>
        </p:nvSpPr>
        <p:spPr>
          <a:xfrm>
            <a:off x="1570229" y="1774754"/>
            <a:ext cx="770128" cy="3730652"/>
          </a:xfrm>
          <a:custGeom>
            <a:avLst/>
            <a:gdLst>
              <a:gd name="connsiteX0" fmla="*/ 3902322 w 3902322"/>
              <a:gd name="connsiteY0" fmla="*/ 0 h 449814"/>
              <a:gd name="connsiteX1" fmla="*/ 3452563 w 3902322"/>
              <a:gd name="connsiteY1" fmla="*/ 449814 h 449814"/>
              <a:gd name="connsiteX2" fmla="*/ 343934 w 3902322"/>
              <a:gd name="connsiteY2" fmla="*/ 423354 h 449814"/>
              <a:gd name="connsiteX3" fmla="*/ 0 w 3902322"/>
              <a:gd name="connsiteY3" fmla="*/ 39690 h 449814"/>
              <a:gd name="connsiteX0" fmla="*/ 3902322 w 3902322"/>
              <a:gd name="connsiteY0" fmla="*/ 0 h 423354"/>
              <a:gd name="connsiteX1" fmla="*/ 3565324 w 3902322"/>
              <a:gd name="connsiteY1" fmla="*/ 402338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02322 w 3902322"/>
              <a:gd name="connsiteY0" fmla="*/ 0 h 423354"/>
              <a:gd name="connsiteX1" fmla="*/ 3600933 w 3902322"/>
              <a:gd name="connsiteY1" fmla="*/ 384535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43865 w 3943865"/>
              <a:gd name="connsiteY0" fmla="*/ 1851 h 383664"/>
              <a:gd name="connsiteX1" fmla="*/ 3600933 w 3943865"/>
              <a:gd name="connsiteY1" fmla="*/ 344845 h 383664"/>
              <a:gd name="connsiteX2" fmla="*/ 343934 w 3943865"/>
              <a:gd name="connsiteY2" fmla="*/ 383664 h 383664"/>
              <a:gd name="connsiteX3" fmla="*/ 0 w 3943865"/>
              <a:gd name="connsiteY3" fmla="*/ 0 h 383664"/>
              <a:gd name="connsiteX0" fmla="*/ 4015082 w 4015082"/>
              <a:gd name="connsiteY0" fmla="*/ 29941 h 383664"/>
              <a:gd name="connsiteX1" fmla="*/ 3600933 w 4015082"/>
              <a:gd name="connsiteY1" fmla="*/ 344845 h 383664"/>
              <a:gd name="connsiteX2" fmla="*/ 343934 w 4015082"/>
              <a:gd name="connsiteY2" fmla="*/ 383664 h 383664"/>
              <a:gd name="connsiteX3" fmla="*/ 0 w 4015082"/>
              <a:gd name="connsiteY3" fmla="*/ 0 h 383664"/>
              <a:gd name="connsiteX0" fmla="*/ 4187190 w 4187190"/>
              <a:gd name="connsiteY0" fmla="*/ 15896 h 369619"/>
              <a:gd name="connsiteX1" fmla="*/ 3773041 w 4187190"/>
              <a:gd name="connsiteY1" fmla="*/ 330800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4187190 w 4187190"/>
              <a:gd name="connsiteY0" fmla="*/ 15896 h 369619"/>
              <a:gd name="connsiteX1" fmla="*/ 3749302 w 4187190"/>
              <a:gd name="connsiteY1" fmla="*/ 349527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0 w 6265284"/>
              <a:gd name="connsiteY0" fmla="*/ 0 h 1092877"/>
              <a:gd name="connsiteX1" fmla="*/ 6265284 w 6265284"/>
              <a:gd name="connsiteY1" fmla="*/ 1072785 h 1092877"/>
              <a:gd name="connsiteX2" fmla="*/ 3032024 w 6265284"/>
              <a:gd name="connsiteY2" fmla="*/ 1092877 h 1092877"/>
              <a:gd name="connsiteX3" fmla="*/ 2515982 w 6265284"/>
              <a:gd name="connsiteY3" fmla="*/ 723258 h 1092877"/>
              <a:gd name="connsiteX0" fmla="*/ 0 w 3032024"/>
              <a:gd name="connsiteY0" fmla="*/ 1193950 h 2286827"/>
              <a:gd name="connsiteX1" fmla="*/ 1581391 w 3032024"/>
              <a:gd name="connsiteY1" fmla="*/ 0 h 2286827"/>
              <a:gd name="connsiteX2" fmla="*/ 3032024 w 3032024"/>
              <a:gd name="connsiteY2" fmla="*/ 2286827 h 2286827"/>
              <a:gd name="connsiteX3" fmla="*/ 2515982 w 3032024"/>
              <a:gd name="connsiteY3" fmla="*/ 1917208 h 2286827"/>
              <a:gd name="connsiteX0" fmla="*/ 0 w 2515982"/>
              <a:gd name="connsiteY0" fmla="*/ 1896586 h 2619844"/>
              <a:gd name="connsiteX1" fmla="*/ 1581391 w 2515982"/>
              <a:gd name="connsiteY1" fmla="*/ 702636 h 2619844"/>
              <a:gd name="connsiteX2" fmla="*/ 1241736 w 2515982"/>
              <a:gd name="connsiteY2" fmla="*/ 0 h 2619844"/>
              <a:gd name="connsiteX3" fmla="*/ 2515982 w 2515982"/>
              <a:gd name="connsiteY3" fmla="*/ 2619844 h 2619844"/>
              <a:gd name="connsiteX0" fmla="*/ 0 w 1581391"/>
              <a:gd name="connsiteY0" fmla="*/ 2890379 h 2890379"/>
              <a:gd name="connsiteX1" fmla="*/ 1581391 w 1581391"/>
              <a:gd name="connsiteY1" fmla="*/ 1696429 h 2890379"/>
              <a:gd name="connsiteX2" fmla="*/ 1241736 w 1581391"/>
              <a:gd name="connsiteY2" fmla="*/ 993793 h 2890379"/>
              <a:gd name="connsiteX3" fmla="*/ 1579203 w 1581391"/>
              <a:gd name="connsiteY3" fmla="*/ 0 h 2890379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29193 w 1581391"/>
              <a:gd name="connsiteY3" fmla="*/ 0 h 2973211"/>
              <a:gd name="connsiteX0" fmla="*/ 0 w 1581391"/>
              <a:gd name="connsiteY0" fmla="*/ 3276927 h 3276927"/>
              <a:gd name="connsiteX1" fmla="*/ 1581391 w 1581391"/>
              <a:gd name="connsiteY1" fmla="*/ 2082977 h 3276927"/>
              <a:gd name="connsiteX2" fmla="*/ 1241736 w 1581391"/>
              <a:gd name="connsiteY2" fmla="*/ 1380341 h 3276927"/>
              <a:gd name="connsiteX3" fmla="*/ 1249193 w 1581391"/>
              <a:gd name="connsiteY3" fmla="*/ 0 h 3276927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34193 w 1581391"/>
              <a:gd name="connsiteY3" fmla="*/ 0 h 2973211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241736 w 1581391"/>
              <a:gd name="connsiteY2" fmla="*/ 1112124 h 3008710"/>
              <a:gd name="connsiteX3" fmla="*/ 1239193 w 1581391"/>
              <a:gd name="connsiteY3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320792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747705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66390"/>
              <a:gd name="connsiteY0" fmla="*/ 3008710 h 3008710"/>
              <a:gd name="connsiteX1" fmla="*/ 1566390 w 1566390"/>
              <a:gd name="connsiteY1" fmla="*/ 1747705 h 3008710"/>
              <a:gd name="connsiteX2" fmla="*/ 1565798 w 1566390"/>
              <a:gd name="connsiteY2" fmla="*/ 1270181 h 3008710"/>
              <a:gd name="connsiteX3" fmla="*/ 1241736 w 1566390"/>
              <a:gd name="connsiteY3" fmla="*/ 1112124 h 3008710"/>
              <a:gd name="connsiteX4" fmla="*/ 1239193 w 1566390"/>
              <a:gd name="connsiteY4" fmla="*/ 0 h 3008710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1765803 w 1766395"/>
              <a:gd name="connsiteY2" fmla="*/ 1270181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725529"/>
              <a:gd name="connsiteY0" fmla="*/ 2874009 h 2874009"/>
              <a:gd name="connsiteX1" fmla="*/ 725529 w 725529"/>
              <a:gd name="connsiteY1" fmla="*/ 1747705 h 2874009"/>
              <a:gd name="connsiteX2" fmla="*/ 724937 w 725529"/>
              <a:gd name="connsiteY2" fmla="*/ 1270181 h 2874009"/>
              <a:gd name="connsiteX3" fmla="*/ 400875 w 725529"/>
              <a:gd name="connsiteY3" fmla="*/ 1112124 h 2874009"/>
              <a:gd name="connsiteX4" fmla="*/ 398332 w 725529"/>
              <a:gd name="connsiteY4" fmla="*/ 0 h 2874009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400875 w 725529"/>
              <a:gd name="connsiteY3" fmla="*/ 1092349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42121 w 725529"/>
              <a:gd name="connsiteY3" fmla="*/ 1079165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8699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8699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33766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0344 w 725529"/>
              <a:gd name="connsiteY3" fmla="*/ 1118716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175278 w 725529"/>
              <a:gd name="connsiteY3" fmla="*/ 1105533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75543 w 725529"/>
              <a:gd name="connsiteY3" fmla="*/ 1112125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75543 w 725529"/>
              <a:gd name="connsiteY3" fmla="*/ 1112125 h 2854234"/>
              <a:gd name="connsiteX4" fmla="*/ 264644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92254 w 725529"/>
              <a:gd name="connsiteY3" fmla="*/ 1125309 h 2854234"/>
              <a:gd name="connsiteX4" fmla="*/ 264644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2889 w 725529"/>
              <a:gd name="connsiteY3" fmla="*/ 1125309 h 2854234"/>
              <a:gd name="connsiteX4" fmla="*/ 264644 w 725529"/>
              <a:gd name="connsiteY4" fmla="*/ 0 h 2854234"/>
              <a:gd name="connsiteX0" fmla="*/ 43202 w 768731"/>
              <a:gd name="connsiteY0" fmla="*/ 2975683 h 2975683"/>
              <a:gd name="connsiteX1" fmla="*/ 768731 w 768731"/>
              <a:gd name="connsiteY1" fmla="*/ 1849379 h 2975683"/>
              <a:gd name="connsiteX2" fmla="*/ 768139 w 768731"/>
              <a:gd name="connsiteY2" fmla="*/ 1371855 h 2975683"/>
              <a:gd name="connsiteX3" fmla="*/ 66091 w 768731"/>
              <a:gd name="connsiteY3" fmla="*/ 1246758 h 2975683"/>
              <a:gd name="connsiteX4" fmla="*/ 0 w 768731"/>
              <a:gd name="connsiteY4" fmla="*/ 0 h 2975683"/>
              <a:gd name="connsiteX0" fmla="*/ 54072 w 779601"/>
              <a:gd name="connsiteY0" fmla="*/ 2975683 h 2975683"/>
              <a:gd name="connsiteX1" fmla="*/ 779601 w 779601"/>
              <a:gd name="connsiteY1" fmla="*/ 1849379 h 2975683"/>
              <a:gd name="connsiteX2" fmla="*/ 779009 w 779601"/>
              <a:gd name="connsiteY2" fmla="*/ 1371855 h 2975683"/>
              <a:gd name="connsiteX3" fmla="*/ 0 w 779601"/>
              <a:gd name="connsiteY3" fmla="*/ 1277120 h 2975683"/>
              <a:gd name="connsiteX4" fmla="*/ 10870 w 779601"/>
              <a:gd name="connsiteY4" fmla="*/ 0 h 2975683"/>
              <a:gd name="connsiteX0" fmla="*/ 62442 w 787971"/>
              <a:gd name="connsiteY0" fmla="*/ 2763147 h 2763147"/>
              <a:gd name="connsiteX1" fmla="*/ 787971 w 787971"/>
              <a:gd name="connsiteY1" fmla="*/ 1636843 h 2763147"/>
              <a:gd name="connsiteX2" fmla="*/ 787379 w 787971"/>
              <a:gd name="connsiteY2" fmla="*/ 1159319 h 2763147"/>
              <a:gd name="connsiteX3" fmla="*/ 8370 w 787971"/>
              <a:gd name="connsiteY3" fmla="*/ 1064584 h 2763147"/>
              <a:gd name="connsiteX4" fmla="*/ 0 w 787971"/>
              <a:gd name="connsiteY4" fmla="*/ 0 h 2763147"/>
              <a:gd name="connsiteX0" fmla="*/ 54072 w 779601"/>
              <a:gd name="connsiteY0" fmla="*/ 2808691 h 2808691"/>
              <a:gd name="connsiteX1" fmla="*/ 779601 w 779601"/>
              <a:gd name="connsiteY1" fmla="*/ 1682387 h 2808691"/>
              <a:gd name="connsiteX2" fmla="*/ 779009 w 779601"/>
              <a:gd name="connsiteY2" fmla="*/ 1204863 h 2808691"/>
              <a:gd name="connsiteX3" fmla="*/ 0 w 779601"/>
              <a:gd name="connsiteY3" fmla="*/ 1110128 h 2808691"/>
              <a:gd name="connsiteX4" fmla="*/ 30111 w 779601"/>
              <a:gd name="connsiteY4" fmla="*/ 0 h 2808691"/>
              <a:gd name="connsiteX0" fmla="*/ 62830 w 788359"/>
              <a:gd name="connsiteY0" fmla="*/ 2896348 h 2896348"/>
              <a:gd name="connsiteX1" fmla="*/ 788359 w 788359"/>
              <a:gd name="connsiteY1" fmla="*/ 1770044 h 2896348"/>
              <a:gd name="connsiteX2" fmla="*/ 787767 w 788359"/>
              <a:gd name="connsiteY2" fmla="*/ 1292520 h 2896348"/>
              <a:gd name="connsiteX3" fmla="*/ 8758 w 788359"/>
              <a:gd name="connsiteY3" fmla="*/ 1197785 h 2896348"/>
              <a:gd name="connsiteX4" fmla="*/ 38869 w 788359"/>
              <a:gd name="connsiteY4" fmla="*/ 87657 h 2896348"/>
              <a:gd name="connsiteX5" fmla="*/ 0 w 788359"/>
              <a:gd name="connsiteY5" fmla="*/ 69436 h 2896348"/>
              <a:gd name="connsiteX0" fmla="*/ 54072 w 818640"/>
              <a:gd name="connsiteY0" fmla="*/ 3100173 h 3100173"/>
              <a:gd name="connsiteX1" fmla="*/ 779601 w 818640"/>
              <a:gd name="connsiteY1" fmla="*/ 1973869 h 3100173"/>
              <a:gd name="connsiteX2" fmla="*/ 779009 w 818640"/>
              <a:gd name="connsiteY2" fmla="*/ 1496345 h 3100173"/>
              <a:gd name="connsiteX3" fmla="*/ 0 w 818640"/>
              <a:gd name="connsiteY3" fmla="*/ 1401610 h 3100173"/>
              <a:gd name="connsiteX4" fmla="*/ 30111 w 818640"/>
              <a:gd name="connsiteY4" fmla="*/ 291482 h 3100173"/>
              <a:gd name="connsiteX5" fmla="*/ 818579 w 818640"/>
              <a:gd name="connsiteY5" fmla="*/ 0 h 3100173"/>
              <a:gd name="connsiteX0" fmla="*/ 54072 w 818579"/>
              <a:gd name="connsiteY0" fmla="*/ 3100173 h 3100173"/>
              <a:gd name="connsiteX1" fmla="*/ 779601 w 818579"/>
              <a:gd name="connsiteY1" fmla="*/ 1973869 h 3100173"/>
              <a:gd name="connsiteX2" fmla="*/ 779009 w 818579"/>
              <a:gd name="connsiteY2" fmla="*/ 1496345 h 3100173"/>
              <a:gd name="connsiteX3" fmla="*/ 0 w 818579"/>
              <a:gd name="connsiteY3" fmla="*/ 1401610 h 3100173"/>
              <a:gd name="connsiteX4" fmla="*/ 30111 w 818579"/>
              <a:gd name="connsiteY4" fmla="*/ 291482 h 3100173"/>
              <a:gd name="connsiteX5" fmla="*/ 510732 w 818579"/>
              <a:gd name="connsiteY5" fmla="*/ 60725 h 3100173"/>
              <a:gd name="connsiteX6" fmla="*/ 818579 w 818579"/>
              <a:gd name="connsiteY6" fmla="*/ 0 h 3100173"/>
              <a:gd name="connsiteX0" fmla="*/ 54072 w 779601"/>
              <a:gd name="connsiteY0" fmla="*/ 3510065 h 3510065"/>
              <a:gd name="connsiteX1" fmla="*/ 779601 w 779601"/>
              <a:gd name="connsiteY1" fmla="*/ 2383761 h 3510065"/>
              <a:gd name="connsiteX2" fmla="*/ 779009 w 779601"/>
              <a:gd name="connsiteY2" fmla="*/ 1906237 h 3510065"/>
              <a:gd name="connsiteX3" fmla="*/ 0 w 779601"/>
              <a:gd name="connsiteY3" fmla="*/ 1811502 h 3510065"/>
              <a:gd name="connsiteX4" fmla="*/ 30111 w 779601"/>
              <a:gd name="connsiteY4" fmla="*/ 701374 h 3510065"/>
              <a:gd name="connsiteX5" fmla="*/ 510732 w 779601"/>
              <a:gd name="connsiteY5" fmla="*/ 470617 h 3510065"/>
              <a:gd name="connsiteX6" fmla="*/ 760858 w 779601"/>
              <a:gd name="connsiteY6" fmla="*/ 0 h 3510065"/>
              <a:gd name="connsiteX0" fmla="*/ 54072 w 809403"/>
              <a:gd name="connsiteY0" fmla="*/ 3510065 h 3510065"/>
              <a:gd name="connsiteX1" fmla="*/ 779601 w 809403"/>
              <a:gd name="connsiteY1" fmla="*/ 2383761 h 3510065"/>
              <a:gd name="connsiteX2" fmla="*/ 779009 w 809403"/>
              <a:gd name="connsiteY2" fmla="*/ 1906237 h 3510065"/>
              <a:gd name="connsiteX3" fmla="*/ 0 w 809403"/>
              <a:gd name="connsiteY3" fmla="*/ 1811502 h 3510065"/>
              <a:gd name="connsiteX4" fmla="*/ 30111 w 809403"/>
              <a:gd name="connsiteY4" fmla="*/ 701374 h 3510065"/>
              <a:gd name="connsiteX5" fmla="*/ 760857 w 809403"/>
              <a:gd name="connsiteY5" fmla="*/ 440254 h 3510065"/>
              <a:gd name="connsiteX6" fmla="*/ 760858 w 809403"/>
              <a:gd name="connsiteY6" fmla="*/ 0 h 3510065"/>
              <a:gd name="connsiteX0" fmla="*/ 54072 w 809403"/>
              <a:gd name="connsiteY0" fmla="*/ 3510065 h 3510065"/>
              <a:gd name="connsiteX1" fmla="*/ 779601 w 809403"/>
              <a:gd name="connsiteY1" fmla="*/ 2383761 h 3510065"/>
              <a:gd name="connsiteX2" fmla="*/ 779009 w 809403"/>
              <a:gd name="connsiteY2" fmla="*/ 1906237 h 3510065"/>
              <a:gd name="connsiteX3" fmla="*/ 0 w 809403"/>
              <a:gd name="connsiteY3" fmla="*/ 1811502 h 3510065"/>
              <a:gd name="connsiteX4" fmla="*/ 30111 w 809403"/>
              <a:gd name="connsiteY4" fmla="*/ 701374 h 3510065"/>
              <a:gd name="connsiteX5" fmla="*/ 760857 w 809403"/>
              <a:gd name="connsiteY5" fmla="*/ 440254 h 3510065"/>
              <a:gd name="connsiteX6" fmla="*/ 760858 w 809403"/>
              <a:gd name="connsiteY6" fmla="*/ 0 h 3510065"/>
              <a:gd name="connsiteX0" fmla="*/ 54072 w 779601"/>
              <a:gd name="connsiteY0" fmla="*/ 3510065 h 3510065"/>
              <a:gd name="connsiteX1" fmla="*/ 779601 w 779601"/>
              <a:gd name="connsiteY1" fmla="*/ 2383761 h 3510065"/>
              <a:gd name="connsiteX2" fmla="*/ 779009 w 779601"/>
              <a:gd name="connsiteY2" fmla="*/ 1906237 h 3510065"/>
              <a:gd name="connsiteX3" fmla="*/ 0 w 779601"/>
              <a:gd name="connsiteY3" fmla="*/ 1811502 h 3510065"/>
              <a:gd name="connsiteX4" fmla="*/ 30111 w 779601"/>
              <a:gd name="connsiteY4" fmla="*/ 701374 h 3510065"/>
              <a:gd name="connsiteX5" fmla="*/ 760857 w 779601"/>
              <a:gd name="connsiteY5" fmla="*/ 440254 h 3510065"/>
              <a:gd name="connsiteX6" fmla="*/ 760858 w 779601"/>
              <a:gd name="connsiteY6" fmla="*/ 0 h 3510065"/>
              <a:gd name="connsiteX0" fmla="*/ 54072 w 779601"/>
              <a:gd name="connsiteY0" fmla="*/ 3579994 h 3579994"/>
              <a:gd name="connsiteX1" fmla="*/ 779601 w 779601"/>
              <a:gd name="connsiteY1" fmla="*/ 2453690 h 3579994"/>
              <a:gd name="connsiteX2" fmla="*/ 779009 w 779601"/>
              <a:gd name="connsiteY2" fmla="*/ 1976166 h 3579994"/>
              <a:gd name="connsiteX3" fmla="*/ 0 w 779601"/>
              <a:gd name="connsiteY3" fmla="*/ 1881431 h 3579994"/>
              <a:gd name="connsiteX4" fmla="*/ 30111 w 779601"/>
              <a:gd name="connsiteY4" fmla="*/ 771303 h 3579994"/>
              <a:gd name="connsiteX5" fmla="*/ 760857 w 779601"/>
              <a:gd name="connsiteY5" fmla="*/ 510183 h 3579994"/>
              <a:gd name="connsiteX6" fmla="*/ 760858 w 779601"/>
              <a:gd name="connsiteY6" fmla="*/ 69929 h 3579994"/>
              <a:gd name="connsiteX0" fmla="*/ 54072 w 779601"/>
              <a:gd name="connsiteY0" fmla="*/ 3707204 h 3707204"/>
              <a:gd name="connsiteX1" fmla="*/ 779601 w 779601"/>
              <a:gd name="connsiteY1" fmla="*/ 2580900 h 3707204"/>
              <a:gd name="connsiteX2" fmla="*/ 779009 w 779601"/>
              <a:gd name="connsiteY2" fmla="*/ 2103376 h 3707204"/>
              <a:gd name="connsiteX3" fmla="*/ 0 w 779601"/>
              <a:gd name="connsiteY3" fmla="*/ 2008641 h 3707204"/>
              <a:gd name="connsiteX4" fmla="*/ 30111 w 779601"/>
              <a:gd name="connsiteY4" fmla="*/ 898513 h 3707204"/>
              <a:gd name="connsiteX5" fmla="*/ 760857 w 779601"/>
              <a:gd name="connsiteY5" fmla="*/ 637393 h 3707204"/>
              <a:gd name="connsiteX6" fmla="*/ 739550 w 779601"/>
              <a:gd name="connsiteY6" fmla="*/ 59300 h 3707204"/>
              <a:gd name="connsiteX0" fmla="*/ 54072 w 779601"/>
              <a:gd name="connsiteY0" fmla="*/ 3647904 h 3647904"/>
              <a:gd name="connsiteX1" fmla="*/ 779601 w 779601"/>
              <a:gd name="connsiteY1" fmla="*/ 2521600 h 3647904"/>
              <a:gd name="connsiteX2" fmla="*/ 779009 w 779601"/>
              <a:gd name="connsiteY2" fmla="*/ 2044076 h 3647904"/>
              <a:gd name="connsiteX3" fmla="*/ 0 w 779601"/>
              <a:gd name="connsiteY3" fmla="*/ 1949341 h 3647904"/>
              <a:gd name="connsiteX4" fmla="*/ 30111 w 779601"/>
              <a:gd name="connsiteY4" fmla="*/ 839213 h 3647904"/>
              <a:gd name="connsiteX5" fmla="*/ 760857 w 779601"/>
              <a:gd name="connsiteY5" fmla="*/ 578093 h 3647904"/>
              <a:gd name="connsiteX6" fmla="*/ 739550 w 779601"/>
              <a:gd name="connsiteY6" fmla="*/ 0 h 3647904"/>
              <a:gd name="connsiteX0" fmla="*/ 54072 w 779601"/>
              <a:gd name="connsiteY0" fmla="*/ 3557132 h 3557132"/>
              <a:gd name="connsiteX1" fmla="*/ 779601 w 779601"/>
              <a:gd name="connsiteY1" fmla="*/ 2430828 h 3557132"/>
              <a:gd name="connsiteX2" fmla="*/ 779009 w 779601"/>
              <a:gd name="connsiteY2" fmla="*/ 1953304 h 3557132"/>
              <a:gd name="connsiteX3" fmla="*/ 0 w 779601"/>
              <a:gd name="connsiteY3" fmla="*/ 1858569 h 3557132"/>
              <a:gd name="connsiteX4" fmla="*/ 30111 w 779601"/>
              <a:gd name="connsiteY4" fmla="*/ 748441 h 3557132"/>
              <a:gd name="connsiteX5" fmla="*/ 760857 w 779601"/>
              <a:gd name="connsiteY5" fmla="*/ 487321 h 3557132"/>
              <a:gd name="connsiteX6" fmla="*/ 739550 w 779601"/>
              <a:gd name="connsiteY6" fmla="*/ 0 h 3557132"/>
              <a:gd name="connsiteX0" fmla="*/ 54072 w 779601"/>
              <a:gd name="connsiteY0" fmla="*/ 3557132 h 3557132"/>
              <a:gd name="connsiteX1" fmla="*/ 779601 w 779601"/>
              <a:gd name="connsiteY1" fmla="*/ 2430828 h 3557132"/>
              <a:gd name="connsiteX2" fmla="*/ 779009 w 779601"/>
              <a:gd name="connsiteY2" fmla="*/ 1953304 h 3557132"/>
              <a:gd name="connsiteX3" fmla="*/ 0 w 779601"/>
              <a:gd name="connsiteY3" fmla="*/ 1858569 h 3557132"/>
              <a:gd name="connsiteX4" fmla="*/ 30111 w 779601"/>
              <a:gd name="connsiteY4" fmla="*/ 748441 h 3557132"/>
              <a:gd name="connsiteX5" fmla="*/ 760857 w 779601"/>
              <a:gd name="connsiteY5" fmla="*/ 487321 h 3557132"/>
              <a:gd name="connsiteX6" fmla="*/ 739550 w 779601"/>
              <a:gd name="connsiteY6" fmla="*/ 0 h 3557132"/>
              <a:gd name="connsiteX0" fmla="*/ 54072 w 779601"/>
              <a:gd name="connsiteY0" fmla="*/ 3580665 h 3580665"/>
              <a:gd name="connsiteX1" fmla="*/ 779601 w 779601"/>
              <a:gd name="connsiteY1" fmla="*/ 2454361 h 3580665"/>
              <a:gd name="connsiteX2" fmla="*/ 779009 w 779601"/>
              <a:gd name="connsiteY2" fmla="*/ 1976837 h 3580665"/>
              <a:gd name="connsiteX3" fmla="*/ 0 w 779601"/>
              <a:gd name="connsiteY3" fmla="*/ 1882102 h 3580665"/>
              <a:gd name="connsiteX4" fmla="*/ 30111 w 779601"/>
              <a:gd name="connsiteY4" fmla="*/ 771974 h 3580665"/>
              <a:gd name="connsiteX5" fmla="*/ 760857 w 779601"/>
              <a:gd name="connsiteY5" fmla="*/ 510854 h 3580665"/>
              <a:gd name="connsiteX6" fmla="*/ 735288 w 779601"/>
              <a:gd name="connsiteY6" fmla="*/ 0 h 3580665"/>
              <a:gd name="connsiteX0" fmla="*/ 54072 w 779601"/>
              <a:gd name="connsiteY0" fmla="*/ 3580665 h 3580665"/>
              <a:gd name="connsiteX1" fmla="*/ 779601 w 779601"/>
              <a:gd name="connsiteY1" fmla="*/ 2454361 h 3580665"/>
              <a:gd name="connsiteX2" fmla="*/ 779009 w 779601"/>
              <a:gd name="connsiteY2" fmla="*/ 1976837 h 3580665"/>
              <a:gd name="connsiteX3" fmla="*/ 0 w 779601"/>
              <a:gd name="connsiteY3" fmla="*/ 1882102 h 3580665"/>
              <a:gd name="connsiteX4" fmla="*/ 30111 w 779601"/>
              <a:gd name="connsiteY4" fmla="*/ 771974 h 3580665"/>
              <a:gd name="connsiteX5" fmla="*/ 760857 w 779601"/>
              <a:gd name="connsiteY5" fmla="*/ 510854 h 3580665"/>
              <a:gd name="connsiteX6" fmla="*/ 735288 w 779601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67907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12505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12505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2337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38076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38076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872488"/>
              <a:gd name="connsiteY0" fmla="*/ 3580665 h 3580665"/>
              <a:gd name="connsiteX1" fmla="*/ 775061 w 872488"/>
              <a:gd name="connsiteY1" fmla="*/ 2454361 h 3580665"/>
              <a:gd name="connsiteX2" fmla="*/ 872488 w 872488"/>
              <a:gd name="connsiteY2" fmla="*/ 2054161 h 3580665"/>
              <a:gd name="connsiteX3" fmla="*/ 38076 w 872488"/>
              <a:gd name="connsiteY3" fmla="*/ 1835036 h 3580665"/>
              <a:gd name="connsiteX4" fmla="*/ 0 w 872488"/>
              <a:gd name="connsiteY4" fmla="*/ 775336 h 3580665"/>
              <a:gd name="connsiteX5" fmla="*/ 756317 w 872488"/>
              <a:gd name="connsiteY5" fmla="*/ 510854 h 3580665"/>
              <a:gd name="connsiteX6" fmla="*/ 730748 w 872488"/>
              <a:gd name="connsiteY6" fmla="*/ 0 h 3580665"/>
              <a:gd name="connsiteX0" fmla="*/ 49532 w 873080"/>
              <a:gd name="connsiteY0" fmla="*/ 3580665 h 3580665"/>
              <a:gd name="connsiteX1" fmla="*/ 873080 w 873080"/>
              <a:gd name="connsiteY1" fmla="*/ 2414018 h 3580665"/>
              <a:gd name="connsiteX2" fmla="*/ 872488 w 873080"/>
              <a:gd name="connsiteY2" fmla="*/ 2054161 h 3580665"/>
              <a:gd name="connsiteX3" fmla="*/ 38076 w 873080"/>
              <a:gd name="connsiteY3" fmla="*/ 1835036 h 3580665"/>
              <a:gd name="connsiteX4" fmla="*/ 0 w 873080"/>
              <a:gd name="connsiteY4" fmla="*/ 775336 h 3580665"/>
              <a:gd name="connsiteX5" fmla="*/ 756317 w 873080"/>
              <a:gd name="connsiteY5" fmla="*/ 510854 h 3580665"/>
              <a:gd name="connsiteX6" fmla="*/ 730748 w 873080"/>
              <a:gd name="connsiteY6" fmla="*/ 0 h 3580665"/>
              <a:gd name="connsiteX0" fmla="*/ 49532 w 873080"/>
              <a:gd name="connsiteY0" fmla="*/ 3580665 h 3580665"/>
              <a:gd name="connsiteX1" fmla="*/ 873080 w 873080"/>
              <a:gd name="connsiteY1" fmla="*/ 2414018 h 3580665"/>
              <a:gd name="connsiteX2" fmla="*/ 872488 w 873080"/>
              <a:gd name="connsiteY2" fmla="*/ 2054161 h 3580665"/>
              <a:gd name="connsiteX3" fmla="*/ 38076 w 873080"/>
              <a:gd name="connsiteY3" fmla="*/ 1835036 h 3580665"/>
              <a:gd name="connsiteX4" fmla="*/ 0 w 873080"/>
              <a:gd name="connsiteY4" fmla="*/ 775336 h 3580665"/>
              <a:gd name="connsiteX5" fmla="*/ 730748 w 873080"/>
              <a:gd name="connsiteY5" fmla="*/ 0 h 3580665"/>
              <a:gd name="connsiteX0" fmla="*/ 12167 w 835715"/>
              <a:gd name="connsiteY0" fmla="*/ 3580665 h 3580665"/>
              <a:gd name="connsiteX1" fmla="*/ 835715 w 835715"/>
              <a:gd name="connsiteY1" fmla="*/ 2414018 h 3580665"/>
              <a:gd name="connsiteX2" fmla="*/ 835123 w 835715"/>
              <a:gd name="connsiteY2" fmla="*/ 2054161 h 3580665"/>
              <a:gd name="connsiteX3" fmla="*/ 711 w 835715"/>
              <a:gd name="connsiteY3" fmla="*/ 1835036 h 3580665"/>
              <a:gd name="connsiteX4" fmla="*/ 693383 w 835715"/>
              <a:gd name="connsiteY4" fmla="*/ 0 h 3580665"/>
              <a:gd name="connsiteX0" fmla="*/ 0 w 823548"/>
              <a:gd name="connsiteY0" fmla="*/ 3580665 h 3580665"/>
              <a:gd name="connsiteX1" fmla="*/ 823548 w 823548"/>
              <a:gd name="connsiteY1" fmla="*/ 2414018 h 3580665"/>
              <a:gd name="connsiteX2" fmla="*/ 822956 w 823548"/>
              <a:gd name="connsiteY2" fmla="*/ 2054161 h 3580665"/>
              <a:gd name="connsiteX3" fmla="*/ 287809 w 823548"/>
              <a:gd name="connsiteY3" fmla="*/ 1835036 h 3580665"/>
              <a:gd name="connsiteX4" fmla="*/ 681216 w 823548"/>
              <a:gd name="connsiteY4" fmla="*/ 0 h 3580665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20677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20677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29416 w 823548"/>
              <a:gd name="connsiteY3" fmla="*/ 1817763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78322 w 823548"/>
              <a:gd name="connsiteY3" fmla="*/ 1806247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06247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29278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29278 h 3569150"/>
              <a:gd name="connsiteX4" fmla="*/ 126482 w 823548"/>
              <a:gd name="connsiteY4" fmla="*/ 0 h 3569150"/>
              <a:gd name="connsiteX0" fmla="*/ 0 w 823548"/>
              <a:gd name="connsiteY0" fmla="*/ 3574908 h 3574908"/>
              <a:gd name="connsiteX1" fmla="*/ 823548 w 823548"/>
              <a:gd name="connsiteY1" fmla="*/ 2408261 h 3574908"/>
              <a:gd name="connsiteX2" fmla="*/ 822956 w 823548"/>
              <a:gd name="connsiteY2" fmla="*/ 2048404 h 3574908"/>
              <a:gd name="connsiteX3" fmla="*/ 149125 w 823548"/>
              <a:gd name="connsiteY3" fmla="*/ 1835036 h 3574908"/>
              <a:gd name="connsiteX4" fmla="*/ 68088 w 823548"/>
              <a:gd name="connsiteY4" fmla="*/ 0 h 3574908"/>
              <a:gd name="connsiteX0" fmla="*/ 0 w 823548"/>
              <a:gd name="connsiteY0" fmla="*/ 3574908 h 3574908"/>
              <a:gd name="connsiteX1" fmla="*/ 823548 w 823548"/>
              <a:gd name="connsiteY1" fmla="*/ 2408261 h 3574908"/>
              <a:gd name="connsiteX2" fmla="*/ 822956 w 823548"/>
              <a:gd name="connsiteY2" fmla="*/ 2048404 h 3574908"/>
              <a:gd name="connsiteX3" fmla="*/ 134526 w 823548"/>
              <a:gd name="connsiteY3" fmla="*/ 1858067 h 3574908"/>
              <a:gd name="connsiteX4" fmla="*/ 68088 w 823548"/>
              <a:gd name="connsiteY4" fmla="*/ 0 h 3574908"/>
              <a:gd name="connsiteX0" fmla="*/ 0 w 823548"/>
              <a:gd name="connsiteY0" fmla="*/ 3580665 h 3580665"/>
              <a:gd name="connsiteX1" fmla="*/ 823548 w 823548"/>
              <a:gd name="connsiteY1" fmla="*/ 2414018 h 3580665"/>
              <a:gd name="connsiteX2" fmla="*/ 822956 w 823548"/>
              <a:gd name="connsiteY2" fmla="*/ 2054161 h 3580665"/>
              <a:gd name="connsiteX3" fmla="*/ 134526 w 823548"/>
              <a:gd name="connsiteY3" fmla="*/ 1863824 h 3580665"/>
              <a:gd name="connsiteX4" fmla="*/ 104584 w 823548"/>
              <a:gd name="connsiteY4" fmla="*/ 0 h 3580665"/>
              <a:gd name="connsiteX0" fmla="*/ 29101 w 718964"/>
              <a:gd name="connsiteY0" fmla="*/ 3359195 h 3359195"/>
              <a:gd name="connsiteX1" fmla="*/ 718964 w 718964"/>
              <a:gd name="connsiteY1" fmla="*/ 2414018 h 3359195"/>
              <a:gd name="connsiteX2" fmla="*/ 718372 w 718964"/>
              <a:gd name="connsiteY2" fmla="*/ 2054161 h 3359195"/>
              <a:gd name="connsiteX3" fmla="*/ 29942 w 718964"/>
              <a:gd name="connsiteY3" fmla="*/ 1863824 h 3359195"/>
              <a:gd name="connsiteX4" fmla="*/ 0 w 718964"/>
              <a:gd name="connsiteY4" fmla="*/ 0 h 3359195"/>
              <a:gd name="connsiteX0" fmla="*/ 15733 w 705596"/>
              <a:gd name="connsiteY0" fmla="*/ 2968987 h 2968987"/>
              <a:gd name="connsiteX1" fmla="*/ 705596 w 705596"/>
              <a:gd name="connsiteY1" fmla="*/ 2023810 h 2968987"/>
              <a:gd name="connsiteX2" fmla="*/ 705004 w 705596"/>
              <a:gd name="connsiteY2" fmla="*/ 1663953 h 2968987"/>
              <a:gd name="connsiteX3" fmla="*/ 16574 w 705596"/>
              <a:gd name="connsiteY3" fmla="*/ 1473616 h 2968987"/>
              <a:gd name="connsiteX4" fmla="*/ 0 w 705596"/>
              <a:gd name="connsiteY4" fmla="*/ 0 h 2968987"/>
              <a:gd name="connsiteX0" fmla="*/ 21024 w 710887"/>
              <a:gd name="connsiteY0" fmla="*/ 3027431 h 3027431"/>
              <a:gd name="connsiteX1" fmla="*/ 710887 w 710887"/>
              <a:gd name="connsiteY1" fmla="*/ 2082254 h 3027431"/>
              <a:gd name="connsiteX2" fmla="*/ 710295 w 710887"/>
              <a:gd name="connsiteY2" fmla="*/ 1722397 h 3027431"/>
              <a:gd name="connsiteX3" fmla="*/ 21865 w 710887"/>
              <a:gd name="connsiteY3" fmla="*/ 1532060 h 3027431"/>
              <a:gd name="connsiteX4" fmla="*/ 0 w 710887"/>
              <a:gd name="connsiteY4" fmla="*/ 0 h 3027431"/>
              <a:gd name="connsiteX0" fmla="*/ 34392 w 710887"/>
              <a:gd name="connsiteY0" fmla="*/ 2943061 h 2943061"/>
              <a:gd name="connsiteX1" fmla="*/ 710887 w 710887"/>
              <a:gd name="connsiteY1" fmla="*/ 2082254 h 2943061"/>
              <a:gd name="connsiteX2" fmla="*/ 710295 w 710887"/>
              <a:gd name="connsiteY2" fmla="*/ 1722397 h 2943061"/>
              <a:gd name="connsiteX3" fmla="*/ 21865 w 710887"/>
              <a:gd name="connsiteY3" fmla="*/ 1532060 h 2943061"/>
              <a:gd name="connsiteX4" fmla="*/ 0 w 710887"/>
              <a:gd name="connsiteY4" fmla="*/ 0 h 2943061"/>
              <a:gd name="connsiteX0" fmla="*/ 34392 w 710887"/>
              <a:gd name="connsiteY0" fmla="*/ 2943061 h 2943061"/>
              <a:gd name="connsiteX1" fmla="*/ 710887 w 710887"/>
              <a:gd name="connsiteY1" fmla="*/ 2082254 h 2943061"/>
              <a:gd name="connsiteX2" fmla="*/ 710295 w 710887"/>
              <a:gd name="connsiteY2" fmla="*/ 1722397 h 2943061"/>
              <a:gd name="connsiteX3" fmla="*/ 21865 w 710887"/>
              <a:gd name="connsiteY3" fmla="*/ 1532060 h 2943061"/>
              <a:gd name="connsiteX4" fmla="*/ 0 w 710887"/>
              <a:gd name="connsiteY4" fmla="*/ 0 h 294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887" h="2943061">
                <a:moveTo>
                  <a:pt x="34392" y="2943061"/>
                </a:moveTo>
                <a:cubicBezTo>
                  <a:pt x="643118" y="2216702"/>
                  <a:pt x="436371" y="2471136"/>
                  <a:pt x="710887" y="2082254"/>
                </a:cubicBezTo>
                <a:cubicBezTo>
                  <a:pt x="710690" y="1923079"/>
                  <a:pt x="710492" y="1881572"/>
                  <a:pt x="710295" y="1722397"/>
                </a:cubicBezTo>
                <a:cubicBezTo>
                  <a:pt x="566067" y="1680698"/>
                  <a:pt x="166093" y="1573759"/>
                  <a:pt x="21865" y="1532060"/>
                </a:cubicBezTo>
                <a:cubicBezTo>
                  <a:pt x="5542" y="849989"/>
                  <a:pt x="1676" y="727768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tailEnd type="triangle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25" name="Group 224"/>
          <p:cNvGrpSpPr/>
          <p:nvPr/>
        </p:nvGrpSpPr>
        <p:grpSpPr>
          <a:xfrm>
            <a:off x="1811766" y="4825035"/>
            <a:ext cx="312906" cy="369332"/>
            <a:chOff x="418816" y="1964112"/>
            <a:chExt cx="288836" cy="369332"/>
          </a:xfrm>
        </p:grpSpPr>
        <p:sp>
          <p:nvSpPr>
            <p:cNvPr id="226" name="Oval 225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418816" y="1964112"/>
              <a:ext cx="288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1912329" y="3717809"/>
            <a:ext cx="312906" cy="369332"/>
            <a:chOff x="418816" y="1964112"/>
            <a:chExt cx="288836" cy="369332"/>
          </a:xfrm>
        </p:grpSpPr>
        <p:sp>
          <p:nvSpPr>
            <p:cNvPr id="229" name="Oval 228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418816" y="1964112"/>
              <a:ext cx="288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2</a:t>
              </a:r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1392633" y="2532088"/>
            <a:ext cx="312906" cy="369332"/>
            <a:chOff x="418816" y="1964112"/>
            <a:chExt cx="288836" cy="369332"/>
          </a:xfrm>
        </p:grpSpPr>
        <p:sp>
          <p:nvSpPr>
            <p:cNvPr id="232" name="Oval 231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418816" y="1964112"/>
              <a:ext cx="288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3</a:t>
              </a:r>
            </a:p>
          </p:txBody>
        </p:sp>
      </p:grpSp>
      <p:cxnSp>
        <p:nvCxnSpPr>
          <p:cNvPr id="4" name="Straight Arrow Connector 3"/>
          <p:cNvCxnSpPr/>
          <p:nvPr/>
        </p:nvCxnSpPr>
        <p:spPr bwMode="auto">
          <a:xfrm>
            <a:off x="1771838" y="1382173"/>
            <a:ext cx="39927" cy="199593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35" name="Group 234"/>
          <p:cNvGrpSpPr/>
          <p:nvPr/>
        </p:nvGrpSpPr>
        <p:grpSpPr>
          <a:xfrm>
            <a:off x="1632139" y="1883932"/>
            <a:ext cx="312906" cy="369332"/>
            <a:chOff x="418816" y="1964112"/>
            <a:chExt cx="288836" cy="369332"/>
          </a:xfrm>
        </p:grpSpPr>
        <p:sp>
          <p:nvSpPr>
            <p:cNvPr id="236" name="Oval 235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418816" y="1964112"/>
              <a:ext cx="288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4</a:t>
              </a:r>
            </a:p>
          </p:txBody>
        </p:sp>
      </p:grpSp>
      <p:sp>
        <p:nvSpPr>
          <p:cNvPr id="238" name="Freeform 237"/>
          <p:cNvSpPr/>
          <p:nvPr/>
        </p:nvSpPr>
        <p:spPr>
          <a:xfrm>
            <a:off x="2487116" y="1680415"/>
            <a:ext cx="1115247" cy="3309980"/>
          </a:xfrm>
          <a:custGeom>
            <a:avLst/>
            <a:gdLst>
              <a:gd name="connsiteX0" fmla="*/ 3902322 w 3902322"/>
              <a:gd name="connsiteY0" fmla="*/ 0 h 449814"/>
              <a:gd name="connsiteX1" fmla="*/ 3452563 w 3902322"/>
              <a:gd name="connsiteY1" fmla="*/ 449814 h 449814"/>
              <a:gd name="connsiteX2" fmla="*/ 343934 w 3902322"/>
              <a:gd name="connsiteY2" fmla="*/ 423354 h 449814"/>
              <a:gd name="connsiteX3" fmla="*/ 0 w 3902322"/>
              <a:gd name="connsiteY3" fmla="*/ 39690 h 449814"/>
              <a:gd name="connsiteX0" fmla="*/ 3902322 w 3902322"/>
              <a:gd name="connsiteY0" fmla="*/ 0 h 423354"/>
              <a:gd name="connsiteX1" fmla="*/ 3565324 w 3902322"/>
              <a:gd name="connsiteY1" fmla="*/ 402338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02322 w 3902322"/>
              <a:gd name="connsiteY0" fmla="*/ 0 h 423354"/>
              <a:gd name="connsiteX1" fmla="*/ 3600933 w 3902322"/>
              <a:gd name="connsiteY1" fmla="*/ 384535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43865 w 3943865"/>
              <a:gd name="connsiteY0" fmla="*/ 1851 h 383664"/>
              <a:gd name="connsiteX1" fmla="*/ 3600933 w 3943865"/>
              <a:gd name="connsiteY1" fmla="*/ 344845 h 383664"/>
              <a:gd name="connsiteX2" fmla="*/ 343934 w 3943865"/>
              <a:gd name="connsiteY2" fmla="*/ 383664 h 383664"/>
              <a:gd name="connsiteX3" fmla="*/ 0 w 3943865"/>
              <a:gd name="connsiteY3" fmla="*/ 0 h 383664"/>
              <a:gd name="connsiteX0" fmla="*/ 4015082 w 4015082"/>
              <a:gd name="connsiteY0" fmla="*/ 29941 h 383664"/>
              <a:gd name="connsiteX1" fmla="*/ 3600933 w 4015082"/>
              <a:gd name="connsiteY1" fmla="*/ 344845 h 383664"/>
              <a:gd name="connsiteX2" fmla="*/ 343934 w 4015082"/>
              <a:gd name="connsiteY2" fmla="*/ 383664 h 383664"/>
              <a:gd name="connsiteX3" fmla="*/ 0 w 4015082"/>
              <a:gd name="connsiteY3" fmla="*/ 0 h 383664"/>
              <a:gd name="connsiteX0" fmla="*/ 4187190 w 4187190"/>
              <a:gd name="connsiteY0" fmla="*/ 15896 h 369619"/>
              <a:gd name="connsiteX1" fmla="*/ 3773041 w 4187190"/>
              <a:gd name="connsiteY1" fmla="*/ 330800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4187190 w 4187190"/>
              <a:gd name="connsiteY0" fmla="*/ 15896 h 369619"/>
              <a:gd name="connsiteX1" fmla="*/ 3749302 w 4187190"/>
              <a:gd name="connsiteY1" fmla="*/ 349527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0 w 6265284"/>
              <a:gd name="connsiteY0" fmla="*/ 0 h 1092877"/>
              <a:gd name="connsiteX1" fmla="*/ 6265284 w 6265284"/>
              <a:gd name="connsiteY1" fmla="*/ 1072785 h 1092877"/>
              <a:gd name="connsiteX2" fmla="*/ 3032024 w 6265284"/>
              <a:gd name="connsiteY2" fmla="*/ 1092877 h 1092877"/>
              <a:gd name="connsiteX3" fmla="*/ 2515982 w 6265284"/>
              <a:gd name="connsiteY3" fmla="*/ 723258 h 1092877"/>
              <a:gd name="connsiteX0" fmla="*/ 0 w 3032024"/>
              <a:gd name="connsiteY0" fmla="*/ 1193950 h 2286827"/>
              <a:gd name="connsiteX1" fmla="*/ 1581391 w 3032024"/>
              <a:gd name="connsiteY1" fmla="*/ 0 h 2286827"/>
              <a:gd name="connsiteX2" fmla="*/ 3032024 w 3032024"/>
              <a:gd name="connsiteY2" fmla="*/ 2286827 h 2286827"/>
              <a:gd name="connsiteX3" fmla="*/ 2515982 w 3032024"/>
              <a:gd name="connsiteY3" fmla="*/ 1917208 h 2286827"/>
              <a:gd name="connsiteX0" fmla="*/ 0 w 2515982"/>
              <a:gd name="connsiteY0" fmla="*/ 1896586 h 2619844"/>
              <a:gd name="connsiteX1" fmla="*/ 1581391 w 2515982"/>
              <a:gd name="connsiteY1" fmla="*/ 702636 h 2619844"/>
              <a:gd name="connsiteX2" fmla="*/ 1241736 w 2515982"/>
              <a:gd name="connsiteY2" fmla="*/ 0 h 2619844"/>
              <a:gd name="connsiteX3" fmla="*/ 2515982 w 2515982"/>
              <a:gd name="connsiteY3" fmla="*/ 2619844 h 2619844"/>
              <a:gd name="connsiteX0" fmla="*/ 0 w 1581391"/>
              <a:gd name="connsiteY0" fmla="*/ 2890379 h 2890379"/>
              <a:gd name="connsiteX1" fmla="*/ 1581391 w 1581391"/>
              <a:gd name="connsiteY1" fmla="*/ 1696429 h 2890379"/>
              <a:gd name="connsiteX2" fmla="*/ 1241736 w 1581391"/>
              <a:gd name="connsiteY2" fmla="*/ 993793 h 2890379"/>
              <a:gd name="connsiteX3" fmla="*/ 1579203 w 1581391"/>
              <a:gd name="connsiteY3" fmla="*/ 0 h 2890379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29193 w 1581391"/>
              <a:gd name="connsiteY3" fmla="*/ 0 h 2973211"/>
              <a:gd name="connsiteX0" fmla="*/ 0 w 1581391"/>
              <a:gd name="connsiteY0" fmla="*/ 3276927 h 3276927"/>
              <a:gd name="connsiteX1" fmla="*/ 1581391 w 1581391"/>
              <a:gd name="connsiteY1" fmla="*/ 2082977 h 3276927"/>
              <a:gd name="connsiteX2" fmla="*/ 1241736 w 1581391"/>
              <a:gd name="connsiteY2" fmla="*/ 1380341 h 3276927"/>
              <a:gd name="connsiteX3" fmla="*/ 1249193 w 1581391"/>
              <a:gd name="connsiteY3" fmla="*/ 0 h 3276927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34193 w 1581391"/>
              <a:gd name="connsiteY3" fmla="*/ 0 h 2973211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241736 w 1581391"/>
              <a:gd name="connsiteY2" fmla="*/ 1112124 h 3008710"/>
              <a:gd name="connsiteX3" fmla="*/ 1239193 w 1581391"/>
              <a:gd name="connsiteY3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320792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747705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66390"/>
              <a:gd name="connsiteY0" fmla="*/ 3008710 h 3008710"/>
              <a:gd name="connsiteX1" fmla="*/ 1566390 w 1566390"/>
              <a:gd name="connsiteY1" fmla="*/ 1747705 h 3008710"/>
              <a:gd name="connsiteX2" fmla="*/ 1565798 w 1566390"/>
              <a:gd name="connsiteY2" fmla="*/ 1270181 h 3008710"/>
              <a:gd name="connsiteX3" fmla="*/ 1241736 w 1566390"/>
              <a:gd name="connsiteY3" fmla="*/ 1112124 h 3008710"/>
              <a:gd name="connsiteX4" fmla="*/ 1239193 w 1566390"/>
              <a:gd name="connsiteY4" fmla="*/ 0 h 3008710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1765803 w 1766395"/>
              <a:gd name="connsiteY2" fmla="*/ 1270181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579217 w 1766395"/>
              <a:gd name="connsiteY2" fmla="*/ 1319458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1442252"/>
              <a:gd name="connsiteY0" fmla="*/ 2988988 h 2988988"/>
              <a:gd name="connsiteX1" fmla="*/ 621443 w 1442252"/>
              <a:gd name="connsiteY1" fmla="*/ 1829833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21443 w 1442252"/>
              <a:gd name="connsiteY1" fmla="*/ 1829833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0807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0807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58579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585794 w 1442252"/>
              <a:gd name="connsiteY1" fmla="*/ 1714700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2035489"/>
              <a:gd name="connsiteY0" fmla="*/ 2876928 h 2876928"/>
              <a:gd name="connsiteX1" fmla="*/ 1179031 w 2035489"/>
              <a:gd name="connsiteY1" fmla="*/ 1714700 h 2876928"/>
              <a:gd name="connsiteX2" fmla="*/ 1172454 w 2035489"/>
              <a:gd name="connsiteY2" fmla="*/ 1319458 h 2876928"/>
              <a:gd name="connsiteX3" fmla="*/ 2034978 w 2035489"/>
              <a:gd name="connsiteY3" fmla="*/ 1112124 h 2876928"/>
              <a:gd name="connsiteX4" fmla="*/ 2032435 w 2035489"/>
              <a:gd name="connsiteY4" fmla="*/ 0 h 2876928"/>
              <a:gd name="connsiteX0" fmla="*/ 0 w 2095517"/>
              <a:gd name="connsiteY0" fmla="*/ 2876928 h 2876928"/>
              <a:gd name="connsiteX1" fmla="*/ 1179031 w 2095517"/>
              <a:gd name="connsiteY1" fmla="*/ 1714700 h 2876928"/>
              <a:gd name="connsiteX2" fmla="*/ 1172454 w 2095517"/>
              <a:gd name="connsiteY2" fmla="*/ 1319458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2095517"/>
              <a:gd name="connsiteY0" fmla="*/ 2876928 h 2876928"/>
              <a:gd name="connsiteX1" fmla="*/ 1179031 w 2095517"/>
              <a:gd name="connsiteY1" fmla="*/ 1714700 h 2876928"/>
              <a:gd name="connsiteX2" fmla="*/ 1757025 w 2095517"/>
              <a:gd name="connsiteY2" fmla="*/ 2019085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2095517"/>
              <a:gd name="connsiteY0" fmla="*/ 2876928 h 2876928"/>
              <a:gd name="connsiteX1" fmla="*/ 1058086 w 2095517"/>
              <a:gd name="connsiteY1" fmla="*/ 2128116 h 2876928"/>
              <a:gd name="connsiteX2" fmla="*/ 1757025 w 2095517"/>
              <a:gd name="connsiteY2" fmla="*/ 2019085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19366 w 1029264"/>
              <a:gd name="connsiteY0" fmla="*/ 2961861 h 2961861"/>
              <a:gd name="connsiteX1" fmla="*/ 0 w 1029264"/>
              <a:gd name="connsiteY1" fmla="*/ 2070128 h 2961861"/>
              <a:gd name="connsiteX2" fmla="*/ 690772 w 1029264"/>
              <a:gd name="connsiteY2" fmla="*/ 2064629 h 2961861"/>
              <a:gd name="connsiteX3" fmla="*/ 1029198 w 1029264"/>
              <a:gd name="connsiteY3" fmla="*/ 1525541 h 2961861"/>
              <a:gd name="connsiteX4" fmla="*/ 966182 w 1029264"/>
              <a:gd name="connsiteY4" fmla="*/ 0 h 2961861"/>
              <a:gd name="connsiteX0" fmla="*/ 19366 w 1029276"/>
              <a:gd name="connsiteY0" fmla="*/ 2611201 h 2611201"/>
              <a:gd name="connsiteX1" fmla="*/ 0 w 1029276"/>
              <a:gd name="connsiteY1" fmla="*/ 1719468 h 2611201"/>
              <a:gd name="connsiteX2" fmla="*/ 690772 w 1029276"/>
              <a:gd name="connsiteY2" fmla="*/ 1713969 h 2611201"/>
              <a:gd name="connsiteX3" fmla="*/ 1029198 w 1029276"/>
              <a:gd name="connsiteY3" fmla="*/ 1174881 h 2611201"/>
              <a:gd name="connsiteX4" fmla="*/ 976765 w 1029276"/>
              <a:gd name="connsiteY4" fmla="*/ 0 h 2611201"/>
              <a:gd name="connsiteX0" fmla="*/ 19366 w 1029459"/>
              <a:gd name="connsiteY0" fmla="*/ 2611201 h 2611201"/>
              <a:gd name="connsiteX1" fmla="*/ 0 w 1029459"/>
              <a:gd name="connsiteY1" fmla="*/ 1719468 h 2611201"/>
              <a:gd name="connsiteX2" fmla="*/ 690772 w 1029459"/>
              <a:gd name="connsiteY2" fmla="*/ 1713969 h 2611201"/>
              <a:gd name="connsiteX3" fmla="*/ 1029198 w 1029459"/>
              <a:gd name="connsiteY3" fmla="*/ 1174881 h 2611201"/>
              <a:gd name="connsiteX4" fmla="*/ 976765 w 1029459"/>
              <a:gd name="connsiteY4" fmla="*/ 0 h 261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459" h="2611201">
                <a:moveTo>
                  <a:pt x="19366" y="2611201"/>
                </a:moveTo>
                <a:lnTo>
                  <a:pt x="0" y="1719468"/>
                </a:lnTo>
                <a:lnTo>
                  <a:pt x="690772" y="1713969"/>
                </a:lnTo>
                <a:cubicBezTo>
                  <a:pt x="953779" y="1301650"/>
                  <a:pt x="837892" y="1502072"/>
                  <a:pt x="1029198" y="1174881"/>
                </a:cubicBezTo>
                <a:cubicBezTo>
                  <a:pt x="1031684" y="714767"/>
                  <a:pt x="1016613" y="902614"/>
                  <a:pt x="976765" y="0"/>
                </a:cubicBezTo>
              </a:path>
            </a:pathLst>
          </a:custGeom>
          <a:ln w="12700">
            <a:solidFill>
              <a:schemeClr val="tx1"/>
            </a:solidFill>
            <a:headEnd type="triangle"/>
            <a:tailEnd type="none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9" name="Straight Arrow Connector 238"/>
          <p:cNvCxnSpPr/>
          <p:nvPr/>
        </p:nvCxnSpPr>
        <p:spPr bwMode="auto">
          <a:xfrm>
            <a:off x="2528552" y="4796374"/>
            <a:ext cx="179678" cy="4440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" name="Straight Arrow Connector 242"/>
          <p:cNvCxnSpPr/>
          <p:nvPr/>
        </p:nvCxnSpPr>
        <p:spPr bwMode="auto">
          <a:xfrm flipH="1">
            <a:off x="1766871" y="4825035"/>
            <a:ext cx="755765" cy="762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6" name="Group 245"/>
          <p:cNvGrpSpPr/>
          <p:nvPr/>
        </p:nvGrpSpPr>
        <p:grpSpPr>
          <a:xfrm rot="21446362">
            <a:off x="2385389" y="4667337"/>
            <a:ext cx="312906" cy="369332"/>
            <a:chOff x="430919" y="1964112"/>
            <a:chExt cx="288836" cy="369332"/>
          </a:xfrm>
        </p:grpSpPr>
        <p:sp>
          <p:nvSpPr>
            <p:cNvPr id="247" name="Oval 246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48" name="TextBox 247"/>
            <p:cNvSpPr txBox="1"/>
            <p:nvPr/>
          </p:nvSpPr>
          <p:spPr>
            <a:xfrm>
              <a:off x="430919" y="1964112"/>
              <a:ext cx="288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6</a:t>
              </a:r>
            </a:p>
          </p:txBody>
        </p:sp>
      </p:grpSp>
      <p:grpSp>
        <p:nvGrpSpPr>
          <p:cNvPr id="249" name="Group 248"/>
          <p:cNvGrpSpPr/>
          <p:nvPr/>
        </p:nvGrpSpPr>
        <p:grpSpPr>
          <a:xfrm>
            <a:off x="3390899" y="1900424"/>
            <a:ext cx="312906" cy="369332"/>
            <a:chOff x="418816" y="1964112"/>
            <a:chExt cx="288836" cy="369332"/>
          </a:xfrm>
        </p:grpSpPr>
        <p:sp>
          <p:nvSpPr>
            <p:cNvPr id="250" name="Oval 249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418816" y="1964112"/>
              <a:ext cx="288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5</a:t>
              </a:r>
            </a:p>
          </p:txBody>
        </p:sp>
      </p:grpSp>
      <p:sp>
        <p:nvSpPr>
          <p:cNvPr id="253" name="Oval 252"/>
          <p:cNvSpPr/>
          <p:nvPr/>
        </p:nvSpPr>
        <p:spPr>
          <a:xfrm rot="5400000">
            <a:off x="2160910" y="326444"/>
            <a:ext cx="631007" cy="242153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tailEnd type="arrow"/>
          </a:ln>
          <a:effectLst>
            <a:outerShdw blurRad="50800" dist="38100" dir="2700000" algn="tl" rotWithShape="0">
              <a:schemeClr val="accent1">
                <a:lumMod val="75000"/>
                <a:alpha val="43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498829" y="1336101"/>
            <a:ext cx="1947456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600" dirty="0">
                <a:latin typeface="Arial"/>
                <a:cs typeface="Arial"/>
              </a:rPr>
              <a:t>Dijkstra’s link-state </a:t>
            </a:r>
          </a:p>
          <a:p>
            <a:pPr algn="ctr">
              <a:lnSpc>
                <a:spcPts val="1600"/>
              </a:lnSpc>
            </a:pPr>
            <a:r>
              <a:rPr lang="en-US" sz="1600" dirty="0">
                <a:latin typeface="Arial"/>
                <a:cs typeface="Arial"/>
              </a:rPr>
              <a:t>Routing</a:t>
            </a:r>
          </a:p>
        </p:txBody>
      </p:sp>
      <p:grpSp>
        <p:nvGrpSpPr>
          <p:cNvPr id="319" name="Group 318"/>
          <p:cNvGrpSpPr/>
          <p:nvPr/>
        </p:nvGrpSpPr>
        <p:grpSpPr>
          <a:xfrm>
            <a:off x="998694" y="5536493"/>
            <a:ext cx="744686" cy="470407"/>
            <a:chOff x="1736090" y="2893762"/>
            <a:chExt cx="565150" cy="340092"/>
          </a:xfrm>
        </p:grpSpPr>
        <p:grpSp>
          <p:nvGrpSpPr>
            <p:cNvPr id="320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24" name="Oval 323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5" name="Rectangle 324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6" name="Oval 325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7" name="Freeform 326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8" name="Freeform 327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9" name="Freeform 328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0" name="Freeform 329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31" name="Straight Connector 330"/>
              <p:cNvCxnSpPr>
                <a:endCxn id="326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1" name="Group 320"/>
            <p:cNvGrpSpPr/>
            <p:nvPr/>
          </p:nvGrpSpPr>
          <p:grpSpPr>
            <a:xfrm>
              <a:off x="1828502" y="2944584"/>
              <a:ext cx="372578" cy="289270"/>
              <a:chOff x="725185" y="1779875"/>
              <a:chExt cx="372578" cy="289270"/>
            </a:xfrm>
          </p:grpSpPr>
          <p:sp>
            <p:nvSpPr>
              <p:cNvPr id="322" name="Oval 321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3" name="TextBox 322"/>
              <p:cNvSpPr txBox="1"/>
              <p:nvPr/>
            </p:nvSpPr>
            <p:spPr>
              <a:xfrm>
                <a:off x="725185" y="1779875"/>
                <a:ext cx="345740" cy="289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s1</a:t>
                </a:r>
              </a:p>
            </p:txBody>
          </p:sp>
        </p:grpSp>
      </p:grpSp>
      <p:grpSp>
        <p:nvGrpSpPr>
          <p:cNvPr id="333" name="Group 332"/>
          <p:cNvGrpSpPr/>
          <p:nvPr/>
        </p:nvGrpSpPr>
        <p:grpSpPr>
          <a:xfrm>
            <a:off x="2390476" y="5245170"/>
            <a:ext cx="744686" cy="470406"/>
            <a:chOff x="1736090" y="2893762"/>
            <a:chExt cx="565150" cy="340091"/>
          </a:xfrm>
        </p:grpSpPr>
        <p:grpSp>
          <p:nvGrpSpPr>
            <p:cNvPr id="334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38" name="Oval 337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39" name="Rectangle 338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0" name="Oval 339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41" name="Freeform 340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2" name="Freeform 341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3" name="Freeform 342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4" name="Freeform 343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45" name="Straight Connector 344"/>
              <p:cNvCxnSpPr>
                <a:endCxn id="340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5" name="Group 334"/>
            <p:cNvGrpSpPr/>
            <p:nvPr/>
          </p:nvGrpSpPr>
          <p:grpSpPr>
            <a:xfrm>
              <a:off x="1828502" y="2944584"/>
              <a:ext cx="372578" cy="289269"/>
              <a:chOff x="725185" y="1779875"/>
              <a:chExt cx="372578" cy="289269"/>
            </a:xfrm>
          </p:grpSpPr>
          <p:sp>
            <p:nvSpPr>
              <p:cNvPr id="336" name="Oval 335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7" name="TextBox 336"/>
              <p:cNvSpPr txBox="1"/>
              <p:nvPr/>
            </p:nvSpPr>
            <p:spPr>
              <a:xfrm>
                <a:off x="725185" y="1779875"/>
                <a:ext cx="345740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s2</a:t>
                </a:r>
              </a:p>
            </p:txBody>
          </p:sp>
        </p:grpSp>
      </p:grpSp>
      <p:grpSp>
        <p:nvGrpSpPr>
          <p:cNvPr id="347" name="Group 346"/>
          <p:cNvGrpSpPr/>
          <p:nvPr/>
        </p:nvGrpSpPr>
        <p:grpSpPr>
          <a:xfrm>
            <a:off x="2069324" y="5999406"/>
            <a:ext cx="744686" cy="470406"/>
            <a:chOff x="1736090" y="2893762"/>
            <a:chExt cx="565150" cy="340091"/>
          </a:xfrm>
        </p:grpSpPr>
        <p:grpSp>
          <p:nvGrpSpPr>
            <p:cNvPr id="348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52" name="Oval 35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3" name="Rectangle 35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4" name="Oval 35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5" name="Freeform 35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6" name="Freeform 35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7" name="Freeform 35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8" name="Freeform 35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59" name="Straight Connector 358"/>
              <p:cNvCxnSpPr>
                <a:endCxn id="35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9" name="Group 348"/>
            <p:cNvGrpSpPr/>
            <p:nvPr/>
          </p:nvGrpSpPr>
          <p:grpSpPr>
            <a:xfrm>
              <a:off x="1828502" y="2944584"/>
              <a:ext cx="372578" cy="289269"/>
              <a:chOff x="725185" y="1779875"/>
              <a:chExt cx="372578" cy="289269"/>
            </a:xfrm>
          </p:grpSpPr>
          <p:sp>
            <p:nvSpPr>
              <p:cNvPr id="350" name="Oval 349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1" name="TextBox 350"/>
              <p:cNvSpPr txBox="1"/>
              <p:nvPr/>
            </p:nvSpPr>
            <p:spPr>
              <a:xfrm>
                <a:off x="725185" y="1779875"/>
                <a:ext cx="345740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s3</a:t>
                </a:r>
              </a:p>
            </p:txBody>
          </p:sp>
        </p:grpSp>
      </p:grpSp>
      <p:grpSp>
        <p:nvGrpSpPr>
          <p:cNvPr id="361" name="Group 360"/>
          <p:cNvGrpSpPr/>
          <p:nvPr/>
        </p:nvGrpSpPr>
        <p:grpSpPr>
          <a:xfrm>
            <a:off x="3334016" y="5718280"/>
            <a:ext cx="744686" cy="470406"/>
            <a:chOff x="1736090" y="2893762"/>
            <a:chExt cx="565150" cy="340091"/>
          </a:xfrm>
        </p:grpSpPr>
        <p:grpSp>
          <p:nvGrpSpPr>
            <p:cNvPr id="362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66" name="Oval 365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7" name="Rectangle 366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8" name="Oval 367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9" name="Freeform 368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0" name="Freeform 369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1" name="Freeform 370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2" name="Freeform 371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73" name="Straight Connector 372"/>
              <p:cNvCxnSpPr>
                <a:endCxn id="368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3" name="Group 362"/>
            <p:cNvGrpSpPr/>
            <p:nvPr/>
          </p:nvGrpSpPr>
          <p:grpSpPr>
            <a:xfrm>
              <a:off x="1828502" y="2944584"/>
              <a:ext cx="372578" cy="289269"/>
              <a:chOff x="725185" y="1779875"/>
              <a:chExt cx="372578" cy="289269"/>
            </a:xfrm>
          </p:grpSpPr>
          <p:sp>
            <p:nvSpPr>
              <p:cNvPr id="364" name="Oval 363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5" name="TextBox 364"/>
              <p:cNvSpPr txBox="1"/>
              <p:nvPr/>
            </p:nvSpPr>
            <p:spPr>
              <a:xfrm>
                <a:off x="725185" y="1779875"/>
                <a:ext cx="345740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s4</a:t>
                </a:r>
              </a:p>
            </p:txBody>
          </p:sp>
        </p:grpSp>
      </p:grpSp>
      <p:cxnSp>
        <p:nvCxnSpPr>
          <p:cNvPr id="240" name="Straight Arrow Connector 239"/>
          <p:cNvCxnSpPr/>
          <p:nvPr/>
        </p:nvCxnSpPr>
        <p:spPr bwMode="auto">
          <a:xfrm>
            <a:off x="2682275" y="4898483"/>
            <a:ext cx="981797" cy="7697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76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7" y="702064"/>
            <a:ext cx="8834425" cy="19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7" name="Title 1"/>
          <p:cNvSpPr txBox="1">
            <a:spLocks/>
          </p:cNvSpPr>
          <p:nvPr/>
        </p:nvSpPr>
        <p:spPr>
          <a:xfrm>
            <a:off x="383658" y="177332"/>
            <a:ext cx="9363034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r>
              <a:rPr lang="en-US" sz="3600" dirty="0"/>
              <a:t>SDN: control/data plane interaction example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756795" y="1234280"/>
            <a:ext cx="3671285" cy="858751"/>
            <a:chOff x="5313965" y="1301119"/>
            <a:chExt cx="3388878" cy="858751"/>
          </a:xfrm>
        </p:grpSpPr>
        <p:sp>
          <p:nvSpPr>
            <p:cNvPr id="9" name="TextBox 8"/>
            <p:cNvSpPr txBox="1"/>
            <p:nvPr/>
          </p:nvSpPr>
          <p:spPr>
            <a:xfrm>
              <a:off x="5654651" y="1315023"/>
              <a:ext cx="3048192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>
                  <a:solidFill>
                    <a:srgbClr val="000000"/>
                  </a:solidFill>
                  <a:latin typeface="+mn-lt"/>
                </a:rPr>
                <a:t>S1, experiencing link failure using OpenFlow port status message to notify controller</a:t>
              </a:r>
            </a:p>
          </p:txBody>
        </p:sp>
        <p:grpSp>
          <p:nvGrpSpPr>
            <p:cNvPr id="378" name="Group 377"/>
            <p:cNvGrpSpPr/>
            <p:nvPr/>
          </p:nvGrpSpPr>
          <p:grpSpPr>
            <a:xfrm>
              <a:off x="5313965" y="1301119"/>
              <a:ext cx="303616" cy="369332"/>
              <a:chOff x="418816" y="1964112"/>
              <a:chExt cx="280980" cy="369332"/>
            </a:xfrm>
          </p:grpSpPr>
          <p:sp>
            <p:nvSpPr>
              <p:cNvPr id="379" name="Oval 378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81" name="TextBox 380"/>
              <p:cNvSpPr txBox="1"/>
              <p:nvPr/>
            </p:nvSpPr>
            <p:spPr>
              <a:xfrm>
                <a:off x="418816" y="1964112"/>
                <a:ext cx="2673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rial"/>
                    <a:cs typeface="Arial"/>
                  </a:rPr>
                  <a:t>1</a:t>
                </a:r>
              </a:p>
            </p:txBody>
          </p:sp>
        </p:grpSp>
      </p:grpSp>
      <p:grpSp>
        <p:nvGrpSpPr>
          <p:cNvPr id="382" name="Group 381"/>
          <p:cNvGrpSpPr/>
          <p:nvPr/>
        </p:nvGrpSpPr>
        <p:grpSpPr>
          <a:xfrm>
            <a:off x="5806036" y="2228891"/>
            <a:ext cx="3671285" cy="858751"/>
            <a:chOff x="5313965" y="1301119"/>
            <a:chExt cx="3388878" cy="858751"/>
          </a:xfrm>
        </p:grpSpPr>
        <p:sp>
          <p:nvSpPr>
            <p:cNvPr id="383" name="TextBox 382"/>
            <p:cNvSpPr txBox="1"/>
            <p:nvPr/>
          </p:nvSpPr>
          <p:spPr>
            <a:xfrm>
              <a:off x="5654651" y="1315023"/>
              <a:ext cx="3048192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>
                  <a:solidFill>
                    <a:srgbClr val="000000"/>
                  </a:solidFill>
                  <a:latin typeface="+mn-lt"/>
                </a:rPr>
                <a:t>SDN controller receives OpenFlow message, updates link status info</a:t>
              </a:r>
            </a:p>
          </p:txBody>
        </p:sp>
        <p:grpSp>
          <p:nvGrpSpPr>
            <p:cNvPr id="384" name="Group 383"/>
            <p:cNvGrpSpPr/>
            <p:nvPr/>
          </p:nvGrpSpPr>
          <p:grpSpPr>
            <a:xfrm>
              <a:off x="5313965" y="1301119"/>
              <a:ext cx="303616" cy="369332"/>
              <a:chOff x="418816" y="1964112"/>
              <a:chExt cx="280980" cy="369332"/>
            </a:xfrm>
          </p:grpSpPr>
          <p:sp>
            <p:nvSpPr>
              <p:cNvPr id="385" name="Oval 384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87" name="TextBox 386"/>
              <p:cNvSpPr txBox="1"/>
              <p:nvPr/>
            </p:nvSpPr>
            <p:spPr>
              <a:xfrm>
                <a:off x="418816" y="1964112"/>
                <a:ext cx="2673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rial"/>
                    <a:cs typeface="Arial"/>
                  </a:rPr>
                  <a:t>2</a:t>
                </a:r>
              </a:p>
            </p:txBody>
          </p:sp>
        </p:grpSp>
      </p:grpSp>
      <p:grpSp>
        <p:nvGrpSpPr>
          <p:cNvPr id="388" name="Group 387"/>
          <p:cNvGrpSpPr/>
          <p:nvPr/>
        </p:nvGrpSpPr>
        <p:grpSpPr>
          <a:xfrm>
            <a:off x="5811832" y="3156658"/>
            <a:ext cx="3671285" cy="1103433"/>
            <a:chOff x="5313965" y="1301119"/>
            <a:chExt cx="3388878" cy="1103433"/>
          </a:xfrm>
        </p:grpSpPr>
        <p:sp>
          <p:nvSpPr>
            <p:cNvPr id="389" name="TextBox 388"/>
            <p:cNvSpPr txBox="1"/>
            <p:nvPr/>
          </p:nvSpPr>
          <p:spPr>
            <a:xfrm>
              <a:off x="5654651" y="1315023"/>
              <a:ext cx="3048192" cy="1089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>
                  <a:solidFill>
                    <a:srgbClr val="000000"/>
                  </a:solidFill>
                  <a:latin typeface="+mn-lt"/>
                </a:rPr>
                <a:t>Dijkstra’s routing algorithm application has previously registered to be called when ever link status changes.  It is called.</a:t>
              </a:r>
            </a:p>
          </p:txBody>
        </p:sp>
        <p:grpSp>
          <p:nvGrpSpPr>
            <p:cNvPr id="390" name="Group 389"/>
            <p:cNvGrpSpPr/>
            <p:nvPr/>
          </p:nvGrpSpPr>
          <p:grpSpPr>
            <a:xfrm>
              <a:off x="5313965" y="1301119"/>
              <a:ext cx="303616" cy="369332"/>
              <a:chOff x="418816" y="1964112"/>
              <a:chExt cx="280980" cy="369332"/>
            </a:xfrm>
          </p:grpSpPr>
          <p:sp>
            <p:nvSpPr>
              <p:cNvPr id="391" name="Oval 390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92" name="TextBox 391"/>
              <p:cNvSpPr txBox="1"/>
              <p:nvPr/>
            </p:nvSpPr>
            <p:spPr>
              <a:xfrm>
                <a:off x="418816" y="1964112"/>
                <a:ext cx="2673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rial"/>
                    <a:cs typeface="Arial"/>
                  </a:rPr>
                  <a:t>3</a:t>
                </a:r>
              </a:p>
            </p:txBody>
          </p:sp>
        </p:grpSp>
      </p:grpSp>
      <p:grpSp>
        <p:nvGrpSpPr>
          <p:cNvPr id="393" name="Group 392"/>
          <p:cNvGrpSpPr/>
          <p:nvPr/>
        </p:nvGrpSpPr>
        <p:grpSpPr>
          <a:xfrm>
            <a:off x="5803145" y="4538949"/>
            <a:ext cx="3671285" cy="1108050"/>
            <a:chOff x="5313965" y="1301119"/>
            <a:chExt cx="3388878" cy="1108050"/>
          </a:xfrm>
        </p:grpSpPr>
        <p:sp>
          <p:nvSpPr>
            <p:cNvPr id="394" name="TextBox 393"/>
            <p:cNvSpPr txBox="1"/>
            <p:nvPr/>
          </p:nvSpPr>
          <p:spPr>
            <a:xfrm>
              <a:off x="5654651" y="1315023"/>
              <a:ext cx="3048192" cy="1094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>
                  <a:solidFill>
                    <a:srgbClr val="000000"/>
                  </a:solidFill>
                  <a:latin typeface="+mn-lt"/>
                </a:rPr>
                <a:t>Dijkstra’s routing algorithm access network graph info, link state info in controller,  computes new routes</a:t>
              </a:r>
            </a:p>
          </p:txBody>
        </p:sp>
        <p:grpSp>
          <p:nvGrpSpPr>
            <p:cNvPr id="395" name="Group 394"/>
            <p:cNvGrpSpPr/>
            <p:nvPr/>
          </p:nvGrpSpPr>
          <p:grpSpPr>
            <a:xfrm>
              <a:off x="5313965" y="1301119"/>
              <a:ext cx="303616" cy="369332"/>
              <a:chOff x="418816" y="1964112"/>
              <a:chExt cx="280980" cy="369332"/>
            </a:xfrm>
          </p:grpSpPr>
          <p:sp>
            <p:nvSpPr>
              <p:cNvPr id="396" name="Oval 395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97" name="TextBox 396"/>
              <p:cNvSpPr txBox="1"/>
              <p:nvPr/>
            </p:nvSpPr>
            <p:spPr>
              <a:xfrm>
                <a:off x="418816" y="1964112"/>
                <a:ext cx="2673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rial"/>
                    <a:cs typeface="Arial"/>
                  </a:rPr>
                  <a:t>4</a:t>
                </a:r>
              </a:p>
            </p:txBody>
          </p:sp>
        </p:grpSp>
      </p:grpSp>
      <p:sp>
        <p:nvSpPr>
          <p:cNvPr id="3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0834" y="6475896"/>
            <a:ext cx="59437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71</a:t>
            </a:fld>
            <a:endParaRPr lang="en-US" sz="1200" dirty="0">
              <a:latin typeface="Tahoma" charset="0"/>
            </a:endParaRPr>
          </a:p>
        </p:txBody>
      </p:sp>
      <p:sp>
        <p:nvSpPr>
          <p:cNvPr id="39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06788" y="6475082"/>
            <a:ext cx="2358929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87007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Rounded Rectangle 374"/>
          <p:cNvSpPr/>
          <p:nvPr/>
        </p:nvSpPr>
        <p:spPr>
          <a:xfrm>
            <a:off x="477932" y="2793983"/>
            <a:ext cx="4561973" cy="106245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0" name="Rounded Rectangle 379"/>
          <p:cNvSpPr/>
          <p:nvPr/>
        </p:nvSpPr>
        <p:spPr>
          <a:xfrm>
            <a:off x="506896" y="3990525"/>
            <a:ext cx="4533009" cy="54554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6" name="Straight Connector 385"/>
          <p:cNvCxnSpPr/>
          <p:nvPr/>
        </p:nvCxnSpPr>
        <p:spPr bwMode="auto">
          <a:xfrm>
            <a:off x="550340" y="4638847"/>
            <a:ext cx="444611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1" name="Group 400"/>
          <p:cNvGrpSpPr/>
          <p:nvPr/>
        </p:nvGrpSpPr>
        <p:grpSpPr>
          <a:xfrm>
            <a:off x="639314" y="3368824"/>
            <a:ext cx="1348371" cy="411995"/>
            <a:chOff x="3128876" y="457817"/>
            <a:chExt cx="1432326" cy="459826"/>
          </a:xfrm>
        </p:grpSpPr>
        <p:sp>
          <p:nvSpPr>
            <p:cNvPr id="402" name="Rounded Rectangle 40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3" name="TextBox 402"/>
            <p:cNvSpPr txBox="1"/>
            <p:nvPr/>
          </p:nvSpPr>
          <p:spPr>
            <a:xfrm>
              <a:off x="3140153" y="541672"/>
              <a:ext cx="1379619" cy="3320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Link-state info</a:t>
              </a:r>
            </a:p>
          </p:txBody>
        </p:sp>
      </p:grpSp>
      <p:grpSp>
        <p:nvGrpSpPr>
          <p:cNvPr id="404" name="Group 403"/>
          <p:cNvGrpSpPr/>
          <p:nvPr/>
        </p:nvGrpSpPr>
        <p:grpSpPr>
          <a:xfrm>
            <a:off x="3826416" y="3382192"/>
            <a:ext cx="1097630" cy="398626"/>
            <a:chOff x="3128876" y="534843"/>
            <a:chExt cx="1325987" cy="382800"/>
          </a:xfrm>
        </p:grpSpPr>
        <p:sp>
          <p:nvSpPr>
            <p:cNvPr id="405" name="Rounded Rectangle 404"/>
            <p:cNvSpPr/>
            <p:nvPr/>
          </p:nvSpPr>
          <p:spPr>
            <a:xfrm>
              <a:off x="3128876" y="534843"/>
              <a:ext cx="1325987" cy="3828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6" name="TextBox 405"/>
            <p:cNvSpPr txBox="1"/>
            <p:nvPr/>
          </p:nvSpPr>
          <p:spPr>
            <a:xfrm>
              <a:off x="3180130" y="593020"/>
              <a:ext cx="1233937" cy="285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switch info</a:t>
              </a:r>
            </a:p>
          </p:txBody>
        </p:sp>
      </p:grpSp>
      <p:grpSp>
        <p:nvGrpSpPr>
          <p:cNvPr id="407" name="Group 406"/>
          <p:cNvGrpSpPr/>
          <p:nvPr/>
        </p:nvGrpSpPr>
        <p:grpSpPr>
          <a:xfrm>
            <a:off x="2147458" y="3368824"/>
            <a:ext cx="1040389" cy="411995"/>
            <a:chOff x="3128876" y="457817"/>
            <a:chExt cx="1432326" cy="459826"/>
          </a:xfrm>
        </p:grpSpPr>
        <p:sp>
          <p:nvSpPr>
            <p:cNvPr id="408" name="Rounded Rectangle 407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9" name="TextBox 408"/>
            <p:cNvSpPr txBox="1"/>
            <p:nvPr/>
          </p:nvSpPr>
          <p:spPr>
            <a:xfrm>
              <a:off x="3256813" y="541672"/>
              <a:ext cx="1185540" cy="3320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host info</a:t>
              </a:r>
            </a:p>
          </p:txBody>
        </p:sp>
      </p:grpSp>
      <p:grpSp>
        <p:nvGrpSpPr>
          <p:cNvPr id="410" name="Group 409"/>
          <p:cNvGrpSpPr/>
          <p:nvPr/>
        </p:nvGrpSpPr>
        <p:grpSpPr>
          <a:xfrm>
            <a:off x="565426" y="2874191"/>
            <a:ext cx="963848" cy="382826"/>
            <a:chOff x="3128876" y="457817"/>
            <a:chExt cx="1432326" cy="459826"/>
          </a:xfrm>
        </p:grpSpPr>
        <p:sp>
          <p:nvSpPr>
            <p:cNvPr id="411" name="Rounded Rectangle 410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2" name="TextBox 411"/>
            <p:cNvSpPr txBox="1"/>
            <p:nvPr/>
          </p:nvSpPr>
          <p:spPr>
            <a:xfrm>
              <a:off x="3201404" y="509557"/>
              <a:ext cx="1296361" cy="3573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statistics</a:t>
              </a:r>
            </a:p>
          </p:txBody>
        </p:sp>
      </p:grpSp>
      <p:grpSp>
        <p:nvGrpSpPr>
          <p:cNvPr id="413" name="Group 412"/>
          <p:cNvGrpSpPr/>
          <p:nvPr/>
        </p:nvGrpSpPr>
        <p:grpSpPr>
          <a:xfrm>
            <a:off x="3542036" y="2860822"/>
            <a:ext cx="1053506" cy="404965"/>
            <a:chOff x="3128876" y="457817"/>
            <a:chExt cx="1450385" cy="459826"/>
          </a:xfrm>
        </p:grpSpPr>
        <p:sp>
          <p:nvSpPr>
            <p:cNvPr id="414" name="Rounded Rectangle 413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5" name="TextBox 414"/>
            <p:cNvSpPr txBox="1"/>
            <p:nvPr/>
          </p:nvSpPr>
          <p:spPr>
            <a:xfrm>
              <a:off x="3159790" y="526493"/>
              <a:ext cx="1419471" cy="337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flow tables</a:t>
              </a:r>
            </a:p>
          </p:txBody>
        </p:sp>
      </p:grpSp>
      <p:sp>
        <p:nvSpPr>
          <p:cNvPr id="416" name="TextBox 415"/>
          <p:cNvSpPr txBox="1"/>
          <p:nvPr/>
        </p:nvSpPr>
        <p:spPr>
          <a:xfrm>
            <a:off x="2663617" y="2496236"/>
            <a:ext cx="61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</a:p>
        </p:txBody>
      </p:sp>
      <p:sp>
        <p:nvSpPr>
          <p:cNvPr id="417" name="TextBox 416"/>
          <p:cNvSpPr txBox="1"/>
          <p:nvPr/>
        </p:nvSpPr>
        <p:spPr>
          <a:xfrm>
            <a:off x="3255682" y="3133033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</a:p>
        </p:txBody>
      </p:sp>
      <p:grpSp>
        <p:nvGrpSpPr>
          <p:cNvPr id="418" name="Group 417"/>
          <p:cNvGrpSpPr/>
          <p:nvPr/>
        </p:nvGrpSpPr>
        <p:grpSpPr>
          <a:xfrm>
            <a:off x="1166311" y="4121691"/>
            <a:ext cx="1362240" cy="297517"/>
            <a:chOff x="3128876" y="457775"/>
            <a:chExt cx="1432326" cy="477012"/>
          </a:xfrm>
        </p:grpSpPr>
        <p:sp>
          <p:nvSpPr>
            <p:cNvPr id="419" name="Rounded Rectangle 41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0" name="TextBox 419"/>
            <p:cNvSpPr txBox="1"/>
            <p:nvPr/>
          </p:nvSpPr>
          <p:spPr>
            <a:xfrm>
              <a:off x="3323541" y="457775"/>
              <a:ext cx="1052075" cy="4770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OpenFlow</a:t>
              </a: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3191312" y="4126474"/>
            <a:ext cx="1348371" cy="315520"/>
            <a:chOff x="3128876" y="457817"/>
            <a:chExt cx="1432326" cy="471957"/>
          </a:xfrm>
        </p:grpSpPr>
        <p:sp>
          <p:nvSpPr>
            <p:cNvPr id="422" name="Rounded Rectangle 42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3" name="TextBox 422"/>
            <p:cNvSpPr txBox="1"/>
            <p:nvPr/>
          </p:nvSpPr>
          <p:spPr>
            <a:xfrm>
              <a:off x="3475643" y="484746"/>
              <a:ext cx="747875" cy="4450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SNMP</a:t>
              </a:r>
            </a:p>
          </p:txBody>
        </p:sp>
      </p:grpSp>
      <p:sp>
        <p:nvSpPr>
          <p:cNvPr id="424" name="TextBox 423"/>
          <p:cNvSpPr txBox="1"/>
          <p:nvPr/>
        </p:nvSpPr>
        <p:spPr>
          <a:xfrm>
            <a:off x="2522633" y="3796493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477932" y="2098823"/>
            <a:ext cx="4561974" cy="57474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25" name="Group 424"/>
          <p:cNvGrpSpPr/>
          <p:nvPr/>
        </p:nvGrpSpPr>
        <p:grpSpPr>
          <a:xfrm>
            <a:off x="580009" y="2131433"/>
            <a:ext cx="1120058" cy="504412"/>
            <a:chOff x="3103238" y="432317"/>
            <a:chExt cx="1461287" cy="504412"/>
          </a:xfrm>
        </p:grpSpPr>
        <p:sp>
          <p:nvSpPr>
            <p:cNvPr id="426" name="Rounded Rectangle 425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7" name="TextBox 426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network graph</a:t>
              </a:r>
            </a:p>
          </p:txBody>
        </p:sp>
      </p:grpSp>
      <p:grpSp>
        <p:nvGrpSpPr>
          <p:cNvPr id="428" name="Group 427"/>
          <p:cNvGrpSpPr/>
          <p:nvPr/>
        </p:nvGrpSpPr>
        <p:grpSpPr>
          <a:xfrm>
            <a:off x="3801306" y="2156720"/>
            <a:ext cx="1120058" cy="459826"/>
            <a:chOff x="3103238" y="457817"/>
            <a:chExt cx="1461287" cy="459826"/>
          </a:xfrm>
        </p:grpSpPr>
        <p:sp>
          <p:nvSpPr>
            <p:cNvPr id="429" name="Rounded Rectangle 42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0" name="TextBox 429"/>
            <p:cNvSpPr txBox="1"/>
            <p:nvPr/>
          </p:nvSpPr>
          <p:spPr>
            <a:xfrm>
              <a:off x="3103238" y="553253"/>
              <a:ext cx="1461287" cy="299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intent</a:t>
              </a:r>
            </a:p>
          </p:txBody>
        </p:sp>
      </p:grpSp>
      <p:grpSp>
        <p:nvGrpSpPr>
          <p:cNvPr id="431" name="Group 430"/>
          <p:cNvGrpSpPr/>
          <p:nvPr/>
        </p:nvGrpSpPr>
        <p:grpSpPr>
          <a:xfrm>
            <a:off x="2114731" y="2129889"/>
            <a:ext cx="1120058" cy="504412"/>
            <a:chOff x="3103238" y="432317"/>
            <a:chExt cx="1461287" cy="504412"/>
          </a:xfrm>
        </p:grpSpPr>
        <p:sp>
          <p:nvSpPr>
            <p:cNvPr id="432" name="Rounded Rectangle 43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err="1">
                  <a:latin typeface="Arial"/>
                  <a:cs typeface="Arial"/>
                </a:rPr>
                <a:t>RESTful</a:t>
              </a:r>
              <a:endParaRPr lang="en-US" sz="1400" dirty="0">
                <a:latin typeface="Arial"/>
                <a:cs typeface="Arial"/>
              </a:endParaRPr>
            </a:p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API</a:t>
              </a:r>
            </a:p>
          </p:txBody>
        </p:sp>
      </p:grpSp>
      <p:sp>
        <p:nvSpPr>
          <p:cNvPr id="434" name="TextBox 433"/>
          <p:cNvSpPr txBox="1"/>
          <p:nvPr/>
        </p:nvSpPr>
        <p:spPr>
          <a:xfrm>
            <a:off x="3257780" y="1957959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</a:p>
        </p:txBody>
      </p:sp>
      <p:cxnSp>
        <p:nvCxnSpPr>
          <p:cNvPr id="154" name="Straight Connector 153"/>
          <p:cNvCxnSpPr/>
          <p:nvPr/>
        </p:nvCxnSpPr>
        <p:spPr bwMode="auto">
          <a:xfrm flipV="1">
            <a:off x="564826" y="1925057"/>
            <a:ext cx="4460597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7" name="Freeform 2"/>
          <p:cNvSpPr>
            <a:spLocks/>
          </p:cNvSpPr>
          <p:nvPr/>
        </p:nvSpPr>
        <p:spPr bwMode="auto">
          <a:xfrm>
            <a:off x="551498" y="5069969"/>
            <a:ext cx="4395539" cy="1393030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66" name="Straight Connector 165"/>
          <p:cNvCxnSpPr/>
          <p:nvPr/>
        </p:nvCxnSpPr>
        <p:spPr bwMode="auto">
          <a:xfrm flipV="1">
            <a:off x="1724822" y="5453530"/>
            <a:ext cx="666813" cy="282224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" name="Straight Connector 166"/>
          <p:cNvCxnSpPr/>
          <p:nvPr/>
        </p:nvCxnSpPr>
        <p:spPr bwMode="auto">
          <a:xfrm>
            <a:off x="1713754" y="5759398"/>
            <a:ext cx="1788952" cy="1386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8" name="Straight Connector 167"/>
          <p:cNvCxnSpPr>
            <a:endCxn id="353" idx="1"/>
          </p:cNvCxnSpPr>
          <p:nvPr/>
        </p:nvCxnSpPr>
        <p:spPr bwMode="auto">
          <a:xfrm>
            <a:off x="1724822" y="5816064"/>
            <a:ext cx="344502" cy="3875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Straight Connector 168"/>
          <p:cNvCxnSpPr>
            <a:stCxn id="339" idx="3"/>
          </p:cNvCxnSpPr>
          <p:nvPr/>
        </p:nvCxnSpPr>
        <p:spPr bwMode="auto">
          <a:xfrm>
            <a:off x="3135161" y="5449381"/>
            <a:ext cx="360904" cy="421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Straight Connector 169"/>
          <p:cNvCxnSpPr/>
          <p:nvPr/>
        </p:nvCxnSpPr>
        <p:spPr bwMode="auto">
          <a:xfrm flipV="1">
            <a:off x="2569204" y="5956693"/>
            <a:ext cx="933503" cy="2754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4" name="Freeform 223"/>
          <p:cNvSpPr/>
          <p:nvPr/>
        </p:nvSpPr>
        <p:spPr>
          <a:xfrm>
            <a:off x="1570229" y="1774754"/>
            <a:ext cx="770128" cy="3730652"/>
          </a:xfrm>
          <a:custGeom>
            <a:avLst/>
            <a:gdLst>
              <a:gd name="connsiteX0" fmla="*/ 3902322 w 3902322"/>
              <a:gd name="connsiteY0" fmla="*/ 0 h 449814"/>
              <a:gd name="connsiteX1" fmla="*/ 3452563 w 3902322"/>
              <a:gd name="connsiteY1" fmla="*/ 449814 h 449814"/>
              <a:gd name="connsiteX2" fmla="*/ 343934 w 3902322"/>
              <a:gd name="connsiteY2" fmla="*/ 423354 h 449814"/>
              <a:gd name="connsiteX3" fmla="*/ 0 w 3902322"/>
              <a:gd name="connsiteY3" fmla="*/ 39690 h 449814"/>
              <a:gd name="connsiteX0" fmla="*/ 3902322 w 3902322"/>
              <a:gd name="connsiteY0" fmla="*/ 0 h 423354"/>
              <a:gd name="connsiteX1" fmla="*/ 3565324 w 3902322"/>
              <a:gd name="connsiteY1" fmla="*/ 402338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02322 w 3902322"/>
              <a:gd name="connsiteY0" fmla="*/ 0 h 423354"/>
              <a:gd name="connsiteX1" fmla="*/ 3600933 w 3902322"/>
              <a:gd name="connsiteY1" fmla="*/ 384535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43865 w 3943865"/>
              <a:gd name="connsiteY0" fmla="*/ 1851 h 383664"/>
              <a:gd name="connsiteX1" fmla="*/ 3600933 w 3943865"/>
              <a:gd name="connsiteY1" fmla="*/ 344845 h 383664"/>
              <a:gd name="connsiteX2" fmla="*/ 343934 w 3943865"/>
              <a:gd name="connsiteY2" fmla="*/ 383664 h 383664"/>
              <a:gd name="connsiteX3" fmla="*/ 0 w 3943865"/>
              <a:gd name="connsiteY3" fmla="*/ 0 h 383664"/>
              <a:gd name="connsiteX0" fmla="*/ 4015082 w 4015082"/>
              <a:gd name="connsiteY0" fmla="*/ 29941 h 383664"/>
              <a:gd name="connsiteX1" fmla="*/ 3600933 w 4015082"/>
              <a:gd name="connsiteY1" fmla="*/ 344845 h 383664"/>
              <a:gd name="connsiteX2" fmla="*/ 343934 w 4015082"/>
              <a:gd name="connsiteY2" fmla="*/ 383664 h 383664"/>
              <a:gd name="connsiteX3" fmla="*/ 0 w 4015082"/>
              <a:gd name="connsiteY3" fmla="*/ 0 h 383664"/>
              <a:gd name="connsiteX0" fmla="*/ 4187190 w 4187190"/>
              <a:gd name="connsiteY0" fmla="*/ 15896 h 369619"/>
              <a:gd name="connsiteX1" fmla="*/ 3773041 w 4187190"/>
              <a:gd name="connsiteY1" fmla="*/ 330800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4187190 w 4187190"/>
              <a:gd name="connsiteY0" fmla="*/ 15896 h 369619"/>
              <a:gd name="connsiteX1" fmla="*/ 3749302 w 4187190"/>
              <a:gd name="connsiteY1" fmla="*/ 349527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0 w 6265284"/>
              <a:gd name="connsiteY0" fmla="*/ 0 h 1092877"/>
              <a:gd name="connsiteX1" fmla="*/ 6265284 w 6265284"/>
              <a:gd name="connsiteY1" fmla="*/ 1072785 h 1092877"/>
              <a:gd name="connsiteX2" fmla="*/ 3032024 w 6265284"/>
              <a:gd name="connsiteY2" fmla="*/ 1092877 h 1092877"/>
              <a:gd name="connsiteX3" fmla="*/ 2515982 w 6265284"/>
              <a:gd name="connsiteY3" fmla="*/ 723258 h 1092877"/>
              <a:gd name="connsiteX0" fmla="*/ 0 w 3032024"/>
              <a:gd name="connsiteY0" fmla="*/ 1193950 h 2286827"/>
              <a:gd name="connsiteX1" fmla="*/ 1581391 w 3032024"/>
              <a:gd name="connsiteY1" fmla="*/ 0 h 2286827"/>
              <a:gd name="connsiteX2" fmla="*/ 3032024 w 3032024"/>
              <a:gd name="connsiteY2" fmla="*/ 2286827 h 2286827"/>
              <a:gd name="connsiteX3" fmla="*/ 2515982 w 3032024"/>
              <a:gd name="connsiteY3" fmla="*/ 1917208 h 2286827"/>
              <a:gd name="connsiteX0" fmla="*/ 0 w 2515982"/>
              <a:gd name="connsiteY0" fmla="*/ 1896586 h 2619844"/>
              <a:gd name="connsiteX1" fmla="*/ 1581391 w 2515982"/>
              <a:gd name="connsiteY1" fmla="*/ 702636 h 2619844"/>
              <a:gd name="connsiteX2" fmla="*/ 1241736 w 2515982"/>
              <a:gd name="connsiteY2" fmla="*/ 0 h 2619844"/>
              <a:gd name="connsiteX3" fmla="*/ 2515982 w 2515982"/>
              <a:gd name="connsiteY3" fmla="*/ 2619844 h 2619844"/>
              <a:gd name="connsiteX0" fmla="*/ 0 w 1581391"/>
              <a:gd name="connsiteY0" fmla="*/ 2890379 h 2890379"/>
              <a:gd name="connsiteX1" fmla="*/ 1581391 w 1581391"/>
              <a:gd name="connsiteY1" fmla="*/ 1696429 h 2890379"/>
              <a:gd name="connsiteX2" fmla="*/ 1241736 w 1581391"/>
              <a:gd name="connsiteY2" fmla="*/ 993793 h 2890379"/>
              <a:gd name="connsiteX3" fmla="*/ 1579203 w 1581391"/>
              <a:gd name="connsiteY3" fmla="*/ 0 h 2890379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29193 w 1581391"/>
              <a:gd name="connsiteY3" fmla="*/ 0 h 2973211"/>
              <a:gd name="connsiteX0" fmla="*/ 0 w 1581391"/>
              <a:gd name="connsiteY0" fmla="*/ 3276927 h 3276927"/>
              <a:gd name="connsiteX1" fmla="*/ 1581391 w 1581391"/>
              <a:gd name="connsiteY1" fmla="*/ 2082977 h 3276927"/>
              <a:gd name="connsiteX2" fmla="*/ 1241736 w 1581391"/>
              <a:gd name="connsiteY2" fmla="*/ 1380341 h 3276927"/>
              <a:gd name="connsiteX3" fmla="*/ 1249193 w 1581391"/>
              <a:gd name="connsiteY3" fmla="*/ 0 h 3276927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34193 w 1581391"/>
              <a:gd name="connsiteY3" fmla="*/ 0 h 2973211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241736 w 1581391"/>
              <a:gd name="connsiteY2" fmla="*/ 1112124 h 3008710"/>
              <a:gd name="connsiteX3" fmla="*/ 1239193 w 1581391"/>
              <a:gd name="connsiteY3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320792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747705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66390"/>
              <a:gd name="connsiteY0" fmla="*/ 3008710 h 3008710"/>
              <a:gd name="connsiteX1" fmla="*/ 1566390 w 1566390"/>
              <a:gd name="connsiteY1" fmla="*/ 1747705 h 3008710"/>
              <a:gd name="connsiteX2" fmla="*/ 1565798 w 1566390"/>
              <a:gd name="connsiteY2" fmla="*/ 1270181 h 3008710"/>
              <a:gd name="connsiteX3" fmla="*/ 1241736 w 1566390"/>
              <a:gd name="connsiteY3" fmla="*/ 1112124 h 3008710"/>
              <a:gd name="connsiteX4" fmla="*/ 1239193 w 1566390"/>
              <a:gd name="connsiteY4" fmla="*/ 0 h 3008710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1765803 w 1766395"/>
              <a:gd name="connsiteY2" fmla="*/ 1270181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725529"/>
              <a:gd name="connsiteY0" fmla="*/ 2874009 h 2874009"/>
              <a:gd name="connsiteX1" fmla="*/ 725529 w 725529"/>
              <a:gd name="connsiteY1" fmla="*/ 1747705 h 2874009"/>
              <a:gd name="connsiteX2" fmla="*/ 724937 w 725529"/>
              <a:gd name="connsiteY2" fmla="*/ 1270181 h 2874009"/>
              <a:gd name="connsiteX3" fmla="*/ 400875 w 725529"/>
              <a:gd name="connsiteY3" fmla="*/ 1112124 h 2874009"/>
              <a:gd name="connsiteX4" fmla="*/ 398332 w 725529"/>
              <a:gd name="connsiteY4" fmla="*/ 0 h 2874009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400875 w 725529"/>
              <a:gd name="connsiteY3" fmla="*/ 1092349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42121 w 725529"/>
              <a:gd name="connsiteY3" fmla="*/ 1079165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8699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8699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33766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0344 w 725529"/>
              <a:gd name="connsiteY3" fmla="*/ 1118716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175278 w 725529"/>
              <a:gd name="connsiteY3" fmla="*/ 1105533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75543 w 725529"/>
              <a:gd name="connsiteY3" fmla="*/ 1112125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75543 w 725529"/>
              <a:gd name="connsiteY3" fmla="*/ 1112125 h 2854234"/>
              <a:gd name="connsiteX4" fmla="*/ 264644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92254 w 725529"/>
              <a:gd name="connsiteY3" fmla="*/ 1125309 h 2854234"/>
              <a:gd name="connsiteX4" fmla="*/ 264644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2889 w 725529"/>
              <a:gd name="connsiteY3" fmla="*/ 1125309 h 2854234"/>
              <a:gd name="connsiteX4" fmla="*/ 264644 w 725529"/>
              <a:gd name="connsiteY4" fmla="*/ 0 h 2854234"/>
              <a:gd name="connsiteX0" fmla="*/ 43202 w 768731"/>
              <a:gd name="connsiteY0" fmla="*/ 2975683 h 2975683"/>
              <a:gd name="connsiteX1" fmla="*/ 768731 w 768731"/>
              <a:gd name="connsiteY1" fmla="*/ 1849379 h 2975683"/>
              <a:gd name="connsiteX2" fmla="*/ 768139 w 768731"/>
              <a:gd name="connsiteY2" fmla="*/ 1371855 h 2975683"/>
              <a:gd name="connsiteX3" fmla="*/ 66091 w 768731"/>
              <a:gd name="connsiteY3" fmla="*/ 1246758 h 2975683"/>
              <a:gd name="connsiteX4" fmla="*/ 0 w 768731"/>
              <a:gd name="connsiteY4" fmla="*/ 0 h 2975683"/>
              <a:gd name="connsiteX0" fmla="*/ 54072 w 779601"/>
              <a:gd name="connsiteY0" fmla="*/ 2975683 h 2975683"/>
              <a:gd name="connsiteX1" fmla="*/ 779601 w 779601"/>
              <a:gd name="connsiteY1" fmla="*/ 1849379 h 2975683"/>
              <a:gd name="connsiteX2" fmla="*/ 779009 w 779601"/>
              <a:gd name="connsiteY2" fmla="*/ 1371855 h 2975683"/>
              <a:gd name="connsiteX3" fmla="*/ 0 w 779601"/>
              <a:gd name="connsiteY3" fmla="*/ 1277120 h 2975683"/>
              <a:gd name="connsiteX4" fmla="*/ 10870 w 779601"/>
              <a:gd name="connsiteY4" fmla="*/ 0 h 2975683"/>
              <a:gd name="connsiteX0" fmla="*/ 62442 w 787971"/>
              <a:gd name="connsiteY0" fmla="*/ 2763147 h 2763147"/>
              <a:gd name="connsiteX1" fmla="*/ 787971 w 787971"/>
              <a:gd name="connsiteY1" fmla="*/ 1636843 h 2763147"/>
              <a:gd name="connsiteX2" fmla="*/ 787379 w 787971"/>
              <a:gd name="connsiteY2" fmla="*/ 1159319 h 2763147"/>
              <a:gd name="connsiteX3" fmla="*/ 8370 w 787971"/>
              <a:gd name="connsiteY3" fmla="*/ 1064584 h 2763147"/>
              <a:gd name="connsiteX4" fmla="*/ 0 w 787971"/>
              <a:gd name="connsiteY4" fmla="*/ 0 h 2763147"/>
              <a:gd name="connsiteX0" fmla="*/ 54072 w 779601"/>
              <a:gd name="connsiteY0" fmla="*/ 2808691 h 2808691"/>
              <a:gd name="connsiteX1" fmla="*/ 779601 w 779601"/>
              <a:gd name="connsiteY1" fmla="*/ 1682387 h 2808691"/>
              <a:gd name="connsiteX2" fmla="*/ 779009 w 779601"/>
              <a:gd name="connsiteY2" fmla="*/ 1204863 h 2808691"/>
              <a:gd name="connsiteX3" fmla="*/ 0 w 779601"/>
              <a:gd name="connsiteY3" fmla="*/ 1110128 h 2808691"/>
              <a:gd name="connsiteX4" fmla="*/ 30111 w 779601"/>
              <a:gd name="connsiteY4" fmla="*/ 0 h 2808691"/>
              <a:gd name="connsiteX0" fmla="*/ 62830 w 788359"/>
              <a:gd name="connsiteY0" fmla="*/ 2896348 h 2896348"/>
              <a:gd name="connsiteX1" fmla="*/ 788359 w 788359"/>
              <a:gd name="connsiteY1" fmla="*/ 1770044 h 2896348"/>
              <a:gd name="connsiteX2" fmla="*/ 787767 w 788359"/>
              <a:gd name="connsiteY2" fmla="*/ 1292520 h 2896348"/>
              <a:gd name="connsiteX3" fmla="*/ 8758 w 788359"/>
              <a:gd name="connsiteY3" fmla="*/ 1197785 h 2896348"/>
              <a:gd name="connsiteX4" fmla="*/ 38869 w 788359"/>
              <a:gd name="connsiteY4" fmla="*/ 87657 h 2896348"/>
              <a:gd name="connsiteX5" fmla="*/ 0 w 788359"/>
              <a:gd name="connsiteY5" fmla="*/ 69436 h 2896348"/>
              <a:gd name="connsiteX0" fmla="*/ 54072 w 818640"/>
              <a:gd name="connsiteY0" fmla="*/ 3100173 h 3100173"/>
              <a:gd name="connsiteX1" fmla="*/ 779601 w 818640"/>
              <a:gd name="connsiteY1" fmla="*/ 1973869 h 3100173"/>
              <a:gd name="connsiteX2" fmla="*/ 779009 w 818640"/>
              <a:gd name="connsiteY2" fmla="*/ 1496345 h 3100173"/>
              <a:gd name="connsiteX3" fmla="*/ 0 w 818640"/>
              <a:gd name="connsiteY3" fmla="*/ 1401610 h 3100173"/>
              <a:gd name="connsiteX4" fmla="*/ 30111 w 818640"/>
              <a:gd name="connsiteY4" fmla="*/ 291482 h 3100173"/>
              <a:gd name="connsiteX5" fmla="*/ 818579 w 818640"/>
              <a:gd name="connsiteY5" fmla="*/ 0 h 3100173"/>
              <a:gd name="connsiteX0" fmla="*/ 54072 w 818579"/>
              <a:gd name="connsiteY0" fmla="*/ 3100173 h 3100173"/>
              <a:gd name="connsiteX1" fmla="*/ 779601 w 818579"/>
              <a:gd name="connsiteY1" fmla="*/ 1973869 h 3100173"/>
              <a:gd name="connsiteX2" fmla="*/ 779009 w 818579"/>
              <a:gd name="connsiteY2" fmla="*/ 1496345 h 3100173"/>
              <a:gd name="connsiteX3" fmla="*/ 0 w 818579"/>
              <a:gd name="connsiteY3" fmla="*/ 1401610 h 3100173"/>
              <a:gd name="connsiteX4" fmla="*/ 30111 w 818579"/>
              <a:gd name="connsiteY4" fmla="*/ 291482 h 3100173"/>
              <a:gd name="connsiteX5" fmla="*/ 510732 w 818579"/>
              <a:gd name="connsiteY5" fmla="*/ 60725 h 3100173"/>
              <a:gd name="connsiteX6" fmla="*/ 818579 w 818579"/>
              <a:gd name="connsiteY6" fmla="*/ 0 h 3100173"/>
              <a:gd name="connsiteX0" fmla="*/ 54072 w 779601"/>
              <a:gd name="connsiteY0" fmla="*/ 3510065 h 3510065"/>
              <a:gd name="connsiteX1" fmla="*/ 779601 w 779601"/>
              <a:gd name="connsiteY1" fmla="*/ 2383761 h 3510065"/>
              <a:gd name="connsiteX2" fmla="*/ 779009 w 779601"/>
              <a:gd name="connsiteY2" fmla="*/ 1906237 h 3510065"/>
              <a:gd name="connsiteX3" fmla="*/ 0 w 779601"/>
              <a:gd name="connsiteY3" fmla="*/ 1811502 h 3510065"/>
              <a:gd name="connsiteX4" fmla="*/ 30111 w 779601"/>
              <a:gd name="connsiteY4" fmla="*/ 701374 h 3510065"/>
              <a:gd name="connsiteX5" fmla="*/ 510732 w 779601"/>
              <a:gd name="connsiteY5" fmla="*/ 470617 h 3510065"/>
              <a:gd name="connsiteX6" fmla="*/ 760858 w 779601"/>
              <a:gd name="connsiteY6" fmla="*/ 0 h 3510065"/>
              <a:gd name="connsiteX0" fmla="*/ 54072 w 809403"/>
              <a:gd name="connsiteY0" fmla="*/ 3510065 h 3510065"/>
              <a:gd name="connsiteX1" fmla="*/ 779601 w 809403"/>
              <a:gd name="connsiteY1" fmla="*/ 2383761 h 3510065"/>
              <a:gd name="connsiteX2" fmla="*/ 779009 w 809403"/>
              <a:gd name="connsiteY2" fmla="*/ 1906237 h 3510065"/>
              <a:gd name="connsiteX3" fmla="*/ 0 w 809403"/>
              <a:gd name="connsiteY3" fmla="*/ 1811502 h 3510065"/>
              <a:gd name="connsiteX4" fmla="*/ 30111 w 809403"/>
              <a:gd name="connsiteY4" fmla="*/ 701374 h 3510065"/>
              <a:gd name="connsiteX5" fmla="*/ 760857 w 809403"/>
              <a:gd name="connsiteY5" fmla="*/ 440254 h 3510065"/>
              <a:gd name="connsiteX6" fmla="*/ 760858 w 809403"/>
              <a:gd name="connsiteY6" fmla="*/ 0 h 3510065"/>
              <a:gd name="connsiteX0" fmla="*/ 54072 w 809403"/>
              <a:gd name="connsiteY0" fmla="*/ 3510065 h 3510065"/>
              <a:gd name="connsiteX1" fmla="*/ 779601 w 809403"/>
              <a:gd name="connsiteY1" fmla="*/ 2383761 h 3510065"/>
              <a:gd name="connsiteX2" fmla="*/ 779009 w 809403"/>
              <a:gd name="connsiteY2" fmla="*/ 1906237 h 3510065"/>
              <a:gd name="connsiteX3" fmla="*/ 0 w 809403"/>
              <a:gd name="connsiteY3" fmla="*/ 1811502 h 3510065"/>
              <a:gd name="connsiteX4" fmla="*/ 30111 w 809403"/>
              <a:gd name="connsiteY4" fmla="*/ 701374 h 3510065"/>
              <a:gd name="connsiteX5" fmla="*/ 760857 w 809403"/>
              <a:gd name="connsiteY5" fmla="*/ 440254 h 3510065"/>
              <a:gd name="connsiteX6" fmla="*/ 760858 w 809403"/>
              <a:gd name="connsiteY6" fmla="*/ 0 h 3510065"/>
              <a:gd name="connsiteX0" fmla="*/ 54072 w 779601"/>
              <a:gd name="connsiteY0" fmla="*/ 3510065 h 3510065"/>
              <a:gd name="connsiteX1" fmla="*/ 779601 w 779601"/>
              <a:gd name="connsiteY1" fmla="*/ 2383761 h 3510065"/>
              <a:gd name="connsiteX2" fmla="*/ 779009 w 779601"/>
              <a:gd name="connsiteY2" fmla="*/ 1906237 h 3510065"/>
              <a:gd name="connsiteX3" fmla="*/ 0 w 779601"/>
              <a:gd name="connsiteY3" fmla="*/ 1811502 h 3510065"/>
              <a:gd name="connsiteX4" fmla="*/ 30111 w 779601"/>
              <a:gd name="connsiteY4" fmla="*/ 701374 h 3510065"/>
              <a:gd name="connsiteX5" fmla="*/ 760857 w 779601"/>
              <a:gd name="connsiteY5" fmla="*/ 440254 h 3510065"/>
              <a:gd name="connsiteX6" fmla="*/ 760858 w 779601"/>
              <a:gd name="connsiteY6" fmla="*/ 0 h 3510065"/>
              <a:gd name="connsiteX0" fmla="*/ 54072 w 779601"/>
              <a:gd name="connsiteY0" fmla="*/ 3579994 h 3579994"/>
              <a:gd name="connsiteX1" fmla="*/ 779601 w 779601"/>
              <a:gd name="connsiteY1" fmla="*/ 2453690 h 3579994"/>
              <a:gd name="connsiteX2" fmla="*/ 779009 w 779601"/>
              <a:gd name="connsiteY2" fmla="*/ 1976166 h 3579994"/>
              <a:gd name="connsiteX3" fmla="*/ 0 w 779601"/>
              <a:gd name="connsiteY3" fmla="*/ 1881431 h 3579994"/>
              <a:gd name="connsiteX4" fmla="*/ 30111 w 779601"/>
              <a:gd name="connsiteY4" fmla="*/ 771303 h 3579994"/>
              <a:gd name="connsiteX5" fmla="*/ 760857 w 779601"/>
              <a:gd name="connsiteY5" fmla="*/ 510183 h 3579994"/>
              <a:gd name="connsiteX6" fmla="*/ 760858 w 779601"/>
              <a:gd name="connsiteY6" fmla="*/ 69929 h 3579994"/>
              <a:gd name="connsiteX0" fmla="*/ 54072 w 779601"/>
              <a:gd name="connsiteY0" fmla="*/ 3707204 h 3707204"/>
              <a:gd name="connsiteX1" fmla="*/ 779601 w 779601"/>
              <a:gd name="connsiteY1" fmla="*/ 2580900 h 3707204"/>
              <a:gd name="connsiteX2" fmla="*/ 779009 w 779601"/>
              <a:gd name="connsiteY2" fmla="*/ 2103376 h 3707204"/>
              <a:gd name="connsiteX3" fmla="*/ 0 w 779601"/>
              <a:gd name="connsiteY3" fmla="*/ 2008641 h 3707204"/>
              <a:gd name="connsiteX4" fmla="*/ 30111 w 779601"/>
              <a:gd name="connsiteY4" fmla="*/ 898513 h 3707204"/>
              <a:gd name="connsiteX5" fmla="*/ 760857 w 779601"/>
              <a:gd name="connsiteY5" fmla="*/ 637393 h 3707204"/>
              <a:gd name="connsiteX6" fmla="*/ 739550 w 779601"/>
              <a:gd name="connsiteY6" fmla="*/ 59300 h 3707204"/>
              <a:gd name="connsiteX0" fmla="*/ 54072 w 779601"/>
              <a:gd name="connsiteY0" fmla="*/ 3647904 h 3647904"/>
              <a:gd name="connsiteX1" fmla="*/ 779601 w 779601"/>
              <a:gd name="connsiteY1" fmla="*/ 2521600 h 3647904"/>
              <a:gd name="connsiteX2" fmla="*/ 779009 w 779601"/>
              <a:gd name="connsiteY2" fmla="*/ 2044076 h 3647904"/>
              <a:gd name="connsiteX3" fmla="*/ 0 w 779601"/>
              <a:gd name="connsiteY3" fmla="*/ 1949341 h 3647904"/>
              <a:gd name="connsiteX4" fmla="*/ 30111 w 779601"/>
              <a:gd name="connsiteY4" fmla="*/ 839213 h 3647904"/>
              <a:gd name="connsiteX5" fmla="*/ 760857 w 779601"/>
              <a:gd name="connsiteY5" fmla="*/ 578093 h 3647904"/>
              <a:gd name="connsiteX6" fmla="*/ 739550 w 779601"/>
              <a:gd name="connsiteY6" fmla="*/ 0 h 3647904"/>
              <a:gd name="connsiteX0" fmla="*/ 54072 w 779601"/>
              <a:gd name="connsiteY0" fmla="*/ 3557132 h 3557132"/>
              <a:gd name="connsiteX1" fmla="*/ 779601 w 779601"/>
              <a:gd name="connsiteY1" fmla="*/ 2430828 h 3557132"/>
              <a:gd name="connsiteX2" fmla="*/ 779009 w 779601"/>
              <a:gd name="connsiteY2" fmla="*/ 1953304 h 3557132"/>
              <a:gd name="connsiteX3" fmla="*/ 0 w 779601"/>
              <a:gd name="connsiteY3" fmla="*/ 1858569 h 3557132"/>
              <a:gd name="connsiteX4" fmla="*/ 30111 w 779601"/>
              <a:gd name="connsiteY4" fmla="*/ 748441 h 3557132"/>
              <a:gd name="connsiteX5" fmla="*/ 760857 w 779601"/>
              <a:gd name="connsiteY5" fmla="*/ 487321 h 3557132"/>
              <a:gd name="connsiteX6" fmla="*/ 739550 w 779601"/>
              <a:gd name="connsiteY6" fmla="*/ 0 h 3557132"/>
              <a:gd name="connsiteX0" fmla="*/ 54072 w 779601"/>
              <a:gd name="connsiteY0" fmla="*/ 3557132 h 3557132"/>
              <a:gd name="connsiteX1" fmla="*/ 779601 w 779601"/>
              <a:gd name="connsiteY1" fmla="*/ 2430828 h 3557132"/>
              <a:gd name="connsiteX2" fmla="*/ 779009 w 779601"/>
              <a:gd name="connsiteY2" fmla="*/ 1953304 h 3557132"/>
              <a:gd name="connsiteX3" fmla="*/ 0 w 779601"/>
              <a:gd name="connsiteY3" fmla="*/ 1858569 h 3557132"/>
              <a:gd name="connsiteX4" fmla="*/ 30111 w 779601"/>
              <a:gd name="connsiteY4" fmla="*/ 748441 h 3557132"/>
              <a:gd name="connsiteX5" fmla="*/ 760857 w 779601"/>
              <a:gd name="connsiteY5" fmla="*/ 487321 h 3557132"/>
              <a:gd name="connsiteX6" fmla="*/ 739550 w 779601"/>
              <a:gd name="connsiteY6" fmla="*/ 0 h 3557132"/>
              <a:gd name="connsiteX0" fmla="*/ 54072 w 779601"/>
              <a:gd name="connsiteY0" fmla="*/ 3580665 h 3580665"/>
              <a:gd name="connsiteX1" fmla="*/ 779601 w 779601"/>
              <a:gd name="connsiteY1" fmla="*/ 2454361 h 3580665"/>
              <a:gd name="connsiteX2" fmla="*/ 779009 w 779601"/>
              <a:gd name="connsiteY2" fmla="*/ 1976837 h 3580665"/>
              <a:gd name="connsiteX3" fmla="*/ 0 w 779601"/>
              <a:gd name="connsiteY3" fmla="*/ 1882102 h 3580665"/>
              <a:gd name="connsiteX4" fmla="*/ 30111 w 779601"/>
              <a:gd name="connsiteY4" fmla="*/ 771974 h 3580665"/>
              <a:gd name="connsiteX5" fmla="*/ 760857 w 779601"/>
              <a:gd name="connsiteY5" fmla="*/ 510854 h 3580665"/>
              <a:gd name="connsiteX6" fmla="*/ 735288 w 779601"/>
              <a:gd name="connsiteY6" fmla="*/ 0 h 3580665"/>
              <a:gd name="connsiteX0" fmla="*/ 54072 w 779601"/>
              <a:gd name="connsiteY0" fmla="*/ 3580665 h 3580665"/>
              <a:gd name="connsiteX1" fmla="*/ 779601 w 779601"/>
              <a:gd name="connsiteY1" fmla="*/ 2454361 h 3580665"/>
              <a:gd name="connsiteX2" fmla="*/ 779009 w 779601"/>
              <a:gd name="connsiteY2" fmla="*/ 1976837 h 3580665"/>
              <a:gd name="connsiteX3" fmla="*/ 0 w 779601"/>
              <a:gd name="connsiteY3" fmla="*/ 1882102 h 3580665"/>
              <a:gd name="connsiteX4" fmla="*/ 30111 w 779601"/>
              <a:gd name="connsiteY4" fmla="*/ 771974 h 3580665"/>
              <a:gd name="connsiteX5" fmla="*/ 760857 w 779601"/>
              <a:gd name="connsiteY5" fmla="*/ 510854 h 3580665"/>
              <a:gd name="connsiteX6" fmla="*/ 735288 w 779601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67907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12505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12505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2337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38076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38076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872488"/>
              <a:gd name="connsiteY0" fmla="*/ 3580665 h 3580665"/>
              <a:gd name="connsiteX1" fmla="*/ 775061 w 872488"/>
              <a:gd name="connsiteY1" fmla="*/ 2454361 h 3580665"/>
              <a:gd name="connsiteX2" fmla="*/ 872488 w 872488"/>
              <a:gd name="connsiteY2" fmla="*/ 2054161 h 3580665"/>
              <a:gd name="connsiteX3" fmla="*/ 38076 w 872488"/>
              <a:gd name="connsiteY3" fmla="*/ 1835036 h 3580665"/>
              <a:gd name="connsiteX4" fmla="*/ 0 w 872488"/>
              <a:gd name="connsiteY4" fmla="*/ 775336 h 3580665"/>
              <a:gd name="connsiteX5" fmla="*/ 756317 w 872488"/>
              <a:gd name="connsiteY5" fmla="*/ 510854 h 3580665"/>
              <a:gd name="connsiteX6" fmla="*/ 730748 w 872488"/>
              <a:gd name="connsiteY6" fmla="*/ 0 h 3580665"/>
              <a:gd name="connsiteX0" fmla="*/ 49532 w 873080"/>
              <a:gd name="connsiteY0" fmla="*/ 3580665 h 3580665"/>
              <a:gd name="connsiteX1" fmla="*/ 873080 w 873080"/>
              <a:gd name="connsiteY1" fmla="*/ 2414018 h 3580665"/>
              <a:gd name="connsiteX2" fmla="*/ 872488 w 873080"/>
              <a:gd name="connsiteY2" fmla="*/ 2054161 h 3580665"/>
              <a:gd name="connsiteX3" fmla="*/ 38076 w 873080"/>
              <a:gd name="connsiteY3" fmla="*/ 1835036 h 3580665"/>
              <a:gd name="connsiteX4" fmla="*/ 0 w 873080"/>
              <a:gd name="connsiteY4" fmla="*/ 775336 h 3580665"/>
              <a:gd name="connsiteX5" fmla="*/ 756317 w 873080"/>
              <a:gd name="connsiteY5" fmla="*/ 510854 h 3580665"/>
              <a:gd name="connsiteX6" fmla="*/ 730748 w 873080"/>
              <a:gd name="connsiteY6" fmla="*/ 0 h 3580665"/>
              <a:gd name="connsiteX0" fmla="*/ 49532 w 873080"/>
              <a:gd name="connsiteY0" fmla="*/ 3580665 h 3580665"/>
              <a:gd name="connsiteX1" fmla="*/ 873080 w 873080"/>
              <a:gd name="connsiteY1" fmla="*/ 2414018 h 3580665"/>
              <a:gd name="connsiteX2" fmla="*/ 872488 w 873080"/>
              <a:gd name="connsiteY2" fmla="*/ 2054161 h 3580665"/>
              <a:gd name="connsiteX3" fmla="*/ 38076 w 873080"/>
              <a:gd name="connsiteY3" fmla="*/ 1835036 h 3580665"/>
              <a:gd name="connsiteX4" fmla="*/ 0 w 873080"/>
              <a:gd name="connsiteY4" fmla="*/ 775336 h 3580665"/>
              <a:gd name="connsiteX5" fmla="*/ 730748 w 873080"/>
              <a:gd name="connsiteY5" fmla="*/ 0 h 3580665"/>
              <a:gd name="connsiteX0" fmla="*/ 12167 w 835715"/>
              <a:gd name="connsiteY0" fmla="*/ 3580665 h 3580665"/>
              <a:gd name="connsiteX1" fmla="*/ 835715 w 835715"/>
              <a:gd name="connsiteY1" fmla="*/ 2414018 h 3580665"/>
              <a:gd name="connsiteX2" fmla="*/ 835123 w 835715"/>
              <a:gd name="connsiteY2" fmla="*/ 2054161 h 3580665"/>
              <a:gd name="connsiteX3" fmla="*/ 711 w 835715"/>
              <a:gd name="connsiteY3" fmla="*/ 1835036 h 3580665"/>
              <a:gd name="connsiteX4" fmla="*/ 693383 w 835715"/>
              <a:gd name="connsiteY4" fmla="*/ 0 h 3580665"/>
              <a:gd name="connsiteX0" fmla="*/ 0 w 823548"/>
              <a:gd name="connsiteY0" fmla="*/ 3580665 h 3580665"/>
              <a:gd name="connsiteX1" fmla="*/ 823548 w 823548"/>
              <a:gd name="connsiteY1" fmla="*/ 2414018 h 3580665"/>
              <a:gd name="connsiteX2" fmla="*/ 822956 w 823548"/>
              <a:gd name="connsiteY2" fmla="*/ 2054161 h 3580665"/>
              <a:gd name="connsiteX3" fmla="*/ 287809 w 823548"/>
              <a:gd name="connsiteY3" fmla="*/ 1835036 h 3580665"/>
              <a:gd name="connsiteX4" fmla="*/ 681216 w 823548"/>
              <a:gd name="connsiteY4" fmla="*/ 0 h 3580665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20677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20677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29416 w 823548"/>
              <a:gd name="connsiteY3" fmla="*/ 1817763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78322 w 823548"/>
              <a:gd name="connsiteY3" fmla="*/ 1806247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06247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29278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29278 h 3569150"/>
              <a:gd name="connsiteX4" fmla="*/ 126482 w 823548"/>
              <a:gd name="connsiteY4" fmla="*/ 0 h 3569150"/>
              <a:gd name="connsiteX0" fmla="*/ 0 w 823548"/>
              <a:gd name="connsiteY0" fmla="*/ 3574908 h 3574908"/>
              <a:gd name="connsiteX1" fmla="*/ 823548 w 823548"/>
              <a:gd name="connsiteY1" fmla="*/ 2408261 h 3574908"/>
              <a:gd name="connsiteX2" fmla="*/ 822956 w 823548"/>
              <a:gd name="connsiteY2" fmla="*/ 2048404 h 3574908"/>
              <a:gd name="connsiteX3" fmla="*/ 149125 w 823548"/>
              <a:gd name="connsiteY3" fmla="*/ 1835036 h 3574908"/>
              <a:gd name="connsiteX4" fmla="*/ 68088 w 823548"/>
              <a:gd name="connsiteY4" fmla="*/ 0 h 3574908"/>
              <a:gd name="connsiteX0" fmla="*/ 0 w 823548"/>
              <a:gd name="connsiteY0" fmla="*/ 3574908 h 3574908"/>
              <a:gd name="connsiteX1" fmla="*/ 823548 w 823548"/>
              <a:gd name="connsiteY1" fmla="*/ 2408261 h 3574908"/>
              <a:gd name="connsiteX2" fmla="*/ 822956 w 823548"/>
              <a:gd name="connsiteY2" fmla="*/ 2048404 h 3574908"/>
              <a:gd name="connsiteX3" fmla="*/ 134526 w 823548"/>
              <a:gd name="connsiteY3" fmla="*/ 1858067 h 3574908"/>
              <a:gd name="connsiteX4" fmla="*/ 68088 w 823548"/>
              <a:gd name="connsiteY4" fmla="*/ 0 h 3574908"/>
              <a:gd name="connsiteX0" fmla="*/ 0 w 823548"/>
              <a:gd name="connsiteY0" fmla="*/ 3580665 h 3580665"/>
              <a:gd name="connsiteX1" fmla="*/ 823548 w 823548"/>
              <a:gd name="connsiteY1" fmla="*/ 2414018 h 3580665"/>
              <a:gd name="connsiteX2" fmla="*/ 822956 w 823548"/>
              <a:gd name="connsiteY2" fmla="*/ 2054161 h 3580665"/>
              <a:gd name="connsiteX3" fmla="*/ 134526 w 823548"/>
              <a:gd name="connsiteY3" fmla="*/ 1863824 h 3580665"/>
              <a:gd name="connsiteX4" fmla="*/ 104584 w 823548"/>
              <a:gd name="connsiteY4" fmla="*/ 0 h 3580665"/>
              <a:gd name="connsiteX0" fmla="*/ 29101 w 718964"/>
              <a:gd name="connsiteY0" fmla="*/ 3359195 h 3359195"/>
              <a:gd name="connsiteX1" fmla="*/ 718964 w 718964"/>
              <a:gd name="connsiteY1" fmla="*/ 2414018 h 3359195"/>
              <a:gd name="connsiteX2" fmla="*/ 718372 w 718964"/>
              <a:gd name="connsiteY2" fmla="*/ 2054161 h 3359195"/>
              <a:gd name="connsiteX3" fmla="*/ 29942 w 718964"/>
              <a:gd name="connsiteY3" fmla="*/ 1863824 h 3359195"/>
              <a:gd name="connsiteX4" fmla="*/ 0 w 718964"/>
              <a:gd name="connsiteY4" fmla="*/ 0 h 3359195"/>
              <a:gd name="connsiteX0" fmla="*/ 15733 w 705596"/>
              <a:gd name="connsiteY0" fmla="*/ 2968987 h 2968987"/>
              <a:gd name="connsiteX1" fmla="*/ 705596 w 705596"/>
              <a:gd name="connsiteY1" fmla="*/ 2023810 h 2968987"/>
              <a:gd name="connsiteX2" fmla="*/ 705004 w 705596"/>
              <a:gd name="connsiteY2" fmla="*/ 1663953 h 2968987"/>
              <a:gd name="connsiteX3" fmla="*/ 16574 w 705596"/>
              <a:gd name="connsiteY3" fmla="*/ 1473616 h 2968987"/>
              <a:gd name="connsiteX4" fmla="*/ 0 w 705596"/>
              <a:gd name="connsiteY4" fmla="*/ 0 h 2968987"/>
              <a:gd name="connsiteX0" fmla="*/ 21024 w 710887"/>
              <a:gd name="connsiteY0" fmla="*/ 3027431 h 3027431"/>
              <a:gd name="connsiteX1" fmla="*/ 710887 w 710887"/>
              <a:gd name="connsiteY1" fmla="*/ 2082254 h 3027431"/>
              <a:gd name="connsiteX2" fmla="*/ 710295 w 710887"/>
              <a:gd name="connsiteY2" fmla="*/ 1722397 h 3027431"/>
              <a:gd name="connsiteX3" fmla="*/ 21865 w 710887"/>
              <a:gd name="connsiteY3" fmla="*/ 1532060 h 3027431"/>
              <a:gd name="connsiteX4" fmla="*/ 0 w 710887"/>
              <a:gd name="connsiteY4" fmla="*/ 0 h 3027431"/>
              <a:gd name="connsiteX0" fmla="*/ 34392 w 710887"/>
              <a:gd name="connsiteY0" fmla="*/ 2943061 h 2943061"/>
              <a:gd name="connsiteX1" fmla="*/ 710887 w 710887"/>
              <a:gd name="connsiteY1" fmla="*/ 2082254 h 2943061"/>
              <a:gd name="connsiteX2" fmla="*/ 710295 w 710887"/>
              <a:gd name="connsiteY2" fmla="*/ 1722397 h 2943061"/>
              <a:gd name="connsiteX3" fmla="*/ 21865 w 710887"/>
              <a:gd name="connsiteY3" fmla="*/ 1532060 h 2943061"/>
              <a:gd name="connsiteX4" fmla="*/ 0 w 710887"/>
              <a:gd name="connsiteY4" fmla="*/ 0 h 2943061"/>
              <a:gd name="connsiteX0" fmla="*/ 34392 w 710887"/>
              <a:gd name="connsiteY0" fmla="*/ 2943061 h 2943061"/>
              <a:gd name="connsiteX1" fmla="*/ 710887 w 710887"/>
              <a:gd name="connsiteY1" fmla="*/ 2082254 h 2943061"/>
              <a:gd name="connsiteX2" fmla="*/ 710295 w 710887"/>
              <a:gd name="connsiteY2" fmla="*/ 1722397 h 2943061"/>
              <a:gd name="connsiteX3" fmla="*/ 21865 w 710887"/>
              <a:gd name="connsiteY3" fmla="*/ 1532060 h 2943061"/>
              <a:gd name="connsiteX4" fmla="*/ 0 w 710887"/>
              <a:gd name="connsiteY4" fmla="*/ 0 h 294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887" h="2943061">
                <a:moveTo>
                  <a:pt x="34392" y="2943061"/>
                </a:moveTo>
                <a:cubicBezTo>
                  <a:pt x="643118" y="2216702"/>
                  <a:pt x="436371" y="2471136"/>
                  <a:pt x="710887" y="2082254"/>
                </a:cubicBezTo>
                <a:cubicBezTo>
                  <a:pt x="710690" y="1923079"/>
                  <a:pt x="710492" y="1881572"/>
                  <a:pt x="710295" y="1722397"/>
                </a:cubicBezTo>
                <a:cubicBezTo>
                  <a:pt x="566067" y="1680698"/>
                  <a:pt x="166093" y="1573759"/>
                  <a:pt x="21865" y="1532060"/>
                </a:cubicBezTo>
                <a:cubicBezTo>
                  <a:pt x="5542" y="849989"/>
                  <a:pt x="1676" y="727768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tailEnd type="triangle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25" name="Group 224"/>
          <p:cNvGrpSpPr/>
          <p:nvPr/>
        </p:nvGrpSpPr>
        <p:grpSpPr>
          <a:xfrm>
            <a:off x="1811766" y="4825035"/>
            <a:ext cx="312906" cy="369332"/>
            <a:chOff x="418816" y="1964112"/>
            <a:chExt cx="288836" cy="369332"/>
          </a:xfrm>
        </p:grpSpPr>
        <p:sp>
          <p:nvSpPr>
            <p:cNvPr id="226" name="Oval 225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418816" y="1964112"/>
              <a:ext cx="288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1912329" y="3717809"/>
            <a:ext cx="312906" cy="369332"/>
            <a:chOff x="418816" y="1964112"/>
            <a:chExt cx="288836" cy="369332"/>
          </a:xfrm>
        </p:grpSpPr>
        <p:sp>
          <p:nvSpPr>
            <p:cNvPr id="229" name="Oval 228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418816" y="1964112"/>
              <a:ext cx="288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2</a:t>
              </a:r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1392633" y="2532088"/>
            <a:ext cx="312906" cy="369332"/>
            <a:chOff x="418816" y="1964112"/>
            <a:chExt cx="288836" cy="369332"/>
          </a:xfrm>
        </p:grpSpPr>
        <p:sp>
          <p:nvSpPr>
            <p:cNvPr id="232" name="Oval 231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418816" y="1964112"/>
              <a:ext cx="288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3</a:t>
              </a:r>
            </a:p>
          </p:txBody>
        </p:sp>
      </p:grpSp>
      <p:cxnSp>
        <p:nvCxnSpPr>
          <p:cNvPr id="4" name="Straight Arrow Connector 3"/>
          <p:cNvCxnSpPr/>
          <p:nvPr/>
        </p:nvCxnSpPr>
        <p:spPr bwMode="auto">
          <a:xfrm>
            <a:off x="1771838" y="1382173"/>
            <a:ext cx="39927" cy="199593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35" name="Group 234"/>
          <p:cNvGrpSpPr/>
          <p:nvPr/>
        </p:nvGrpSpPr>
        <p:grpSpPr>
          <a:xfrm>
            <a:off x="1632139" y="1883932"/>
            <a:ext cx="312906" cy="369332"/>
            <a:chOff x="418816" y="1964112"/>
            <a:chExt cx="288836" cy="369332"/>
          </a:xfrm>
        </p:grpSpPr>
        <p:sp>
          <p:nvSpPr>
            <p:cNvPr id="236" name="Oval 235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418816" y="1964112"/>
              <a:ext cx="288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4</a:t>
              </a:r>
            </a:p>
          </p:txBody>
        </p:sp>
      </p:grpSp>
      <p:sp>
        <p:nvSpPr>
          <p:cNvPr id="238" name="Freeform 237"/>
          <p:cNvSpPr/>
          <p:nvPr/>
        </p:nvSpPr>
        <p:spPr>
          <a:xfrm>
            <a:off x="2487116" y="1680415"/>
            <a:ext cx="1115247" cy="3309980"/>
          </a:xfrm>
          <a:custGeom>
            <a:avLst/>
            <a:gdLst>
              <a:gd name="connsiteX0" fmla="*/ 3902322 w 3902322"/>
              <a:gd name="connsiteY0" fmla="*/ 0 h 449814"/>
              <a:gd name="connsiteX1" fmla="*/ 3452563 w 3902322"/>
              <a:gd name="connsiteY1" fmla="*/ 449814 h 449814"/>
              <a:gd name="connsiteX2" fmla="*/ 343934 w 3902322"/>
              <a:gd name="connsiteY2" fmla="*/ 423354 h 449814"/>
              <a:gd name="connsiteX3" fmla="*/ 0 w 3902322"/>
              <a:gd name="connsiteY3" fmla="*/ 39690 h 449814"/>
              <a:gd name="connsiteX0" fmla="*/ 3902322 w 3902322"/>
              <a:gd name="connsiteY0" fmla="*/ 0 h 423354"/>
              <a:gd name="connsiteX1" fmla="*/ 3565324 w 3902322"/>
              <a:gd name="connsiteY1" fmla="*/ 402338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02322 w 3902322"/>
              <a:gd name="connsiteY0" fmla="*/ 0 h 423354"/>
              <a:gd name="connsiteX1" fmla="*/ 3600933 w 3902322"/>
              <a:gd name="connsiteY1" fmla="*/ 384535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43865 w 3943865"/>
              <a:gd name="connsiteY0" fmla="*/ 1851 h 383664"/>
              <a:gd name="connsiteX1" fmla="*/ 3600933 w 3943865"/>
              <a:gd name="connsiteY1" fmla="*/ 344845 h 383664"/>
              <a:gd name="connsiteX2" fmla="*/ 343934 w 3943865"/>
              <a:gd name="connsiteY2" fmla="*/ 383664 h 383664"/>
              <a:gd name="connsiteX3" fmla="*/ 0 w 3943865"/>
              <a:gd name="connsiteY3" fmla="*/ 0 h 383664"/>
              <a:gd name="connsiteX0" fmla="*/ 4015082 w 4015082"/>
              <a:gd name="connsiteY0" fmla="*/ 29941 h 383664"/>
              <a:gd name="connsiteX1" fmla="*/ 3600933 w 4015082"/>
              <a:gd name="connsiteY1" fmla="*/ 344845 h 383664"/>
              <a:gd name="connsiteX2" fmla="*/ 343934 w 4015082"/>
              <a:gd name="connsiteY2" fmla="*/ 383664 h 383664"/>
              <a:gd name="connsiteX3" fmla="*/ 0 w 4015082"/>
              <a:gd name="connsiteY3" fmla="*/ 0 h 383664"/>
              <a:gd name="connsiteX0" fmla="*/ 4187190 w 4187190"/>
              <a:gd name="connsiteY0" fmla="*/ 15896 h 369619"/>
              <a:gd name="connsiteX1" fmla="*/ 3773041 w 4187190"/>
              <a:gd name="connsiteY1" fmla="*/ 330800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4187190 w 4187190"/>
              <a:gd name="connsiteY0" fmla="*/ 15896 h 369619"/>
              <a:gd name="connsiteX1" fmla="*/ 3749302 w 4187190"/>
              <a:gd name="connsiteY1" fmla="*/ 349527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0 w 6265284"/>
              <a:gd name="connsiteY0" fmla="*/ 0 h 1092877"/>
              <a:gd name="connsiteX1" fmla="*/ 6265284 w 6265284"/>
              <a:gd name="connsiteY1" fmla="*/ 1072785 h 1092877"/>
              <a:gd name="connsiteX2" fmla="*/ 3032024 w 6265284"/>
              <a:gd name="connsiteY2" fmla="*/ 1092877 h 1092877"/>
              <a:gd name="connsiteX3" fmla="*/ 2515982 w 6265284"/>
              <a:gd name="connsiteY3" fmla="*/ 723258 h 1092877"/>
              <a:gd name="connsiteX0" fmla="*/ 0 w 3032024"/>
              <a:gd name="connsiteY0" fmla="*/ 1193950 h 2286827"/>
              <a:gd name="connsiteX1" fmla="*/ 1581391 w 3032024"/>
              <a:gd name="connsiteY1" fmla="*/ 0 h 2286827"/>
              <a:gd name="connsiteX2" fmla="*/ 3032024 w 3032024"/>
              <a:gd name="connsiteY2" fmla="*/ 2286827 h 2286827"/>
              <a:gd name="connsiteX3" fmla="*/ 2515982 w 3032024"/>
              <a:gd name="connsiteY3" fmla="*/ 1917208 h 2286827"/>
              <a:gd name="connsiteX0" fmla="*/ 0 w 2515982"/>
              <a:gd name="connsiteY0" fmla="*/ 1896586 h 2619844"/>
              <a:gd name="connsiteX1" fmla="*/ 1581391 w 2515982"/>
              <a:gd name="connsiteY1" fmla="*/ 702636 h 2619844"/>
              <a:gd name="connsiteX2" fmla="*/ 1241736 w 2515982"/>
              <a:gd name="connsiteY2" fmla="*/ 0 h 2619844"/>
              <a:gd name="connsiteX3" fmla="*/ 2515982 w 2515982"/>
              <a:gd name="connsiteY3" fmla="*/ 2619844 h 2619844"/>
              <a:gd name="connsiteX0" fmla="*/ 0 w 1581391"/>
              <a:gd name="connsiteY0" fmla="*/ 2890379 h 2890379"/>
              <a:gd name="connsiteX1" fmla="*/ 1581391 w 1581391"/>
              <a:gd name="connsiteY1" fmla="*/ 1696429 h 2890379"/>
              <a:gd name="connsiteX2" fmla="*/ 1241736 w 1581391"/>
              <a:gd name="connsiteY2" fmla="*/ 993793 h 2890379"/>
              <a:gd name="connsiteX3" fmla="*/ 1579203 w 1581391"/>
              <a:gd name="connsiteY3" fmla="*/ 0 h 2890379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29193 w 1581391"/>
              <a:gd name="connsiteY3" fmla="*/ 0 h 2973211"/>
              <a:gd name="connsiteX0" fmla="*/ 0 w 1581391"/>
              <a:gd name="connsiteY0" fmla="*/ 3276927 h 3276927"/>
              <a:gd name="connsiteX1" fmla="*/ 1581391 w 1581391"/>
              <a:gd name="connsiteY1" fmla="*/ 2082977 h 3276927"/>
              <a:gd name="connsiteX2" fmla="*/ 1241736 w 1581391"/>
              <a:gd name="connsiteY2" fmla="*/ 1380341 h 3276927"/>
              <a:gd name="connsiteX3" fmla="*/ 1249193 w 1581391"/>
              <a:gd name="connsiteY3" fmla="*/ 0 h 3276927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34193 w 1581391"/>
              <a:gd name="connsiteY3" fmla="*/ 0 h 2973211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241736 w 1581391"/>
              <a:gd name="connsiteY2" fmla="*/ 1112124 h 3008710"/>
              <a:gd name="connsiteX3" fmla="*/ 1239193 w 1581391"/>
              <a:gd name="connsiteY3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320792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747705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66390"/>
              <a:gd name="connsiteY0" fmla="*/ 3008710 h 3008710"/>
              <a:gd name="connsiteX1" fmla="*/ 1566390 w 1566390"/>
              <a:gd name="connsiteY1" fmla="*/ 1747705 h 3008710"/>
              <a:gd name="connsiteX2" fmla="*/ 1565798 w 1566390"/>
              <a:gd name="connsiteY2" fmla="*/ 1270181 h 3008710"/>
              <a:gd name="connsiteX3" fmla="*/ 1241736 w 1566390"/>
              <a:gd name="connsiteY3" fmla="*/ 1112124 h 3008710"/>
              <a:gd name="connsiteX4" fmla="*/ 1239193 w 1566390"/>
              <a:gd name="connsiteY4" fmla="*/ 0 h 3008710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1765803 w 1766395"/>
              <a:gd name="connsiteY2" fmla="*/ 1270181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579217 w 1766395"/>
              <a:gd name="connsiteY2" fmla="*/ 1319458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1442252"/>
              <a:gd name="connsiteY0" fmla="*/ 2988988 h 2988988"/>
              <a:gd name="connsiteX1" fmla="*/ 621443 w 1442252"/>
              <a:gd name="connsiteY1" fmla="*/ 1829833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21443 w 1442252"/>
              <a:gd name="connsiteY1" fmla="*/ 1829833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0807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0807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58579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585794 w 1442252"/>
              <a:gd name="connsiteY1" fmla="*/ 1714700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2035489"/>
              <a:gd name="connsiteY0" fmla="*/ 2876928 h 2876928"/>
              <a:gd name="connsiteX1" fmla="*/ 1179031 w 2035489"/>
              <a:gd name="connsiteY1" fmla="*/ 1714700 h 2876928"/>
              <a:gd name="connsiteX2" fmla="*/ 1172454 w 2035489"/>
              <a:gd name="connsiteY2" fmla="*/ 1319458 h 2876928"/>
              <a:gd name="connsiteX3" fmla="*/ 2034978 w 2035489"/>
              <a:gd name="connsiteY3" fmla="*/ 1112124 h 2876928"/>
              <a:gd name="connsiteX4" fmla="*/ 2032435 w 2035489"/>
              <a:gd name="connsiteY4" fmla="*/ 0 h 2876928"/>
              <a:gd name="connsiteX0" fmla="*/ 0 w 2095517"/>
              <a:gd name="connsiteY0" fmla="*/ 2876928 h 2876928"/>
              <a:gd name="connsiteX1" fmla="*/ 1179031 w 2095517"/>
              <a:gd name="connsiteY1" fmla="*/ 1714700 h 2876928"/>
              <a:gd name="connsiteX2" fmla="*/ 1172454 w 2095517"/>
              <a:gd name="connsiteY2" fmla="*/ 1319458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2095517"/>
              <a:gd name="connsiteY0" fmla="*/ 2876928 h 2876928"/>
              <a:gd name="connsiteX1" fmla="*/ 1179031 w 2095517"/>
              <a:gd name="connsiteY1" fmla="*/ 1714700 h 2876928"/>
              <a:gd name="connsiteX2" fmla="*/ 1757025 w 2095517"/>
              <a:gd name="connsiteY2" fmla="*/ 2019085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2095517"/>
              <a:gd name="connsiteY0" fmla="*/ 2876928 h 2876928"/>
              <a:gd name="connsiteX1" fmla="*/ 1058086 w 2095517"/>
              <a:gd name="connsiteY1" fmla="*/ 2128116 h 2876928"/>
              <a:gd name="connsiteX2" fmla="*/ 1757025 w 2095517"/>
              <a:gd name="connsiteY2" fmla="*/ 2019085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19366 w 1029264"/>
              <a:gd name="connsiteY0" fmla="*/ 2961861 h 2961861"/>
              <a:gd name="connsiteX1" fmla="*/ 0 w 1029264"/>
              <a:gd name="connsiteY1" fmla="*/ 2070128 h 2961861"/>
              <a:gd name="connsiteX2" fmla="*/ 690772 w 1029264"/>
              <a:gd name="connsiteY2" fmla="*/ 2064629 h 2961861"/>
              <a:gd name="connsiteX3" fmla="*/ 1029198 w 1029264"/>
              <a:gd name="connsiteY3" fmla="*/ 1525541 h 2961861"/>
              <a:gd name="connsiteX4" fmla="*/ 966182 w 1029264"/>
              <a:gd name="connsiteY4" fmla="*/ 0 h 2961861"/>
              <a:gd name="connsiteX0" fmla="*/ 19366 w 1029276"/>
              <a:gd name="connsiteY0" fmla="*/ 2611201 h 2611201"/>
              <a:gd name="connsiteX1" fmla="*/ 0 w 1029276"/>
              <a:gd name="connsiteY1" fmla="*/ 1719468 h 2611201"/>
              <a:gd name="connsiteX2" fmla="*/ 690772 w 1029276"/>
              <a:gd name="connsiteY2" fmla="*/ 1713969 h 2611201"/>
              <a:gd name="connsiteX3" fmla="*/ 1029198 w 1029276"/>
              <a:gd name="connsiteY3" fmla="*/ 1174881 h 2611201"/>
              <a:gd name="connsiteX4" fmla="*/ 976765 w 1029276"/>
              <a:gd name="connsiteY4" fmla="*/ 0 h 2611201"/>
              <a:gd name="connsiteX0" fmla="*/ 19366 w 1029459"/>
              <a:gd name="connsiteY0" fmla="*/ 2611201 h 2611201"/>
              <a:gd name="connsiteX1" fmla="*/ 0 w 1029459"/>
              <a:gd name="connsiteY1" fmla="*/ 1719468 h 2611201"/>
              <a:gd name="connsiteX2" fmla="*/ 690772 w 1029459"/>
              <a:gd name="connsiteY2" fmla="*/ 1713969 h 2611201"/>
              <a:gd name="connsiteX3" fmla="*/ 1029198 w 1029459"/>
              <a:gd name="connsiteY3" fmla="*/ 1174881 h 2611201"/>
              <a:gd name="connsiteX4" fmla="*/ 976765 w 1029459"/>
              <a:gd name="connsiteY4" fmla="*/ 0 h 261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459" h="2611201">
                <a:moveTo>
                  <a:pt x="19366" y="2611201"/>
                </a:moveTo>
                <a:lnTo>
                  <a:pt x="0" y="1719468"/>
                </a:lnTo>
                <a:lnTo>
                  <a:pt x="690772" y="1713969"/>
                </a:lnTo>
                <a:cubicBezTo>
                  <a:pt x="953779" y="1301650"/>
                  <a:pt x="837892" y="1502072"/>
                  <a:pt x="1029198" y="1174881"/>
                </a:cubicBezTo>
                <a:cubicBezTo>
                  <a:pt x="1031684" y="714767"/>
                  <a:pt x="1016613" y="902614"/>
                  <a:pt x="976765" y="0"/>
                </a:cubicBezTo>
              </a:path>
            </a:pathLst>
          </a:custGeom>
          <a:ln w="12700">
            <a:solidFill>
              <a:schemeClr val="tx1"/>
            </a:solidFill>
            <a:headEnd type="triangle"/>
            <a:tailEnd type="none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9" name="Straight Arrow Connector 238"/>
          <p:cNvCxnSpPr/>
          <p:nvPr/>
        </p:nvCxnSpPr>
        <p:spPr bwMode="auto">
          <a:xfrm>
            <a:off x="2528552" y="4796374"/>
            <a:ext cx="179678" cy="4440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" name="Straight Arrow Connector 242"/>
          <p:cNvCxnSpPr/>
          <p:nvPr/>
        </p:nvCxnSpPr>
        <p:spPr bwMode="auto">
          <a:xfrm flipH="1">
            <a:off x="1766871" y="4825035"/>
            <a:ext cx="755765" cy="762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6" name="Group 245"/>
          <p:cNvGrpSpPr/>
          <p:nvPr/>
        </p:nvGrpSpPr>
        <p:grpSpPr>
          <a:xfrm rot="21446362">
            <a:off x="2385389" y="4667337"/>
            <a:ext cx="312906" cy="369332"/>
            <a:chOff x="430919" y="1964112"/>
            <a:chExt cx="288836" cy="369332"/>
          </a:xfrm>
        </p:grpSpPr>
        <p:sp>
          <p:nvSpPr>
            <p:cNvPr id="247" name="Oval 246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48" name="TextBox 247"/>
            <p:cNvSpPr txBox="1"/>
            <p:nvPr/>
          </p:nvSpPr>
          <p:spPr>
            <a:xfrm>
              <a:off x="430919" y="1964112"/>
              <a:ext cx="288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6</a:t>
              </a:r>
            </a:p>
          </p:txBody>
        </p:sp>
      </p:grpSp>
      <p:grpSp>
        <p:nvGrpSpPr>
          <p:cNvPr id="249" name="Group 248"/>
          <p:cNvGrpSpPr/>
          <p:nvPr/>
        </p:nvGrpSpPr>
        <p:grpSpPr>
          <a:xfrm>
            <a:off x="3390899" y="1900424"/>
            <a:ext cx="312906" cy="369332"/>
            <a:chOff x="418816" y="1964112"/>
            <a:chExt cx="288836" cy="369332"/>
          </a:xfrm>
        </p:grpSpPr>
        <p:sp>
          <p:nvSpPr>
            <p:cNvPr id="250" name="Oval 249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418816" y="1964112"/>
              <a:ext cx="288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5</a:t>
              </a:r>
            </a:p>
          </p:txBody>
        </p:sp>
      </p:grpSp>
      <p:sp>
        <p:nvSpPr>
          <p:cNvPr id="253" name="Oval 252"/>
          <p:cNvSpPr/>
          <p:nvPr/>
        </p:nvSpPr>
        <p:spPr>
          <a:xfrm rot="5400000">
            <a:off x="2160910" y="326444"/>
            <a:ext cx="631007" cy="242153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tailEnd type="arrow"/>
          </a:ln>
          <a:effectLst>
            <a:outerShdw blurRad="50800" dist="38100" dir="2700000" algn="tl" rotWithShape="0">
              <a:schemeClr val="accent1">
                <a:lumMod val="75000"/>
                <a:alpha val="43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498829" y="1336101"/>
            <a:ext cx="1947456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600" dirty="0">
                <a:latin typeface="Arial"/>
                <a:cs typeface="Arial"/>
              </a:rPr>
              <a:t>Dijkstra’s link-state </a:t>
            </a:r>
          </a:p>
          <a:p>
            <a:pPr algn="ctr">
              <a:lnSpc>
                <a:spcPts val="1600"/>
              </a:lnSpc>
            </a:pPr>
            <a:r>
              <a:rPr lang="en-US" sz="1600" dirty="0">
                <a:latin typeface="Arial"/>
                <a:cs typeface="Arial"/>
              </a:rPr>
              <a:t>Routing</a:t>
            </a:r>
          </a:p>
        </p:txBody>
      </p:sp>
      <p:grpSp>
        <p:nvGrpSpPr>
          <p:cNvPr id="319" name="Group 318"/>
          <p:cNvGrpSpPr/>
          <p:nvPr/>
        </p:nvGrpSpPr>
        <p:grpSpPr>
          <a:xfrm>
            <a:off x="998694" y="5536493"/>
            <a:ext cx="744686" cy="470407"/>
            <a:chOff x="1736090" y="2893762"/>
            <a:chExt cx="565150" cy="340092"/>
          </a:xfrm>
        </p:grpSpPr>
        <p:grpSp>
          <p:nvGrpSpPr>
            <p:cNvPr id="320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24" name="Oval 323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5" name="Rectangle 324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6" name="Oval 325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7" name="Freeform 326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8" name="Freeform 327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9" name="Freeform 328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0" name="Freeform 329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31" name="Straight Connector 330"/>
              <p:cNvCxnSpPr>
                <a:endCxn id="326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1" name="Group 320"/>
            <p:cNvGrpSpPr/>
            <p:nvPr/>
          </p:nvGrpSpPr>
          <p:grpSpPr>
            <a:xfrm>
              <a:off x="1828502" y="2944584"/>
              <a:ext cx="372578" cy="289270"/>
              <a:chOff x="725185" y="1779875"/>
              <a:chExt cx="372578" cy="289270"/>
            </a:xfrm>
          </p:grpSpPr>
          <p:sp>
            <p:nvSpPr>
              <p:cNvPr id="322" name="Oval 321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3" name="TextBox 322"/>
              <p:cNvSpPr txBox="1"/>
              <p:nvPr/>
            </p:nvSpPr>
            <p:spPr>
              <a:xfrm>
                <a:off x="725185" y="1779875"/>
                <a:ext cx="345740" cy="289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s1</a:t>
                </a:r>
              </a:p>
            </p:txBody>
          </p:sp>
        </p:grpSp>
      </p:grpSp>
      <p:grpSp>
        <p:nvGrpSpPr>
          <p:cNvPr id="333" name="Group 332"/>
          <p:cNvGrpSpPr/>
          <p:nvPr/>
        </p:nvGrpSpPr>
        <p:grpSpPr>
          <a:xfrm>
            <a:off x="2390476" y="5245170"/>
            <a:ext cx="744686" cy="470406"/>
            <a:chOff x="1736090" y="2893762"/>
            <a:chExt cx="565150" cy="340091"/>
          </a:xfrm>
        </p:grpSpPr>
        <p:grpSp>
          <p:nvGrpSpPr>
            <p:cNvPr id="334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38" name="Oval 337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39" name="Rectangle 338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0" name="Oval 339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41" name="Freeform 340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2" name="Freeform 341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3" name="Freeform 342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4" name="Freeform 343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45" name="Straight Connector 344"/>
              <p:cNvCxnSpPr>
                <a:endCxn id="340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5" name="Group 334"/>
            <p:cNvGrpSpPr/>
            <p:nvPr/>
          </p:nvGrpSpPr>
          <p:grpSpPr>
            <a:xfrm>
              <a:off x="1828502" y="2944584"/>
              <a:ext cx="372578" cy="289269"/>
              <a:chOff x="725185" y="1779875"/>
              <a:chExt cx="372578" cy="289269"/>
            </a:xfrm>
          </p:grpSpPr>
          <p:sp>
            <p:nvSpPr>
              <p:cNvPr id="336" name="Oval 335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7" name="TextBox 336"/>
              <p:cNvSpPr txBox="1"/>
              <p:nvPr/>
            </p:nvSpPr>
            <p:spPr>
              <a:xfrm>
                <a:off x="725185" y="1779875"/>
                <a:ext cx="345740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s2</a:t>
                </a:r>
              </a:p>
            </p:txBody>
          </p:sp>
        </p:grpSp>
      </p:grpSp>
      <p:grpSp>
        <p:nvGrpSpPr>
          <p:cNvPr id="347" name="Group 346"/>
          <p:cNvGrpSpPr/>
          <p:nvPr/>
        </p:nvGrpSpPr>
        <p:grpSpPr>
          <a:xfrm>
            <a:off x="2069324" y="5999406"/>
            <a:ext cx="744686" cy="470406"/>
            <a:chOff x="1736090" y="2893762"/>
            <a:chExt cx="565150" cy="340091"/>
          </a:xfrm>
        </p:grpSpPr>
        <p:grpSp>
          <p:nvGrpSpPr>
            <p:cNvPr id="348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52" name="Oval 35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3" name="Rectangle 35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4" name="Oval 35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5" name="Freeform 35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6" name="Freeform 35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7" name="Freeform 35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8" name="Freeform 35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59" name="Straight Connector 358"/>
              <p:cNvCxnSpPr>
                <a:endCxn id="35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9" name="Group 348"/>
            <p:cNvGrpSpPr/>
            <p:nvPr/>
          </p:nvGrpSpPr>
          <p:grpSpPr>
            <a:xfrm>
              <a:off x="1828502" y="2944584"/>
              <a:ext cx="372578" cy="289269"/>
              <a:chOff x="725185" y="1779875"/>
              <a:chExt cx="372578" cy="289269"/>
            </a:xfrm>
          </p:grpSpPr>
          <p:sp>
            <p:nvSpPr>
              <p:cNvPr id="350" name="Oval 349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1" name="TextBox 350"/>
              <p:cNvSpPr txBox="1"/>
              <p:nvPr/>
            </p:nvSpPr>
            <p:spPr>
              <a:xfrm>
                <a:off x="725185" y="1779875"/>
                <a:ext cx="345740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s3</a:t>
                </a:r>
              </a:p>
            </p:txBody>
          </p:sp>
        </p:grpSp>
      </p:grpSp>
      <p:grpSp>
        <p:nvGrpSpPr>
          <p:cNvPr id="361" name="Group 360"/>
          <p:cNvGrpSpPr/>
          <p:nvPr/>
        </p:nvGrpSpPr>
        <p:grpSpPr>
          <a:xfrm>
            <a:off x="3334016" y="5718280"/>
            <a:ext cx="744686" cy="470406"/>
            <a:chOff x="1736090" y="2893762"/>
            <a:chExt cx="565150" cy="340091"/>
          </a:xfrm>
        </p:grpSpPr>
        <p:grpSp>
          <p:nvGrpSpPr>
            <p:cNvPr id="362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66" name="Oval 365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7" name="Rectangle 366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8" name="Oval 367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9" name="Freeform 368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0" name="Freeform 369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1" name="Freeform 370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2" name="Freeform 371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73" name="Straight Connector 372"/>
              <p:cNvCxnSpPr>
                <a:endCxn id="368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3" name="Group 362"/>
            <p:cNvGrpSpPr/>
            <p:nvPr/>
          </p:nvGrpSpPr>
          <p:grpSpPr>
            <a:xfrm>
              <a:off x="1828502" y="2944584"/>
              <a:ext cx="372578" cy="289269"/>
              <a:chOff x="725185" y="1779875"/>
              <a:chExt cx="372578" cy="289269"/>
            </a:xfrm>
          </p:grpSpPr>
          <p:sp>
            <p:nvSpPr>
              <p:cNvPr id="364" name="Oval 363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5" name="TextBox 364"/>
              <p:cNvSpPr txBox="1"/>
              <p:nvPr/>
            </p:nvSpPr>
            <p:spPr>
              <a:xfrm>
                <a:off x="725185" y="1779875"/>
                <a:ext cx="345740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s4</a:t>
                </a:r>
              </a:p>
            </p:txBody>
          </p:sp>
        </p:grpSp>
      </p:grpSp>
      <p:cxnSp>
        <p:nvCxnSpPr>
          <p:cNvPr id="240" name="Straight Arrow Connector 239"/>
          <p:cNvCxnSpPr/>
          <p:nvPr/>
        </p:nvCxnSpPr>
        <p:spPr bwMode="auto">
          <a:xfrm>
            <a:off x="2682275" y="4898483"/>
            <a:ext cx="981797" cy="7697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76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7" y="702064"/>
            <a:ext cx="8834425" cy="19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7" name="Title 1"/>
          <p:cNvSpPr txBox="1">
            <a:spLocks/>
          </p:cNvSpPr>
          <p:nvPr/>
        </p:nvSpPr>
        <p:spPr>
          <a:xfrm>
            <a:off x="383658" y="177332"/>
            <a:ext cx="9363034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r>
              <a:rPr lang="en-US" sz="3600" dirty="0"/>
              <a:t>SDN: control/data plane interaction example</a:t>
            </a:r>
          </a:p>
        </p:txBody>
      </p:sp>
      <p:grpSp>
        <p:nvGrpSpPr>
          <p:cNvPr id="382" name="Group 381"/>
          <p:cNvGrpSpPr/>
          <p:nvPr/>
        </p:nvGrpSpPr>
        <p:grpSpPr>
          <a:xfrm>
            <a:off x="5806036" y="2228891"/>
            <a:ext cx="3671285" cy="1357349"/>
            <a:chOff x="5313965" y="1301119"/>
            <a:chExt cx="3388878" cy="1357349"/>
          </a:xfrm>
        </p:grpSpPr>
        <p:sp>
          <p:nvSpPr>
            <p:cNvPr id="383" name="TextBox 382"/>
            <p:cNvSpPr txBox="1"/>
            <p:nvPr/>
          </p:nvSpPr>
          <p:spPr>
            <a:xfrm>
              <a:off x="5654651" y="1315023"/>
              <a:ext cx="3048192" cy="1343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>
                  <a:solidFill>
                    <a:srgbClr val="000000"/>
                  </a:solidFill>
                  <a:latin typeface="+mn-lt"/>
                </a:rPr>
                <a:t>link state routing app interacts with flow-table-computation component in SDN controller, which computes new flow tables needed</a:t>
              </a:r>
            </a:p>
          </p:txBody>
        </p:sp>
        <p:grpSp>
          <p:nvGrpSpPr>
            <p:cNvPr id="384" name="Group 383"/>
            <p:cNvGrpSpPr/>
            <p:nvPr/>
          </p:nvGrpSpPr>
          <p:grpSpPr>
            <a:xfrm>
              <a:off x="5313965" y="1301119"/>
              <a:ext cx="303616" cy="369332"/>
              <a:chOff x="418816" y="1964112"/>
              <a:chExt cx="280980" cy="369332"/>
            </a:xfrm>
          </p:grpSpPr>
          <p:sp>
            <p:nvSpPr>
              <p:cNvPr id="385" name="Oval 384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87" name="TextBox 386"/>
              <p:cNvSpPr txBox="1"/>
              <p:nvPr/>
            </p:nvSpPr>
            <p:spPr>
              <a:xfrm>
                <a:off x="418816" y="1964112"/>
                <a:ext cx="2673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rial"/>
                    <a:cs typeface="Arial"/>
                  </a:rPr>
                  <a:t>5</a:t>
                </a:r>
              </a:p>
            </p:txBody>
          </p:sp>
        </p:grpSp>
      </p:grpSp>
      <p:grpSp>
        <p:nvGrpSpPr>
          <p:cNvPr id="393" name="Group 392"/>
          <p:cNvGrpSpPr/>
          <p:nvPr/>
        </p:nvGrpSpPr>
        <p:grpSpPr>
          <a:xfrm>
            <a:off x="5904523" y="3736845"/>
            <a:ext cx="3671285" cy="858751"/>
            <a:chOff x="5313965" y="1301119"/>
            <a:chExt cx="3388878" cy="858751"/>
          </a:xfrm>
        </p:grpSpPr>
        <p:sp>
          <p:nvSpPr>
            <p:cNvPr id="394" name="TextBox 393"/>
            <p:cNvSpPr txBox="1"/>
            <p:nvPr/>
          </p:nvSpPr>
          <p:spPr>
            <a:xfrm>
              <a:off x="5654651" y="1315023"/>
              <a:ext cx="3048192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>
                  <a:solidFill>
                    <a:srgbClr val="000000"/>
                  </a:solidFill>
                  <a:latin typeface="+mn-lt"/>
                </a:rPr>
                <a:t>Controller uses OpenFlow to install new tables in switches that need updating</a:t>
              </a:r>
            </a:p>
          </p:txBody>
        </p:sp>
        <p:grpSp>
          <p:nvGrpSpPr>
            <p:cNvPr id="395" name="Group 394"/>
            <p:cNvGrpSpPr/>
            <p:nvPr/>
          </p:nvGrpSpPr>
          <p:grpSpPr>
            <a:xfrm>
              <a:off x="5313965" y="1301119"/>
              <a:ext cx="303616" cy="369332"/>
              <a:chOff x="418816" y="1964112"/>
              <a:chExt cx="280980" cy="369332"/>
            </a:xfrm>
          </p:grpSpPr>
          <p:sp>
            <p:nvSpPr>
              <p:cNvPr id="396" name="Oval 395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97" name="TextBox 396"/>
              <p:cNvSpPr txBox="1"/>
              <p:nvPr/>
            </p:nvSpPr>
            <p:spPr>
              <a:xfrm>
                <a:off x="418816" y="1964112"/>
                <a:ext cx="2673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rial"/>
                    <a:cs typeface="Arial"/>
                  </a:rPr>
                  <a:t>6</a:t>
                </a:r>
              </a:p>
            </p:txBody>
          </p:sp>
        </p:grpSp>
      </p:grpSp>
      <p:sp>
        <p:nvSpPr>
          <p:cNvPr id="1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0834" y="6475896"/>
            <a:ext cx="59437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72</a:t>
            </a:fld>
            <a:endParaRPr lang="en-US" sz="1200" dirty="0">
              <a:latin typeface="Tahoma" charset="0"/>
            </a:endParaRPr>
          </a:p>
        </p:txBody>
      </p:sp>
      <p:sp>
        <p:nvSpPr>
          <p:cNvPr id="15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06788" y="6475082"/>
            <a:ext cx="2358929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8372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ounded Rectangle 102"/>
          <p:cNvSpPr/>
          <p:nvPr/>
        </p:nvSpPr>
        <p:spPr>
          <a:xfrm>
            <a:off x="477928" y="2526628"/>
            <a:ext cx="5691605" cy="239294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274823" y="2566733"/>
            <a:ext cx="3706439" cy="1774553"/>
          </a:xfrm>
          <a:prstGeom prst="roundRect">
            <a:avLst/>
          </a:prstGeom>
          <a:solidFill>
            <a:srgbClr val="008000"/>
          </a:solidFill>
          <a:ln w="12700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srgbClr val="CCFFCC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344312" y="3041095"/>
            <a:ext cx="1057306" cy="563864"/>
            <a:chOff x="-2789389" y="3644860"/>
            <a:chExt cx="975975" cy="563864"/>
          </a:xfrm>
        </p:grpSpPr>
        <p:sp>
          <p:nvSpPr>
            <p:cNvPr id="4" name="Rounded Rectangle 3"/>
            <p:cNvSpPr/>
            <p:nvPr/>
          </p:nvSpPr>
          <p:spPr>
            <a:xfrm>
              <a:off x="-2789389" y="3656869"/>
              <a:ext cx="975975" cy="551855"/>
            </a:xfrm>
            <a:prstGeom prst="round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-2704227" y="3644860"/>
              <a:ext cx="82152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400" dirty="0">
                  <a:latin typeface="Arial"/>
                  <a:cs typeface="Arial"/>
                </a:rPr>
                <a:t>topology</a:t>
              </a:r>
            </a:p>
            <a:p>
              <a:pPr algn="ctr">
                <a:lnSpc>
                  <a:spcPts val="1800"/>
                </a:lnSpc>
              </a:pPr>
              <a:r>
                <a:rPr lang="en-US" sz="1400" dirty="0">
                  <a:solidFill>
                    <a:srgbClr val="000000"/>
                  </a:solidFill>
                  <a:latin typeface="Arial"/>
                  <a:cs typeface="Arial"/>
                </a:rPr>
                <a:t>manager</a:t>
              </a:r>
            </a:p>
          </p:txBody>
        </p:sp>
      </p:grpSp>
      <p:sp>
        <p:nvSpPr>
          <p:cNvPr id="218" name="TextBox 217"/>
          <p:cNvSpPr txBox="1"/>
          <p:nvPr/>
        </p:nvSpPr>
        <p:spPr>
          <a:xfrm>
            <a:off x="2709636" y="2675114"/>
            <a:ext cx="3083691" cy="277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Basic Network Service Functions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77927" y="1938421"/>
            <a:ext cx="5590229" cy="515156"/>
            <a:chOff x="1045007" y="1459973"/>
            <a:chExt cx="6401028" cy="554537"/>
          </a:xfrm>
        </p:grpSpPr>
        <p:sp>
          <p:nvSpPr>
            <p:cNvPr id="99" name="Rounded Rectangle 98"/>
            <p:cNvSpPr/>
            <p:nvPr/>
          </p:nvSpPr>
          <p:spPr>
            <a:xfrm>
              <a:off x="1045007" y="1459973"/>
              <a:ext cx="6401028" cy="554537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12700">
              <a:noFill/>
              <a:tailEnd type="arrow"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24" name="Group 223"/>
            <p:cNvGrpSpPr/>
            <p:nvPr/>
          </p:nvGrpSpPr>
          <p:grpSpPr>
            <a:xfrm>
              <a:off x="2827550" y="1535145"/>
              <a:ext cx="2597382" cy="375164"/>
              <a:chOff x="2793561" y="3559145"/>
              <a:chExt cx="2597382" cy="375164"/>
            </a:xfrm>
          </p:grpSpPr>
          <p:sp>
            <p:nvSpPr>
              <p:cNvPr id="225" name="Rounded Rectangle 224"/>
              <p:cNvSpPr/>
              <p:nvPr/>
            </p:nvSpPr>
            <p:spPr>
              <a:xfrm>
                <a:off x="2793561" y="3559145"/>
                <a:ext cx="2597382" cy="375164"/>
              </a:xfrm>
              <a:prstGeom prst="roundRect">
                <a:avLst/>
              </a:prstGeom>
              <a:solidFill>
                <a:srgbClr val="008000"/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226" name="TextBox 225"/>
              <p:cNvSpPr txBox="1"/>
              <p:nvPr/>
            </p:nvSpPr>
            <p:spPr>
              <a:xfrm>
                <a:off x="3410430" y="3583293"/>
                <a:ext cx="1560720" cy="347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Arial"/>
                    <a:cs typeface="Arial"/>
                  </a:rPr>
                  <a:t>REST    API</a:t>
                </a:r>
              </a:p>
            </p:txBody>
          </p:sp>
        </p:grpSp>
      </p:grpSp>
      <p:sp>
        <p:nvSpPr>
          <p:cNvPr id="100" name="Rounded Rectangle 99"/>
          <p:cNvSpPr/>
          <p:nvPr/>
        </p:nvSpPr>
        <p:spPr>
          <a:xfrm>
            <a:off x="463446" y="4998554"/>
            <a:ext cx="5735053" cy="62734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405877" y="5114776"/>
            <a:ext cx="1528521" cy="456940"/>
            <a:chOff x="2740484" y="4054371"/>
            <a:chExt cx="1574963" cy="373904"/>
          </a:xfrm>
        </p:grpSpPr>
        <p:sp>
          <p:nvSpPr>
            <p:cNvPr id="6" name="Rectangle 5"/>
            <p:cNvSpPr/>
            <p:nvPr/>
          </p:nvSpPr>
          <p:spPr>
            <a:xfrm>
              <a:off x="2785250" y="4054371"/>
              <a:ext cx="1530197" cy="373904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schemeClr val="bg1">
                  <a:alpha val="43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40484" y="4076248"/>
              <a:ext cx="1505036" cy="2770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OpenFlow 1.0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015224" y="482572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8000"/>
                </a:solidFill>
                <a:latin typeface="Arial"/>
                <a:cs typeface="Arial"/>
              </a:rPr>
              <a:t>…</a:t>
            </a:r>
          </a:p>
        </p:txBody>
      </p:sp>
      <p:grpSp>
        <p:nvGrpSpPr>
          <p:cNvPr id="162" name="Group 161"/>
          <p:cNvGrpSpPr/>
          <p:nvPr/>
        </p:nvGrpSpPr>
        <p:grpSpPr>
          <a:xfrm>
            <a:off x="3716669" y="5114777"/>
            <a:ext cx="879057" cy="433015"/>
            <a:chOff x="5082411" y="4394035"/>
            <a:chExt cx="905766" cy="354327"/>
          </a:xfrm>
        </p:grpSpPr>
        <p:sp>
          <p:nvSpPr>
            <p:cNvPr id="256" name="Rectangle 255"/>
            <p:cNvSpPr/>
            <p:nvPr/>
          </p:nvSpPr>
          <p:spPr>
            <a:xfrm>
              <a:off x="5082411" y="4394035"/>
              <a:ext cx="905766" cy="354327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schemeClr val="bg1">
                  <a:alpha val="43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57" name="TextBox 256"/>
            <p:cNvSpPr txBox="1"/>
            <p:nvPr/>
          </p:nvSpPr>
          <p:spPr>
            <a:xfrm>
              <a:off x="5121486" y="4394035"/>
              <a:ext cx="799758" cy="2770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SNMP</a:t>
              </a:r>
            </a:p>
          </p:txBody>
        </p:sp>
      </p:grpSp>
      <p:grpSp>
        <p:nvGrpSpPr>
          <p:cNvPr id="263" name="Group 262"/>
          <p:cNvGrpSpPr/>
          <p:nvPr/>
        </p:nvGrpSpPr>
        <p:grpSpPr>
          <a:xfrm>
            <a:off x="4647494" y="5109667"/>
            <a:ext cx="936407" cy="433016"/>
            <a:chOff x="5023318" y="4394035"/>
            <a:chExt cx="964859" cy="354327"/>
          </a:xfrm>
        </p:grpSpPr>
        <p:sp>
          <p:nvSpPr>
            <p:cNvPr id="264" name="Rectangle 263"/>
            <p:cNvSpPr/>
            <p:nvPr/>
          </p:nvSpPr>
          <p:spPr>
            <a:xfrm>
              <a:off x="5082411" y="4394035"/>
              <a:ext cx="905766" cy="354327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schemeClr val="bg1">
                  <a:alpha val="43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5023318" y="4437791"/>
              <a:ext cx="928592" cy="2770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OVSDB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2946431" y="3663505"/>
            <a:ext cx="1057307" cy="563864"/>
            <a:chOff x="-2789389" y="3644860"/>
            <a:chExt cx="975975" cy="563864"/>
          </a:xfrm>
        </p:grpSpPr>
        <p:sp>
          <p:nvSpPr>
            <p:cNvPr id="115" name="Rounded Rectangle 114"/>
            <p:cNvSpPr/>
            <p:nvPr/>
          </p:nvSpPr>
          <p:spPr>
            <a:xfrm>
              <a:off x="-2789389" y="3656869"/>
              <a:ext cx="975975" cy="551855"/>
            </a:xfrm>
            <a:prstGeom prst="round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-2764154" y="3644860"/>
              <a:ext cx="94138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400" dirty="0">
                  <a:latin typeface="Arial"/>
                  <a:cs typeface="Arial"/>
                </a:rPr>
                <a:t>forwarding</a:t>
              </a:r>
            </a:p>
            <a:p>
              <a:pPr algn="ctr">
                <a:lnSpc>
                  <a:spcPts val="1800"/>
                </a:lnSpc>
              </a:pPr>
              <a:r>
                <a:rPr lang="en-US" sz="1400" dirty="0">
                  <a:solidFill>
                    <a:srgbClr val="000000"/>
                  </a:solidFill>
                  <a:latin typeface="Arial"/>
                  <a:cs typeface="Arial"/>
                </a:rPr>
                <a:t>manager</a:t>
              </a: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3588587" y="3029086"/>
            <a:ext cx="1057306" cy="563864"/>
            <a:chOff x="-2789389" y="3644860"/>
            <a:chExt cx="975975" cy="563864"/>
          </a:xfrm>
        </p:grpSpPr>
        <p:sp>
          <p:nvSpPr>
            <p:cNvPr id="118" name="Rounded Rectangle 117"/>
            <p:cNvSpPr/>
            <p:nvPr/>
          </p:nvSpPr>
          <p:spPr>
            <a:xfrm>
              <a:off x="-2789389" y="3656869"/>
              <a:ext cx="975975" cy="551855"/>
            </a:xfrm>
            <a:prstGeom prst="round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-2704226" y="3644860"/>
              <a:ext cx="82152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400" dirty="0">
                  <a:latin typeface="Arial"/>
                  <a:cs typeface="Arial"/>
                </a:rPr>
                <a:t>switch</a:t>
              </a:r>
            </a:p>
            <a:p>
              <a:pPr algn="ctr">
                <a:lnSpc>
                  <a:spcPts val="1800"/>
                </a:lnSpc>
              </a:pPr>
              <a:r>
                <a:rPr lang="en-US" sz="1400" dirty="0">
                  <a:solidFill>
                    <a:srgbClr val="000000"/>
                  </a:solidFill>
                  <a:latin typeface="Arial"/>
                  <a:cs typeface="Arial"/>
                </a:rPr>
                <a:t>manager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4239497" y="3651496"/>
            <a:ext cx="1057306" cy="563864"/>
            <a:chOff x="-2789389" y="3644860"/>
            <a:chExt cx="975975" cy="563864"/>
          </a:xfrm>
        </p:grpSpPr>
        <p:sp>
          <p:nvSpPr>
            <p:cNvPr id="121" name="Rounded Rectangle 120"/>
            <p:cNvSpPr/>
            <p:nvPr/>
          </p:nvSpPr>
          <p:spPr>
            <a:xfrm>
              <a:off x="-2789389" y="3656869"/>
              <a:ext cx="975975" cy="551855"/>
            </a:xfrm>
            <a:prstGeom prst="round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-2704226" y="3644860"/>
              <a:ext cx="82152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400" dirty="0">
                  <a:latin typeface="Arial"/>
                  <a:cs typeface="Arial"/>
                </a:rPr>
                <a:t>host</a:t>
              </a:r>
            </a:p>
            <a:p>
              <a:pPr algn="ctr">
                <a:lnSpc>
                  <a:spcPts val="1800"/>
                </a:lnSpc>
              </a:pPr>
              <a:r>
                <a:rPr lang="en-US" sz="1400" dirty="0">
                  <a:solidFill>
                    <a:srgbClr val="000000"/>
                  </a:solidFill>
                  <a:latin typeface="Arial"/>
                  <a:cs typeface="Arial"/>
                </a:rPr>
                <a:t>manager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4838339" y="3017077"/>
            <a:ext cx="1057306" cy="563864"/>
            <a:chOff x="-2789389" y="3644860"/>
            <a:chExt cx="975975" cy="563864"/>
          </a:xfrm>
        </p:grpSpPr>
        <p:sp>
          <p:nvSpPr>
            <p:cNvPr id="124" name="Rounded Rectangle 123"/>
            <p:cNvSpPr/>
            <p:nvPr/>
          </p:nvSpPr>
          <p:spPr>
            <a:xfrm>
              <a:off x="-2789389" y="3656869"/>
              <a:ext cx="975975" cy="551855"/>
            </a:xfrm>
            <a:prstGeom prst="round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-2704226" y="3644860"/>
              <a:ext cx="82152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400" dirty="0">
                  <a:latin typeface="Arial"/>
                  <a:cs typeface="Arial"/>
                </a:rPr>
                <a:t>stats</a:t>
              </a:r>
            </a:p>
            <a:p>
              <a:pPr algn="ctr">
                <a:lnSpc>
                  <a:spcPts val="1800"/>
                </a:lnSpc>
              </a:pPr>
              <a:r>
                <a:rPr lang="en-US" sz="1400" dirty="0">
                  <a:solidFill>
                    <a:srgbClr val="000000"/>
                  </a:solidFill>
                  <a:latin typeface="Arial"/>
                  <a:cs typeface="Arial"/>
                </a:rPr>
                <a:t>manager</a:t>
              </a:r>
            </a:p>
          </p:txBody>
        </p:sp>
      </p:grpSp>
      <p:sp>
        <p:nvSpPr>
          <p:cNvPr id="142" name="Rounded Rectangle 141"/>
          <p:cNvSpPr/>
          <p:nvPr/>
        </p:nvSpPr>
        <p:spPr>
          <a:xfrm>
            <a:off x="608274" y="2566733"/>
            <a:ext cx="1593061" cy="1766072"/>
          </a:xfrm>
          <a:prstGeom prst="roundRect">
            <a:avLst/>
          </a:prstGeom>
          <a:solidFill>
            <a:srgbClr val="008000"/>
          </a:solidFill>
          <a:ln w="12700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srgbClr val="CCFFCC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54783" y="2578421"/>
            <a:ext cx="1489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Network service apps 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08270" y="4412544"/>
            <a:ext cx="5430922" cy="404700"/>
            <a:chOff x="1092699" y="3559145"/>
            <a:chExt cx="6178678" cy="404700"/>
          </a:xfrm>
        </p:grpSpPr>
        <p:sp>
          <p:nvSpPr>
            <p:cNvPr id="20" name="Rounded Rectangle 19"/>
            <p:cNvSpPr/>
            <p:nvPr/>
          </p:nvSpPr>
          <p:spPr>
            <a:xfrm>
              <a:off x="1092699" y="3559145"/>
              <a:ext cx="6178678" cy="404700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2426534" y="3588680"/>
              <a:ext cx="3800001" cy="325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Service Abstraction Layer (SAL)</a:t>
              </a:r>
            </a:p>
          </p:txBody>
        </p:sp>
      </p:grpSp>
      <p:cxnSp>
        <p:nvCxnSpPr>
          <p:cNvPr id="16" name="Straight Connector 15"/>
          <p:cNvCxnSpPr/>
          <p:nvPr/>
        </p:nvCxnSpPr>
        <p:spPr bwMode="auto">
          <a:xfrm>
            <a:off x="1101011" y="3561284"/>
            <a:ext cx="0" cy="91915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Straight Connector 143"/>
          <p:cNvCxnSpPr/>
          <p:nvPr/>
        </p:nvCxnSpPr>
        <p:spPr bwMode="auto">
          <a:xfrm>
            <a:off x="1768332" y="4032909"/>
            <a:ext cx="0" cy="38892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Straight Connector 129"/>
          <p:cNvCxnSpPr/>
          <p:nvPr/>
        </p:nvCxnSpPr>
        <p:spPr bwMode="auto">
          <a:xfrm>
            <a:off x="2879750" y="3604959"/>
            <a:ext cx="0" cy="83712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Straight Connector 130"/>
          <p:cNvCxnSpPr/>
          <p:nvPr/>
        </p:nvCxnSpPr>
        <p:spPr bwMode="auto">
          <a:xfrm>
            <a:off x="5403705" y="3580520"/>
            <a:ext cx="0" cy="90813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Straight Connector 131"/>
          <p:cNvCxnSpPr/>
          <p:nvPr/>
        </p:nvCxnSpPr>
        <p:spPr bwMode="auto">
          <a:xfrm>
            <a:off x="4108479" y="3590225"/>
            <a:ext cx="0" cy="85185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Straight Connector 132"/>
          <p:cNvCxnSpPr/>
          <p:nvPr/>
        </p:nvCxnSpPr>
        <p:spPr bwMode="auto">
          <a:xfrm>
            <a:off x="4767099" y="4209886"/>
            <a:ext cx="0" cy="27877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Straight Connector 136"/>
          <p:cNvCxnSpPr/>
          <p:nvPr/>
        </p:nvCxnSpPr>
        <p:spPr bwMode="auto">
          <a:xfrm>
            <a:off x="3486409" y="4215361"/>
            <a:ext cx="0" cy="22671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Straight Connector 103"/>
          <p:cNvCxnSpPr/>
          <p:nvPr/>
        </p:nvCxnSpPr>
        <p:spPr bwMode="auto">
          <a:xfrm>
            <a:off x="506893" y="5681579"/>
            <a:ext cx="561919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3" name="Straight Connector 212"/>
          <p:cNvCxnSpPr/>
          <p:nvPr/>
        </p:nvCxnSpPr>
        <p:spPr bwMode="auto">
          <a:xfrm>
            <a:off x="492411" y="1871579"/>
            <a:ext cx="544540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" name="Group 12"/>
          <p:cNvGrpSpPr/>
          <p:nvPr/>
        </p:nvGrpSpPr>
        <p:grpSpPr>
          <a:xfrm>
            <a:off x="681617" y="3141576"/>
            <a:ext cx="1201113" cy="553739"/>
            <a:chOff x="-1602715" y="2206422"/>
            <a:chExt cx="1179425" cy="631007"/>
          </a:xfrm>
        </p:grpSpPr>
        <p:sp>
          <p:nvSpPr>
            <p:cNvPr id="214" name="Oval 213"/>
            <p:cNvSpPr/>
            <p:nvPr/>
          </p:nvSpPr>
          <p:spPr>
            <a:xfrm rot="5400000">
              <a:off x="-1328506" y="1932213"/>
              <a:ext cx="631007" cy="117942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tailEnd type="arrow"/>
            </a:ln>
            <a:effectLst>
              <a:outerShdw blurRad="50800" dist="38100" dir="2700000" algn="tl" rotWithShape="0">
                <a:schemeClr val="accent1">
                  <a:lumMod val="75000"/>
                  <a:alpha val="43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4" name="TextBox 253"/>
            <p:cNvSpPr txBox="1"/>
            <p:nvPr/>
          </p:nvSpPr>
          <p:spPr>
            <a:xfrm>
              <a:off x="-1374399" y="2261840"/>
              <a:ext cx="749567" cy="5471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latin typeface="Arial"/>
                  <a:cs typeface="Arial"/>
                </a:rPr>
                <a:t>Access</a:t>
              </a:r>
            </a:p>
            <a:p>
              <a:pPr algn="ctr">
                <a:lnSpc>
                  <a:spcPct val="90000"/>
                </a:lnSpc>
              </a:pPr>
              <a:r>
                <a:rPr lang="en-US" sz="1400" dirty="0">
                  <a:latin typeface="Arial"/>
                  <a:cs typeface="Arial"/>
                </a:rPr>
                <a:t>Control</a:t>
              </a:r>
            </a:p>
          </p:txBody>
        </p:sp>
      </p:grpSp>
      <p:sp>
        <p:nvSpPr>
          <p:cNvPr id="215" name="Oval 214"/>
          <p:cNvSpPr/>
          <p:nvPr/>
        </p:nvSpPr>
        <p:spPr>
          <a:xfrm rot="5400000">
            <a:off x="1363241" y="3484400"/>
            <a:ext cx="534744" cy="98106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tailEnd type="arrow"/>
          </a:ln>
          <a:effectLst>
            <a:outerShdw blurRad="50800" dist="38100" dir="2700000" algn="tl" rotWithShape="0">
              <a:schemeClr val="accent1">
                <a:lumMod val="75000"/>
                <a:alpha val="43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280002" y="1016000"/>
            <a:ext cx="3571637" cy="785006"/>
            <a:chOff x="2625315" y="928382"/>
            <a:chExt cx="3262119" cy="779044"/>
          </a:xfrm>
        </p:grpSpPr>
        <p:grpSp>
          <p:nvGrpSpPr>
            <p:cNvPr id="17" name="Group 16"/>
            <p:cNvGrpSpPr/>
            <p:nvPr/>
          </p:nvGrpSpPr>
          <p:grpSpPr>
            <a:xfrm>
              <a:off x="2625315" y="1073061"/>
              <a:ext cx="1442229" cy="631007"/>
              <a:chOff x="9766434" y="1112781"/>
              <a:chExt cx="1442229" cy="631007"/>
            </a:xfrm>
          </p:grpSpPr>
          <p:sp>
            <p:nvSpPr>
              <p:cNvPr id="217" name="Oval 216"/>
              <p:cNvSpPr/>
              <p:nvPr/>
            </p:nvSpPr>
            <p:spPr>
              <a:xfrm rot="5400000">
                <a:off x="10172045" y="707170"/>
                <a:ext cx="631007" cy="1442229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  <a:tailEnd type="arrow"/>
              </a:ln>
              <a:effectLst>
                <a:outerShdw blurRad="50800" dist="38100" dir="2700000" algn="tl" rotWithShape="0">
                  <a:schemeClr val="accent1">
                    <a:lumMod val="75000"/>
                    <a:alpha val="43000"/>
                  </a:scheme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3" name="TextBox 252"/>
              <p:cNvSpPr txBox="1"/>
              <p:nvPr/>
            </p:nvSpPr>
            <p:spPr>
              <a:xfrm>
                <a:off x="9922169" y="1189921"/>
                <a:ext cx="1165705" cy="4988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en-US" sz="1600" dirty="0">
                    <a:latin typeface="Arial"/>
                    <a:cs typeface="Arial"/>
                  </a:rPr>
                  <a:t>Traffic</a:t>
                </a:r>
              </a:p>
              <a:p>
                <a:pPr algn="ctr">
                  <a:lnSpc>
                    <a:spcPts val="1600"/>
                  </a:lnSpc>
                </a:pPr>
                <a:r>
                  <a:rPr lang="en-US" sz="1600" dirty="0">
                    <a:latin typeface="Arial"/>
                    <a:cs typeface="Arial"/>
                  </a:rPr>
                  <a:t>Engineering</a:t>
                </a:r>
              </a:p>
            </p:txBody>
          </p:sp>
        </p:grpSp>
        <p:sp>
          <p:nvSpPr>
            <p:cNvPr id="160" name="TextBox 159"/>
            <p:cNvSpPr txBox="1"/>
            <p:nvPr/>
          </p:nvSpPr>
          <p:spPr>
            <a:xfrm>
              <a:off x="4112974" y="928382"/>
              <a:ext cx="751369" cy="5803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accent1">
                      <a:lumMod val="75000"/>
                    </a:schemeClr>
                  </a:solidFill>
                </a:rPr>
                <a:t>…  </a:t>
              </a:r>
            </a:p>
          </p:txBody>
        </p:sp>
        <p:sp>
          <p:nvSpPr>
            <p:cNvPr id="216" name="Oval 215"/>
            <p:cNvSpPr/>
            <p:nvPr/>
          </p:nvSpPr>
          <p:spPr>
            <a:xfrm rot="5400000">
              <a:off x="4982218" y="802210"/>
              <a:ext cx="631007" cy="117942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tailEnd type="arrow"/>
            </a:ln>
            <a:effectLst>
              <a:outerShdw blurRad="50800" dist="38100" dir="2700000" algn="tl" rotWithShape="0">
                <a:schemeClr val="accent1">
                  <a:lumMod val="75000"/>
                  <a:alpha val="43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93078" y="5735053"/>
            <a:ext cx="3519237" cy="1029368"/>
            <a:chOff x="-1550737" y="5173579"/>
            <a:chExt cx="3248526" cy="1029368"/>
          </a:xfrm>
        </p:grpSpPr>
        <p:grpSp>
          <p:nvGrpSpPr>
            <p:cNvPr id="221" name="Group 220"/>
            <p:cNvGrpSpPr/>
            <p:nvPr/>
          </p:nvGrpSpPr>
          <p:grpSpPr>
            <a:xfrm>
              <a:off x="-1425965" y="5182847"/>
              <a:ext cx="2979208" cy="973667"/>
              <a:chOff x="2592388" y="5601756"/>
              <a:chExt cx="4027487" cy="939800"/>
            </a:xfrm>
          </p:grpSpPr>
          <p:sp>
            <p:nvSpPr>
              <p:cNvPr id="222" name="Freeform 2"/>
              <p:cNvSpPr>
                <a:spLocks/>
              </p:cNvSpPr>
              <p:nvPr/>
            </p:nvSpPr>
            <p:spPr bwMode="auto">
              <a:xfrm>
                <a:off x="2592388" y="5601756"/>
                <a:ext cx="4027487" cy="939800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001" h="10125">
                    <a:moveTo>
                      <a:pt x="4" y="4039"/>
                    </a:moveTo>
                    <a:cubicBezTo>
                      <a:pt x="-29" y="2271"/>
                      <a:pt x="194" y="2100"/>
                      <a:pt x="715" y="1595"/>
                    </a:cubicBezTo>
                    <a:cubicBezTo>
                      <a:pt x="1236" y="1089"/>
                      <a:pt x="2417" y="1272"/>
                      <a:pt x="3130" y="1006"/>
                    </a:cubicBezTo>
                    <a:cubicBezTo>
                      <a:pt x="3843" y="740"/>
                      <a:pt x="4397" y="0"/>
                      <a:pt x="4995" y="0"/>
                    </a:cubicBezTo>
                    <a:cubicBezTo>
                      <a:pt x="5593" y="1"/>
                      <a:pt x="6206" y="926"/>
                      <a:pt x="6720" y="1009"/>
                    </a:cubicBezTo>
                    <a:cubicBezTo>
                      <a:pt x="7234" y="1092"/>
                      <a:pt x="7536" y="241"/>
                      <a:pt x="8082" y="497"/>
                    </a:cubicBezTo>
                    <a:cubicBezTo>
                      <a:pt x="8628" y="756"/>
                      <a:pt x="9854" y="442"/>
                      <a:pt x="9989" y="2989"/>
                    </a:cubicBezTo>
                    <a:cubicBezTo>
                      <a:pt x="10124" y="5536"/>
                      <a:pt x="9098" y="5742"/>
                      <a:pt x="8599" y="6797"/>
                    </a:cubicBezTo>
                    <a:cubicBezTo>
                      <a:pt x="8100" y="7852"/>
                      <a:pt x="7544" y="8981"/>
                      <a:pt x="6995" y="9322"/>
                    </a:cubicBezTo>
                    <a:cubicBezTo>
                      <a:pt x="6446" y="9663"/>
                      <a:pt x="5793" y="8957"/>
                      <a:pt x="5307" y="8843"/>
                    </a:cubicBezTo>
                    <a:cubicBezTo>
                      <a:pt x="4819" y="8726"/>
                      <a:pt x="4628" y="10048"/>
                      <a:pt x="4371" y="9912"/>
                    </a:cubicBezTo>
                    <a:cubicBezTo>
                      <a:pt x="4114" y="9775"/>
                      <a:pt x="3505" y="10355"/>
                      <a:pt x="3140" y="10019"/>
                    </a:cubicBezTo>
                    <a:cubicBezTo>
                      <a:pt x="2774" y="9683"/>
                      <a:pt x="2820" y="8138"/>
                      <a:pt x="2179" y="7895"/>
                    </a:cubicBezTo>
                    <a:cubicBezTo>
                      <a:pt x="1586" y="6800"/>
                      <a:pt x="1549" y="8137"/>
                      <a:pt x="1187" y="7495"/>
                    </a:cubicBezTo>
                    <a:cubicBezTo>
                      <a:pt x="825" y="6852"/>
                      <a:pt x="-7" y="6157"/>
                      <a:pt x="4" y="4039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223" name="Straight Connector 222"/>
              <p:cNvCxnSpPr/>
              <p:nvPr/>
            </p:nvCxnSpPr>
            <p:spPr>
              <a:xfrm flipV="1">
                <a:off x="3262941" y="5752569"/>
                <a:ext cx="1316038" cy="13176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>
                <a:off x="3151816" y="5939894"/>
                <a:ext cx="2259013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>
                <a:off x="3164516" y="6044669"/>
                <a:ext cx="714375" cy="2762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flipV="1">
                <a:off x="4182104" y="6238344"/>
                <a:ext cx="1247775" cy="825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>
                <a:off x="4842504" y="5785906"/>
                <a:ext cx="1057275" cy="1238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flipV="1">
                <a:off x="4126541" y="5939894"/>
                <a:ext cx="1790700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flipV="1">
                <a:off x="5453691" y="5968469"/>
                <a:ext cx="588963" cy="2698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>
                <a:off x="4596441" y="5752569"/>
                <a:ext cx="814388" cy="40163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4" name="Group 347"/>
              <p:cNvGrpSpPr>
                <a:grpSpLocks/>
              </p:cNvGrpSpPr>
              <p:nvPr/>
            </p:nvGrpSpPr>
            <p:grpSpPr bwMode="auto">
              <a:xfrm>
                <a:off x="5856401" y="5796097"/>
                <a:ext cx="588970" cy="242608"/>
                <a:chOff x="1871277" y="1576300"/>
                <a:chExt cx="1128371" cy="437861"/>
              </a:xfrm>
            </p:grpSpPr>
            <p:sp>
              <p:nvSpPr>
                <p:cNvPr id="282" name="Oval 281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83" name="Rectangle 282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4" name="Oval 283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85" name="Freeform 284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6" name="Freeform 285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7" name="Freeform 286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8" name="Freeform 287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89" name="Straight Connector 288"/>
                <p:cNvCxnSpPr>
                  <a:endCxn id="284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Straight Connector 289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5" name="Group 347"/>
              <p:cNvGrpSpPr>
                <a:grpSpLocks/>
              </p:cNvGrpSpPr>
              <p:nvPr/>
            </p:nvGrpSpPr>
            <p:grpSpPr bwMode="auto">
              <a:xfrm>
                <a:off x="4375328" y="5654000"/>
                <a:ext cx="588970" cy="242608"/>
                <a:chOff x="1871277" y="1576300"/>
                <a:chExt cx="1128371" cy="437861"/>
              </a:xfrm>
            </p:grpSpPr>
            <p:sp>
              <p:nvSpPr>
                <p:cNvPr id="273" name="Oval 272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74" name="Rectangle 273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5" name="Oval 274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76" name="Freeform 275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7" name="Freeform 276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8" name="Freeform 277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9" name="Freeform 278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80" name="Straight Connector 279"/>
                <p:cNvCxnSpPr>
                  <a:endCxn id="275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" name="Straight Connector 280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347"/>
              <p:cNvGrpSpPr>
                <a:grpSpLocks/>
              </p:cNvGrpSpPr>
              <p:nvPr/>
            </p:nvGrpSpPr>
            <p:grpSpPr bwMode="auto">
              <a:xfrm>
                <a:off x="2848241" y="5847813"/>
                <a:ext cx="588970" cy="242608"/>
                <a:chOff x="1871277" y="1576300"/>
                <a:chExt cx="1128371" cy="437861"/>
              </a:xfrm>
            </p:grpSpPr>
            <p:sp>
              <p:nvSpPr>
                <p:cNvPr id="261" name="Oval 260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62" name="Rectangle 261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6" name="Oval 265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67" name="Freeform 266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8" name="Freeform 267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9" name="Freeform 268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0" name="Freeform 269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71" name="Straight Connector 270"/>
                <p:cNvCxnSpPr>
                  <a:endCxn id="266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Connector 271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7" name="Group 347"/>
              <p:cNvGrpSpPr>
                <a:grpSpLocks/>
              </p:cNvGrpSpPr>
              <p:nvPr/>
            </p:nvGrpSpPr>
            <p:grpSpPr bwMode="auto">
              <a:xfrm>
                <a:off x="5166757" y="6114152"/>
                <a:ext cx="588970" cy="242608"/>
                <a:chOff x="1871277" y="1576300"/>
                <a:chExt cx="1128371" cy="437861"/>
              </a:xfrm>
            </p:grpSpPr>
            <p:sp>
              <p:nvSpPr>
                <p:cNvPr id="248" name="Oval 247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9" name="Rectangle 248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0" name="Oval 249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1" name="Freeform 250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2" name="Freeform 251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5" name="Freeform 254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8" name="Freeform 257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59" name="Straight Connector 258"/>
                <p:cNvCxnSpPr>
                  <a:endCxn id="250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8" name="Group 347"/>
              <p:cNvGrpSpPr>
                <a:grpSpLocks/>
              </p:cNvGrpSpPr>
              <p:nvPr/>
            </p:nvGrpSpPr>
            <p:grpSpPr bwMode="auto">
              <a:xfrm>
                <a:off x="3704088" y="6206732"/>
                <a:ext cx="588970" cy="242608"/>
                <a:chOff x="1871277" y="1576300"/>
                <a:chExt cx="1128371" cy="437861"/>
              </a:xfrm>
            </p:grpSpPr>
            <p:sp>
              <p:nvSpPr>
                <p:cNvPr id="239" name="Oval 238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6" name="Straight Connector 245"/>
                <p:cNvCxnSpPr>
                  <a:endCxn id="241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95" name="Rectangle 294"/>
            <p:cNvSpPr/>
            <p:nvPr/>
          </p:nvSpPr>
          <p:spPr bwMode="auto">
            <a:xfrm>
              <a:off x="-1550737" y="5173579"/>
              <a:ext cx="3248526" cy="1029368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96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53" y="707374"/>
            <a:ext cx="7857639" cy="18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" name="Title 1"/>
          <p:cNvSpPr txBox="1">
            <a:spLocks/>
          </p:cNvSpPr>
          <p:nvPr/>
        </p:nvSpPr>
        <p:spPr>
          <a:xfrm>
            <a:off x="433030" y="120318"/>
            <a:ext cx="8420100" cy="97275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r>
              <a:rPr lang="en-US" sz="4000" dirty="0"/>
              <a:t>OpenDaylight (ODL) controller</a:t>
            </a:r>
          </a:p>
        </p:txBody>
      </p:sp>
      <p:sp>
        <p:nvSpPr>
          <p:cNvPr id="298" name="Content Placeholder 3"/>
          <p:cNvSpPr txBox="1">
            <a:spLocks/>
          </p:cNvSpPr>
          <p:nvPr/>
        </p:nvSpPr>
        <p:spPr>
          <a:xfrm>
            <a:off x="6407983" y="1433585"/>
            <a:ext cx="3396640" cy="4648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r>
              <a:rPr lang="en-US" sz="2400" dirty="0">
                <a:solidFill>
                  <a:srgbClr val="000000"/>
                </a:solidFill>
              </a:rPr>
              <a:t>ODL Lithium controller</a:t>
            </a:r>
          </a:p>
          <a:p>
            <a:r>
              <a:rPr lang="en-US" sz="2400" dirty="0">
                <a:solidFill>
                  <a:srgbClr val="000000"/>
                </a:solidFill>
              </a:rPr>
              <a:t>network apps may be contained within, or be external to SDN controller</a:t>
            </a:r>
          </a:p>
          <a:p>
            <a:r>
              <a:rPr lang="en-US" sz="2400" dirty="0">
                <a:solidFill>
                  <a:srgbClr val="000000"/>
                </a:solidFill>
              </a:rPr>
              <a:t>Service Abstraction Layer: interconnects internal, external applications and services</a:t>
            </a:r>
          </a:p>
        </p:txBody>
      </p:sp>
      <p:sp>
        <p:nvSpPr>
          <p:cNvPr id="29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0834" y="6475896"/>
            <a:ext cx="59437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73</a:t>
            </a:fld>
            <a:endParaRPr lang="en-US" sz="1200" dirty="0">
              <a:latin typeface="Tahoma" charset="0"/>
            </a:endParaRPr>
          </a:p>
        </p:txBody>
      </p:sp>
      <p:sp>
        <p:nvSpPr>
          <p:cNvPr id="30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06788" y="6475082"/>
            <a:ext cx="2358929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09594410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ounded Rectangle 102"/>
          <p:cNvSpPr/>
          <p:nvPr/>
        </p:nvSpPr>
        <p:spPr>
          <a:xfrm>
            <a:off x="438683" y="2840593"/>
            <a:ext cx="5306558" cy="140872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9169" y="1301692"/>
            <a:ext cx="14109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Network </a:t>
            </a:r>
          </a:p>
          <a:p>
            <a:r>
              <a:rPr lang="en-US" sz="1600" dirty="0">
                <a:latin typeface="Arial"/>
                <a:cs typeface="Arial"/>
              </a:rPr>
              <a:t>control apps </a:t>
            </a:r>
          </a:p>
        </p:txBody>
      </p:sp>
      <p:sp>
        <p:nvSpPr>
          <p:cNvPr id="217" name="Oval 216"/>
          <p:cNvSpPr/>
          <p:nvPr/>
        </p:nvSpPr>
        <p:spPr>
          <a:xfrm rot="5400000">
            <a:off x="2384720" y="781179"/>
            <a:ext cx="631007" cy="15624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tailEnd type="arrow"/>
          </a:ln>
          <a:effectLst>
            <a:outerShdw blurRad="50800" dist="38100" dir="2700000" algn="tl" rotWithShape="0">
              <a:schemeClr val="accent1">
                <a:lumMod val="75000"/>
                <a:alpha val="43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3530647" y="1102203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…  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438683" y="2058743"/>
            <a:ext cx="5212560" cy="66530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24" name="Group 223"/>
          <p:cNvGrpSpPr/>
          <p:nvPr/>
        </p:nvGrpSpPr>
        <p:grpSpPr>
          <a:xfrm>
            <a:off x="722335" y="2244682"/>
            <a:ext cx="1628657" cy="375164"/>
            <a:chOff x="2793562" y="3559145"/>
            <a:chExt cx="1607438" cy="375164"/>
          </a:xfrm>
        </p:grpSpPr>
        <p:sp>
          <p:nvSpPr>
            <p:cNvPr id="225" name="Rounded Rectangle 224"/>
            <p:cNvSpPr/>
            <p:nvPr/>
          </p:nvSpPr>
          <p:spPr>
            <a:xfrm>
              <a:off x="2793562" y="3559145"/>
              <a:ext cx="1457313" cy="375164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2840280" y="3583293"/>
              <a:ext cx="1560720" cy="330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REST    API</a:t>
              </a:r>
            </a:p>
          </p:txBody>
        </p:sp>
      </p:grpSp>
      <p:sp>
        <p:nvSpPr>
          <p:cNvPr id="100" name="Rounded Rectangle 99"/>
          <p:cNvSpPr/>
          <p:nvPr/>
        </p:nvSpPr>
        <p:spPr>
          <a:xfrm>
            <a:off x="415704" y="4578312"/>
            <a:ext cx="5422736" cy="88009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4" name="Straight Connector 103"/>
          <p:cNvCxnSpPr/>
          <p:nvPr/>
        </p:nvCxnSpPr>
        <p:spPr bwMode="auto">
          <a:xfrm>
            <a:off x="547872" y="4402051"/>
            <a:ext cx="521256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3" name="Straight Connector 212"/>
          <p:cNvCxnSpPr/>
          <p:nvPr/>
        </p:nvCxnSpPr>
        <p:spPr bwMode="auto">
          <a:xfrm>
            <a:off x="438683" y="2002183"/>
            <a:ext cx="521256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6" name="Oval 215"/>
          <p:cNvSpPr/>
          <p:nvPr/>
        </p:nvSpPr>
        <p:spPr>
          <a:xfrm rot="5400000">
            <a:off x="4498620" y="926889"/>
            <a:ext cx="631007" cy="127771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tailEnd type="arrow"/>
          </a:ln>
          <a:effectLst>
            <a:outerShdw blurRad="50800" dist="38100" dir="2700000" algn="tl" rotWithShape="0">
              <a:schemeClr val="accent1">
                <a:lumMod val="75000"/>
                <a:alpha val="43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4416553" y="3493314"/>
            <a:ext cx="1469296" cy="76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latin typeface="Arial"/>
                <a:cs typeface="Arial"/>
              </a:rPr>
              <a:t>ONOS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latin typeface="Arial"/>
                <a:cs typeface="Arial"/>
              </a:rPr>
              <a:t>distributed core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4347180" y="4621982"/>
            <a:ext cx="1745160" cy="76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latin typeface="Arial"/>
                <a:cs typeface="Arial"/>
              </a:rPr>
              <a:t>southbound abstractions,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latin typeface="Arial"/>
                <a:cs typeface="Arial"/>
              </a:rPr>
              <a:t>protocols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57715" y="5040198"/>
            <a:ext cx="1173849" cy="338554"/>
            <a:chOff x="1929852" y="4542126"/>
            <a:chExt cx="1083553" cy="338554"/>
          </a:xfrm>
        </p:grpSpPr>
        <p:sp>
          <p:nvSpPr>
            <p:cNvPr id="220" name="Rounded Rectangle 219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29852" y="4542126"/>
              <a:ext cx="10316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OpenFlow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870490" y="5041658"/>
            <a:ext cx="1150798" cy="338554"/>
            <a:chOff x="2774641" y="4248836"/>
            <a:chExt cx="1062275" cy="338554"/>
          </a:xfrm>
        </p:grpSpPr>
        <p:sp>
          <p:nvSpPr>
            <p:cNvPr id="223" name="Rounded Rectangle 222"/>
            <p:cNvSpPr/>
            <p:nvPr/>
          </p:nvSpPr>
          <p:spPr>
            <a:xfrm>
              <a:off x="2774641" y="4279216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2873106" y="4248836"/>
              <a:ext cx="8230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Netconf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227599" y="5053827"/>
            <a:ext cx="930555" cy="338554"/>
            <a:chOff x="4304185" y="4617263"/>
            <a:chExt cx="858974" cy="338554"/>
          </a:xfrm>
        </p:grpSpPr>
        <p:sp>
          <p:nvSpPr>
            <p:cNvPr id="222" name="Rounded Rectangle 221"/>
            <p:cNvSpPr/>
            <p:nvPr/>
          </p:nvSpPr>
          <p:spPr>
            <a:xfrm>
              <a:off x="4304185" y="4647691"/>
              <a:ext cx="858974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4307335" y="4617263"/>
              <a:ext cx="8318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OVSDB</a:t>
              </a:r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568570" y="4631710"/>
            <a:ext cx="842592" cy="338554"/>
            <a:chOff x="1929852" y="4542126"/>
            <a:chExt cx="1083553" cy="338554"/>
          </a:xfrm>
        </p:grpSpPr>
        <p:sp>
          <p:nvSpPr>
            <p:cNvPr id="228" name="Rounded Rectangle 227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1929852" y="4542126"/>
              <a:ext cx="998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device</a:t>
              </a:r>
            </a:p>
          </p:txBody>
        </p:sp>
      </p:grpSp>
      <p:grpSp>
        <p:nvGrpSpPr>
          <p:cNvPr id="230" name="Group 229"/>
          <p:cNvGrpSpPr/>
          <p:nvPr/>
        </p:nvGrpSpPr>
        <p:grpSpPr>
          <a:xfrm>
            <a:off x="1469004" y="4629752"/>
            <a:ext cx="621499" cy="338554"/>
            <a:chOff x="1951130" y="4538598"/>
            <a:chExt cx="1062275" cy="338554"/>
          </a:xfrm>
        </p:grpSpPr>
        <p:sp>
          <p:nvSpPr>
            <p:cNvPr id="231" name="Rounded Rectangle 230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2014708" y="4538598"/>
              <a:ext cx="8389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link</a:t>
              </a:r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2128280" y="4630736"/>
            <a:ext cx="608100" cy="338554"/>
            <a:chOff x="1921370" y="4542126"/>
            <a:chExt cx="1092035" cy="338554"/>
          </a:xfrm>
        </p:grpSpPr>
        <p:sp>
          <p:nvSpPr>
            <p:cNvPr id="234" name="Rounded Rectangle 233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1921370" y="4542126"/>
              <a:ext cx="10282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host</a:t>
              </a:r>
            </a:p>
          </p:txBody>
        </p:sp>
      </p:grpSp>
      <p:grpSp>
        <p:nvGrpSpPr>
          <p:cNvPr id="236" name="Group 235"/>
          <p:cNvGrpSpPr/>
          <p:nvPr/>
        </p:nvGrpSpPr>
        <p:grpSpPr>
          <a:xfrm>
            <a:off x="2785711" y="4630736"/>
            <a:ext cx="577438" cy="338554"/>
            <a:chOff x="1933590" y="4542126"/>
            <a:chExt cx="1079815" cy="338554"/>
          </a:xfrm>
        </p:grpSpPr>
        <p:sp>
          <p:nvSpPr>
            <p:cNvPr id="237" name="Rounded Rectangle 236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1933590" y="4542126"/>
              <a:ext cx="10257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flow</a:t>
              </a:r>
            </a:p>
          </p:txBody>
        </p:sp>
      </p:grpSp>
      <p:grpSp>
        <p:nvGrpSpPr>
          <p:cNvPr id="239" name="Group 238"/>
          <p:cNvGrpSpPr/>
          <p:nvPr/>
        </p:nvGrpSpPr>
        <p:grpSpPr>
          <a:xfrm>
            <a:off x="3382797" y="4615305"/>
            <a:ext cx="832610" cy="341965"/>
            <a:chOff x="1907908" y="4523169"/>
            <a:chExt cx="1105497" cy="341965"/>
          </a:xfrm>
        </p:grpSpPr>
        <p:sp>
          <p:nvSpPr>
            <p:cNvPr id="240" name="Rounded Rectangle 239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41" name="TextBox 240"/>
            <p:cNvSpPr txBox="1"/>
            <p:nvPr/>
          </p:nvSpPr>
          <p:spPr>
            <a:xfrm>
              <a:off x="1907908" y="4523169"/>
              <a:ext cx="10475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packet</a:t>
              </a:r>
            </a:p>
          </p:txBody>
        </p:sp>
      </p:grpSp>
      <p:sp>
        <p:nvSpPr>
          <p:cNvPr id="243" name="TextBox 242"/>
          <p:cNvSpPr txBox="1"/>
          <p:nvPr/>
        </p:nvSpPr>
        <p:spPr>
          <a:xfrm>
            <a:off x="4231250" y="2005996"/>
            <a:ext cx="1745160" cy="76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latin typeface="Arial"/>
                <a:cs typeface="Arial"/>
              </a:rPr>
              <a:t>northbound abstractions,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latin typeface="Arial"/>
                <a:cs typeface="Arial"/>
              </a:rPr>
              <a:t>protocols</a:t>
            </a:r>
          </a:p>
        </p:txBody>
      </p:sp>
      <p:grpSp>
        <p:nvGrpSpPr>
          <p:cNvPr id="245" name="Group 244"/>
          <p:cNvGrpSpPr/>
          <p:nvPr/>
        </p:nvGrpSpPr>
        <p:grpSpPr>
          <a:xfrm>
            <a:off x="2459771" y="2244682"/>
            <a:ext cx="1476551" cy="375164"/>
            <a:chOff x="2793562" y="3559145"/>
            <a:chExt cx="1457313" cy="375164"/>
          </a:xfrm>
        </p:grpSpPr>
        <p:sp>
          <p:nvSpPr>
            <p:cNvPr id="246" name="Rounded Rectangle 245"/>
            <p:cNvSpPr/>
            <p:nvPr/>
          </p:nvSpPr>
          <p:spPr>
            <a:xfrm>
              <a:off x="2793562" y="3559145"/>
              <a:ext cx="1457313" cy="375164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47" name="TextBox 246"/>
            <p:cNvSpPr txBox="1"/>
            <p:nvPr/>
          </p:nvSpPr>
          <p:spPr>
            <a:xfrm>
              <a:off x="3085361" y="3583293"/>
              <a:ext cx="895069" cy="330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Intent</a:t>
              </a:r>
            </a:p>
          </p:txBody>
        </p:sp>
      </p:grpSp>
      <p:grpSp>
        <p:nvGrpSpPr>
          <p:cNvPr id="248" name="Group 247"/>
          <p:cNvGrpSpPr/>
          <p:nvPr/>
        </p:nvGrpSpPr>
        <p:grpSpPr>
          <a:xfrm>
            <a:off x="3159558" y="3577951"/>
            <a:ext cx="971741" cy="459826"/>
            <a:chOff x="3127559" y="457817"/>
            <a:chExt cx="1444056" cy="459826"/>
          </a:xfrm>
        </p:grpSpPr>
        <p:sp>
          <p:nvSpPr>
            <p:cNvPr id="249" name="Rounded Rectangle 24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0" name="TextBox 249"/>
            <p:cNvSpPr txBox="1"/>
            <p:nvPr/>
          </p:nvSpPr>
          <p:spPr>
            <a:xfrm>
              <a:off x="3127559" y="541671"/>
              <a:ext cx="1444056" cy="297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>
                  <a:latin typeface="Arial"/>
                  <a:cs typeface="Arial"/>
                </a:rPr>
                <a:t>statistics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51" name="Group 250"/>
          <p:cNvGrpSpPr/>
          <p:nvPr/>
        </p:nvGrpSpPr>
        <p:grpSpPr>
          <a:xfrm>
            <a:off x="690236" y="3564396"/>
            <a:ext cx="963848" cy="459826"/>
            <a:chOff x="3128876" y="457817"/>
            <a:chExt cx="1432326" cy="459826"/>
          </a:xfrm>
        </p:grpSpPr>
        <p:sp>
          <p:nvSpPr>
            <p:cNvPr id="252" name="Rounded Rectangle 25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3196641" y="541671"/>
              <a:ext cx="1305891" cy="297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>
                  <a:latin typeface="Arial"/>
                  <a:cs typeface="Arial"/>
                </a:rPr>
                <a:t>devices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59" name="Group 258"/>
          <p:cNvGrpSpPr/>
          <p:nvPr/>
        </p:nvGrpSpPr>
        <p:grpSpPr>
          <a:xfrm>
            <a:off x="702739" y="3004281"/>
            <a:ext cx="963848" cy="459826"/>
            <a:chOff x="3128876" y="457817"/>
            <a:chExt cx="1432326" cy="459826"/>
          </a:xfrm>
        </p:grpSpPr>
        <p:sp>
          <p:nvSpPr>
            <p:cNvPr id="260" name="Rounded Rectangle 259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3347909" y="541671"/>
              <a:ext cx="1003358" cy="297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>
                  <a:latin typeface="Arial"/>
                  <a:cs typeface="Arial"/>
                </a:rPr>
                <a:t>hosts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1926811" y="3564396"/>
            <a:ext cx="963848" cy="459826"/>
            <a:chOff x="3128876" y="457817"/>
            <a:chExt cx="1432326" cy="459826"/>
          </a:xfrm>
        </p:grpSpPr>
        <p:sp>
          <p:nvSpPr>
            <p:cNvPr id="267" name="Rounded Rectangle 266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8" name="TextBox 267"/>
            <p:cNvSpPr txBox="1"/>
            <p:nvPr/>
          </p:nvSpPr>
          <p:spPr>
            <a:xfrm>
              <a:off x="3408655" y="541671"/>
              <a:ext cx="881868" cy="297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>
                  <a:latin typeface="Arial"/>
                  <a:cs typeface="Arial"/>
                </a:rPr>
                <a:t>links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69" name="Group 268"/>
          <p:cNvGrpSpPr/>
          <p:nvPr/>
        </p:nvGrpSpPr>
        <p:grpSpPr>
          <a:xfrm>
            <a:off x="1926811" y="3004281"/>
            <a:ext cx="963848" cy="459826"/>
            <a:chOff x="3128876" y="457817"/>
            <a:chExt cx="1432326" cy="459826"/>
          </a:xfrm>
        </p:grpSpPr>
        <p:sp>
          <p:nvSpPr>
            <p:cNvPr id="270" name="Rounded Rectangle 269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1" name="TextBox 270"/>
            <p:cNvSpPr txBox="1"/>
            <p:nvPr/>
          </p:nvSpPr>
          <p:spPr>
            <a:xfrm>
              <a:off x="3339573" y="541671"/>
              <a:ext cx="1020033" cy="297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>
                  <a:latin typeface="Arial"/>
                  <a:cs typeface="Arial"/>
                </a:rPr>
                <a:t>paths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72" name="Group 271"/>
          <p:cNvGrpSpPr/>
          <p:nvPr/>
        </p:nvGrpSpPr>
        <p:grpSpPr>
          <a:xfrm>
            <a:off x="3137157" y="3004281"/>
            <a:ext cx="1069220" cy="459826"/>
            <a:chOff x="3128876" y="457817"/>
            <a:chExt cx="1432326" cy="459826"/>
          </a:xfrm>
        </p:grpSpPr>
        <p:sp>
          <p:nvSpPr>
            <p:cNvPr id="273" name="Rounded Rectangle 272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4" name="TextBox 273"/>
            <p:cNvSpPr txBox="1"/>
            <p:nvPr/>
          </p:nvSpPr>
          <p:spPr>
            <a:xfrm>
              <a:off x="3146110" y="541671"/>
              <a:ext cx="1406964" cy="297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>
                  <a:latin typeface="Arial"/>
                  <a:cs typeface="Arial"/>
                </a:rPr>
                <a:t>flow rules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75" name="Group 274"/>
          <p:cNvGrpSpPr/>
          <p:nvPr/>
        </p:nvGrpSpPr>
        <p:grpSpPr>
          <a:xfrm>
            <a:off x="4452635" y="3008876"/>
            <a:ext cx="1069221" cy="459826"/>
            <a:chOff x="3128876" y="457817"/>
            <a:chExt cx="1432326" cy="459826"/>
          </a:xfrm>
        </p:grpSpPr>
        <p:sp>
          <p:nvSpPr>
            <p:cNvPr id="276" name="Rounded Rectangle 275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7" name="TextBox 276"/>
            <p:cNvSpPr txBox="1"/>
            <p:nvPr/>
          </p:nvSpPr>
          <p:spPr>
            <a:xfrm>
              <a:off x="3207312" y="541671"/>
              <a:ext cx="1284563" cy="297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>
                  <a:latin typeface="Arial"/>
                  <a:cs typeface="Arial"/>
                </a:rPr>
                <a:t>topology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1593078" y="5574637"/>
            <a:ext cx="3519237" cy="1029368"/>
            <a:chOff x="-1550737" y="5173579"/>
            <a:chExt cx="3248526" cy="1029368"/>
          </a:xfrm>
        </p:grpSpPr>
        <p:grpSp>
          <p:nvGrpSpPr>
            <p:cNvPr id="196" name="Group 195"/>
            <p:cNvGrpSpPr/>
            <p:nvPr/>
          </p:nvGrpSpPr>
          <p:grpSpPr>
            <a:xfrm>
              <a:off x="-1425965" y="5182847"/>
              <a:ext cx="2979208" cy="973667"/>
              <a:chOff x="2592388" y="5601756"/>
              <a:chExt cx="4027487" cy="939800"/>
            </a:xfrm>
          </p:grpSpPr>
          <p:sp>
            <p:nvSpPr>
              <p:cNvPr id="215" name="Freeform 2"/>
              <p:cNvSpPr>
                <a:spLocks/>
              </p:cNvSpPr>
              <p:nvPr/>
            </p:nvSpPr>
            <p:spPr bwMode="auto">
              <a:xfrm>
                <a:off x="2592388" y="5601756"/>
                <a:ext cx="4027487" cy="939800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001" h="10125">
                    <a:moveTo>
                      <a:pt x="4" y="4039"/>
                    </a:moveTo>
                    <a:cubicBezTo>
                      <a:pt x="-29" y="2271"/>
                      <a:pt x="194" y="2100"/>
                      <a:pt x="715" y="1595"/>
                    </a:cubicBezTo>
                    <a:cubicBezTo>
                      <a:pt x="1236" y="1089"/>
                      <a:pt x="2417" y="1272"/>
                      <a:pt x="3130" y="1006"/>
                    </a:cubicBezTo>
                    <a:cubicBezTo>
                      <a:pt x="3843" y="740"/>
                      <a:pt x="4397" y="0"/>
                      <a:pt x="4995" y="0"/>
                    </a:cubicBezTo>
                    <a:cubicBezTo>
                      <a:pt x="5593" y="1"/>
                      <a:pt x="6206" y="926"/>
                      <a:pt x="6720" y="1009"/>
                    </a:cubicBezTo>
                    <a:cubicBezTo>
                      <a:pt x="7234" y="1092"/>
                      <a:pt x="7536" y="241"/>
                      <a:pt x="8082" y="497"/>
                    </a:cubicBezTo>
                    <a:cubicBezTo>
                      <a:pt x="8628" y="756"/>
                      <a:pt x="9854" y="442"/>
                      <a:pt x="9989" y="2989"/>
                    </a:cubicBezTo>
                    <a:cubicBezTo>
                      <a:pt x="10124" y="5536"/>
                      <a:pt x="9098" y="5742"/>
                      <a:pt x="8599" y="6797"/>
                    </a:cubicBezTo>
                    <a:cubicBezTo>
                      <a:pt x="8100" y="7852"/>
                      <a:pt x="7544" y="8981"/>
                      <a:pt x="6995" y="9322"/>
                    </a:cubicBezTo>
                    <a:cubicBezTo>
                      <a:pt x="6446" y="9663"/>
                      <a:pt x="5793" y="8957"/>
                      <a:pt x="5307" y="8843"/>
                    </a:cubicBezTo>
                    <a:cubicBezTo>
                      <a:pt x="4819" y="8726"/>
                      <a:pt x="4628" y="10048"/>
                      <a:pt x="4371" y="9912"/>
                    </a:cubicBezTo>
                    <a:cubicBezTo>
                      <a:pt x="4114" y="9775"/>
                      <a:pt x="3505" y="10355"/>
                      <a:pt x="3140" y="10019"/>
                    </a:cubicBezTo>
                    <a:cubicBezTo>
                      <a:pt x="2774" y="9683"/>
                      <a:pt x="2820" y="8138"/>
                      <a:pt x="2179" y="7895"/>
                    </a:cubicBezTo>
                    <a:cubicBezTo>
                      <a:pt x="1586" y="6800"/>
                      <a:pt x="1549" y="8137"/>
                      <a:pt x="1187" y="7495"/>
                    </a:cubicBezTo>
                    <a:cubicBezTo>
                      <a:pt x="825" y="6852"/>
                      <a:pt x="-7" y="6157"/>
                      <a:pt x="4" y="4039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218" name="Straight Connector 217"/>
              <p:cNvCxnSpPr/>
              <p:nvPr/>
            </p:nvCxnSpPr>
            <p:spPr>
              <a:xfrm flipV="1">
                <a:off x="3262941" y="5752569"/>
                <a:ext cx="1316038" cy="13176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>
                <a:off x="3151816" y="5939894"/>
                <a:ext cx="2259013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>
                <a:off x="3164516" y="6044669"/>
                <a:ext cx="714375" cy="2762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>
              <a:xfrm flipV="1">
                <a:off x="4182104" y="6238344"/>
                <a:ext cx="1247775" cy="825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>
              <a:xfrm>
                <a:off x="4842504" y="5785906"/>
                <a:ext cx="1057275" cy="1238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 flipV="1">
                <a:off x="4126541" y="5939894"/>
                <a:ext cx="1790700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 flipV="1">
                <a:off x="5453691" y="5968469"/>
                <a:ext cx="588963" cy="2698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>
                <a:off x="4596441" y="5752569"/>
                <a:ext cx="814388" cy="40163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2" name="Group 347"/>
              <p:cNvGrpSpPr>
                <a:grpSpLocks/>
              </p:cNvGrpSpPr>
              <p:nvPr/>
            </p:nvGrpSpPr>
            <p:grpSpPr bwMode="auto">
              <a:xfrm>
                <a:off x="5856401" y="5796097"/>
                <a:ext cx="588970" cy="242608"/>
                <a:chOff x="1871277" y="1576300"/>
                <a:chExt cx="1128371" cy="437861"/>
              </a:xfrm>
            </p:grpSpPr>
            <p:sp>
              <p:nvSpPr>
                <p:cNvPr id="316" name="Oval 315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17" name="Rectangle 316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8" name="Oval 317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19" name="Freeform 318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0" name="Freeform 319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1" name="Freeform 320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2" name="Freeform 321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23" name="Straight Connector 322"/>
                <p:cNvCxnSpPr>
                  <a:endCxn id="318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Straight Connector 323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3" name="Group 347"/>
              <p:cNvGrpSpPr>
                <a:grpSpLocks/>
              </p:cNvGrpSpPr>
              <p:nvPr/>
            </p:nvGrpSpPr>
            <p:grpSpPr bwMode="auto">
              <a:xfrm>
                <a:off x="4375328" y="5654000"/>
                <a:ext cx="588970" cy="242608"/>
                <a:chOff x="1871277" y="1576300"/>
                <a:chExt cx="1128371" cy="437861"/>
              </a:xfrm>
            </p:grpSpPr>
            <p:sp>
              <p:nvSpPr>
                <p:cNvPr id="307" name="Oval 306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08" name="Rectangle 307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9" name="Oval 308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10" name="Freeform 309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1" name="Freeform 310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2" name="Freeform 311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3" name="Freeform 312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14" name="Straight Connector 313"/>
                <p:cNvCxnSpPr>
                  <a:endCxn id="309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Straight Connector 314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4" name="Group 347"/>
              <p:cNvGrpSpPr>
                <a:grpSpLocks/>
              </p:cNvGrpSpPr>
              <p:nvPr/>
            </p:nvGrpSpPr>
            <p:grpSpPr bwMode="auto">
              <a:xfrm>
                <a:off x="2848241" y="5847813"/>
                <a:ext cx="588970" cy="242608"/>
                <a:chOff x="1871277" y="1576300"/>
                <a:chExt cx="1128371" cy="437861"/>
              </a:xfrm>
            </p:grpSpPr>
            <p:sp>
              <p:nvSpPr>
                <p:cNvPr id="298" name="Oval 297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99" name="Rectangle 298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0" name="Oval 299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01" name="Freeform 300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2" name="Freeform 301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3" name="Freeform 302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4" name="Freeform 303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05" name="Straight Connector 304"/>
                <p:cNvCxnSpPr>
                  <a:endCxn id="300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Straight Connector 305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8" name="Group 347"/>
              <p:cNvGrpSpPr>
                <a:grpSpLocks/>
              </p:cNvGrpSpPr>
              <p:nvPr/>
            </p:nvGrpSpPr>
            <p:grpSpPr bwMode="auto">
              <a:xfrm>
                <a:off x="5166757" y="6114152"/>
                <a:ext cx="588970" cy="242608"/>
                <a:chOff x="1871277" y="1576300"/>
                <a:chExt cx="1128371" cy="437861"/>
              </a:xfrm>
            </p:grpSpPr>
            <p:sp>
              <p:nvSpPr>
                <p:cNvPr id="289" name="Oval 288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90" name="Rectangle 289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1" name="Oval 290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92" name="Freeform 291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3" name="Freeform 292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4" name="Freeform 293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5" name="Freeform 294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96" name="Straight Connector 295"/>
                <p:cNvCxnSpPr>
                  <a:endCxn id="291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Straight Connector 296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9" name="Group 347"/>
              <p:cNvGrpSpPr>
                <a:grpSpLocks/>
              </p:cNvGrpSpPr>
              <p:nvPr/>
            </p:nvGrpSpPr>
            <p:grpSpPr bwMode="auto">
              <a:xfrm>
                <a:off x="3704088" y="6206732"/>
                <a:ext cx="588970" cy="242608"/>
                <a:chOff x="1871277" y="1576300"/>
                <a:chExt cx="1128371" cy="437861"/>
              </a:xfrm>
            </p:grpSpPr>
            <p:sp>
              <p:nvSpPr>
                <p:cNvPr id="280" name="Oval 279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81" name="Rectangle 280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2" name="Oval 281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83" name="Freeform 282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4" name="Freeform 283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5" name="Freeform 284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6" name="Freeform 285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87" name="Straight Connector 286"/>
                <p:cNvCxnSpPr>
                  <a:endCxn id="282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Connector 287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14" name="Rectangle 213"/>
            <p:cNvSpPr/>
            <p:nvPr/>
          </p:nvSpPr>
          <p:spPr bwMode="auto">
            <a:xfrm>
              <a:off x="-1550737" y="5173579"/>
              <a:ext cx="3248526" cy="1029368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25" name="Picture 1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07" y="720742"/>
            <a:ext cx="4961146" cy="18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6" name="Title 1"/>
          <p:cNvSpPr txBox="1">
            <a:spLocks/>
          </p:cNvSpPr>
          <p:nvPr/>
        </p:nvSpPr>
        <p:spPr>
          <a:xfrm>
            <a:off x="433030" y="120318"/>
            <a:ext cx="8420100" cy="97275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r>
              <a:rPr lang="en-US" sz="4000" dirty="0"/>
              <a:t>ONOS controller</a:t>
            </a:r>
          </a:p>
        </p:txBody>
      </p:sp>
      <p:sp>
        <p:nvSpPr>
          <p:cNvPr id="327" name="Content Placeholder 3"/>
          <p:cNvSpPr txBox="1">
            <a:spLocks/>
          </p:cNvSpPr>
          <p:nvPr/>
        </p:nvSpPr>
        <p:spPr>
          <a:xfrm>
            <a:off x="6248674" y="1647479"/>
            <a:ext cx="3396640" cy="4648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r>
              <a:rPr lang="en-US" sz="2400" dirty="0">
                <a:solidFill>
                  <a:srgbClr val="000000"/>
                </a:solidFill>
              </a:rPr>
              <a:t>control apps separate from controller</a:t>
            </a:r>
          </a:p>
          <a:p>
            <a:r>
              <a:rPr lang="en-US" sz="2400" dirty="0">
                <a:solidFill>
                  <a:srgbClr val="000000"/>
                </a:solidFill>
              </a:rPr>
              <a:t>intent framework: high-level specification of service: what rather than how</a:t>
            </a:r>
          </a:p>
          <a:p>
            <a:r>
              <a:rPr lang="en-US" sz="2400" dirty="0">
                <a:solidFill>
                  <a:srgbClr val="000000"/>
                </a:solidFill>
              </a:rPr>
              <a:t>considerable emphasis on distributed core: service reliability, replication performance scaling</a:t>
            </a:r>
          </a:p>
        </p:txBody>
      </p:sp>
      <p:sp>
        <p:nvSpPr>
          <p:cNvPr id="3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0834" y="6475896"/>
            <a:ext cx="59437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74</a:t>
            </a:fld>
            <a:endParaRPr lang="en-US" sz="1200" dirty="0">
              <a:latin typeface="Tahoma" charset="0"/>
            </a:endParaRPr>
          </a:p>
        </p:txBody>
      </p:sp>
      <p:sp>
        <p:nvSpPr>
          <p:cNvPr id="32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06788" y="6475082"/>
            <a:ext cx="2358929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39295550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 txBox="1">
            <a:spLocks/>
          </p:cNvSpPr>
          <p:nvPr/>
        </p:nvSpPr>
        <p:spPr>
          <a:xfrm>
            <a:off x="402431" y="179919"/>
            <a:ext cx="89154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cs typeface="Arial" charset="0"/>
              </a:defRPr>
            </a:lvl9pPr>
          </a:lstStyle>
          <a:p>
            <a:r>
              <a:rPr lang="en-US" dirty="0">
                <a:latin typeface="Gill Sans MT" charset="0"/>
              </a:rPr>
              <a:t>SDN:  selected challenges</a:t>
            </a:r>
          </a:p>
        </p:txBody>
      </p:sp>
      <p:pic>
        <p:nvPicPr>
          <p:cNvPr id="42" name="Picture 1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02" y="836759"/>
            <a:ext cx="6332390" cy="186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850" y="1287364"/>
            <a:ext cx="8420100" cy="4648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hardening the control plane: dependable, reliable, performance-scalable, secure distributed system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robustness to failures: leverage strong theory of reliable distributed system for control plane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dependability, security: “baked in” from day one? </a:t>
            </a:r>
          </a:p>
          <a:p>
            <a:pPr>
              <a:lnSpc>
                <a:spcPct val="100000"/>
              </a:lnSpc>
            </a:pPr>
            <a:r>
              <a:rPr lang="en-US" dirty="0"/>
              <a:t>networks, protocols meeting mission-specific requirements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e.g., real-time, ultra-reliable, ultra-secure</a:t>
            </a:r>
          </a:p>
          <a:p>
            <a:pPr>
              <a:lnSpc>
                <a:spcPct val="100000"/>
              </a:lnSpc>
            </a:pPr>
            <a:r>
              <a:rPr lang="en-US" dirty="0"/>
              <a:t>Internet-scaling 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0834" y="6475896"/>
            <a:ext cx="59437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75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06788" y="6475082"/>
            <a:ext cx="2358929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63845483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919870" y="1371602"/>
            <a:ext cx="4479787" cy="5128591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6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0" y="2844800"/>
            <a:ext cx="4787900" cy="3655392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6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985" name="Picture 2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01" y="1025525"/>
            <a:ext cx="445598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7851" y="1600200"/>
            <a:ext cx="4203171" cy="4648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400" dirty="0">
                <a:ea typeface="ＭＳ Ｐゴシック" pitchFamily="34" charset="-128"/>
                <a:cs typeface="ＭＳ Ｐゴシック" pitchFamily="34" charset="-128"/>
              </a:rPr>
              <a:t>5.1 Overview of Network layer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data plane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control plane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>
                <a:ea typeface="ＭＳ Ｐゴシック" pitchFamily="34" charset="-128"/>
                <a:cs typeface="ＭＳ Ｐゴシック" pitchFamily="34" charset="-128"/>
              </a:rPr>
              <a:t>5.2 What</a:t>
            </a:r>
            <a:r>
              <a:rPr lang="ja-JP" altLang="en-US" sz="2400" dirty="0">
                <a:ea typeface="ＭＳ Ｐゴシック" pitchFamily="34" charset="-128"/>
                <a:cs typeface="ＭＳ Ｐゴシック" pitchFamily="34" charset="-128"/>
              </a:rPr>
              <a:t>’</a:t>
            </a:r>
            <a:r>
              <a:rPr lang="en-US" altLang="ja-JP" sz="2400" dirty="0">
                <a:ea typeface="ＭＳ Ｐゴシック" pitchFamily="34" charset="-128"/>
                <a:cs typeface="ＭＳ Ｐゴシック" pitchFamily="34" charset="-128"/>
              </a:rPr>
              <a:t>s inside a router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>
                <a:ea typeface="ＭＳ Ｐゴシック" pitchFamily="34" charset="-128"/>
                <a:cs typeface="ＭＳ Ｐゴシック" pitchFamily="34" charset="-128"/>
              </a:rPr>
              <a:t>5.3 IP: Internet Protocol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datagram format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fragmentation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IPv4 addressing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network address translation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IPv6</a:t>
            </a:r>
          </a:p>
          <a:p>
            <a:pPr lvl="1"/>
            <a:r>
              <a:rPr lang="en-US" altLang="en-US" dirty="0">
                <a:ea typeface="ＭＳ Ｐゴシック" pitchFamily="34" charset="-128"/>
              </a:rPr>
              <a:t>NAT</a:t>
            </a:r>
            <a:endParaRPr lang="en-US" altLang="en-US" dirty="0">
              <a:latin typeface="Gill Sans MT" pitchFamily="34" charset="0"/>
              <a:ea typeface="ＭＳ Ｐゴシック" pitchFamily="34" charset="-128"/>
            </a:endParaRPr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5.4 routing protocols</a:t>
            </a:r>
          </a:p>
          <a:p>
            <a:pPr>
              <a:lnSpc>
                <a:spcPct val="100000"/>
              </a:lnSpc>
              <a:buFont typeface="Gill Sans MT" panose="020B0502020104020203" pitchFamily="34" charset="0"/>
              <a:buChar char="–"/>
            </a:pPr>
            <a:r>
              <a:rPr lang="en-US" sz="2400" dirty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  <a:buFont typeface="Gill Sans MT" panose="020B0502020104020203" pitchFamily="34" charset="0"/>
              <a:buChar char="–"/>
            </a:pPr>
            <a:r>
              <a:rPr lang="en-US" sz="2400" dirty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5.5 intra-AS routing in the Internet: 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5.6 routing among the ISPs: BGP</a:t>
            </a:r>
            <a:endParaRPr lang="en-US" sz="2400" dirty="0">
              <a:latin typeface="Gill Sans MT" charset="0"/>
            </a:endParaRPr>
          </a:p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5.7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>
                <a:solidFill>
                  <a:srgbClr val="C00000"/>
                </a:solidFill>
              </a:rPr>
              <a:t>5.8 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5.9 Network management and SNMP</a:t>
            </a:r>
            <a:endParaRPr lang="en-US" sz="2400" dirty="0">
              <a:latin typeface="Gill Sans MT" charset="0"/>
            </a:endParaRPr>
          </a:p>
          <a:p>
            <a:endParaRPr lang="en-US" altLang="en-US" sz="2400" dirty="0"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41988" name="Rectangle 2"/>
          <p:cNvSpPr>
            <a:spLocks noChangeArrowheads="1"/>
          </p:cNvSpPr>
          <p:nvPr/>
        </p:nvSpPr>
        <p:spPr bwMode="auto">
          <a:xfrm>
            <a:off x="577850" y="228600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4400" dirty="0">
                <a:solidFill>
                  <a:srgbClr val="000099"/>
                </a:solidFill>
                <a:latin typeface="Gill Sans MT" pitchFamily="34" charset="0"/>
              </a:rPr>
              <a:t>Chapter 5: outline</a:t>
            </a:r>
          </a:p>
        </p:txBody>
      </p:sp>
      <p:sp>
        <p:nvSpPr>
          <p:cNvPr id="4198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1333" y="6475413"/>
            <a:ext cx="497019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8690E90D-E3F7-4963-8614-C3DA646E5BD4}" type="slidenum">
              <a:rPr lang="en-US" altLang="en-US" sz="1200">
                <a:latin typeface="Tahoma" pitchFamily="34" charset="0"/>
              </a:rPr>
              <a:pPr/>
              <a:t>76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41990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906683" y="6475413"/>
            <a:ext cx="2359554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sp>
        <p:nvSpPr>
          <p:cNvPr id="4" name="Rectangle 3"/>
          <p:cNvSpPr/>
          <p:nvPr/>
        </p:nvSpPr>
        <p:spPr>
          <a:xfrm>
            <a:off x="1563602" y="5853863"/>
            <a:ext cx="19688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ll Sans MT" panose="020B0502020104020203" pitchFamily="34" charset="0"/>
              </a:rPr>
              <a:t>Data Plane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09550" y="5883680"/>
            <a:ext cx="25004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ll Sans MT" panose="020B0502020104020203" pitchFamily="34" charset="0"/>
              </a:rPr>
              <a:t>Control Plane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394772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>
          <a:xfrm>
            <a:off x="577850" y="228600"/>
            <a:ext cx="8801894" cy="876300"/>
          </a:xfrm>
        </p:spPr>
        <p:txBody>
          <a:bodyPr/>
          <a:lstStyle/>
          <a:p>
            <a:r>
              <a:rPr lang="en-US" sz="3600">
                <a:latin typeface="Gill Sans MT" charset="0"/>
              </a:rPr>
              <a:t>ICMP: internet control message protocol</a:t>
            </a:r>
            <a:endParaRPr lang="en-US">
              <a:latin typeface="Gill Sans MT" charset="0"/>
            </a:endParaRPr>
          </a:p>
        </p:txBody>
      </p:sp>
      <p:sp>
        <p:nvSpPr>
          <p:cNvPr id="1095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7658" y="1544638"/>
            <a:ext cx="4127500" cy="4648200"/>
          </a:xfrm>
        </p:spPr>
        <p:txBody>
          <a:bodyPr/>
          <a:lstStyle/>
          <a:p>
            <a:r>
              <a:rPr lang="en-US" sz="2400" dirty="0">
                <a:latin typeface="Gill Sans MT" charset="0"/>
              </a:rPr>
              <a:t>used by hosts &amp; routers to communicate network-level information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  <a:latin typeface="Gill Sans MT" charset="0"/>
              </a:rPr>
              <a:t>error reporting</a:t>
            </a:r>
            <a:r>
              <a:rPr lang="en-US" sz="2000" dirty="0">
                <a:latin typeface="Gill Sans MT" charset="0"/>
              </a:rPr>
              <a:t>: unreachable host, network, port, protocol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  <a:latin typeface="Gill Sans MT" charset="0"/>
              </a:rPr>
              <a:t>echo request/reply </a:t>
            </a:r>
            <a:r>
              <a:rPr lang="en-US" sz="2000" dirty="0">
                <a:latin typeface="Gill Sans MT" charset="0"/>
              </a:rPr>
              <a:t>(used by ping)</a:t>
            </a:r>
          </a:p>
          <a:p>
            <a:r>
              <a:rPr lang="en-US" sz="2400" dirty="0">
                <a:latin typeface="Gill Sans MT" charset="0"/>
              </a:rPr>
              <a:t>network-layer </a:t>
            </a:r>
            <a:r>
              <a:rPr lang="ja-JP" altLang="en-US" sz="2400" dirty="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above</a:t>
            </a:r>
            <a:r>
              <a:rPr lang="ja-JP" altLang="en-US" sz="2400" dirty="0">
                <a:latin typeface="Gill Sans MT" charset="0"/>
              </a:rPr>
              <a:t>”</a:t>
            </a:r>
            <a:r>
              <a:rPr lang="en-US" altLang="ja-JP" sz="2400" dirty="0">
                <a:latin typeface="Gill Sans MT" charset="0"/>
              </a:rPr>
              <a:t> IP:</a:t>
            </a:r>
          </a:p>
          <a:p>
            <a:pPr lvl="1"/>
            <a:r>
              <a:rPr lang="en-US" sz="2000" dirty="0">
                <a:latin typeface="Gill Sans MT" charset="0"/>
              </a:rPr>
              <a:t>ICMP </a:t>
            </a:r>
            <a:r>
              <a:rPr lang="en-US" sz="2000" dirty="0" err="1">
                <a:latin typeface="Gill Sans MT" charset="0"/>
              </a:rPr>
              <a:t>msgs</a:t>
            </a:r>
            <a:r>
              <a:rPr lang="en-US" sz="2000" dirty="0">
                <a:latin typeface="Gill Sans MT" charset="0"/>
              </a:rPr>
              <a:t> carried in IP datagrams</a:t>
            </a:r>
          </a:p>
          <a:p>
            <a:r>
              <a:rPr lang="en-US" sz="2400" dirty="0">
                <a:solidFill>
                  <a:srgbClr val="000099"/>
                </a:solidFill>
                <a:latin typeface="Gill Sans MT" charset="0"/>
              </a:rPr>
              <a:t>ICMP message:</a:t>
            </a:r>
            <a:r>
              <a:rPr lang="en-US" sz="2400" dirty="0">
                <a:latin typeface="Gill Sans MT" charset="0"/>
              </a:rPr>
              <a:t> type, code plus first 8 bytes of IP datagram causing error</a:t>
            </a:r>
          </a:p>
        </p:txBody>
      </p:sp>
      <p:sp>
        <p:nvSpPr>
          <p:cNvPr id="109573" name="Text Box 4"/>
          <p:cNvSpPr txBox="1">
            <a:spLocks noChangeArrowheads="1"/>
          </p:cNvSpPr>
          <p:nvPr/>
        </p:nvSpPr>
        <p:spPr bwMode="auto">
          <a:xfrm>
            <a:off x="4966758" y="1760538"/>
            <a:ext cx="4301177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Type</a:t>
            </a:r>
            <a:r>
              <a:rPr lang="en-US" sz="1800"/>
              <a:t>  </a:t>
            </a:r>
            <a:r>
              <a:rPr lang="en-US" sz="1800" u="sng"/>
              <a:t>Code</a:t>
            </a:r>
            <a:r>
              <a:rPr lang="en-US" sz="1800"/>
              <a:t>  </a:t>
            </a:r>
            <a:r>
              <a:rPr lang="en-US" sz="1800" u="sng"/>
              <a:t>description</a:t>
            </a:r>
            <a:endParaRPr lang="en-US" sz="1800"/>
          </a:p>
          <a:p>
            <a:r>
              <a:rPr lang="en-US" sz="1800"/>
              <a:t>0        0         echo reply (ping)</a:t>
            </a:r>
          </a:p>
          <a:p>
            <a:r>
              <a:rPr lang="en-US" sz="1800"/>
              <a:t>3        0         dest. network unreachable</a:t>
            </a:r>
          </a:p>
          <a:p>
            <a:r>
              <a:rPr lang="en-US" sz="1800"/>
              <a:t>3        1         dest host unreachable</a:t>
            </a:r>
          </a:p>
          <a:p>
            <a:r>
              <a:rPr lang="en-US" sz="1800"/>
              <a:t>3        2         dest protocol unreachable</a:t>
            </a:r>
          </a:p>
          <a:p>
            <a:r>
              <a:rPr lang="en-US" sz="1800"/>
              <a:t>3        3         dest port unreachable</a:t>
            </a:r>
          </a:p>
          <a:p>
            <a:r>
              <a:rPr lang="en-US" sz="1800"/>
              <a:t>3        6         dest network unknown</a:t>
            </a:r>
          </a:p>
          <a:p>
            <a:r>
              <a:rPr lang="en-US" sz="1800"/>
              <a:t>3        7         dest host unknown</a:t>
            </a:r>
          </a:p>
          <a:p>
            <a:r>
              <a:rPr lang="en-US" sz="1800"/>
              <a:t>4        0         source quench (congestion</a:t>
            </a:r>
          </a:p>
          <a:p>
            <a:r>
              <a:rPr lang="en-US" sz="1800"/>
              <a:t>                     control - not used)</a:t>
            </a:r>
          </a:p>
          <a:p>
            <a:r>
              <a:rPr lang="en-US" sz="1800"/>
              <a:t>8        0         echo request (ping)</a:t>
            </a:r>
          </a:p>
          <a:p>
            <a:r>
              <a:rPr lang="en-US" sz="1800"/>
              <a:t>9        0         route advertisement</a:t>
            </a:r>
          </a:p>
          <a:p>
            <a:r>
              <a:rPr lang="en-US" sz="1800"/>
              <a:t>10      0         router discovery</a:t>
            </a:r>
          </a:p>
          <a:p>
            <a:r>
              <a:rPr lang="en-US" sz="1800"/>
              <a:t>11      0         TTL expired</a:t>
            </a:r>
          </a:p>
          <a:p>
            <a:r>
              <a:rPr lang="en-US" sz="1800"/>
              <a:t>12      0         bad IP header</a:t>
            </a:r>
          </a:p>
          <a:p>
            <a:endParaRPr lang="en-US" sz="1800"/>
          </a:p>
        </p:txBody>
      </p:sp>
      <p:pic>
        <p:nvPicPr>
          <p:cNvPr id="109574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8" y="955675"/>
            <a:ext cx="841666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0834" y="6475896"/>
            <a:ext cx="59437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77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06788" y="6475082"/>
            <a:ext cx="2358929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577850" y="85726"/>
            <a:ext cx="8420100" cy="97472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Traceroute and ICMP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3773" y="1166813"/>
            <a:ext cx="4211770" cy="4648200"/>
          </a:xfrm>
        </p:spPr>
        <p:txBody>
          <a:bodyPr/>
          <a:lstStyle/>
          <a:p>
            <a:pPr marL="282575" indent="-282575">
              <a:defRPr/>
            </a:pPr>
            <a:r>
              <a:rPr lang="en-US" sz="2400" dirty="0">
                <a:cs typeface="+mn-cs"/>
              </a:rPr>
              <a:t>source sends series of UDP segments to destination</a:t>
            </a:r>
          </a:p>
          <a:p>
            <a:pPr marL="565150" lvl="1" indent="-222250">
              <a:defRPr/>
            </a:pPr>
            <a:r>
              <a:rPr lang="en-US" sz="2000" dirty="0"/>
              <a:t>first set has TTL =1</a:t>
            </a:r>
          </a:p>
          <a:p>
            <a:pPr marL="565150" lvl="1" indent="-222250">
              <a:defRPr/>
            </a:pPr>
            <a:r>
              <a:rPr lang="en-US" sz="2000" dirty="0"/>
              <a:t>second set has TTL=2, etc.</a:t>
            </a:r>
          </a:p>
          <a:p>
            <a:pPr marL="565150" lvl="1" indent="-222250">
              <a:defRPr/>
            </a:pPr>
            <a:r>
              <a:rPr lang="en-US" sz="2000" dirty="0"/>
              <a:t>unlikely port number</a:t>
            </a:r>
          </a:p>
          <a:p>
            <a:pPr marL="282575" indent="-282575">
              <a:defRPr/>
            </a:pPr>
            <a:r>
              <a:rPr lang="en-US" sz="2400" dirty="0">
                <a:cs typeface="+mn-cs"/>
              </a:rPr>
              <a:t>when datagram in </a:t>
            </a:r>
            <a:r>
              <a:rPr lang="en-US" sz="2400" i="1" dirty="0">
                <a:cs typeface="+mn-cs"/>
              </a:rPr>
              <a:t>n</a:t>
            </a:r>
            <a:r>
              <a:rPr lang="en-US" sz="2400" dirty="0">
                <a:cs typeface="+mn-cs"/>
              </a:rPr>
              <a:t>th set arrives to nth router:</a:t>
            </a:r>
          </a:p>
          <a:p>
            <a:pPr marL="523875" lvl="1" indent="-180975">
              <a:defRPr/>
            </a:pPr>
            <a:r>
              <a:rPr lang="en-US" sz="2000" dirty="0"/>
              <a:t>router discards datagram and sends source ICMP message (type 11, code 0)</a:t>
            </a:r>
          </a:p>
          <a:p>
            <a:pPr marL="523875" lvl="1" indent="-180975">
              <a:defRPr/>
            </a:pPr>
            <a:r>
              <a:rPr lang="en-US" sz="2000" dirty="0"/>
              <a:t>ICMP message include name of router &amp; IP address</a:t>
            </a:r>
          </a:p>
        </p:txBody>
      </p:sp>
      <p:sp>
        <p:nvSpPr>
          <p:cNvPr id="6656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03838" y="1177926"/>
            <a:ext cx="4127500" cy="2005013"/>
          </a:xfrm>
        </p:spPr>
        <p:txBody>
          <a:bodyPr/>
          <a:lstStyle/>
          <a:p>
            <a:pPr marL="282575" indent="-282575">
              <a:defRPr/>
            </a:pPr>
            <a:r>
              <a:rPr lang="en-US" sz="2400" dirty="0">
                <a:cs typeface="+mn-cs"/>
              </a:rPr>
              <a:t>when ICMP message arrives, source records RTTs</a:t>
            </a:r>
          </a:p>
        </p:txBody>
      </p:sp>
      <p:sp>
        <p:nvSpPr>
          <p:cNvPr id="655365" name="Rectangle 5"/>
          <p:cNvSpPr>
            <a:spLocks noChangeArrowheads="1"/>
          </p:cNvSpPr>
          <p:nvPr/>
        </p:nvSpPr>
        <p:spPr bwMode="auto">
          <a:xfrm>
            <a:off x="5300398" y="2411414"/>
            <a:ext cx="4127500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400" i="1" dirty="0">
                <a:solidFill>
                  <a:srgbClr val="000099"/>
                </a:solidFill>
                <a:latin typeface="Gill Sans MT" charset="0"/>
              </a:rPr>
              <a:t>stopping criteria: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UDP segment eventually arrives at destination host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destination returns ICMP </a:t>
            </a:r>
            <a:r>
              <a:rPr lang="ja-JP" altLang="en-US" sz="2400" dirty="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port unreachable</a:t>
            </a:r>
            <a:r>
              <a:rPr lang="ja-JP" altLang="en-US" sz="2400" dirty="0">
                <a:latin typeface="Gill Sans MT" charset="0"/>
              </a:rPr>
              <a:t>”</a:t>
            </a:r>
            <a:r>
              <a:rPr lang="en-US" altLang="ja-JP" sz="2400" dirty="0">
                <a:latin typeface="Gill Sans MT" charset="0"/>
              </a:rPr>
              <a:t> message (type 3, code 3)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source stops</a:t>
            </a:r>
          </a:p>
        </p:txBody>
      </p:sp>
      <p:pic>
        <p:nvPicPr>
          <p:cNvPr id="110599" name="Picture 6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76" y="811214"/>
            <a:ext cx="594188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00" name="Line 38"/>
          <p:cNvSpPr>
            <a:spLocks noChangeShapeType="1"/>
          </p:cNvSpPr>
          <p:nvPr/>
        </p:nvSpPr>
        <p:spPr bwMode="auto">
          <a:xfrm>
            <a:off x="1393032" y="5684891"/>
            <a:ext cx="313002" cy="265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1" name="Line 105"/>
          <p:cNvSpPr>
            <a:spLocks noChangeShapeType="1"/>
          </p:cNvSpPr>
          <p:nvPr/>
        </p:nvSpPr>
        <p:spPr bwMode="auto">
          <a:xfrm flipV="1">
            <a:off x="2252927" y="5735691"/>
            <a:ext cx="497020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2" name="Line 106"/>
          <p:cNvSpPr>
            <a:spLocks noChangeShapeType="1"/>
          </p:cNvSpPr>
          <p:nvPr/>
        </p:nvSpPr>
        <p:spPr bwMode="auto">
          <a:xfrm>
            <a:off x="3265886" y="5719816"/>
            <a:ext cx="526256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3" name="Line 108"/>
          <p:cNvSpPr>
            <a:spLocks noChangeShapeType="1"/>
          </p:cNvSpPr>
          <p:nvPr/>
        </p:nvSpPr>
        <p:spPr bwMode="auto">
          <a:xfrm flipH="1">
            <a:off x="3007916" y="5451528"/>
            <a:ext cx="378354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4" name="Line 113"/>
          <p:cNvSpPr>
            <a:spLocks noChangeShapeType="1"/>
          </p:cNvSpPr>
          <p:nvPr/>
        </p:nvSpPr>
        <p:spPr bwMode="auto">
          <a:xfrm flipH="1">
            <a:off x="4323557" y="5780141"/>
            <a:ext cx="672439" cy="144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5" name="Line 260"/>
          <p:cNvSpPr>
            <a:spLocks noChangeShapeType="1"/>
          </p:cNvSpPr>
          <p:nvPr/>
        </p:nvSpPr>
        <p:spPr bwMode="auto">
          <a:xfrm>
            <a:off x="5536011" y="5745216"/>
            <a:ext cx="526256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6" name="Line 261"/>
          <p:cNvSpPr>
            <a:spLocks noChangeShapeType="1"/>
          </p:cNvSpPr>
          <p:nvPr/>
        </p:nvSpPr>
        <p:spPr bwMode="auto">
          <a:xfrm flipH="1">
            <a:off x="6552407" y="5691241"/>
            <a:ext cx="603647" cy="277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7" name="Line 291"/>
          <p:cNvSpPr>
            <a:spLocks noChangeShapeType="1"/>
          </p:cNvSpPr>
          <p:nvPr/>
        </p:nvSpPr>
        <p:spPr bwMode="auto">
          <a:xfrm>
            <a:off x="2973520" y="5851578"/>
            <a:ext cx="24765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8" name="Line 292"/>
          <p:cNvSpPr>
            <a:spLocks noChangeShapeType="1"/>
          </p:cNvSpPr>
          <p:nvPr/>
        </p:nvSpPr>
        <p:spPr bwMode="auto">
          <a:xfrm>
            <a:off x="5057908" y="5438828"/>
            <a:ext cx="24765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9" name="Line 294"/>
          <p:cNvSpPr>
            <a:spLocks noChangeShapeType="1"/>
          </p:cNvSpPr>
          <p:nvPr/>
        </p:nvSpPr>
        <p:spPr bwMode="auto">
          <a:xfrm flipH="1">
            <a:off x="3668316" y="6042078"/>
            <a:ext cx="378354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10" name="Line 295"/>
          <p:cNvSpPr>
            <a:spLocks noChangeShapeType="1"/>
          </p:cNvSpPr>
          <p:nvPr/>
        </p:nvSpPr>
        <p:spPr bwMode="auto">
          <a:xfrm>
            <a:off x="4053550" y="5546778"/>
            <a:ext cx="6879" cy="26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44" name="Text Box 300"/>
          <p:cNvSpPr txBox="1">
            <a:spLocks noChangeArrowheads="1"/>
          </p:cNvSpPr>
          <p:nvPr/>
        </p:nvSpPr>
        <p:spPr bwMode="auto">
          <a:xfrm>
            <a:off x="1503098" y="5403903"/>
            <a:ext cx="10823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3 probes</a:t>
            </a:r>
          </a:p>
        </p:txBody>
      </p:sp>
      <p:sp>
        <p:nvSpPr>
          <p:cNvPr id="83246" name="Text Box 302"/>
          <p:cNvSpPr txBox="1">
            <a:spLocks noChangeArrowheads="1"/>
          </p:cNvSpPr>
          <p:nvPr/>
        </p:nvSpPr>
        <p:spPr bwMode="auto">
          <a:xfrm>
            <a:off x="2168658" y="5964291"/>
            <a:ext cx="10823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3 probes</a:t>
            </a:r>
          </a:p>
        </p:txBody>
      </p:sp>
      <p:sp>
        <p:nvSpPr>
          <p:cNvPr id="83248" name="Text Box 304"/>
          <p:cNvSpPr txBox="1">
            <a:spLocks noChangeArrowheads="1"/>
          </p:cNvSpPr>
          <p:nvPr/>
        </p:nvSpPr>
        <p:spPr bwMode="auto">
          <a:xfrm>
            <a:off x="3277923" y="5378503"/>
            <a:ext cx="10823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3 probes</a:t>
            </a:r>
          </a:p>
        </p:txBody>
      </p:sp>
      <p:grpSp>
        <p:nvGrpSpPr>
          <p:cNvPr id="110614" name="Group 21"/>
          <p:cNvGrpSpPr>
            <a:grpSpLocks/>
          </p:cNvGrpSpPr>
          <p:nvPr/>
        </p:nvGrpSpPr>
        <p:grpSpPr bwMode="auto">
          <a:xfrm>
            <a:off x="560652" y="5340404"/>
            <a:ext cx="889133" cy="688975"/>
            <a:chOff x="-44" y="1473"/>
            <a:chExt cx="981" cy="1105"/>
          </a:xfrm>
        </p:grpSpPr>
        <p:pic>
          <p:nvPicPr>
            <p:cNvPr id="110666" name="Picture 22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667" name="Freeform 2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4176 w 356"/>
                <a:gd name="T3" fmla="*/ 248 h 368"/>
                <a:gd name="T4" fmla="*/ 4954 w 356"/>
                <a:gd name="T5" fmla="*/ 5173 h 368"/>
                <a:gd name="T6" fmla="*/ 1092 w 356"/>
                <a:gd name="T7" fmla="*/ 646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0615" name="Group 24"/>
          <p:cNvGrpSpPr>
            <a:grpSpLocks/>
          </p:cNvGrpSpPr>
          <p:nvPr/>
        </p:nvGrpSpPr>
        <p:grpSpPr bwMode="auto">
          <a:xfrm flipH="1">
            <a:off x="7113059" y="5378504"/>
            <a:ext cx="816902" cy="669925"/>
            <a:chOff x="-44" y="1473"/>
            <a:chExt cx="981" cy="1105"/>
          </a:xfrm>
        </p:grpSpPr>
        <p:pic>
          <p:nvPicPr>
            <p:cNvPr id="110664" name="Picture 25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665" name="Freeform 2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4176 w 356"/>
                <a:gd name="T3" fmla="*/ 248 h 368"/>
                <a:gd name="T4" fmla="*/ 4954 w 356"/>
                <a:gd name="T5" fmla="*/ 5173 h 368"/>
                <a:gd name="T6" fmla="*/ 1092 w 356"/>
                <a:gd name="T7" fmla="*/ 646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0616" name="Group 27"/>
          <p:cNvGrpSpPr>
            <a:grpSpLocks/>
          </p:cNvGrpSpPr>
          <p:nvPr/>
        </p:nvGrpSpPr>
        <p:grpSpPr bwMode="auto">
          <a:xfrm>
            <a:off x="5972838" y="5878566"/>
            <a:ext cx="668998" cy="250825"/>
            <a:chOff x="2356" y="1300"/>
            <a:chExt cx="555" cy="194"/>
          </a:xfrm>
        </p:grpSpPr>
        <p:sp>
          <p:nvSpPr>
            <p:cNvPr id="110656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57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58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10659" name="Group 31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10662" name="Freeform 3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63" name="Freeform 3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660" name="Line 34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61" name="Line 35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617" name="Group 36"/>
          <p:cNvGrpSpPr>
            <a:grpSpLocks/>
          </p:cNvGrpSpPr>
          <p:nvPr/>
        </p:nvGrpSpPr>
        <p:grpSpPr bwMode="auto">
          <a:xfrm>
            <a:off x="4923765" y="5607104"/>
            <a:ext cx="668998" cy="250825"/>
            <a:chOff x="2356" y="1300"/>
            <a:chExt cx="555" cy="194"/>
          </a:xfrm>
        </p:grpSpPr>
        <p:sp>
          <p:nvSpPr>
            <p:cNvPr id="110648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49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50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10651" name="Group 40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10654" name="Freeform 4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55" name="Freeform 4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652" name="Line 43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53" name="Line 44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618" name="Group 45"/>
          <p:cNvGrpSpPr>
            <a:grpSpLocks/>
          </p:cNvGrpSpPr>
          <p:nvPr/>
        </p:nvGrpSpPr>
        <p:grpSpPr bwMode="auto">
          <a:xfrm>
            <a:off x="3676914" y="5816654"/>
            <a:ext cx="669000" cy="250825"/>
            <a:chOff x="2356" y="1300"/>
            <a:chExt cx="555" cy="194"/>
          </a:xfrm>
        </p:grpSpPr>
        <p:sp>
          <p:nvSpPr>
            <p:cNvPr id="110640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41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42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10643" name="Group 4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10646" name="Freeform 5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47" name="Freeform 5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644" name="Line 52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45" name="Line 53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619" name="Group 54"/>
          <p:cNvGrpSpPr>
            <a:grpSpLocks/>
          </p:cNvGrpSpPr>
          <p:nvPr/>
        </p:nvGrpSpPr>
        <p:grpSpPr bwMode="auto">
          <a:xfrm>
            <a:off x="2591727" y="5570591"/>
            <a:ext cx="668998" cy="250825"/>
            <a:chOff x="2356" y="1300"/>
            <a:chExt cx="555" cy="194"/>
          </a:xfrm>
        </p:grpSpPr>
        <p:sp>
          <p:nvSpPr>
            <p:cNvPr id="110632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33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34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10635" name="Group 58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10638" name="Freeform 5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39" name="Freeform 6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636" name="Line 61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37" name="Line 62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620" name="Group 63"/>
          <p:cNvGrpSpPr>
            <a:grpSpLocks/>
          </p:cNvGrpSpPr>
          <p:nvPr/>
        </p:nvGrpSpPr>
        <p:grpSpPr bwMode="auto">
          <a:xfrm>
            <a:off x="1644121" y="5837291"/>
            <a:ext cx="669000" cy="250825"/>
            <a:chOff x="2356" y="1300"/>
            <a:chExt cx="555" cy="194"/>
          </a:xfrm>
        </p:grpSpPr>
        <p:sp>
          <p:nvSpPr>
            <p:cNvPr id="110624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25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26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10627" name="Group 6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10630" name="Freeform 6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31" name="Freeform 6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628" name="Line 70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29" name="Line 7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3247" name="Freeform 303"/>
          <p:cNvSpPr>
            <a:spLocks/>
          </p:cNvSpPr>
          <p:nvPr/>
        </p:nvSpPr>
        <p:spPr bwMode="auto">
          <a:xfrm>
            <a:off x="1362075" y="5624566"/>
            <a:ext cx="2435225" cy="403225"/>
          </a:xfrm>
          <a:custGeom>
            <a:avLst/>
            <a:gdLst>
              <a:gd name="T0" fmla="*/ 2147483647 w 1416"/>
              <a:gd name="T1" fmla="*/ 2147483647 h 254"/>
              <a:gd name="T2" fmla="*/ 2147483647 w 1416"/>
              <a:gd name="T3" fmla="*/ 2147483647 h 254"/>
              <a:gd name="T4" fmla="*/ 2147483647 w 1416"/>
              <a:gd name="T5" fmla="*/ 2147483647 h 254"/>
              <a:gd name="T6" fmla="*/ 2147483647 w 1416"/>
              <a:gd name="T7" fmla="*/ 2147483647 h 254"/>
              <a:gd name="T8" fmla="*/ 2147483647 w 1416"/>
              <a:gd name="T9" fmla="*/ 2147483647 h 254"/>
              <a:gd name="T10" fmla="*/ 2147483647 w 1416"/>
              <a:gd name="T11" fmla="*/ 2147483647 h 254"/>
              <a:gd name="T12" fmla="*/ 0 w 1416"/>
              <a:gd name="T13" fmla="*/ 2147483647 h 2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16"/>
              <a:gd name="T22" fmla="*/ 0 h 254"/>
              <a:gd name="T23" fmla="*/ 1416 w 1416"/>
              <a:gd name="T24" fmla="*/ 254 h 2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16" h="254">
                <a:moveTo>
                  <a:pt x="76" y="30"/>
                </a:moveTo>
                <a:cubicBezTo>
                  <a:pt x="137" y="11"/>
                  <a:pt x="200" y="170"/>
                  <a:pt x="324" y="170"/>
                </a:cubicBezTo>
                <a:cubicBezTo>
                  <a:pt x="461" y="165"/>
                  <a:pt x="717" y="0"/>
                  <a:pt x="896" y="2"/>
                </a:cubicBezTo>
                <a:cubicBezTo>
                  <a:pt x="1075" y="4"/>
                  <a:pt x="1416" y="122"/>
                  <a:pt x="1400" y="182"/>
                </a:cubicBezTo>
                <a:cubicBezTo>
                  <a:pt x="1384" y="242"/>
                  <a:pt x="1073" y="63"/>
                  <a:pt x="896" y="74"/>
                </a:cubicBezTo>
                <a:cubicBezTo>
                  <a:pt x="719" y="85"/>
                  <a:pt x="489" y="254"/>
                  <a:pt x="340" y="250"/>
                </a:cubicBezTo>
                <a:cubicBezTo>
                  <a:pt x="191" y="246"/>
                  <a:pt x="62" y="32"/>
                  <a:pt x="0" y="50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43" name="Freeform 299"/>
          <p:cNvSpPr>
            <a:spLocks/>
          </p:cNvSpPr>
          <p:nvPr/>
        </p:nvSpPr>
        <p:spPr bwMode="auto">
          <a:xfrm>
            <a:off x="1396471" y="5661078"/>
            <a:ext cx="454025" cy="419100"/>
          </a:xfrm>
          <a:custGeom>
            <a:avLst/>
            <a:gdLst>
              <a:gd name="T0" fmla="*/ 2147483647 w 264"/>
              <a:gd name="T1" fmla="*/ 0 h 264"/>
              <a:gd name="T2" fmla="*/ 2147483647 w 264"/>
              <a:gd name="T3" fmla="*/ 2147483647 h 264"/>
              <a:gd name="T4" fmla="*/ 0 w 264"/>
              <a:gd name="T5" fmla="*/ 2147483647 h 264"/>
              <a:gd name="T6" fmla="*/ 0 60000 65536"/>
              <a:gd name="T7" fmla="*/ 0 60000 65536"/>
              <a:gd name="T8" fmla="*/ 0 60000 65536"/>
              <a:gd name="T9" fmla="*/ 0 w 264"/>
              <a:gd name="T10" fmla="*/ 0 h 264"/>
              <a:gd name="T11" fmla="*/ 264 w 264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264">
                <a:moveTo>
                  <a:pt x="60" y="0"/>
                </a:moveTo>
                <a:cubicBezTo>
                  <a:pt x="86" y="31"/>
                  <a:pt x="264" y="176"/>
                  <a:pt x="228" y="220"/>
                </a:cubicBezTo>
                <a:cubicBezTo>
                  <a:pt x="192" y="264"/>
                  <a:pt x="60" y="109"/>
                  <a:pt x="0" y="88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45" name="Freeform 301"/>
          <p:cNvSpPr>
            <a:spLocks/>
          </p:cNvSpPr>
          <p:nvPr/>
        </p:nvSpPr>
        <p:spPr bwMode="auto">
          <a:xfrm>
            <a:off x="1389592" y="5575353"/>
            <a:ext cx="1458383" cy="474662"/>
          </a:xfrm>
          <a:custGeom>
            <a:avLst/>
            <a:gdLst>
              <a:gd name="T0" fmla="*/ 2147483647 w 848"/>
              <a:gd name="T1" fmla="*/ 2147483647 h 299"/>
              <a:gd name="T2" fmla="*/ 2147483647 w 848"/>
              <a:gd name="T3" fmla="*/ 2147483647 h 299"/>
              <a:gd name="T4" fmla="*/ 2147483647 w 848"/>
              <a:gd name="T5" fmla="*/ 2147483647 h 299"/>
              <a:gd name="T6" fmla="*/ 2147483647 w 848"/>
              <a:gd name="T7" fmla="*/ 2147483647 h 299"/>
              <a:gd name="T8" fmla="*/ 0 w 848"/>
              <a:gd name="T9" fmla="*/ 214748364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8"/>
              <a:gd name="T16" fmla="*/ 0 h 299"/>
              <a:gd name="T17" fmla="*/ 848 w 848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8" h="299">
                <a:moveTo>
                  <a:pt x="76" y="76"/>
                </a:moveTo>
                <a:cubicBezTo>
                  <a:pt x="137" y="57"/>
                  <a:pt x="200" y="216"/>
                  <a:pt x="324" y="216"/>
                </a:cubicBezTo>
                <a:cubicBezTo>
                  <a:pt x="448" y="216"/>
                  <a:pt x="792" y="0"/>
                  <a:pt x="820" y="76"/>
                </a:cubicBezTo>
                <a:cubicBezTo>
                  <a:pt x="848" y="152"/>
                  <a:pt x="469" y="245"/>
                  <a:pt x="340" y="296"/>
                </a:cubicBezTo>
                <a:cubicBezTo>
                  <a:pt x="203" y="299"/>
                  <a:pt x="62" y="78"/>
                  <a:pt x="0" y="96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0834" y="6475896"/>
            <a:ext cx="59437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78</a:t>
            </a:fld>
            <a:endParaRPr lang="en-US" sz="1200" dirty="0">
              <a:latin typeface="Tahoma" charset="0"/>
            </a:endParaRPr>
          </a:p>
        </p:txBody>
      </p:sp>
      <p:sp>
        <p:nvSpPr>
          <p:cNvPr id="7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06788" y="6475082"/>
            <a:ext cx="2358929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5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65" grpId="0"/>
      <p:bldP spid="83244" grpId="0"/>
      <p:bldP spid="83246" grpId="0"/>
      <p:bldP spid="83248" grpId="0"/>
      <p:bldP spid="83247" grpId="0" animBg="1"/>
      <p:bldP spid="83243" grpId="0" animBg="1"/>
      <p:bldP spid="83245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919870" y="1371602"/>
            <a:ext cx="4479787" cy="5128591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6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0" y="2688879"/>
            <a:ext cx="4787900" cy="3811312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6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985" name="Picture 2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01" y="1025525"/>
            <a:ext cx="445598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7851" y="1600200"/>
            <a:ext cx="4203171" cy="4648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400" dirty="0">
                <a:ea typeface="ＭＳ Ｐゴシック" pitchFamily="34" charset="-128"/>
                <a:cs typeface="ＭＳ Ｐゴシック" pitchFamily="34" charset="-128"/>
              </a:rPr>
              <a:t>5.1 Overview of Network layer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data plane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control plane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>
                <a:ea typeface="ＭＳ Ｐゴシック" pitchFamily="34" charset="-128"/>
                <a:cs typeface="ＭＳ Ｐゴシック" pitchFamily="34" charset="-128"/>
              </a:rPr>
              <a:t>5.2 What</a:t>
            </a:r>
            <a:r>
              <a:rPr lang="ja-JP" altLang="en-US" sz="2400" dirty="0">
                <a:ea typeface="ＭＳ Ｐゴシック" pitchFamily="34" charset="-128"/>
                <a:cs typeface="ＭＳ Ｐゴシック" pitchFamily="34" charset="-128"/>
              </a:rPr>
              <a:t>’</a:t>
            </a:r>
            <a:r>
              <a:rPr lang="en-US" altLang="ja-JP" sz="2400" dirty="0">
                <a:ea typeface="ＭＳ Ｐゴシック" pitchFamily="34" charset="-128"/>
                <a:cs typeface="ＭＳ Ｐゴシック" pitchFamily="34" charset="-128"/>
              </a:rPr>
              <a:t>s inside a router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>
                <a:ea typeface="ＭＳ Ｐゴシック" pitchFamily="34" charset="-128"/>
                <a:cs typeface="ＭＳ Ｐゴシック" pitchFamily="34" charset="-128"/>
              </a:rPr>
              <a:t>5.3 IP: Internet Protocol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datagram format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fragmentation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IPv4 addressing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network address translation</a:t>
            </a:r>
          </a:p>
          <a:p>
            <a:pPr lvl="1"/>
            <a:r>
              <a:rPr lang="en-US" altLang="en-US" dirty="0">
                <a:latin typeface="Gill Sans MT" pitchFamily="34" charset="0"/>
                <a:ea typeface="ＭＳ Ｐゴシック" pitchFamily="34" charset="-128"/>
              </a:rPr>
              <a:t>IPv6</a:t>
            </a:r>
          </a:p>
          <a:p>
            <a:pPr lvl="1"/>
            <a:r>
              <a:rPr lang="en-US" altLang="en-US" dirty="0">
                <a:ea typeface="ＭＳ Ｐゴシック" pitchFamily="34" charset="-128"/>
              </a:rPr>
              <a:t>NAT</a:t>
            </a:r>
            <a:endParaRPr lang="en-US" altLang="en-US" dirty="0">
              <a:latin typeface="Gill Sans MT" pitchFamily="34" charset="0"/>
              <a:ea typeface="ＭＳ Ｐゴシック" pitchFamily="34" charset="-128"/>
            </a:endParaRPr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5.4 routing protocols</a:t>
            </a:r>
          </a:p>
          <a:p>
            <a:pPr>
              <a:lnSpc>
                <a:spcPct val="100000"/>
              </a:lnSpc>
              <a:buFont typeface="Gill Sans MT" panose="020B0502020104020203" pitchFamily="34" charset="0"/>
              <a:buChar char="–"/>
            </a:pPr>
            <a:r>
              <a:rPr lang="en-US" sz="2400" dirty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  <a:buFont typeface="Gill Sans MT" panose="020B0502020104020203" pitchFamily="34" charset="0"/>
              <a:buChar char="–"/>
            </a:pPr>
            <a:r>
              <a:rPr lang="en-US" sz="2400" dirty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5.5 intra-AS routing in the Internet: 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5.6 routing among the ISPs: BGP</a:t>
            </a:r>
            <a:endParaRPr lang="en-US" sz="2400" dirty="0">
              <a:latin typeface="Gill Sans MT" charset="0"/>
            </a:endParaRPr>
          </a:p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5.7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5.8 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>
                <a:solidFill>
                  <a:srgbClr val="C00000"/>
                </a:solidFill>
              </a:rPr>
              <a:t>5.9 Network management and SNMP</a:t>
            </a:r>
            <a:endParaRPr lang="en-US" sz="2400" dirty="0">
              <a:solidFill>
                <a:srgbClr val="C00000"/>
              </a:solidFill>
              <a:latin typeface="Gill Sans MT" charset="0"/>
            </a:endParaRPr>
          </a:p>
          <a:p>
            <a:endParaRPr lang="en-US" altLang="en-US" sz="2400" dirty="0"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41988" name="Rectangle 2"/>
          <p:cNvSpPr>
            <a:spLocks noChangeArrowheads="1"/>
          </p:cNvSpPr>
          <p:nvPr/>
        </p:nvSpPr>
        <p:spPr bwMode="auto">
          <a:xfrm>
            <a:off x="577850" y="228600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4400" dirty="0">
                <a:solidFill>
                  <a:srgbClr val="000099"/>
                </a:solidFill>
                <a:latin typeface="Gill Sans MT" pitchFamily="34" charset="0"/>
              </a:rPr>
              <a:t>Chapter 5: outline</a:t>
            </a:r>
          </a:p>
        </p:txBody>
      </p:sp>
      <p:sp>
        <p:nvSpPr>
          <p:cNvPr id="4198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1333" y="6475413"/>
            <a:ext cx="497019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4-</a:t>
            </a:r>
            <a:fld id="{8690E90D-E3F7-4963-8614-C3DA646E5BD4}" type="slidenum">
              <a:rPr lang="en-US" altLang="en-US" sz="1200">
                <a:latin typeface="Tahoma" pitchFamily="34" charset="0"/>
              </a:rPr>
              <a:pPr/>
              <a:t>79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41990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906683" y="6475413"/>
            <a:ext cx="2359554" cy="2413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Network Layer: Data Plane</a:t>
            </a:r>
          </a:p>
        </p:txBody>
      </p:sp>
      <p:sp>
        <p:nvSpPr>
          <p:cNvPr id="4" name="Rectangle 3"/>
          <p:cNvSpPr/>
          <p:nvPr/>
        </p:nvSpPr>
        <p:spPr>
          <a:xfrm>
            <a:off x="1563602" y="5853863"/>
            <a:ext cx="19688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ll Sans MT" panose="020B0502020104020203" pitchFamily="34" charset="0"/>
              </a:rPr>
              <a:t>Data Plane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09550" y="5883680"/>
            <a:ext cx="25004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ll Sans MT" panose="020B0502020104020203" pitchFamily="34" charset="0"/>
              </a:rPr>
              <a:t>Control Plane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3947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9" name="Picture 77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41" y="893764"/>
            <a:ext cx="643718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Rectangle 2"/>
          <p:cNvSpPr>
            <a:spLocks noGrp="1" noChangeArrowheads="1"/>
          </p:cNvSpPr>
          <p:nvPr>
            <p:ph type="title"/>
          </p:nvPr>
        </p:nvSpPr>
        <p:spPr>
          <a:xfrm>
            <a:off x="577850" y="219075"/>
            <a:ext cx="8420100" cy="9080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Graph abstraction: costs</a:t>
            </a:r>
          </a:p>
        </p:txBody>
      </p:sp>
      <p:grpSp>
        <p:nvGrpSpPr>
          <p:cNvPr id="121861" name="Group 3"/>
          <p:cNvGrpSpPr>
            <a:grpSpLocks/>
          </p:cNvGrpSpPr>
          <p:nvPr/>
        </p:nvGrpSpPr>
        <p:grpSpPr bwMode="auto">
          <a:xfrm>
            <a:off x="997480" y="1495425"/>
            <a:ext cx="3869531" cy="2236788"/>
            <a:chOff x="3162" y="1071"/>
            <a:chExt cx="2250" cy="1409"/>
          </a:xfrm>
        </p:grpSpPr>
        <p:sp>
          <p:nvSpPr>
            <p:cNvPr id="121865" name="Freeform 4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6" name="Freeform 5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7" name="Oval 6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8" name="Line 7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9" name="Line 8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0" name="Rectangle 9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71" name="Oval 10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2" name="Oval 11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3" name="Line 12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4" name="Line 13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5" name="Rectangle 14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76" name="Oval 15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7" name="Oval 16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8" name="Line 17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9" name="Line 18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0" name="Rectangle 19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81" name="Oval 20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2" name="Oval 21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3" name="Line 22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4" name="Line 23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5" name="Rectangle 24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86" name="Oval 25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7" name="Oval 26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8" name="Line 27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9" name="Line 28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0" name="Rectangle 29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91" name="Oval 30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2" name="Oval 31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3" name="Line 32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4" name="Line 33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5" name="Rectangle 34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96" name="Oval 35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7" name="Freeform 36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8" name="Freeform 37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9" name="Freeform 38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0" name="Freeform 39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1" name="Freeform 40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2" name="Freeform 41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3" name="Freeform 42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4" name="Freeform 43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5" name="Freeform 44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1906" name="Group 45"/>
            <p:cNvGrpSpPr>
              <a:grpSpLocks/>
            </p:cNvGrpSpPr>
            <p:nvPr/>
          </p:nvGrpSpPr>
          <p:grpSpPr bwMode="auto">
            <a:xfrm>
              <a:off x="3291" y="1744"/>
              <a:ext cx="190" cy="252"/>
              <a:chOff x="2961" y="2425"/>
              <a:chExt cx="193" cy="252"/>
            </a:xfrm>
          </p:grpSpPr>
          <p:sp>
            <p:nvSpPr>
              <p:cNvPr id="121932" name="Rectangle 4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33" name="Text Box 47"/>
              <p:cNvSpPr txBox="1">
                <a:spLocks noChangeArrowheads="1"/>
              </p:cNvSpPr>
              <p:nvPr/>
            </p:nvSpPr>
            <p:spPr bwMode="auto">
              <a:xfrm>
                <a:off x="2961" y="2425"/>
                <a:ext cx="19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/>
              </a:p>
            </p:txBody>
          </p:sp>
        </p:grpSp>
        <p:grpSp>
          <p:nvGrpSpPr>
            <p:cNvPr id="121907" name="Group 48"/>
            <p:cNvGrpSpPr>
              <a:grpSpLocks/>
            </p:cNvGrpSpPr>
            <p:nvPr/>
          </p:nvGrpSpPr>
          <p:grpSpPr bwMode="auto">
            <a:xfrm>
              <a:off x="4465" y="2128"/>
              <a:ext cx="182" cy="252"/>
              <a:chOff x="2965" y="2425"/>
              <a:chExt cx="185" cy="252"/>
            </a:xfrm>
          </p:grpSpPr>
          <p:sp>
            <p:nvSpPr>
              <p:cNvPr id="121930" name="Rectangle 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31" name="Text Box 50"/>
              <p:cNvSpPr txBox="1">
                <a:spLocks noChangeArrowheads="1"/>
              </p:cNvSpPr>
              <p:nvPr/>
            </p:nvSpPr>
            <p:spPr bwMode="auto">
              <a:xfrm>
                <a:off x="2965" y="2425"/>
                <a:ext cx="18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/>
              </a:p>
            </p:txBody>
          </p:sp>
        </p:grpSp>
        <p:grpSp>
          <p:nvGrpSpPr>
            <p:cNvPr id="121908" name="Group 51"/>
            <p:cNvGrpSpPr>
              <a:grpSpLocks/>
            </p:cNvGrpSpPr>
            <p:nvPr/>
          </p:nvGrpSpPr>
          <p:grpSpPr bwMode="auto">
            <a:xfrm>
              <a:off x="3779" y="2095"/>
              <a:ext cx="197" cy="291"/>
              <a:chOff x="2959" y="2395"/>
              <a:chExt cx="198" cy="291"/>
            </a:xfrm>
          </p:grpSpPr>
          <p:sp>
            <p:nvSpPr>
              <p:cNvPr id="121928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29" name="Text Box 53"/>
              <p:cNvSpPr txBox="1">
                <a:spLocks noChangeArrowheads="1"/>
              </p:cNvSpPr>
              <p:nvPr/>
            </p:nvSpPr>
            <p:spPr bwMode="auto">
              <a:xfrm>
                <a:off x="2959" y="2395"/>
                <a:ext cx="19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x</a:t>
                </a:r>
              </a:p>
            </p:txBody>
          </p:sp>
        </p:grpSp>
        <p:grpSp>
          <p:nvGrpSpPr>
            <p:cNvPr id="121909" name="Group 54"/>
            <p:cNvGrpSpPr>
              <a:grpSpLocks/>
            </p:cNvGrpSpPr>
            <p:nvPr/>
          </p:nvGrpSpPr>
          <p:grpSpPr bwMode="auto">
            <a:xfrm>
              <a:off x="4443" y="1438"/>
              <a:ext cx="215" cy="252"/>
              <a:chOff x="2949" y="2425"/>
              <a:chExt cx="218" cy="252"/>
            </a:xfrm>
          </p:grpSpPr>
          <p:sp>
            <p:nvSpPr>
              <p:cNvPr id="121926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27" name="Text Box 56"/>
              <p:cNvSpPr txBox="1">
                <a:spLocks noChangeArrowheads="1"/>
              </p:cNvSpPr>
              <p:nvPr/>
            </p:nvSpPr>
            <p:spPr bwMode="auto">
              <a:xfrm>
                <a:off x="2949" y="2425"/>
                <a:ext cx="21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/>
              </a:p>
            </p:txBody>
          </p:sp>
        </p:grpSp>
        <p:grpSp>
          <p:nvGrpSpPr>
            <p:cNvPr id="121910" name="Group 57"/>
            <p:cNvGrpSpPr>
              <a:grpSpLocks/>
            </p:cNvGrpSpPr>
            <p:nvPr/>
          </p:nvGrpSpPr>
          <p:grpSpPr bwMode="auto">
            <a:xfrm>
              <a:off x="3775" y="1438"/>
              <a:ext cx="182" cy="252"/>
              <a:chOff x="2965" y="2425"/>
              <a:chExt cx="185" cy="252"/>
            </a:xfrm>
          </p:grpSpPr>
          <p:sp>
            <p:nvSpPr>
              <p:cNvPr id="121924" name="Rectangle 5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25" name="Text Box 59"/>
              <p:cNvSpPr txBox="1">
                <a:spLocks noChangeArrowheads="1"/>
              </p:cNvSpPr>
              <p:nvPr/>
            </p:nvSpPr>
            <p:spPr bwMode="auto">
              <a:xfrm>
                <a:off x="2965" y="2425"/>
                <a:ext cx="18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/>
              </a:p>
            </p:txBody>
          </p:sp>
        </p:grpSp>
        <p:grpSp>
          <p:nvGrpSpPr>
            <p:cNvPr id="121911" name="Group 60"/>
            <p:cNvGrpSpPr>
              <a:grpSpLocks/>
            </p:cNvGrpSpPr>
            <p:nvPr/>
          </p:nvGrpSpPr>
          <p:grpSpPr bwMode="auto">
            <a:xfrm>
              <a:off x="5031" y="1756"/>
              <a:ext cx="197" cy="291"/>
              <a:chOff x="2957" y="2395"/>
              <a:chExt cx="199" cy="291"/>
            </a:xfrm>
          </p:grpSpPr>
          <p:sp>
            <p:nvSpPr>
              <p:cNvPr id="121922" name="Rectangle 6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23" name="Text Box 62"/>
              <p:cNvSpPr txBox="1">
                <a:spLocks noChangeArrowheads="1"/>
              </p:cNvSpPr>
              <p:nvPr/>
            </p:nvSpPr>
            <p:spPr bwMode="auto">
              <a:xfrm>
                <a:off x="2957" y="2395"/>
                <a:ext cx="19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z</a:t>
                </a:r>
              </a:p>
            </p:txBody>
          </p:sp>
        </p:grpSp>
        <p:sp>
          <p:nvSpPr>
            <p:cNvPr id="121912" name="Text Box 63"/>
            <p:cNvSpPr txBox="1">
              <a:spLocks noChangeArrowheads="1"/>
            </p:cNvSpPr>
            <p:nvPr/>
          </p:nvSpPr>
          <p:spPr bwMode="auto">
            <a:xfrm>
              <a:off x="3500" y="1568"/>
              <a:ext cx="18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1913" name="Text Box 64"/>
            <p:cNvSpPr txBox="1">
              <a:spLocks noChangeArrowheads="1"/>
            </p:cNvSpPr>
            <p:nvPr/>
          </p:nvSpPr>
          <p:spPr bwMode="auto">
            <a:xfrm>
              <a:off x="3848" y="1787"/>
              <a:ext cx="18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1914" name="Text Box 65"/>
            <p:cNvSpPr txBox="1">
              <a:spLocks noChangeArrowheads="1"/>
            </p:cNvSpPr>
            <p:nvPr/>
          </p:nvSpPr>
          <p:spPr bwMode="auto">
            <a:xfrm>
              <a:off x="3413" y="2000"/>
              <a:ext cx="18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1915" name="Text Box 66"/>
            <p:cNvSpPr txBox="1">
              <a:spLocks noChangeArrowheads="1"/>
            </p:cNvSpPr>
            <p:nvPr/>
          </p:nvSpPr>
          <p:spPr bwMode="auto">
            <a:xfrm>
              <a:off x="4232" y="1880"/>
              <a:ext cx="18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1916" name="Text Box 67"/>
            <p:cNvSpPr txBox="1">
              <a:spLocks noChangeArrowheads="1"/>
            </p:cNvSpPr>
            <p:nvPr/>
          </p:nvSpPr>
          <p:spPr bwMode="auto">
            <a:xfrm>
              <a:off x="4169" y="2234"/>
              <a:ext cx="18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1917" name="Text Box 68"/>
            <p:cNvSpPr txBox="1">
              <a:spLocks noChangeArrowheads="1"/>
            </p:cNvSpPr>
            <p:nvPr/>
          </p:nvSpPr>
          <p:spPr bwMode="auto">
            <a:xfrm>
              <a:off x="4529" y="1805"/>
              <a:ext cx="18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1918" name="Text Box 69"/>
            <p:cNvSpPr txBox="1">
              <a:spLocks noChangeArrowheads="1"/>
            </p:cNvSpPr>
            <p:nvPr/>
          </p:nvSpPr>
          <p:spPr bwMode="auto">
            <a:xfrm>
              <a:off x="4889" y="2069"/>
              <a:ext cx="18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1919" name="Text Box 70"/>
            <p:cNvSpPr txBox="1">
              <a:spLocks noChangeArrowheads="1"/>
            </p:cNvSpPr>
            <p:nvPr/>
          </p:nvSpPr>
          <p:spPr bwMode="auto">
            <a:xfrm>
              <a:off x="4862" y="1532"/>
              <a:ext cx="18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21920" name="Text Box 71"/>
            <p:cNvSpPr txBox="1">
              <a:spLocks noChangeArrowheads="1"/>
            </p:cNvSpPr>
            <p:nvPr/>
          </p:nvSpPr>
          <p:spPr bwMode="auto">
            <a:xfrm>
              <a:off x="4127" y="1382"/>
              <a:ext cx="18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1921" name="Text Box 72"/>
            <p:cNvSpPr txBox="1">
              <a:spLocks noChangeArrowheads="1"/>
            </p:cNvSpPr>
            <p:nvPr/>
          </p:nvSpPr>
          <p:spPr bwMode="auto">
            <a:xfrm>
              <a:off x="3776" y="1115"/>
              <a:ext cx="18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</p:grpSp>
      <p:sp>
        <p:nvSpPr>
          <p:cNvPr id="121862" name="Text Box 73"/>
          <p:cNvSpPr txBox="1">
            <a:spLocks noChangeArrowheads="1"/>
          </p:cNvSpPr>
          <p:nvPr/>
        </p:nvSpPr>
        <p:spPr bwMode="auto">
          <a:xfrm>
            <a:off x="5704549" y="1689100"/>
            <a:ext cx="322344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c(</a:t>
            </a:r>
            <a:r>
              <a:rPr lang="en-US" sz="1800" dirty="0" err="1"/>
              <a:t>x,x</a:t>
            </a:r>
            <a:r>
              <a:rPr lang="ja-JP" altLang="en-US" sz="1800"/>
              <a:t>’</a:t>
            </a:r>
            <a:r>
              <a:rPr lang="en-US" altLang="ja-JP" sz="1800" dirty="0"/>
              <a:t>) = cost of link (</a:t>
            </a:r>
            <a:r>
              <a:rPr lang="en-US" altLang="ja-JP" sz="1800" dirty="0" err="1"/>
              <a:t>x,x</a:t>
            </a:r>
            <a:r>
              <a:rPr lang="ja-JP" altLang="en-US" sz="1800"/>
              <a:t>’</a:t>
            </a:r>
            <a:r>
              <a:rPr lang="en-US" altLang="ja-JP" sz="1800" dirty="0"/>
              <a:t>)</a:t>
            </a:r>
          </a:p>
          <a:p>
            <a:r>
              <a:rPr lang="en-US" sz="1800" dirty="0"/>
              <a:t>      e.g., c(</a:t>
            </a:r>
            <a:r>
              <a:rPr lang="en-US" sz="1800" dirty="0" err="1"/>
              <a:t>w,z</a:t>
            </a:r>
            <a:r>
              <a:rPr lang="en-US" sz="1800" dirty="0"/>
              <a:t>) = 5</a:t>
            </a:r>
          </a:p>
          <a:p>
            <a:endParaRPr lang="en-US" sz="1800" dirty="0"/>
          </a:p>
          <a:p>
            <a:r>
              <a:rPr lang="en-US" sz="1800" dirty="0">
                <a:latin typeface="Gill Sans MT" charset="0"/>
              </a:rPr>
              <a:t>Cost could always be </a:t>
            </a:r>
            <a:r>
              <a:rPr lang="en-US" sz="1800" dirty="0">
                <a:solidFill>
                  <a:srgbClr val="C00000"/>
                </a:solidFill>
                <a:latin typeface="Gill Sans MT" charset="0"/>
              </a:rPr>
              <a:t>1</a:t>
            </a:r>
            <a:r>
              <a:rPr lang="en-US" sz="1800" dirty="0">
                <a:latin typeface="Gill Sans MT" charset="0"/>
              </a:rPr>
              <a:t>, or </a:t>
            </a:r>
          </a:p>
          <a:p>
            <a:r>
              <a:rPr lang="en-US" sz="1800" dirty="0">
                <a:solidFill>
                  <a:srgbClr val="C00000"/>
                </a:solidFill>
                <a:latin typeface="Gill Sans MT" charset="0"/>
              </a:rPr>
              <a:t>inversely related </a:t>
            </a:r>
            <a:r>
              <a:rPr lang="en-US" sz="1800" dirty="0">
                <a:latin typeface="Gill Sans MT" charset="0"/>
              </a:rPr>
              <a:t>to </a:t>
            </a:r>
            <a:r>
              <a:rPr lang="en-US" sz="1800" b="1" dirty="0">
                <a:latin typeface="Gill Sans MT" charset="0"/>
              </a:rPr>
              <a:t>bandwidth</a:t>
            </a:r>
            <a:r>
              <a:rPr lang="en-US" sz="1800" dirty="0">
                <a:latin typeface="Gill Sans MT" charset="0"/>
              </a:rPr>
              <a:t>,</a:t>
            </a:r>
          </a:p>
          <a:p>
            <a:r>
              <a:rPr lang="en-US" sz="1800" dirty="0">
                <a:latin typeface="Gill Sans MT" charset="0"/>
              </a:rPr>
              <a:t>or </a:t>
            </a:r>
            <a:r>
              <a:rPr lang="en-US" sz="1800" dirty="0">
                <a:solidFill>
                  <a:srgbClr val="C00000"/>
                </a:solidFill>
                <a:latin typeface="Gill Sans MT" charset="0"/>
              </a:rPr>
              <a:t>inversely related </a:t>
            </a:r>
            <a:r>
              <a:rPr lang="en-US" sz="1800" dirty="0">
                <a:latin typeface="Gill Sans MT" charset="0"/>
              </a:rPr>
              <a:t>to </a:t>
            </a:r>
          </a:p>
          <a:p>
            <a:r>
              <a:rPr lang="en-US" sz="1800" b="1" dirty="0">
                <a:latin typeface="Gill Sans MT" charset="0"/>
              </a:rPr>
              <a:t>congestion</a:t>
            </a:r>
          </a:p>
        </p:txBody>
      </p:sp>
      <p:sp>
        <p:nvSpPr>
          <p:cNvPr id="121863" name="Text Box 74"/>
          <p:cNvSpPr txBox="1">
            <a:spLocks noChangeArrowheads="1"/>
          </p:cNvSpPr>
          <p:nvPr/>
        </p:nvSpPr>
        <p:spPr bwMode="auto">
          <a:xfrm>
            <a:off x="1002639" y="4227513"/>
            <a:ext cx="69797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 dirty="0"/>
              <a:t>Cost of path </a:t>
            </a:r>
            <a:r>
              <a:rPr lang="en-US" sz="1800" dirty="0"/>
              <a:t>(x</a:t>
            </a:r>
            <a:r>
              <a:rPr lang="en-US" sz="1800" baseline="-25000" dirty="0"/>
              <a:t>1</a:t>
            </a:r>
            <a:r>
              <a:rPr lang="en-US" sz="1800" dirty="0"/>
              <a:t>, x</a:t>
            </a:r>
            <a:r>
              <a:rPr lang="en-US" sz="1800" baseline="-25000" dirty="0"/>
              <a:t>2</a:t>
            </a:r>
            <a:r>
              <a:rPr lang="en-US" sz="1800" dirty="0"/>
              <a:t>, x</a:t>
            </a:r>
            <a:r>
              <a:rPr lang="en-US" sz="1800" baseline="-25000" dirty="0"/>
              <a:t>3</a:t>
            </a:r>
            <a:r>
              <a:rPr lang="en-US" sz="1800" dirty="0"/>
              <a:t>,…, </a:t>
            </a:r>
            <a:r>
              <a:rPr lang="en-US" sz="1800" dirty="0" err="1"/>
              <a:t>x</a:t>
            </a:r>
            <a:r>
              <a:rPr lang="en-US" sz="1800" baseline="-25000" dirty="0" err="1"/>
              <a:t>p</a:t>
            </a:r>
            <a:r>
              <a:rPr lang="en-US" sz="1800" dirty="0"/>
              <a:t>) = c(x</a:t>
            </a:r>
            <a:r>
              <a:rPr lang="en-US" sz="1800" baseline="-25000" dirty="0"/>
              <a:t>1</a:t>
            </a:r>
            <a:r>
              <a:rPr lang="en-US" sz="1800" dirty="0"/>
              <a:t>,x</a:t>
            </a:r>
            <a:r>
              <a:rPr lang="en-US" sz="1800" baseline="-25000" dirty="0"/>
              <a:t>2</a:t>
            </a:r>
            <a:r>
              <a:rPr lang="en-US" sz="1800" dirty="0"/>
              <a:t>) + c(x</a:t>
            </a:r>
            <a:r>
              <a:rPr lang="en-US" sz="1800" baseline="-25000" dirty="0"/>
              <a:t>2</a:t>
            </a:r>
            <a:r>
              <a:rPr lang="en-US" sz="1800" dirty="0"/>
              <a:t>,x</a:t>
            </a:r>
            <a:r>
              <a:rPr lang="en-US" sz="1800" baseline="-25000" dirty="0"/>
              <a:t>3</a:t>
            </a:r>
            <a:r>
              <a:rPr lang="en-US" sz="1800" dirty="0"/>
              <a:t>) + … + c(x</a:t>
            </a:r>
            <a:r>
              <a:rPr lang="en-US" sz="1800" baseline="-25000" dirty="0"/>
              <a:t>p-1</a:t>
            </a:r>
            <a:r>
              <a:rPr lang="en-US" sz="1800" dirty="0"/>
              <a:t>,x</a:t>
            </a:r>
            <a:r>
              <a:rPr lang="en-US" sz="1800" baseline="-25000" dirty="0"/>
              <a:t>p</a:t>
            </a:r>
            <a:r>
              <a:rPr lang="en-US" sz="1800" dirty="0"/>
              <a:t>)  </a:t>
            </a:r>
          </a:p>
        </p:txBody>
      </p:sp>
      <p:sp>
        <p:nvSpPr>
          <p:cNvPr id="121864" name="Text Box 75"/>
          <p:cNvSpPr txBox="1">
            <a:spLocks noChangeArrowheads="1"/>
          </p:cNvSpPr>
          <p:nvPr/>
        </p:nvSpPr>
        <p:spPr bwMode="auto">
          <a:xfrm>
            <a:off x="858176" y="4981576"/>
            <a:ext cx="7588937" cy="954107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key question:</a:t>
            </a:r>
            <a:r>
              <a:rPr lang="en-US">
                <a:latin typeface="Gill Sans MT" charset="0"/>
              </a:rPr>
              <a:t> what is the least-cost path between u and z ?</a:t>
            </a:r>
          </a:p>
          <a:p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routing algorithm:</a:t>
            </a:r>
            <a:r>
              <a:rPr lang="en-US">
                <a:latin typeface="Gill Sans MT" charset="0"/>
              </a:rPr>
              <a:t> algorithm that finds that least cost path</a:t>
            </a:r>
          </a:p>
        </p:txBody>
      </p:sp>
      <p:sp>
        <p:nvSpPr>
          <p:cNvPr id="7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0834" y="6475896"/>
            <a:ext cx="59437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</a:t>
            </a:fld>
            <a:endParaRPr lang="en-US" sz="1200" dirty="0">
              <a:latin typeface="Tahoma" charset="0"/>
            </a:endParaRPr>
          </a:p>
        </p:txBody>
      </p:sp>
      <p:sp>
        <p:nvSpPr>
          <p:cNvPr id="8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06788" y="6475082"/>
            <a:ext cx="2358929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8682776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4" y="870123"/>
            <a:ext cx="7923081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77850" y="41448"/>
            <a:ext cx="8420100" cy="1143000"/>
          </a:xfrm>
        </p:spPr>
        <p:txBody>
          <a:bodyPr/>
          <a:lstStyle/>
          <a:p>
            <a:pPr>
              <a:defRPr/>
            </a:pPr>
            <a:r>
              <a:rPr lang="en-US" sz="4400" dirty="0"/>
              <a:t>What is network management?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7850" y="1252632"/>
            <a:ext cx="8874125" cy="306705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CC0000"/>
                </a:solidFill>
              </a:rPr>
              <a:t>autonomous systems (aka </a:t>
            </a:r>
            <a:r>
              <a:rPr lang="ja-JP" altLang="en-US" sz="2400" dirty="0">
                <a:solidFill>
                  <a:srgbClr val="CC0000"/>
                </a:solidFill>
                <a:latin typeface="Arial"/>
              </a:rPr>
              <a:t>“</a:t>
            </a:r>
            <a:r>
              <a:rPr lang="en-US" sz="2400" dirty="0">
                <a:solidFill>
                  <a:srgbClr val="CC0000"/>
                </a:solidFill>
              </a:rPr>
              <a:t>network</a:t>
            </a:r>
            <a:r>
              <a:rPr lang="ja-JP" altLang="en-US" sz="2400" dirty="0">
                <a:solidFill>
                  <a:srgbClr val="CC0000"/>
                </a:solidFill>
                <a:latin typeface="Arial"/>
              </a:rPr>
              <a:t>”</a:t>
            </a:r>
            <a:r>
              <a:rPr lang="en-US" sz="2400" dirty="0">
                <a:solidFill>
                  <a:srgbClr val="CC0000"/>
                </a:solidFill>
              </a:rPr>
              <a:t>): </a:t>
            </a:r>
            <a:r>
              <a:rPr lang="en-US" sz="2400" dirty="0"/>
              <a:t>1000s of interacting hardware/software components</a:t>
            </a:r>
          </a:p>
          <a:p>
            <a:pPr>
              <a:defRPr/>
            </a:pPr>
            <a:r>
              <a:rPr lang="en-US" sz="2400" dirty="0"/>
              <a:t>other complex systems requiring monitoring, control:</a:t>
            </a:r>
          </a:p>
          <a:p>
            <a:pPr lvl="1">
              <a:defRPr/>
            </a:pPr>
            <a:r>
              <a:rPr lang="en-US" dirty="0"/>
              <a:t>jet airplane</a:t>
            </a:r>
          </a:p>
          <a:p>
            <a:pPr lvl="1">
              <a:defRPr/>
            </a:pPr>
            <a:r>
              <a:rPr lang="en-US" dirty="0"/>
              <a:t>nuclear power plant</a:t>
            </a:r>
          </a:p>
          <a:p>
            <a:pPr lvl="1">
              <a:defRPr/>
            </a:pPr>
            <a:r>
              <a:rPr lang="en-US" dirty="0"/>
              <a:t>others?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1649281" y="3845193"/>
            <a:ext cx="702788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 dirty="0">
                <a:latin typeface="Arial"/>
                <a:cs typeface="Arial"/>
              </a:rPr>
              <a:t>"</a:t>
            </a:r>
            <a:r>
              <a:rPr lang="en-US" sz="2000" dirty="0">
                <a:solidFill>
                  <a:srgbClr val="000099"/>
                </a:solidFill>
                <a:latin typeface="Arial"/>
                <a:cs typeface="Arial"/>
              </a:rPr>
              <a:t>Network management</a:t>
            </a:r>
            <a:r>
              <a:rPr lang="en-US" sz="2000" dirty="0">
                <a:latin typeface="Arial"/>
                <a:cs typeface="Arial"/>
              </a:rPr>
              <a:t> includes the deployment, integration </a:t>
            </a:r>
          </a:p>
          <a:p>
            <a:pPr algn="l">
              <a:defRPr/>
            </a:pPr>
            <a:r>
              <a:rPr lang="en-US" sz="2000" dirty="0">
                <a:latin typeface="Arial"/>
                <a:cs typeface="Arial"/>
              </a:rPr>
              <a:t>and coordination of the hardware, software, and human </a:t>
            </a:r>
          </a:p>
          <a:p>
            <a:pPr algn="l">
              <a:defRPr/>
            </a:pPr>
            <a:r>
              <a:rPr lang="en-US" sz="2000" dirty="0">
                <a:latin typeface="Arial"/>
                <a:cs typeface="Arial"/>
              </a:rPr>
              <a:t>elements to monitor, test, poll, configure, analyze, evaluate, </a:t>
            </a:r>
          </a:p>
          <a:p>
            <a:pPr algn="l">
              <a:defRPr/>
            </a:pPr>
            <a:r>
              <a:rPr lang="en-US" sz="2000" dirty="0">
                <a:latin typeface="Arial"/>
                <a:cs typeface="Arial"/>
              </a:rPr>
              <a:t>and control the network and element resources to meet the </a:t>
            </a:r>
          </a:p>
          <a:p>
            <a:pPr algn="l">
              <a:defRPr/>
            </a:pPr>
            <a:r>
              <a:rPr lang="en-US" sz="2000" dirty="0">
                <a:latin typeface="Arial"/>
                <a:cs typeface="Arial"/>
              </a:rPr>
              <a:t>real-time, operational performance, and Quality of Service </a:t>
            </a:r>
          </a:p>
          <a:p>
            <a:pPr algn="l">
              <a:defRPr/>
            </a:pPr>
            <a:r>
              <a:rPr lang="en-US" sz="2000" dirty="0">
                <a:latin typeface="Arial"/>
                <a:cs typeface="Arial"/>
              </a:rPr>
              <a:t>requirements at a reasonable cost."</a:t>
            </a:r>
            <a:r>
              <a:rPr lang="en-US" dirty="0">
                <a:latin typeface="Arial"/>
                <a:cs typeface="Arial"/>
              </a:rPr>
              <a:t> 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1546093" y="3815031"/>
            <a:ext cx="7744221" cy="2093913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338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187433"/>
              </p:ext>
            </p:extLst>
          </p:nvPr>
        </p:nvGraphicFramePr>
        <p:xfrm>
          <a:off x="371475" y="4008705"/>
          <a:ext cx="1217613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2870200" imgH="4089400" progId="MS_ClipArt_Gallery.2">
                  <p:embed/>
                </p:oleObj>
              </mc:Choice>
              <mc:Fallback>
                <p:oleObj name="Clip" r:id="rId4" imgW="2870200" imgH="40894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" y="4008705"/>
                        <a:ext cx="1217613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0834" y="6475896"/>
            <a:ext cx="59437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80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06788" y="6475082"/>
            <a:ext cx="2358929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79585661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Freeform 2"/>
          <p:cNvSpPr>
            <a:spLocks/>
          </p:cNvSpPr>
          <p:nvPr/>
        </p:nvSpPr>
        <p:spPr bwMode="auto">
          <a:xfrm rot="16383367">
            <a:off x="1525198" y="2461159"/>
            <a:ext cx="4057421" cy="2656592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5841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28" y="898525"/>
            <a:ext cx="8913681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188914"/>
            <a:ext cx="9350508" cy="947737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Infrastructure for network management</a:t>
            </a:r>
          </a:p>
        </p:txBody>
      </p:sp>
      <p:sp>
        <p:nvSpPr>
          <p:cNvPr id="35068" name="Line 252"/>
          <p:cNvSpPr>
            <a:spLocks noChangeShapeType="1"/>
          </p:cNvSpPr>
          <p:nvPr/>
        </p:nvSpPr>
        <p:spPr bwMode="auto">
          <a:xfrm flipV="1">
            <a:off x="3584046" y="2808289"/>
            <a:ext cx="366316" cy="10429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sp>
        <p:nvSpPr>
          <p:cNvPr id="35070" name="Line 254"/>
          <p:cNvSpPr>
            <a:spLocks noChangeShapeType="1"/>
          </p:cNvSpPr>
          <p:nvPr/>
        </p:nvSpPr>
        <p:spPr bwMode="auto">
          <a:xfrm flipV="1">
            <a:off x="3945203" y="3762375"/>
            <a:ext cx="202935" cy="211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sp>
        <p:nvSpPr>
          <p:cNvPr id="35072" name="Line 256"/>
          <p:cNvSpPr>
            <a:spLocks noChangeShapeType="1"/>
          </p:cNvSpPr>
          <p:nvPr/>
        </p:nvSpPr>
        <p:spPr bwMode="auto">
          <a:xfrm flipV="1">
            <a:off x="3377671" y="5441951"/>
            <a:ext cx="38007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sp>
        <p:nvSpPr>
          <p:cNvPr id="35088" name="Line 272"/>
          <p:cNvSpPr>
            <a:spLocks noChangeShapeType="1"/>
          </p:cNvSpPr>
          <p:nvPr/>
        </p:nvSpPr>
        <p:spPr bwMode="auto">
          <a:xfrm>
            <a:off x="3836856" y="4252914"/>
            <a:ext cx="404151" cy="554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sp>
        <p:nvSpPr>
          <p:cNvPr id="35149" name="Text Box 333"/>
          <p:cNvSpPr txBox="1">
            <a:spLocks noChangeArrowheads="1"/>
          </p:cNvSpPr>
          <p:nvPr/>
        </p:nvSpPr>
        <p:spPr bwMode="auto">
          <a:xfrm>
            <a:off x="2182417" y="5565775"/>
            <a:ext cx="168828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Arial"/>
                <a:cs typeface="Arial"/>
              </a:rPr>
              <a:t>managed device</a:t>
            </a:r>
          </a:p>
        </p:txBody>
      </p:sp>
      <p:sp>
        <p:nvSpPr>
          <p:cNvPr id="35154" name="Text Box 338"/>
          <p:cNvSpPr txBox="1">
            <a:spLocks noChangeArrowheads="1"/>
          </p:cNvSpPr>
          <p:nvPr/>
        </p:nvSpPr>
        <p:spPr bwMode="auto">
          <a:xfrm>
            <a:off x="4182534" y="5299075"/>
            <a:ext cx="168828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Arial"/>
                <a:cs typeface="Arial"/>
              </a:rPr>
              <a:t>managed device</a:t>
            </a:r>
          </a:p>
        </p:txBody>
      </p:sp>
      <p:sp>
        <p:nvSpPr>
          <p:cNvPr id="35155" name="Text Box 339"/>
          <p:cNvSpPr txBox="1">
            <a:spLocks noChangeArrowheads="1"/>
          </p:cNvSpPr>
          <p:nvPr/>
        </p:nvSpPr>
        <p:spPr bwMode="auto">
          <a:xfrm>
            <a:off x="4419775" y="2506245"/>
            <a:ext cx="168828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Arial"/>
                <a:cs typeface="Arial"/>
              </a:rPr>
              <a:t>managed device</a:t>
            </a:r>
          </a:p>
        </p:txBody>
      </p:sp>
      <p:sp>
        <p:nvSpPr>
          <p:cNvPr id="35156" name="Text Box 340"/>
          <p:cNvSpPr txBox="1">
            <a:spLocks noChangeArrowheads="1"/>
          </p:cNvSpPr>
          <p:nvPr/>
        </p:nvSpPr>
        <p:spPr bwMode="auto">
          <a:xfrm>
            <a:off x="4369992" y="3765550"/>
            <a:ext cx="168828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latin typeface="Arial"/>
                <a:cs typeface="Arial"/>
              </a:rPr>
              <a:t>managed device</a:t>
            </a:r>
          </a:p>
        </p:txBody>
      </p:sp>
      <p:sp>
        <p:nvSpPr>
          <p:cNvPr id="35163" name="Text Box 347"/>
          <p:cNvSpPr txBox="1">
            <a:spLocks noChangeArrowheads="1"/>
          </p:cNvSpPr>
          <p:nvPr/>
        </p:nvSpPr>
        <p:spPr bwMode="auto">
          <a:xfrm>
            <a:off x="472943" y="1217614"/>
            <a:ext cx="191756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Gill Sans"/>
                <a:cs typeface="Gill Sans"/>
              </a:rPr>
              <a:t>definitions:</a:t>
            </a:r>
          </a:p>
        </p:txBody>
      </p:sp>
      <p:sp>
        <p:nvSpPr>
          <p:cNvPr id="35164" name="Text Box 348"/>
          <p:cNvSpPr txBox="1">
            <a:spLocks noChangeArrowheads="1"/>
          </p:cNvSpPr>
          <p:nvPr/>
        </p:nvSpPr>
        <p:spPr bwMode="auto">
          <a:xfrm>
            <a:off x="6496557" y="2283243"/>
            <a:ext cx="3221170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i="1" dirty="0">
                <a:solidFill>
                  <a:srgbClr val="000099"/>
                </a:solidFill>
                <a:latin typeface="Gill Sans"/>
                <a:cs typeface="Gill Sans"/>
              </a:rPr>
              <a:t>managed devices</a:t>
            </a:r>
            <a:r>
              <a:rPr lang="en-US" sz="2400" dirty="0">
                <a:latin typeface="Gill Sans"/>
                <a:cs typeface="Gill Sans"/>
              </a:rPr>
              <a:t> contain </a:t>
            </a:r>
            <a:r>
              <a:rPr lang="en-US" sz="2400" i="1" dirty="0">
                <a:solidFill>
                  <a:srgbClr val="000099"/>
                </a:solidFill>
                <a:latin typeface="Gill Sans"/>
                <a:cs typeface="Gill Sans"/>
              </a:rPr>
              <a:t>managed objects</a:t>
            </a:r>
            <a:r>
              <a:rPr lang="en-US" sz="2400" dirty="0">
                <a:latin typeface="Gill Sans"/>
                <a:cs typeface="Gill Sans"/>
              </a:rPr>
              <a:t> whose  data is gathered into a </a:t>
            </a:r>
            <a:r>
              <a:rPr lang="en-US" sz="2400" i="1" dirty="0">
                <a:solidFill>
                  <a:srgbClr val="000099"/>
                </a:solidFill>
                <a:latin typeface="Gill Sans"/>
                <a:cs typeface="Gill Sans"/>
              </a:rPr>
              <a:t>Management Information Base (MIB)</a:t>
            </a:r>
            <a:r>
              <a:rPr lang="en-US" sz="2400" i="1" dirty="0">
                <a:latin typeface="Gill Sans"/>
                <a:cs typeface="Gill Sans"/>
              </a:rPr>
              <a:t> </a:t>
            </a:r>
          </a:p>
          <a:p>
            <a:pPr>
              <a:defRPr/>
            </a:pPr>
            <a:endParaRPr lang="en-US" sz="2000" dirty="0">
              <a:cs typeface="+mn-cs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64344" y="1933576"/>
            <a:ext cx="2218531" cy="1133475"/>
            <a:chOff x="428625" y="1933980"/>
            <a:chExt cx="2047875" cy="1133070"/>
          </a:xfrm>
        </p:grpSpPr>
        <p:grpSp>
          <p:nvGrpSpPr>
            <p:cNvPr id="35941" name="Group 345"/>
            <p:cNvGrpSpPr>
              <a:grpSpLocks/>
            </p:cNvGrpSpPr>
            <p:nvPr/>
          </p:nvGrpSpPr>
          <p:grpSpPr bwMode="auto">
            <a:xfrm>
              <a:off x="428625" y="2295525"/>
              <a:ext cx="2047875" cy="771525"/>
              <a:chOff x="396" y="1116"/>
              <a:chExt cx="1290" cy="486"/>
            </a:xfrm>
          </p:grpSpPr>
          <p:sp>
            <p:nvSpPr>
              <p:cNvPr id="35096" name="Oval 280"/>
              <p:cNvSpPr>
                <a:spLocks noChangeArrowheads="1"/>
              </p:cNvSpPr>
              <p:nvPr/>
            </p:nvSpPr>
            <p:spPr bwMode="auto">
              <a:xfrm>
                <a:off x="396" y="1116"/>
                <a:ext cx="1290" cy="48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Arial"/>
                  <a:cs typeface="Arial"/>
                </a:endParaRPr>
              </a:p>
            </p:txBody>
          </p:sp>
          <p:sp>
            <p:nvSpPr>
              <p:cNvPr id="35092" name="Text Box 276"/>
              <p:cNvSpPr txBox="1">
                <a:spLocks noChangeArrowheads="1"/>
              </p:cNvSpPr>
              <p:nvPr/>
            </p:nvSpPr>
            <p:spPr bwMode="auto">
              <a:xfrm>
                <a:off x="445" y="1142"/>
                <a:ext cx="630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dirty="0">
                    <a:latin typeface="Arial"/>
                    <a:cs typeface="Arial"/>
                  </a:rPr>
                  <a:t>managing</a:t>
                </a:r>
              </a:p>
              <a:p>
                <a:pPr>
                  <a:defRPr/>
                </a:pPr>
                <a:r>
                  <a:rPr lang="en-US" sz="1600" dirty="0">
                    <a:latin typeface="Arial"/>
                    <a:cs typeface="Arial"/>
                  </a:rPr>
                  <a:t>entity</a:t>
                </a:r>
              </a:p>
            </p:txBody>
          </p:sp>
          <p:sp>
            <p:nvSpPr>
              <p:cNvPr id="35093" name="Text Box 277"/>
              <p:cNvSpPr txBox="1">
                <a:spLocks noChangeArrowheads="1"/>
              </p:cNvSpPr>
              <p:nvPr/>
            </p:nvSpPr>
            <p:spPr bwMode="auto">
              <a:xfrm>
                <a:off x="1160" y="1262"/>
                <a:ext cx="339" cy="21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 sz="1600">
                  <a:latin typeface="Arial"/>
                  <a:cs typeface="Arial"/>
                </a:endParaRPr>
              </a:p>
            </p:txBody>
          </p:sp>
        </p:grpSp>
        <p:sp>
          <p:nvSpPr>
            <p:cNvPr id="35165" name="Text Box 349"/>
            <p:cNvSpPr txBox="1">
              <a:spLocks noChangeArrowheads="1"/>
            </p:cNvSpPr>
            <p:nvPr/>
          </p:nvSpPr>
          <p:spPr bwMode="auto">
            <a:xfrm>
              <a:off x="455613" y="1933980"/>
              <a:ext cx="1506626" cy="338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i="1" dirty="0">
                  <a:solidFill>
                    <a:srgbClr val="000099"/>
                  </a:solidFill>
                  <a:latin typeface="Arial"/>
                  <a:cs typeface="Arial"/>
                </a:rPr>
                <a:t>managing entity</a:t>
              </a:r>
              <a:endParaRPr lang="en-US" sz="1600" dirty="0">
                <a:solidFill>
                  <a:srgbClr val="000099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9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510" y="3857625"/>
            <a:ext cx="949325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35862" name="Group 906"/>
          <p:cNvGrpSpPr>
            <a:grpSpLocks/>
          </p:cNvGrpSpPr>
          <p:nvPr/>
        </p:nvGrpSpPr>
        <p:grpSpPr bwMode="auto">
          <a:xfrm>
            <a:off x="4101704" y="4800600"/>
            <a:ext cx="397271" cy="579438"/>
            <a:chOff x="4140" y="429"/>
            <a:chExt cx="1425" cy="2396"/>
          </a:xfrm>
        </p:grpSpPr>
        <p:sp>
          <p:nvSpPr>
            <p:cNvPr id="35909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99" name="Rectangle 908"/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5911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5912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2" name="Rectangle 911"/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35914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28" name="AutoShape 913"/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9" name="AutoShape 914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04" name="Rectangle 915"/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35916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26" name="AutoShape 91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7" name="AutoShape 918"/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06" name="Rectangle 919"/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7" name="Rectangle 920"/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35919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24" name="AutoShape 92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5" name="AutoShape 923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35920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grpSp>
          <p:nvGrpSpPr>
            <p:cNvPr id="35921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2" name="AutoShape 926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3" name="AutoShape 927"/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11" name="Rectangle 928"/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5923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5924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4" name="Oval 931"/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5926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6" name="AutoShape 933"/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7" name="AutoShape 934"/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8" name="Oval 935"/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9" name="Oval 936"/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60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120" name="Oval 937"/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21" name="Rectangle 938"/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35863" name="Group 44"/>
          <p:cNvGrpSpPr>
            <a:grpSpLocks/>
          </p:cNvGrpSpPr>
          <p:nvPr/>
        </p:nvGrpSpPr>
        <p:grpSpPr bwMode="auto">
          <a:xfrm>
            <a:off x="3522133" y="2220914"/>
            <a:ext cx="978562" cy="727075"/>
            <a:chOff x="-44" y="1473"/>
            <a:chExt cx="981" cy="1105"/>
          </a:xfrm>
        </p:grpSpPr>
        <p:pic>
          <p:nvPicPr>
            <p:cNvPr id="3590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90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1600"/>
            </a:p>
          </p:txBody>
        </p:sp>
      </p:grpSp>
      <p:grpSp>
        <p:nvGrpSpPr>
          <p:cNvPr id="35864" name="Group 44"/>
          <p:cNvGrpSpPr>
            <a:grpSpLocks/>
          </p:cNvGrpSpPr>
          <p:nvPr/>
        </p:nvGrpSpPr>
        <p:grpSpPr bwMode="auto">
          <a:xfrm>
            <a:off x="2227131" y="2655889"/>
            <a:ext cx="978561" cy="727075"/>
            <a:chOff x="-44" y="1473"/>
            <a:chExt cx="981" cy="1105"/>
          </a:xfrm>
        </p:grpSpPr>
        <p:pic>
          <p:nvPicPr>
            <p:cNvPr id="3590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90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1600"/>
            </a:p>
          </p:txBody>
        </p:sp>
      </p:grpSp>
      <p:sp>
        <p:nvSpPr>
          <p:cNvPr id="136" name="Line 272"/>
          <p:cNvSpPr>
            <a:spLocks noChangeShapeType="1"/>
          </p:cNvSpPr>
          <p:nvPr/>
        </p:nvSpPr>
        <p:spPr bwMode="auto">
          <a:xfrm>
            <a:off x="2961482" y="3303589"/>
            <a:ext cx="402431" cy="554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sp>
        <p:nvSpPr>
          <p:cNvPr id="137" name="Line 272"/>
          <p:cNvSpPr>
            <a:spLocks noChangeShapeType="1"/>
          </p:cNvSpPr>
          <p:nvPr/>
        </p:nvSpPr>
        <p:spPr bwMode="auto">
          <a:xfrm flipH="1">
            <a:off x="3193654" y="4241800"/>
            <a:ext cx="335359" cy="1023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340755" y="4752975"/>
            <a:ext cx="1401631" cy="615950"/>
            <a:chOff x="6563312" y="4346525"/>
            <a:chExt cx="1292995" cy="615298"/>
          </a:xfrm>
        </p:grpSpPr>
        <p:sp>
          <p:nvSpPr>
            <p:cNvPr id="35122" name="Oval 306"/>
            <p:cNvSpPr>
              <a:spLocks noChangeArrowheads="1"/>
            </p:cNvSpPr>
            <p:nvPr/>
          </p:nvSpPr>
          <p:spPr bwMode="auto">
            <a:xfrm>
              <a:off x="6563312" y="4346525"/>
              <a:ext cx="1292995" cy="61529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35118" name="Text Box 302"/>
            <p:cNvSpPr txBox="1">
              <a:spLocks noChangeArrowheads="1"/>
            </p:cNvSpPr>
            <p:nvPr/>
          </p:nvSpPr>
          <p:spPr bwMode="auto">
            <a:xfrm>
              <a:off x="6607734" y="4465462"/>
              <a:ext cx="582927" cy="307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Arial"/>
                  <a:cs typeface="Arial"/>
                </a:rPr>
                <a:t>agent</a:t>
              </a:r>
            </a:p>
          </p:txBody>
        </p:sp>
        <p:grpSp>
          <p:nvGrpSpPr>
            <p:cNvPr id="35902" name="Group 303"/>
            <p:cNvGrpSpPr>
              <a:grpSpLocks/>
            </p:cNvGrpSpPr>
            <p:nvPr/>
          </p:nvGrpSpPr>
          <p:grpSpPr bwMode="auto">
            <a:xfrm>
              <a:off x="7112206" y="4464844"/>
              <a:ext cx="567758" cy="370756"/>
              <a:chOff x="714" y="2006"/>
              <a:chExt cx="347" cy="219"/>
            </a:xfrm>
          </p:grpSpPr>
          <p:sp>
            <p:nvSpPr>
              <p:cNvPr id="35120" name="Rectangle 304"/>
              <p:cNvSpPr>
                <a:spLocks noChangeArrowheads="1"/>
              </p:cNvSpPr>
              <p:nvPr/>
            </p:nvSpPr>
            <p:spPr bwMode="auto">
              <a:xfrm>
                <a:off x="747" y="2026"/>
                <a:ext cx="314" cy="199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Arial"/>
                  <a:cs typeface="Arial"/>
                </a:endParaRPr>
              </a:p>
            </p:txBody>
          </p:sp>
          <p:sp>
            <p:nvSpPr>
              <p:cNvPr id="35121" name="Text Box 305"/>
              <p:cNvSpPr txBox="1">
                <a:spLocks noChangeArrowheads="1"/>
              </p:cNvSpPr>
              <p:nvPr/>
            </p:nvSpPr>
            <p:spPr bwMode="auto">
              <a:xfrm>
                <a:off x="714" y="2006"/>
                <a:ext cx="300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45" name="Group 144"/>
          <p:cNvGrpSpPr>
            <a:grpSpLocks/>
          </p:cNvGrpSpPr>
          <p:nvPr/>
        </p:nvGrpSpPr>
        <p:grpSpPr bwMode="auto">
          <a:xfrm>
            <a:off x="4177374" y="1949451"/>
            <a:ext cx="1401630" cy="614363"/>
            <a:chOff x="6563312" y="4346525"/>
            <a:chExt cx="1292995" cy="615298"/>
          </a:xfrm>
        </p:grpSpPr>
        <p:sp>
          <p:nvSpPr>
            <p:cNvPr id="146" name="Oval 306"/>
            <p:cNvSpPr>
              <a:spLocks noChangeArrowheads="1"/>
            </p:cNvSpPr>
            <p:nvPr/>
          </p:nvSpPr>
          <p:spPr bwMode="auto">
            <a:xfrm>
              <a:off x="6563312" y="4346525"/>
              <a:ext cx="1292995" cy="61529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147" name="Text Box 302"/>
            <p:cNvSpPr txBox="1">
              <a:spLocks noChangeArrowheads="1"/>
            </p:cNvSpPr>
            <p:nvPr/>
          </p:nvSpPr>
          <p:spPr bwMode="auto">
            <a:xfrm>
              <a:off x="6607734" y="4465769"/>
              <a:ext cx="582928" cy="308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Arial"/>
                  <a:cs typeface="Arial"/>
                </a:rPr>
                <a:t>agent</a:t>
              </a:r>
            </a:p>
          </p:txBody>
        </p:sp>
        <p:grpSp>
          <p:nvGrpSpPr>
            <p:cNvPr id="35892" name="Group 303"/>
            <p:cNvGrpSpPr>
              <a:grpSpLocks/>
            </p:cNvGrpSpPr>
            <p:nvPr/>
          </p:nvGrpSpPr>
          <p:grpSpPr bwMode="auto">
            <a:xfrm>
              <a:off x="7112206" y="4464844"/>
              <a:ext cx="567758" cy="370756"/>
              <a:chOff x="714" y="2006"/>
              <a:chExt cx="347" cy="219"/>
            </a:xfrm>
          </p:grpSpPr>
          <p:sp>
            <p:nvSpPr>
              <p:cNvPr id="149" name="Rectangle 304"/>
              <p:cNvSpPr>
                <a:spLocks noChangeArrowheads="1"/>
              </p:cNvSpPr>
              <p:nvPr/>
            </p:nvSpPr>
            <p:spPr bwMode="auto">
              <a:xfrm>
                <a:off x="747" y="2025"/>
                <a:ext cx="314" cy="2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Arial"/>
                  <a:cs typeface="Arial"/>
                </a:endParaRPr>
              </a:p>
            </p:txBody>
          </p:sp>
          <p:sp>
            <p:nvSpPr>
              <p:cNvPr id="150" name="Text Box 305"/>
              <p:cNvSpPr txBox="1">
                <a:spLocks noChangeArrowheads="1"/>
              </p:cNvSpPr>
              <p:nvPr/>
            </p:nvSpPr>
            <p:spPr bwMode="auto">
              <a:xfrm>
                <a:off x="714" y="2006"/>
                <a:ext cx="300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54629" y="2262189"/>
            <a:ext cx="3982434" cy="2670175"/>
            <a:chOff x="420071" y="2262935"/>
            <a:chExt cx="3675679" cy="2669941"/>
          </a:xfrm>
        </p:grpSpPr>
        <p:sp>
          <p:nvSpPr>
            <p:cNvPr id="35162" name="Text Box 346"/>
            <p:cNvSpPr txBox="1">
              <a:spLocks noChangeArrowheads="1"/>
            </p:cNvSpPr>
            <p:nvPr/>
          </p:nvSpPr>
          <p:spPr bwMode="auto">
            <a:xfrm>
              <a:off x="420071" y="3396311"/>
              <a:ext cx="1275649" cy="8309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600" i="1" dirty="0">
                  <a:solidFill>
                    <a:srgbClr val="000099"/>
                  </a:solidFill>
                  <a:latin typeface="Arial"/>
                  <a:cs typeface="Arial"/>
                </a:rPr>
                <a:t>network</a:t>
              </a:r>
            </a:p>
            <a:p>
              <a:pPr algn="r">
                <a:defRPr/>
              </a:pPr>
              <a:r>
                <a:rPr lang="en-US" sz="1600" i="1" dirty="0">
                  <a:solidFill>
                    <a:srgbClr val="000099"/>
                  </a:solidFill>
                  <a:latin typeface="Arial"/>
                  <a:cs typeface="Arial"/>
                </a:rPr>
                <a:t>management</a:t>
              </a:r>
            </a:p>
            <a:p>
              <a:pPr algn="r">
                <a:defRPr/>
              </a:pPr>
              <a:r>
                <a:rPr lang="en-US" sz="1600" i="1" dirty="0">
                  <a:solidFill>
                    <a:srgbClr val="000099"/>
                  </a:solidFill>
                  <a:latin typeface="Arial"/>
                  <a:cs typeface="Arial"/>
                </a:rPr>
                <a:t>protocol</a:t>
              </a:r>
              <a:endParaRPr lang="en-US" sz="1600" dirty="0">
                <a:solidFill>
                  <a:srgbClr val="000099"/>
                </a:solidFill>
                <a:latin typeface="Arial"/>
                <a:cs typeface="Arial"/>
              </a:endParaRPr>
            </a:p>
          </p:txBody>
        </p:sp>
        <p:sp>
          <p:nvSpPr>
            <p:cNvPr id="35159" name="Line 343"/>
            <p:cNvSpPr>
              <a:spLocks noChangeShapeType="1"/>
            </p:cNvSpPr>
            <p:nvPr/>
          </p:nvSpPr>
          <p:spPr bwMode="auto">
            <a:xfrm>
              <a:off x="2210012" y="2934388"/>
              <a:ext cx="1885738" cy="165720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35157" name="Line 341"/>
            <p:cNvSpPr>
              <a:spLocks noChangeShapeType="1"/>
            </p:cNvSpPr>
            <p:nvPr/>
          </p:nvSpPr>
          <p:spPr bwMode="auto">
            <a:xfrm flipV="1">
              <a:off x="2410014" y="2262935"/>
              <a:ext cx="1431764" cy="24286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35158" name="Line 342"/>
            <p:cNvSpPr>
              <a:spLocks noChangeShapeType="1"/>
            </p:cNvSpPr>
            <p:nvPr/>
          </p:nvSpPr>
          <p:spPr bwMode="auto">
            <a:xfrm>
              <a:off x="2429062" y="2762953"/>
              <a:ext cx="1666688" cy="63811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35160" name="Line 344"/>
            <p:cNvSpPr>
              <a:spLocks noChangeShapeType="1"/>
            </p:cNvSpPr>
            <p:nvPr/>
          </p:nvSpPr>
          <p:spPr bwMode="auto">
            <a:xfrm>
              <a:off x="1486193" y="3051853"/>
              <a:ext cx="369846" cy="1881023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163" name="Line 342"/>
            <p:cNvSpPr>
              <a:spLocks noChangeShapeType="1"/>
            </p:cNvSpPr>
            <p:nvPr/>
          </p:nvSpPr>
          <p:spPr bwMode="auto">
            <a:xfrm>
              <a:off x="1800483" y="3045503"/>
              <a:ext cx="479371" cy="76352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</p:grpSp>
      <p:sp>
        <p:nvSpPr>
          <p:cNvPr id="167" name="Text Box 338"/>
          <p:cNvSpPr txBox="1">
            <a:spLocks noChangeArrowheads="1"/>
          </p:cNvSpPr>
          <p:nvPr/>
        </p:nvSpPr>
        <p:spPr bwMode="auto">
          <a:xfrm>
            <a:off x="1598683" y="4334377"/>
            <a:ext cx="168828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Arial"/>
                <a:cs typeface="Arial"/>
              </a:rPr>
              <a:t>managed device</a:t>
            </a:r>
          </a:p>
        </p:txBody>
      </p:sp>
      <p:grpSp>
        <p:nvGrpSpPr>
          <p:cNvPr id="151" name="Group 150"/>
          <p:cNvGrpSpPr>
            <a:grpSpLocks/>
          </p:cNvGrpSpPr>
          <p:nvPr/>
        </p:nvGrpSpPr>
        <p:grpSpPr bwMode="auto">
          <a:xfrm>
            <a:off x="2013876" y="3810000"/>
            <a:ext cx="1401630" cy="615950"/>
            <a:chOff x="6563312" y="4346525"/>
            <a:chExt cx="1292995" cy="615298"/>
          </a:xfrm>
        </p:grpSpPr>
        <p:sp>
          <p:nvSpPr>
            <p:cNvPr id="152" name="Oval 306"/>
            <p:cNvSpPr>
              <a:spLocks noChangeArrowheads="1"/>
            </p:cNvSpPr>
            <p:nvPr/>
          </p:nvSpPr>
          <p:spPr bwMode="auto">
            <a:xfrm>
              <a:off x="6563312" y="4346525"/>
              <a:ext cx="1292995" cy="61529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153" name="Text Box 302"/>
            <p:cNvSpPr txBox="1">
              <a:spLocks noChangeArrowheads="1"/>
            </p:cNvSpPr>
            <p:nvPr/>
          </p:nvSpPr>
          <p:spPr bwMode="auto">
            <a:xfrm>
              <a:off x="6607734" y="4465462"/>
              <a:ext cx="582928" cy="307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Arial"/>
                  <a:cs typeface="Arial"/>
                </a:rPr>
                <a:t>agent</a:t>
              </a:r>
            </a:p>
          </p:txBody>
        </p:sp>
        <p:grpSp>
          <p:nvGrpSpPr>
            <p:cNvPr id="35876" name="Group 303"/>
            <p:cNvGrpSpPr>
              <a:grpSpLocks/>
            </p:cNvGrpSpPr>
            <p:nvPr/>
          </p:nvGrpSpPr>
          <p:grpSpPr bwMode="auto">
            <a:xfrm>
              <a:off x="7112206" y="4464844"/>
              <a:ext cx="567758" cy="370756"/>
              <a:chOff x="714" y="2006"/>
              <a:chExt cx="347" cy="219"/>
            </a:xfrm>
          </p:grpSpPr>
          <p:sp>
            <p:nvSpPr>
              <p:cNvPr id="155" name="Rectangle 304"/>
              <p:cNvSpPr>
                <a:spLocks noChangeArrowheads="1"/>
              </p:cNvSpPr>
              <p:nvPr/>
            </p:nvSpPr>
            <p:spPr bwMode="auto">
              <a:xfrm>
                <a:off x="747" y="2026"/>
                <a:ext cx="314" cy="199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Arial"/>
                  <a:cs typeface="Arial"/>
                </a:endParaRPr>
              </a:p>
            </p:txBody>
          </p:sp>
          <p:sp>
            <p:nvSpPr>
              <p:cNvPr id="156" name="Text Box 305"/>
              <p:cNvSpPr txBox="1">
                <a:spLocks noChangeArrowheads="1"/>
              </p:cNvSpPr>
              <p:nvPr/>
            </p:nvSpPr>
            <p:spPr bwMode="auto">
              <a:xfrm>
                <a:off x="714" y="2006"/>
                <a:ext cx="300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35" name="Group 327"/>
          <p:cNvGrpSpPr>
            <a:grpSpLocks/>
          </p:cNvGrpSpPr>
          <p:nvPr/>
        </p:nvGrpSpPr>
        <p:grpSpPr bwMode="auto">
          <a:xfrm>
            <a:off x="2736590" y="5188911"/>
            <a:ext cx="744686" cy="404026"/>
            <a:chOff x="1871277" y="1576300"/>
            <a:chExt cx="1128371" cy="437861"/>
          </a:xfrm>
        </p:grpSpPr>
        <p:sp>
          <p:nvSpPr>
            <p:cNvPr id="154" name="Oval 153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0" name="Rectangle 159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" name="Oval 163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5" name="Freeform 164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6" name="Freeform 165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8" name="Freeform 167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9" name="Freeform 168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70" name="Straight Connector 169"/>
            <p:cNvCxnSpPr>
              <a:endCxn id="164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087" name="Line 271"/>
          <p:cNvSpPr>
            <a:spLocks noChangeShapeType="1"/>
          </p:cNvSpPr>
          <p:nvPr/>
        </p:nvSpPr>
        <p:spPr bwMode="auto">
          <a:xfrm flipV="1">
            <a:off x="2385352" y="5435601"/>
            <a:ext cx="380073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grpSp>
        <p:nvGrpSpPr>
          <p:cNvPr id="157" name="Group 156"/>
          <p:cNvGrpSpPr>
            <a:grpSpLocks/>
          </p:cNvGrpSpPr>
          <p:nvPr/>
        </p:nvGrpSpPr>
        <p:grpSpPr bwMode="auto">
          <a:xfrm>
            <a:off x="1580490" y="4940301"/>
            <a:ext cx="1399910" cy="614363"/>
            <a:chOff x="6563312" y="4346525"/>
            <a:chExt cx="1292995" cy="615298"/>
          </a:xfrm>
        </p:grpSpPr>
        <p:sp>
          <p:nvSpPr>
            <p:cNvPr id="158" name="Oval 306"/>
            <p:cNvSpPr>
              <a:spLocks noChangeArrowheads="1"/>
            </p:cNvSpPr>
            <p:nvPr/>
          </p:nvSpPr>
          <p:spPr bwMode="auto">
            <a:xfrm>
              <a:off x="6563312" y="4346525"/>
              <a:ext cx="1292995" cy="61529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159" name="Text Box 302"/>
            <p:cNvSpPr txBox="1">
              <a:spLocks noChangeArrowheads="1"/>
            </p:cNvSpPr>
            <p:nvPr/>
          </p:nvSpPr>
          <p:spPr bwMode="auto">
            <a:xfrm>
              <a:off x="6607788" y="4465769"/>
              <a:ext cx="583644" cy="308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Arial"/>
                  <a:cs typeface="Arial"/>
                </a:rPr>
                <a:t>agent</a:t>
              </a:r>
            </a:p>
          </p:txBody>
        </p:sp>
        <p:grpSp>
          <p:nvGrpSpPr>
            <p:cNvPr id="35887" name="Group 303"/>
            <p:cNvGrpSpPr>
              <a:grpSpLocks/>
            </p:cNvGrpSpPr>
            <p:nvPr/>
          </p:nvGrpSpPr>
          <p:grpSpPr bwMode="auto">
            <a:xfrm>
              <a:off x="7112206" y="4464844"/>
              <a:ext cx="567758" cy="370756"/>
              <a:chOff x="714" y="2006"/>
              <a:chExt cx="347" cy="219"/>
            </a:xfrm>
          </p:grpSpPr>
          <p:sp>
            <p:nvSpPr>
              <p:cNvPr id="161" name="Rectangle 304"/>
              <p:cNvSpPr>
                <a:spLocks noChangeArrowheads="1"/>
              </p:cNvSpPr>
              <p:nvPr/>
            </p:nvSpPr>
            <p:spPr bwMode="auto">
              <a:xfrm>
                <a:off x="747" y="2025"/>
                <a:ext cx="314" cy="2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Arial"/>
                  <a:cs typeface="Arial"/>
                </a:endParaRPr>
              </a:p>
            </p:txBody>
          </p:sp>
          <p:sp>
            <p:nvSpPr>
              <p:cNvPr id="162" name="Text Box 305"/>
              <p:cNvSpPr txBox="1">
                <a:spLocks noChangeArrowheads="1"/>
              </p:cNvSpPr>
              <p:nvPr/>
            </p:nvSpPr>
            <p:spPr bwMode="auto">
              <a:xfrm>
                <a:off x="714" y="2006"/>
                <a:ext cx="301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74" name="Group 327"/>
          <p:cNvGrpSpPr>
            <a:grpSpLocks/>
          </p:cNvGrpSpPr>
          <p:nvPr/>
        </p:nvGrpSpPr>
        <p:grpSpPr bwMode="auto">
          <a:xfrm>
            <a:off x="4025528" y="3464386"/>
            <a:ext cx="744686" cy="404025"/>
            <a:chOff x="1871277" y="1576300"/>
            <a:chExt cx="1128371" cy="437861"/>
          </a:xfrm>
        </p:grpSpPr>
        <p:sp>
          <p:nvSpPr>
            <p:cNvPr id="178" name="Oval 177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79" name="Rectangle 178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0" name="Oval 179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1" name="Freeform 180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2" name="Freeform 181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3" name="Freeform 182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" name="Freeform 183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85" name="Straight Connector 184"/>
            <p:cNvCxnSpPr>
              <a:endCxn id="180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071" name="Line 255"/>
          <p:cNvSpPr>
            <a:spLocks noChangeShapeType="1"/>
          </p:cNvSpPr>
          <p:nvPr/>
        </p:nvSpPr>
        <p:spPr bwMode="auto">
          <a:xfrm flipV="1">
            <a:off x="4777581" y="3738564"/>
            <a:ext cx="38007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grpSp>
        <p:nvGrpSpPr>
          <p:cNvPr id="139" name="Group 138"/>
          <p:cNvGrpSpPr>
            <a:grpSpLocks/>
          </p:cNvGrpSpPr>
          <p:nvPr/>
        </p:nvGrpSpPr>
        <p:grpSpPr bwMode="auto">
          <a:xfrm>
            <a:off x="4347634" y="3148013"/>
            <a:ext cx="1399910" cy="614362"/>
            <a:chOff x="6563312" y="4346525"/>
            <a:chExt cx="1292995" cy="615298"/>
          </a:xfrm>
        </p:grpSpPr>
        <p:sp>
          <p:nvSpPr>
            <p:cNvPr id="140" name="Oval 306"/>
            <p:cNvSpPr>
              <a:spLocks noChangeArrowheads="1"/>
            </p:cNvSpPr>
            <p:nvPr/>
          </p:nvSpPr>
          <p:spPr bwMode="auto">
            <a:xfrm>
              <a:off x="6563312" y="4346525"/>
              <a:ext cx="1292995" cy="61529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141" name="Text Box 302"/>
            <p:cNvSpPr txBox="1">
              <a:spLocks noChangeArrowheads="1"/>
            </p:cNvSpPr>
            <p:nvPr/>
          </p:nvSpPr>
          <p:spPr bwMode="auto">
            <a:xfrm>
              <a:off x="6607788" y="4465768"/>
              <a:ext cx="583644" cy="308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Arial"/>
                  <a:cs typeface="Arial"/>
                </a:rPr>
                <a:t>agent</a:t>
              </a:r>
            </a:p>
          </p:txBody>
        </p:sp>
        <p:grpSp>
          <p:nvGrpSpPr>
            <p:cNvPr id="35897" name="Group 303"/>
            <p:cNvGrpSpPr>
              <a:grpSpLocks/>
            </p:cNvGrpSpPr>
            <p:nvPr/>
          </p:nvGrpSpPr>
          <p:grpSpPr bwMode="auto">
            <a:xfrm>
              <a:off x="7112206" y="4464844"/>
              <a:ext cx="567758" cy="370756"/>
              <a:chOff x="714" y="2006"/>
              <a:chExt cx="347" cy="219"/>
            </a:xfrm>
          </p:grpSpPr>
          <p:sp>
            <p:nvSpPr>
              <p:cNvPr id="143" name="Rectangle 304"/>
              <p:cNvSpPr>
                <a:spLocks noChangeArrowheads="1"/>
              </p:cNvSpPr>
              <p:nvPr/>
            </p:nvSpPr>
            <p:spPr bwMode="auto">
              <a:xfrm>
                <a:off x="747" y="2025"/>
                <a:ext cx="314" cy="2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Arial"/>
                  <a:cs typeface="Arial"/>
                </a:endParaRPr>
              </a:p>
            </p:txBody>
          </p:sp>
          <p:sp>
            <p:nvSpPr>
              <p:cNvPr id="144" name="Text Box 305"/>
              <p:cNvSpPr txBox="1">
                <a:spLocks noChangeArrowheads="1"/>
              </p:cNvSpPr>
              <p:nvPr/>
            </p:nvSpPr>
            <p:spPr bwMode="auto">
              <a:xfrm>
                <a:off x="714" y="2006"/>
                <a:ext cx="301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</p:grpSp>
      </p:grpSp>
      <p:sp>
        <p:nvSpPr>
          <p:cNvPr id="18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0834" y="6475896"/>
            <a:ext cx="59437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81</a:t>
            </a:fld>
            <a:endParaRPr lang="en-US" sz="1200" dirty="0">
              <a:latin typeface="Tahoma" charset="0"/>
            </a:endParaRPr>
          </a:p>
        </p:txBody>
      </p:sp>
      <p:sp>
        <p:nvSpPr>
          <p:cNvPr id="18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06788" y="6475082"/>
            <a:ext cx="2358929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64150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Freeform 2"/>
          <p:cNvSpPr>
            <a:spLocks/>
          </p:cNvSpPr>
          <p:nvPr/>
        </p:nvSpPr>
        <p:spPr bwMode="auto">
          <a:xfrm rot="16383367">
            <a:off x="5840972" y="2367580"/>
            <a:ext cx="4057421" cy="2656592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1" name="Freeform 2"/>
          <p:cNvSpPr>
            <a:spLocks/>
          </p:cNvSpPr>
          <p:nvPr/>
        </p:nvSpPr>
        <p:spPr bwMode="auto">
          <a:xfrm rot="16383367">
            <a:off x="1264522" y="2461159"/>
            <a:ext cx="4057421" cy="2656592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3" name="Line 252"/>
          <p:cNvSpPr>
            <a:spLocks noChangeShapeType="1"/>
          </p:cNvSpPr>
          <p:nvPr/>
        </p:nvSpPr>
        <p:spPr bwMode="auto">
          <a:xfrm flipV="1">
            <a:off x="7850850" y="2713039"/>
            <a:ext cx="354277" cy="962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204" name="Line 254"/>
          <p:cNvSpPr>
            <a:spLocks noChangeShapeType="1"/>
          </p:cNvSpPr>
          <p:nvPr/>
        </p:nvSpPr>
        <p:spPr bwMode="auto">
          <a:xfrm flipV="1">
            <a:off x="8198247" y="3592513"/>
            <a:ext cx="197776" cy="195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205" name="Line 255"/>
          <p:cNvSpPr>
            <a:spLocks noChangeShapeType="1"/>
          </p:cNvSpPr>
          <p:nvPr/>
        </p:nvSpPr>
        <p:spPr bwMode="auto">
          <a:xfrm flipV="1">
            <a:off x="9087380" y="3576638"/>
            <a:ext cx="36803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206" name="Line 256"/>
          <p:cNvSpPr>
            <a:spLocks noChangeShapeType="1"/>
          </p:cNvSpPr>
          <p:nvPr/>
        </p:nvSpPr>
        <p:spPr bwMode="auto">
          <a:xfrm flipV="1">
            <a:off x="7649634" y="5143501"/>
            <a:ext cx="36803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207" name="Line 271"/>
          <p:cNvSpPr>
            <a:spLocks noChangeShapeType="1"/>
          </p:cNvSpPr>
          <p:nvPr/>
        </p:nvSpPr>
        <p:spPr bwMode="auto">
          <a:xfrm flipV="1">
            <a:off x="6689990" y="5138739"/>
            <a:ext cx="36803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208" name="Line 272"/>
          <p:cNvSpPr>
            <a:spLocks noChangeShapeType="1"/>
          </p:cNvSpPr>
          <p:nvPr/>
        </p:nvSpPr>
        <p:spPr bwMode="auto">
          <a:xfrm>
            <a:off x="7978114" y="3983039"/>
            <a:ext cx="507338" cy="574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pic>
        <p:nvPicPr>
          <p:cNvPr id="20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056" y="3681413"/>
            <a:ext cx="772186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56449" name="Group 906"/>
          <p:cNvGrpSpPr>
            <a:grpSpLocks/>
          </p:cNvGrpSpPr>
          <p:nvPr/>
        </p:nvGrpSpPr>
        <p:grpSpPr bwMode="auto">
          <a:xfrm>
            <a:off x="8349678" y="4551855"/>
            <a:ext cx="384302" cy="534865"/>
            <a:chOff x="4140" y="429"/>
            <a:chExt cx="1425" cy="2396"/>
          </a:xfrm>
        </p:grpSpPr>
        <p:sp>
          <p:nvSpPr>
            <p:cNvPr id="56472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Rectangle 908"/>
            <p:cNvSpPr>
              <a:spLocks noChangeArrowheads="1"/>
            </p:cNvSpPr>
            <p:nvPr/>
          </p:nvSpPr>
          <p:spPr bwMode="auto">
            <a:xfrm>
              <a:off x="4210" y="427"/>
              <a:ext cx="1046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6474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75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Rectangle 911"/>
            <p:cNvSpPr>
              <a:spLocks noChangeArrowheads="1"/>
            </p:cNvSpPr>
            <p:nvPr/>
          </p:nvSpPr>
          <p:spPr bwMode="auto">
            <a:xfrm>
              <a:off x="4216" y="690"/>
              <a:ext cx="593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56477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63" name="AutoShape 913"/>
              <p:cNvSpPr>
                <a:spLocks noChangeArrowheads="1"/>
              </p:cNvSpPr>
              <p:nvPr/>
            </p:nvSpPr>
            <p:spPr bwMode="auto">
              <a:xfrm>
                <a:off x="618" y="2569"/>
                <a:ext cx="724" cy="13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4" name="AutoShape 914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39" name="Rectangle 915"/>
            <p:cNvSpPr>
              <a:spLocks noChangeArrowheads="1"/>
            </p:cNvSpPr>
            <p:nvPr/>
          </p:nvSpPr>
          <p:spPr bwMode="auto">
            <a:xfrm>
              <a:off x="4229" y="1017"/>
              <a:ext cx="593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56479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61" name="AutoShape 917"/>
              <p:cNvSpPr>
                <a:spLocks noChangeArrowheads="1"/>
              </p:cNvSpPr>
              <p:nvPr/>
            </p:nvSpPr>
            <p:spPr bwMode="auto">
              <a:xfrm>
                <a:off x="612" y="2562"/>
                <a:ext cx="732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2" name="AutoShape 918"/>
              <p:cNvSpPr>
                <a:spLocks noChangeArrowheads="1"/>
              </p:cNvSpPr>
              <p:nvPr/>
            </p:nvSpPr>
            <p:spPr bwMode="auto">
              <a:xfrm>
                <a:off x="628" y="2577"/>
                <a:ext cx="700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41" name="Rectangle 919"/>
            <p:cNvSpPr>
              <a:spLocks noChangeArrowheads="1"/>
            </p:cNvSpPr>
            <p:nvPr/>
          </p:nvSpPr>
          <p:spPr bwMode="auto">
            <a:xfrm>
              <a:off x="4216" y="1358"/>
              <a:ext cx="599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42" name="Rectangle 920"/>
            <p:cNvSpPr>
              <a:spLocks noChangeArrowheads="1"/>
            </p:cNvSpPr>
            <p:nvPr/>
          </p:nvSpPr>
          <p:spPr bwMode="auto">
            <a:xfrm>
              <a:off x="4229" y="1657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56482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59" name="AutoShape 922"/>
              <p:cNvSpPr>
                <a:spLocks noChangeArrowheads="1"/>
              </p:cNvSpPr>
              <p:nvPr/>
            </p:nvSpPr>
            <p:spPr bwMode="auto">
              <a:xfrm>
                <a:off x="619" y="2569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0" name="AutoShape 923"/>
              <p:cNvSpPr>
                <a:spLocks noChangeArrowheads="1"/>
              </p:cNvSpPr>
              <p:nvPr/>
            </p:nvSpPr>
            <p:spPr bwMode="auto">
              <a:xfrm>
                <a:off x="635" y="2589"/>
                <a:ext cx="691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56483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484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57" name="AutoShape 926"/>
              <p:cNvSpPr>
                <a:spLocks noChangeArrowheads="1"/>
              </p:cNvSpPr>
              <p:nvPr/>
            </p:nvSpPr>
            <p:spPr bwMode="auto">
              <a:xfrm>
                <a:off x="614" y="2564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58" name="AutoShape 927"/>
              <p:cNvSpPr>
                <a:spLocks noChangeArrowheads="1"/>
              </p:cNvSpPr>
              <p:nvPr/>
            </p:nvSpPr>
            <p:spPr bwMode="auto">
              <a:xfrm>
                <a:off x="630" y="2578"/>
                <a:ext cx="699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46" name="Rectangle 928"/>
            <p:cNvSpPr>
              <a:spLocks noChangeArrowheads="1"/>
            </p:cNvSpPr>
            <p:nvPr/>
          </p:nvSpPr>
          <p:spPr bwMode="auto">
            <a:xfrm>
              <a:off x="5249" y="427"/>
              <a:ext cx="70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6486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87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Oval 931"/>
            <p:cNvSpPr>
              <a:spLocks noChangeArrowheads="1"/>
            </p:cNvSpPr>
            <p:nvPr/>
          </p:nvSpPr>
          <p:spPr bwMode="auto">
            <a:xfrm>
              <a:off x="5517" y="2603"/>
              <a:ext cx="51" cy="1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6489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AutoShape 933"/>
            <p:cNvSpPr>
              <a:spLocks noChangeArrowheads="1"/>
            </p:cNvSpPr>
            <p:nvPr/>
          </p:nvSpPr>
          <p:spPr bwMode="auto">
            <a:xfrm>
              <a:off x="4140" y="2681"/>
              <a:ext cx="1199" cy="142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2" name="AutoShape 934"/>
            <p:cNvSpPr>
              <a:spLocks noChangeArrowheads="1"/>
            </p:cNvSpPr>
            <p:nvPr/>
          </p:nvSpPr>
          <p:spPr bwMode="auto">
            <a:xfrm>
              <a:off x="4210" y="2710"/>
              <a:ext cx="1065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3" name="Oval 935"/>
            <p:cNvSpPr>
              <a:spLocks noChangeArrowheads="1"/>
            </p:cNvSpPr>
            <p:nvPr/>
          </p:nvSpPr>
          <p:spPr bwMode="auto">
            <a:xfrm>
              <a:off x="4305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4" name="Oval 936"/>
            <p:cNvSpPr>
              <a:spLocks noChangeArrowheads="1"/>
            </p:cNvSpPr>
            <p:nvPr/>
          </p:nvSpPr>
          <p:spPr bwMode="auto">
            <a:xfrm>
              <a:off x="4484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255" name="Oval 937"/>
            <p:cNvSpPr>
              <a:spLocks noChangeArrowheads="1"/>
            </p:cNvSpPr>
            <p:nvPr/>
          </p:nvSpPr>
          <p:spPr bwMode="auto">
            <a:xfrm>
              <a:off x="4663" y="2375"/>
              <a:ext cx="159" cy="14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6" name="Rectangle 938"/>
            <p:cNvSpPr>
              <a:spLocks noChangeArrowheads="1"/>
            </p:cNvSpPr>
            <p:nvPr/>
          </p:nvSpPr>
          <p:spPr bwMode="auto">
            <a:xfrm>
              <a:off x="5058" y="1835"/>
              <a:ext cx="89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56450" name="Group 44"/>
          <p:cNvGrpSpPr>
            <a:grpSpLocks/>
          </p:cNvGrpSpPr>
          <p:nvPr/>
        </p:nvGrpSpPr>
        <p:grpSpPr bwMode="auto">
          <a:xfrm>
            <a:off x="7790173" y="2171181"/>
            <a:ext cx="946340" cy="670537"/>
            <a:chOff x="-44" y="1473"/>
            <a:chExt cx="981" cy="1105"/>
          </a:xfrm>
        </p:grpSpPr>
        <p:pic>
          <p:nvPicPr>
            <p:cNvPr id="56470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471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6451" name="Group 44"/>
          <p:cNvGrpSpPr>
            <a:grpSpLocks/>
          </p:cNvGrpSpPr>
          <p:nvPr/>
        </p:nvGrpSpPr>
        <p:grpSpPr bwMode="auto">
          <a:xfrm>
            <a:off x="6536929" y="2572385"/>
            <a:ext cx="946340" cy="670537"/>
            <a:chOff x="-44" y="1473"/>
            <a:chExt cx="981" cy="1105"/>
          </a:xfrm>
        </p:grpSpPr>
        <p:pic>
          <p:nvPicPr>
            <p:cNvPr id="56468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469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13" name="Line 272"/>
          <p:cNvSpPr>
            <a:spLocks noChangeShapeType="1"/>
          </p:cNvSpPr>
          <p:nvPr/>
        </p:nvSpPr>
        <p:spPr bwMode="auto">
          <a:xfrm>
            <a:off x="7247203" y="3170239"/>
            <a:ext cx="390393" cy="511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214" name="Line 272"/>
          <p:cNvSpPr>
            <a:spLocks noChangeShapeType="1"/>
          </p:cNvSpPr>
          <p:nvPr/>
        </p:nvSpPr>
        <p:spPr bwMode="auto">
          <a:xfrm flipH="1">
            <a:off x="7472496" y="3975101"/>
            <a:ext cx="278606" cy="1006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1" name="Line 252"/>
          <p:cNvSpPr>
            <a:spLocks noChangeShapeType="1"/>
          </p:cNvSpPr>
          <p:nvPr/>
        </p:nvSpPr>
        <p:spPr bwMode="auto">
          <a:xfrm flipV="1">
            <a:off x="3286523" y="2732089"/>
            <a:ext cx="354277" cy="962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2" name="Line 254"/>
          <p:cNvSpPr>
            <a:spLocks noChangeShapeType="1"/>
          </p:cNvSpPr>
          <p:nvPr/>
        </p:nvSpPr>
        <p:spPr bwMode="auto">
          <a:xfrm flipV="1">
            <a:off x="3633920" y="3611563"/>
            <a:ext cx="197776" cy="195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3" name="Line 255"/>
          <p:cNvSpPr>
            <a:spLocks noChangeShapeType="1"/>
          </p:cNvSpPr>
          <p:nvPr/>
        </p:nvSpPr>
        <p:spPr bwMode="auto">
          <a:xfrm flipV="1">
            <a:off x="4523053" y="3595689"/>
            <a:ext cx="36803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4" name="Line 256"/>
          <p:cNvSpPr>
            <a:spLocks noChangeShapeType="1"/>
          </p:cNvSpPr>
          <p:nvPr/>
        </p:nvSpPr>
        <p:spPr bwMode="auto">
          <a:xfrm flipV="1">
            <a:off x="3085307" y="5162551"/>
            <a:ext cx="36803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5" name="Line 271"/>
          <p:cNvSpPr>
            <a:spLocks noChangeShapeType="1"/>
          </p:cNvSpPr>
          <p:nvPr/>
        </p:nvSpPr>
        <p:spPr bwMode="auto">
          <a:xfrm flipV="1">
            <a:off x="2227037" y="5171157"/>
            <a:ext cx="36803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6" name="Line 272"/>
          <p:cNvSpPr>
            <a:spLocks noChangeShapeType="1"/>
          </p:cNvSpPr>
          <p:nvPr/>
        </p:nvSpPr>
        <p:spPr bwMode="auto">
          <a:xfrm>
            <a:off x="3413787" y="4002089"/>
            <a:ext cx="507338" cy="574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pic>
        <p:nvPicPr>
          <p:cNvPr id="1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729" y="3700463"/>
            <a:ext cx="772186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56372" name="Group 906"/>
          <p:cNvGrpSpPr>
            <a:grpSpLocks/>
          </p:cNvGrpSpPr>
          <p:nvPr/>
        </p:nvGrpSpPr>
        <p:grpSpPr bwMode="auto">
          <a:xfrm>
            <a:off x="3785351" y="4570905"/>
            <a:ext cx="384302" cy="534865"/>
            <a:chOff x="4140" y="429"/>
            <a:chExt cx="1425" cy="2396"/>
          </a:xfrm>
        </p:grpSpPr>
        <p:sp>
          <p:nvSpPr>
            <p:cNvPr id="56395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Rectangle 908"/>
            <p:cNvSpPr>
              <a:spLocks noChangeArrowheads="1"/>
            </p:cNvSpPr>
            <p:nvPr/>
          </p:nvSpPr>
          <p:spPr bwMode="auto">
            <a:xfrm>
              <a:off x="4210" y="427"/>
              <a:ext cx="1046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6397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98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Rectangle 911"/>
            <p:cNvSpPr>
              <a:spLocks noChangeArrowheads="1"/>
            </p:cNvSpPr>
            <p:nvPr/>
          </p:nvSpPr>
          <p:spPr bwMode="auto">
            <a:xfrm>
              <a:off x="4216" y="690"/>
              <a:ext cx="593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56400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81" name="AutoShape 913"/>
              <p:cNvSpPr>
                <a:spLocks noChangeArrowheads="1"/>
              </p:cNvSpPr>
              <p:nvPr/>
            </p:nvSpPr>
            <p:spPr bwMode="auto">
              <a:xfrm>
                <a:off x="618" y="2569"/>
                <a:ext cx="724" cy="13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2" name="AutoShape 914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57" name="Rectangle 915"/>
            <p:cNvSpPr>
              <a:spLocks noChangeArrowheads="1"/>
            </p:cNvSpPr>
            <p:nvPr/>
          </p:nvSpPr>
          <p:spPr bwMode="auto">
            <a:xfrm>
              <a:off x="4229" y="1017"/>
              <a:ext cx="593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56402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79" name="AutoShape 917"/>
              <p:cNvSpPr>
                <a:spLocks noChangeArrowheads="1"/>
              </p:cNvSpPr>
              <p:nvPr/>
            </p:nvSpPr>
            <p:spPr bwMode="auto">
              <a:xfrm>
                <a:off x="612" y="2562"/>
                <a:ext cx="732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0" name="AutoShape 918"/>
              <p:cNvSpPr>
                <a:spLocks noChangeArrowheads="1"/>
              </p:cNvSpPr>
              <p:nvPr/>
            </p:nvSpPr>
            <p:spPr bwMode="auto">
              <a:xfrm>
                <a:off x="628" y="2577"/>
                <a:ext cx="700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59" name="Rectangle 919"/>
            <p:cNvSpPr>
              <a:spLocks noChangeArrowheads="1"/>
            </p:cNvSpPr>
            <p:nvPr/>
          </p:nvSpPr>
          <p:spPr bwMode="auto">
            <a:xfrm>
              <a:off x="4216" y="1358"/>
              <a:ext cx="599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60" name="Rectangle 920"/>
            <p:cNvSpPr>
              <a:spLocks noChangeArrowheads="1"/>
            </p:cNvSpPr>
            <p:nvPr/>
          </p:nvSpPr>
          <p:spPr bwMode="auto">
            <a:xfrm>
              <a:off x="4229" y="1657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56405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77" name="AutoShape 922"/>
              <p:cNvSpPr>
                <a:spLocks noChangeArrowheads="1"/>
              </p:cNvSpPr>
              <p:nvPr/>
            </p:nvSpPr>
            <p:spPr bwMode="auto">
              <a:xfrm>
                <a:off x="619" y="2569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8" name="AutoShape 923"/>
              <p:cNvSpPr>
                <a:spLocks noChangeArrowheads="1"/>
              </p:cNvSpPr>
              <p:nvPr/>
            </p:nvSpPr>
            <p:spPr bwMode="auto">
              <a:xfrm>
                <a:off x="635" y="2589"/>
                <a:ext cx="691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56406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407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75" name="AutoShape 926"/>
              <p:cNvSpPr>
                <a:spLocks noChangeArrowheads="1"/>
              </p:cNvSpPr>
              <p:nvPr/>
            </p:nvSpPr>
            <p:spPr bwMode="auto">
              <a:xfrm>
                <a:off x="614" y="2564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6" name="AutoShape 927"/>
              <p:cNvSpPr>
                <a:spLocks noChangeArrowheads="1"/>
              </p:cNvSpPr>
              <p:nvPr/>
            </p:nvSpPr>
            <p:spPr bwMode="auto">
              <a:xfrm>
                <a:off x="630" y="2578"/>
                <a:ext cx="699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4" name="Rectangle 928"/>
            <p:cNvSpPr>
              <a:spLocks noChangeArrowheads="1"/>
            </p:cNvSpPr>
            <p:nvPr/>
          </p:nvSpPr>
          <p:spPr bwMode="auto">
            <a:xfrm>
              <a:off x="5249" y="427"/>
              <a:ext cx="70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6409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10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Oval 931"/>
            <p:cNvSpPr>
              <a:spLocks noChangeArrowheads="1"/>
            </p:cNvSpPr>
            <p:nvPr/>
          </p:nvSpPr>
          <p:spPr bwMode="auto">
            <a:xfrm>
              <a:off x="5517" y="2603"/>
              <a:ext cx="51" cy="1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6412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AutoShape 933"/>
            <p:cNvSpPr>
              <a:spLocks noChangeArrowheads="1"/>
            </p:cNvSpPr>
            <p:nvPr/>
          </p:nvSpPr>
          <p:spPr bwMode="auto">
            <a:xfrm>
              <a:off x="4140" y="2681"/>
              <a:ext cx="1199" cy="142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70" name="AutoShape 934"/>
            <p:cNvSpPr>
              <a:spLocks noChangeArrowheads="1"/>
            </p:cNvSpPr>
            <p:nvPr/>
          </p:nvSpPr>
          <p:spPr bwMode="auto">
            <a:xfrm>
              <a:off x="4210" y="2710"/>
              <a:ext cx="1065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71" name="Oval 935"/>
            <p:cNvSpPr>
              <a:spLocks noChangeArrowheads="1"/>
            </p:cNvSpPr>
            <p:nvPr/>
          </p:nvSpPr>
          <p:spPr bwMode="auto">
            <a:xfrm>
              <a:off x="4305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72" name="Oval 936"/>
            <p:cNvSpPr>
              <a:spLocks noChangeArrowheads="1"/>
            </p:cNvSpPr>
            <p:nvPr/>
          </p:nvSpPr>
          <p:spPr bwMode="auto">
            <a:xfrm>
              <a:off x="4484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173" name="Oval 937"/>
            <p:cNvSpPr>
              <a:spLocks noChangeArrowheads="1"/>
            </p:cNvSpPr>
            <p:nvPr/>
          </p:nvSpPr>
          <p:spPr bwMode="auto">
            <a:xfrm>
              <a:off x="4663" y="2375"/>
              <a:ext cx="159" cy="14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74" name="Rectangle 938"/>
            <p:cNvSpPr>
              <a:spLocks noChangeArrowheads="1"/>
            </p:cNvSpPr>
            <p:nvPr/>
          </p:nvSpPr>
          <p:spPr bwMode="auto">
            <a:xfrm>
              <a:off x="5058" y="1835"/>
              <a:ext cx="89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56373" name="Group 44"/>
          <p:cNvGrpSpPr>
            <a:grpSpLocks/>
          </p:cNvGrpSpPr>
          <p:nvPr/>
        </p:nvGrpSpPr>
        <p:grpSpPr bwMode="auto">
          <a:xfrm>
            <a:off x="3225846" y="2190231"/>
            <a:ext cx="946340" cy="670537"/>
            <a:chOff x="-44" y="1473"/>
            <a:chExt cx="981" cy="1105"/>
          </a:xfrm>
        </p:grpSpPr>
        <p:pic>
          <p:nvPicPr>
            <p:cNvPr id="5639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9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6374" name="Group 44"/>
          <p:cNvGrpSpPr>
            <a:grpSpLocks/>
          </p:cNvGrpSpPr>
          <p:nvPr/>
        </p:nvGrpSpPr>
        <p:grpSpPr bwMode="auto">
          <a:xfrm>
            <a:off x="1972602" y="2591435"/>
            <a:ext cx="946340" cy="670537"/>
            <a:chOff x="-44" y="1473"/>
            <a:chExt cx="981" cy="1105"/>
          </a:xfrm>
        </p:grpSpPr>
        <p:pic>
          <p:nvPicPr>
            <p:cNvPr id="5639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9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31" name="Line 272"/>
          <p:cNvSpPr>
            <a:spLocks noChangeShapeType="1"/>
          </p:cNvSpPr>
          <p:nvPr/>
        </p:nvSpPr>
        <p:spPr bwMode="auto">
          <a:xfrm>
            <a:off x="2682876" y="3189289"/>
            <a:ext cx="390393" cy="511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32" name="Line 272"/>
          <p:cNvSpPr>
            <a:spLocks noChangeShapeType="1"/>
          </p:cNvSpPr>
          <p:nvPr/>
        </p:nvSpPr>
        <p:spPr bwMode="auto">
          <a:xfrm flipH="1">
            <a:off x="2908169" y="3994151"/>
            <a:ext cx="278606" cy="1006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pic>
        <p:nvPicPr>
          <p:cNvPr id="56323" name="Picture 24" descr="underline_base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42" y="767102"/>
            <a:ext cx="3960681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577850" y="82888"/>
            <a:ext cx="5229887" cy="901700"/>
          </a:xfrm>
        </p:spPr>
        <p:txBody>
          <a:bodyPr/>
          <a:lstStyle/>
          <a:p>
            <a:pPr>
              <a:defRPr/>
            </a:pPr>
            <a:r>
              <a:rPr lang="en-US" sz="4400" dirty="0"/>
              <a:t>SNMP protocol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6823" y="1156453"/>
            <a:ext cx="8420100" cy="60325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/>
              <a:t>Two ways to convey MIB info, commands:</a:t>
            </a:r>
            <a:endParaRPr lang="en-US" dirty="0"/>
          </a:p>
        </p:txBody>
      </p:sp>
      <p:grpSp>
        <p:nvGrpSpPr>
          <p:cNvPr id="56328" name="Group 84"/>
          <p:cNvGrpSpPr>
            <a:grpSpLocks/>
          </p:cNvGrpSpPr>
          <p:nvPr/>
        </p:nvGrpSpPr>
        <p:grpSpPr bwMode="auto">
          <a:xfrm>
            <a:off x="1002640" y="4475163"/>
            <a:ext cx="1847056" cy="627062"/>
            <a:chOff x="1189" y="3477"/>
            <a:chExt cx="1074" cy="395"/>
          </a:xfrm>
        </p:grpSpPr>
        <p:sp>
          <p:nvSpPr>
            <p:cNvPr id="66605" name="Oval 45"/>
            <p:cNvSpPr>
              <a:spLocks noChangeArrowheads="1"/>
            </p:cNvSpPr>
            <p:nvPr/>
          </p:nvSpPr>
          <p:spPr bwMode="auto">
            <a:xfrm>
              <a:off x="1189" y="3477"/>
              <a:ext cx="1074" cy="39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606" name="Text Box 46"/>
            <p:cNvSpPr txBox="1">
              <a:spLocks noChangeArrowheads="1"/>
            </p:cNvSpPr>
            <p:nvPr/>
          </p:nvSpPr>
          <p:spPr bwMode="auto">
            <a:xfrm>
              <a:off x="1216" y="3545"/>
              <a:ext cx="44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Arial"/>
                  <a:cs typeface="Arial"/>
                </a:rPr>
                <a:t>agent</a:t>
              </a:r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56360" name="Group 47"/>
            <p:cNvGrpSpPr>
              <a:grpSpLocks/>
            </p:cNvGrpSpPr>
            <p:nvPr/>
          </p:nvGrpSpPr>
          <p:grpSpPr bwMode="auto">
            <a:xfrm>
              <a:off x="1701" y="3547"/>
              <a:ext cx="388" cy="244"/>
              <a:chOff x="698" y="2006"/>
              <a:chExt cx="388" cy="244"/>
            </a:xfrm>
          </p:grpSpPr>
          <p:sp>
            <p:nvSpPr>
              <p:cNvPr id="66608" name="Rectangle 48"/>
              <p:cNvSpPr>
                <a:spLocks noChangeArrowheads="1"/>
              </p:cNvSpPr>
              <p:nvPr/>
            </p:nvSpPr>
            <p:spPr bwMode="auto">
              <a:xfrm>
                <a:off x="714" y="2016"/>
                <a:ext cx="372" cy="23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6609" name="Text Box 49"/>
              <p:cNvSpPr txBox="1">
                <a:spLocks noChangeArrowheads="1"/>
              </p:cNvSpPr>
              <p:nvPr/>
            </p:nvSpPr>
            <p:spPr bwMode="auto">
              <a:xfrm>
                <a:off x="698" y="2006"/>
                <a:ext cx="36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>
                  <a:latin typeface="Arial"/>
                  <a:cs typeface="Arial"/>
                </a:endParaRPr>
              </a:p>
            </p:txBody>
          </p:sp>
        </p:grpSp>
      </p:grpSp>
      <p:sp>
        <p:nvSpPr>
          <p:cNvPr id="66629" name="Text Box 69"/>
          <p:cNvSpPr txBox="1">
            <a:spLocks noChangeArrowheads="1"/>
          </p:cNvSpPr>
          <p:nvPr/>
        </p:nvSpPr>
        <p:spPr bwMode="auto">
          <a:xfrm>
            <a:off x="1432587" y="5259388"/>
            <a:ext cx="18774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dirty="0">
                <a:latin typeface="Arial"/>
                <a:cs typeface="Arial"/>
              </a:rPr>
              <a:t>managed device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56330" name="Group 83"/>
          <p:cNvGrpSpPr>
            <a:grpSpLocks/>
          </p:cNvGrpSpPr>
          <p:nvPr/>
        </p:nvGrpSpPr>
        <p:grpSpPr bwMode="auto">
          <a:xfrm>
            <a:off x="909770" y="2232026"/>
            <a:ext cx="2103305" cy="646113"/>
            <a:chOff x="728" y="1420"/>
            <a:chExt cx="1223" cy="407"/>
          </a:xfrm>
        </p:grpSpPr>
        <p:sp>
          <p:nvSpPr>
            <p:cNvPr id="66637" name="Oval 77"/>
            <p:cNvSpPr>
              <a:spLocks noChangeArrowheads="1"/>
            </p:cNvSpPr>
            <p:nvPr/>
          </p:nvSpPr>
          <p:spPr bwMode="auto">
            <a:xfrm>
              <a:off x="728" y="1446"/>
              <a:ext cx="1223" cy="37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638" name="Text Box 78"/>
            <p:cNvSpPr txBox="1">
              <a:spLocks noChangeArrowheads="1"/>
            </p:cNvSpPr>
            <p:nvPr/>
          </p:nvSpPr>
          <p:spPr bwMode="auto">
            <a:xfrm>
              <a:off x="944" y="1420"/>
              <a:ext cx="69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Arial"/>
                  <a:cs typeface="Arial"/>
                </a:rPr>
                <a:t>managing</a:t>
              </a:r>
            </a:p>
            <a:p>
              <a:pPr>
                <a:defRPr/>
              </a:pPr>
              <a:r>
                <a:rPr lang="en-US" sz="1800">
                  <a:latin typeface="Arial"/>
                  <a:cs typeface="Arial"/>
                </a:rPr>
                <a:t>entity</a:t>
              </a:r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56331" name="Group 119"/>
          <p:cNvGrpSpPr>
            <a:grpSpLocks/>
          </p:cNvGrpSpPr>
          <p:nvPr/>
        </p:nvGrpSpPr>
        <p:grpSpPr bwMode="auto">
          <a:xfrm>
            <a:off x="5486136" y="4448176"/>
            <a:ext cx="1847056" cy="627063"/>
            <a:chOff x="1189" y="3477"/>
            <a:chExt cx="1074" cy="395"/>
          </a:xfrm>
        </p:grpSpPr>
        <p:sp>
          <p:nvSpPr>
            <p:cNvPr id="66680" name="Oval 120"/>
            <p:cNvSpPr>
              <a:spLocks noChangeArrowheads="1"/>
            </p:cNvSpPr>
            <p:nvPr/>
          </p:nvSpPr>
          <p:spPr bwMode="auto">
            <a:xfrm>
              <a:off x="1189" y="3477"/>
              <a:ext cx="1074" cy="39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681" name="Text Box 121"/>
            <p:cNvSpPr txBox="1">
              <a:spLocks noChangeArrowheads="1"/>
            </p:cNvSpPr>
            <p:nvPr/>
          </p:nvSpPr>
          <p:spPr bwMode="auto">
            <a:xfrm>
              <a:off x="1216" y="3545"/>
              <a:ext cx="44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Arial"/>
                  <a:cs typeface="Arial"/>
                </a:rPr>
                <a:t>agent</a:t>
              </a:r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56353" name="Group 122"/>
            <p:cNvGrpSpPr>
              <a:grpSpLocks/>
            </p:cNvGrpSpPr>
            <p:nvPr/>
          </p:nvGrpSpPr>
          <p:grpSpPr bwMode="auto">
            <a:xfrm>
              <a:off x="1701" y="3547"/>
              <a:ext cx="388" cy="244"/>
              <a:chOff x="698" y="2006"/>
              <a:chExt cx="388" cy="244"/>
            </a:xfrm>
          </p:grpSpPr>
          <p:sp>
            <p:nvSpPr>
              <p:cNvPr id="66683" name="Rectangle 123"/>
              <p:cNvSpPr>
                <a:spLocks noChangeArrowheads="1"/>
              </p:cNvSpPr>
              <p:nvPr/>
            </p:nvSpPr>
            <p:spPr bwMode="auto">
              <a:xfrm>
                <a:off x="714" y="2016"/>
                <a:ext cx="372" cy="23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6684" name="Text Box 124"/>
              <p:cNvSpPr txBox="1">
                <a:spLocks noChangeArrowheads="1"/>
              </p:cNvSpPr>
              <p:nvPr/>
            </p:nvSpPr>
            <p:spPr bwMode="auto">
              <a:xfrm>
                <a:off x="698" y="2006"/>
                <a:ext cx="36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>
                  <a:latin typeface="Arial"/>
                  <a:cs typeface="Arial"/>
                </a:endParaRPr>
              </a:p>
            </p:txBody>
          </p:sp>
        </p:grpSp>
      </p:grpSp>
      <p:sp>
        <p:nvSpPr>
          <p:cNvPr id="66685" name="Text Box 125"/>
          <p:cNvSpPr txBox="1">
            <a:spLocks noChangeArrowheads="1"/>
          </p:cNvSpPr>
          <p:nvPr/>
        </p:nvSpPr>
        <p:spPr bwMode="auto">
          <a:xfrm>
            <a:off x="5916084" y="5232400"/>
            <a:ext cx="18774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dirty="0">
                <a:latin typeface="Arial"/>
                <a:cs typeface="Arial"/>
              </a:rPr>
              <a:t>managed device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56333" name="Group 127"/>
          <p:cNvGrpSpPr>
            <a:grpSpLocks/>
          </p:cNvGrpSpPr>
          <p:nvPr/>
        </p:nvGrpSpPr>
        <p:grpSpPr bwMode="auto">
          <a:xfrm>
            <a:off x="5393267" y="2205038"/>
            <a:ext cx="2103306" cy="646112"/>
            <a:chOff x="728" y="1420"/>
            <a:chExt cx="1223" cy="407"/>
          </a:xfrm>
        </p:grpSpPr>
        <p:sp>
          <p:nvSpPr>
            <p:cNvPr id="66688" name="Oval 128"/>
            <p:cNvSpPr>
              <a:spLocks noChangeArrowheads="1"/>
            </p:cNvSpPr>
            <p:nvPr/>
          </p:nvSpPr>
          <p:spPr bwMode="auto">
            <a:xfrm>
              <a:off x="728" y="1446"/>
              <a:ext cx="1223" cy="37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689" name="Text Box 129"/>
            <p:cNvSpPr txBox="1">
              <a:spLocks noChangeArrowheads="1"/>
            </p:cNvSpPr>
            <p:nvPr/>
          </p:nvSpPr>
          <p:spPr bwMode="auto">
            <a:xfrm>
              <a:off x="944" y="1420"/>
              <a:ext cx="69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Arial"/>
                  <a:cs typeface="Arial"/>
                </a:rPr>
                <a:t>managing</a:t>
              </a:r>
            </a:p>
            <a:p>
              <a:pPr>
                <a:defRPr/>
              </a:pPr>
              <a:r>
                <a:rPr lang="en-US" sz="1800">
                  <a:latin typeface="Arial"/>
                  <a:cs typeface="Arial"/>
                </a:rPr>
                <a:t>entity</a:t>
              </a:r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618561" y="2870200"/>
            <a:ext cx="2660321" cy="1538288"/>
            <a:chOff x="5186363" y="2870200"/>
            <a:chExt cx="2455681" cy="1538288"/>
          </a:xfrm>
        </p:grpSpPr>
        <p:sp>
          <p:nvSpPr>
            <p:cNvPr id="66705" name="Freeform 145"/>
            <p:cNvSpPr>
              <a:spLocks/>
            </p:cNvSpPr>
            <p:nvPr/>
          </p:nvSpPr>
          <p:spPr bwMode="auto">
            <a:xfrm>
              <a:off x="5784850" y="2870200"/>
              <a:ext cx="74613" cy="1538288"/>
            </a:xfrm>
            <a:custGeom>
              <a:avLst/>
              <a:gdLst>
                <a:gd name="T0" fmla="*/ 0 w 1"/>
                <a:gd name="T1" fmla="*/ 0 h 1044"/>
                <a:gd name="T2" fmla="*/ 0 w 1"/>
                <a:gd name="T3" fmla="*/ 1044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044">
                  <a:moveTo>
                    <a:pt x="0" y="0"/>
                  </a:moveTo>
                  <a:lnTo>
                    <a:pt x="0" y="1044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706" name="Rectangle 146"/>
            <p:cNvSpPr>
              <a:spLocks noChangeArrowheads="1"/>
            </p:cNvSpPr>
            <p:nvPr/>
          </p:nvSpPr>
          <p:spPr bwMode="auto">
            <a:xfrm>
              <a:off x="5186363" y="3503613"/>
              <a:ext cx="1693862" cy="38735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707" name="Text Box 147"/>
            <p:cNvSpPr txBox="1">
              <a:spLocks noChangeArrowheads="1"/>
            </p:cNvSpPr>
            <p:nvPr/>
          </p:nvSpPr>
          <p:spPr bwMode="auto">
            <a:xfrm>
              <a:off x="5384619" y="3466849"/>
              <a:ext cx="225742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dirty="0">
                  <a:solidFill>
                    <a:srgbClr val="CC0000"/>
                  </a:solidFill>
                  <a:latin typeface="Arial"/>
                  <a:cs typeface="Arial"/>
                </a:rPr>
                <a:t>trap </a:t>
              </a:r>
              <a:r>
                <a:rPr lang="en-US" dirty="0" err="1">
                  <a:solidFill>
                    <a:srgbClr val="CC0000"/>
                  </a:solidFill>
                  <a:latin typeface="Arial"/>
                  <a:cs typeface="Arial"/>
                </a:rPr>
                <a:t>msg</a:t>
              </a:r>
              <a:endParaRPr lang="en-US" dirty="0">
                <a:solidFill>
                  <a:srgbClr val="CC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83767" y="2786063"/>
            <a:ext cx="1735270" cy="1657350"/>
            <a:chOff x="419102" y="2801938"/>
            <a:chExt cx="1601788" cy="1657350"/>
          </a:xfrm>
        </p:grpSpPr>
        <p:sp>
          <p:nvSpPr>
            <p:cNvPr id="66635" name="Freeform 75"/>
            <p:cNvSpPr>
              <a:spLocks/>
            </p:cNvSpPr>
            <p:nvPr/>
          </p:nvSpPr>
          <p:spPr bwMode="auto">
            <a:xfrm>
              <a:off x="1143001" y="2801938"/>
              <a:ext cx="1587" cy="1657350"/>
            </a:xfrm>
            <a:custGeom>
              <a:avLst/>
              <a:gdLst>
                <a:gd name="T0" fmla="*/ 0 w 1"/>
                <a:gd name="T1" fmla="*/ 0 h 1044"/>
                <a:gd name="T2" fmla="*/ 0 w 1"/>
                <a:gd name="T3" fmla="*/ 1044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044">
                  <a:moveTo>
                    <a:pt x="0" y="0"/>
                  </a:moveTo>
                  <a:lnTo>
                    <a:pt x="0" y="1044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56343" name="Group 148"/>
            <p:cNvGrpSpPr>
              <a:grpSpLocks/>
            </p:cNvGrpSpPr>
            <p:nvPr/>
          </p:nvGrpSpPr>
          <p:grpSpPr bwMode="auto">
            <a:xfrm>
              <a:off x="419102" y="3213101"/>
              <a:ext cx="1601788" cy="398463"/>
              <a:chOff x="3657" y="439"/>
              <a:chExt cx="1009" cy="251"/>
            </a:xfrm>
          </p:grpSpPr>
          <p:sp>
            <p:nvSpPr>
              <p:cNvPr id="66647" name="Rectangle 87"/>
              <p:cNvSpPr>
                <a:spLocks noChangeArrowheads="1"/>
              </p:cNvSpPr>
              <p:nvPr/>
            </p:nvSpPr>
            <p:spPr bwMode="auto">
              <a:xfrm>
                <a:off x="3657" y="446"/>
                <a:ext cx="844" cy="24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6646" name="Text Box 86"/>
              <p:cNvSpPr txBox="1">
                <a:spLocks noChangeArrowheads="1"/>
              </p:cNvSpPr>
              <p:nvPr/>
            </p:nvSpPr>
            <p:spPr bwMode="auto">
              <a:xfrm>
                <a:off x="3750" y="439"/>
                <a:ext cx="91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dirty="0">
                    <a:solidFill>
                      <a:srgbClr val="CC0000"/>
                    </a:solidFill>
                    <a:latin typeface="Arial"/>
                    <a:cs typeface="Arial"/>
                  </a:rPr>
                  <a:t>request</a:t>
                </a:r>
              </a:p>
            </p:txBody>
          </p:sp>
        </p:grpSp>
      </p:grpSp>
      <p:sp>
        <p:nvSpPr>
          <p:cNvPr id="66709" name="Text Box 149"/>
          <p:cNvSpPr txBox="1">
            <a:spLocks noChangeArrowheads="1"/>
          </p:cNvSpPr>
          <p:nvPr/>
        </p:nvSpPr>
        <p:spPr bwMode="auto">
          <a:xfrm>
            <a:off x="1828229" y="6047457"/>
            <a:ext cx="26084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99"/>
                </a:solidFill>
                <a:latin typeface="Arial"/>
                <a:cs typeface="Arial"/>
              </a:rPr>
              <a:t>request/response mode</a:t>
            </a:r>
          </a:p>
        </p:txBody>
      </p:sp>
      <p:sp>
        <p:nvSpPr>
          <p:cNvPr id="66710" name="Text Box 150"/>
          <p:cNvSpPr txBox="1">
            <a:spLocks noChangeArrowheads="1"/>
          </p:cNvSpPr>
          <p:nvPr/>
        </p:nvSpPr>
        <p:spPr bwMode="auto">
          <a:xfrm>
            <a:off x="7296805" y="6035674"/>
            <a:ext cx="12234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99"/>
                </a:solidFill>
                <a:latin typeface="Arial"/>
                <a:cs typeface="Arial"/>
              </a:rPr>
              <a:t>trap mode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174618" y="2936875"/>
            <a:ext cx="2581841" cy="1466850"/>
            <a:chOff x="9064738" y="1353594"/>
            <a:chExt cx="2383238" cy="1466850"/>
          </a:xfrm>
        </p:grpSpPr>
        <p:sp>
          <p:nvSpPr>
            <p:cNvPr id="66649" name="Freeform 89"/>
            <p:cNvSpPr>
              <a:spLocks/>
            </p:cNvSpPr>
            <p:nvPr/>
          </p:nvSpPr>
          <p:spPr bwMode="auto">
            <a:xfrm>
              <a:off x="9820388" y="1353594"/>
              <a:ext cx="74612" cy="1466850"/>
            </a:xfrm>
            <a:custGeom>
              <a:avLst/>
              <a:gdLst>
                <a:gd name="T0" fmla="*/ 0 w 1"/>
                <a:gd name="T1" fmla="*/ 0 h 1044"/>
                <a:gd name="T2" fmla="*/ 0 w 1"/>
                <a:gd name="T3" fmla="*/ 1044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044">
                  <a:moveTo>
                    <a:pt x="0" y="0"/>
                  </a:moveTo>
                  <a:lnTo>
                    <a:pt x="0" y="1044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651" name="Rectangle 91"/>
            <p:cNvSpPr>
              <a:spLocks noChangeArrowheads="1"/>
            </p:cNvSpPr>
            <p:nvPr/>
          </p:nvSpPr>
          <p:spPr bwMode="auto">
            <a:xfrm>
              <a:off x="9064738" y="2155282"/>
              <a:ext cx="1422400" cy="38735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652" name="Text Box 92"/>
            <p:cNvSpPr txBox="1">
              <a:spLocks noChangeArrowheads="1"/>
            </p:cNvSpPr>
            <p:nvPr/>
          </p:nvSpPr>
          <p:spPr bwMode="auto">
            <a:xfrm>
              <a:off x="9190551" y="2152272"/>
              <a:ext cx="225742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dirty="0">
                  <a:solidFill>
                    <a:srgbClr val="CC0000"/>
                  </a:solidFill>
                  <a:latin typeface="Arial"/>
                  <a:cs typeface="Arial"/>
                </a:rPr>
                <a:t>response</a:t>
              </a:r>
            </a:p>
          </p:txBody>
        </p:sp>
      </p:grpSp>
      <p:grpSp>
        <p:nvGrpSpPr>
          <p:cNvPr id="198" name="Group 327"/>
          <p:cNvGrpSpPr>
            <a:grpSpLocks/>
          </p:cNvGrpSpPr>
          <p:nvPr/>
        </p:nvGrpSpPr>
        <p:grpSpPr bwMode="auto">
          <a:xfrm>
            <a:off x="2562798" y="4961650"/>
            <a:ext cx="744686" cy="404025"/>
            <a:chOff x="1871277" y="1576300"/>
            <a:chExt cx="1128371" cy="437861"/>
          </a:xfrm>
        </p:grpSpPr>
        <p:sp>
          <p:nvSpPr>
            <p:cNvPr id="199" name="Oval 198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0" name="Rectangle 199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2" name="Oval 201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0" name="Freeform 209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1" name="Freeform 210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2" name="Freeform 211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5" name="Freeform 214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21" name="Straight Connector 220"/>
            <p:cNvCxnSpPr>
              <a:endCxn id="202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" name="Group 327"/>
          <p:cNvGrpSpPr>
            <a:grpSpLocks/>
          </p:cNvGrpSpPr>
          <p:nvPr/>
        </p:nvGrpSpPr>
        <p:grpSpPr bwMode="auto">
          <a:xfrm>
            <a:off x="3828567" y="3389523"/>
            <a:ext cx="744686" cy="404025"/>
            <a:chOff x="1871277" y="1576300"/>
            <a:chExt cx="1128371" cy="437861"/>
          </a:xfrm>
        </p:grpSpPr>
        <p:sp>
          <p:nvSpPr>
            <p:cNvPr id="230" name="Oval 229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1" name="Rectangle 230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2" name="Oval 231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3" name="Freeform 232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5" name="Freeform 234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6" name="Freeform 235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8" name="Freeform 237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40" name="Straight Connector 239"/>
            <p:cNvCxnSpPr>
              <a:endCxn id="232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4" name="Group 327"/>
          <p:cNvGrpSpPr>
            <a:grpSpLocks/>
          </p:cNvGrpSpPr>
          <p:nvPr/>
        </p:nvGrpSpPr>
        <p:grpSpPr bwMode="auto">
          <a:xfrm>
            <a:off x="8309438" y="3394870"/>
            <a:ext cx="744686" cy="404025"/>
            <a:chOff x="1871277" y="1576300"/>
            <a:chExt cx="1128371" cy="437861"/>
          </a:xfrm>
        </p:grpSpPr>
        <p:sp>
          <p:nvSpPr>
            <p:cNvPr id="245" name="Oval 244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7" name="Rectangle 246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8" name="Oval 247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0" name="Freeform 249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0" name="Freeform 269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1" name="Freeform 270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8" name="Freeform 277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79" name="Straight Connector 278"/>
            <p:cNvCxnSpPr>
              <a:endCxn id="248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1" name="Group 327"/>
          <p:cNvGrpSpPr>
            <a:grpSpLocks/>
          </p:cNvGrpSpPr>
          <p:nvPr/>
        </p:nvGrpSpPr>
        <p:grpSpPr bwMode="auto">
          <a:xfrm>
            <a:off x="7069740" y="4937585"/>
            <a:ext cx="744686" cy="404025"/>
            <a:chOff x="1871277" y="1576300"/>
            <a:chExt cx="1128371" cy="437861"/>
          </a:xfrm>
        </p:grpSpPr>
        <p:sp>
          <p:nvSpPr>
            <p:cNvPr id="282" name="Oval 281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3" name="Rectangle 282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4" name="Oval 283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5" name="Freeform 284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6" name="Freeform 285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7" name="Freeform 286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8" name="Freeform 287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89" name="Straight Connector 288"/>
            <p:cNvCxnSpPr>
              <a:endCxn id="284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0834" y="6475896"/>
            <a:ext cx="59437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82</a:t>
            </a:fld>
            <a:endParaRPr lang="en-US" sz="1200" dirty="0">
              <a:latin typeface="Tahoma" charset="0"/>
            </a:endParaRPr>
          </a:p>
        </p:txBody>
      </p:sp>
      <p:sp>
        <p:nvSpPr>
          <p:cNvPr id="29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06788" y="6475082"/>
            <a:ext cx="2358929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03718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03" y="822325"/>
            <a:ext cx="7923081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77850" y="0"/>
            <a:ext cx="8420100" cy="1143000"/>
          </a:xfrm>
        </p:spPr>
        <p:txBody>
          <a:bodyPr/>
          <a:lstStyle/>
          <a:p>
            <a:pPr>
              <a:defRPr/>
            </a:pPr>
            <a:r>
              <a:rPr lang="en-US" sz="4400" dirty="0"/>
              <a:t>SNMP protocol: message types</a:t>
            </a:r>
          </a:p>
        </p:txBody>
      </p:sp>
      <p:sp>
        <p:nvSpPr>
          <p:cNvPr id="67699" name="Text Box 115"/>
          <p:cNvSpPr txBox="1">
            <a:spLocks noChangeArrowheads="1"/>
          </p:cNvSpPr>
          <p:nvPr/>
        </p:nvSpPr>
        <p:spPr bwMode="auto">
          <a:xfrm>
            <a:off x="1332629" y="1806575"/>
            <a:ext cx="189026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>
                <a:latin typeface="Arial"/>
                <a:cs typeface="Arial"/>
              </a:rPr>
              <a:t>GetRequest</a:t>
            </a:r>
          </a:p>
          <a:p>
            <a:pPr algn="r">
              <a:defRPr/>
            </a:pPr>
            <a:r>
              <a:rPr lang="en-US">
                <a:latin typeface="Arial"/>
                <a:cs typeface="Arial"/>
              </a:rPr>
              <a:t>GetNextRequest</a:t>
            </a:r>
          </a:p>
          <a:p>
            <a:pPr algn="r">
              <a:defRPr/>
            </a:pPr>
            <a:r>
              <a:rPr lang="en-US">
                <a:latin typeface="Arial"/>
                <a:cs typeface="Arial"/>
              </a:rPr>
              <a:t>GetBulkRequest</a:t>
            </a:r>
          </a:p>
        </p:txBody>
      </p:sp>
      <p:sp>
        <p:nvSpPr>
          <p:cNvPr id="67700" name="Text Box 116"/>
          <p:cNvSpPr txBox="1">
            <a:spLocks noChangeArrowheads="1"/>
          </p:cNvSpPr>
          <p:nvPr/>
        </p:nvSpPr>
        <p:spPr bwMode="auto">
          <a:xfrm>
            <a:off x="3741543" y="1971676"/>
            <a:ext cx="48141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dirty="0">
                <a:latin typeface="Arial"/>
                <a:cs typeface="Arial"/>
              </a:rPr>
              <a:t>manager-to-agent: </a:t>
            </a:r>
            <a:r>
              <a:rPr lang="ja-JP" altLang="en-US" dirty="0">
                <a:latin typeface="Arial"/>
                <a:cs typeface="Arial"/>
              </a:rPr>
              <a:t>“</a:t>
            </a:r>
            <a:r>
              <a:rPr lang="en-US" dirty="0">
                <a:latin typeface="Arial"/>
                <a:cs typeface="Arial"/>
              </a:rPr>
              <a:t>get me data</a:t>
            </a:r>
            <a:r>
              <a:rPr lang="ja-JP" altLang="en-US" dirty="0">
                <a:latin typeface="Arial"/>
                <a:cs typeface="Arial"/>
              </a:rPr>
              <a:t>”</a:t>
            </a:r>
            <a:endParaRPr lang="en-US" dirty="0">
              <a:latin typeface="Arial"/>
              <a:cs typeface="Arial"/>
            </a:endParaRPr>
          </a:p>
          <a:p>
            <a:pPr algn="l">
              <a:defRPr/>
            </a:pPr>
            <a:r>
              <a:rPr lang="en-US" dirty="0">
                <a:latin typeface="Arial"/>
                <a:cs typeface="Arial"/>
              </a:rPr>
              <a:t>(data instance, next data in list, block of data)</a:t>
            </a:r>
          </a:p>
        </p:txBody>
      </p:sp>
      <p:sp>
        <p:nvSpPr>
          <p:cNvPr id="67702" name="Text Box 118"/>
          <p:cNvSpPr txBox="1">
            <a:spLocks noChangeArrowheads="1"/>
          </p:cNvSpPr>
          <p:nvPr/>
        </p:nvSpPr>
        <p:spPr bwMode="auto">
          <a:xfrm>
            <a:off x="812587" y="1265239"/>
            <a:ext cx="24240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800" u="sng" dirty="0">
                <a:solidFill>
                  <a:srgbClr val="CC0000"/>
                </a:solidFill>
                <a:latin typeface="Arial"/>
                <a:cs typeface="Arial"/>
              </a:rPr>
              <a:t>Message type</a:t>
            </a:r>
            <a:endParaRPr lang="en-US" sz="2800" dirty="0">
              <a:solidFill>
                <a:srgbClr val="CC0000"/>
              </a:solidFill>
              <a:latin typeface="Arial"/>
              <a:cs typeface="Arial"/>
            </a:endParaRPr>
          </a:p>
        </p:txBody>
      </p:sp>
      <p:sp>
        <p:nvSpPr>
          <p:cNvPr id="67703" name="Text Box 119"/>
          <p:cNvSpPr txBox="1">
            <a:spLocks noChangeArrowheads="1"/>
          </p:cNvSpPr>
          <p:nvPr/>
        </p:nvSpPr>
        <p:spPr bwMode="auto">
          <a:xfrm>
            <a:off x="3915966" y="1263651"/>
            <a:ext cx="15648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800" u="sng" dirty="0">
                <a:solidFill>
                  <a:srgbClr val="CC0000"/>
                </a:solidFill>
                <a:latin typeface="Arial"/>
                <a:cs typeface="Arial"/>
              </a:rPr>
              <a:t>Function</a:t>
            </a:r>
            <a:endParaRPr lang="en-US" sz="2800" dirty="0">
              <a:solidFill>
                <a:srgbClr val="CC0000"/>
              </a:solidFill>
              <a:latin typeface="Arial"/>
              <a:cs typeface="Arial"/>
            </a:endParaRPr>
          </a:p>
        </p:txBody>
      </p:sp>
      <p:sp>
        <p:nvSpPr>
          <p:cNvPr id="67704" name="Line 120"/>
          <p:cNvSpPr>
            <a:spLocks noChangeShapeType="1"/>
          </p:cNvSpPr>
          <p:nvPr/>
        </p:nvSpPr>
        <p:spPr bwMode="auto">
          <a:xfrm>
            <a:off x="1441186" y="3081338"/>
            <a:ext cx="5821495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67705" name="Text Box 121"/>
          <p:cNvSpPr txBox="1">
            <a:spLocks noChangeArrowheads="1"/>
          </p:cNvSpPr>
          <p:nvPr/>
        </p:nvSpPr>
        <p:spPr bwMode="auto">
          <a:xfrm>
            <a:off x="392112" y="3225800"/>
            <a:ext cx="279294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>
                <a:latin typeface="Arial"/>
                <a:cs typeface="Arial"/>
              </a:rPr>
              <a:t>InformRequest</a:t>
            </a:r>
          </a:p>
        </p:txBody>
      </p:sp>
      <p:sp>
        <p:nvSpPr>
          <p:cNvPr id="67706" name="Text Box 122"/>
          <p:cNvSpPr txBox="1">
            <a:spLocks noChangeArrowheads="1"/>
          </p:cNvSpPr>
          <p:nvPr/>
        </p:nvSpPr>
        <p:spPr bwMode="auto">
          <a:xfrm>
            <a:off x="3832602" y="3240088"/>
            <a:ext cx="48842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Arial"/>
                <a:cs typeface="Arial"/>
              </a:rPr>
              <a:t>manager-to-manager: here</a:t>
            </a:r>
            <a:r>
              <a:rPr lang="ja-JP" altLang="en-US" dirty="0">
                <a:latin typeface="Arial"/>
                <a:cs typeface="Arial"/>
              </a:rPr>
              <a:t>’</a:t>
            </a:r>
            <a:r>
              <a:rPr lang="en-US" dirty="0">
                <a:latin typeface="Arial"/>
                <a:cs typeface="Arial"/>
              </a:rPr>
              <a:t>s MIB value</a:t>
            </a:r>
          </a:p>
        </p:txBody>
      </p:sp>
      <p:sp>
        <p:nvSpPr>
          <p:cNvPr id="67707" name="Line 123"/>
          <p:cNvSpPr>
            <a:spLocks noChangeShapeType="1"/>
          </p:cNvSpPr>
          <p:nvPr/>
        </p:nvSpPr>
        <p:spPr bwMode="auto">
          <a:xfrm>
            <a:off x="1477302" y="3797300"/>
            <a:ext cx="5821494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67708" name="Text Box 124"/>
          <p:cNvSpPr txBox="1">
            <a:spLocks noChangeArrowheads="1"/>
          </p:cNvSpPr>
          <p:nvPr/>
        </p:nvSpPr>
        <p:spPr bwMode="auto">
          <a:xfrm>
            <a:off x="452306" y="3886200"/>
            <a:ext cx="279294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>
                <a:latin typeface="Arial"/>
                <a:cs typeface="Arial"/>
              </a:rPr>
              <a:t>SetRequest</a:t>
            </a:r>
          </a:p>
        </p:txBody>
      </p:sp>
      <p:sp>
        <p:nvSpPr>
          <p:cNvPr id="67709" name="Text Box 125"/>
          <p:cNvSpPr txBox="1">
            <a:spLocks noChangeArrowheads="1"/>
          </p:cNvSpPr>
          <p:nvPr/>
        </p:nvSpPr>
        <p:spPr bwMode="auto">
          <a:xfrm>
            <a:off x="3854417" y="3921794"/>
            <a:ext cx="46296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Arial"/>
                <a:cs typeface="Arial"/>
              </a:rPr>
              <a:t>manager-to-agent: set MIB value</a:t>
            </a:r>
          </a:p>
        </p:txBody>
      </p:sp>
      <p:sp>
        <p:nvSpPr>
          <p:cNvPr id="67710" name="Line 126"/>
          <p:cNvSpPr>
            <a:spLocks noChangeShapeType="1"/>
          </p:cNvSpPr>
          <p:nvPr/>
        </p:nvSpPr>
        <p:spPr bwMode="auto">
          <a:xfrm>
            <a:off x="1437746" y="4491038"/>
            <a:ext cx="5821495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67711" name="Text Box 127"/>
          <p:cNvSpPr txBox="1">
            <a:spLocks noChangeArrowheads="1"/>
          </p:cNvSpPr>
          <p:nvPr/>
        </p:nvSpPr>
        <p:spPr bwMode="auto">
          <a:xfrm>
            <a:off x="428229" y="4675188"/>
            <a:ext cx="279294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>
                <a:latin typeface="Arial"/>
                <a:cs typeface="Arial"/>
              </a:rPr>
              <a:t>Response</a:t>
            </a:r>
          </a:p>
        </p:txBody>
      </p:sp>
      <p:sp>
        <p:nvSpPr>
          <p:cNvPr id="67712" name="Text Box 128"/>
          <p:cNvSpPr txBox="1">
            <a:spLocks noChangeArrowheads="1"/>
          </p:cNvSpPr>
          <p:nvPr/>
        </p:nvSpPr>
        <p:spPr bwMode="auto">
          <a:xfrm>
            <a:off x="3809340" y="4578351"/>
            <a:ext cx="45904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dirty="0">
                <a:latin typeface="Arial"/>
                <a:cs typeface="Arial"/>
              </a:rPr>
              <a:t>Agent-to-manager: value, response to </a:t>
            </a:r>
          </a:p>
          <a:p>
            <a:pPr algn="l">
              <a:defRPr/>
            </a:pPr>
            <a:r>
              <a:rPr lang="en-US" dirty="0">
                <a:latin typeface="Arial"/>
                <a:cs typeface="Arial"/>
              </a:rPr>
              <a:t>Request</a:t>
            </a:r>
          </a:p>
        </p:txBody>
      </p:sp>
      <p:sp>
        <p:nvSpPr>
          <p:cNvPr id="67713" name="Line 129"/>
          <p:cNvSpPr>
            <a:spLocks noChangeShapeType="1"/>
          </p:cNvSpPr>
          <p:nvPr/>
        </p:nvSpPr>
        <p:spPr bwMode="auto">
          <a:xfrm>
            <a:off x="1503098" y="5407025"/>
            <a:ext cx="5821495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67714" name="Text Box 130"/>
          <p:cNvSpPr txBox="1">
            <a:spLocks noChangeArrowheads="1"/>
          </p:cNvSpPr>
          <p:nvPr/>
        </p:nvSpPr>
        <p:spPr bwMode="auto">
          <a:xfrm>
            <a:off x="445426" y="5553075"/>
            <a:ext cx="279294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>
                <a:latin typeface="Arial"/>
                <a:cs typeface="Arial"/>
              </a:rPr>
              <a:t>Trap</a:t>
            </a:r>
          </a:p>
        </p:txBody>
      </p:sp>
      <p:sp>
        <p:nvSpPr>
          <p:cNvPr id="67715" name="Line 131"/>
          <p:cNvSpPr>
            <a:spLocks noChangeShapeType="1"/>
          </p:cNvSpPr>
          <p:nvPr/>
        </p:nvSpPr>
        <p:spPr bwMode="auto">
          <a:xfrm>
            <a:off x="3553090" y="1352551"/>
            <a:ext cx="0" cy="4964113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67716" name="Text Box 132"/>
          <p:cNvSpPr txBox="1">
            <a:spLocks noChangeArrowheads="1"/>
          </p:cNvSpPr>
          <p:nvPr/>
        </p:nvSpPr>
        <p:spPr bwMode="auto">
          <a:xfrm>
            <a:off x="3797300" y="5541964"/>
            <a:ext cx="51920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dirty="0">
                <a:latin typeface="Arial"/>
                <a:cs typeface="Arial"/>
              </a:rPr>
              <a:t>Agent-to-manager: inform manager</a:t>
            </a:r>
          </a:p>
          <a:p>
            <a:pPr algn="l">
              <a:defRPr/>
            </a:pPr>
            <a:r>
              <a:rPr lang="en-US" dirty="0">
                <a:latin typeface="Arial"/>
                <a:cs typeface="Arial"/>
              </a:rPr>
              <a:t>of exceptional event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0834" y="6475896"/>
            <a:ext cx="59437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83</a:t>
            </a:fld>
            <a:endParaRPr lang="en-US" sz="1200" dirty="0">
              <a:latin typeface="Tahoma" charset="0"/>
            </a:endParaRPr>
          </a:p>
        </p:txBody>
      </p:sp>
      <p:sp>
        <p:nvSpPr>
          <p:cNvPr id="2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06788" y="6475082"/>
            <a:ext cx="2358929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01621499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15" y="889000"/>
            <a:ext cx="841666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0585" y="219076"/>
            <a:ext cx="8420100" cy="835025"/>
          </a:xfrm>
        </p:spPr>
        <p:txBody>
          <a:bodyPr/>
          <a:lstStyle/>
          <a:p>
            <a:pPr>
              <a:defRPr/>
            </a:pPr>
            <a:r>
              <a:rPr lang="en-US" sz="4400" dirty="0"/>
              <a:t>SNMP protocol: message formats</a:t>
            </a:r>
          </a:p>
        </p:txBody>
      </p:sp>
      <p:sp>
        <p:nvSpPr>
          <p:cNvPr id="60421" name="Rectangle 1"/>
          <p:cNvSpPr>
            <a:spLocks noChangeArrowheads="1"/>
          </p:cNvSpPr>
          <p:nvPr/>
        </p:nvSpPr>
        <p:spPr bwMode="auto">
          <a:xfrm>
            <a:off x="1017675" y="1751775"/>
            <a:ext cx="7522369" cy="1004888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9" name="Straight Connector 3"/>
          <p:cNvCxnSpPr>
            <a:cxnSpLocks noChangeShapeType="1"/>
          </p:cNvCxnSpPr>
          <p:nvPr/>
        </p:nvCxnSpPr>
        <p:spPr bwMode="auto">
          <a:xfrm>
            <a:off x="2011714" y="1756538"/>
            <a:ext cx="0" cy="102076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0423" name="TextBox 39"/>
          <p:cNvSpPr txBox="1">
            <a:spLocks noChangeArrowheads="1"/>
          </p:cNvSpPr>
          <p:nvPr/>
        </p:nvSpPr>
        <p:spPr bwMode="auto">
          <a:xfrm>
            <a:off x="8001748" y="2110550"/>
            <a:ext cx="44755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en-US" sz="1600" i="1">
                <a:solidFill>
                  <a:schemeClr val="bg1"/>
                </a:solidFill>
                <a:latin typeface="Arial" charset="0"/>
                <a:cs typeface="Arial" charset="0"/>
              </a:rPr>
              <a:t>….</a:t>
            </a:r>
          </a:p>
        </p:txBody>
      </p:sp>
      <p:sp>
        <p:nvSpPr>
          <p:cNvPr id="60424" name="TextBox 40"/>
          <p:cNvSpPr txBox="1">
            <a:spLocks noChangeArrowheads="1"/>
          </p:cNvSpPr>
          <p:nvPr/>
        </p:nvSpPr>
        <p:spPr bwMode="auto">
          <a:xfrm>
            <a:off x="1248127" y="1778764"/>
            <a:ext cx="58381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PDU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type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(0-3)</a:t>
            </a:r>
          </a:p>
        </p:txBody>
      </p:sp>
      <p:cxnSp>
        <p:nvCxnSpPr>
          <p:cNvPr id="20" name="Straight Connector 3"/>
          <p:cNvCxnSpPr>
            <a:cxnSpLocks noChangeShapeType="1"/>
          </p:cNvCxnSpPr>
          <p:nvPr/>
        </p:nvCxnSpPr>
        <p:spPr bwMode="auto">
          <a:xfrm>
            <a:off x="2979956" y="1743839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Connector 3"/>
          <p:cNvCxnSpPr>
            <a:cxnSpLocks noChangeShapeType="1"/>
          </p:cNvCxnSpPr>
          <p:nvPr/>
        </p:nvCxnSpPr>
        <p:spPr bwMode="auto">
          <a:xfrm>
            <a:off x="3948200" y="1735901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3"/>
          <p:cNvCxnSpPr>
            <a:cxnSpLocks noChangeShapeType="1"/>
          </p:cNvCxnSpPr>
          <p:nvPr/>
        </p:nvCxnSpPr>
        <p:spPr bwMode="auto">
          <a:xfrm>
            <a:off x="4925041" y="1758126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Connector 3"/>
          <p:cNvCxnSpPr>
            <a:cxnSpLocks noChangeShapeType="1"/>
          </p:cNvCxnSpPr>
          <p:nvPr/>
        </p:nvCxnSpPr>
        <p:spPr bwMode="auto">
          <a:xfrm>
            <a:off x="5693788" y="1750189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Straight Connector 3"/>
          <p:cNvCxnSpPr>
            <a:cxnSpLocks noChangeShapeType="1"/>
          </p:cNvCxnSpPr>
          <p:nvPr/>
        </p:nvCxnSpPr>
        <p:spPr bwMode="auto">
          <a:xfrm>
            <a:off x="6476293" y="1742251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Connector 3"/>
          <p:cNvCxnSpPr>
            <a:cxnSpLocks noChangeShapeType="1"/>
          </p:cNvCxnSpPr>
          <p:nvPr/>
        </p:nvCxnSpPr>
        <p:spPr bwMode="auto">
          <a:xfrm>
            <a:off x="7238161" y="1734314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Connector 3"/>
          <p:cNvCxnSpPr>
            <a:cxnSpLocks noChangeShapeType="1"/>
          </p:cNvCxnSpPr>
          <p:nvPr/>
        </p:nvCxnSpPr>
        <p:spPr bwMode="auto">
          <a:xfrm>
            <a:off x="8020666" y="1761301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0432" name="TextBox 40"/>
          <p:cNvSpPr txBox="1">
            <a:spLocks noChangeArrowheads="1"/>
          </p:cNvSpPr>
          <p:nvPr/>
        </p:nvSpPr>
        <p:spPr bwMode="auto">
          <a:xfrm>
            <a:off x="2013434" y="1926401"/>
            <a:ext cx="8915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Request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ID</a:t>
            </a:r>
          </a:p>
        </p:txBody>
      </p:sp>
      <p:sp>
        <p:nvSpPr>
          <p:cNvPr id="60433" name="TextBox 40"/>
          <p:cNvSpPr txBox="1">
            <a:spLocks noChangeArrowheads="1"/>
          </p:cNvSpPr>
          <p:nvPr/>
        </p:nvSpPr>
        <p:spPr bwMode="auto">
          <a:xfrm>
            <a:off x="3079705" y="1781939"/>
            <a:ext cx="7232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Error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Status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(0-5)</a:t>
            </a:r>
          </a:p>
        </p:txBody>
      </p:sp>
      <p:sp>
        <p:nvSpPr>
          <p:cNvPr id="60434" name="TextBox 40"/>
          <p:cNvSpPr txBox="1">
            <a:spLocks noChangeArrowheads="1"/>
          </p:cNvSpPr>
          <p:nvPr/>
        </p:nvSpPr>
        <p:spPr bwMode="auto">
          <a:xfrm>
            <a:off x="4089223" y="1929576"/>
            <a:ext cx="6495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Error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Index</a:t>
            </a:r>
          </a:p>
        </p:txBody>
      </p:sp>
      <p:sp>
        <p:nvSpPr>
          <p:cNvPr id="60435" name="TextBox 40"/>
          <p:cNvSpPr txBox="1">
            <a:spLocks noChangeArrowheads="1"/>
          </p:cNvSpPr>
          <p:nvPr/>
        </p:nvSpPr>
        <p:spPr bwMode="auto">
          <a:xfrm>
            <a:off x="4928481" y="2064513"/>
            <a:ext cx="6896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Name</a:t>
            </a:r>
          </a:p>
        </p:txBody>
      </p:sp>
      <p:sp>
        <p:nvSpPr>
          <p:cNvPr id="60436" name="TextBox 40"/>
          <p:cNvSpPr txBox="1">
            <a:spLocks noChangeArrowheads="1"/>
          </p:cNvSpPr>
          <p:nvPr/>
        </p:nvSpPr>
        <p:spPr bwMode="auto">
          <a:xfrm>
            <a:off x="5729905" y="2074039"/>
            <a:ext cx="6565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Value</a:t>
            </a:r>
          </a:p>
        </p:txBody>
      </p:sp>
      <p:sp>
        <p:nvSpPr>
          <p:cNvPr id="60437" name="TextBox 40"/>
          <p:cNvSpPr txBox="1">
            <a:spLocks noChangeArrowheads="1"/>
          </p:cNvSpPr>
          <p:nvPr/>
        </p:nvSpPr>
        <p:spPr bwMode="auto">
          <a:xfrm>
            <a:off x="6483173" y="2074039"/>
            <a:ext cx="6896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Name</a:t>
            </a:r>
          </a:p>
        </p:txBody>
      </p:sp>
      <p:sp>
        <p:nvSpPr>
          <p:cNvPr id="60438" name="TextBox 40"/>
          <p:cNvSpPr txBox="1">
            <a:spLocks noChangeArrowheads="1"/>
          </p:cNvSpPr>
          <p:nvPr/>
        </p:nvSpPr>
        <p:spPr bwMode="auto">
          <a:xfrm>
            <a:off x="7277716" y="2083564"/>
            <a:ext cx="6565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Value</a:t>
            </a:r>
          </a:p>
        </p:txBody>
      </p:sp>
      <p:sp>
        <p:nvSpPr>
          <p:cNvPr id="60439" name="Rectangle 1"/>
          <p:cNvSpPr>
            <a:spLocks noChangeArrowheads="1"/>
          </p:cNvSpPr>
          <p:nvPr/>
        </p:nvSpPr>
        <p:spPr bwMode="auto">
          <a:xfrm>
            <a:off x="978119" y="3267839"/>
            <a:ext cx="7522369" cy="1004887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59" name="Straight Connector 3"/>
          <p:cNvCxnSpPr>
            <a:cxnSpLocks noChangeShapeType="1"/>
          </p:cNvCxnSpPr>
          <p:nvPr/>
        </p:nvCxnSpPr>
        <p:spPr bwMode="auto">
          <a:xfrm>
            <a:off x="1972159" y="3274189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0441" name="TextBox 39"/>
          <p:cNvSpPr txBox="1">
            <a:spLocks noChangeArrowheads="1"/>
          </p:cNvSpPr>
          <p:nvPr/>
        </p:nvSpPr>
        <p:spPr bwMode="auto">
          <a:xfrm>
            <a:off x="7962194" y="3628200"/>
            <a:ext cx="44755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en-US" sz="1600" i="1">
                <a:solidFill>
                  <a:schemeClr val="bg1"/>
                </a:solidFill>
                <a:latin typeface="Arial" charset="0"/>
                <a:cs typeface="Arial" charset="0"/>
              </a:rPr>
              <a:t>….</a:t>
            </a:r>
          </a:p>
        </p:txBody>
      </p:sp>
      <p:sp>
        <p:nvSpPr>
          <p:cNvPr id="60442" name="TextBox 40"/>
          <p:cNvSpPr txBox="1">
            <a:spLocks noChangeArrowheads="1"/>
          </p:cNvSpPr>
          <p:nvPr/>
        </p:nvSpPr>
        <p:spPr bwMode="auto">
          <a:xfrm>
            <a:off x="1208571" y="3296413"/>
            <a:ext cx="58381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PDU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type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4</a:t>
            </a:r>
          </a:p>
        </p:txBody>
      </p:sp>
      <p:cxnSp>
        <p:nvCxnSpPr>
          <p:cNvPr id="62" name="Straight Connector 3"/>
          <p:cNvCxnSpPr>
            <a:cxnSpLocks noChangeShapeType="1"/>
          </p:cNvCxnSpPr>
          <p:nvPr/>
        </p:nvCxnSpPr>
        <p:spPr bwMode="auto">
          <a:xfrm>
            <a:off x="2940402" y="3259900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3" name="Straight Connector 3"/>
          <p:cNvCxnSpPr>
            <a:cxnSpLocks noChangeShapeType="1"/>
          </p:cNvCxnSpPr>
          <p:nvPr/>
        </p:nvCxnSpPr>
        <p:spPr bwMode="auto">
          <a:xfrm>
            <a:off x="3719467" y="3258313"/>
            <a:ext cx="0" cy="102076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4" name="Straight Connector 3"/>
          <p:cNvCxnSpPr>
            <a:cxnSpLocks noChangeShapeType="1"/>
          </p:cNvCxnSpPr>
          <p:nvPr/>
        </p:nvCxnSpPr>
        <p:spPr bwMode="auto">
          <a:xfrm>
            <a:off x="4687710" y="3267839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5" name="Straight Connector 3"/>
          <p:cNvCxnSpPr>
            <a:cxnSpLocks noChangeShapeType="1"/>
          </p:cNvCxnSpPr>
          <p:nvPr/>
        </p:nvCxnSpPr>
        <p:spPr bwMode="auto">
          <a:xfrm>
            <a:off x="5611238" y="3266251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6" name="Straight Connector 3"/>
          <p:cNvCxnSpPr>
            <a:cxnSpLocks noChangeShapeType="1"/>
          </p:cNvCxnSpPr>
          <p:nvPr/>
        </p:nvCxnSpPr>
        <p:spPr bwMode="auto">
          <a:xfrm>
            <a:off x="6514129" y="3258314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7" name="Straight Connector 3"/>
          <p:cNvCxnSpPr>
            <a:cxnSpLocks noChangeShapeType="1"/>
          </p:cNvCxnSpPr>
          <p:nvPr/>
        </p:nvCxnSpPr>
        <p:spPr bwMode="auto">
          <a:xfrm>
            <a:off x="7282875" y="3244026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8" name="Straight Connector 3"/>
          <p:cNvCxnSpPr>
            <a:cxnSpLocks noChangeShapeType="1"/>
          </p:cNvCxnSpPr>
          <p:nvPr/>
        </p:nvCxnSpPr>
        <p:spPr bwMode="auto">
          <a:xfrm>
            <a:off x="7987990" y="3272601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0450" name="TextBox 40"/>
          <p:cNvSpPr txBox="1">
            <a:spLocks noChangeArrowheads="1"/>
          </p:cNvSpPr>
          <p:nvPr/>
        </p:nvSpPr>
        <p:spPr bwMode="auto">
          <a:xfrm>
            <a:off x="1937763" y="3578988"/>
            <a:ext cx="9492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bg1"/>
                </a:solidFill>
                <a:latin typeface="Arial Narrow" charset="0"/>
                <a:cs typeface="Arial Narrow" charset="0"/>
              </a:rPr>
              <a:t>Enterprise</a:t>
            </a:r>
          </a:p>
        </p:txBody>
      </p:sp>
      <p:sp>
        <p:nvSpPr>
          <p:cNvPr id="60451" name="TextBox 40"/>
          <p:cNvSpPr txBox="1">
            <a:spLocks noChangeArrowheads="1"/>
          </p:cNvSpPr>
          <p:nvPr/>
        </p:nvSpPr>
        <p:spPr bwMode="auto">
          <a:xfrm>
            <a:off x="2978237" y="3453576"/>
            <a:ext cx="6815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Agent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Addr</a:t>
            </a:r>
          </a:p>
        </p:txBody>
      </p:sp>
      <p:sp>
        <p:nvSpPr>
          <p:cNvPr id="60452" name="TextBox 40"/>
          <p:cNvSpPr txBox="1">
            <a:spLocks noChangeArrowheads="1"/>
          </p:cNvSpPr>
          <p:nvPr/>
        </p:nvSpPr>
        <p:spPr bwMode="auto">
          <a:xfrm>
            <a:off x="3860491" y="3317050"/>
            <a:ext cx="59586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Trap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Type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(0-7)</a:t>
            </a:r>
          </a:p>
        </p:txBody>
      </p:sp>
      <p:sp>
        <p:nvSpPr>
          <p:cNvPr id="60453" name="TextBox 40"/>
          <p:cNvSpPr txBox="1">
            <a:spLocks noChangeArrowheads="1"/>
          </p:cNvSpPr>
          <p:nvPr/>
        </p:nvSpPr>
        <p:spPr bwMode="auto">
          <a:xfrm>
            <a:off x="4691150" y="3458338"/>
            <a:ext cx="8483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Specific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code</a:t>
            </a:r>
          </a:p>
        </p:txBody>
      </p:sp>
      <p:sp>
        <p:nvSpPr>
          <p:cNvPr id="60454" name="TextBox 40"/>
          <p:cNvSpPr txBox="1">
            <a:spLocks noChangeArrowheads="1"/>
          </p:cNvSpPr>
          <p:nvPr/>
        </p:nvSpPr>
        <p:spPr bwMode="auto">
          <a:xfrm>
            <a:off x="5686908" y="3467863"/>
            <a:ext cx="7008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Time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stamp</a:t>
            </a:r>
          </a:p>
        </p:txBody>
      </p:sp>
      <p:sp>
        <p:nvSpPr>
          <p:cNvPr id="60455" name="TextBox 40"/>
          <p:cNvSpPr txBox="1">
            <a:spLocks noChangeArrowheads="1"/>
          </p:cNvSpPr>
          <p:nvPr/>
        </p:nvSpPr>
        <p:spPr bwMode="auto">
          <a:xfrm>
            <a:off x="6534767" y="3591688"/>
            <a:ext cx="6896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Name</a:t>
            </a:r>
          </a:p>
        </p:txBody>
      </p:sp>
      <p:sp>
        <p:nvSpPr>
          <p:cNvPr id="60456" name="TextBox 40"/>
          <p:cNvSpPr txBox="1">
            <a:spLocks noChangeArrowheads="1"/>
          </p:cNvSpPr>
          <p:nvPr/>
        </p:nvSpPr>
        <p:spPr bwMode="auto">
          <a:xfrm>
            <a:off x="7272556" y="3601214"/>
            <a:ext cx="6565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Value</a:t>
            </a:r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1989357" y="4482692"/>
            <a:ext cx="451789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/>
          <p:nvPr/>
        </p:nvCxnSpPr>
        <p:spPr bwMode="auto">
          <a:xfrm>
            <a:off x="6517569" y="4479517"/>
            <a:ext cx="1969161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/>
          <p:nvPr/>
        </p:nvCxnSpPr>
        <p:spPr bwMode="auto">
          <a:xfrm>
            <a:off x="1984198" y="1537463"/>
            <a:ext cx="2935684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/>
          <p:nvPr/>
        </p:nvCxnSpPr>
        <p:spPr bwMode="auto">
          <a:xfrm>
            <a:off x="4911284" y="1553338"/>
            <a:ext cx="3585765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461" name="TextBox 68612"/>
          <p:cNvSpPr txBox="1">
            <a:spLocks noChangeArrowheads="1"/>
          </p:cNvSpPr>
          <p:nvPr/>
        </p:nvSpPr>
        <p:spPr bwMode="auto">
          <a:xfrm>
            <a:off x="2601603" y="1345375"/>
            <a:ext cx="1710725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  <a:cs typeface="Arial" charset="0"/>
              </a:rPr>
              <a:t>Get/set header</a:t>
            </a:r>
          </a:p>
        </p:txBody>
      </p:sp>
      <p:sp>
        <p:nvSpPr>
          <p:cNvPr id="60462" name="TextBox 85"/>
          <p:cNvSpPr txBox="1">
            <a:spLocks noChangeArrowheads="1"/>
          </p:cNvSpPr>
          <p:nvPr/>
        </p:nvSpPr>
        <p:spPr bwMode="auto">
          <a:xfrm>
            <a:off x="5530408" y="1342200"/>
            <a:ext cx="2142446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  <a:cs typeface="Arial" charset="0"/>
              </a:rPr>
              <a:t>Variables to get/set</a:t>
            </a:r>
          </a:p>
        </p:txBody>
      </p:sp>
      <p:sp>
        <p:nvSpPr>
          <p:cNvPr id="60463" name="TextBox 87"/>
          <p:cNvSpPr txBox="1">
            <a:spLocks noChangeArrowheads="1"/>
          </p:cNvSpPr>
          <p:nvPr/>
        </p:nvSpPr>
        <p:spPr bwMode="auto">
          <a:xfrm>
            <a:off x="3516532" y="4290604"/>
            <a:ext cx="1432828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  <a:cs typeface="Arial" charset="0"/>
              </a:rPr>
              <a:t>Trap header</a:t>
            </a:r>
          </a:p>
        </p:txBody>
      </p:sp>
      <p:sp>
        <p:nvSpPr>
          <p:cNvPr id="60464" name="TextBox 88"/>
          <p:cNvSpPr txBox="1">
            <a:spLocks noChangeArrowheads="1"/>
          </p:cNvSpPr>
          <p:nvPr/>
        </p:nvSpPr>
        <p:spPr bwMode="auto">
          <a:xfrm>
            <a:off x="6806494" y="4279493"/>
            <a:ext cx="108658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  <a:cs typeface="Arial" charset="0"/>
              </a:rPr>
              <a:t>Trap info</a:t>
            </a:r>
          </a:p>
        </p:txBody>
      </p:sp>
      <p:cxnSp>
        <p:nvCxnSpPr>
          <p:cNvPr id="90" name="Straight Connector 89"/>
          <p:cNvCxnSpPr/>
          <p:nvPr/>
        </p:nvCxnSpPr>
        <p:spPr bwMode="auto">
          <a:xfrm>
            <a:off x="990158" y="5083938"/>
            <a:ext cx="751033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466" name="TextBox 91"/>
          <p:cNvSpPr txBox="1">
            <a:spLocks noChangeArrowheads="1"/>
          </p:cNvSpPr>
          <p:nvPr/>
        </p:nvSpPr>
        <p:spPr bwMode="auto">
          <a:xfrm>
            <a:off x="3944761" y="4896614"/>
            <a:ext cx="1398781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  <a:cs typeface="Arial" charset="0"/>
              </a:rPr>
              <a:t>SNMP PDU</a:t>
            </a:r>
          </a:p>
        </p:txBody>
      </p:sp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0834" y="6475896"/>
            <a:ext cx="59437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84</a:t>
            </a:fld>
            <a:endParaRPr lang="en-US" sz="1200" dirty="0">
              <a:latin typeface="Tahoma" charset="0"/>
            </a:endParaRPr>
          </a:p>
        </p:txBody>
      </p:sp>
      <p:sp>
        <p:nvSpPr>
          <p:cNvPr id="5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06788" y="6475082"/>
            <a:ext cx="2358929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9640" y="5708316"/>
            <a:ext cx="613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More on network management: </a:t>
            </a:r>
            <a:r>
              <a:rPr lang="en-US" dirty="0"/>
              <a:t>see earlier editions of text!</a:t>
            </a:r>
          </a:p>
        </p:txBody>
      </p:sp>
    </p:spTree>
    <p:extLst>
      <p:ext uri="{BB962C8B-B14F-4D97-AF65-F5344CB8AC3E}">
        <p14:creationId xmlns:p14="http://schemas.microsoft.com/office/powerpoint/2010/main" val="293985340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7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34" y="866697"/>
            <a:ext cx="4512733" cy="1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577850" y="68184"/>
            <a:ext cx="84201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Chapter 5: </a:t>
            </a:r>
            <a:r>
              <a:rPr lang="en-US" sz="3600" dirty="0">
                <a:cs typeface="+mj-cs"/>
              </a:rPr>
              <a:t>summary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10" y="1199153"/>
            <a:ext cx="9212291" cy="3680326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CC0000"/>
                </a:solidFill>
                <a:cs typeface="+mn-cs"/>
              </a:rPr>
              <a:t>we’ve learned a lot!</a:t>
            </a: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approaches to network control plane</a:t>
            </a:r>
          </a:p>
          <a:p>
            <a:pPr marL="746125" lvl="1" indent="-346075">
              <a:buClr>
                <a:srgbClr val="000090"/>
              </a:buClr>
            </a:pPr>
            <a:r>
              <a:rPr lang="en-US" dirty="0">
                <a:cs typeface="Gill Sans MT"/>
              </a:rPr>
              <a:t>per-router control (traditional)</a:t>
            </a:r>
          </a:p>
          <a:p>
            <a:pPr marL="746125" lvl="1" indent="-346075">
              <a:buClr>
                <a:srgbClr val="000090"/>
              </a:buClr>
            </a:pPr>
            <a:r>
              <a:rPr lang="en-US" dirty="0">
                <a:cs typeface="Gill Sans MT"/>
              </a:rPr>
              <a:t>logically centralized control (software defined networking)</a:t>
            </a: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traditional routing algorithms</a:t>
            </a:r>
          </a:p>
          <a:p>
            <a:pPr lvl="1">
              <a:defRPr/>
            </a:pPr>
            <a:r>
              <a:rPr lang="en-US" dirty="0">
                <a:cs typeface="+mn-cs"/>
              </a:rPr>
              <a:t>implementation in Internet: OSPF, BGP</a:t>
            </a:r>
          </a:p>
          <a:p>
            <a:pPr>
              <a:defRPr/>
            </a:pPr>
            <a:r>
              <a:rPr lang="en-US" dirty="0">
                <a:cs typeface="+mn-cs"/>
              </a:rPr>
              <a:t>SDN controllers</a:t>
            </a:r>
          </a:p>
          <a:p>
            <a:pPr lvl="1">
              <a:defRPr/>
            </a:pPr>
            <a:r>
              <a:rPr lang="en-US" dirty="0">
                <a:cs typeface="+mn-cs"/>
              </a:rPr>
              <a:t>implementation in practice: ODL, ONOS</a:t>
            </a:r>
          </a:p>
          <a:p>
            <a:pPr>
              <a:defRPr/>
            </a:pPr>
            <a:r>
              <a:rPr lang="en-US" dirty="0"/>
              <a:t>Internet Control Message Protocol</a:t>
            </a: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network management</a:t>
            </a:r>
          </a:p>
          <a:p>
            <a:pPr marL="0" indent="0">
              <a:buNone/>
              <a:defRPr/>
            </a:pPr>
            <a:endParaRPr lang="en-US" dirty="0"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7575" y="5721690"/>
            <a:ext cx="5121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000099"/>
                </a:solidFill>
              </a:rPr>
              <a:t>next stop:  transportation layer!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0834" y="6475896"/>
            <a:ext cx="59437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85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06788" y="6475082"/>
            <a:ext cx="2358929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040500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3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01" y="801689"/>
            <a:ext cx="742778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4" name="Rectangle 2"/>
          <p:cNvSpPr>
            <a:spLocks noGrp="1" noChangeArrowheads="1"/>
          </p:cNvSpPr>
          <p:nvPr>
            <p:ph type="title"/>
          </p:nvPr>
        </p:nvSpPr>
        <p:spPr>
          <a:xfrm>
            <a:off x="577850" y="17463"/>
            <a:ext cx="8420100" cy="1143000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Routing algorithm classification</a:t>
            </a:r>
            <a:endParaRPr lang="en-US">
              <a:latin typeface="Gill Sans MT" charset="0"/>
            </a:endParaRPr>
          </a:p>
        </p:txBody>
      </p:sp>
      <p:sp>
        <p:nvSpPr>
          <p:cNvPr id="1228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5812" y="1371599"/>
            <a:ext cx="4567767" cy="5345023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Q: Global or Decentralized information?</a:t>
            </a:r>
          </a:p>
          <a:p>
            <a:pPr>
              <a:spcBef>
                <a:spcPct val="40000"/>
              </a:spcBef>
              <a:buFont typeface="Wingdings" charset="0"/>
              <a:buNone/>
            </a:pPr>
            <a:r>
              <a:rPr lang="en-US" sz="2400" i="1" dirty="0">
                <a:solidFill>
                  <a:srgbClr val="CC0000"/>
                </a:solidFill>
                <a:highlight>
                  <a:srgbClr val="FFFF00"/>
                </a:highlight>
                <a:latin typeface="Gill Sans MT" charset="0"/>
              </a:rPr>
              <a:t>Global:</a:t>
            </a:r>
          </a:p>
          <a:p>
            <a:r>
              <a:rPr lang="en-US" sz="2400" dirty="0">
                <a:latin typeface="Gill Sans MT" charset="0"/>
              </a:rPr>
              <a:t>all routers have complete information of topology, link cost</a:t>
            </a:r>
          </a:p>
          <a:p>
            <a:pPr>
              <a:buFont typeface="Wingdings" pitchFamily="2" charset="2"/>
              <a:buChar char="Ø"/>
            </a:pPr>
            <a:r>
              <a:rPr lang="ja-JP" altLang="en-US" sz="2400">
                <a:solidFill>
                  <a:srgbClr val="000099"/>
                </a:solidFill>
                <a:latin typeface="Gill Sans MT" charset="0"/>
              </a:rPr>
              <a:t>“</a:t>
            </a:r>
            <a:r>
              <a:rPr lang="en-US" altLang="ja-JP" sz="2400" dirty="0">
                <a:solidFill>
                  <a:srgbClr val="000099"/>
                </a:solidFill>
                <a:latin typeface="Gill Sans MT" charset="0"/>
              </a:rPr>
              <a:t>link state</a:t>
            </a:r>
            <a:r>
              <a:rPr lang="ja-JP" altLang="en-US" sz="2400">
                <a:solidFill>
                  <a:srgbClr val="000099"/>
                </a:solidFill>
                <a:latin typeface="Gill Sans MT" charset="0"/>
              </a:rPr>
              <a:t>”</a:t>
            </a:r>
            <a:r>
              <a:rPr lang="en-US" altLang="ja-JP" sz="2400" dirty="0">
                <a:solidFill>
                  <a:srgbClr val="000099"/>
                </a:solidFill>
                <a:latin typeface="Gill Sans MT" charset="0"/>
              </a:rPr>
              <a:t> algorithms</a:t>
            </a:r>
          </a:p>
          <a:p>
            <a:pPr>
              <a:buFont typeface="Wingdings" charset="0"/>
              <a:buNone/>
            </a:pPr>
            <a:r>
              <a:rPr lang="en-US" sz="2400" i="1" dirty="0">
                <a:solidFill>
                  <a:srgbClr val="CC0000"/>
                </a:solidFill>
                <a:highlight>
                  <a:srgbClr val="FFFF00"/>
                </a:highlight>
                <a:latin typeface="Gill Sans MT" charset="0"/>
              </a:rPr>
              <a:t>Decentralized: </a:t>
            </a:r>
          </a:p>
          <a:p>
            <a:r>
              <a:rPr lang="en-US" sz="2400" dirty="0">
                <a:latin typeface="Gill Sans MT" charset="0"/>
              </a:rPr>
              <a:t>router knows physically-connected 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neighbors</a:t>
            </a:r>
            <a:r>
              <a:rPr lang="en-US" sz="2400" dirty="0">
                <a:latin typeface="Gill Sans MT" charset="0"/>
              </a:rPr>
              <a:t>, 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link costs to neighbors</a:t>
            </a:r>
          </a:p>
          <a:p>
            <a:r>
              <a:rPr lang="en-US" sz="2400" dirty="0">
                <a:latin typeface="Gill Sans MT" charset="0"/>
              </a:rPr>
              <a:t>iterative process of computation, exchange of info with neighbors</a:t>
            </a:r>
          </a:p>
          <a:p>
            <a:pPr>
              <a:buFont typeface="Wingdings" pitchFamily="2" charset="2"/>
              <a:buChar char="Ø"/>
            </a:pPr>
            <a:r>
              <a:rPr lang="ja-JP" altLang="en-US" sz="2400">
                <a:solidFill>
                  <a:srgbClr val="000099"/>
                </a:solidFill>
                <a:latin typeface="Gill Sans MT" charset="0"/>
              </a:rPr>
              <a:t>“</a:t>
            </a:r>
            <a:r>
              <a:rPr lang="en-US" altLang="ja-JP" sz="2400" dirty="0">
                <a:solidFill>
                  <a:srgbClr val="000099"/>
                </a:solidFill>
                <a:latin typeface="Gill Sans MT" charset="0"/>
              </a:rPr>
              <a:t>distance vector</a:t>
            </a:r>
            <a:r>
              <a:rPr lang="ja-JP" altLang="en-US" sz="2400">
                <a:solidFill>
                  <a:srgbClr val="000099"/>
                </a:solidFill>
                <a:latin typeface="Gill Sans MT" charset="0"/>
              </a:rPr>
              <a:t>”</a:t>
            </a:r>
            <a:r>
              <a:rPr lang="en-US" altLang="ja-JP" sz="2400" dirty="0">
                <a:solidFill>
                  <a:srgbClr val="000099"/>
                </a:solidFill>
                <a:latin typeface="Gill Sans MT" charset="0"/>
              </a:rPr>
              <a:t> algorithms</a:t>
            </a:r>
            <a:endParaRPr lang="en-US" sz="2400" dirty="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7783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41925" y="1347788"/>
            <a:ext cx="41275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Q: Static or Dynamic?</a:t>
            </a:r>
            <a:endParaRPr lang="en-US" sz="2400" i="1" dirty="0">
              <a:solidFill>
                <a:srgbClr val="CC0000"/>
              </a:solidFill>
              <a:cs typeface="+mn-cs"/>
            </a:endParaRPr>
          </a:p>
          <a:p>
            <a:pPr>
              <a:spcBef>
                <a:spcPts val="1752"/>
              </a:spcBef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highlight>
                  <a:srgbClr val="FFFF00"/>
                </a:highlight>
                <a:cs typeface="+mn-cs"/>
              </a:rPr>
              <a:t>Static:</a:t>
            </a:r>
            <a:r>
              <a:rPr lang="en-US" sz="2400" dirty="0">
                <a:highlight>
                  <a:srgbClr val="FFFF00"/>
                </a:highlight>
                <a:cs typeface="+mn-cs"/>
              </a:rPr>
              <a:t> 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routes are fixed or changed slowly over time</a:t>
            </a:r>
          </a:p>
          <a:p>
            <a:pPr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highlight>
                  <a:srgbClr val="FFFF00"/>
                </a:highlight>
                <a:cs typeface="+mn-cs"/>
              </a:rPr>
              <a:t>Dynamic: 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routes change more quickly</a:t>
            </a:r>
          </a:p>
          <a:p>
            <a:pPr lvl="1">
              <a:defRPr/>
            </a:pPr>
            <a:r>
              <a:rPr lang="en-US" dirty="0"/>
              <a:t>periodic update</a:t>
            </a:r>
          </a:p>
          <a:p>
            <a:pPr lvl="1">
              <a:defRPr/>
            </a:pPr>
            <a:r>
              <a:rPr lang="en-US" dirty="0"/>
              <a:t>in response to link cost changes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0834" y="6475896"/>
            <a:ext cx="59437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9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06788" y="6475082"/>
            <a:ext cx="2358929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73167633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chemeClr val="bg1">
                <a:lumMod val="95000"/>
              </a:schemeClr>
            </a:gs>
            <a:gs pos="100000">
              <a:schemeClr val="accent5">
                <a:lumMod val="75000"/>
              </a:schemeClr>
            </a:gs>
          </a:gsLst>
        </a:gra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18263</TotalTime>
  <Words>7408</Words>
  <Application>Microsoft Macintosh PowerPoint</Application>
  <PresentationFormat>A4 Paper (210x297 mm)</PresentationFormat>
  <Paragraphs>1950</Paragraphs>
  <Slides>85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7" baseType="lpstr">
      <vt:lpstr>Arial</vt:lpstr>
      <vt:lpstr>Arial Narrow</vt:lpstr>
      <vt:lpstr>Calibri</vt:lpstr>
      <vt:lpstr>Comic Sans MS</vt:lpstr>
      <vt:lpstr>Gill Sans</vt:lpstr>
      <vt:lpstr>Gill Sans MT</vt:lpstr>
      <vt:lpstr>Tahoma</vt:lpstr>
      <vt:lpstr>Times New Roman</vt:lpstr>
      <vt:lpstr>Wingdings</vt:lpstr>
      <vt:lpstr>ZapfDingbats</vt:lpstr>
      <vt:lpstr>Default Design</vt:lpstr>
      <vt:lpstr>Clip</vt:lpstr>
      <vt:lpstr>COMPUTER NETWORKS</vt:lpstr>
      <vt:lpstr>PowerPoint Presentation</vt:lpstr>
      <vt:lpstr>Network-layer functions</vt:lpstr>
      <vt:lpstr>PowerPoint Presentation</vt:lpstr>
      <vt:lpstr>PowerPoint Presentation</vt:lpstr>
      <vt:lpstr>Routing protocols</vt:lpstr>
      <vt:lpstr>Graph abstraction of the network</vt:lpstr>
      <vt:lpstr>Graph abstraction: costs</vt:lpstr>
      <vt:lpstr>Routing algorithm classification</vt:lpstr>
      <vt:lpstr>PowerPoint Presentation</vt:lpstr>
      <vt:lpstr>A link-state routing algorithm</vt:lpstr>
      <vt:lpstr>Dijsktra’s algorithm</vt:lpstr>
      <vt:lpstr>PowerPoint Presentation</vt:lpstr>
      <vt:lpstr>Dijkstra’s algorithm: another example</vt:lpstr>
      <vt:lpstr>Dijkstra’s algorithm: example (2) </vt:lpstr>
      <vt:lpstr>Dijkstra’s algorithm, discussion</vt:lpstr>
      <vt:lpstr>PowerPoint Presentation</vt:lpstr>
      <vt:lpstr>Distance vector algorithm </vt:lpstr>
      <vt:lpstr>Bellman-Ford example </vt:lpstr>
      <vt:lpstr>Distance vector algorithm </vt:lpstr>
      <vt:lpstr>Distance vector algorithm </vt:lpstr>
      <vt:lpstr>Distance vector algorithm </vt:lpstr>
      <vt:lpstr>PowerPoint Presentation</vt:lpstr>
      <vt:lpstr>PowerPoint Presentation</vt:lpstr>
      <vt:lpstr>Distance vector: link cost changes</vt:lpstr>
      <vt:lpstr>PowerPoint Presentation</vt:lpstr>
      <vt:lpstr>Distance vector: link cost changes</vt:lpstr>
      <vt:lpstr>Comparison of LS and DV algorithms</vt:lpstr>
      <vt:lpstr>PowerPoint Presentation</vt:lpstr>
      <vt:lpstr>Making routing scalable</vt:lpstr>
      <vt:lpstr>Internet approach to scalable routing</vt:lpstr>
      <vt:lpstr>Interconnected ASes</vt:lpstr>
      <vt:lpstr>Inter-AS tasks</vt:lpstr>
      <vt:lpstr>Intra-AS Routing</vt:lpstr>
      <vt:lpstr>OSPF (Open Shortest Path First)</vt:lpstr>
      <vt:lpstr>OSPF “advanced” features</vt:lpstr>
      <vt:lpstr>Hierarchical OSPF</vt:lpstr>
      <vt:lpstr>Hierarchical OSPF</vt:lpstr>
      <vt:lpstr>PowerPoint Presentation</vt:lpstr>
      <vt:lpstr>Internet inter-AS routing: BGP</vt:lpstr>
      <vt:lpstr>eBGP, iBGP connections</vt:lpstr>
      <vt:lpstr>BGP basics</vt:lpstr>
      <vt:lpstr>Path attributes and BGP routes</vt:lpstr>
      <vt:lpstr>BGP path advertisement</vt:lpstr>
      <vt:lpstr>BGP path advertisement</vt:lpstr>
      <vt:lpstr>BGP messages</vt:lpstr>
      <vt:lpstr>BGP, OSPF, forwarding table entries</vt:lpstr>
      <vt:lpstr>BGP, OSPF, forwarding table entries</vt:lpstr>
      <vt:lpstr>BGP route selection</vt:lpstr>
      <vt:lpstr>Hot Potato Routing</vt:lpstr>
      <vt:lpstr>BGP: achieving policy via advertisements</vt:lpstr>
      <vt:lpstr>BGP: achieving policy via advertisements</vt:lpstr>
      <vt:lpstr>Why different Intra-, Inter-AS routing 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Analogy: mainframe to PC evolution*</vt:lpstr>
      <vt:lpstr>Traffic engineering: difficult traditional routing</vt:lpstr>
      <vt:lpstr>Traffic engineering: difficult</vt:lpstr>
      <vt:lpstr>Traffic engineering: difficult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OpenFlow protocol</vt:lpstr>
      <vt:lpstr>OpenFlow: controller-to-switch messages</vt:lpstr>
      <vt:lpstr>OpenFlow: switch-to-controller messages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ICMP: internet control message protocol</vt:lpstr>
      <vt:lpstr>Traceroute and ICMP</vt:lpstr>
      <vt:lpstr>PowerPoint Presentation</vt:lpstr>
      <vt:lpstr>What is network management?</vt:lpstr>
      <vt:lpstr>Infrastructure for network management</vt:lpstr>
      <vt:lpstr>SNMP protocol</vt:lpstr>
      <vt:lpstr>SNMP protocol: message types</vt:lpstr>
      <vt:lpstr>SNMP protocol: message formats</vt:lpstr>
      <vt:lpstr>Chapter 5: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4</dc:title>
  <dc:creator>Jim Kurose and Keith Ross</dc:creator>
  <cp:lastModifiedBy>Huu Nhat Minh Nguyen</cp:lastModifiedBy>
  <cp:revision>549</cp:revision>
  <dcterms:created xsi:type="dcterms:W3CDTF">1999-10-08T19:08:27Z</dcterms:created>
  <dcterms:modified xsi:type="dcterms:W3CDTF">2023-03-19T13:47:58Z</dcterms:modified>
</cp:coreProperties>
</file>