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707" r:id="rId2"/>
    <p:sldMasterId id="2147484147" r:id="rId3"/>
  </p:sldMasterIdLst>
  <p:notesMasterIdLst>
    <p:notesMasterId r:id="rId88"/>
  </p:notesMasterIdLst>
  <p:handoutMasterIdLst>
    <p:handoutMasterId r:id="rId89"/>
  </p:handoutMasterIdLst>
  <p:sldIdLst>
    <p:sldId id="816" r:id="rId4"/>
    <p:sldId id="817" r:id="rId5"/>
    <p:sldId id="258" r:id="rId6"/>
    <p:sldId id="523" r:id="rId7"/>
    <p:sldId id="783" r:id="rId8"/>
    <p:sldId id="814" r:id="rId9"/>
    <p:sldId id="815" r:id="rId10"/>
    <p:sldId id="294" r:id="rId11"/>
    <p:sldId id="298" r:id="rId12"/>
    <p:sldId id="818" r:id="rId13"/>
    <p:sldId id="530" r:id="rId14"/>
    <p:sldId id="531" r:id="rId15"/>
    <p:sldId id="785" r:id="rId16"/>
    <p:sldId id="786" r:id="rId17"/>
    <p:sldId id="787" r:id="rId18"/>
    <p:sldId id="788" r:id="rId19"/>
    <p:sldId id="533" r:id="rId20"/>
    <p:sldId id="534" r:id="rId21"/>
    <p:sldId id="535" r:id="rId22"/>
    <p:sldId id="536" r:id="rId23"/>
    <p:sldId id="532" r:id="rId24"/>
    <p:sldId id="776" r:id="rId25"/>
    <p:sldId id="538" r:id="rId26"/>
    <p:sldId id="679" r:id="rId27"/>
    <p:sldId id="789" r:id="rId28"/>
    <p:sldId id="790" r:id="rId29"/>
    <p:sldId id="791" r:id="rId30"/>
    <p:sldId id="792" r:id="rId31"/>
    <p:sldId id="819" r:id="rId32"/>
    <p:sldId id="325" r:id="rId33"/>
    <p:sldId id="642" r:id="rId34"/>
    <p:sldId id="643" r:id="rId35"/>
    <p:sldId id="644" r:id="rId36"/>
    <p:sldId id="820" r:id="rId37"/>
    <p:sldId id="326" r:id="rId38"/>
    <p:sldId id="764" r:id="rId39"/>
    <p:sldId id="824" r:id="rId40"/>
    <p:sldId id="825" r:id="rId41"/>
    <p:sldId id="836" r:id="rId42"/>
    <p:sldId id="828" r:id="rId43"/>
    <p:sldId id="829" r:id="rId44"/>
    <p:sldId id="830" r:id="rId45"/>
    <p:sldId id="831" r:id="rId46"/>
    <p:sldId id="832" r:id="rId47"/>
    <p:sldId id="833" r:id="rId48"/>
    <p:sldId id="330" r:id="rId49"/>
    <p:sldId id="331" r:id="rId50"/>
    <p:sldId id="837" r:id="rId51"/>
    <p:sldId id="680" r:id="rId52"/>
    <p:sldId id="681" r:id="rId53"/>
    <p:sldId id="775" r:id="rId54"/>
    <p:sldId id="687" r:id="rId55"/>
    <p:sldId id="688" r:id="rId56"/>
    <p:sldId id="689" r:id="rId57"/>
    <p:sldId id="690" r:id="rId58"/>
    <p:sldId id="391" r:id="rId59"/>
    <p:sldId id="333" r:id="rId60"/>
    <p:sldId id="334" r:id="rId61"/>
    <p:sldId id="335" r:id="rId62"/>
    <p:sldId id="821" r:id="rId63"/>
    <p:sldId id="399" r:id="rId64"/>
    <p:sldId id="400" r:id="rId65"/>
    <p:sldId id="401" r:id="rId66"/>
    <p:sldId id="392" r:id="rId67"/>
    <p:sldId id="456" r:id="rId68"/>
    <p:sldId id="822" r:id="rId69"/>
    <p:sldId id="517" r:id="rId70"/>
    <p:sldId id="518" r:id="rId71"/>
    <p:sldId id="519" r:id="rId72"/>
    <p:sldId id="520" r:id="rId73"/>
    <p:sldId id="671" r:id="rId74"/>
    <p:sldId id="672" r:id="rId75"/>
    <p:sldId id="777" r:id="rId76"/>
    <p:sldId id="823" r:id="rId77"/>
    <p:sldId id="799" r:id="rId78"/>
    <p:sldId id="800" r:id="rId79"/>
    <p:sldId id="811" r:id="rId80"/>
    <p:sldId id="812" r:id="rId81"/>
    <p:sldId id="804" r:id="rId82"/>
    <p:sldId id="806" r:id="rId83"/>
    <p:sldId id="813" r:id="rId84"/>
    <p:sldId id="807" r:id="rId85"/>
    <p:sldId id="798" r:id="rId86"/>
    <p:sldId id="762" r:id="rId87"/>
  </p:sldIdLst>
  <p:sldSz cx="9906000" cy="6858000" type="A4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DDDDDD"/>
    <a:srgbClr val="FFCCFF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4"/>
    <p:restoredTop sz="93388" autoAdjust="0"/>
  </p:normalViewPr>
  <p:slideViewPr>
    <p:cSldViewPr snapToGrid="0">
      <p:cViewPr varScale="1">
        <p:scale>
          <a:sx n="118" d="100"/>
          <a:sy n="118" d="100"/>
        </p:scale>
        <p:origin x="1624" y="19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presProps" Target="pres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4237DCCE-E19C-40A0-9900-56ED458D5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85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20725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ACE5097F-02E8-48EE-A6E9-ED27EE721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38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097F-02E8-48EE-A6E9-ED27EE721AA3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82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0FE4817-073C-4EE0-ACA3-42B5E2ACB2C4}" type="slidenum">
              <a:rPr lang="en-US" altLang="en-US" sz="1300">
                <a:latin typeface="Times New Roman" pitchFamily="18" charset="0"/>
              </a:rPr>
              <a:pPr/>
              <a:t>49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1B77455-6FC9-4336-8F2E-40D331003AB6}" type="slidenum">
              <a:rPr lang="en-US" altLang="en-US" sz="1300">
                <a:latin typeface="Times New Roman" pitchFamily="18" charset="0"/>
              </a:rPr>
              <a:pPr/>
              <a:t>50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6450614-6159-420A-9459-AF99C5C77774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51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097F-02E8-48EE-A6E9-ED27EE721AA3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037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3A6AFD2-EDBD-4D75-BA67-F5F7837C57CF}" type="slidenum">
              <a:rPr lang="de-DE" altLang="en-US" sz="1300">
                <a:latin typeface="Times New Roman" pitchFamily="18" charset="0"/>
              </a:rPr>
              <a:pPr/>
              <a:t>79</a:t>
            </a:fld>
            <a:endParaRPr lang="de-DE" altLang="en-US" sz="1300">
              <a:latin typeface="Times New Roman" pitchFamily="18" charset="0"/>
            </a:endParaRPr>
          </a:p>
        </p:txBody>
      </p:sp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82600">
              <a:spcBef>
                <a:spcPct val="0"/>
              </a:spcBef>
            </a:pPr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Now I’ll describe the API that tries to meet these goals.</a:t>
            </a: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D82AEEA-C023-4A76-8CE8-C3E3E8D710A8}" type="slidenum">
              <a:rPr lang="en-US" altLang="en-US" sz="1300">
                <a:latin typeface="Calibri" pitchFamily="34" charset="0"/>
              </a:rPr>
              <a:pPr algn="r"/>
              <a:t>79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44140A-7BD4-4329-AE8D-BEDD325E012E}" type="slidenum">
              <a:rPr lang="en-US" altLang="en-US" sz="1300">
                <a:latin typeface="Times New Roman" pitchFamily="18" charset="0"/>
              </a:rPr>
              <a:pPr/>
              <a:t>83</a:t>
            </a:fld>
            <a:endParaRPr lang="en-US" alt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3CF7444-23C4-4F32-9120-EA9B13BEF34A}" type="slidenum">
              <a:rPr lang="en-US" altLang="en-US" sz="1300">
                <a:latin typeface="Times New Roman" pitchFamily="18" charset="0"/>
              </a:rPr>
              <a:pPr/>
              <a:t>25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3301685-B513-4E43-A389-6FFB598EB74A}" type="slidenum">
              <a:rPr lang="en-US" altLang="en-US" sz="1300">
                <a:latin typeface="Times New Roman" pitchFamily="18" charset="0"/>
              </a:rPr>
              <a:pPr/>
              <a:t>26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B83B99-88A7-4CD3-816C-848A2F2534E5}" type="slidenum">
              <a:rPr lang="en-US" altLang="en-US" sz="1300">
                <a:latin typeface="Times New Roman" pitchFamily="18" charset="0"/>
              </a:rPr>
              <a:pPr/>
              <a:t>27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1C43DCF-03CC-45D7-BC42-A07F342AF5A3}" type="slidenum">
              <a:rPr lang="en-US" altLang="en-US" sz="1300">
                <a:latin typeface="Times New Roman" pitchFamily="18" charset="0"/>
              </a:rPr>
              <a:pPr/>
              <a:t>28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Identification (16 bits) –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 use to identify fragments of the same frame.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Fragment offset (13 bits) –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 use to identify the sequence of fragments in the frame. It generally indicates a number of data bytes preceding or ahead of the fragment. 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Maximum fragment offset possible = (65535 – 20)  = 65515 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{where 65535 is the maximum size of datagram and 20 is the minimum size of IP header} 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So, we need ceil(log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65515) = 16 bits for a fragment offset but the fragment offset field has only 13 bits. So, to represent efficiently we need to scale down the fragment offset field by 2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16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/2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13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 = 8 which acts as a scaling factor. Hence, all fragments except the last fragment should have data in multiples of 8 so that fragment offset ∈ N.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More fragments (MF = 1 bit) –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 tells if more fragments are ahead of this fragment i.e. if MF = 1, more fragments are ahead of this fragment and if MF = 0, it is the last fragment.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Don’t fragment (DF = 1 bit) –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 if we don’t want the packet to be fragmented then DF is set i.e. DF =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097F-02E8-48EE-A6E9-ED27EE721AA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490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EB8FC57F-B132-469D-ADEE-50E81DD15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59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BFD61C89-3E2E-4BD5-ADF7-C61CD0CC2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32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5" y="228600"/>
            <a:ext cx="210502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228600"/>
            <a:ext cx="614997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6F54F2D3-7EDD-485F-83E1-8FAC8F093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11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D9FA774A-A3A3-4CDC-98A3-F2A7D6263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44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6670CC51-F945-4515-A28D-CBD9D1061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95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FF02B9EE-26E1-485F-A368-669F9A3F1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43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600200"/>
            <a:ext cx="4127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450" y="1600200"/>
            <a:ext cx="4127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71F27604-911A-4230-A098-5C92F38B9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85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DD6547D7-685B-44D8-BBF5-E8DED1848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53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EF6227B3-C794-4F33-942F-351CBAD9F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7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09635577-289F-40FC-818F-5B7BF4B64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82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4D34D0E8-B440-40A2-8BBA-4CFDCFC69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5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E081D7B0-F4BA-4155-9C38-560C3CB04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104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C2C7C07F-5083-4BC2-934D-CD7D7F873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71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2945DC44-514A-4410-A290-E90DCC027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08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5" y="228600"/>
            <a:ext cx="210502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228600"/>
            <a:ext cx="614997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4BCE93C0-FC21-4223-984D-85F205DE6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777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4A39B122-3787-4F8A-81D2-FEE3A8B8E6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498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0002FD9F-EEA7-4505-B0CC-6E1A1C99EC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508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EB923D49-010D-4932-A789-DD07EE9E4E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15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9A27970D-1717-4468-98B6-B894A024E4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291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5D687B5E-D03D-44A8-8B7D-9EF20F2C30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50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D66AB226-8581-41A7-9D66-DF13B49DD5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16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B0023066-4A37-4D4F-BF9A-AFE04A364B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20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8D5DD288-7F23-4BBC-A270-BB3D1C61E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215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C3F7042B-9A4B-4D3E-BA2B-A64DA97E92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97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6F204661-6020-4C39-875A-A7F3B39662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056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0918B5FE-2DC6-4DC8-86C0-8BFBA7FD95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1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64A77D21-D6C8-4B73-B8B0-866F825B30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395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28600"/>
            <a:ext cx="8464815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3966" y="1143000"/>
            <a:ext cx="4251325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1" y="1143000"/>
            <a:ext cx="4251325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C6FBE41-D6D8-4331-97F3-D4EC2AF20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9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600200"/>
            <a:ext cx="4127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450" y="1600200"/>
            <a:ext cx="4127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33D07CE2-5A5A-40A2-98A7-D06CD6B72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40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959F73AF-0640-4EBE-B43B-0FE752281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EBBEF168-A623-43E0-B1BC-6C1EE91393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31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8FEA13B0-4879-4F6E-B0DA-4CB8F7A31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26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8C4F4DEC-5E18-462E-B14C-07DBEBD9C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19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D83107E3-6BEC-4A74-B563-E10D66FDD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11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1600200"/>
            <a:ext cx="84201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41629" y="6445250"/>
            <a:ext cx="31369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18588" y="6462714"/>
            <a:ext cx="732631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en-US" altLang="en-US"/>
              <a:t>3-</a:t>
            </a:r>
            <a:fld id="{75249881-8BD7-4065-83D6-2FF3E8C4C5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1600200"/>
            <a:ext cx="84201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41629" y="6445250"/>
            <a:ext cx="31369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18588" y="6462714"/>
            <a:ext cx="732631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en-US" altLang="en-US"/>
              <a:t>3-</a:t>
            </a:r>
            <a:fld id="{75EE927C-704E-4DA9-861F-49047CA2F8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15145"/>
            <a:ext cx="8915400" cy="490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Network Layer: Data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/>
              <a:t>4-</a:t>
            </a:r>
            <a:fld id="{49423B5B-B641-4AE0-85BD-528E953A8BF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0" y="132642"/>
            <a:ext cx="1189213" cy="6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COMPUTER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THE NETWORK LAYER</a:t>
            </a:r>
          </a:p>
          <a:p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Data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1-</a:t>
            </a:r>
            <a:fld id="{7230203D-2E57-4103-B8EF-48E9F82D908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52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02800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8113" y="2702252"/>
            <a:ext cx="4479787" cy="369735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NAT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10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955" y="5602137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338" y="5602137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12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04800"/>
            <a:ext cx="84201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a typeface="ＭＳ Ｐゴシック" pitchFamily="34" charset="-128"/>
              </a:rPr>
              <a:t>Router architecture overview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2245" name="Content Placeholder 1"/>
          <p:cNvSpPr>
            <a:spLocks noGrp="1"/>
          </p:cNvSpPr>
          <p:nvPr>
            <p:ph idx="1"/>
          </p:nvPr>
        </p:nvSpPr>
        <p:spPr>
          <a:xfrm>
            <a:off x="577850" y="1287464"/>
            <a:ext cx="8420100" cy="585787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high-level view of generic router architecture:</a:t>
            </a:r>
          </a:p>
        </p:txBody>
      </p:sp>
      <p:sp>
        <p:nvSpPr>
          <p:cNvPr id="5224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522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9740887-ECBA-410C-B281-E59ED6FEB4A8}" type="slidenum">
              <a:rPr lang="en-US" altLang="en-US" sz="1200">
                <a:latin typeface="Tahoma" pitchFamily="34" charset="0"/>
              </a:rPr>
              <a:pPr/>
              <a:t>11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52226" name="Group 60"/>
          <p:cNvGrpSpPr>
            <a:grpSpLocks/>
          </p:cNvGrpSpPr>
          <p:nvPr/>
        </p:nvGrpSpPr>
        <p:grpSpPr bwMode="auto">
          <a:xfrm>
            <a:off x="3019955" y="3333750"/>
            <a:ext cx="1743869" cy="2343150"/>
            <a:chOff x="2418" y="1882"/>
            <a:chExt cx="1014" cy="1476"/>
          </a:xfrm>
        </p:grpSpPr>
        <p:sp>
          <p:nvSpPr>
            <p:cNvPr id="52278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9" name="Text Box 48"/>
            <p:cNvSpPr txBox="1">
              <a:spLocks noChangeArrowheads="1"/>
            </p:cNvSpPr>
            <p:nvPr/>
          </p:nvSpPr>
          <p:spPr bwMode="auto">
            <a:xfrm>
              <a:off x="2556" y="2418"/>
              <a:ext cx="734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/>
                <a:t>high-seed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/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/>
                <a:t>fabric</a:t>
              </a:r>
            </a:p>
          </p:txBody>
        </p:sp>
      </p:grpSp>
      <p:sp>
        <p:nvSpPr>
          <p:cNvPr id="52227" name="Rectangle 46"/>
          <p:cNvSpPr>
            <a:spLocks noChangeArrowheads="1"/>
          </p:cNvSpPr>
          <p:nvPr/>
        </p:nvSpPr>
        <p:spPr bwMode="auto">
          <a:xfrm>
            <a:off x="3038873" y="2371725"/>
            <a:ext cx="1723231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28" name="Text Box 47"/>
          <p:cNvSpPr txBox="1">
            <a:spLocks noChangeArrowheads="1"/>
          </p:cNvSpPr>
          <p:nvPr/>
        </p:nvSpPr>
        <p:spPr bwMode="auto">
          <a:xfrm>
            <a:off x="3275809" y="2413000"/>
            <a:ext cx="1197764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processor</a:t>
            </a:r>
          </a:p>
        </p:txBody>
      </p:sp>
      <p:sp>
        <p:nvSpPr>
          <p:cNvPr id="52229" name="Line 50"/>
          <p:cNvSpPr>
            <a:spLocks noChangeShapeType="1"/>
          </p:cNvSpPr>
          <p:nvPr/>
        </p:nvSpPr>
        <p:spPr bwMode="auto">
          <a:xfrm>
            <a:off x="3828256" y="2890838"/>
            <a:ext cx="20638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2230" name="Group 17"/>
          <p:cNvGrpSpPr>
            <a:grpSpLocks/>
          </p:cNvGrpSpPr>
          <p:nvPr/>
        </p:nvGrpSpPr>
        <p:grpSpPr bwMode="auto">
          <a:xfrm>
            <a:off x="806583" y="3348039"/>
            <a:ext cx="2203053" cy="566737"/>
            <a:chOff x="930" y="1989"/>
            <a:chExt cx="1482" cy="357"/>
          </a:xfrm>
        </p:grpSpPr>
        <p:sp>
          <p:nvSpPr>
            <p:cNvPr id="52273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4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5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6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7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1" name="Group 18"/>
          <p:cNvGrpSpPr>
            <a:grpSpLocks/>
          </p:cNvGrpSpPr>
          <p:nvPr/>
        </p:nvGrpSpPr>
        <p:grpSpPr bwMode="auto">
          <a:xfrm>
            <a:off x="794544" y="5086350"/>
            <a:ext cx="2230570" cy="566738"/>
            <a:chOff x="930" y="1989"/>
            <a:chExt cx="1482" cy="357"/>
          </a:xfrm>
        </p:grpSpPr>
        <p:sp>
          <p:nvSpPr>
            <p:cNvPr id="52268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9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0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1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2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2" name="Group 29"/>
          <p:cNvGrpSpPr>
            <a:grpSpLocks/>
          </p:cNvGrpSpPr>
          <p:nvPr/>
        </p:nvGrpSpPr>
        <p:grpSpPr bwMode="auto">
          <a:xfrm rot="2656396">
            <a:off x="1477302" y="4238625"/>
            <a:ext cx="591608" cy="546100"/>
            <a:chOff x="354" y="2715"/>
            <a:chExt cx="344" cy="344"/>
          </a:xfrm>
        </p:grpSpPr>
        <p:sp>
          <p:nvSpPr>
            <p:cNvPr id="52264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5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6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7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52233" name="Text Box 57"/>
          <p:cNvSpPr txBox="1">
            <a:spLocks noChangeArrowheads="1"/>
          </p:cNvSpPr>
          <p:nvPr/>
        </p:nvSpPr>
        <p:spPr bwMode="auto">
          <a:xfrm>
            <a:off x="693077" y="5732463"/>
            <a:ext cx="1928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router input ports</a:t>
            </a:r>
          </a:p>
        </p:txBody>
      </p:sp>
      <p:grpSp>
        <p:nvGrpSpPr>
          <p:cNvPr id="52234" name="Group 37"/>
          <p:cNvGrpSpPr>
            <a:grpSpLocks/>
          </p:cNvGrpSpPr>
          <p:nvPr/>
        </p:nvGrpSpPr>
        <p:grpSpPr bwMode="auto">
          <a:xfrm>
            <a:off x="4707071" y="3352800"/>
            <a:ext cx="2120503" cy="566738"/>
            <a:chOff x="-51" y="2454"/>
            <a:chExt cx="1482" cy="357"/>
          </a:xfrm>
        </p:grpSpPr>
        <p:grpSp>
          <p:nvGrpSpPr>
            <p:cNvPr id="52258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60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1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2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3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5" name="Group 38"/>
          <p:cNvGrpSpPr>
            <a:grpSpLocks/>
          </p:cNvGrpSpPr>
          <p:nvPr/>
        </p:nvGrpSpPr>
        <p:grpSpPr bwMode="auto">
          <a:xfrm>
            <a:off x="4727708" y="5086350"/>
            <a:ext cx="2178976" cy="566738"/>
            <a:chOff x="-51" y="2454"/>
            <a:chExt cx="1482" cy="357"/>
          </a:xfrm>
        </p:grpSpPr>
        <p:grpSp>
          <p:nvGrpSpPr>
            <p:cNvPr id="52252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54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5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6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7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52253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6" name="Group 51"/>
          <p:cNvGrpSpPr>
            <a:grpSpLocks/>
          </p:cNvGrpSpPr>
          <p:nvPr/>
        </p:nvGrpSpPr>
        <p:grpSpPr bwMode="auto">
          <a:xfrm rot="2656396">
            <a:off x="5666714" y="4229100"/>
            <a:ext cx="591608" cy="546100"/>
            <a:chOff x="354" y="2715"/>
            <a:chExt cx="344" cy="344"/>
          </a:xfrm>
        </p:grpSpPr>
        <p:sp>
          <p:nvSpPr>
            <p:cNvPr id="52248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49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50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51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52237" name="Text Box 58"/>
          <p:cNvSpPr txBox="1">
            <a:spLocks noChangeArrowheads="1"/>
          </p:cNvSpPr>
          <p:nvPr/>
        </p:nvSpPr>
        <p:spPr bwMode="auto">
          <a:xfrm>
            <a:off x="5052748" y="5773738"/>
            <a:ext cx="2069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router output ports</a:t>
            </a:r>
          </a:p>
        </p:txBody>
      </p:sp>
      <p:pic>
        <p:nvPicPr>
          <p:cNvPr id="52238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5" y="842963"/>
            <a:ext cx="6882606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94544" y="3143250"/>
            <a:ext cx="8452777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93889" y="3179763"/>
            <a:ext cx="23681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600" i="1">
                <a:solidFill>
                  <a:srgbClr val="CC0000"/>
                </a:solidFill>
              </a:rPr>
              <a:t>forwarding data plane  </a:t>
            </a:r>
            <a:r>
              <a:rPr lang="en-US" altLang="en-US" sz="1600"/>
              <a:t>(hardware) operttes in nanosecond timeframe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49219" y="2076451"/>
            <a:ext cx="311970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600" i="1">
                <a:solidFill>
                  <a:srgbClr val="CC0000"/>
                </a:solidFill>
              </a:rPr>
              <a:t>routing, management</a:t>
            </a:r>
          </a:p>
          <a:p>
            <a:pPr algn="r"/>
            <a:r>
              <a:rPr lang="en-US" altLang="en-US" sz="1600" i="1">
                <a:solidFill>
                  <a:srgbClr val="CC0000"/>
                </a:solidFill>
              </a:rPr>
              <a:t>control plane </a:t>
            </a:r>
            <a:r>
              <a:rPr lang="en-US" altLang="en-US" sz="1600"/>
              <a:t>(software)</a:t>
            </a:r>
          </a:p>
          <a:p>
            <a:pPr algn="r"/>
            <a:r>
              <a:rPr lang="en-US" altLang="en-US" sz="1600"/>
              <a:t>operates in millisecond </a:t>
            </a:r>
          </a:p>
          <a:p>
            <a:pPr algn="r"/>
            <a:r>
              <a:rPr lang="en-US" altLang="en-US" sz="1600"/>
              <a:t>time frame</a:t>
            </a:r>
          </a:p>
        </p:txBody>
      </p:sp>
      <p:sp>
        <p:nvSpPr>
          <p:cNvPr id="52242" name="Freeform 10"/>
          <p:cNvSpPr>
            <a:spLocks/>
          </p:cNvSpPr>
          <p:nvPr/>
        </p:nvSpPr>
        <p:spPr bwMode="auto">
          <a:xfrm>
            <a:off x="2381912" y="2667001"/>
            <a:ext cx="55549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3" name="Freeform 11"/>
          <p:cNvSpPr>
            <a:spLocks/>
          </p:cNvSpPr>
          <p:nvPr/>
        </p:nvSpPr>
        <p:spPr bwMode="auto">
          <a:xfrm>
            <a:off x="-156501" y="647700"/>
            <a:ext cx="9536245" cy="2197100"/>
          </a:xfrm>
          <a:custGeom>
            <a:avLst/>
            <a:gdLst>
              <a:gd name="T0" fmla="*/ 8252106 w 8802811"/>
              <a:gd name="T1" fmla="*/ 0 h 2197979"/>
              <a:gd name="T2" fmla="*/ 8288733 w 8802811"/>
              <a:gd name="T3" fmla="*/ 352707 h 2197979"/>
              <a:gd name="T4" fmla="*/ 8300945 w 8802811"/>
              <a:gd name="T5" fmla="*/ 985142 h 2197979"/>
              <a:gd name="T6" fmla="*/ 8313157 w 8802811"/>
              <a:gd name="T7" fmla="*/ 1204063 h 2197979"/>
              <a:gd name="T8" fmla="*/ 8337573 w 8802811"/>
              <a:gd name="T9" fmla="*/ 1374335 h 2197979"/>
              <a:gd name="T10" fmla="*/ 8313157 w 8802811"/>
              <a:gd name="T11" fmla="*/ 1301360 h 2197979"/>
              <a:gd name="T12" fmla="*/ 8300945 w 8802811"/>
              <a:gd name="T13" fmla="*/ 1216224 h 2197979"/>
              <a:gd name="T14" fmla="*/ 8288733 w 8802811"/>
              <a:gd name="T15" fmla="*/ 1167577 h 2197979"/>
              <a:gd name="T16" fmla="*/ 8252106 w 8802811"/>
              <a:gd name="T17" fmla="*/ 985142 h 2197979"/>
              <a:gd name="T18" fmla="*/ 8239894 w 8802811"/>
              <a:gd name="T19" fmla="*/ 851357 h 2197979"/>
              <a:gd name="T20" fmla="*/ 8215466 w 8802811"/>
              <a:gd name="T21" fmla="*/ 681086 h 2197979"/>
              <a:gd name="T22" fmla="*/ 8203254 w 8802811"/>
              <a:gd name="T23" fmla="*/ 547302 h 2197979"/>
              <a:gd name="T24" fmla="*/ 8178839 w 8802811"/>
              <a:gd name="T25" fmla="*/ 547302 h 2197979"/>
              <a:gd name="T26" fmla="*/ 8178839 w 8802811"/>
              <a:gd name="T27" fmla="*/ 547302 h 2197979"/>
              <a:gd name="T28" fmla="*/ 8410838 w 8802811"/>
              <a:gd name="T29" fmla="*/ 620274 h 2197979"/>
              <a:gd name="T30" fmla="*/ 8471893 w 8802811"/>
              <a:gd name="T31" fmla="*/ 681086 h 2197979"/>
              <a:gd name="T32" fmla="*/ 8557363 w 8802811"/>
              <a:gd name="T33" fmla="*/ 790546 h 2197979"/>
              <a:gd name="T34" fmla="*/ 8581787 w 8802811"/>
              <a:gd name="T35" fmla="*/ 863520 h 2197979"/>
              <a:gd name="T36" fmla="*/ 8618427 w 8802811"/>
              <a:gd name="T37" fmla="*/ 948655 h 2197979"/>
              <a:gd name="T38" fmla="*/ 8691690 w 8802811"/>
              <a:gd name="T39" fmla="*/ 1179738 h 2197979"/>
              <a:gd name="T40" fmla="*/ 8703889 w 8802811"/>
              <a:gd name="T41" fmla="*/ 1252712 h 2197979"/>
              <a:gd name="T42" fmla="*/ 8716105 w 8802811"/>
              <a:gd name="T43" fmla="*/ 1337848 h 2197979"/>
              <a:gd name="T44" fmla="*/ 8740529 w 8802811"/>
              <a:gd name="T45" fmla="*/ 1398658 h 2197979"/>
              <a:gd name="T46" fmla="*/ 8801584 w 8802811"/>
              <a:gd name="T47" fmla="*/ 1398658 h 2197979"/>
              <a:gd name="T48" fmla="*/ 8801584 w 8802811"/>
              <a:gd name="T49" fmla="*/ 1398658 h 2197979"/>
              <a:gd name="T50" fmla="*/ 8789368 w 8802811"/>
              <a:gd name="T51" fmla="*/ 1666229 h 2197979"/>
              <a:gd name="T52" fmla="*/ 8789368 w 8802811"/>
              <a:gd name="T53" fmla="*/ 1666229 h 2197979"/>
              <a:gd name="T54" fmla="*/ 8703889 w 8802811"/>
              <a:gd name="T55" fmla="*/ 1568931 h 2197979"/>
              <a:gd name="T56" fmla="*/ 8642842 w 8802811"/>
              <a:gd name="T57" fmla="*/ 1508118 h 2197979"/>
              <a:gd name="T58" fmla="*/ 8581787 w 8802811"/>
              <a:gd name="T59" fmla="*/ 1410821 h 2197979"/>
              <a:gd name="T60" fmla="*/ 8508524 w 8802811"/>
              <a:gd name="T61" fmla="*/ 1325685 h 2197979"/>
              <a:gd name="T62" fmla="*/ 8435261 w 8802811"/>
              <a:gd name="T63" fmla="*/ 1228387 h 2197979"/>
              <a:gd name="T64" fmla="*/ 8300945 w 8802811"/>
              <a:gd name="T65" fmla="*/ 1033790 h 2197979"/>
              <a:gd name="T66" fmla="*/ 8227678 w 8802811"/>
              <a:gd name="T67" fmla="*/ 912168 h 2197979"/>
              <a:gd name="T68" fmla="*/ 8215466 w 8802811"/>
              <a:gd name="T69" fmla="*/ 875682 h 2197979"/>
              <a:gd name="T70" fmla="*/ 8191051 w 8802811"/>
              <a:gd name="T71" fmla="*/ 839194 h 2197979"/>
              <a:gd name="T72" fmla="*/ 8178839 w 8802811"/>
              <a:gd name="T73" fmla="*/ 790546 h 2197979"/>
              <a:gd name="T74" fmla="*/ 8129991 w 8802811"/>
              <a:gd name="T75" fmla="*/ 717572 h 2197979"/>
              <a:gd name="T76" fmla="*/ 8117788 w 8802811"/>
              <a:gd name="T77" fmla="*/ 705410 h 2197979"/>
              <a:gd name="T78" fmla="*/ 8215466 w 8802811"/>
              <a:gd name="T79" fmla="*/ 778383 h 2197979"/>
              <a:gd name="T80" fmla="*/ 8252106 w 8802811"/>
              <a:gd name="T81" fmla="*/ 814870 h 2197979"/>
              <a:gd name="T82" fmla="*/ 8361996 w 8802811"/>
              <a:gd name="T83" fmla="*/ 912168 h 2197979"/>
              <a:gd name="T84" fmla="*/ 8435261 w 8802811"/>
              <a:gd name="T85" fmla="*/ 1009466 h 2197979"/>
              <a:gd name="T86" fmla="*/ 8471893 w 8802811"/>
              <a:gd name="T87" fmla="*/ 1045954 h 2197979"/>
              <a:gd name="T88" fmla="*/ 8459685 w 8802811"/>
              <a:gd name="T89" fmla="*/ 1033790 h 2197979"/>
              <a:gd name="T90" fmla="*/ 632656 w 8802811"/>
              <a:gd name="T91" fmla="*/ 2152719 h 2197979"/>
              <a:gd name="T92" fmla="*/ 1524038 w 8802811"/>
              <a:gd name="T93" fmla="*/ 2189205 h 2197979"/>
              <a:gd name="T94" fmla="*/ 1035614 w 8802811"/>
              <a:gd name="T95" fmla="*/ 2152719 h 2197979"/>
              <a:gd name="T96" fmla="*/ 547181 w 8802811"/>
              <a:gd name="T97" fmla="*/ 2104070 h 2197979"/>
              <a:gd name="T98" fmla="*/ 70968 w 8802811"/>
              <a:gd name="T99" fmla="*/ 2079746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4" name="Elbow Connector 13"/>
          <p:cNvCxnSpPr>
            <a:cxnSpLocks noChangeShapeType="1"/>
            <a:endCxn id="52271" idx="0"/>
          </p:cNvCxnSpPr>
          <p:nvPr/>
        </p:nvCxnSpPr>
        <p:spPr bwMode="auto">
          <a:xfrm rot="5400000">
            <a:off x="1419556" y="3715346"/>
            <a:ext cx="2473325" cy="376634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" y="814389"/>
            <a:ext cx="49512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12"/>
          <p:cNvSpPr>
            <a:spLocks noChangeArrowheads="1"/>
          </p:cNvSpPr>
          <p:nvPr/>
        </p:nvSpPr>
        <p:spPr bwMode="auto">
          <a:xfrm>
            <a:off x="2077509" y="1306514"/>
            <a:ext cx="4949560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1" name="Rectangle 13"/>
          <p:cNvSpPr>
            <a:spLocks noChangeArrowheads="1"/>
          </p:cNvSpPr>
          <p:nvPr/>
        </p:nvSpPr>
        <p:spPr bwMode="auto">
          <a:xfrm>
            <a:off x="2246048" y="1820864"/>
            <a:ext cx="1535775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line</a:t>
            </a:r>
          </a:p>
          <a:p>
            <a:pPr algn="ctr"/>
            <a:r>
              <a:rPr lang="en-US" altLang="en-US" sz="1800"/>
              <a:t>termination</a:t>
            </a:r>
          </a:p>
        </p:txBody>
      </p:sp>
      <p:sp>
        <p:nvSpPr>
          <p:cNvPr id="53252" name="Rectangle 14"/>
          <p:cNvSpPr>
            <a:spLocks noChangeArrowheads="1"/>
          </p:cNvSpPr>
          <p:nvPr/>
        </p:nvSpPr>
        <p:spPr bwMode="auto">
          <a:xfrm>
            <a:off x="4005396" y="1492250"/>
            <a:ext cx="1248569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3" name="Rectangle 15"/>
          <p:cNvSpPr>
            <a:spLocks noChangeArrowheads="1"/>
          </p:cNvSpPr>
          <p:nvPr/>
        </p:nvSpPr>
        <p:spPr bwMode="auto">
          <a:xfrm>
            <a:off x="5468938" y="1443038"/>
            <a:ext cx="1351756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4" name="Line 16"/>
          <p:cNvSpPr>
            <a:spLocks noChangeShapeType="1"/>
          </p:cNvSpPr>
          <p:nvPr/>
        </p:nvSpPr>
        <p:spPr bwMode="auto">
          <a:xfrm>
            <a:off x="1778265" y="2232025"/>
            <a:ext cx="45918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Line 30"/>
          <p:cNvSpPr>
            <a:spLocks noChangeShapeType="1"/>
          </p:cNvSpPr>
          <p:nvPr/>
        </p:nvSpPr>
        <p:spPr bwMode="auto">
          <a:xfrm>
            <a:off x="3802460" y="2211389"/>
            <a:ext cx="206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Line 31"/>
          <p:cNvSpPr>
            <a:spLocks noChangeShapeType="1"/>
          </p:cNvSpPr>
          <p:nvPr/>
        </p:nvSpPr>
        <p:spPr bwMode="auto">
          <a:xfrm>
            <a:off x="5257404" y="2168525"/>
            <a:ext cx="2063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7" name="Line 32"/>
          <p:cNvSpPr>
            <a:spLocks noChangeShapeType="1"/>
          </p:cNvSpPr>
          <p:nvPr/>
        </p:nvSpPr>
        <p:spPr bwMode="auto">
          <a:xfrm flipV="1">
            <a:off x="6763941" y="2209800"/>
            <a:ext cx="79798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8" name="Rectangle 33"/>
          <p:cNvSpPr>
            <a:spLocks noChangeArrowheads="1"/>
          </p:cNvSpPr>
          <p:nvPr/>
        </p:nvSpPr>
        <p:spPr bwMode="auto">
          <a:xfrm>
            <a:off x="4041510" y="1801814"/>
            <a:ext cx="1143662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(receive)</a:t>
            </a:r>
          </a:p>
        </p:txBody>
      </p:sp>
      <p:sp>
        <p:nvSpPr>
          <p:cNvPr id="53259" name="Text Box 35"/>
          <p:cNvSpPr txBox="1">
            <a:spLocks noChangeArrowheads="1"/>
          </p:cNvSpPr>
          <p:nvPr/>
        </p:nvSpPr>
        <p:spPr bwMode="auto">
          <a:xfrm>
            <a:off x="5549989" y="1455738"/>
            <a:ext cx="12618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lookup,</a:t>
            </a:r>
          </a:p>
          <a:p>
            <a:pPr algn="ctr"/>
            <a:r>
              <a:rPr lang="en-US" altLang="en-US" sz="1800"/>
              <a:t>forwarding</a:t>
            </a:r>
          </a:p>
          <a:p>
            <a:pPr algn="ctr"/>
            <a:endParaRPr lang="en-US" altLang="en-US" sz="1800"/>
          </a:p>
          <a:p>
            <a:pPr algn="ctr"/>
            <a:endParaRPr lang="en-US" altLang="en-US" sz="1800"/>
          </a:p>
          <a:p>
            <a:pPr algn="ctr"/>
            <a:r>
              <a:rPr lang="en-US" altLang="en-US" sz="1800"/>
              <a:t>queueing</a:t>
            </a:r>
          </a:p>
        </p:txBody>
      </p:sp>
      <p:sp>
        <p:nvSpPr>
          <p:cNvPr id="5326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465" y="293688"/>
            <a:ext cx="84201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a typeface="ＭＳ Ｐゴシック" pitchFamily="34" charset="-128"/>
              </a:rPr>
              <a:t>Input port functions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3261" name="Rectangle 4"/>
          <p:cNvSpPr>
            <a:spLocks noGrp="1" noChangeArrowheads="1"/>
          </p:cNvSpPr>
          <p:nvPr>
            <p:ph idx="1"/>
          </p:nvPr>
        </p:nvSpPr>
        <p:spPr>
          <a:xfrm>
            <a:off x="3676914" y="3746500"/>
            <a:ext cx="5910925" cy="2667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decentralized switching</a:t>
            </a:r>
            <a:r>
              <a:rPr lang="en-US" altLang="en-US" sz="2400" i="1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:</a:t>
            </a:r>
            <a:r>
              <a:rPr lang="en-US" altLang="en-US" sz="2400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ea typeface="ＭＳ Ｐゴシック" pitchFamily="34" charset="-128"/>
                <a:cs typeface="ＭＳ Ｐゴシック" pitchFamily="34" charset="-128"/>
              </a:rPr>
              <a:t>using header field values, lookup output port using </a:t>
            </a:r>
            <a:r>
              <a:rPr lang="en-US" altLang="en-US" sz="22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forwarding table </a:t>
            </a:r>
            <a:r>
              <a:rPr lang="en-US" altLang="en-US" sz="2200" dirty="0">
                <a:ea typeface="ＭＳ Ｐゴシック" pitchFamily="34" charset="-128"/>
                <a:cs typeface="ＭＳ Ｐゴシック" pitchFamily="34" charset="-128"/>
              </a:rPr>
              <a:t>in input port memory </a:t>
            </a:r>
            <a:r>
              <a:rPr lang="en-US" altLang="en-US" sz="2200" i="1" dirty="0">
                <a:ea typeface="ＭＳ Ｐゴシック" pitchFamily="34" charset="-128"/>
                <a:cs typeface="ＭＳ Ｐゴシック" pitchFamily="34" charset="-128"/>
              </a:rPr>
              <a:t>(“match plus action”)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ea typeface="ＭＳ Ｐゴシック" pitchFamily="34" charset="-128"/>
                <a:cs typeface="ＭＳ Ｐゴシック" pitchFamily="34" charset="-128"/>
              </a:rPr>
              <a:t>goal: complete input port processing at </a:t>
            </a:r>
            <a:r>
              <a:rPr lang="ja-JP" altLang="en-US" sz="2200">
                <a:ea typeface="ＭＳ Ｐゴシック" pitchFamily="34" charset="-128"/>
                <a:cs typeface="ＭＳ Ｐゴシック" pitchFamily="34" charset="-128"/>
              </a:rPr>
              <a:t>‘</a:t>
            </a:r>
            <a:r>
              <a:rPr lang="en-US" altLang="ja-JP" sz="2200" dirty="0">
                <a:ea typeface="ＭＳ Ｐゴシック" pitchFamily="34" charset="-128"/>
                <a:cs typeface="ＭＳ Ｐゴシック" pitchFamily="34" charset="-128"/>
              </a:rPr>
              <a:t>line speed</a:t>
            </a:r>
            <a:r>
              <a:rPr lang="ja-JP" altLang="en-US" sz="2200">
                <a:ea typeface="ＭＳ Ｐゴシック" pitchFamily="34" charset="-128"/>
                <a:cs typeface="ＭＳ Ｐゴシック" pitchFamily="34" charset="-128"/>
              </a:rPr>
              <a:t>’</a:t>
            </a:r>
            <a:endParaRPr lang="en-US" altLang="ja-JP" sz="2200" dirty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>
                <a:ea typeface="ＭＳ Ｐゴシック" pitchFamily="34" charset="-128"/>
                <a:cs typeface="ＭＳ Ｐゴシック" pitchFamily="34" charset="-128"/>
              </a:rPr>
              <a:t>queueing: if datagrams arrive faster than forwarding rate into switch fabric</a:t>
            </a:r>
          </a:p>
        </p:txBody>
      </p:sp>
      <p:sp>
        <p:nvSpPr>
          <p:cNvPr id="5327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53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53C0E7BD-E0C3-4C91-8FD1-6807F93D00BF}" type="slidenum">
              <a:rPr lang="en-US" altLang="en-US" sz="1200">
                <a:latin typeface="Tahoma" pitchFamily="34" charset="0"/>
              </a:rPr>
              <a:pPr/>
              <a:t>12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3262" name="Text Box 5"/>
          <p:cNvSpPr txBox="1">
            <a:spLocks noChangeArrowheads="1"/>
          </p:cNvSpPr>
          <p:nvPr/>
        </p:nvSpPr>
        <p:spPr bwMode="auto">
          <a:xfrm>
            <a:off x="379697" y="3054351"/>
            <a:ext cx="21948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altLang="en-US" sz="2000"/>
              <a:t>bit-level reception</a:t>
            </a:r>
            <a:endParaRPr lang="en-US" altLang="en-US" sz="1800"/>
          </a:p>
        </p:txBody>
      </p:sp>
      <p:sp>
        <p:nvSpPr>
          <p:cNvPr id="53263" name="Text Box 6"/>
          <p:cNvSpPr txBox="1">
            <a:spLocks noChangeArrowheads="1"/>
          </p:cNvSpPr>
          <p:nvPr/>
        </p:nvSpPr>
        <p:spPr bwMode="auto">
          <a:xfrm>
            <a:off x="752646" y="3783014"/>
            <a:ext cx="18373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dirty="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altLang="en-US" sz="2000" dirty="0"/>
              <a:t>e.g., Ethernet</a:t>
            </a:r>
          </a:p>
          <a:p>
            <a:pPr algn="r"/>
            <a:r>
              <a:rPr lang="en-US" altLang="en-US" sz="2000" dirty="0"/>
              <a:t>see chapter 4</a:t>
            </a:r>
            <a:endParaRPr lang="en-US" altLang="en-US" sz="1800" dirty="0"/>
          </a:p>
        </p:txBody>
      </p:sp>
      <p:sp>
        <p:nvSpPr>
          <p:cNvPr id="53264" name="Line 45"/>
          <p:cNvSpPr>
            <a:spLocks noChangeShapeType="1"/>
          </p:cNvSpPr>
          <p:nvPr/>
        </p:nvSpPr>
        <p:spPr bwMode="auto">
          <a:xfrm>
            <a:off x="7549886" y="690564"/>
            <a:ext cx="12039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7649633" y="1819276"/>
            <a:ext cx="1143662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fabric</a:t>
            </a:r>
          </a:p>
        </p:txBody>
      </p:sp>
      <p:grpSp>
        <p:nvGrpSpPr>
          <p:cNvPr id="53266" name="Group 56"/>
          <p:cNvGrpSpPr>
            <a:grpSpLocks/>
          </p:cNvGrpSpPr>
          <p:nvPr/>
        </p:nvGrpSpPr>
        <p:grpSpPr bwMode="auto">
          <a:xfrm>
            <a:off x="5606521" y="2062163"/>
            <a:ext cx="1076590" cy="468312"/>
            <a:chOff x="310" y="3526"/>
            <a:chExt cx="1040" cy="457"/>
          </a:xfrm>
        </p:grpSpPr>
        <p:sp>
          <p:nvSpPr>
            <p:cNvPr id="53272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3273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4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5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6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7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8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9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0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67" name="Line 58"/>
          <p:cNvSpPr>
            <a:spLocks noChangeShapeType="1"/>
          </p:cNvSpPr>
          <p:nvPr/>
        </p:nvSpPr>
        <p:spPr bwMode="auto">
          <a:xfrm flipV="1">
            <a:off x="2584848" y="2743200"/>
            <a:ext cx="483261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8" name="Line 59"/>
          <p:cNvSpPr>
            <a:spLocks noChangeShapeType="1"/>
          </p:cNvSpPr>
          <p:nvPr/>
        </p:nvSpPr>
        <p:spPr bwMode="auto">
          <a:xfrm flipV="1">
            <a:off x="2605485" y="2940051"/>
            <a:ext cx="1293283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9" name="Line 60"/>
          <p:cNvSpPr>
            <a:spLocks noChangeShapeType="1"/>
          </p:cNvSpPr>
          <p:nvPr/>
        </p:nvSpPr>
        <p:spPr bwMode="auto">
          <a:xfrm flipV="1">
            <a:off x="5319317" y="3070226"/>
            <a:ext cx="725752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" y="814389"/>
            <a:ext cx="49512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12"/>
          <p:cNvSpPr>
            <a:spLocks noChangeArrowheads="1"/>
          </p:cNvSpPr>
          <p:nvPr/>
        </p:nvSpPr>
        <p:spPr bwMode="auto">
          <a:xfrm>
            <a:off x="2077509" y="1306514"/>
            <a:ext cx="4949560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5" name="Rectangle 13"/>
          <p:cNvSpPr>
            <a:spLocks noChangeArrowheads="1"/>
          </p:cNvSpPr>
          <p:nvPr/>
        </p:nvSpPr>
        <p:spPr bwMode="auto">
          <a:xfrm>
            <a:off x="2246048" y="1820864"/>
            <a:ext cx="1535775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line</a:t>
            </a:r>
          </a:p>
          <a:p>
            <a:pPr algn="ctr"/>
            <a:r>
              <a:rPr lang="en-US" altLang="en-US" sz="1800"/>
              <a:t>termination</a:t>
            </a:r>
          </a:p>
        </p:txBody>
      </p:sp>
      <p:sp>
        <p:nvSpPr>
          <p:cNvPr id="54276" name="Rectangle 14"/>
          <p:cNvSpPr>
            <a:spLocks noChangeArrowheads="1"/>
          </p:cNvSpPr>
          <p:nvPr/>
        </p:nvSpPr>
        <p:spPr bwMode="auto">
          <a:xfrm>
            <a:off x="4005396" y="1492250"/>
            <a:ext cx="1248569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7" name="Rectangle 15"/>
          <p:cNvSpPr>
            <a:spLocks noChangeArrowheads="1"/>
          </p:cNvSpPr>
          <p:nvPr/>
        </p:nvSpPr>
        <p:spPr bwMode="auto">
          <a:xfrm>
            <a:off x="5468938" y="1443038"/>
            <a:ext cx="1351756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8" name="Line 16"/>
          <p:cNvSpPr>
            <a:spLocks noChangeShapeType="1"/>
          </p:cNvSpPr>
          <p:nvPr/>
        </p:nvSpPr>
        <p:spPr bwMode="auto">
          <a:xfrm>
            <a:off x="1778265" y="2232025"/>
            <a:ext cx="45918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9" name="Line 30"/>
          <p:cNvSpPr>
            <a:spLocks noChangeShapeType="1"/>
          </p:cNvSpPr>
          <p:nvPr/>
        </p:nvSpPr>
        <p:spPr bwMode="auto">
          <a:xfrm>
            <a:off x="3802460" y="2211389"/>
            <a:ext cx="206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0" name="Line 31"/>
          <p:cNvSpPr>
            <a:spLocks noChangeShapeType="1"/>
          </p:cNvSpPr>
          <p:nvPr/>
        </p:nvSpPr>
        <p:spPr bwMode="auto">
          <a:xfrm>
            <a:off x="5257404" y="2168525"/>
            <a:ext cx="2063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1" name="Line 32"/>
          <p:cNvSpPr>
            <a:spLocks noChangeShapeType="1"/>
          </p:cNvSpPr>
          <p:nvPr/>
        </p:nvSpPr>
        <p:spPr bwMode="auto">
          <a:xfrm flipV="1">
            <a:off x="6763941" y="2209800"/>
            <a:ext cx="79798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2" name="Rectangle 33"/>
          <p:cNvSpPr>
            <a:spLocks noChangeArrowheads="1"/>
          </p:cNvSpPr>
          <p:nvPr/>
        </p:nvSpPr>
        <p:spPr bwMode="auto">
          <a:xfrm>
            <a:off x="4041510" y="1801814"/>
            <a:ext cx="1143662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(receive)</a:t>
            </a:r>
          </a:p>
        </p:txBody>
      </p:sp>
      <p:sp>
        <p:nvSpPr>
          <p:cNvPr id="54283" name="Text Box 35"/>
          <p:cNvSpPr txBox="1">
            <a:spLocks noChangeArrowheads="1"/>
          </p:cNvSpPr>
          <p:nvPr/>
        </p:nvSpPr>
        <p:spPr bwMode="auto">
          <a:xfrm>
            <a:off x="5549989" y="1455738"/>
            <a:ext cx="12618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lookup,</a:t>
            </a:r>
          </a:p>
          <a:p>
            <a:pPr algn="ctr"/>
            <a:r>
              <a:rPr lang="en-US" altLang="en-US" sz="1800"/>
              <a:t>forwarding</a:t>
            </a:r>
          </a:p>
          <a:p>
            <a:pPr algn="ctr"/>
            <a:endParaRPr lang="en-US" altLang="en-US" sz="1800"/>
          </a:p>
          <a:p>
            <a:pPr algn="ctr"/>
            <a:endParaRPr lang="en-US" altLang="en-US" sz="1800"/>
          </a:p>
          <a:p>
            <a:pPr algn="ctr"/>
            <a:r>
              <a:rPr lang="en-US" altLang="en-US" sz="1800"/>
              <a:t>queueing</a:t>
            </a:r>
          </a:p>
        </p:txBody>
      </p:sp>
      <p:sp>
        <p:nvSpPr>
          <p:cNvPr id="5428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465" y="293688"/>
            <a:ext cx="84201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a typeface="ＭＳ Ｐゴシック" pitchFamily="34" charset="-128"/>
              </a:rPr>
              <a:t>Input port functions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4285" name="Rectangle 4"/>
          <p:cNvSpPr>
            <a:spLocks noGrp="1" noChangeArrowheads="1"/>
          </p:cNvSpPr>
          <p:nvPr>
            <p:ph idx="1"/>
          </p:nvPr>
        </p:nvSpPr>
        <p:spPr>
          <a:xfrm>
            <a:off x="3676914" y="3492500"/>
            <a:ext cx="5910925" cy="2667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decentralized switching</a:t>
            </a:r>
            <a:r>
              <a:rPr lang="en-US" altLang="en-US" sz="2400" i="1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:</a:t>
            </a:r>
            <a:r>
              <a:rPr lang="en-US" altLang="en-US" sz="2400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ea typeface="ＭＳ Ｐゴシック" pitchFamily="34" charset="-128"/>
                <a:cs typeface="ＭＳ Ｐゴシック" pitchFamily="34" charset="-128"/>
              </a:rPr>
              <a:t>using header field values, lookup output port using forwarding table in input port memory </a:t>
            </a:r>
            <a:r>
              <a:rPr lang="en-US" altLang="en-US" sz="2200" i="1" dirty="0">
                <a:ea typeface="ＭＳ Ｐゴシック" pitchFamily="34" charset="-128"/>
                <a:cs typeface="ＭＳ Ｐゴシック" pitchFamily="34" charset="-128"/>
              </a:rPr>
              <a:t>(“match plus action”)</a:t>
            </a:r>
          </a:p>
          <a:p>
            <a:pPr>
              <a:lnSpc>
                <a:spcPct val="90000"/>
              </a:lnSpc>
            </a:pPr>
            <a:r>
              <a:rPr lang="en-US" altLang="en-US" sz="2200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destination-based forwarding: </a:t>
            </a:r>
            <a:r>
              <a:rPr lang="en-US" altLang="en-US" sz="2200" dirty="0">
                <a:ea typeface="ＭＳ Ｐゴシック" pitchFamily="34" charset="-128"/>
                <a:cs typeface="ＭＳ Ｐゴシック" pitchFamily="34" charset="-128"/>
              </a:rPr>
              <a:t>forward based only on destination IP address (traditional)</a:t>
            </a:r>
            <a:endParaRPr lang="en-US" altLang="ja-JP" sz="2200" dirty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200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generalized forwarding: </a:t>
            </a:r>
            <a:r>
              <a:rPr lang="en-US" altLang="en-US" sz="2200" dirty="0">
                <a:ea typeface="ＭＳ Ｐゴシック" pitchFamily="34" charset="-128"/>
                <a:cs typeface="ＭＳ Ｐゴシック" pitchFamily="34" charset="-128"/>
              </a:rPr>
              <a:t>forward based on any set of header field values</a:t>
            </a:r>
          </a:p>
        </p:txBody>
      </p:sp>
      <p:sp>
        <p:nvSpPr>
          <p:cNvPr id="5429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542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FFCD5D63-16B7-455B-8395-4341AE30304F}" type="slidenum">
              <a:rPr lang="en-US" altLang="en-US" sz="1200">
                <a:latin typeface="Tahoma" pitchFamily="34" charset="0"/>
              </a:rPr>
              <a:pPr/>
              <a:t>13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4286" name="Text Box 5"/>
          <p:cNvSpPr txBox="1">
            <a:spLocks noChangeArrowheads="1"/>
          </p:cNvSpPr>
          <p:nvPr/>
        </p:nvSpPr>
        <p:spPr bwMode="auto">
          <a:xfrm>
            <a:off x="379697" y="3054351"/>
            <a:ext cx="21948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altLang="en-US" sz="2000"/>
              <a:t>bit-level reception</a:t>
            </a:r>
            <a:endParaRPr lang="en-US" altLang="en-US" sz="1800"/>
          </a:p>
        </p:txBody>
      </p:sp>
      <p:sp>
        <p:nvSpPr>
          <p:cNvPr id="54287" name="Text Box 6"/>
          <p:cNvSpPr txBox="1">
            <a:spLocks noChangeArrowheads="1"/>
          </p:cNvSpPr>
          <p:nvPr/>
        </p:nvSpPr>
        <p:spPr bwMode="auto">
          <a:xfrm>
            <a:off x="752646" y="3783014"/>
            <a:ext cx="18373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dirty="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altLang="en-US" sz="2000" dirty="0"/>
              <a:t>e.g., Ethernet</a:t>
            </a:r>
          </a:p>
          <a:p>
            <a:pPr algn="r"/>
            <a:r>
              <a:rPr lang="en-US" altLang="en-US" sz="2000" dirty="0"/>
              <a:t>see chapter 4</a:t>
            </a:r>
            <a:endParaRPr lang="en-US" altLang="en-US" sz="1800" dirty="0"/>
          </a:p>
        </p:txBody>
      </p:sp>
      <p:sp>
        <p:nvSpPr>
          <p:cNvPr id="54288" name="Line 45"/>
          <p:cNvSpPr>
            <a:spLocks noChangeShapeType="1"/>
          </p:cNvSpPr>
          <p:nvPr/>
        </p:nvSpPr>
        <p:spPr bwMode="auto">
          <a:xfrm>
            <a:off x="7549886" y="690564"/>
            <a:ext cx="12039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9" name="Rectangle 46"/>
          <p:cNvSpPr>
            <a:spLocks noChangeArrowheads="1"/>
          </p:cNvSpPr>
          <p:nvPr/>
        </p:nvSpPr>
        <p:spPr bwMode="auto">
          <a:xfrm>
            <a:off x="7649633" y="1819276"/>
            <a:ext cx="1143662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fabric</a:t>
            </a:r>
          </a:p>
        </p:txBody>
      </p:sp>
      <p:grpSp>
        <p:nvGrpSpPr>
          <p:cNvPr id="54290" name="Group 56"/>
          <p:cNvGrpSpPr>
            <a:grpSpLocks/>
          </p:cNvGrpSpPr>
          <p:nvPr/>
        </p:nvGrpSpPr>
        <p:grpSpPr bwMode="auto">
          <a:xfrm>
            <a:off x="5606521" y="2062163"/>
            <a:ext cx="1076590" cy="468312"/>
            <a:chOff x="310" y="3526"/>
            <a:chExt cx="1040" cy="457"/>
          </a:xfrm>
        </p:grpSpPr>
        <p:sp>
          <p:nvSpPr>
            <p:cNvPr id="54296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297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8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9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0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1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2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3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4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4291" name="Line 58"/>
          <p:cNvSpPr>
            <a:spLocks noChangeShapeType="1"/>
          </p:cNvSpPr>
          <p:nvPr/>
        </p:nvSpPr>
        <p:spPr bwMode="auto">
          <a:xfrm flipV="1">
            <a:off x="2584848" y="2743200"/>
            <a:ext cx="483261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2" name="Line 59"/>
          <p:cNvSpPr>
            <a:spLocks noChangeShapeType="1"/>
          </p:cNvSpPr>
          <p:nvPr/>
        </p:nvSpPr>
        <p:spPr bwMode="auto">
          <a:xfrm flipV="1">
            <a:off x="2605485" y="2940051"/>
            <a:ext cx="1293283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3" name="Line 60"/>
          <p:cNvSpPr>
            <a:spLocks noChangeShapeType="1"/>
          </p:cNvSpPr>
          <p:nvPr/>
        </p:nvSpPr>
        <p:spPr bwMode="auto">
          <a:xfrm flipV="1">
            <a:off x="5529131" y="3070225"/>
            <a:ext cx="515938" cy="5778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874264" y="1537603"/>
            <a:ext cx="5285421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r>
              <a:rPr lang="en-US" altLang="en-US" sz="1800" b="1">
                <a:cs typeface="Times New Roman" pitchFamily="18" charset="0"/>
              </a:rPr>
              <a:t>Destination Address Range</a:t>
            </a:r>
          </a:p>
          <a:p>
            <a:pPr algn="just"/>
            <a:endParaRPr lang="en-US" altLang="en-US" sz="1800" b="1">
              <a:cs typeface="Times New Roman" pitchFamily="18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11001000 00010111 00010000 00000000</a:t>
            </a:r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through</a:t>
            </a:r>
            <a:r>
              <a:rPr lang="en-US" altLang="en-US" sz="1800">
                <a:latin typeface="Comic Sans MS" pitchFamily="66" charset="0"/>
                <a:cs typeface="Times New Roman" pitchFamily="18" charset="0"/>
              </a:rPr>
              <a:t>                                 </a:t>
            </a:r>
            <a:endParaRPr lang="en-US" altLang="en-US" sz="2000">
              <a:latin typeface="Comic Sans MS" pitchFamily="66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11001000 00010111 00010111 11111111</a:t>
            </a:r>
          </a:p>
          <a:p>
            <a:pPr algn="just"/>
            <a:endParaRPr lang="en-US" altLang="en-US" sz="1800" b="1">
              <a:latin typeface="Courier New" pitchFamily="49" charset="0"/>
              <a:cs typeface="Times New Roman" pitchFamily="18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11001000 00010111 00011000 00000000</a:t>
            </a:r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through</a:t>
            </a:r>
            <a:endParaRPr lang="en-US" altLang="en-US" sz="2000"/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11001000 00010111 00011000 11111111  </a:t>
            </a:r>
          </a:p>
          <a:p>
            <a:pPr algn="just"/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11001000 00010111 00011001 00000000</a:t>
            </a:r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through</a:t>
            </a:r>
            <a:endParaRPr lang="en-US" altLang="en-US" sz="2000"/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11001000 00010111 00011111 11111111  </a:t>
            </a:r>
          </a:p>
          <a:p>
            <a:pPr algn="just"/>
            <a:endParaRPr lang="en-US" altLang="en-US" sz="1800"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otherwise</a:t>
            </a:r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6615434" y="1538319"/>
            <a:ext cx="15696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r>
              <a:rPr lang="en-US" altLang="en-US" sz="1800">
                <a:cs typeface="Times New Roman" pitchFamily="18" charset="0"/>
              </a:rPr>
              <a:t>Link Interface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 u="sng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0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1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2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3  </a:t>
            </a:r>
            <a:endParaRPr lang="en-US" altLang="en-US" sz="2000"/>
          </a:p>
          <a:p>
            <a:pPr algn="just"/>
            <a:endParaRPr lang="en-US" altLang="en-US" sz="1800" b="1">
              <a:cs typeface="Times New Roman" pitchFamily="18" charset="0"/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689638" y="1266826"/>
            <a:ext cx="7825052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>
            <a:off x="677599" y="2084388"/>
            <a:ext cx="7825052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1" name="Line 8"/>
          <p:cNvSpPr>
            <a:spLocks noChangeShapeType="1"/>
          </p:cNvSpPr>
          <p:nvPr/>
        </p:nvSpPr>
        <p:spPr bwMode="auto">
          <a:xfrm>
            <a:off x="706836" y="3119438"/>
            <a:ext cx="7825052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2" name="Line 9"/>
          <p:cNvSpPr>
            <a:spLocks noChangeShapeType="1"/>
          </p:cNvSpPr>
          <p:nvPr/>
        </p:nvSpPr>
        <p:spPr bwMode="auto">
          <a:xfrm>
            <a:off x="699956" y="4241800"/>
            <a:ext cx="7825052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>
            <a:off x="693077" y="5343525"/>
            <a:ext cx="7825052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Line 11"/>
          <p:cNvSpPr>
            <a:spLocks noChangeShapeType="1"/>
          </p:cNvSpPr>
          <p:nvPr/>
        </p:nvSpPr>
        <p:spPr bwMode="auto">
          <a:xfrm>
            <a:off x="6423422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5" name="Text Box 12"/>
          <p:cNvSpPr txBox="1">
            <a:spLocks noChangeArrowheads="1"/>
          </p:cNvSpPr>
          <p:nvPr/>
        </p:nvSpPr>
        <p:spPr bwMode="auto">
          <a:xfrm>
            <a:off x="612246" y="6007100"/>
            <a:ext cx="7230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altLang="en-US">
                <a:latin typeface="Gill Sans MT" pitchFamily="34" charset="0"/>
              </a:rPr>
              <a:t> but what happens if ranges don</a:t>
            </a:r>
            <a:r>
              <a:rPr lang="ja-JP" altLang="en-US">
                <a:latin typeface="Gill Sans MT" pitchFamily="34" charset="0"/>
              </a:rPr>
              <a:t>’</a:t>
            </a:r>
            <a:r>
              <a:rPr lang="en-US" altLang="ja-JP">
                <a:latin typeface="Gill Sans MT" pitchFamily="34" charset="0"/>
              </a:rPr>
              <a:t>t divide up so nicely? </a:t>
            </a:r>
            <a:endParaRPr lang="en-US" altLang="en-US">
              <a:latin typeface="Gill Sans MT" pitchFamily="34" charset="0"/>
            </a:endParaRPr>
          </a:p>
        </p:txBody>
      </p:sp>
      <p:pic>
        <p:nvPicPr>
          <p:cNvPr id="55306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1" y="771525"/>
            <a:ext cx="64371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7"/>
          <p:cNvSpPr>
            <a:spLocks noGrp="1" noChangeArrowheads="1"/>
          </p:cNvSpPr>
          <p:nvPr>
            <p:ph type="title"/>
          </p:nvPr>
        </p:nvSpPr>
        <p:spPr>
          <a:xfrm>
            <a:off x="577851" y="107950"/>
            <a:ext cx="6910123" cy="863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Destination-based forwarding</a:t>
            </a:r>
          </a:p>
        </p:txBody>
      </p:sp>
      <p:sp>
        <p:nvSpPr>
          <p:cNvPr id="553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55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3F3376F8-F046-4E8C-A3B2-C2368A77BC32}" type="slidenum">
              <a:rPr lang="en-US" altLang="en-US" sz="1200">
                <a:latin typeface="Tahoma" pitchFamily="34" charset="0"/>
              </a:rPr>
              <a:pPr/>
              <a:t>14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5308" name="TextBox 1"/>
          <p:cNvSpPr txBox="1">
            <a:spLocks noChangeArrowheads="1"/>
          </p:cNvSpPr>
          <p:nvPr/>
        </p:nvSpPr>
        <p:spPr bwMode="auto">
          <a:xfrm>
            <a:off x="3688954" y="1036638"/>
            <a:ext cx="200888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</a:rPr>
              <a:t>forwarding table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8" y="777875"/>
            <a:ext cx="59418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0"/>
          <p:cNvSpPr>
            <a:spLocks noChangeArrowheads="1"/>
          </p:cNvSpPr>
          <p:nvPr/>
        </p:nvSpPr>
        <p:spPr bwMode="auto">
          <a:xfrm>
            <a:off x="471223" y="1335088"/>
            <a:ext cx="866775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3" name="Rectangle 18"/>
          <p:cNvSpPr>
            <a:spLocks noChangeArrowheads="1"/>
          </p:cNvSpPr>
          <p:nvPr/>
        </p:nvSpPr>
        <p:spPr bwMode="auto">
          <a:xfrm>
            <a:off x="4455319" y="5690251"/>
            <a:ext cx="1773106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4" name="Rectangle 17"/>
          <p:cNvSpPr>
            <a:spLocks noChangeArrowheads="1"/>
          </p:cNvSpPr>
          <p:nvPr/>
        </p:nvSpPr>
        <p:spPr bwMode="auto">
          <a:xfrm>
            <a:off x="4439607" y="6056343"/>
            <a:ext cx="1773106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233" y="95250"/>
            <a:ext cx="8420100" cy="9096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Longest prefix matching</a:t>
            </a:r>
          </a:p>
        </p:txBody>
      </p:sp>
      <p:sp>
        <p:nvSpPr>
          <p:cNvPr id="5634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56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2BA5A5DA-C1D2-4465-A48D-7195B7378F31}" type="slidenum">
              <a:rPr lang="en-US" altLang="en-US" sz="1200">
                <a:latin typeface="Tahoma" pitchFamily="34" charset="0"/>
              </a:rPr>
              <a:pPr/>
              <a:t>15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347207" y="2982264"/>
            <a:ext cx="528542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1800">
                <a:cs typeface="Times New Roman" pitchFamily="18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itchFamily="49" charset="0"/>
                <a:cs typeface="Times New Roman" pitchFamily="18" charset="0"/>
              </a:rPr>
              <a:t>11001000 00010111 00010*** ********* </a:t>
            </a:r>
            <a:endParaRPr lang="en-US" alt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itchFamily="49" charset="0"/>
                <a:cs typeface="Times New Roman" pitchFamily="18" charset="0"/>
              </a:rPr>
              <a:t>11001000 00010111 00011000 *********</a:t>
            </a:r>
            <a:endParaRPr lang="en-US" alt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itchFamily="49" charset="0"/>
                <a:cs typeface="Times New Roman" pitchFamily="18" charset="0"/>
              </a:rPr>
              <a:t>11001000 00010111 00011*** *********</a:t>
            </a:r>
            <a:endParaRPr lang="en-US" altLang="en-US" sz="200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cs typeface="Times New Roman" pitchFamily="18" charset="0"/>
              </a:rPr>
              <a:t>otherwise  </a:t>
            </a:r>
            <a:r>
              <a:rPr lang="en-US" altLang="en-US" sz="1800">
                <a:latin typeface="Times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038755" y="6024842"/>
            <a:ext cx="5122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/>
              <a:t>DA: 11001000  00010111  00011000  10101010</a:t>
            </a:r>
            <a:r>
              <a:rPr lang="en-US" altLang="en-US" sz="1800" dirty="0">
                <a:latin typeface="Comic Sans MS" pitchFamily="66" charset="0"/>
              </a:rPr>
              <a:t> 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04404" y="5272089"/>
            <a:ext cx="1353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023277" y="5641976"/>
            <a:ext cx="5117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/>
              <a:t>DA: 11001000  00010111  00010110  10100001 </a:t>
            </a:r>
          </a:p>
        </p:txBody>
      </p:sp>
      <p:sp>
        <p:nvSpPr>
          <p:cNvPr id="56330" name="Text Box 15"/>
          <p:cNvSpPr txBox="1">
            <a:spLocks noChangeArrowheads="1"/>
          </p:cNvSpPr>
          <p:nvPr/>
        </p:nvSpPr>
        <p:spPr bwMode="auto">
          <a:xfrm>
            <a:off x="6784579" y="5640389"/>
            <a:ext cx="1851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56331" name="Text Box 16"/>
          <p:cNvSpPr txBox="1">
            <a:spLocks noChangeArrowheads="1"/>
          </p:cNvSpPr>
          <p:nvPr/>
        </p:nvSpPr>
        <p:spPr bwMode="auto">
          <a:xfrm>
            <a:off x="6836173" y="5991226"/>
            <a:ext cx="1851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56332" name="Text Box 19"/>
          <p:cNvSpPr txBox="1">
            <a:spLocks noChangeArrowheads="1"/>
          </p:cNvSpPr>
          <p:nvPr/>
        </p:nvSpPr>
        <p:spPr bwMode="auto">
          <a:xfrm>
            <a:off x="619125" y="1490663"/>
            <a:ext cx="844933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latin typeface="Gill Sans MT" pitchFamily="34" charset="0"/>
              </a:rPr>
              <a:t>when looking for forwarding table entry for given destination address, use </a:t>
            </a:r>
            <a:r>
              <a:rPr lang="en-US" altLang="en-US" sz="2800" i="1">
                <a:solidFill>
                  <a:srgbClr val="000099"/>
                </a:solidFill>
                <a:latin typeface="Gill Sans MT" pitchFamily="34" charset="0"/>
              </a:rPr>
              <a:t>longest</a:t>
            </a:r>
            <a:r>
              <a:rPr lang="en-US" altLang="en-US" sz="2800">
                <a:latin typeface="Gill Sans MT" pitchFamily="34" charset="0"/>
              </a:rPr>
              <a:t> address prefix that matches destination address.</a:t>
            </a:r>
          </a:p>
        </p:txBody>
      </p:sp>
      <p:sp>
        <p:nvSpPr>
          <p:cNvPr id="56333" name="Text Box 22"/>
          <p:cNvSpPr txBox="1">
            <a:spLocks noChangeArrowheads="1"/>
          </p:cNvSpPr>
          <p:nvPr/>
        </p:nvSpPr>
        <p:spPr bwMode="auto">
          <a:xfrm>
            <a:off x="605367" y="1036638"/>
            <a:ext cx="33047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i="1">
                <a:solidFill>
                  <a:srgbClr val="CC0000"/>
                </a:solidFill>
                <a:latin typeface="Gill Sans MT" pitchFamily="34" charset="0"/>
              </a:rPr>
              <a:t>longest prefix matching</a:t>
            </a:r>
          </a:p>
        </p:txBody>
      </p:sp>
      <p:sp>
        <p:nvSpPr>
          <p:cNvPr id="56334" name="Rectangle 24"/>
          <p:cNvSpPr>
            <a:spLocks noChangeArrowheads="1"/>
          </p:cNvSpPr>
          <p:nvPr/>
        </p:nvSpPr>
        <p:spPr bwMode="auto">
          <a:xfrm>
            <a:off x="1074870" y="3022600"/>
            <a:ext cx="8081301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35" name="Line 25"/>
          <p:cNvSpPr>
            <a:spLocks noChangeShapeType="1"/>
          </p:cNvSpPr>
          <p:nvPr/>
        </p:nvSpPr>
        <p:spPr bwMode="auto">
          <a:xfrm>
            <a:off x="1074870" y="3457575"/>
            <a:ext cx="80692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6" name="Line 26"/>
          <p:cNvSpPr>
            <a:spLocks noChangeShapeType="1"/>
          </p:cNvSpPr>
          <p:nvPr/>
        </p:nvSpPr>
        <p:spPr bwMode="auto">
          <a:xfrm>
            <a:off x="1107546" y="3887788"/>
            <a:ext cx="80692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27"/>
          <p:cNvSpPr>
            <a:spLocks noChangeShapeType="1"/>
          </p:cNvSpPr>
          <p:nvPr/>
        </p:nvSpPr>
        <p:spPr bwMode="auto">
          <a:xfrm>
            <a:off x="1080029" y="4306888"/>
            <a:ext cx="80692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28"/>
          <p:cNvSpPr>
            <a:spLocks noChangeShapeType="1"/>
          </p:cNvSpPr>
          <p:nvPr/>
        </p:nvSpPr>
        <p:spPr bwMode="auto">
          <a:xfrm>
            <a:off x="1076589" y="4737100"/>
            <a:ext cx="80692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29"/>
          <p:cNvSpPr>
            <a:spLocks noChangeShapeType="1"/>
          </p:cNvSpPr>
          <p:nvPr/>
        </p:nvSpPr>
        <p:spPr bwMode="auto">
          <a:xfrm>
            <a:off x="6691710" y="3022601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Text Box 30"/>
          <p:cNvSpPr txBox="1">
            <a:spLocks noChangeArrowheads="1"/>
          </p:cNvSpPr>
          <p:nvPr/>
        </p:nvSpPr>
        <p:spPr bwMode="auto">
          <a:xfrm>
            <a:off x="7015031" y="2965451"/>
            <a:ext cx="155683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/>
              <a:t>Link interface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0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1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2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058" y="-68262"/>
            <a:ext cx="8420100" cy="1143001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Longest prefix matching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555493" y="1366838"/>
            <a:ext cx="8420100" cy="46482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we’ll see</a:t>
            </a:r>
            <a:r>
              <a:rPr lang="en-US" altLang="en-US" i="1" dirty="0">
                <a:solidFill>
                  <a:srgbClr val="000090"/>
                </a:solidFill>
                <a:ea typeface="ＭＳ Ｐゴシック" pitchFamily="34" charset="-128"/>
                <a:cs typeface="ＭＳ Ｐゴシック" pitchFamily="34" charset="-128"/>
              </a:rPr>
              <a:t> why 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longest prefix matching is used shortly, when we study addressing</a:t>
            </a:r>
          </a:p>
          <a:p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longest prefix matching: often performed using ternary content addressable memories (</a:t>
            </a:r>
            <a:r>
              <a:rPr lang="en-US" altLang="en-US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TCAMs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)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content addressable: </a:t>
            </a:r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present address to TCAM: retrieve address in one clock cycle, regardless of table size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Cisco Catalyst: can up ~1M routing table entries in TCAM</a:t>
            </a:r>
          </a:p>
        </p:txBody>
      </p:sp>
      <p:sp>
        <p:nvSpPr>
          <p:cNvPr id="5734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CECA83A1-D1F2-43D1-998E-12E2A88E1303}" type="slidenum">
              <a:rPr lang="en-US" altLang="en-US" sz="1200">
                <a:latin typeface="Tahoma" pitchFamily="34" charset="0"/>
              </a:rPr>
              <a:pPr/>
              <a:t>16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57347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10" y="777875"/>
            <a:ext cx="59418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46" y="800100"/>
            <a:ext cx="39606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478102" y="247650"/>
            <a:ext cx="84201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a typeface="ＭＳ Ｐゴシック" pitchFamily="34" charset="-128"/>
              </a:rPr>
              <a:t>Switching fabrics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idx="1"/>
          </p:nvPr>
        </p:nvSpPr>
        <p:spPr>
          <a:xfrm>
            <a:off x="760148" y="1177925"/>
            <a:ext cx="84201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transfer packet from </a:t>
            </a:r>
            <a:r>
              <a:rPr lang="en-US" dirty="0">
                <a:solidFill>
                  <a:srgbClr val="000099"/>
                </a:solidFill>
                <a:cs typeface="+mn-cs"/>
              </a:rPr>
              <a:t>input buffer </a:t>
            </a:r>
            <a:r>
              <a:rPr lang="en-US" dirty="0">
                <a:cs typeface="+mn-cs"/>
              </a:rPr>
              <a:t>to appropriate </a:t>
            </a:r>
            <a:r>
              <a:rPr lang="en-US" dirty="0">
                <a:solidFill>
                  <a:srgbClr val="000099"/>
                </a:solidFill>
                <a:cs typeface="+mn-cs"/>
              </a:rPr>
              <a:t>output buffer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switching rate: rate at which packets can be transfer from inputs to outputs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often measured as multiple of input/output line rate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N inputs: switching rate N times line rate desirable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three types of </a:t>
            </a:r>
            <a:r>
              <a:rPr lang="en-US" dirty="0">
                <a:solidFill>
                  <a:srgbClr val="000099"/>
                </a:solidFill>
                <a:cs typeface="+mn-cs"/>
              </a:rPr>
              <a:t>switching fabrics</a:t>
            </a:r>
          </a:p>
        </p:txBody>
      </p:sp>
      <p:sp>
        <p:nvSpPr>
          <p:cNvPr id="584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584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9DADB81E-528F-48AA-B7B5-5BEE0952A233}" type="slidenum">
              <a:rPr lang="en-US" altLang="en-US" sz="1200">
                <a:latin typeface="Tahoma" pitchFamily="34" charset="0"/>
              </a:rPr>
              <a:pPr/>
              <a:t>17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58372" name="Group 30"/>
          <p:cNvGrpSpPr>
            <a:grpSpLocks/>
          </p:cNvGrpSpPr>
          <p:nvPr/>
        </p:nvGrpSpPr>
        <p:grpSpPr bwMode="auto">
          <a:xfrm>
            <a:off x="804862" y="4283075"/>
            <a:ext cx="964804" cy="215900"/>
            <a:chOff x="876" y="2800"/>
            <a:chExt cx="642" cy="175"/>
          </a:xfrm>
        </p:grpSpPr>
        <p:sp>
          <p:nvSpPr>
            <p:cNvPr id="58502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3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4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5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6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3" name="Group 45"/>
          <p:cNvGrpSpPr>
            <a:grpSpLocks/>
          </p:cNvGrpSpPr>
          <p:nvPr/>
        </p:nvGrpSpPr>
        <p:grpSpPr bwMode="auto">
          <a:xfrm>
            <a:off x="779067" y="4678363"/>
            <a:ext cx="964803" cy="215900"/>
            <a:chOff x="876" y="2800"/>
            <a:chExt cx="642" cy="175"/>
          </a:xfrm>
        </p:grpSpPr>
        <p:sp>
          <p:nvSpPr>
            <p:cNvPr id="58497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8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9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0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1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4" name="Group 51"/>
          <p:cNvGrpSpPr>
            <a:grpSpLocks/>
          </p:cNvGrpSpPr>
          <p:nvPr/>
        </p:nvGrpSpPr>
        <p:grpSpPr bwMode="auto">
          <a:xfrm>
            <a:off x="773906" y="5105400"/>
            <a:ext cx="964804" cy="215900"/>
            <a:chOff x="876" y="2800"/>
            <a:chExt cx="642" cy="175"/>
          </a:xfrm>
        </p:grpSpPr>
        <p:sp>
          <p:nvSpPr>
            <p:cNvPr id="58492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3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4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5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6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5" name="Rectangle 57"/>
          <p:cNvSpPr>
            <a:spLocks noChangeArrowheads="1"/>
          </p:cNvSpPr>
          <p:nvPr/>
        </p:nvSpPr>
        <p:spPr bwMode="auto">
          <a:xfrm>
            <a:off x="1735270" y="4200525"/>
            <a:ext cx="763588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58376" name="Group 64"/>
          <p:cNvGrpSpPr>
            <a:grpSpLocks/>
          </p:cNvGrpSpPr>
          <p:nvPr/>
        </p:nvGrpSpPr>
        <p:grpSpPr bwMode="auto">
          <a:xfrm>
            <a:off x="2504017" y="4281488"/>
            <a:ext cx="964804" cy="215900"/>
            <a:chOff x="455" y="3463"/>
            <a:chExt cx="561" cy="136"/>
          </a:xfrm>
        </p:grpSpPr>
        <p:sp>
          <p:nvSpPr>
            <p:cNvPr id="58487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8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9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0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1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7" name="Group 65"/>
          <p:cNvGrpSpPr>
            <a:grpSpLocks/>
          </p:cNvGrpSpPr>
          <p:nvPr/>
        </p:nvGrpSpPr>
        <p:grpSpPr bwMode="auto">
          <a:xfrm>
            <a:off x="2509177" y="4673600"/>
            <a:ext cx="964803" cy="215900"/>
            <a:chOff x="455" y="3463"/>
            <a:chExt cx="561" cy="136"/>
          </a:xfrm>
        </p:grpSpPr>
        <p:sp>
          <p:nvSpPr>
            <p:cNvPr id="58482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3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4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5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6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8" name="Group 71"/>
          <p:cNvGrpSpPr>
            <a:grpSpLocks/>
          </p:cNvGrpSpPr>
          <p:nvPr/>
        </p:nvGrpSpPr>
        <p:grpSpPr bwMode="auto">
          <a:xfrm>
            <a:off x="2504017" y="5100638"/>
            <a:ext cx="964804" cy="215900"/>
            <a:chOff x="455" y="3463"/>
            <a:chExt cx="561" cy="136"/>
          </a:xfrm>
        </p:grpSpPr>
        <p:sp>
          <p:nvSpPr>
            <p:cNvPr id="58477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8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9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0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1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9" name="Text Box 78"/>
          <p:cNvSpPr txBox="1">
            <a:spLocks noChangeArrowheads="1"/>
          </p:cNvSpPr>
          <p:nvPr/>
        </p:nvSpPr>
        <p:spPr bwMode="auto">
          <a:xfrm>
            <a:off x="1554691" y="5586413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99"/>
                </a:solidFill>
              </a:rPr>
              <a:t>memory</a:t>
            </a:r>
          </a:p>
        </p:txBody>
      </p:sp>
      <p:sp>
        <p:nvSpPr>
          <p:cNvPr id="58380" name="Text Box 79"/>
          <p:cNvSpPr txBox="1">
            <a:spLocks noChangeArrowheads="1"/>
          </p:cNvSpPr>
          <p:nvPr/>
        </p:nvSpPr>
        <p:spPr bwMode="auto">
          <a:xfrm>
            <a:off x="1661320" y="4518025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memory</a:t>
            </a:r>
          </a:p>
        </p:txBody>
      </p:sp>
      <p:grpSp>
        <p:nvGrpSpPr>
          <p:cNvPr id="58381" name="Group 80"/>
          <p:cNvGrpSpPr>
            <a:grpSpLocks/>
          </p:cNvGrpSpPr>
          <p:nvPr/>
        </p:nvGrpSpPr>
        <p:grpSpPr bwMode="auto">
          <a:xfrm>
            <a:off x="3952081" y="4267200"/>
            <a:ext cx="964804" cy="215900"/>
            <a:chOff x="876" y="2800"/>
            <a:chExt cx="642" cy="175"/>
          </a:xfrm>
        </p:grpSpPr>
        <p:sp>
          <p:nvSpPr>
            <p:cNvPr id="58472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3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4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5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6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2" name="Group 86"/>
          <p:cNvGrpSpPr>
            <a:grpSpLocks/>
          </p:cNvGrpSpPr>
          <p:nvPr/>
        </p:nvGrpSpPr>
        <p:grpSpPr bwMode="auto">
          <a:xfrm>
            <a:off x="3950362" y="4662488"/>
            <a:ext cx="964803" cy="215900"/>
            <a:chOff x="876" y="2800"/>
            <a:chExt cx="642" cy="175"/>
          </a:xfrm>
        </p:grpSpPr>
        <p:sp>
          <p:nvSpPr>
            <p:cNvPr id="58467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8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9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0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1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3" name="Group 92"/>
          <p:cNvGrpSpPr>
            <a:grpSpLocks/>
          </p:cNvGrpSpPr>
          <p:nvPr/>
        </p:nvGrpSpPr>
        <p:grpSpPr bwMode="auto">
          <a:xfrm>
            <a:off x="3945202" y="5089525"/>
            <a:ext cx="964804" cy="215900"/>
            <a:chOff x="876" y="2800"/>
            <a:chExt cx="642" cy="175"/>
          </a:xfrm>
        </p:grpSpPr>
        <p:sp>
          <p:nvSpPr>
            <p:cNvPr id="58462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3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4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5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6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4" name="Line 98"/>
          <p:cNvSpPr>
            <a:spLocks noChangeShapeType="1"/>
          </p:cNvSpPr>
          <p:nvPr/>
        </p:nvSpPr>
        <p:spPr bwMode="auto">
          <a:xfrm>
            <a:off x="4928923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8385" name="Group 99"/>
          <p:cNvGrpSpPr>
            <a:grpSpLocks/>
          </p:cNvGrpSpPr>
          <p:nvPr/>
        </p:nvGrpSpPr>
        <p:grpSpPr bwMode="auto">
          <a:xfrm>
            <a:off x="4987396" y="4254500"/>
            <a:ext cx="964804" cy="215900"/>
            <a:chOff x="455" y="3463"/>
            <a:chExt cx="561" cy="136"/>
          </a:xfrm>
        </p:grpSpPr>
        <p:sp>
          <p:nvSpPr>
            <p:cNvPr id="58457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8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9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0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1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6" name="Group 105"/>
          <p:cNvGrpSpPr>
            <a:grpSpLocks/>
          </p:cNvGrpSpPr>
          <p:nvPr/>
        </p:nvGrpSpPr>
        <p:grpSpPr bwMode="auto">
          <a:xfrm>
            <a:off x="4992556" y="4646613"/>
            <a:ext cx="964803" cy="215900"/>
            <a:chOff x="455" y="3463"/>
            <a:chExt cx="561" cy="136"/>
          </a:xfrm>
        </p:grpSpPr>
        <p:sp>
          <p:nvSpPr>
            <p:cNvPr id="58452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3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4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5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6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7" name="Group 111"/>
          <p:cNvGrpSpPr>
            <a:grpSpLocks/>
          </p:cNvGrpSpPr>
          <p:nvPr/>
        </p:nvGrpSpPr>
        <p:grpSpPr bwMode="auto">
          <a:xfrm>
            <a:off x="4987396" y="5073650"/>
            <a:ext cx="964804" cy="215900"/>
            <a:chOff x="455" y="3463"/>
            <a:chExt cx="561" cy="136"/>
          </a:xfrm>
        </p:grpSpPr>
        <p:sp>
          <p:nvSpPr>
            <p:cNvPr id="58447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8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9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0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1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8" name="Text Box 117"/>
          <p:cNvSpPr txBox="1">
            <a:spLocks noChangeArrowheads="1"/>
          </p:cNvSpPr>
          <p:nvPr/>
        </p:nvSpPr>
        <p:spPr bwMode="auto">
          <a:xfrm>
            <a:off x="4643437" y="5583238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99"/>
                </a:solidFill>
              </a:rPr>
              <a:t>bus</a:t>
            </a:r>
          </a:p>
        </p:txBody>
      </p:sp>
      <p:grpSp>
        <p:nvGrpSpPr>
          <p:cNvPr id="58389" name="Group 118"/>
          <p:cNvGrpSpPr>
            <a:grpSpLocks/>
          </p:cNvGrpSpPr>
          <p:nvPr/>
        </p:nvGrpSpPr>
        <p:grpSpPr bwMode="auto">
          <a:xfrm>
            <a:off x="6598841" y="4233863"/>
            <a:ext cx="964803" cy="215900"/>
            <a:chOff x="876" y="2800"/>
            <a:chExt cx="642" cy="175"/>
          </a:xfrm>
        </p:grpSpPr>
        <p:sp>
          <p:nvSpPr>
            <p:cNvPr id="58442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3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4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5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6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0" name="Group 124"/>
          <p:cNvGrpSpPr>
            <a:grpSpLocks/>
          </p:cNvGrpSpPr>
          <p:nvPr/>
        </p:nvGrpSpPr>
        <p:grpSpPr bwMode="auto">
          <a:xfrm>
            <a:off x="6573044" y="4629150"/>
            <a:ext cx="964804" cy="215900"/>
            <a:chOff x="876" y="2800"/>
            <a:chExt cx="642" cy="175"/>
          </a:xfrm>
        </p:grpSpPr>
        <p:sp>
          <p:nvSpPr>
            <p:cNvPr id="58437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8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9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0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1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1" name="Group 130"/>
          <p:cNvGrpSpPr>
            <a:grpSpLocks/>
          </p:cNvGrpSpPr>
          <p:nvPr/>
        </p:nvGrpSpPr>
        <p:grpSpPr bwMode="auto">
          <a:xfrm>
            <a:off x="6567885" y="5056188"/>
            <a:ext cx="964803" cy="215900"/>
            <a:chOff x="876" y="2800"/>
            <a:chExt cx="642" cy="175"/>
          </a:xfrm>
        </p:grpSpPr>
        <p:sp>
          <p:nvSpPr>
            <p:cNvPr id="58432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3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4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5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6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2" name="Group 154"/>
          <p:cNvGrpSpPr>
            <a:grpSpLocks/>
          </p:cNvGrpSpPr>
          <p:nvPr/>
        </p:nvGrpSpPr>
        <p:grpSpPr bwMode="auto">
          <a:xfrm rot="5400000">
            <a:off x="7822804" y="5209911"/>
            <a:ext cx="895350" cy="1121304"/>
            <a:chOff x="2954" y="2776"/>
            <a:chExt cx="564" cy="652"/>
          </a:xfrm>
        </p:grpSpPr>
        <p:grpSp>
          <p:nvGrpSpPr>
            <p:cNvPr id="58414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58427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8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9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30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31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5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58422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3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4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5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6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6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58417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18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19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0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1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8393" name="Line 155"/>
          <p:cNvSpPr>
            <a:spLocks noChangeShapeType="1"/>
          </p:cNvSpPr>
          <p:nvPr/>
        </p:nvSpPr>
        <p:spPr bwMode="auto">
          <a:xfrm>
            <a:off x="7563645" y="4340225"/>
            <a:ext cx="115226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4" name="Line 156"/>
          <p:cNvSpPr>
            <a:spLocks noChangeShapeType="1"/>
          </p:cNvSpPr>
          <p:nvPr/>
        </p:nvSpPr>
        <p:spPr bwMode="auto">
          <a:xfrm flipV="1">
            <a:off x="7522369" y="4727576"/>
            <a:ext cx="1203854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5" name="Line 157"/>
          <p:cNvSpPr>
            <a:spLocks noChangeShapeType="1"/>
          </p:cNvSpPr>
          <p:nvPr/>
        </p:nvSpPr>
        <p:spPr bwMode="auto">
          <a:xfrm>
            <a:off x="7522370" y="5159375"/>
            <a:ext cx="119353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6" name="Line 158"/>
          <p:cNvSpPr>
            <a:spLocks noChangeShapeType="1"/>
          </p:cNvSpPr>
          <p:nvPr/>
        </p:nvSpPr>
        <p:spPr bwMode="auto">
          <a:xfrm flipV="1">
            <a:off x="7828492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7" name="Line 159"/>
          <p:cNvSpPr>
            <a:spLocks noChangeShapeType="1"/>
          </p:cNvSpPr>
          <p:nvPr/>
        </p:nvSpPr>
        <p:spPr bwMode="auto">
          <a:xfrm flipV="1">
            <a:off x="8285956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8" name="Line 160"/>
          <p:cNvSpPr>
            <a:spLocks noChangeShapeType="1"/>
          </p:cNvSpPr>
          <p:nvPr/>
        </p:nvSpPr>
        <p:spPr bwMode="auto">
          <a:xfrm flipV="1">
            <a:off x="8715904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9" name="Oval 161"/>
          <p:cNvSpPr>
            <a:spLocks noChangeArrowheads="1"/>
          </p:cNvSpPr>
          <p:nvPr/>
        </p:nvSpPr>
        <p:spPr bwMode="auto">
          <a:xfrm>
            <a:off x="7783777" y="4302125"/>
            <a:ext cx="96308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0" name="Oval 162"/>
          <p:cNvSpPr>
            <a:spLocks noChangeArrowheads="1"/>
          </p:cNvSpPr>
          <p:nvPr/>
        </p:nvSpPr>
        <p:spPr bwMode="auto">
          <a:xfrm>
            <a:off x="7783777" y="4686300"/>
            <a:ext cx="96308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1" name="Oval 163"/>
          <p:cNvSpPr>
            <a:spLocks noChangeArrowheads="1"/>
          </p:cNvSpPr>
          <p:nvPr/>
        </p:nvSpPr>
        <p:spPr bwMode="auto">
          <a:xfrm>
            <a:off x="7776898" y="5111750"/>
            <a:ext cx="96308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2" name="Oval 164"/>
          <p:cNvSpPr>
            <a:spLocks noChangeArrowheads="1"/>
          </p:cNvSpPr>
          <p:nvPr/>
        </p:nvSpPr>
        <p:spPr bwMode="auto">
          <a:xfrm>
            <a:off x="8244681" y="4302125"/>
            <a:ext cx="96308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3" name="Oval 165"/>
          <p:cNvSpPr>
            <a:spLocks noChangeArrowheads="1"/>
          </p:cNvSpPr>
          <p:nvPr/>
        </p:nvSpPr>
        <p:spPr bwMode="auto">
          <a:xfrm>
            <a:off x="8244681" y="4686300"/>
            <a:ext cx="96308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4" name="Oval 166"/>
          <p:cNvSpPr>
            <a:spLocks noChangeArrowheads="1"/>
          </p:cNvSpPr>
          <p:nvPr/>
        </p:nvSpPr>
        <p:spPr bwMode="auto">
          <a:xfrm>
            <a:off x="8237802" y="5111750"/>
            <a:ext cx="96308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5" name="Oval 167"/>
          <p:cNvSpPr>
            <a:spLocks noChangeArrowheads="1"/>
          </p:cNvSpPr>
          <p:nvPr/>
        </p:nvSpPr>
        <p:spPr bwMode="auto">
          <a:xfrm>
            <a:off x="8667750" y="4302125"/>
            <a:ext cx="96308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6" name="Oval 168"/>
          <p:cNvSpPr>
            <a:spLocks noChangeArrowheads="1"/>
          </p:cNvSpPr>
          <p:nvPr/>
        </p:nvSpPr>
        <p:spPr bwMode="auto">
          <a:xfrm>
            <a:off x="8667750" y="4686300"/>
            <a:ext cx="96308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7" name="Oval 169"/>
          <p:cNvSpPr>
            <a:spLocks noChangeArrowheads="1"/>
          </p:cNvSpPr>
          <p:nvPr/>
        </p:nvSpPr>
        <p:spPr bwMode="auto">
          <a:xfrm>
            <a:off x="8660871" y="5111750"/>
            <a:ext cx="96308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8" name="Text Box 170"/>
          <p:cNvSpPr txBox="1">
            <a:spLocks noChangeArrowheads="1"/>
          </p:cNvSpPr>
          <p:nvPr/>
        </p:nvSpPr>
        <p:spPr bwMode="auto">
          <a:xfrm>
            <a:off x="6390746" y="5589588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99"/>
                </a:solidFill>
              </a:rPr>
              <a:t>crossbar</a:t>
            </a:r>
          </a:p>
        </p:txBody>
      </p:sp>
      <p:sp>
        <p:nvSpPr>
          <p:cNvPr id="58409" name="Freeform 171"/>
          <p:cNvSpPr>
            <a:spLocks/>
          </p:cNvSpPr>
          <p:nvPr/>
        </p:nvSpPr>
        <p:spPr bwMode="auto">
          <a:xfrm>
            <a:off x="639763" y="4325938"/>
            <a:ext cx="303199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0" name="Freeform 172"/>
          <p:cNvSpPr>
            <a:spLocks/>
          </p:cNvSpPr>
          <p:nvPr/>
        </p:nvSpPr>
        <p:spPr bwMode="auto">
          <a:xfrm>
            <a:off x="3945202" y="4295775"/>
            <a:ext cx="2173817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1" name="Freeform 173"/>
          <p:cNvSpPr>
            <a:spLocks/>
          </p:cNvSpPr>
          <p:nvPr/>
        </p:nvSpPr>
        <p:spPr bwMode="auto">
          <a:xfrm>
            <a:off x="6542087" y="4286250"/>
            <a:ext cx="1671638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79" y="781050"/>
            <a:ext cx="49512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06835" y="263525"/>
            <a:ext cx="84201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a typeface="ＭＳ Ｐゴシック" pitchFamily="34" charset="-128"/>
              </a:rPr>
              <a:t>Switching via memory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177925"/>
            <a:ext cx="8502650" cy="1066800"/>
          </a:xfrm>
        </p:spPr>
        <p:txBody>
          <a:bodyPr>
            <a:noAutofit/>
          </a:bodyPr>
          <a:lstStyle/>
          <a:p>
            <a:pPr marL="234950" indent="-234950"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First generation routers:</a:t>
            </a:r>
          </a:p>
          <a:p>
            <a:pPr marL="234950" indent="-234950"/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traditional computers with switching under </a:t>
            </a:r>
            <a:r>
              <a:rPr lang="en-US" altLang="en-US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direct control of CPU</a:t>
            </a:r>
          </a:p>
          <a:p>
            <a:pPr marL="234950" indent="-234950"/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packet copied to system</a:t>
            </a:r>
            <a:r>
              <a:rPr lang="ja-JP" altLang="en-US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  <a:cs typeface="ＭＳ Ｐゴシック" pitchFamily="34" charset="-128"/>
              </a:rPr>
              <a:t>s memory</a:t>
            </a:r>
          </a:p>
          <a:p>
            <a:pPr marL="234950" indent="-234950"/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 speed</a:t>
            </a:r>
            <a:r>
              <a:rPr lang="en-US" altLang="en-US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 limited by memory bandwidth 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(2 bus crossings per datagram)</a:t>
            </a:r>
            <a:endParaRPr lang="en-US" altLang="en-US" sz="18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5940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5940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FE29ABD8-641C-452B-B5E6-DC118DDB03E1}" type="slidenum">
              <a:rPr lang="en-US" altLang="en-US" sz="1200">
                <a:latin typeface="Tahoma" pitchFamily="34" charset="0"/>
              </a:rPr>
              <a:pPr/>
              <a:t>18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59396" name="Group 42"/>
          <p:cNvGrpSpPr>
            <a:grpSpLocks/>
          </p:cNvGrpSpPr>
          <p:nvPr/>
        </p:nvGrpSpPr>
        <p:grpSpPr bwMode="auto">
          <a:xfrm>
            <a:off x="1690556" y="4032251"/>
            <a:ext cx="7063184" cy="1790700"/>
            <a:chOff x="983" y="2540"/>
            <a:chExt cx="4107" cy="1128"/>
          </a:xfrm>
        </p:grpSpPr>
        <p:sp>
          <p:nvSpPr>
            <p:cNvPr id="59403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4" name="Text Box 31"/>
            <p:cNvSpPr txBox="1">
              <a:spLocks noChangeArrowheads="1"/>
            </p:cNvSpPr>
            <p:nvPr/>
          </p:nvSpPr>
          <p:spPr bwMode="auto">
            <a:xfrm>
              <a:off x="1015" y="2557"/>
              <a:ext cx="659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input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Ethernet)</a:t>
              </a:r>
            </a:p>
          </p:txBody>
        </p:sp>
        <p:sp>
          <p:nvSpPr>
            <p:cNvPr id="59405" name="Text Box 32"/>
            <p:cNvSpPr txBox="1">
              <a:spLocks noChangeArrowheads="1"/>
            </p:cNvSpPr>
            <p:nvPr/>
          </p:nvSpPr>
          <p:spPr bwMode="auto">
            <a:xfrm>
              <a:off x="2346" y="2773"/>
              <a:ext cx="59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memory</a:t>
              </a:r>
            </a:p>
          </p:txBody>
        </p:sp>
        <p:sp>
          <p:nvSpPr>
            <p:cNvPr id="59406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7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8" name="Text Box 36"/>
            <p:cNvSpPr txBox="1">
              <a:spLocks noChangeArrowheads="1"/>
            </p:cNvSpPr>
            <p:nvPr/>
          </p:nvSpPr>
          <p:spPr bwMode="auto">
            <a:xfrm>
              <a:off x="3589" y="2555"/>
              <a:ext cx="659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output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Ethernet)</a:t>
              </a:r>
            </a:p>
          </p:txBody>
        </p:sp>
        <p:sp>
          <p:nvSpPr>
            <p:cNvPr id="59409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0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1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2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3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7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system bus</a:t>
              </a:r>
            </a:p>
          </p:txBody>
        </p:sp>
      </p:grpSp>
      <p:pic>
        <p:nvPicPr>
          <p:cNvPr id="59397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33" y="4225926"/>
            <a:ext cx="5778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33" y="4189413"/>
            <a:ext cx="5778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409311" y="4460875"/>
            <a:ext cx="471223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423069" y="4470401"/>
            <a:ext cx="483262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6" y="965200"/>
            <a:ext cx="44559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>
          <a:xfrm>
            <a:off x="486702" y="385763"/>
            <a:ext cx="84201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a typeface="ＭＳ Ｐゴシック" pitchFamily="34" charset="-128"/>
              </a:rPr>
              <a:t>Switching via a bus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idx="1"/>
          </p:nvPr>
        </p:nvSpPr>
        <p:spPr>
          <a:xfrm>
            <a:off x="684477" y="1530350"/>
            <a:ext cx="6076025" cy="4071938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   to output port memory via a shared bus</a:t>
            </a:r>
          </a:p>
          <a:p>
            <a:pPr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bus contention:</a:t>
            </a:r>
            <a:r>
              <a:rPr lang="en-US" dirty="0">
                <a:cs typeface="+mn-cs"/>
              </a:rPr>
              <a:t>  switching speed </a:t>
            </a:r>
            <a:r>
              <a:rPr lang="en-US" dirty="0">
                <a:solidFill>
                  <a:srgbClr val="000099"/>
                </a:solidFill>
                <a:cs typeface="+mn-cs"/>
              </a:rPr>
              <a:t>limited by bus bandwidth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32 Gbps bus, </a:t>
            </a:r>
            <a:r>
              <a:rPr lang="en-US" dirty="0">
                <a:solidFill>
                  <a:srgbClr val="000099"/>
                </a:solidFill>
                <a:cs typeface="+mn-cs"/>
              </a:rPr>
              <a:t>Cisco 5600</a:t>
            </a:r>
            <a:r>
              <a:rPr lang="en-US" dirty="0">
                <a:cs typeface="+mn-cs"/>
              </a:rPr>
              <a:t>: sufficient speed for access and enterprise routers</a:t>
            </a:r>
          </a:p>
        </p:txBody>
      </p:sp>
      <p:sp>
        <p:nvSpPr>
          <p:cNvPr id="6043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604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A76502E-43AD-4432-9708-4DE7BCD38C73}" type="slidenum">
              <a:rPr lang="en-US" altLang="en-US" sz="1200">
                <a:latin typeface="Tahoma" pitchFamily="34" charset="0"/>
              </a:rPr>
              <a:pPr/>
              <a:t>19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60420" name="Group 8"/>
          <p:cNvGrpSpPr>
            <a:grpSpLocks/>
          </p:cNvGrpSpPr>
          <p:nvPr/>
        </p:nvGrpSpPr>
        <p:grpSpPr bwMode="auto">
          <a:xfrm>
            <a:off x="6942800" y="2435225"/>
            <a:ext cx="964803" cy="215900"/>
            <a:chOff x="876" y="2800"/>
            <a:chExt cx="642" cy="175"/>
          </a:xfrm>
        </p:grpSpPr>
        <p:sp>
          <p:nvSpPr>
            <p:cNvPr id="60456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7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8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9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60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1" name="Group 14"/>
          <p:cNvGrpSpPr>
            <a:grpSpLocks/>
          </p:cNvGrpSpPr>
          <p:nvPr/>
        </p:nvGrpSpPr>
        <p:grpSpPr bwMode="auto">
          <a:xfrm>
            <a:off x="6941079" y="2830513"/>
            <a:ext cx="964804" cy="215900"/>
            <a:chOff x="876" y="2800"/>
            <a:chExt cx="642" cy="175"/>
          </a:xfrm>
        </p:grpSpPr>
        <p:sp>
          <p:nvSpPr>
            <p:cNvPr id="60451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2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3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4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5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2" name="Group 20"/>
          <p:cNvGrpSpPr>
            <a:grpSpLocks/>
          </p:cNvGrpSpPr>
          <p:nvPr/>
        </p:nvGrpSpPr>
        <p:grpSpPr bwMode="auto">
          <a:xfrm>
            <a:off x="6935921" y="3257550"/>
            <a:ext cx="964803" cy="215900"/>
            <a:chOff x="876" y="2800"/>
            <a:chExt cx="642" cy="175"/>
          </a:xfrm>
        </p:grpSpPr>
        <p:sp>
          <p:nvSpPr>
            <p:cNvPr id="60446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7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8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9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0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3" name="Line 26"/>
          <p:cNvSpPr>
            <a:spLocks noChangeShapeType="1"/>
          </p:cNvSpPr>
          <p:nvPr/>
        </p:nvSpPr>
        <p:spPr bwMode="auto">
          <a:xfrm>
            <a:off x="7919641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24" name="Group 27"/>
          <p:cNvGrpSpPr>
            <a:grpSpLocks/>
          </p:cNvGrpSpPr>
          <p:nvPr/>
        </p:nvGrpSpPr>
        <p:grpSpPr bwMode="auto">
          <a:xfrm>
            <a:off x="7978114" y="2422525"/>
            <a:ext cx="964803" cy="215900"/>
            <a:chOff x="455" y="3463"/>
            <a:chExt cx="561" cy="136"/>
          </a:xfrm>
        </p:grpSpPr>
        <p:sp>
          <p:nvSpPr>
            <p:cNvPr id="60441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2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3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4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5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5" name="Group 33"/>
          <p:cNvGrpSpPr>
            <a:grpSpLocks/>
          </p:cNvGrpSpPr>
          <p:nvPr/>
        </p:nvGrpSpPr>
        <p:grpSpPr bwMode="auto">
          <a:xfrm>
            <a:off x="7983273" y="2814638"/>
            <a:ext cx="964804" cy="215900"/>
            <a:chOff x="455" y="3463"/>
            <a:chExt cx="561" cy="136"/>
          </a:xfrm>
        </p:grpSpPr>
        <p:sp>
          <p:nvSpPr>
            <p:cNvPr id="60436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7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8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9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0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6" name="Group 39"/>
          <p:cNvGrpSpPr>
            <a:grpSpLocks/>
          </p:cNvGrpSpPr>
          <p:nvPr/>
        </p:nvGrpSpPr>
        <p:grpSpPr bwMode="auto">
          <a:xfrm>
            <a:off x="7978114" y="3241675"/>
            <a:ext cx="964803" cy="215900"/>
            <a:chOff x="455" y="3463"/>
            <a:chExt cx="561" cy="136"/>
          </a:xfrm>
        </p:grpSpPr>
        <p:sp>
          <p:nvSpPr>
            <p:cNvPr id="60431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2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3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4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5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7" name="Text Box 45"/>
          <p:cNvSpPr txBox="1">
            <a:spLocks noChangeArrowheads="1"/>
          </p:cNvSpPr>
          <p:nvPr/>
        </p:nvSpPr>
        <p:spPr bwMode="auto">
          <a:xfrm>
            <a:off x="7634156" y="3678238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bus</a:t>
            </a:r>
          </a:p>
        </p:txBody>
      </p:sp>
      <p:sp>
        <p:nvSpPr>
          <p:cNvPr id="60428" name="Freeform 46"/>
          <p:cNvSpPr>
            <a:spLocks/>
          </p:cNvSpPr>
          <p:nvPr/>
        </p:nvSpPr>
        <p:spPr bwMode="auto">
          <a:xfrm>
            <a:off x="6935920" y="2463800"/>
            <a:ext cx="2173817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00000"/>
                </a:solidFill>
              </a:rPr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3052" y="5602137"/>
            <a:ext cx="22926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6206" y="5602137"/>
            <a:ext cx="28546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312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9" y="849314"/>
            <a:ext cx="79230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783" y="241301"/>
            <a:ext cx="8420100" cy="8540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Switching via interconnection network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>
          <a:xfrm>
            <a:off x="419630" y="1325563"/>
            <a:ext cx="6428581" cy="4411662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overcome  bus bandwidth limitations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banyan networks, </a:t>
            </a:r>
            <a:r>
              <a:rPr lang="en-US" dirty="0">
                <a:solidFill>
                  <a:srgbClr val="000099"/>
                </a:solidFill>
                <a:cs typeface="+mn-cs"/>
              </a:rPr>
              <a:t>crossbar</a:t>
            </a:r>
            <a:r>
              <a:rPr lang="en-US" dirty="0">
                <a:cs typeface="+mn-cs"/>
              </a:rPr>
              <a:t>, other interconnection nets initially developed to connect processors in </a:t>
            </a:r>
            <a:r>
              <a:rPr lang="en-US" dirty="0">
                <a:solidFill>
                  <a:srgbClr val="000099"/>
                </a:solidFill>
                <a:cs typeface="+mn-cs"/>
              </a:rPr>
              <a:t>multiprocessor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advanced design: fragmenting datagram into fixed length cells, switch cells through the fabric.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Cisco 12000</a:t>
            </a:r>
            <a:r>
              <a:rPr lang="en-US" dirty="0">
                <a:cs typeface="+mn-cs"/>
              </a:rPr>
              <a:t>: switches 60 Gbps through the interconnection network</a:t>
            </a:r>
          </a:p>
        </p:txBody>
      </p:sp>
      <p:sp>
        <p:nvSpPr>
          <p:cNvPr id="6144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46AFEC1-B700-4229-8F51-BE05851DBDDA}" type="slidenum">
              <a:rPr lang="en-US" altLang="en-US" sz="1200">
                <a:latin typeface="Tahoma" pitchFamily="34" charset="0"/>
              </a:rPr>
              <a:pPr/>
              <a:t>20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61444" name="Group 58"/>
          <p:cNvGrpSpPr>
            <a:grpSpLocks/>
          </p:cNvGrpSpPr>
          <p:nvPr/>
        </p:nvGrpSpPr>
        <p:grpSpPr bwMode="auto">
          <a:xfrm>
            <a:off x="6700309" y="2535239"/>
            <a:ext cx="2440385" cy="2066925"/>
            <a:chOff x="3812" y="2763"/>
            <a:chExt cx="1419" cy="1302"/>
          </a:xfrm>
        </p:grpSpPr>
        <p:grpSp>
          <p:nvGrpSpPr>
            <p:cNvPr id="61447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61496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7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8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9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500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8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61491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2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3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4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5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9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61486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7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8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9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0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50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61468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61481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2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3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69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61476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7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8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9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70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61471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2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3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4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451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2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3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4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5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6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7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58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59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0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1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2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3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4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5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6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6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/>
                <a:t>crossbar</a:t>
              </a:r>
            </a:p>
          </p:txBody>
        </p:sp>
        <p:sp>
          <p:nvSpPr>
            <p:cNvPr id="61467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308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7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15" y="748428"/>
            <a:ext cx="39606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92100"/>
            <a:ext cx="8420100" cy="4572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ea typeface="ＭＳ Ｐゴシック" pitchFamily="34" charset="-128"/>
              </a:rPr>
              <a:t>Input port queuing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792825" y="1127125"/>
            <a:ext cx="8776096" cy="2649538"/>
          </a:xfrm>
        </p:spPr>
        <p:txBody>
          <a:bodyPr/>
          <a:lstStyle/>
          <a:p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fabric slower than input ports combined -&gt; queueing may occur at input queues 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queueing delay and loss due to input buffer overflow!</a:t>
            </a:r>
            <a:endParaRPr lang="en-US" altLang="en-US" dirty="0">
              <a:solidFill>
                <a:srgbClr val="CC0000"/>
              </a:solidFill>
              <a:latin typeface="Gill Sans MT" pitchFamily="34" charset="0"/>
              <a:ea typeface="ＭＳ Ｐゴシック" pitchFamily="34" charset="-128"/>
            </a:endParaRPr>
          </a:p>
          <a:p>
            <a:r>
              <a:rPr lang="en-US" altLang="en-US" sz="2400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Head-of-the-Line (HOL) blocking:</a:t>
            </a: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 queued datagram at front of queue prevents others in queue from moving forward</a:t>
            </a:r>
          </a:p>
        </p:txBody>
      </p:sp>
      <p:sp>
        <p:nvSpPr>
          <p:cNvPr id="6248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624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0C41239-4A4A-41BE-93D4-89C5189FC33A}" type="slidenum">
              <a:rPr lang="en-US" altLang="en-US" sz="1200">
                <a:latin typeface="Tahoma" pitchFamily="34" charset="0"/>
              </a:rPr>
              <a:pPr/>
              <a:t>21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1504818" y="3194050"/>
            <a:ext cx="3279642" cy="1809750"/>
            <a:chOff x="523" y="976"/>
            <a:chExt cx="2099" cy="1356"/>
          </a:xfrm>
        </p:grpSpPr>
        <p:sp>
          <p:nvSpPr>
            <p:cNvPr id="62515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2516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62535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6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7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2517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62532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3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4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62518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19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0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1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2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3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2524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62529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0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1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25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62526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7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8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2469" name="Rectangle 55"/>
          <p:cNvSpPr>
            <a:spLocks noChangeArrowheads="1"/>
          </p:cNvSpPr>
          <p:nvPr/>
        </p:nvSpPr>
        <p:spPr bwMode="auto">
          <a:xfrm>
            <a:off x="1994959" y="3190876"/>
            <a:ext cx="273447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0" name="Rectangle 56"/>
          <p:cNvSpPr>
            <a:spLocks noChangeArrowheads="1"/>
          </p:cNvSpPr>
          <p:nvPr/>
        </p:nvSpPr>
        <p:spPr bwMode="auto">
          <a:xfrm>
            <a:off x="1979481" y="3922713"/>
            <a:ext cx="273446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1" name="Rectangle 57"/>
          <p:cNvSpPr>
            <a:spLocks noChangeArrowheads="1"/>
          </p:cNvSpPr>
          <p:nvPr/>
        </p:nvSpPr>
        <p:spPr bwMode="auto">
          <a:xfrm>
            <a:off x="1977761" y="4557714"/>
            <a:ext cx="273447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2" name="Rectangle 58"/>
          <p:cNvSpPr>
            <a:spLocks noChangeArrowheads="1"/>
          </p:cNvSpPr>
          <p:nvPr/>
        </p:nvSpPr>
        <p:spPr bwMode="auto">
          <a:xfrm>
            <a:off x="1606286" y="3186113"/>
            <a:ext cx="273447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3" name="Rectangle 59"/>
          <p:cNvSpPr>
            <a:spLocks noChangeArrowheads="1"/>
          </p:cNvSpPr>
          <p:nvPr/>
        </p:nvSpPr>
        <p:spPr bwMode="auto">
          <a:xfrm>
            <a:off x="1601127" y="4546601"/>
            <a:ext cx="273446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4" name="Line 60"/>
          <p:cNvSpPr>
            <a:spLocks noChangeShapeType="1"/>
          </p:cNvSpPr>
          <p:nvPr/>
        </p:nvSpPr>
        <p:spPr bwMode="auto">
          <a:xfrm>
            <a:off x="2311400" y="3246439"/>
            <a:ext cx="1602846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Freeform 61"/>
          <p:cNvSpPr>
            <a:spLocks/>
          </p:cNvSpPr>
          <p:nvPr/>
        </p:nvSpPr>
        <p:spPr bwMode="auto">
          <a:xfrm>
            <a:off x="2359555" y="3644900"/>
            <a:ext cx="1511697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Text Box 62"/>
          <p:cNvSpPr txBox="1">
            <a:spLocks noChangeArrowheads="1"/>
          </p:cNvSpPr>
          <p:nvPr/>
        </p:nvSpPr>
        <p:spPr bwMode="auto">
          <a:xfrm>
            <a:off x="1461823" y="5100639"/>
            <a:ext cx="3673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Gill Sans MT" pitchFamily="34" charset="0"/>
              </a:rPr>
              <a:t>output port contention:</a:t>
            </a:r>
          </a:p>
          <a:p>
            <a:pPr algn="ctr"/>
            <a:r>
              <a:rPr lang="en-US" altLang="en-US" sz="1800">
                <a:latin typeface="Gill Sans MT" pitchFamily="34" charset="0"/>
              </a:rPr>
              <a:t>only one red datagram can be transferred.</a:t>
            </a:r>
            <a:br>
              <a:rPr lang="en-US" altLang="en-US" sz="1800">
                <a:latin typeface="Gill Sans MT" pitchFamily="34" charset="0"/>
              </a:rPr>
            </a:br>
            <a:r>
              <a:rPr lang="en-US" altLang="en-US" sz="1800" i="1">
                <a:latin typeface="Gill Sans MT" pitchFamily="34" charset="0"/>
              </a:rPr>
              <a:t>lower red packet is blocked</a:t>
            </a:r>
          </a:p>
        </p:txBody>
      </p:sp>
      <p:sp>
        <p:nvSpPr>
          <p:cNvPr id="62477" name="Text Box 64"/>
          <p:cNvSpPr txBox="1">
            <a:spLocks noChangeArrowheads="1"/>
          </p:cNvSpPr>
          <p:nvPr/>
        </p:nvSpPr>
        <p:spPr bwMode="auto">
          <a:xfrm>
            <a:off x="2737909" y="3990976"/>
            <a:ext cx="753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switch</a:t>
            </a:r>
          </a:p>
          <a:p>
            <a:r>
              <a:rPr lang="en-US" altLang="en-US" sz="1600"/>
              <a:t>fabric</a:t>
            </a:r>
          </a:p>
        </p:txBody>
      </p:sp>
      <p:sp>
        <p:nvSpPr>
          <p:cNvPr id="62478" name="Line 73"/>
          <p:cNvSpPr>
            <a:spLocks noChangeShapeType="1"/>
          </p:cNvSpPr>
          <p:nvPr/>
        </p:nvSpPr>
        <p:spPr bwMode="auto">
          <a:xfrm>
            <a:off x="2301082" y="3990975"/>
            <a:ext cx="1580489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5286640" y="3214688"/>
            <a:ext cx="3279643" cy="3086100"/>
            <a:chOff x="3074" y="2025"/>
            <a:chExt cx="1907" cy="1944"/>
          </a:xfrm>
        </p:grpSpPr>
        <p:grpSp>
          <p:nvGrpSpPr>
            <p:cNvPr id="62482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62492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2493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2512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3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4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2494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2509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0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1800"/>
                </a:p>
              </p:txBody>
            </p:sp>
            <p:sp>
              <p:nvSpPr>
                <p:cNvPr id="62511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2495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6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7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8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9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00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2501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2506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7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8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2502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2503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4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5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2483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Gill Sans MT" pitchFamily="34" charset="0"/>
                </a:rPr>
                <a:t>one packet time later: green packet experiences HOL blocking</a:t>
              </a:r>
              <a:endParaRPr lang="en-US" altLang="en-US" sz="1800" i="1">
                <a:latin typeface="Gill Sans MT" pitchFamily="34" charset="0"/>
              </a:endParaRPr>
            </a:p>
          </p:txBody>
        </p:sp>
        <p:sp>
          <p:nvSpPr>
            <p:cNvPr id="62484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3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2485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6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7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8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65 h 735"/>
                <a:gd name="T2" fmla="*/ 134 w 967"/>
                <a:gd name="T3" fmla="*/ 65 h 735"/>
                <a:gd name="T4" fmla="*/ 251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89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90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91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3" y="822325"/>
            <a:ext cx="321773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45175" y="255588"/>
            <a:ext cx="8420100" cy="6858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Output ports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729" y="3946525"/>
            <a:ext cx="8420100" cy="9144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buffering</a:t>
            </a:r>
            <a:r>
              <a:rPr lang="en-US" dirty="0">
                <a:cs typeface="+mn-cs"/>
              </a:rPr>
              <a:t> required when datagrams arrive from fabric faster than the transmission rate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scheduling discipline</a:t>
            </a:r>
            <a:r>
              <a:rPr lang="en-US" dirty="0">
                <a:cs typeface="+mn-cs"/>
              </a:rPr>
              <a:t> chooses among queued datagrams for transmission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2607205" y="1473200"/>
            <a:ext cx="4949560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 sz="1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5773342" y="1931989"/>
            <a:ext cx="1535773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line</a:t>
            </a:r>
          </a:p>
          <a:p>
            <a:pPr algn="ctr"/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termination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354513" y="1658938"/>
            <a:ext cx="1248569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 sz="1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4161896" y="2378075"/>
            <a:ext cx="2063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5606521" y="2335214"/>
            <a:ext cx="206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 flipV="1">
            <a:off x="7293637" y="2376489"/>
            <a:ext cx="79798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Rectangle 13"/>
          <p:cNvSpPr>
            <a:spLocks noChangeArrowheads="1"/>
          </p:cNvSpPr>
          <p:nvPr/>
        </p:nvSpPr>
        <p:spPr bwMode="auto">
          <a:xfrm>
            <a:off x="4390629" y="1968501"/>
            <a:ext cx="1143661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(send)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918369" y="1762126"/>
            <a:ext cx="1143662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fabric</a:t>
            </a:r>
          </a:p>
        </p:txBody>
      </p:sp>
      <p:grpSp>
        <p:nvGrpSpPr>
          <p:cNvPr id="63500" name="Group 28"/>
          <p:cNvGrpSpPr>
            <a:grpSpLocks/>
          </p:cNvGrpSpPr>
          <p:nvPr/>
        </p:nvGrpSpPr>
        <p:grpSpPr bwMode="auto">
          <a:xfrm>
            <a:off x="2772305" y="1609725"/>
            <a:ext cx="1351756" cy="1504950"/>
            <a:chOff x="3180" y="909"/>
            <a:chExt cx="786" cy="948"/>
          </a:xfrm>
        </p:grpSpPr>
        <p:sp>
          <p:nvSpPr>
            <p:cNvPr id="63508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3509" name="Text Box 14"/>
            <p:cNvSpPr txBox="1">
              <a:spLocks noChangeArrowheads="1"/>
            </p:cNvSpPr>
            <p:nvPr/>
          </p:nvSpPr>
          <p:spPr bwMode="auto">
            <a:xfrm>
              <a:off x="3288" y="917"/>
              <a:ext cx="61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datagram</a:t>
              </a:r>
            </a:p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buffer</a:t>
              </a:r>
            </a:p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queueing</a:t>
              </a:r>
            </a:p>
          </p:txBody>
        </p:sp>
        <p:grpSp>
          <p:nvGrpSpPr>
            <p:cNvPr id="63510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63511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3512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3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4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5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6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7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8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9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3501" name="Line 27"/>
          <p:cNvSpPr>
            <a:spLocks noChangeShapeType="1"/>
          </p:cNvSpPr>
          <p:nvPr/>
        </p:nvSpPr>
        <p:spPr bwMode="auto">
          <a:xfrm>
            <a:off x="1917568" y="1338263"/>
            <a:ext cx="12038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2" name="Line 9"/>
          <p:cNvSpPr>
            <a:spLocks noChangeShapeType="1"/>
          </p:cNvSpPr>
          <p:nvPr/>
        </p:nvSpPr>
        <p:spPr bwMode="auto">
          <a:xfrm flipV="1">
            <a:off x="1908969" y="2420938"/>
            <a:ext cx="100263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3" name="TextBox 1"/>
          <p:cNvSpPr txBox="1">
            <a:spLocks noChangeArrowheads="1"/>
          </p:cNvSpPr>
          <p:nvPr/>
        </p:nvSpPr>
        <p:spPr bwMode="auto">
          <a:xfrm>
            <a:off x="4811405" y="293688"/>
            <a:ext cx="4496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>
                <a:solidFill>
                  <a:srgbClr val="CC0000"/>
                </a:solidFill>
                <a:latin typeface="Tahoma" pitchFamily="34" charset="0"/>
              </a:rPr>
              <a:t>This slide in HUGELY important!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61896" y="3942776"/>
            <a:ext cx="5224727" cy="830262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latin typeface="Tahoma" pitchFamily="34" charset="0"/>
              </a:rPr>
              <a:t>Datagram (packets) can be lost due to congestion, lack of buffers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897850" y="5341938"/>
            <a:ext cx="6634956" cy="831850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latin typeface="Tahoma" pitchFamily="34" charset="0"/>
              </a:rPr>
              <a:t>Priority scheduling – who gets best performance, network neutrality</a:t>
            </a:r>
          </a:p>
        </p:txBody>
      </p:sp>
      <p:sp>
        <p:nvSpPr>
          <p:cNvPr id="63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2AD695D5-2583-4699-8669-DB9E3BB587D8}" type="slidenum">
              <a:rPr lang="en-US" altLang="en-US" sz="1200">
                <a:latin typeface="Tahoma" pitchFamily="34" charset="0"/>
              </a:rPr>
              <a:pPr/>
              <a:t>22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350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683" y="6475413"/>
            <a:ext cx="2359554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4" y="784225"/>
            <a:ext cx="54465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196850"/>
            <a:ext cx="8420100" cy="730250"/>
          </a:xfrm>
        </p:spPr>
        <p:txBody>
          <a:bodyPr/>
          <a:lstStyle/>
          <a:p>
            <a:r>
              <a:rPr lang="en-US" altLang="en-US" sz="4000">
                <a:ea typeface="ＭＳ Ｐゴシック" pitchFamily="34" charset="-128"/>
              </a:rPr>
              <a:t>Output port queueing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08302" y="4602164"/>
            <a:ext cx="8420100" cy="1190625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buffering when arrival rate via switch exceeds output line speed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queueing (delay) 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loss due to output port buffer overflow!</a:t>
            </a:r>
            <a:endParaRPr lang="en-US" altLang="en-US" dirty="0">
              <a:solidFill>
                <a:srgbClr val="CC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451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5626A91B-E598-49A2-8A01-305AC5F9A0F0}" type="slidenum">
              <a:rPr lang="en-US" altLang="en-US" sz="1200">
                <a:latin typeface="Tahoma" pitchFamily="34" charset="0"/>
              </a:rPr>
              <a:pPr/>
              <a:t>23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64516" name="Group 78"/>
          <p:cNvGrpSpPr>
            <a:grpSpLocks/>
          </p:cNvGrpSpPr>
          <p:nvPr/>
        </p:nvGrpSpPr>
        <p:grpSpPr bwMode="auto">
          <a:xfrm>
            <a:off x="957925" y="1477963"/>
            <a:ext cx="8029707" cy="2870200"/>
            <a:chOff x="550" y="931"/>
            <a:chExt cx="4669" cy="1808"/>
          </a:xfrm>
        </p:grpSpPr>
        <p:grpSp>
          <p:nvGrpSpPr>
            <p:cNvPr id="64519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64565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4566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85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6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7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4567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82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3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4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4568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69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0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1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2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3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74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79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0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1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75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76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7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8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520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64542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4543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62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3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4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4544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59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0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 sz="1800"/>
                </a:p>
              </p:txBody>
            </p:sp>
            <p:sp>
              <p:nvSpPr>
                <p:cNvPr id="64561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4545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6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7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8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9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50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51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56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7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8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52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53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4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5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4521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2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3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4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5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6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7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8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at </a:t>
              </a:r>
              <a:r>
                <a:rPr lang="en-US" altLang="en-US" sz="1800" i="1"/>
                <a:t>t,</a:t>
              </a:r>
              <a:r>
                <a:rPr lang="en-US" altLang="en-US" sz="1800"/>
                <a:t> packets more</a:t>
              </a:r>
            </a:p>
            <a:p>
              <a:pPr algn="ctr"/>
              <a:r>
                <a:rPr lang="en-US" altLang="en-US" sz="1800"/>
                <a:t>from input to output</a:t>
              </a:r>
              <a:endParaRPr lang="en-US" altLang="en-US" sz="1800" i="1"/>
            </a:p>
          </p:txBody>
        </p:sp>
        <p:sp>
          <p:nvSpPr>
            <p:cNvPr id="64529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one packet time later</a:t>
              </a:r>
              <a:endParaRPr lang="en-US" altLang="en-US" sz="1800" i="1"/>
            </a:p>
          </p:txBody>
        </p:sp>
        <p:sp>
          <p:nvSpPr>
            <p:cNvPr id="64530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3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4531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3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4532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3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4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5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6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7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8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29707 h 480"/>
                <a:gd name="T2" fmla="*/ 429 w 1002"/>
                <a:gd name="T3" fmla="*/ 0 h 480"/>
                <a:gd name="T4" fmla="*/ 822 w 1002"/>
                <a:gd name="T5" fmla="*/ 689256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9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0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41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2" y="1039814"/>
            <a:ext cx="54465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much buffering?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RFC 3439 rule of thumb: average buffering equal to </a:t>
            </a:r>
            <a:r>
              <a:rPr lang="ja-JP" altLang="en-US" dirty="0">
                <a:ea typeface="ＭＳ Ｐゴシック" pitchFamily="34" charset="-128"/>
                <a:cs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  <a:cs typeface="ＭＳ Ｐゴシック" pitchFamily="34" charset="-128"/>
              </a:rPr>
              <a:t>typical</a:t>
            </a:r>
            <a:r>
              <a:rPr lang="ja-JP" altLang="en-US" dirty="0">
                <a:ea typeface="ＭＳ Ｐゴシック" pitchFamily="34" charset="-128"/>
                <a:cs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altLang="ja-JP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RTT</a:t>
            </a:r>
            <a:r>
              <a:rPr lang="en-US" altLang="ja-JP" dirty="0">
                <a:ea typeface="ＭＳ Ｐゴシック" pitchFamily="34" charset="-128"/>
                <a:cs typeface="ＭＳ Ｐゴシック" pitchFamily="34" charset="-128"/>
              </a:rPr>
              <a:t> (say 250 msec) x link capacity </a:t>
            </a:r>
            <a:r>
              <a:rPr lang="en-US" altLang="ja-JP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C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e.g., </a:t>
            </a:r>
            <a:r>
              <a:rPr lang="en-US" altLang="en-US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C = 10 </a:t>
            </a:r>
            <a:r>
              <a:rPr lang="en-US" altLang="en-US" dirty="0" err="1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Gpbs</a:t>
            </a:r>
            <a:r>
              <a:rPr lang="en-US" altLang="en-US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; </a:t>
            </a:r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link: 2.5 Gbit buffer</a:t>
            </a:r>
          </a:p>
          <a:p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recent recommendation: with </a:t>
            </a:r>
            <a:r>
              <a:rPr lang="en-US" altLang="en-US" i="1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N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 flows, buffering equal to </a:t>
            </a:r>
          </a:p>
        </p:txBody>
      </p:sp>
      <p:sp>
        <p:nvSpPr>
          <p:cNvPr id="6554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3A87BCA2-FB61-4AD9-AFC7-2D26EDC8944F}" type="slidenum">
              <a:rPr lang="en-US" altLang="en-US" sz="1200">
                <a:latin typeface="Tahoma" pitchFamily="34" charset="0"/>
              </a:rPr>
              <a:pPr/>
              <a:t>24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65540" name="Group 9"/>
          <p:cNvGrpSpPr>
            <a:grpSpLocks/>
          </p:cNvGrpSpPr>
          <p:nvPr/>
        </p:nvGrpSpPr>
        <p:grpSpPr bwMode="auto">
          <a:xfrm>
            <a:off x="4514454" y="3773489"/>
            <a:ext cx="1164299" cy="1058863"/>
            <a:chOff x="1923" y="2836"/>
            <a:chExt cx="677" cy="667"/>
          </a:xfrm>
        </p:grpSpPr>
        <p:sp>
          <p:nvSpPr>
            <p:cNvPr id="65543" name="Text Box 4"/>
            <p:cNvSpPr txBox="1">
              <a:spLocks noChangeArrowheads="1"/>
            </p:cNvSpPr>
            <p:nvPr/>
          </p:nvSpPr>
          <p:spPr bwMode="auto">
            <a:xfrm>
              <a:off x="1923" y="2918"/>
              <a:ext cx="6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dirty="0"/>
                <a:t>RTT  C</a:t>
              </a:r>
            </a:p>
          </p:txBody>
        </p:sp>
        <p:sp>
          <p:nvSpPr>
            <p:cNvPr id="65544" name="Text Box 5"/>
            <p:cNvSpPr txBox="1">
              <a:spLocks noChangeArrowheads="1"/>
            </p:cNvSpPr>
            <p:nvPr/>
          </p:nvSpPr>
          <p:spPr bwMode="auto">
            <a:xfrm>
              <a:off x="2269" y="28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3200" dirty="0"/>
                <a:t>. </a:t>
              </a:r>
            </a:p>
          </p:txBody>
        </p:sp>
        <p:sp>
          <p:nvSpPr>
            <p:cNvPr id="65545" name="Line 6"/>
            <p:cNvSpPr>
              <a:spLocks noChangeShapeType="1"/>
            </p:cNvSpPr>
            <p:nvPr/>
          </p:nvSpPr>
          <p:spPr bwMode="auto">
            <a:xfrm>
              <a:off x="1929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46" name="Text Box 7"/>
            <p:cNvSpPr txBox="1">
              <a:spLocks noChangeArrowheads="1"/>
            </p:cNvSpPr>
            <p:nvPr/>
          </p:nvSpPr>
          <p:spPr bwMode="auto">
            <a:xfrm>
              <a:off x="2091" y="3212"/>
              <a:ext cx="2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/>
                <a:t>N</a:t>
              </a:r>
            </a:p>
          </p:txBody>
        </p:sp>
        <p:sp>
          <p:nvSpPr>
            <p:cNvPr id="65547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09"/>
                <a:gd name="T17" fmla="*/ 279 w 27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-14288"/>
            <a:ext cx="8420100" cy="1143001"/>
          </a:xfrm>
        </p:spPr>
        <p:txBody>
          <a:bodyPr/>
          <a:lstStyle/>
          <a:p>
            <a:r>
              <a:rPr lang="en-US" altLang="en-US" sz="4000">
                <a:ea typeface="ＭＳ Ｐゴシック" pitchFamily="34" charset="-128"/>
              </a:rPr>
              <a:t>Scheduling mechanisms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577850" y="1339850"/>
            <a:ext cx="8951516" cy="3582988"/>
          </a:xfrm>
        </p:spPr>
        <p:txBody>
          <a:bodyPr/>
          <a:lstStyle/>
          <a:p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scheduling: 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choose next packet to send on link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FIFO (first in first out) scheduling: 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send in order of arrival to queue</a:t>
            </a:r>
          </a:p>
          <a:p>
            <a:pPr lvl="1"/>
            <a:r>
              <a:rPr lang="en-US" altLang="en-US" sz="2200" dirty="0">
                <a:latin typeface="Gill Sans MT" pitchFamily="34" charset="0"/>
                <a:ea typeface="ＭＳ Ｐゴシック" pitchFamily="34" charset="-128"/>
              </a:rPr>
              <a:t>real-world example?</a:t>
            </a:r>
          </a:p>
          <a:p>
            <a:pPr lvl="1"/>
            <a:r>
              <a:rPr lang="en-US" altLang="en-US" sz="2200" i="1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discard policy: </a:t>
            </a:r>
            <a:r>
              <a:rPr lang="en-US" altLang="en-US" sz="2200" dirty="0">
                <a:latin typeface="Gill Sans MT" pitchFamily="34" charset="0"/>
                <a:ea typeface="ＭＳ Ｐゴシック" pitchFamily="34" charset="-128"/>
              </a:rPr>
              <a:t>if packet arrives to full queue: who to discard?</a:t>
            </a:r>
          </a:p>
          <a:p>
            <a:pPr lvl="2">
              <a:lnSpc>
                <a:spcPts val="2275"/>
              </a:lnSpc>
            </a:pPr>
            <a:r>
              <a:rPr lang="en-US" altLang="en-US" sz="2400" i="1" dirty="0">
                <a:solidFill>
                  <a:srgbClr val="000099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tail drop: </a:t>
            </a:r>
            <a:r>
              <a:rPr lang="en-US" altLang="en-US" sz="2400" dirty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drop arriving packet</a:t>
            </a:r>
          </a:p>
          <a:p>
            <a:pPr lvl="2">
              <a:lnSpc>
                <a:spcPts val="2275"/>
              </a:lnSpc>
            </a:pPr>
            <a:r>
              <a:rPr lang="en-US" altLang="en-US" sz="2400" i="1" dirty="0">
                <a:solidFill>
                  <a:srgbClr val="000099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priority: </a:t>
            </a:r>
            <a:r>
              <a:rPr lang="en-US" altLang="en-US" sz="2400" dirty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drop/remove on priority basis</a:t>
            </a:r>
          </a:p>
          <a:p>
            <a:pPr lvl="2">
              <a:lnSpc>
                <a:spcPts val="2275"/>
              </a:lnSpc>
            </a:pPr>
            <a:r>
              <a:rPr lang="en-US" altLang="en-US" sz="2400" i="1" dirty="0">
                <a:solidFill>
                  <a:srgbClr val="000099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random: </a:t>
            </a:r>
            <a:r>
              <a:rPr lang="en-US" altLang="en-US" sz="2400" dirty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drop/remove randomly</a:t>
            </a:r>
          </a:p>
        </p:txBody>
      </p:sp>
      <p:sp>
        <p:nvSpPr>
          <p:cNvPr id="6657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665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B903000-7438-45BB-856B-026332E9863F}" type="slidenum">
              <a:rPr lang="en-US" altLang="en-US" sz="1200">
                <a:latin typeface="Tahoma" pitchFamily="34" charset="0"/>
              </a:rPr>
              <a:pPr/>
              <a:t>25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6656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4" y="782639"/>
            <a:ext cx="79230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4" name="Group 25"/>
          <p:cNvGrpSpPr>
            <a:grpSpLocks/>
          </p:cNvGrpSpPr>
          <p:nvPr/>
        </p:nvGrpSpPr>
        <p:grpSpPr bwMode="auto">
          <a:xfrm>
            <a:off x="4086225" y="5132388"/>
            <a:ext cx="1018117" cy="565150"/>
            <a:chOff x="1670312" y="2562997"/>
            <a:chExt cx="940317" cy="565219"/>
          </a:xfrm>
        </p:grpSpPr>
        <p:grpSp>
          <p:nvGrpSpPr>
            <p:cNvPr id="66575" name="Group 28"/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66577" name="Rectangle 30"/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cxnSp>
            <p:nvCxnSpPr>
              <p:cNvPr id="66578" name="Straight Connector 31"/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79" name="Straight Connector 32"/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0" name="Straight Connector 33"/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1" name="Straight Connector 34"/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2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3" name="Straight Connector 36"/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4" name="Straight Connector 37"/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6576" name="Rectangle 29"/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000099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66565" name="Oval 27"/>
          <p:cNvSpPr>
            <a:spLocks noChangeArrowheads="1"/>
          </p:cNvSpPr>
          <p:nvPr/>
        </p:nvSpPr>
        <p:spPr bwMode="auto">
          <a:xfrm>
            <a:off x="5198931" y="5103813"/>
            <a:ext cx="684477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66566" name="Straight Arrow Connector 11"/>
          <p:cNvCxnSpPr>
            <a:cxnSpLocks noChangeShapeType="1"/>
          </p:cNvCxnSpPr>
          <p:nvPr/>
        </p:nvCxnSpPr>
        <p:spPr bwMode="auto">
          <a:xfrm>
            <a:off x="2743068" y="5414963"/>
            <a:ext cx="1141942" cy="0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67" name="TextBox 17"/>
          <p:cNvSpPr txBox="1">
            <a:spLocks noChangeArrowheads="1"/>
          </p:cNvSpPr>
          <p:nvPr/>
        </p:nvSpPr>
        <p:spPr bwMode="auto">
          <a:xfrm>
            <a:off x="3863107" y="5699126"/>
            <a:ext cx="1268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queue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(waiting area)</a:t>
            </a:r>
          </a:p>
        </p:txBody>
      </p:sp>
      <p:sp>
        <p:nvSpPr>
          <p:cNvPr id="66568" name="TextBox 18"/>
          <p:cNvSpPr txBox="1">
            <a:spLocks noChangeArrowheads="1"/>
          </p:cNvSpPr>
          <p:nvPr/>
        </p:nvSpPr>
        <p:spPr bwMode="auto">
          <a:xfrm>
            <a:off x="2928865" y="5459414"/>
            <a:ext cx="761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packet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arrivals</a:t>
            </a:r>
          </a:p>
        </p:txBody>
      </p:sp>
      <p:cxnSp>
        <p:nvCxnSpPr>
          <p:cNvPr id="66569" name="Straight Arrow Connector 20"/>
          <p:cNvCxnSpPr>
            <a:cxnSpLocks noChangeShapeType="1"/>
          </p:cNvCxnSpPr>
          <p:nvPr/>
        </p:nvCxnSpPr>
        <p:spPr bwMode="auto">
          <a:xfrm>
            <a:off x="6101821" y="5400676"/>
            <a:ext cx="982002" cy="4763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0" name="TextBox 22"/>
          <p:cNvSpPr txBox="1">
            <a:spLocks noChangeArrowheads="1"/>
          </p:cNvSpPr>
          <p:nvPr/>
        </p:nvSpPr>
        <p:spPr bwMode="auto">
          <a:xfrm>
            <a:off x="6246988" y="5508625"/>
            <a:ext cx="1039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packet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departures</a:t>
            </a:r>
          </a:p>
        </p:txBody>
      </p:sp>
      <p:sp>
        <p:nvSpPr>
          <p:cNvPr id="66571" name="TextBox 23"/>
          <p:cNvSpPr txBox="1">
            <a:spLocks noChangeArrowheads="1"/>
          </p:cNvSpPr>
          <p:nvPr/>
        </p:nvSpPr>
        <p:spPr bwMode="auto">
          <a:xfrm>
            <a:off x="5144589" y="5703889"/>
            <a:ext cx="84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link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 (server)</a:t>
            </a:r>
          </a:p>
        </p:txBody>
      </p:sp>
      <p:cxnSp>
        <p:nvCxnSpPr>
          <p:cNvPr id="66572" name="Straight Arrow Connector 52"/>
          <p:cNvCxnSpPr>
            <a:cxnSpLocks noChangeShapeType="1"/>
            <a:stCxn id="66576" idx="3"/>
            <a:endCxn id="66565" idx="2"/>
          </p:cNvCxnSpPr>
          <p:nvPr/>
        </p:nvCxnSpPr>
        <p:spPr bwMode="auto">
          <a:xfrm>
            <a:off x="5104342" y="5414964"/>
            <a:ext cx="94589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831850"/>
            <a:ext cx="69324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-14288"/>
            <a:ext cx="8420100" cy="114300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Scheduling policies: priority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24285" y="1289051"/>
            <a:ext cx="4189220" cy="5103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Priority scheduling: 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send highest priority queued packet </a:t>
            </a:r>
          </a:p>
          <a:p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multiple </a:t>
            </a:r>
            <a:r>
              <a:rPr lang="en-US" altLang="en-US" i="1" dirty="0">
                <a:ea typeface="ＭＳ Ｐゴシック" pitchFamily="34" charset="-128"/>
                <a:cs typeface="ＭＳ Ｐゴシック" pitchFamily="34" charset="-128"/>
              </a:rPr>
              <a:t>classes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, with different priorities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class may depend on marking or other header info, e.g. IP source/</a:t>
            </a:r>
            <a:r>
              <a:rPr lang="en-US" altLang="en-US" dirty="0" err="1">
                <a:latin typeface="Gill Sans MT" pitchFamily="34" charset="0"/>
                <a:ea typeface="ＭＳ Ｐゴシック" pitchFamily="34" charset="-128"/>
              </a:rPr>
              <a:t>dest</a:t>
            </a:r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, port numbers, etc.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real world example? </a:t>
            </a:r>
          </a:p>
        </p:txBody>
      </p:sp>
      <p:sp>
        <p:nvSpPr>
          <p:cNvPr id="6863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686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F312B5CD-CF20-46AE-974B-9501BA25AFC5}" type="slidenum">
              <a:rPr lang="en-US" altLang="en-US" sz="1200">
                <a:latin typeface="Tahoma" pitchFamily="34" charset="0"/>
              </a:rPr>
              <a:pPr/>
              <a:t>26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68612" name="Group 8"/>
          <p:cNvGrpSpPr>
            <a:grpSpLocks/>
          </p:cNvGrpSpPr>
          <p:nvPr/>
        </p:nvGrpSpPr>
        <p:grpSpPr bwMode="auto">
          <a:xfrm>
            <a:off x="5105952" y="1214439"/>
            <a:ext cx="4310907" cy="2263660"/>
            <a:chOff x="281317" y="1325350"/>
            <a:chExt cx="3979178" cy="2263163"/>
          </a:xfrm>
        </p:grpSpPr>
        <p:grpSp>
          <p:nvGrpSpPr>
            <p:cNvPr id="68695" name="Group 9"/>
            <p:cNvGrpSpPr>
              <a:grpSpLocks/>
            </p:cNvGrpSpPr>
            <p:nvPr/>
          </p:nvGrpSpPr>
          <p:grpSpPr bwMode="auto">
            <a:xfrm>
              <a:off x="1008970" y="1860956"/>
              <a:ext cx="2431250" cy="1240418"/>
              <a:chOff x="5418640" y="1702302"/>
              <a:chExt cx="2431250" cy="1240418"/>
            </a:xfrm>
          </p:grpSpPr>
          <p:grpSp>
            <p:nvGrpSpPr>
              <p:cNvPr id="68711" name="Group 25"/>
              <p:cNvGrpSpPr>
                <a:grpSpLocks/>
              </p:cNvGrpSpPr>
              <p:nvPr/>
            </p:nvGrpSpPr>
            <p:grpSpPr bwMode="auto">
              <a:xfrm>
                <a:off x="6179876" y="2377501"/>
                <a:ext cx="929822" cy="565219"/>
                <a:chOff x="1670312" y="2562997"/>
                <a:chExt cx="929822" cy="565219"/>
              </a:xfrm>
            </p:grpSpPr>
            <p:grpSp>
              <p:nvGrpSpPr>
                <p:cNvPr id="68725" name="Group 39"/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2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cxnSp>
                <p:nvCxnSpPr>
                  <p:cNvPr id="68730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1" name="Straight Connector 4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2" name="Straight Connector 4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3" name="Straight Connector 4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4" name="Straight Connector 4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5" name="Straight Connector 4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6" name="Straight Connector 4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41" name="Rectangle 40"/>
                <p:cNvSpPr/>
                <p:nvPr/>
              </p:nvSpPr>
              <p:spPr>
                <a:xfrm>
                  <a:off x="2254738" y="2571262"/>
                  <a:ext cx="336062" cy="547076"/>
                </a:xfrm>
                <a:prstGeom prst="rect">
                  <a:avLst/>
                </a:prstGeom>
                <a:gradFill flip="none" rotWithShape="1">
                  <a:gsLst>
                    <a:gs pos="99000">
                      <a:srgbClr val="006633">
                        <a:alpha val="71000"/>
                      </a:srgb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5875">
                  <a:noFill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pitchFamily="66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68712" name="Group 26"/>
              <p:cNvGrpSpPr>
                <a:grpSpLocks/>
              </p:cNvGrpSpPr>
              <p:nvPr/>
            </p:nvGrpSpPr>
            <p:grpSpPr bwMode="auto">
              <a:xfrm>
                <a:off x="6146757" y="1702302"/>
                <a:ext cx="940317" cy="565219"/>
                <a:chOff x="1670312" y="2562997"/>
                <a:chExt cx="940317" cy="565219"/>
              </a:xfrm>
            </p:grpSpPr>
            <p:grpSp>
              <p:nvGrpSpPr>
                <p:cNvPr id="68715" name="Group 29"/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1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cxnSp>
                <p:nvCxnSpPr>
                  <p:cNvPr id="68718" name="Straight Connector 3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19" name="Straight Connector 3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0" name="Straight Connector 3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1" name="Straight Connector 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2" name="Straight Connector 3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3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4" name="Straight Connector 3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8716" name="Rectangle 30"/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47076"/>
                </a:xfrm>
                <a:prstGeom prst="rect">
                  <a:avLst/>
                </a:prstGeom>
                <a:solidFill>
                  <a:srgbClr val="CC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8713" name="Isosceles Triangle 27"/>
              <p:cNvSpPr>
                <a:spLocks noChangeArrowheads="1"/>
              </p:cNvSpPr>
              <p:nvPr/>
            </p:nvSpPr>
            <p:spPr bwMode="auto">
              <a:xfrm rot="5400000">
                <a:off x="5346244" y="2083057"/>
                <a:ext cx="575027" cy="4302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714" name="Oval 28"/>
              <p:cNvSpPr>
                <a:spLocks noChangeArrowheads="1"/>
              </p:cNvSpPr>
              <p:nvPr/>
            </p:nvSpPr>
            <p:spPr bwMode="auto">
              <a:xfrm>
                <a:off x="7216951" y="2016897"/>
                <a:ext cx="632939" cy="6288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cxnSp>
          <p:nvCxnSpPr>
            <p:cNvPr id="68696" name="Straight Arrow Connector 10"/>
            <p:cNvCxnSpPr>
              <a:cxnSpLocks noChangeShapeType="1"/>
              <a:stCxn id="68713" idx="0"/>
              <a:endCxn id="68717" idx="1"/>
            </p:cNvCxnSpPr>
            <p:nvPr/>
          </p:nvCxnSpPr>
          <p:spPr bwMode="auto">
            <a:xfrm flipV="1">
              <a:off x="1439206" y="2142535"/>
              <a:ext cx="297881" cy="314295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7" name="Straight Arrow Connector 11"/>
            <p:cNvCxnSpPr>
              <a:cxnSpLocks noChangeShapeType="1"/>
              <a:stCxn id="68713" idx="0"/>
              <a:endCxn id="68729" idx="1"/>
            </p:cNvCxnSpPr>
            <p:nvPr/>
          </p:nvCxnSpPr>
          <p:spPr bwMode="auto">
            <a:xfrm>
              <a:off x="1439206" y="2456830"/>
              <a:ext cx="331000" cy="360904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8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4946" y="2332657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9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413380" y="2589841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0" name="Straight Arrow Connector 14"/>
            <p:cNvCxnSpPr>
              <a:cxnSpLocks noChangeShapeType="1"/>
              <a:endCxn id="68714" idx="1"/>
            </p:cNvCxnSpPr>
            <p:nvPr/>
          </p:nvCxnSpPr>
          <p:spPr bwMode="auto">
            <a:xfrm>
              <a:off x="2675605" y="2143260"/>
              <a:ext cx="224368" cy="124379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1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699077" y="2677595"/>
              <a:ext cx="185641" cy="157128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2" name="Straight Arrow Connector 16"/>
            <p:cNvCxnSpPr>
              <a:cxnSpLocks noChangeShapeType="1"/>
            </p:cNvCxnSpPr>
            <p:nvPr/>
          </p:nvCxnSpPr>
          <p:spPr bwMode="auto">
            <a:xfrm>
              <a:off x="3435754" y="2488459"/>
              <a:ext cx="390968" cy="11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3" name="TextBox 17"/>
            <p:cNvSpPr txBox="1">
              <a:spLocks noChangeArrowheads="1"/>
            </p:cNvSpPr>
            <p:nvPr/>
          </p:nvSpPr>
          <p:spPr bwMode="auto">
            <a:xfrm>
              <a:off x="1234081" y="1325350"/>
              <a:ext cx="1528775" cy="52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high priority queue</a:t>
              </a:r>
            </a:p>
            <a:p>
              <a:pPr algn="ctr"/>
              <a:r>
                <a:rPr lang="en-US" altLang="en-US" sz="1400">
                  <a:cs typeface="Arial" pitchFamily="34" charset="0"/>
                </a:rPr>
                <a:t>(waiting area)</a:t>
              </a:r>
            </a:p>
          </p:txBody>
        </p:sp>
        <p:sp>
          <p:nvSpPr>
            <p:cNvPr id="68704" name="TextBox 18"/>
            <p:cNvSpPr txBox="1">
              <a:spLocks noChangeArrowheads="1"/>
            </p:cNvSpPr>
            <p:nvPr/>
          </p:nvSpPr>
          <p:spPr bwMode="auto">
            <a:xfrm>
              <a:off x="1335463" y="3065408"/>
              <a:ext cx="1465150" cy="52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low priority queue</a:t>
              </a:r>
            </a:p>
            <a:p>
              <a:pPr algn="ctr"/>
              <a:r>
                <a:rPr lang="en-US" altLang="en-US" sz="1400">
                  <a:cs typeface="Arial" pitchFamily="34" charset="0"/>
                </a:rPr>
                <a:t>(waiting area)</a:t>
              </a:r>
            </a:p>
          </p:txBody>
        </p:sp>
        <p:sp>
          <p:nvSpPr>
            <p:cNvPr id="68705" name="TextBox 19"/>
            <p:cNvSpPr txBox="1">
              <a:spLocks noChangeArrowheads="1"/>
            </p:cNvSpPr>
            <p:nvPr/>
          </p:nvSpPr>
          <p:spPr bwMode="auto">
            <a:xfrm>
              <a:off x="281317" y="2002904"/>
              <a:ext cx="703130" cy="30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arrivals</a:t>
              </a:r>
            </a:p>
          </p:txBody>
        </p:sp>
        <p:sp>
          <p:nvSpPr>
            <p:cNvPr id="68706" name="TextBox 20"/>
            <p:cNvSpPr txBox="1">
              <a:spLocks noChangeArrowheads="1"/>
            </p:cNvSpPr>
            <p:nvPr/>
          </p:nvSpPr>
          <p:spPr bwMode="auto">
            <a:xfrm>
              <a:off x="815188" y="2735146"/>
              <a:ext cx="713487" cy="30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classify</a:t>
              </a:r>
            </a:p>
          </p:txBody>
        </p:sp>
        <p:cxnSp>
          <p:nvCxnSpPr>
            <p:cNvPr id="68707" name="Straight Arrow Connector 21"/>
            <p:cNvCxnSpPr>
              <a:cxnSpLocks noChangeShapeType="1"/>
            </p:cNvCxnSpPr>
            <p:nvPr/>
          </p:nvCxnSpPr>
          <p:spPr bwMode="auto">
            <a:xfrm flipV="1">
              <a:off x="3563003" y="2333194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8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3561437" y="2590378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9" name="TextBox 23"/>
            <p:cNvSpPr txBox="1">
              <a:spLocks noChangeArrowheads="1"/>
            </p:cNvSpPr>
            <p:nvPr/>
          </p:nvSpPr>
          <p:spPr bwMode="auto">
            <a:xfrm>
              <a:off x="3301386" y="2003441"/>
              <a:ext cx="959109" cy="30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departures</a:t>
              </a:r>
            </a:p>
          </p:txBody>
        </p:sp>
        <p:sp>
          <p:nvSpPr>
            <p:cNvPr id="68710" name="TextBox 24"/>
            <p:cNvSpPr txBox="1">
              <a:spLocks noChangeArrowheads="1"/>
            </p:cNvSpPr>
            <p:nvPr/>
          </p:nvSpPr>
          <p:spPr bwMode="auto">
            <a:xfrm>
              <a:off x="2740520" y="2735682"/>
              <a:ext cx="784510" cy="52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link</a:t>
              </a:r>
            </a:p>
            <a:p>
              <a:pPr algn="ctr"/>
              <a:r>
                <a:rPr lang="en-US" altLang="en-US" sz="1400">
                  <a:cs typeface="Arial" pitchFamily="34" charset="0"/>
                </a:rPr>
                <a:t> (server)</a:t>
              </a:r>
            </a:p>
          </p:txBody>
        </p:sp>
      </p:grpSp>
      <p:cxnSp>
        <p:nvCxnSpPr>
          <p:cNvPr id="68613" name="Straight Connector 49"/>
          <p:cNvCxnSpPr>
            <a:cxnSpLocks noChangeShapeType="1"/>
          </p:cNvCxnSpPr>
          <p:nvPr/>
        </p:nvCxnSpPr>
        <p:spPr bwMode="auto">
          <a:xfrm>
            <a:off x="5947040" y="4460875"/>
            <a:ext cx="34997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614" name="Straight Connector 50"/>
          <p:cNvCxnSpPr>
            <a:cxnSpLocks noChangeShapeType="1"/>
          </p:cNvCxnSpPr>
          <p:nvPr/>
        </p:nvCxnSpPr>
        <p:spPr bwMode="auto">
          <a:xfrm>
            <a:off x="5948760" y="5232400"/>
            <a:ext cx="349977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6065706" y="4467226"/>
            <a:ext cx="376634" cy="754063"/>
            <a:chOff x="2797204" y="2989241"/>
            <a:chExt cx="347099" cy="755477"/>
          </a:xfrm>
        </p:grpSpPr>
        <p:sp>
          <p:nvSpPr>
            <p:cNvPr id="68691" name="Rectangle 52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92" name="Group 53"/>
            <p:cNvGrpSpPr>
              <a:grpSpLocks/>
            </p:cNvGrpSpPr>
            <p:nvPr/>
          </p:nvGrpSpPr>
          <p:grpSpPr bwMode="auto">
            <a:xfrm>
              <a:off x="2821701" y="3197503"/>
              <a:ext cx="275074" cy="339189"/>
              <a:chOff x="2821701" y="3197503"/>
              <a:chExt cx="275074" cy="339189"/>
            </a:xfrm>
          </p:grpSpPr>
          <p:sp>
            <p:nvSpPr>
              <p:cNvPr id="68693" name="Oval 5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94" name="TextBox 5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75074" cy="339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6444060" y="4471988"/>
            <a:ext cx="374915" cy="755650"/>
            <a:chOff x="2797204" y="2989241"/>
            <a:chExt cx="347099" cy="755477"/>
          </a:xfrm>
        </p:grpSpPr>
        <p:sp>
          <p:nvSpPr>
            <p:cNvPr id="68687" name="Rectangle 57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8" name="Group 58"/>
            <p:cNvGrpSpPr>
              <a:grpSpLocks/>
            </p:cNvGrpSpPr>
            <p:nvPr/>
          </p:nvGrpSpPr>
          <p:grpSpPr bwMode="auto">
            <a:xfrm>
              <a:off x="2821701" y="3197503"/>
              <a:ext cx="276335" cy="338476"/>
              <a:chOff x="2821701" y="3197503"/>
              <a:chExt cx="276335" cy="338476"/>
            </a:xfrm>
          </p:grpSpPr>
          <p:sp>
            <p:nvSpPr>
              <p:cNvPr id="68689" name="Oval 59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90" name="TextBox 60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76335" cy="3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6824134" y="4467225"/>
            <a:ext cx="374915" cy="755650"/>
            <a:chOff x="997686" y="3954289"/>
            <a:chExt cx="347099" cy="755477"/>
          </a:xfrm>
        </p:grpSpPr>
        <p:sp>
          <p:nvSpPr>
            <p:cNvPr id="68683" name="Rectangle 62"/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4" name="Group 63"/>
            <p:cNvGrpSpPr>
              <a:grpSpLocks/>
            </p:cNvGrpSpPr>
            <p:nvPr/>
          </p:nvGrpSpPr>
          <p:grpSpPr bwMode="auto">
            <a:xfrm>
              <a:off x="1022183" y="4162551"/>
              <a:ext cx="276335" cy="338476"/>
              <a:chOff x="2821701" y="3197503"/>
              <a:chExt cx="276335" cy="338476"/>
            </a:xfrm>
          </p:grpSpPr>
          <p:sp>
            <p:nvSpPr>
              <p:cNvPr id="68685" name="Oval 6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86" name="TextBox 6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76335" cy="3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7209367" y="4465638"/>
            <a:ext cx="376635" cy="754062"/>
            <a:chOff x="2797204" y="2989241"/>
            <a:chExt cx="347099" cy="755477"/>
          </a:xfrm>
        </p:grpSpPr>
        <p:sp>
          <p:nvSpPr>
            <p:cNvPr id="68679" name="Rectangle 67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0" name="Group 68"/>
            <p:cNvGrpSpPr>
              <a:grpSpLocks/>
            </p:cNvGrpSpPr>
            <p:nvPr/>
          </p:nvGrpSpPr>
          <p:grpSpPr bwMode="auto">
            <a:xfrm>
              <a:off x="2821701" y="3197503"/>
              <a:ext cx="275073" cy="339189"/>
              <a:chOff x="2821701" y="3197503"/>
              <a:chExt cx="275073" cy="339189"/>
            </a:xfrm>
          </p:grpSpPr>
          <p:sp>
            <p:nvSpPr>
              <p:cNvPr id="68681" name="Oval 69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82" name="TextBox 70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75073" cy="339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8359908" y="4473575"/>
            <a:ext cx="376634" cy="755650"/>
            <a:chOff x="997686" y="3954289"/>
            <a:chExt cx="347099" cy="755477"/>
          </a:xfrm>
        </p:grpSpPr>
        <p:sp>
          <p:nvSpPr>
            <p:cNvPr id="68675" name="Rectangle 72"/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76" name="Group 73"/>
            <p:cNvGrpSpPr>
              <a:grpSpLocks/>
            </p:cNvGrpSpPr>
            <p:nvPr/>
          </p:nvGrpSpPr>
          <p:grpSpPr bwMode="auto">
            <a:xfrm>
              <a:off x="1022183" y="4162551"/>
              <a:ext cx="275074" cy="338476"/>
              <a:chOff x="2821701" y="3197503"/>
              <a:chExt cx="275074" cy="338476"/>
            </a:xfrm>
          </p:grpSpPr>
          <p:sp>
            <p:nvSpPr>
              <p:cNvPr id="68677" name="Oval 7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8" name="TextBox 7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75074" cy="3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8193095" y="3776664"/>
            <a:ext cx="298481" cy="657225"/>
            <a:chOff x="4760251" y="2300242"/>
            <a:chExt cx="275825" cy="656159"/>
          </a:xfrm>
        </p:grpSpPr>
        <p:cxnSp>
          <p:nvCxnSpPr>
            <p:cNvPr id="68671" name="Straight Connector 77"/>
            <p:cNvCxnSpPr>
              <a:cxnSpLocks noChangeShapeType="1"/>
            </p:cNvCxnSpPr>
            <p:nvPr/>
          </p:nvCxnSpPr>
          <p:spPr bwMode="auto">
            <a:xfrm>
              <a:off x="4912310" y="2592956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72" name="Group 78"/>
            <p:cNvGrpSpPr>
              <a:grpSpLocks/>
            </p:cNvGrpSpPr>
            <p:nvPr/>
          </p:nvGrpSpPr>
          <p:grpSpPr bwMode="auto">
            <a:xfrm>
              <a:off x="4760251" y="2300242"/>
              <a:ext cx="275825" cy="338005"/>
              <a:chOff x="6623318" y="3519940"/>
              <a:chExt cx="275825" cy="338005"/>
            </a:xfrm>
          </p:grpSpPr>
          <p:sp>
            <p:nvSpPr>
              <p:cNvPr id="68673" name="Oval 79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4" name="TextBox 80"/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75825" cy="338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8581769" y="5243515"/>
            <a:ext cx="298481" cy="677547"/>
            <a:chOff x="5119335" y="3766271"/>
            <a:chExt cx="275825" cy="676917"/>
          </a:xfrm>
        </p:grpSpPr>
        <p:cxnSp>
          <p:nvCxnSpPr>
            <p:cNvPr id="68667" name="Straight Connector 82"/>
            <p:cNvCxnSpPr>
              <a:cxnSpLocks noChangeShapeType="1"/>
            </p:cNvCxnSpPr>
            <p:nvPr/>
          </p:nvCxnSpPr>
          <p:spPr bwMode="auto">
            <a:xfrm>
              <a:off x="5256634" y="3766271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8" name="Group 83"/>
            <p:cNvGrpSpPr>
              <a:grpSpLocks/>
            </p:cNvGrpSpPr>
            <p:nvPr/>
          </p:nvGrpSpPr>
          <p:grpSpPr bwMode="auto">
            <a:xfrm>
              <a:off x="5119335" y="4104949"/>
              <a:ext cx="275825" cy="338239"/>
              <a:chOff x="6623318" y="3519940"/>
              <a:chExt cx="275825" cy="338239"/>
            </a:xfrm>
          </p:grpSpPr>
          <p:sp>
            <p:nvSpPr>
              <p:cNvPr id="68669" name="Oval 84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0" name="TextBox 85"/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75825" cy="338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6041634" y="3505201"/>
            <a:ext cx="298481" cy="936625"/>
            <a:chOff x="2774212" y="2028763"/>
            <a:chExt cx="275825" cy="935975"/>
          </a:xfrm>
        </p:grpSpPr>
        <p:cxnSp>
          <p:nvCxnSpPr>
            <p:cNvPr id="68663" name="Straight Connector 87"/>
            <p:cNvCxnSpPr>
              <a:cxnSpLocks noChangeShapeType="1"/>
            </p:cNvCxnSpPr>
            <p:nvPr/>
          </p:nvCxnSpPr>
          <p:spPr bwMode="auto">
            <a:xfrm>
              <a:off x="2916985" y="2311177"/>
              <a:ext cx="12403" cy="653561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4" name="Group 88"/>
            <p:cNvGrpSpPr>
              <a:grpSpLocks/>
            </p:cNvGrpSpPr>
            <p:nvPr/>
          </p:nvGrpSpPr>
          <p:grpSpPr bwMode="auto">
            <a:xfrm>
              <a:off x="2774212" y="2028763"/>
              <a:ext cx="275825" cy="338319"/>
              <a:chOff x="6631486" y="3519940"/>
              <a:chExt cx="275825" cy="338319"/>
            </a:xfrm>
          </p:grpSpPr>
          <p:sp>
            <p:nvSpPr>
              <p:cNvPr id="68665" name="Oval 89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66" name="TextBox 90"/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75825" cy="338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7061471" y="5246691"/>
            <a:ext cx="298481" cy="675008"/>
            <a:chOff x="3715481" y="3769050"/>
            <a:chExt cx="275825" cy="675648"/>
          </a:xfrm>
        </p:grpSpPr>
        <p:cxnSp>
          <p:nvCxnSpPr>
            <p:cNvPr id="68659" name="Straight Connector 92"/>
            <p:cNvCxnSpPr>
              <a:cxnSpLocks noChangeShapeType="1"/>
            </p:cNvCxnSpPr>
            <p:nvPr/>
          </p:nvCxnSpPr>
          <p:spPr bwMode="auto">
            <a:xfrm>
              <a:off x="3846513" y="3769050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0" name="Group 93"/>
            <p:cNvGrpSpPr>
              <a:grpSpLocks/>
            </p:cNvGrpSpPr>
            <p:nvPr/>
          </p:nvGrpSpPr>
          <p:grpSpPr bwMode="auto">
            <a:xfrm>
              <a:off x="3715481" y="4105823"/>
              <a:ext cx="275825" cy="338875"/>
              <a:chOff x="6631486" y="3519940"/>
              <a:chExt cx="275825" cy="338875"/>
            </a:xfrm>
          </p:grpSpPr>
          <p:sp>
            <p:nvSpPr>
              <p:cNvPr id="68661" name="Oval 94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62" name="TextBox 95"/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75825" cy="338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5879972" y="3794125"/>
            <a:ext cx="298481" cy="641350"/>
            <a:chOff x="2625635" y="2316906"/>
            <a:chExt cx="275825" cy="640969"/>
          </a:xfrm>
        </p:grpSpPr>
        <p:cxnSp>
          <p:nvCxnSpPr>
            <p:cNvPr id="68655" name="Straight Connector 97"/>
            <p:cNvCxnSpPr>
              <a:cxnSpLocks noChangeShapeType="1"/>
            </p:cNvCxnSpPr>
            <p:nvPr/>
          </p:nvCxnSpPr>
          <p:spPr bwMode="auto">
            <a:xfrm>
              <a:off x="2774013" y="25944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6" name="Group 98"/>
            <p:cNvGrpSpPr>
              <a:grpSpLocks/>
            </p:cNvGrpSpPr>
            <p:nvPr/>
          </p:nvGrpSpPr>
          <p:grpSpPr bwMode="auto">
            <a:xfrm>
              <a:off x="2625635" y="2316906"/>
              <a:ext cx="275825" cy="338353"/>
              <a:chOff x="7118580" y="4088704"/>
              <a:chExt cx="275825" cy="338353"/>
            </a:xfrm>
          </p:grpSpPr>
          <p:sp>
            <p:nvSpPr>
              <p:cNvPr id="68657" name="Oval 9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8" name="TextBox 100"/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75825" cy="338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6294442" y="5253040"/>
            <a:ext cx="298481" cy="660021"/>
            <a:chOff x="3007422" y="3776327"/>
            <a:chExt cx="275825" cy="659282"/>
          </a:xfrm>
        </p:grpSpPr>
        <p:cxnSp>
          <p:nvCxnSpPr>
            <p:cNvPr id="68651" name="Straight Connector 102"/>
            <p:cNvCxnSpPr>
              <a:cxnSpLocks noChangeShapeType="1"/>
            </p:cNvCxnSpPr>
            <p:nvPr/>
          </p:nvCxnSpPr>
          <p:spPr bwMode="auto">
            <a:xfrm>
              <a:off x="3148837" y="3776327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2" name="Group 103"/>
            <p:cNvGrpSpPr>
              <a:grpSpLocks/>
            </p:cNvGrpSpPr>
            <p:nvPr/>
          </p:nvGrpSpPr>
          <p:grpSpPr bwMode="auto">
            <a:xfrm>
              <a:off x="3007422" y="4097434"/>
              <a:ext cx="275825" cy="338175"/>
              <a:chOff x="7118580" y="4088704"/>
              <a:chExt cx="275825" cy="338175"/>
            </a:xfrm>
          </p:grpSpPr>
          <p:sp>
            <p:nvSpPr>
              <p:cNvPr id="68653" name="Oval 10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4" name="TextBox 105"/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75825" cy="33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6184376" y="3810000"/>
            <a:ext cx="298481" cy="642938"/>
            <a:chOff x="2905934" y="2332859"/>
            <a:chExt cx="275825" cy="642655"/>
          </a:xfrm>
        </p:grpSpPr>
        <p:cxnSp>
          <p:nvCxnSpPr>
            <p:cNvPr id="68647" name="Straight Connector 107"/>
            <p:cNvCxnSpPr>
              <a:cxnSpLocks noChangeShapeType="1"/>
            </p:cNvCxnSpPr>
            <p:nvPr/>
          </p:nvCxnSpPr>
          <p:spPr bwMode="auto">
            <a:xfrm>
              <a:off x="3044835" y="261206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8" name="Group 108"/>
            <p:cNvGrpSpPr>
              <a:grpSpLocks/>
            </p:cNvGrpSpPr>
            <p:nvPr/>
          </p:nvGrpSpPr>
          <p:grpSpPr bwMode="auto">
            <a:xfrm>
              <a:off x="2905934" y="2332859"/>
              <a:ext cx="275825" cy="338405"/>
              <a:chOff x="7126748" y="4088704"/>
              <a:chExt cx="275825" cy="338405"/>
            </a:xfrm>
          </p:grpSpPr>
          <p:sp>
            <p:nvSpPr>
              <p:cNvPr id="68649" name="Oval 10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0" name="TextBox 110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75825" cy="338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6683116" y="5248276"/>
            <a:ext cx="298481" cy="670077"/>
            <a:chOff x="3366049" y="3770526"/>
            <a:chExt cx="275825" cy="670377"/>
          </a:xfrm>
        </p:grpSpPr>
        <p:cxnSp>
          <p:nvCxnSpPr>
            <p:cNvPr id="68643" name="Straight Connector 112"/>
            <p:cNvCxnSpPr>
              <a:cxnSpLocks noChangeShapeType="1"/>
            </p:cNvCxnSpPr>
            <p:nvPr/>
          </p:nvCxnSpPr>
          <p:spPr bwMode="auto">
            <a:xfrm>
              <a:off x="3496795" y="3770526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4" name="Group 113"/>
            <p:cNvGrpSpPr>
              <a:grpSpLocks/>
            </p:cNvGrpSpPr>
            <p:nvPr/>
          </p:nvGrpSpPr>
          <p:grpSpPr bwMode="auto">
            <a:xfrm>
              <a:off x="3366049" y="4102197"/>
              <a:ext cx="275825" cy="338706"/>
              <a:chOff x="7126748" y="4088704"/>
              <a:chExt cx="275825" cy="338706"/>
            </a:xfrm>
          </p:grpSpPr>
          <p:sp>
            <p:nvSpPr>
              <p:cNvPr id="68645" name="Oval 11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46" name="TextBox 115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75825" cy="338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7438097" y="5237163"/>
            <a:ext cx="298480" cy="680028"/>
            <a:chOff x="4064326" y="3759579"/>
            <a:chExt cx="274366" cy="681190"/>
          </a:xfrm>
        </p:grpSpPr>
        <p:cxnSp>
          <p:nvCxnSpPr>
            <p:cNvPr id="68639" name="Straight Connector 117"/>
            <p:cNvCxnSpPr>
              <a:cxnSpLocks noChangeShapeType="1"/>
            </p:cNvCxnSpPr>
            <p:nvPr/>
          </p:nvCxnSpPr>
          <p:spPr bwMode="auto">
            <a:xfrm>
              <a:off x="4196385" y="375957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0" name="Group 118"/>
            <p:cNvGrpSpPr>
              <a:grpSpLocks/>
            </p:cNvGrpSpPr>
            <p:nvPr/>
          </p:nvGrpSpPr>
          <p:grpSpPr bwMode="auto">
            <a:xfrm>
              <a:off x="4064326" y="4101636"/>
              <a:ext cx="274366" cy="339133"/>
              <a:chOff x="7126748" y="4088704"/>
              <a:chExt cx="274366" cy="339133"/>
            </a:xfrm>
          </p:grpSpPr>
          <p:sp>
            <p:nvSpPr>
              <p:cNvPr id="68641" name="Oval 11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42" name="TextBox 120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74366" cy="339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6858535" y="3789363"/>
            <a:ext cx="298481" cy="647700"/>
            <a:chOff x="3528567" y="2312591"/>
            <a:chExt cx="275825" cy="646584"/>
          </a:xfrm>
        </p:grpSpPr>
        <p:cxnSp>
          <p:nvCxnSpPr>
            <p:cNvPr id="68635" name="Straight Connector 122"/>
            <p:cNvCxnSpPr>
              <a:cxnSpLocks noChangeShapeType="1"/>
            </p:cNvCxnSpPr>
            <p:nvPr/>
          </p:nvCxnSpPr>
          <p:spPr bwMode="auto">
            <a:xfrm>
              <a:off x="3677779" y="25957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36" name="Group 123"/>
            <p:cNvGrpSpPr>
              <a:grpSpLocks/>
            </p:cNvGrpSpPr>
            <p:nvPr/>
          </p:nvGrpSpPr>
          <p:grpSpPr bwMode="auto">
            <a:xfrm>
              <a:off x="3528567" y="2312591"/>
              <a:ext cx="275825" cy="337971"/>
              <a:chOff x="7126748" y="4088704"/>
              <a:chExt cx="275825" cy="337971"/>
            </a:xfrm>
          </p:grpSpPr>
          <p:sp>
            <p:nvSpPr>
              <p:cNvPr id="68637" name="Oval 12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38" name="TextBox 125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75825" cy="337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4</a:t>
                </a:r>
              </a:p>
            </p:txBody>
          </p:sp>
        </p:grpSp>
      </p:grpSp>
      <p:sp>
        <p:nvSpPr>
          <p:cNvPr id="68630" name="TextBox 126"/>
          <p:cNvSpPr txBox="1">
            <a:spLocks noChangeArrowheads="1"/>
          </p:cNvSpPr>
          <p:nvPr/>
        </p:nvSpPr>
        <p:spPr bwMode="auto">
          <a:xfrm>
            <a:off x="5138738" y="406241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i="1">
                <a:cs typeface="Arial" pitchFamily="34" charset="0"/>
              </a:rPr>
              <a:t>arrivals</a:t>
            </a:r>
          </a:p>
        </p:txBody>
      </p:sp>
      <p:sp>
        <p:nvSpPr>
          <p:cNvPr id="68631" name="TextBox 127"/>
          <p:cNvSpPr txBox="1">
            <a:spLocks noChangeArrowheads="1"/>
          </p:cNvSpPr>
          <p:nvPr/>
        </p:nvSpPr>
        <p:spPr bwMode="auto">
          <a:xfrm>
            <a:off x="5164535" y="5260976"/>
            <a:ext cx="1039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i="1">
                <a:cs typeface="Arial" pitchFamily="34" charset="0"/>
              </a:rPr>
              <a:t>departures</a:t>
            </a:r>
          </a:p>
        </p:txBody>
      </p:sp>
      <p:sp>
        <p:nvSpPr>
          <p:cNvPr id="68632" name="TextBox 128"/>
          <p:cNvSpPr txBox="1">
            <a:spLocks noChangeArrowheads="1"/>
          </p:cNvSpPr>
          <p:nvPr/>
        </p:nvSpPr>
        <p:spPr bwMode="auto">
          <a:xfrm>
            <a:off x="5188613" y="4567239"/>
            <a:ext cx="93212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1275"/>
              </a:lnSpc>
            </a:pPr>
            <a:r>
              <a:rPr lang="en-US" altLang="en-US" sz="1400" i="1">
                <a:cs typeface="Arial" pitchFamily="34" charset="0"/>
              </a:rPr>
              <a:t>packet in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9" y="846139"/>
            <a:ext cx="74277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7938"/>
            <a:ext cx="8420100" cy="1143000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Scheduling policies: still more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65812" y="1214438"/>
            <a:ext cx="8420100" cy="7556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Round Robin (RR) scheduling:</a:t>
            </a:r>
          </a:p>
          <a:p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multiple classes</a:t>
            </a:r>
          </a:p>
          <a:p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cyclically scan class queues, sending one complete packet from each class (if available)</a:t>
            </a:r>
          </a:p>
          <a:p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real world example?</a:t>
            </a:r>
          </a:p>
        </p:txBody>
      </p:sp>
      <p:sp>
        <p:nvSpPr>
          <p:cNvPr id="7066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706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15C6DF4-4CD5-4409-A008-A41D7E4DCD48}" type="slidenum">
              <a:rPr lang="en-US" altLang="en-US" sz="1200">
                <a:latin typeface="Tahoma" pitchFamily="34" charset="0"/>
              </a:rPr>
              <a:pPr/>
              <a:t>27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70660" name="Group 1"/>
          <p:cNvGrpSpPr>
            <a:grpSpLocks/>
          </p:cNvGrpSpPr>
          <p:nvPr/>
        </p:nvGrpSpPr>
        <p:grpSpPr bwMode="auto">
          <a:xfrm>
            <a:off x="2309681" y="3421064"/>
            <a:ext cx="4309798" cy="2414608"/>
            <a:chOff x="4743786" y="3505977"/>
            <a:chExt cx="3978331" cy="2414761"/>
          </a:xfrm>
        </p:grpSpPr>
        <p:cxnSp>
          <p:nvCxnSpPr>
            <p:cNvPr id="70663" name="Straight Connector 6"/>
            <p:cNvCxnSpPr>
              <a:cxnSpLocks noChangeShapeType="1"/>
            </p:cNvCxnSpPr>
            <p:nvPr/>
          </p:nvCxnSpPr>
          <p:spPr bwMode="auto">
            <a:xfrm>
              <a:off x="5489275" y="4460807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64" name="Straight Connector 7"/>
            <p:cNvCxnSpPr>
              <a:cxnSpLocks noChangeShapeType="1"/>
            </p:cNvCxnSpPr>
            <p:nvPr/>
          </p:nvCxnSpPr>
          <p:spPr bwMode="auto">
            <a:xfrm>
              <a:off x="5491778" y="5232334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0665" name="Group 8"/>
            <p:cNvGrpSpPr>
              <a:grpSpLocks/>
            </p:cNvGrpSpPr>
            <p:nvPr/>
          </p:nvGrpSpPr>
          <p:grpSpPr bwMode="auto">
            <a:xfrm>
              <a:off x="5599591" y="4466455"/>
              <a:ext cx="347099" cy="755477"/>
              <a:chOff x="2797204" y="2989241"/>
              <a:chExt cx="347099" cy="755477"/>
            </a:xfrm>
          </p:grpSpPr>
          <p:sp>
            <p:nvSpPr>
              <p:cNvPr id="70733" name="Rectangle 9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34" name="Group 10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75524" cy="338576"/>
                <a:chOff x="2821701" y="3197503"/>
                <a:chExt cx="275524" cy="338576"/>
              </a:xfrm>
            </p:grpSpPr>
            <p:sp>
              <p:nvSpPr>
                <p:cNvPr id="70735" name="Oval 1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36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75524" cy="338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70666" name="Group 13"/>
            <p:cNvGrpSpPr>
              <a:grpSpLocks/>
            </p:cNvGrpSpPr>
            <p:nvPr/>
          </p:nvGrpSpPr>
          <p:grpSpPr bwMode="auto">
            <a:xfrm>
              <a:off x="6300545" y="4463205"/>
              <a:ext cx="347099" cy="755477"/>
              <a:chOff x="2797204" y="2989241"/>
              <a:chExt cx="347099" cy="755477"/>
            </a:xfrm>
          </p:grpSpPr>
          <p:sp>
            <p:nvSpPr>
              <p:cNvPr id="70729" name="Rectangle 14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30" name="Group 15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75524" cy="338576"/>
                <a:chOff x="2821701" y="3197503"/>
                <a:chExt cx="275524" cy="338576"/>
              </a:xfrm>
            </p:grpSpPr>
            <p:sp>
              <p:nvSpPr>
                <p:cNvPr id="70731" name="Oval 16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32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75524" cy="338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70667" name="Group 18"/>
            <p:cNvGrpSpPr>
              <a:grpSpLocks/>
            </p:cNvGrpSpPr>
            <p:nvPr/>
          </p:nvGrpSpPr>
          <p:grpSpPr bwMode="auto">
            <a:xfrm>
              <a:off x="5949418" y="4467757"/>
              <a:ext cx="347099" cy="755477"/>
              <a:chOff x="997686" y="3954289"/>
              <a:chExt cx="347099" cy="755477"/>
            </a:xfrm>
          </p:grpSpPr>
          <p:sp>
            <p:nvSpPr>
              <p:cNvPr id="70725" name="Rectangle 19"/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26" name="Group 20"/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75524" cy="338576"/>
                <a:chOff x="2821701" y="3197503"/>
                <a:chExt cx="275524" cy="338576"/>
              </a:xfrm>
            </p:grpSpPr>
            <p:sp>
              <p:nvSpPr>
                <p:cNvPr id="70727" name="Oval 2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8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75524" cy="338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70668" name="Group 23"/>
            <p:cNvGrpSpPr>
              <a:grpSpLocks/>
            </p:cNvGrpSpPr>
            <p:nvPr/>
          </p:nvGrpSpPr>
          <p:grpSpPr bwMode="auto">
            <a:xfrm>
              <a:off x="6655307" y="4464973"/>
              <a:ext cx="347099" cy="755477"/>
              <a:chOff x="2797204" y="2989241"/>
              <a:chExt cx="347099" cy="755477"/>
            </a:xfrm>
          </p:grpSpPr>
          <p:sp>
            <p:nvSpPr>
              <p:cNvPr id="70721" name="Rectangle 24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22" name="Group 25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75524" cy="338576"/>
                <a:chOff x="2821701" y="3197503"/>
                <a:chExt cx="275524" cy="338576"/>
              </a:xfrm>
            </p:grpSpPr>
            <p:sp>
              <p:nvSpPr>
                <p:cNvPr id="70723" name="Oval 26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4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75524" cy="338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4</a:t>
                  </a:r>
                </a:p>
              </p:txBody>
            </p:sp>
          </p:grpSp>
        </p:grpSp>
        <p:grpSp>
          <p:nvGrpSpPr>
            <p:cNvPr id="70669" name="Group 28"/>
            <p:cNvGrpSpPr>
              <a:grpSpLocks/>
            </p:cNvGrpSpPr>
            <p:nvPr/>
          </p:nvGrpSpPr>
          <p:grpSpPr bwMode="auto">
            <a:xfrm>
              <a:off x="7717471" y="4473145"/>
              <a:ext cx="347099" cy="755477"/>
              <a:chOff x="997686" y="3954289"/>
              <a:chExt cx="347099" cy="755477"/>
            </a:xfrm>
          </p:grpSpPr>
          <p:sp>
            <p:nvSpPr>
              <p:cNvPr id="70717" name="Rectangle 29"/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18" name="Group 30"/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75524" cy="338576"/>
                <a:chOff x="2821701" y="3197503"/>
                <a:chExt cx="275524" cy="338576"/>
              </a:xfrm>
            </p:grpSpPr>
            <p:sp>
              <p:nvSpPr>
                <p:cNvPr id="70719" name="Oval 3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0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75524" cy="338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grpSp>
          <p:nvGrpSpPr>
            <p:cNvPr id="70670" name="Group 33"/>
            <p:cNvGrpSpPr>
              <a:grpSpLocks/>
            </p:cNvGrpSpPr>
            <p:nvPr/>
          </p:nvGrpSpPr>
          <p:grpSpPr bwMode="auto">
            <a:xfrm>
              <a:off x="7562638" y="3777456"/>
              <a:ext cx="275524" cy="656159"/>
              <a:chOff x="4760251" y="2300242"/>
              <a:chExt cx="275524" cy="656159"/>
            </a:xfrm>
          </p:grpSpPr>
          <p:cxnSp>
            <p:nvCxnSpPr>
              <p:cNvPr id="70713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4912310" y="259295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4" name="Group 35"/>
              <p:cNvGrpSpPr>
                <a:grpSpLocks/>
              </p:cNvGrpSpPr>
              <p:nvPr/>
            </p:nvGrpSpPr>
            <p:grpSpPr bwMode="auto">
              <a:xfrm>
                <a:off x="4760251" y="2300242"/>
                <a:ext cx="275524" cy="338576"/>
                <a:chOff x="6623318" y="3519940"/>
                <a:chExt cx="275524" cy="338576"/>
              </a:xfrm>
            </p:grpSpPr>
            <p:sp>
              <p:nvSpPr>
                <p:cNvPr id="70715" name="Oval 36"/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16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75524" cy="338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grpSp>
          <p:nvGrpSpPr>
            <p:cNvPr id="70671" name="Group 38"/>
            <p:cNvGrpSpPr>
              <a:grpSpLocks/>
            </p:cNvGrpSpPr>
            <p:nvPr/>
          </p:nvGrpSpPr>
          <p:grpSpPr bwMode="auto">
            <a:xfrm>
              <a:off x="7921722" y="5243485"/>
              <a:ext cx="275524" cy="677253"/>
              <a:chOff x="5119335" y="3766271"/>
              <a:chExt cx="275524" cy="677253"/>
            </a:xfrm>
          </p:grpSpPr>
          <p:cxnSp>
            <p:nvCxnSpPr>
              <p:cNvPr id="70709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256634" y="3766271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0" name="Group 40"/>
              <p:cNvGrpSpPr>
                <a:grpSpLocks/>
              </p:cNvGrpSpPr>
              <p:nvPr/>
            </p:nvGrpSpPr>
            <p:grpSpPr bwMode="auto">
              <a:xfrm>
                <a:off x="5119335" y="4104949"/>
                <a:ext cx="275524" cy="338575"/>
                <a:chOff x="6623318" y="3519940"/>
                <a:chExt cx="275524" cy="338575"/>
              </a:xfrm>
            </p:grpSpPr>
            <p:sp>
              <p:nvSpPr>
                <p:cNvPr id="70711" name="Oval 41"/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12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75524" cy="33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cxnSp>
          <p:nvCxnSpPr>
            <p:cNvPr id="70672" name="Straight Connector 44"/>
            <p:cNvCxnSpPr>
              <a:cxnSpLocks noChangeShapeType="1"/>
            </p:cNvCxnSpPr>
            <p:nvPr/>
          </p:nvCxnSpPr>
          <p:spPr bwMode="auto">
            <a:xfrm>
              <a:off x="5719372" y="3788391"/>
              <a:ext cx="12403" cy="653561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3" name="Oval 46"/>
            <p:cNvSpPr>
              <a:spLocks noChangeArrowheads="1"/>
            </p:cNvSpPr>
            <p:nvPr/>
          </p:nvSpPr>
          <p:spPr bwMode="auto">
            <a:xfrm>
              <a:off x="5613334" y="3583570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74" name="TextBox 47"/>
            <p:cNvSpPr txBox="1">
              <a:spLocks noChangeArrowheads="1"/>
            </p:cNvSpPr>
            <p:nvPr/>
          </p:nvSpPr>
          <p:spPr bwMode="auto">
            <a:xfrm>
              <a:off x="5580789" y="3505977"/>
              <a:ext cx="275524" cy="3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>
                  <a:cs typeface="Arial" pitchFamily="34" charset="0"/>
                </a:rPr>
                <a:t>2</a:t>
              </a:r>
            </a:p>
          </p:txBody>
        </p:sp>
        <p:cxnSp>
          <p:nvCxnSpPr>
            <p:cNvPr id="70675" name="Straight Connector 49"/>
            <p:cNvCxnSpPr>
              <a:cxnSpLocks noChangeShapeType="1"/>
            </p:cNvCxnSpPr>
            <p:nvPr/>
          </p:nvCxnSpPr>
          <p:spPr bwMode="auto">
            <a:xfrm>
              <a:off x="6296825" y="524207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6" name="Oval 51"/>
            <p:cNvSpPr>
              <a:spLocks noChangeArrowheads="1"/>
            </p:cNvSpPr>
            <p:nvPr/>
          </p:nvSpPr>
          <p:spPr bwMode="auto">
            <a:xfrm>
              <a:off x="6202528" y="5656439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77" name="TextBox 52"/>
            <p:cNvSpPr txBox="1">
              <a:spLocks noChangeArrowheads="1"/>
            </p:cNvSpPr>
            <p:nvPr/>
          </p:nvSpPr>
          <p:spPr bwMode="auto">
            <a:xfrm>
              <a:off x="6165793" y="5578846"/>
              <a:ext cx="275524" cy="3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>
                  <a:cs typeface="Arial" pitchFamily="34" charset="0"/>
                </a:rPr>
                <a:t>3</a:t>
              </a:r>
            </a:p>
          </p:txBody>
        </p:sp>
        <p:grpSp>
          <p:nvGrpSpPr>
            <p:cNvPr id="70678" name="Group 53"/>
            <p:cNvGrpSpPr>
              <a:grpSpLocks/>
            </p:cNvGrpSpPr>
            <p:nvPr/>
          </p:nvGrpSpPr>
          <p:grpSpPr bwMode="auto">
            <a:xfrm>
              <a:off x="5428022" y="3794120"/>
              <a:ext cx="275524" cy="640969"/>
              <a:chOff x="2625635" y="2316906"/>
              <a:chExt cx="275524" cy="640969"/>
            </a:xfrm>
          </p:grpSpPr>
          <p:cxnSp>
            <p:nvCxnSpPr>
              <p:cNvPr id="70705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2774013" y="25944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6" name="Group 55"/>
              <p:cNvGrpSpPr>
                <a:grpSpLocks/>
              </p:cNvGrpSpPr>
              <p:nvPr/>
            </p:nvGrpSpPr>
            <p:grpSpPr bwMode="auto">
              <a:xfrm>
                <a:off x="2625635" y="2316906"/>
                <a:ext cx="275524" cy="338576"/>
                <a:chOff x="7118580" y="4088704"/>
                <a:chExt cx="275524" cy="338576"/>
              </a:xfrm>
            </p:grpSpPr>
            <p:sp>
              <p:nvSpPr>
                <p:cNvPr id="70707" name="Oval 56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8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75524" cy="338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70679" name="Group 58"/>
            <p:cNvGrpSpPr>
              <a:grpSpLocks/>
            </p:cNvGrpSpPr>
            <p:nvPr/>
          </p:nvGrpSpPr>
          <p:grpSpPr bwMode="auto">
            <a:xfrm>
              <a:off x="5809809" y="5253541"/>
              <a:ext cx="275524" cy="659683"/>
              <a:chOff x="3007422" y="3776327"/>
              <a:chExt cx="275524" cy="659683"/>
            </a:xfrm>
          </p:grpSpPr>
          <p:cxnSp>
            <p:nvCxnSpPr>
              <p:cNvPr id="70701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3148837" y="3776327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2" name="Group 60"/>
              <p:cNvGrpSpPr>
                <a:grpSpLocks/>
              </p:cNvGrpSpPr>
              <p:nvPr/>
            </p:nvGrpSpPr>
            <p:grpSpPr bwMode="auto">
              <a:xfrm>
                <a:off x="3007422" y="4097434"/>
                <a:ext cx="275524" cy="338576"/>
                <a:chOff x="7118580" y="4088704"/>
                <a:chExt cx="275524" cy="338576"/>
              </a:xfrm>
            </p:grpSpPr>
            <p:sp>
              <p:nvSpPr>
                <p:cNvPr id="70703" name="Oval 6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75524" cy="338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cxnSp>
          <p:nvCxnSpPr>
            <p:cNvPr id="70680" name="Straight Connector 64"/>
            <p:cNvCxnSpPr>
              <a:cxnSpLocks noChangeShapeType="1"/>
            </p:cNvCxnSpPr>
            <p:nvPr/>
          </p:nvCxnSpPr>
          <p:spPr bwMode="auto">
            <a:xfrm>
              <a:off x="5847222" y="408928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81" name="Oval 66"/>
            <p:cNvSpPr>
              <a:spLocks noChangeArrowheads="1"/>
            </p:cNvSpPr>
            <p:nvPr/>
          </p:nvSpPr>
          <p:spPr bwMode="auto">
            <a:xfrm>
              <a:off x="5745055" y="3887666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82" name="TextBox 67"/>
            <p:cNvSpPr txBox="1">
              <a:spLocks noChangeArrowheads="1"/>
            </p:cNvSpPr>
            <p:nvPr/>
          </p:nvSpPr>
          <p:spPr bwMode="auto">
            <a:xfrm>
              <a:off x="5712513" y="3814265"/>
              <a:ext cx="275524" cy="3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>
                  <a:cs typeface="Arial" pitchFamily="34" charset="0"/>
                </a:rPr>
                <a:t>3</a:t>
              </a:r>
            </a:p>
          </p:txBody>
        </p:sp>
        <p:grpSp>
          <p:nvGrpSpPr>
            <p:cNvPr id="70683" name="Group 68"/>
            <p:cNvGrpSpPr>
              <a:grpSpLocks/>
            </p:cNvGrpSpPr>
            <p:nvPr/>
          </p:nvGrpSpPr>
          <p:grpSpPr bwMode="auto">
            <a:xfrm>
              <a:off x="6527391" y="5239838"/>
              <a:ext cx="275524" cy="670246"/>
              <a:chOff x="3366049" y="3770526"/>
              <a:chExt cx="275524" cy="670246"/>
            </a:xfrm>
          </p:grpSpPr>
          <p:cxnSp>
            <p:nvCxnSpPr>
              <p:cNvPr id="70697" name="Straight Connector 69"/>
              <p:cNvCxnSpPr>
                <a:cxnSpLocks noChangeShapeType="1"/>
              </p:cNvCxnSpPr>
              <p:nvPr/>
            </p:nvCxnSpPr>
            <p:spPr bwMode="auto">
              <a:xfrm>
                <a:off x="3496795" y="377052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8" name="Group 70"/>
              <p:cNvGrpSpPr>
                <a:grpSpLocks/>
              </p:cNvGrpSpPr>
              <p:nvPr/>
            </p:nvGrpSpPr>
            <p:grpSpPr bwMode="auto">
              <a:xfrm>
                <a:off x="3366049" y="4102197"/>
                <a:ext cx="275524" cy="338575"/>
                <a:chOff x="7126748" y="4088704"/>
                <a:chExt cx="275524" cy="338575"/>
              </a:xfrm>
            </p:grpSpPr>
            <p:sp>
              <p:nvSpPr>
                <p:cNvPr id="70699" name="Oval 7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0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75524" cy="33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70684" name="Group 73"/>
            <p:cNvGrpSpPr>
              <a:grpSpLocks/>
            </p:cNvGrpSpPr>
            <p:nvPr/>
          </p:nvGrpSpPr>
          <p:grpSpPr bwMode="auto">
            <a:xfrm>
              <a:off x="6866713" y="5236793"/>
              <a:ext cx="275524" cy="680632"/>
              <a:chOff x="4064326" y="3759579"/>
              <a:chExt cx="275524" cy="680632"/>
            </a:xfrm>
          </p:grpSpPr>
          <p:cxnSp>
            <p:nvCxnSpPr>
              <p:cNvPr id="70693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4196385" y="3759579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4" name="Group 75"/>
              <p:cNvGrpSpPr>
                <a:grpSpLocks/>
              </p:cNvGrpSpPr>
              <p:nvPr/>
            </p:nvGrpSpPr>
            <p:grpSpPr bwMode="auto">
              <a:xfrm>
                <a:off x="4064326" y="4101636"/>
                <a:ext cx="275524" cy="338575"/>
                <a:chOff x="7126748" y="4088704"/>
                <a:chExt cx="275524" cy="338575"/>
              </a:xfrm>
            </p:grpSpPr>
            <p:sp>
              <p:nvSpPr>
                <p:cNvPr id="70695" name="Oval 76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696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75524" cy="33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4</a:t>
                  </a:r>
                </a:p>
              </p:txBody>
            </p:sp>
          </p:grpSp>
        </p:grpSp>
        <p:grpSp>
          <p:nvGrpSpPr>
            <p:cNvPr id="70685" name="Group 78"/>
            <p:cNvGrpSpPr>
              <a:grpSpLocks/>
            </p:cNvGrpSpPr>
            <p:nvPr/>
          </p:nvGrpSpPr>
          <p:grpSpPr bwMode="auto">
            <a:xfrm>
              <a:off x="6330954" y="3789805"/>
              <a:ext cx="275524" cy="646584"/>
              <a:chOff x="3528567" y="2312591"/>
              <a:chExt cx="275524" cy="646584"/>
            </a:xfrm>
          </p:grpSpPr>
          <p:cxnSp>
            <p:nvCxnSpPr>
              <p:cNvPr id="70689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3677779" y="25957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0" name="Group 80"/>
              <p:cNvGrpSpPr>
                <a:grpSpLocks/>
              </p:cNvGrpSpPr>
              <p:nvPr/>
            </p:nvGrpSpPr>
            <p:grpSpPr bwMode="auto">
              <a:xfrm>
                <a:off x="3528567" y="2312591"/>
                <a:ext cx="275524" cy="338575"/>
                <a:chOff x="7126748" y="4088704"/>
                <a:chExt cx="275524" cy="338575"/>
              </a:xfrm>
            </p:grpSpPr>
            <p:sp>
              <p:nvSpPr>
                <p:cNvPr id="70691" name="Oval 8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692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75524" cy="33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4</a:t>
                  </a:r>
                </a:p>
              </p:txBody>
            </p:sp>
          </p:grpSp>
        </p:grpSp>
        <p:sp>
          <p:nvSpPr>
            <p:cNvPr id="70686" name="TextBox 83"/>
            <p:cNvSpPr txBox="1">
              <a:spLocks noChangeArrowheads="1"/>
            </p:cNvSpPr>
            <p:nvPr/>
          </p:nvSpPr>
          <p:spPr bwMode="auto">
            <a:xfrm>
              <a:off x="4743786" y="4062076"/>
              <a:ext cx="703161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 i="1">
                  <a:cs typeface="Arial" pitchFamily="34" charset="0"/>
                </a:rPr>
                <a:t>arrivals</a:t>
              </a:r>
            </a:p>
          </p:txBody>
        </p:sp>
        <p:sp>
          <p:nvSpPr>
            <p:cNvPr id="70687" name="TextBox 84"/>
            <p:cNvSpPr txBox="1">
              <a:spLocks noChangeArrowheads="1"/>
            </p:cNvSpPr>
            <p:nvPr/>
          </p:nvSpPr>
          <p:spPr bwMode="auto">
            <a:xfrm>
              <a:off x="4767502" y="5260730"/>
              <a:ext cx="959152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 i="1">
                  <a:cs typeface="Arial" pitchFamily="34" charset="0"/>
                </a:rPr>
                <a:t>departures</a:t>
              </a:r>
            </a:p>
          </p:txBody>
        </p:sp>
        <p:sp>
          <p:nvSpPr>
            <p:cNvPr id="70688" name="TextBox 85"/>
            <p:cNvSpPr txBox="1">
              <a:spLocks noChangeArrowheads="1"/>
            </p:cNvSpPr>
            <p:nvPr/>
          </p:nvSpPr>
          <p:spPr bwMode="auto">
            <a:xfrm>
              <a:off x="4789885" y="4566958"/>
              <a:ext cx="860255" cy="42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275"/>
                </a:lnSpc>
              </a:pPr>
              <a:r>
                <a:rPr lang="en-US" altLang="en-US" sz="1400" i="1">
                  <a:cs typeface="Arial" pitchFamily="34" charset="0"/>
                </a:rPr>
                <a:t>packet in service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7938"/>
            <a:ext cx="8420100" cy="1143000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Scheduling policies: still more</a:t>
            </a:r>
          </a:p>
        </p:txBody>
      </p:sp>
      <p:sp>
        <p:nvSpPr>
          <p:cNvPr id="72705" name="Rectangle 3"/>
          <p:cNvSpPr>
            <a:spLocks noGrp="1" noChangeArrowheads="1"/>
          </p:cNvSpPr>
          <p:nvPr>
            <p:ph idx="1"/>
          </p:nvPr>
        </p:nvSpPr>
        <p:spPr>
          <a:xfrm>
            <a:off x="577850" y="1276350"/>
            <a:ext cx="8420100" cy="4908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Weighted Fair Queuing (WFQ): </a:t>
            </a:r>
          </a:p>
          <a:p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generalized Round Robin</a:t>
            </a:r>
          </a:p>
          <a:p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each class gets weighted amount of service in each cycle</a:t>
            </a:r>
          </a:p>
          <a:p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real-world example?</a:t>
            </a:r>
          </a:p>
          <a:p>
            <a:endParaRPr lang="en-US" altLang="en-US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727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C5C86B5-8EF4-4752-8505-A922762FA26B}" type="slidenum">
              <a:rPr lang="en-US" altLang="en-US" sz="1200">
                <a:latin typeface="Tahoma" pitchFamily="34" charset="0"/>
              </a:rPr>
              <a:pPr/>
              <a:t>28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72706" name="Picture 4" descr="666 WF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67" y="3844926"/>
            <a:ext cx="568047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9" y="846139"/>
            <a:ext cx="74277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02800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8113" y="2702252"/>
            <a:ext cx="4479787" cy="369735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NAT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29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955" y="5602137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338" y="5602137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29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285"/>
          <p:cNvSpPr>
            <a:spLocks/>
          </p:cNvSpPr>
          <p:nvPr/>
        </p:nvSpPr>
        <p:spPr bwMode="auto">
          <a:xfrm>
            <a:off x="7310835" y="3516314"/>
            <a:ext cx="1423988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Freeform 1286"/>
          <p:cNvSpPr>
            <a:spLocks/>
          </p:cNvSpPr>
          <p:nvPr/>
        </p:nvSpPr>
        <p:spPr bwMode="auto">
          <a:xfrm>
            <a:off x="7331473" y="1990725"/>
            <a:ext cx="1874573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Freeform 1287"/>
          <p:cNvSpPr>
            <a:spLocks/>
          </p:cNvSpPr>
          <p:nvPr/>
        </p:nvSpPr>
        <p:spPr bwMode="auto">
          <a:xfrm>
            <a:off x="5358871" y="1698626"/>
            <a:ext cx="1881452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6" name="Group 1288"/>
          <p:cNvGrpSpPr>
            <a:grpSpLocks/>
          </p:cNvGrpSpPr>
          <p:nvPr/>
        </p:nvGrpSpPr>
        <p:grpSpPr bwMode="auto">
          <a:xfrm>
            <a:off x="5441421" y="2963863"/>
            <a:ext cx="1580489" cy="933450"/>
            <a:chOff x="2889" y="1631"/>
            <a:chExt cx="980" cy="743"/>
          </a:xfrm>
        </p:grpSpPr>
        <p:sp>
          <p:nvSpPr>
            <p:cNvPr id="4465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65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44037" name="Line 1291"/>
          <p:cNvSpPr>
            <a:spLocks noChangeShapeType="1"/>
          </p:cNvSpPr>
          <p:nvPr/>
        </p:nvSpPr>
        <p:spPr bwMode="auto">
          <a:xfrm>
            <a:off x="7735624" y="3802063"/>
            <a:ext cx="177139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1292"/>
          <p:cNvSpPr>
            <a:spLocks noChangeShapeType="1"/>
          </p:cNvSpPr>
          <p:nvPr/>
        </p:nvSpPr>
        <p:spPr bwMode="auto">
          <a:xfrm>
            <a:off x="7840531" y="3722688"/>
            <a:ext cx="3026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293"/>
          <p:cNvSpPr>
            <a:spLocks noChangeShapeType="1"/>
          </p:cNvSpPr>
          <p:nvPr/>
        </p:nvSpPr>
        <p:spPr bwMode="auto">
          <a:xfrm flipV="1">
            <a:off x="8096779" y="3808414"/>
            <a:ext cx="146183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294"/>
          <p:cNvSpPr>
            <a:spLocks noChangeShapeType="1"/>
          </p:cNvSpPr>
          <p:nvPr/>
        </p:nvSpPr>
        <p:spPr bwMode="auto">
          <a:xfrm>
            <a:off x="6686550" y="3729038"/>
            <a:ext cx="7360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295"/>
          <p:cNvSpPr>
            <a:spLocks noChangeShapeType="1"/>
          </p:cNvSpPr>
          <p:nvPr/>
        </p:nvSpPr>
        <p:spPr bwMode="auto">
          <a:xfrm>
            <a:off x="7006431" y="2576514"/>
            <a:ext cx="552054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296"/>
          <p:cNvSpPr>
            <a:spLocks noChangeShapeType="1"/>
          </p:cNvSpPr>
          <p:nvPr/>
        </p:nvSpPr>
        <p:spPr bwMode="auto">
          <a:xfrm>
            <a:off x="6536929" y="2392363"/>
            <a:ext cx="1651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Freeform 1297"/>
          <p:cNvSpPr>
            <a:spLocks/>
          </p:cNvSpPr>
          <p:nvPr/>
        </p:nvSpPr>
        <p:spPr bwMode="auto">
          <a:xfrm>
            <a:off x="5678752" y="4367214"/>
            <a:ext cx="3336396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98"/>
          <p:cNvSpPr>
            <a:spLocks noChangeShapeType="1"/>
          </p:cNvSpPr>
          <p:nvPr/>
        </p:nvSpPr>
        <p:spPr bwMode="auto">
          <a:xfrm rot="16200000" flipV="1">
            <a:off x="8189648" y="5239280"/>
            <a:ext cx="474662" cy="68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299"/>
          <p:cNvSpPr>
            <a:spLocks noChangeShapeType="1"/>
          </p:cNvSpPr>
          <p:nvPr/>
        </p:nvSpPr>
        <p:spPr bwMode="auto">
          <a:xfrm rot="5400000" flipV="1">
            <a:off x="8380678" y="5425679"/>
            <a:ext cx="3175" cy="92869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300"/>
          <p:cNvSpPr>
            <a:spLocks noChangeShapeType="1"/>
          </p:cNvSpPr>
          <p:nvPr/>
        </p:nvSpPr>
        <p:spPr bwMode="auto">
          <a:xfrm rot="16200000" flipH="1">
            <a:off x="8505560" y="5024438"/>
            <a:ext cx="193675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301"/>
          <p:cNvSpPr>
            <a:spLocks noChangeShapeType="1"/>
          </p:cNvSpPr>
          <p:nvPr/>
        </p:nvSpPr>
        <p:spPr bwMode="auto">
          <a:xfrm>
            <a:off x="7694348" y="4686300"/>
            <a:ext cx="423069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302"/>
          <p:cNvSpPr>
            <a:spLocks noChangeShapeType="1"/>
          </p:cNvSpPr>
          <p:nvPr/>
        </p:nvSpPr>
        <p:spPr bwMode="auto">
          <a:xfrm flipV="1">
            <a:off x="7021910" y="4673600"/>
            <a:ext cx="349117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303"/>
          <p:cNvSpPr>
            <a:spLocks noChangeShapeType="1"/>
          </p:cNvSpPr>
          <p:nvPr/>
        </p:nvSpPr>
        <p:spPr bwMode="auto">
          <a:xfrm flipV="1">
            <a:off x="7068344" y="4965700"/>
            <a:ext cx="1052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305"/>
          <p:cNvSpPr>
            <a:spLocks noChangeShapeType="1"/>
          </p:cNvSpPr>
          <p:nvPr/>
        </p:nvSpPr>
        <p:spPr bwMode="auto">
          <a:xfrm>
            <a:off x="6332273" y="4762500"/>
            <a:ext cx="25281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306"/>
          <p:cNvSpPr>
            <a:spLocks noChangeShapeType="1"/>
          </p:cNvSpPr>
          <p:nvPr/>
        </p:nvSpPr>
        <p:spPr bwMode="auto">
          <a:xfrm flipV="1">
            <a:off x="6051948" y="4999038"/>
            <a:ext cx="436827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1309"/>
          <p:cNvSpPr>
            <a:spLocks noChangeShapeType="1"/>
          </p:cNvSpPr>
          <p:nvPr/>
        </p:nvSpPr>
        <p:spPr bwMode="auto">
          <a:xfrm flipH="1">
            <a:off x="6512851" y="5054600"/>
            <a:ext cx="192617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1310"/>
          <p:cNvSpPr>
            <a:spLocks noChangeShapeType="1"/>
          </p:cNvSpPr>
          <p:nvPr/>
        </p:nvSpPr>
        <p:spPr bwMode="auto">
          <a:xfrm flipH="1" flipV="1">
            <a:off x="6939361" y="5038726"/>
            <a:ext cx="1719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1311"/>
          <p:cNvSpPr>
            <a:spLocks noChangeShapeType="1"/>
          </p:cNvSpPr>
          <p:nvPr/>
        </p:nvSpPr>
        <p:spPr bwMode="auto">
          <a:xfrm>
            <a:off x="7028790" y="5041901"/>
            <a:ext cx="545173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1313"/>
          <p:cNvSpPr>
            <a:spLocks noChangeShapeType="1"/>
          </p:cNvSpPr>
          <p:nvPr/>
        </p:nvSpPr>
        <p:spPr bwMode="auto">
          <a:xfrm>
            <a:off x="6528329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1314"/>
          <p:cNvSpPr>
            <a:spLocks noChangeShapeType="1"/>
          </p:cNvSpPr>
          <p:nvPr/>
        </p:nvSpPr>
        <p:spPr bwMode="auto">
          <a:xfrm flipV="1">
            <a:off x="7931680" y="2481263"/>
            <a:ext cx="134144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1315"/>
          <p:cNvSpPr>
            <a:spLocks noChangeShapeType="1"/>
          </p:cNvSpPr>
          <p:nvPr/>
        </p:nvSpPr>
        <p:spPr bwMode="auto">
          <a:xfrm>
            <a:off x="7745942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1316"/>
          <p:cNvSpPr>
            <a:spLocks noChangeShapeType="1"/>
          </p:cNvSpPr>
          <p:nvPr/>
        </p:nvSpPr>
        <p:spPr bwMode="auto">
          <a:xfrm flipV="1">
            <a:off x="7931680" y="2551114"/>
            <a:ext cx="28548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1317"/>
          <p:cNvSpPr>
            <a:spLocks noChangeShapeType="1"/>
          </p:cNvSpPr>
          <p:nvPr/>
        </p:nvSpPr>
        <p:spPr bwMode="auto">
          <a:xfrm>
            <a:off x="8327231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1318"/>
          <p:cNvSpPr>
            <a:spLocks noChangeShapeType="1"/>
          </p:cNvSpPr>
          <p:nvPr/>
        </p:nvSpPr>
        <p:spPr bwMode="auto">
          <a:xfrm>
            <a:off x="7952317" y="2855913"/>
            <a:ext cx="2046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1319"/>
          <p:cNvSpPr>
            <a:spLocks noChangeShapeType="1"/>
          </p:cNvSpPr>
          <p:nvPr/>
        </p:nvSpPr>
        <p:spPr bwMode="auto">
          <a:xfrm flipV="1">
            <a:off x="6105261" y="3722688"/>
            <a:ext cx="18229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1320"/>
          <p:cNvSpPr>
            <a:spLocks noChangeShapeType="1"/>
          </p:cNvSpPr>
          <p:nvPr/>
        </p:nvSpPr>
        <p:spPr bwMode="auto">
          <a:xfrm>
            <a:off x="8552524" y="28463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Line 1321"/>
          <p:cNvSpPr>
            <a:spLocks noChangeShapeType="1"/>
          </p:cNvSpPr>
          <p:nvPr/>
        </p:nvSpPr>
        <p:spPr bwMode="auto">
          <a:xfrm flipH="1">
            <a:off x="7627277" y="2922588"/>
            <a:ext cx="106627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1322"/>
          <p:cNvSpPr>
            <a:spLocks noChangeShapeType="1"/>
          </p:cNvSpPr>
          <p:nvPr/>
        </p:nvSpPr>
        <p:spPr bwMode="auto">
          <a:xfrm flipH="1">
            <a:off x="8268759" y="2922589"/>
            <a:ext cx="12038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1323"/>
          <p:cNvSpPr>
            <a:spLocks noChangeShapeType="1"/>
          </p:cNvSpPr>
          <p:nvPr/>
        </p:nvSpPr>
        <p:spPr bwMode="auto">
          <a:xfrm flipV="1">
            <a:off x="7601480" y="4064001"/>
            <a:ext cx="245931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6" name="Group 1324"/>
          <p:cNvGrpSpPr>
            <a:grpSpLocks/>
          </p:cNvGrpSpPr>
          <p:nvPr/>
        </p:nvGrpSpPr>
        <p:grpSpPr bwMode="auto">
          <a:xfrm flipH="1">
            <a:off x="5979717" y="4522788"/>
            <a:ext cx="448865" cy="373062"/>
            <a:chOff x="2839" y="3501"/>
            <a:chExt cx="755" cy="803"/>
          </a:xfrm>
        </p:grpSpPr>
        <p:pic>
          <p:nvPicPr>
            <p:cNvPr id="44652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3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7" name="Group 1327"/>
          <p:cNvGrpSpPr>
            <a:grpSpLocks/>
          </p:cNvGrpSpPr>
          <p:nvPr/>
        </p:nvGrpSpPr>
        <p:grpSpPr bwMode="auto">
          <a:xfrm flipH="1">
            <a:off x="5635758" y="4943475"/>
            <a:ext cx="522817" cy="406400"/>
            <a:chOff x="2839" y="3501"/>
            <a:chExt cx="755" cy="803"/>
          </a:xfrm>
        </p:grpSpPr>
        <p:pic>
          <p:nvPicPr>
            <p:cNvPr id="44650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1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8" name="Group 1330"/>
          <p:cNvGrpSpPr>
            <a:grpSpLocks/>
          </p:cNvGrpSpPr>
          <p:nvPr/>
        </p:nvGrpSpPr>
        <p:grpSpPr bwMode="auto">
          <a:xfrm flipH="1">
            <a:off x="6153414" y="5245100"/>
            <a:ext cx="462625" cy="349250"/>
            <a:chOff x="2839" y="3501"/>
            <a:chExt cx="755" cy="803"/>
          </a:xfrm>
        </p:grpSpPr>
        <p:pic>
          <p:nvPicPr>
            <p:cNvPr id="44648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9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9" name="Group 1333"/>
          <p:cNvGrpSpPr>
            <a:grpSpLocks/>
          </p:cNvGrpSpPr>
          <p:nvPr/>
        </p:nvGrpSpPr>
        <p:grpSpPr bwMode="auto">
          <a:xfrm>
            <a:off x="6818975" y="5227639"/>
            <a:ext cx="462623" cy="350837"/>
            <a:chOff x="2839" y="3501"/>
            <a:chExt cx="755" cy="803"/>
          </a:xfrm>
        </p:grpSpPr>
        <p:pic>
          <p:nvPicPr>
            <p:cNvPr id="44646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7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4070" name="Picture 1336" descr="car_ic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2" y="1709739"/>
            <a:ext cx="92008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1" name="Group 1337"/>
          <p:cNvGrpSpPr>
            <a:grpSpLocks/>
          </p:cNvGrpSpPr>
          <p:nvPr/>
        </p:nvGrpSpPr>
        <p:grpSpPr bwMode="auto">
          <a:xfrm>
            <a:off x="5804298" y="1535113"/>
            <a:ext cx="450585" cy="385762"/>
            <a:chOff x="2751" y="1851"/>
            <a:chExt cx="462" cy="478"/>
          </a:xfrm>
        </p:grpSpPr>
        <p:pic>
          <p:nvPicPr>
            <p:cNvPr id="44644" name="Picture 1338" descr="iphone_stylized_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45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72" name="Group 1340"/>
          <p:cNvGrpSpPr>
            <a:grpSpLocks/>
          </p:cNvGrpSpPr>
          <p:nvPr/>
        </p:nvGrpSpPr>
        <p:grpSpPr bwMode="auto">
          <a:xfrm>
            <a:off x="8053785" y="2384426"/>
            <a:ext cx="423069" cy="169863"/>
            <a:chOff x="4650" y="1129"/>
            <a:chExt cx="246" cy="95"/>
          </a:xfrm>
        </p:grpSpPr>
        <p:sp>
          <p:nvSpPr>
            <p:cNvPr id="446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39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42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3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40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1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3" name="Group 1349"/>
          <p:cNvGrpSpPr>
            <a:grpSpLocks/>
          </p:cNvGrpSpPr>
          <p:nvPr/>
        </p:nvGrpSpPr>
        <p:grpSpPr bwMode="auto">
          <a:xfrm>
            <a:off x="8132896" y="2746376"/>
            <a:ext cx="423069" cy="176213"/>
            <a:chOff x="4650" y="1129"/>
            <a:chExt cx="246" cy="95"/>
          </a:xfrm>
        </p:grpSpPr>
        <p:sp>
          <p:nvSpPr>
            <p:cNvPr id="4462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2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3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31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34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5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32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3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4" name="Group 1358"/>
          <p:cNvGrpSpPr>
            <a:grpSpLocks/>
          </p:cNvGrpSpPr>
          <p:nvPr/>
        </p:nvGrpSpPr>
        <p:grpSpPr bwMode="auto">
          <a:xfrm>
            <a:off x="7527529" y="2482851"/>
            <a:ext cx="423069" cy="169863"/>
            <a:chOff x="4650" y="1129"/>
            <a:chExt cx="246" cy="95"/>
          </a:xfrm>
        </p:grpSpPr>
        <p:sp>
          <p:nvSpPr>
            <p:cNvPr id="4462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2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2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23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26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7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2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5" name="Group 1367"/>
          <p:cNvGrpSpPr>
            <a:grpSpLocks/>
          </p:cNvGrpSpPr>
          <p:nvPr/>
        </p:nvGrpSpPr>
        <p:grpSpPr bwMode="auto">
          <a:xfrm>
            <a:off x="7539567" y="2746376"/>
            <a:ext cx="423069" cy="169863"/>
            <a:chOff x="4650" y="1129"/>
            <a:chExt cx="246" cy="95"/>
          </a:xfrm>
        </p:grpSpPr>
        <p:sp>
          <p:nvSpPr>
            <p:cNvPr id="446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15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8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9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16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7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76" name="Line 1376"/>
          <p:cNvSpPr>
            <a:spLocks noChangeShapeType="1"/>
          </p:cNvSpPr>
          <p:nvPr/>
        </p:nvSpPr>
        <p:spPr bwMode="auto">
          <a:xfrm>
            <a:off x="8764058" y="2844800"/>
            <a:ext cx="192617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77" name="Group 1377"/>
          <p:cNvGrpSpPr>
            <a:grpSpLocks/>
          </p:cNvGrpSpPr>
          <p:nvPr/>
        </p:nvGrpSpPr>
        <p:grpSpPr bwMode="auto">
          <a:xfrm>
            <a:off x="7740784" y="3900488"/>
            <a:ext cx="526256" cy="203200"/>
            <a:chOff x="4650" y="1129"/>
            <a:chExt cx="246" cy="95"/>
          </a:xfrm>
        </p:grpSpPr>
        <p:sp>
          <p:nvSpPr>
            <p:cNvPr id="446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07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0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1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8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9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8" name="Group 1386"/>
          <p:cNvGrpSpPr>
            <a:grpSpLocks/>
          </p:cNvGrpSpPr>
          <p:nvPr/>
        </p:nvGrpSpPr>
        <p:grpSpPr bwMode="auto">
          <a:xfrm>
            <a:off x="7395105" y="3619500"/>
            <a:ext cx="526256" cy="203200"/>
            <a:chOff x="4650" y="1129"/>
            <a:chExt cx="246" cy="95"/>
          </a:xfrm>
        </p:grpSpPr>
        <p:sp>
          <p:nvSpPr>
            <p:cNvPr id="4459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9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9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99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02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3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0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1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9" name="Group 1395"/>
          <p:cNvGrpSpPr>
            <a:grpSpLocks/>
          </p:cNvGrpSpPr>
          <p:nvPr/>
        </p:nvGrpSpPr>
        <p:grpSpPr bwMode="auto">
          <a:xfrm>
            <a:off x="8112259" y="3632200"/>
            <a:ext cx="526256" cy="203200"/>
            <a:chOff x="4650" y="1129"/>
            <a:chExt cx="246" cy="95"/>
          </a:xfrm>
        </p:grpSpPr>
        <p:sp>
          <p:nvSpPr>
            <p:cNvPr id="4458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8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9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91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94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5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92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3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0" name="Group 1404"/>
          <p:cNvGrpSpPr>
            <a:grpSpLocks/>
          </p:cNvGrpSpPr>
          <p:nvPr/>
        </p:nvGrpSpPr>
        <p:grpSpPr bwMode="auto">
          <a:xfrm>
            <a:off x="7266121" y="4494214"/>
            <a:ext cx="670719" cy="242887"/>
            <a:chOff x="4650" y="1129"/>
            <a:chExt cx="246" cy="95"/>
          </a:xfrm>
        </p:grpSpPr>
        <p:sp>
          <p:nvSpPr>
            <p:cNvPr id="445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83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86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7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84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5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1" name="Group 1413"/>
          <p:cNvGrpSpPr>
            <a:grpSpLocks/>
          </p:cNvGrpSpPr>
          <p:nvPr/>
        </p:nvGrpSpPr>
        <p:grpSpPr bwMode="auto">
          <a:xfrm>
            <a:off x="7952317" y="4792664"/>
            <a:ext cx="670719" cy="242887"/>
            <a:chOff x="4650" y="1129"/>
            <a:chExt cx="246" cy="95"/>
          </a:xfrm>
        </p:grpSpPr>
        <p:sp>
          <p:nvSpPr>
            <p:cNvPr id="445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75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8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9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76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7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2" name="Group 1422"/>
          <p:cNvGrpSpPr>
            <a:grpSpLocks/>
          </p:cNvGrpSpPr>
          <p:nvPr/>
        </p:nvGrpSpPr>
        <p:grpSpPr bwMode="auto">
          <a:xfrm>
            <a:off x="6490494" y="4837114"/>
            <a:ext cx="670719" cy="242887"/>
            <a:chOff x="4650" y="1129"/>
            <a:chExt cx="246" cy="95"/>
          </a:xfrm>
        </p:grpSpPr>
        <p:sp>
          <p:nvSpPr>
            <p:cNvPr id="4456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6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6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67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0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1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3" name="Group 1431"/>
          <p:cNvGrpSpPr>
            <a:grpSpLocks/>
          </p:cNvGrpSpPr>
          <p:nvPr/>
        </p:nvGrpSpPr>
        <p:grpSpPr bwMode="auto">
          <a:xfrm>
            <a:off x="6280680" y="3629026"/>
            <a:ext cx="423069" cy="169863"/>
            <a:chOff x="4650" y="1129"/>
            <a:chExt cx="246" cy="95"/>
          </a:xfrm>
        </p:grpSpPr>
        <p:sp>
          <p:nvSpPr>
            <p:cNvPr id="4455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5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5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59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62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3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0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1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4" name="Group 1440"/>
          <p:cNvGrpSpPr>
            <a:grpSpLocks/>
          </p:cNvGrpSpPr>
          <p:nvPr/>
        </p:nvGrpSpPr>
        <p:grpSpPr bwMode="auto">
          <a:xfrm>
            <a:off x="6605721" y="2476501"/>
            <a:ext cx="423069" cy="169863"/>
            <a:chOff x="4650" y="1129"/>
            <a:chExt cx="246" cy="95"/>
          </a:xfrm>
        </p:grpSpPr>
        <p:sp>
          <p:nvSpPr>
            <p:cNvPr id="4454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4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5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51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54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2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3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5" name="Group 1449"/>
          <p:cNvGrpSpPr>
            <a:grpSpLocks/>
          </p:cNvGrpSpPr>
          <p:nvPr/>
        </p:nvGrpSpPr>
        <p:grpSpPr bwMode="auto">
          <a:xfrm>
            <a:off x="5802578" y="3489326"/>
            <a:ext cx="548614" cy="352425"/>
            <a:chOff x="2967" y="478"/>
            <a:chExt cx="788" cy="625"/>
          </a:xfrm>
        </p:grpSpPr>
        <p:pic>
          <p:nvPicPr>
            <p:cNvPr id="44546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7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6" name="Group 1452"/>
          <p:cNvGrpSpPr>
            <a:grpSpLocks/>
          </p:cNvGrpSpPr>
          <p:nvPr/>
        </p:nvGrpSpPr>
        <p:grpSpPr bwMode="auto">
          <a:xfrm>
            <a:off x="7450138" y="4992689"/>
            <a:ext cx="610527" cy="420687"/>
            <a:chOff x="2967" y="478"/>
            <a:chExt cx="788" cy="625"/>
          </a:xfrm>
        </p:grpSpPr>
        <p:pic>
          <p:nvPicPr>
            <p:cNvPr id="44544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5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7" name="Group 1455"/>
          <p:cNvGrpSpPr>
            <a:grpSpLocks/>
          </p:cNvGrpSpPr>
          <p:nvPr/>
        </p:nvGrpSpPr>
        <p:grpSpPr bwMode="auto">
          <a:xfrm>
            <a:off x="6289279" y="1833564"/>
            <a:ext cx="495300" cy="631825"/>
            <a:chOff x="742" y="2409"/>
            <a:chExt cx="576" cy="881"/>
          </a:xfrm>
        </p:grpSpPr>
        <p:grpSp>
          <p:nvGrpSpPr>
            <p:cNvPr id="44526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452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4527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528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8" name="Group 1474"/>
          <p:cNvGrpSpPr>
            <a:grpSpLocks/>
          </p:cNvGrpSpPr>
          <p:nvPr/>
        </p:nvGrpSpPr>
        <p:grpSpPr bwMode="auto">
          <a:xfrm>
            <a:off x="8650553" y="4991101"/>
            <a:ext cx="245931" cy="481013"/>
            <a:chOff x="4140" y="429"/>
            <a:chExt cx="1425" cy="2396"/>
          </a:xfrm>
        </p:grpSpPr>
        <p:sp>
          <p:nvSpPr>
            <p:cNvPr id="44494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5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96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7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8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99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524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5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0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1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522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3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2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3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4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520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1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5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506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18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19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7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8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9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0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1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2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3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4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5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516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7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9" name="Group 1507"/>
          <p:cNvGrpSpPr>
            <a:grpSpLocks/>
          </p:cNvGrpSpPr>
          <p:nvPr/>
        </p:nvGrpSpPr>
        <p:grpSpPr bwMode="auto">
          <a:xfrm>
            <a:off x="8308314" y="5292726"/>
            <a:ext cx="245930" cy="481013"/>
            <a:chOff x="4140" y="429"/>
            <a:chExt cx="1425" cy="2396"/>
          </a:xfrm>
        </p:grpSpPr>
        <p:sp>
          <p:nvSpPr>
            <p:cNvPr id="4446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6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9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6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9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7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8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7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8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48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90" name="Group 1540"/>
          <p:cNvGrpSpPr>
            <a:grpSpLocks/>
          </p:cNvGrpSpPr>
          <p:nvPr/>
        </p:nvGrpSpPr>
        <p:grpSpPr bwMode="auto">
          <a:xfrm>
            <a:off x="5467219" y="2032000"/>
            <a:ext cx="579569" cy="407988"/>
            <a:chOff x="877" y="1008"/>
            <a:chExt cx="2747" cy="2591"/>
          </a:xfrm>
        </p:grpSpPr>
        <p:pic>
          <p:nvPicPr>
            <p:cNvPr id="44439" name="Picture 1541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40" name="Picture 1542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1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42" name="Picture 1544" descr="scree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3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4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5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6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7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8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49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56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7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8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9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0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1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50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1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2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3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4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5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1" name="Group 1564"/>
          <p:cNvGrpSpPr>
            <a:grpSpLocks/>
          </p:cNvGrpSpPr>
          <p:nvPr/>
        </p:nvGrpSpPr>
        <p:grpSpPr bwMode="auto">
          <a:xfrm>
            <a:off x="7168092" y="5475289"/>
            <a:ext cx="514218" cy="407987"/>
            <a:chOff x="877" y="1008"/>
            <a:chExt cx="2747" cy="2591"/>
          </a:xfrm>
        </p:grpSpPr>
        <p:pic>
          <p:nvPicPr>
            <p:cNvPr id="44416" name="Picture 156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17" name="Picture 156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18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19" name="Picture 156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20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1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2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3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4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5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26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33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4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5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6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7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8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27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8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9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0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1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2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2" name="Group 1588"/>
          <p:cNvGrpSpPr>
            <a:grpSpLocks/>
          </p:cNvGrpSpPr>
          <p:nvPr/>
        </p:nvGrpSpPr>
        <p:grpSpPr bwMode="auto">
          <a:xfrm>
            <a:off x="5747544" y="3030539"/>
            <a:ext cx="481542" cy="407987"/>
            <a:chOff x="877" y="1008"/>
            <a:chExt cx="2747" cy="2591"/>
          </a:xfrm>
        </p:grpSpPr>
        <p:pic>
          <p:nvPicPr>
            <p:cNvPr id="44393" name="Picture 1589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94" name="Picture 1590" descr="laptop_keyboar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5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96" name="Picture 1592" descr="scree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7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03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10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1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2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3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4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5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04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7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3" name="Group 1612"/>
          <p:cNvGrpSpPr>
            <a:grpSpLocks/>
          </p:cNvGrpSpPr>
          <p:nvPr/>
        </p:nvGrpSpPr>
        <p:grpSpPr bwMode="auto">
          <a:xfrm flipH="1">
            <a:off x="6158575" y="3211513"/>
            <a:ext cx="448865" cy="373062"/>
            <a:chOff x="2839" y="3501"/>
            <a:chExt cx="755" cy="803"/>
          </a:xfrm>
        </p:grpSpPr>
        <p:pic>
          <p:nvPicPr>
            <p:cNvPr id="44391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2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94" name="Group 1615"/>
          <p:cNvGrpSpPr>
            <a:grpSpLocks/>
          </p:cNvGrpSpPr>
          <p:nvPr/>
        </p:nvGrpSpPr>
        <p:grpSpPr bwMode="auto">
          <a:xfrm>
            <a:off x="7639315" y="5411789"/>
            <a:ext cx="514218" cy="407987"/>
            <a:chOff x="877" y="1008"/>
            <a:chExt cx="2747" cy="2591"/>
          </a:xfrm>
        </p:grpSpPr>
        <p:pic>
          <p:nvPicPr>
            <p:cNvPr id="44368" name="Picture 1616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69" name="Picture 1617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0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71" name="Picture 1619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2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78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385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7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8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79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95" name="Picture 1283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933450"/>
            <a:ext cx="39606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40" y="222251"/>
            <a:ext cx="9080500" cy="9429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Network layer</a:t>
            </a:r>
          </a:p>
        </p:txBody>
      </p:sp>
      <p:sp>
        <p:nvSpPr>
          <p:cNvPr id="440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1609" y="1255714"/>
            <a:ext cx="4729427" cy="510063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transport segments from sending to receiving host </a:t>
            </a:r>
          </a:p>
          <a:p>
            <a:r>
              <a:rPr lang="en-US" altLang="en-US" sz="2400" b="1" dirty="0">
                <a:ea typeface="ＭＳ Ｐゴシック" pitchFamily="34" charset="-128"/>
                <a:cs typeface="ＭＳ Ｐゴシック" pitchFamily="34" charset="-128"/>
              </a:rPr>
              <a:t>on sending side</a:t>
            </a: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: encapsulates </a:t>
            </a:r>
            <a:r>
              <a:rPr lang="en-US" altLang="en-US" sz="2400" i="1" dirty="0">
                <a:ea typeface="ＭＳ Ｐゴシック" pitchFamily="34" charset="-128"/>
                <a:cs typeface="ＭＳ Ｐゴシック" pitchFamily="34" charset="-128"/>
              </a:rPr>
              <a:t>segments</a:t>
            </a: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 into </a:t>
            </a:r>
            <a:r>
              <a:rPr lang="en-US" altLang="en-US" sz="2400" i="1" dirty="0">
                <a:ea typeface="ＭＳ Ｐゴシック" pitchFamily="34" charset="-128"/>
                <a:cs typeface="ＭＳ Ｐゴシック" pitchFamily="34" charset="-128"/>
              </a:rPr>
              <a:t>datagrams</a:t>
            </a:r>
          </a:p>
          <a:p>
            <a:r>
              <a:rPr lang="en-US" altLang="en-US" sz="2400" b="1" dirty="0">
                <a:ea typeface="ＭＳ Ｐゴシック" pitchFamily="34" charset="-128"/>
                <a:cs typeface="ＭＳ Ｐゴシック" pitchFamily="34" charset="-128"/>
              </a:rPr>
              <a:t>on receiving side:</a:t>
            </a: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 delivers segments to transport layer</a:t>
            </a:r>
          </a:p>
          <a:p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network layer protocols in </a:t>
            </a:r>
            <a:r>
              <a:rPr lang="en-US" altLang="en-US" sz="2400" i="1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every</a:t>
            </a:r>
            <a:r>
              <a:rPr lang="en-US" altLang="en-US" sz="2400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host, router</a:t>
            </a:r>
          </a:p>
          <a:p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router examines header fields in all IP datagrams passing through it</a:t>
            </a:r>
            <a:endParaRPr lang="en-US" altLang="en-US" sz="1800" dirty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altLang="en-US" sz="20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410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4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89F9FE4-6FB6-4453-8A5A-5F752007978E}" type="slidenum">
              <a:rPr lang="en-US" altLang="en-US" sz="1200">
                <a:latin typeface="Tahoma" pitchFamily="34" charset="0"/>
              </a:rPr>
              <a:pPr/>
              <a:t>3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19767" name="Group 1046"/>
          <p:cNvGrpSpPr>
            <a:grpSpLocks/>
          </p:cNvGrpSpPr>
          <p:nvPr/>
        </p:nvGrpSpPr>
        <p:grpSpPr bwMode="auto">
          <a:xfrm>
            <a:off x="5850731" y="1141413"/>
            <a:ext cx="1135063" cy="996950"/>
            <a:chOff x="3402" y="719"/>
            <a:chExt cx="660" cy="628"/>
          </a:xfrm>
        </p:grpSpPr>
        <p:sp>
          <p:nvSpPr>
            <p:cNvPr id="44358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59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60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1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2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3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64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5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6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7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/>
          <p:cNvGrpSpPr>
            <a:grpSpLocks/>
          </p:cNvGrpSpPr>
          <p:nvPr/>
        </p:nvGrpSpPr>
        <p:grpSpPr bwMode="auto">
          <a:xfrm>
            <a:off x="8770937" y="4148138"/>
            <a:ext cx="1135063" cy="996950"/>
            <a:chOff x="3402" y="719"/>
            <a:chExt cx="660" cy="628"/>
          </a:xfrm>
        </p:grpSpPr>
        <p:sp>
          <p:nvSpPr>
            <p:cNvPr id="44348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49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50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1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2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3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54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5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6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7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/>
          <p:cNvGrpSpPr>
            <a:grpSpLocks/>
          </p:cNvGrpSpPr>
          <p:nvPr/>
        </p:nvGrpSpPr>
        <p:grpSpPr bwMode="auto">
          <a:xfrm>
            <a:off x="6340872" y="1763713"/>
            <a:ext cx="2758546" cy="3429000"/>
            <a:chOff x="3674" y="1148"/>
            <a:chExt cx="1604" cy="2160"/>
          </a:xfrm>
        </p:grpSpPr>
        <p:grpSp>
          <p:nvGrpSpPr>
            <p:cNvPr id="44106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4327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8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9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0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1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2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33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34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45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6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7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35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4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3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4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36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7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8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9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0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CC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4341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7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4306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7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8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09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0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1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12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13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24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5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6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14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21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2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3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15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6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7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8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9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20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8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4285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6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7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88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9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0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91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92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03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4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5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93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00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1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2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94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5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6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7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8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9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9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4264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5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6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67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8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9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70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71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82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3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4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72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7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0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1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73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4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5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6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7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8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0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4243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4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5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46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7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8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49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50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61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2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3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51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58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59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0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52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3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4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5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6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7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1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4222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3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4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25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6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7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28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29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40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1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2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30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37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8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9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31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2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3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4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5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6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2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4201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2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3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04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5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6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07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08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19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0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1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09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16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7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8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10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1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2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3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4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5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3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80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1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2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83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4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5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86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87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98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9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00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88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95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6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7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89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0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1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2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3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4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4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4159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0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1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2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3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4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65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66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77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8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9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67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74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5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6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68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9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0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1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2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3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5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4138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1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44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45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5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7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8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6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53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4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5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47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8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9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0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1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52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6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4117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0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23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24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35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25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3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3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4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26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7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8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31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6198129" y="858838"/>
            <a:ext cx="42135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6122458" y="1509713"/>
            <a:ext cx="646642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9183687" y="4487863"/>
            <a:ext cx="42135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847056" y="1781175"/>
            <a:ext cx="7078663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774825" y="1855788"/>
            <a:ext cx="7078663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454025" y="133350"/>
            <a:ext cx="8420100" cy="1143000"/>
          </a:xfrm>
        </p:spPr>
        <p:txBody>
          <a:bodyPr/>
          <a:lstStyle/>
          <a:p>
            <a:r>
              <a:rPr lang="en-US" altLang="en-US" sz="4000">
                <a:ea typeface="ＭＳ Ｐゴシック" pitchFamily="34" charset="-128"/>
              </a:rPr>
              <a:t>The Internet network layer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33800" name="Rectangle 16"/>
          <p:cNvSpPr>
            <a:spLocks noGrp="1" noChangeArrowheads="1"/>
          </p:cNvSpPr>
          <p:nvPr>
            <p:ph sz="half" idx="1"/>
          </p:nvPr>
        </p:nvSpPr>
        <p:spPr>
          <a:xfrm>
            <a:off x="605367" y="1189038"/>
            <a:ext cx="8162131" cy="4381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7580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758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2CC8BB20-0A6C-495F-8F06-F7DE55BCCAAB}" type="slidenum">
              <a:rPr lang="en-US" altLang="en-US" sz="1200">
                <a:latin typeface="Tahoma" pitchFamily="34" charset="0"/>
              </a:rPr>
              <a:pPr/>
              <a:t>30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4086527" y="3479800"/>
            <a:ext cx="1354895" cy="1214438"/>
            <a:chOff x="3996" y="2883"/>
            <a:chExt cx="609" cy="765"/>
          </a:xfrm>
        </p:grpSpPr>
        <p:sp>
          <p:nvSpPr>
            <p:cNvPr id="75805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6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7" name="Text Box 9"/>
            <p:cNvSpPr txBox="1">
              <a:spLocks noChangeArrowheads="1"/>
            </p:cNvSpPr>
            <p:nvPr/>
          </p:nvSpPr>
          <p:spPr bwMode="auto">
            <a:xfrm>
              <a:off x="4013" y="3071"/>
              <a:ext cx="56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forwarding</a:t>
              </a:r>
            </a:p>
            <a:p>
              <a:pPr algn="ctr"/>
              <a:r>
                <a:rPr lang="en-US" altLang="en-US" sz="1800"/>
                <a:t>table</a:t>
              </a:r>
            </a:p>
          </p:txBody>
        </p:sp>
        <p:sp>
          <p:nvSpPr>
            <p:cNvPr id="75808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0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2" name="Line 17"/>
          <p:cNvSpPr>
            <a:spLocks noChangeShapeType="1"/>
          </p:cNvSpPr>
          <p:nvPr/>
        </p:nvSpPr>
        <p:spPr bwMode="auto">
          <a:xfrm flipV="1">
            <a:off x="1764507" y="5410201"/>
            <a:ext cx="7047706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18"/>
          <p:cNvSpPr>
            <a:spLocks noChangeShapeType="1"/>
          </p:cNvSpPr>
          <p:nvPr/>
        </p:nvSpPr>
        <p:spPr bwMode="auto">
          <a:xfrm flipV="1">
            <a:off x="1795463" y="4886326"/>
            <a:ext cx="7068344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Rectangle 20"/>
          <p:cNvSpPr>
            <a:spLocks noChangeArrowheads="1"/>
          </p:cNvSpPr>
          <p:nvPr/>
        </p:nvSpPr>
        <p:spPr bwMode="auto">
          <a:xfrm>
            <a:off x="2074069" y="2667000"/>
            <a:ext cx="1960563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85" name="Rectangle 21"/>
          <p:cNvSpPr>
            <a:spLocks noChangeArrowheads="1"/>
          </p:cNvSpPr>
          <p:nvPr/>
        </p:nvSpPr>
        <p:spPr bwMode="auto">
          <a:xfrm>
            <a:off x="2001837" y="2733675"/>
            <a:ext cx="1960563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86" name="Text Box 22"/>
          <p:cNvSpPr txBox="1">
            <a:spLocks noChangeArrowheads="1"/>
          </p:cNvSpPr>
          <p:nvPr/>
        </p:nvSpPr>
        <p:spPr bwMode="auto">
          <a:xfrm>
            <a:off x="1989799" y="2714626"/>
            <a:ext cx="182819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i="1">
                <a:solidFill>
                  <a:srgbClr val="CC0000"/>
                </a:solidFill>
                <a:latin typeface="Gill Sans MT" pitchFamily="34" charset="0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altLang="en-US" sz="1600"/>
              <a:t> path selection</a:t>
            </a:r>
          </a:p>
          <a:p>
            <a:pPr>
              <a:buFontTx/>
              <a:buChar char="•"/>
            </a:pPr>
            <a:r>
              <a:rPr lang="en-US" altLang="en-US" sz="1600"/>
              <a:t> RIP, OSPF, BGP</a:t>
            </a:r>
            <a:endParaRPr lang="en-US" altLang="en-US" sz="1800"/>
          </a:p>
        </p:txBody>
      </p:sp>
      <p:sp>
        <p:nvSpPr>
          <p:cNvPr id="75787" name="Freeform 23"/>
          <p:cNvSpPr>
            <a:spLocks/>
          </p:cNvSpPr>
          <p:nvPr/>
        </p:nvSpPr>
        <p:spPr bwMode="auto">
          <a:xfrm>
            <a:off x="3405187" y="3657601"/>
            <a:ext cx="681038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88" name="Group 24"/>
          <p:cNvGrpSpPr>
            <a:grpSpLocks/>
          </p:cNvGrpSpPr>
          <p:nvPr/>
        </p:nvGrpSpPr>
        <p:grpSpPr bwMode="auto">
          <a:xfrm>
            <a:off x="5517092" y="2576513"/>
            <a:ext cx="3250406" cy="1181100"/>
            <a:chOff x="102" y="1272"/>
            <a:chExt cx="1890" cy="744"/>
          </a:xfrm>
        </p:grpSpPr>
        <p:sp>
          <p:nvSpPr>
            <p:cNvPr id="75802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3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4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686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  <a:latin typeface="Gill Sans MT" pitchFamily="34" charset="0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datagram format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packet handling conventions</a:t>
              </a:r>
              <a:endParaRPr lang="en-US" altLang="en-US" sz="1800"/>
            </a:p>
          </p:txBody>
        </p:sp>
      </p:grpSp>
      <p:sp>
        <p:nvSpPr>
          <p:cNvPr id="75789" name="Rectangle 29"/>
          <p:cNvSpPr>
            <a:spLocks noChangeArrowheads="1"/>
          </p:cNvSpPr>
          <p:nvPr/>
        </p:nvSpPr>
        <p:spPr bwMode="auto">
          <a:xfrm>
            <a:off x="5651236" y="3878264"/>
            <a:ext cx="2094706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90" name="Rectangle 30"/>
          <p:cNvSpPr>
            <a:spLocks noChangeArrowheads="1"/>
          </p:cNvSpPr>
          <p:nvPr/>
        </p:nvSpPr>
        <p:spPr bwMode="auto">
          <a:xfrm>
            <a:off x="5579005" y="3946526"/>
            <a:ext cx="2094706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91" name="Text Box 31"/>
          <p:cNvSpPr txBox="1">
            <a:spLocks noChangeArrowheads="1"/>
          </p:cNvSpPr>
          <p:nvPr/>
        </p:nvSpPr>
        <p:spPr bwMode="auto">
          <a:xfrm>
            <a:off x="5592763" y="3911601"/>
            <a:ext cx="2058591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  <a:latin typeface="Gill Sans MT" pitchFamily="34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altLang="en-US" sz="1600"/>
              <a:t> error reporting</a:t>
            </a:r>
          </a:p>
          <a:p>
            <a:pPr>
              <a:buFontTx/>
              <a:buChar char="•"/>
            </a:pPr>
            <a:r>
              <a:rPr lang="en-US" altLang="en-US" sz="1600"/>
              <a:t> router </a:t>
            </a:r>
            <a:r>
              <a:rPr lang="ja-JP" altLang="en-US" sz="1600"/>
              <a:t>“</a:t>
            </a:r>
            <a:r>
              <a:rPr lang="en-US" altLang="ja-JP" sz="1600"/>
              <a:t>signaling</a:t>
            </a:r>
            <a:r>
              <a:rPr lang="ja-JP" altLang="en-US" sz="1600"/>
              <a:t>”</a:t>
            </a:r>
            <a:endParaRPr lang="en-US" altLang="en-US" sz="1800"/>
          </a:p>
        </p:txBody>
      </p:sp>
      <p:sp>
        <p:nvSpPr>
          <p:cNvPr id="75792" name="Line 32"/>
          <p:cNvSpPr>
            <a:spLocks noChangeShapeType="1"/>
          </p:cNvSpPr>
          <p:nvPr/>
        </p:nvSpPr>
        <p:spPr bwMode="auto">
          <a:xfrm flipV="1">
            <a:off x="1795463" y="2466976"/>
            <a:ext cx="7068344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Text Box 33"/>
          <p:cNvSpPr txBox="1">
            <a:spLocks noChangeArrowheads="1"/>
          </p:cNvSpPr>
          <p:nvPr/>
        </p:nvSpPr>
        <p:spPr bwMode="auto">
          <a:xfrm>
            <a:off x="3357033" y="1989138"/>
            <a:ext cx="2830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transport layer: TCP, UDP</a:t>
            </a:r>
            <a:endParaRPr lang="en-US" altLang="en-US" sz="1800"/>
          </a:p>
        </p:txBody>
      </p:sp>
      <p:sp>
        <p:nvSpPr>
          <p:cNvPr id="75794" name="Text Box 34"/>
          <p:cNvSpPr txBox="1">
            <a:spLocks noChangeArrowheads="1"/>
          </p:cNvSpPr>
          <p:nvPr/>
        </p:nvSpPr>
        <p:spPr bwMode="auto">
          <a:xfrm>
            <a:off x="4564327" y="4960938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link layer</a:t>
            </a:r>
            <a:endParaRPr lang="en-US" altLang="en-US" sz="1800"/>
          </a:p>
        </p:txBody>
      </p:sp>
      <p:sp>
        <p:nvSpPr>
          <p:cNvPr id="75795" name="Text Box 35"/>
          <p:cNvSpPr txBox="1">
            <a:spLocks noChangeArrowheads="1"/>
          </p:cNvSpPr>
          <p:nvPr/>
        </p:nvSpPr>
        <p:spPr bwMode="auto">
          <a:xfrm>
            <a:off x="4399227" y="5484813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physical layer</a:t>
            </a:r>
            <a:endParaRPr lang="en-US" altLang="en-US" sz="1800"/>
          </a:p>
        </p:txBody>
      </p:sp>
      <p:sp>
        <p:nvSpPr>
          <p:cNvPr id="75796" name="Text Box 36"/>
          <p:cNvSpPr txBox="1">
            <a:spLocks noChangeArrowheads="1"/>
          </p:cNvSpPr>
          <p:nvPr/>
        </p:nvSpPr>
        <p:spPr bwMode="auto">
          <a:xfrm>
            <a:off x="439108" y="3259139"/>
            <a:ext cx="1263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 altLang="en-US">
                <a:solidFill>
                  <a:srgbClr val="CC0000"/>
                </a:solidFill>
              </a:rPr>
              <a:t>layer</a:t>
            </a:r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75797" name="Line 37"/>
          <p:cNvSpPr>
            <a:spLocks noChangeShapeType="1"/>
          </p:cNvSpPr>
          <p:nvPr/>
        </p:nvSpPr>
        <p:spPr bwMode="auto">
          <a:xfrm flipV="1">
            <a:off x="1496219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38"/>
          <p:cNvSpPr>
            <a:spLocks noChangeShapeType="1"/>
          </p:cNvSpPr>
          <p:nvPr/>
        </p:nvSpPr>
        <p:spPr bwMode="auto">
          <a:xfrm>
            <a:off x="1496219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99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7" y="938214"/>
            <a:ext cx="64371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/>
          <p:cNvGrpSpPr>
            <a:grpSpLocks/>
          </p:cNvGrpSpPr>
          <p:nvPr/>
        </p:nvGrpSpPr>
        <p:grpSpPr bwMode="auto">
          <a:xfrm>
            <a:off x="3317479" y="963613"/>
            <a:ext cx="4471458" cy="5326062"/>
            <a:chOff x="1929" y="607"/>
            <a:chExt cx="2600" cy="3355"/>
          </a:xfrm>
        </p:grpSpPr>
        <p:sp>
          <p:nvSpPr>
            <p:cNvPr id="76832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6833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76834" name="Text Box 6"/>
            <p:cNvSpPr txBox="1">
              <a:spLocks noChangeArrowheads="1"/>
            </p:cNvSpPr>
            <p:nvPr/>
          </p:nvSpPr>
          <p:spPr bwMode="auto">
            <a:xfrm>
              <a:off x="1965" y="973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ver</a:t>
              </a:r>
              <a:endParaRPr lang="en-US" altLang="en-US"/>
            </a:p>
          </p:txBody>
        </p:sp>
        <p:sp>
          <p:nvSpPr>
            <p:cNvPr id="76835" name="Text Box 7"/>
            <p:cNvSpPr txBox="1">
              <a:spLocks noChangeArrowheads="1"/>
            </p:cNvSpPr>
            <p:nvPr/>
          </p:nvSpPr>
          <p:spPr bwMode="auto">
            <a:xfrm>
              <a:off x="3547" y="1012"/>
              <a:ext cx="4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length</a:t>
              </a:r>
            </a:p>
          </p:txBody>
        </p:sp>
        <p:sp>
          <p:nvSpPr>
            <p:cNvPr id="76836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7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8" name="Text Box 10"/>
            <p:cNvSpPr txBox="1">
              <a:spLocks noChangeArrowheads="1"/>
            </p:cNvSpPr>
            <p:nvPr/>
          </p:nvSpPr>
          <p:spPr bwMode="auto">
            <a:xfrm>
              <a:off x="2941" y="607"/>
              <a:ext cx="5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32 bits</a:t>
              </a:r>
              <a:endParaRPr lang="en-US" altLang="en-US"/>
            </a:p>
          </p:txBody>
        </p:sp>
        <p:sp>
          <p:nvSpPr>
            <p:cNvPr id="76839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0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1" name="Text Box 13"/>
            <p:cNvSpPr txBox="1">
              <a:spLocks noChangeArrowheads="1"/>
            </p:cNvSpPr>
            <p:nvPr/>
          </p:nvSpPr>
          <p:spPr bwMode="auto">
            <a:xfrm>
              <a:off x="2654" y="2792"/>
              <a:ext cx="1256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/>
                <a:t>data </a:t>
              </a:r>
            </a:p>
            <a:p>
              <a:pPr algn="ctr"/>
              <a:r>
                <a:rPr lang="en-US" altLang="en-US" sz="2000"/>
                <a:t>(variable length,</a:t>
              </a:r>
            </a:p>
            <a:p>
              <a:pPr algn="ctr"/>
              <a:r>
                <a:rPr lang="en-US" altLang="en-US" sz="2000"/>
                <a:t>typically a TCP </a:t>
              </a:r>
            </a:p>
            <a:p>
              <a:pPr algn="ctr"/>
              <a:r>
                <a:rPr lang="en-US" altLang="en-US" sz="2000"/>
                <a:t>or UDP segment)</a:t>
              </a:r>
              <a:endParaRPr lang="en-US" altLang="en-US"/>
            </a:p>
          </p:txBody>
        </p:sp>
        <p:sp>
          <p:nvSpPr>
            <p:cNvPr id="76842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16-bit identifier</a:t>
              </a:r>
              <a:endParaRPr lang="en-US" altLang="en-US" sz="2000"/>
            </a:p>
          </p:txBody>
        </p:sp>
        <p:sp>
          <p:nvSpPr>
            <p:cNvPr id="76843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4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5" name="Text Box 17"/>
            <p:cNvSpPr txBox="1">
              <a:spLocks noChangeArrowheads="1"/>
            </p:cNvSpPr>
            <p:nvPr/>
          </p:nvSpPr>
          <p:spPr bwMode="auto">
            <a:xfrm>
              <a:off x="3492" y="1549"/>
              <a:ext cx="74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header</a:t>
              </a:r>
            </a:p>
            <a:p>
              <a:pPr algn="ctr"/>
              <a:r>
                <a:rPr lang="en-US" altLang="en-US" sz="1800"/>
                <a:t> checksum</a:t>
              </a: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2027" y="1531"/>
              <a:ext cx="5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 dirty="0"/>
                <a:t>time to</a:t>
              </a:r>
            </a:p>
            <a:p>
              <a:pPr algn="ctr"/>
              <a:r>
                <a:rPr lang="en-US" altLang="en-US" sz="1800" dirty="0"/>
                <a:t>live</a:t>
              </a:r>
            </a:p>
          </p:txBody>
        </p:sp>
        <p:sp>
          <p:nvSpPr>
            <p:cNvPr id="76847" name="Text Box 19"/>
            <p:cNvSpPr txBox="1">
              <a:spLocks noChangeArrowheads="1"/>
            </p:cNvSpPr>
            <p:nvPr/>
          </p:nvSpPr>
          <p:spPr bwMode="auto">
            <a:xfrm>
              <a:off x="2427" y="1959"/>
              <a:ext cx="15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32 bit source IP address</a:t>
              </a:r>
              <a:endParaRPr lang="en-US" altLang="en-US"/>
            </a:p>
          </p:txBody>
        </p:sp>
        <p:sp>
          <p:nvSpPr>
            <p:cNvPr id="76848" name="Text Box 31"/>
            <p:cNvSpPr txBox="1">
              <a:spLocks noChangeArrowheads="1"/>
            </p:cNvSpPr>
            <p:nvPr/>
          </p:nvSpPr>
          <p:spPr bwMode="auto">
            <a:xfrm>
              <a:off x="2239" y="907"/>
              <a:ext cx="4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head.</a:t>
              </a:r>
            </a:p>
            <a:p>
              <a:pPr algn="ctr"/>
              <a:r>
                <a:rPr lang="en-US" altLang="en-US" sz="1800"/>
                <a:t>len</a:t>
              </a:r>
              <a:endParaRPr lang="en-US" altLang="en-US"/>
            </a:p>
          </p:txBody>
        </p:sp>
        <p:sp>
          <p:nvSpPr>
            <p:cNvPr id="76849" name="Text Box 32"/>
            <p:cNvSpPr txBox="1">
              <a:spLocks noChangeArrowheads="1"/>
            </p:cNvSpPr>
            <p:nvPr/>
          </p:nvSpPr>
          <p:spPr bwMode="auto">
            <a:xfrm>
              <a:off x="2666" y="901"/>
              <a:ext cx="5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type of</a:t>
              </a:r>
            </a:p>
            <a:p>
              <a:pPr algn="ctr"/>
              <a:r>
                <a:rPr lang="en-US" altLang="en-US" sz="1800"/>
                <a:t>service</a:t>
              </a:r>
              <a:endParaRPr lang="en-US" altLang="en-US"/>
            </a:p>
          </p:txBody>
        </p:sp>
        <p:sp>
          <p:nvSpPr>
            <p:cNvPr id="76850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1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2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3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flgs</a:t>
              </a:r>
              <a:endParaRPr lang="en-US" altLang="en-US" sz="2000"/>
            </a:p>
          </p:txBody>
        </p:sp>
        <p:sp>
          <p:nvSpPr>
            <p:cNvPr id="76854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5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fragment</a:t>
              </a:r>
            </a:p>
            <a:p>
              <a:pPr algn="ctr"/>
              <a:r>
                <a:rPr lang="en-US" altLang="en-US" sz="1800"/>
                <a:t> offset</a:t>
              </a:r>
              <a:endParaRPr lang="en-US" altLang="en-US" sz="2000"/>
            </a:p>
          </p:txBody>
        </p:sp>
        <p:sp>
          <p:nvSpPr>
            <p:cNvPr id="76856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7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8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9" name="Text Box 46"/>
            <p:cNvSpPr txBox="1">
              <a:spLocks noChangeArrowheads="1"/>
            </p:cNvSpPr>
            <p:nvPr/>
          </p:nvSpPr>
          <p:spPr bwMode="auto">
            <a:xfrm>
              <a:off x="2685" y="1525"/>
              <a:ext cx="4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upper</a:t>
              </a:r>
            </a:p>
            <a:p>
              <a:pPr algn="ctr"/>
              <a:r>
                <a:rPr lang="en-US" altLang="en-US" sz="1800"/>
                <a:t> layer</a:t>
              </a:r>
            </a:p>
          </p:txBody>
        </p:sp>
        <p:sp>
          <p:nvSpPr>
            <p:cNvPr id="76860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1" name="Text Box 49"/>
            <p:cNvSpPr txBox="1">
              <a:spLocks noChangeArrowheads="1"/>
            </p:cNvSpPr>
            <p:nvPr/>
          </p:nvSpPr>
          <p:spPr bwMode="auto">
            <a:xfrm>
              <a:off x="2329" y="2235"/>
              <a:ext cx="17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32 bit destination IP address</a:t>
              </a:r>
              <a:endParaRPr lang="en-US" altLang="en-US"/>
            </a:p>
          </p:txBody>
        </p:sp>
        <p:sp>
          <p:nvSpPr>
            <p:cNvPr id="76862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3" name="Text Box 51"/>
            <p:cNvSpPr txBox="1">
              <a:spLocks noChangeArrowheads="1"/>
            </p:cNvSpPr>
            <p:nvPr/>
          </p:nvSpPr>
          <p:spPr bwMode="auto">
            <a:xfrm>
              <a:off x="2709" y="2529"/>
              <a:ext cx="9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options (if any)</a:t>
              </a:r>
              <a:endParaRPr lang="en-US" alt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64092" y="0"/>
            <a:ext cx="8420100" cy="781050"/>
          </a:xfrm>
        </p:spPr>
        <p:txBody>
          <a:bodyPr/>
          <a:lstStyle/>
          <a:p>
            <a:r>
              <a:rPr lang="en-US" altLang="en-US" sz="4000">
                <a:ea typeface="ＭＳ Ｐゴシック" pitchFamily="34" charset="-128"/>
              </a:rPr>
              <a:t>IP datagram format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768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768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C24EE4C8-E04D-4ACA-844D-9077EC89880C}" type="slidenum">
              <a:rPr lang="en-US" altLang="en-US" sz="1200">
                <a:latin typeface="Tahoma" pitchFamily="34" charset="0"/>
              </a:rPr>
              <a:pPr/>
              <a:t>31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990600" y="858838"/>
            <a:ext cx="2552171" cy="792162"/>
            <a:chOff x="576" y="541"/>
            <a:chExt cx="1484" cy="499"/>
          </a:xfrm>
        </p:grpSpPr>
        <p:sp>
          <p:nvSpPr>
            <p:cNvPr id="76830" name="Text Box 20"/>
            <p:cNvSpPr txBox="1">
              <a:spLocks noChangeArrowheads="1"/>
            </p:cNvSpPr>
            <p:nvPr/>
          </p:nvSpPr>
          <p:spPr bwMode="auto">
            <a:xfrm>
              <a:off x="576" y="541"/>
              <a:ext cx="121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 altLang="en-US" sz="1800"/>
                <a:t>IP protocol version</a:t>
              </a:r>
            </a:p>
            <a:p>
              <a:pPr algn="r"/>
              <a:r>
                <a:rPr lang="en-US" altLang="en-US" sz="1800"/>
                <a:t>number</a:t>
              </a:r>
              <a:endParaRPr lang="en-US" altLang="en-US" sz="1000"/>
            </a:p>
          </p:txBody>
        </p:sp>
        <p:sp>
          <p:nvSpPr>
            <p:cNvPr id="76831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480742" y="1406526"/>
            <a:ext cx="2500577" cy="646113"/>
            <a:chOff x="861" y="886"/>
            <a:chExt cx="1454" cy="407"/>
          </a:xfrm>
        </p:grpSpPr>
        <p:sp>
          <p:nvSpPr>
            <p:cNvPr id="76828" name="Text Box 21"/>
            <p:cNvSpPr txBox="1">
              <a:spLocks noChangeArrowheads="1"/>
            </p:cNvSpPr>
            <p:nvPr/>
          </p:nvSpPr>
          <p:spPr bwMode="auto">
            <a:xfrm>
              <a:off x="861" y="886"/>
              <a:ext cx="92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 altLang="en-US" sz="1800"/>
                <a:t>header length</a:t>
              </a:r>
            </a:p>
            <a:p>
              <a:pPr algn="r"/>
              <a:r>
                <a:rPr lang="en-US" altLang="en-US" sz="1800"/>
                <a:t> (bytes)</a:t>
              </a:r>
              <a:endParaRPr lang="en-US" altLang="en-US" sz="1000"/>
            </a:p>
          </p:txBody>
        </p:sp>
        <p:sp>
          <p:nvSpPr>
            <p:cNvPr id="76829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952765" y="2732087"/>
            <a:ext cx="3761185" cy="1597024"/>
            <a:chOff x="554" y="1721"/>
            <a:chExt cx="2187" cy="1006"/>
          </a:xfrm>
        </p:grpSpPr>
        <p:sp>
          <p:nvSpPr>
            <p:cNvPr id="76826" name="Text Box 27"/>
            <p:cNvSpPr txBox="1">
              <a:spLocks noChangeArrowheads="1"/>
            </p:cNvSpPr>
            <p:nvPr/>
          </p:nvSpPr>
          <p:spPr bwMode="auto">
            <a:xfrm>
              <a:off x="554" y="2320"/>
              <a:ext cx="13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 altLang="en-US" sz="1800"/>
                <a:t>upper layer protocol</a:t>
              </a:r>
            </a:p>
            <a:p>
              <a:pPr algn="r"/>
              <a:r>
                <a:rPr lang="en-US" altLang="en-US" sz="1800"/>
                <a:t>to deliver payload to</a:t>
              </a:r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7417463" y="1054101"/>
            <a:ext cx="2235729" cy="735013"/>
            <a:chOff x="4313" y="664"/>
            <a:chExt cx="1300" cy="463"/>
          </a:xfrm>
        </p:grpSpPr>
        <p:sp>
          <p:nvSpPr>
            <p:cNvPr id="76824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96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total datagram</a:t>
              </a:r>
            </a:p>
            <a:p>
              <a:r>
                <a:rPr lang="en-US" altLang="en-US" sz="1800"/>
                <a:t>length (bytes)</a:t>
              </a:r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401631" y="1760538"/>
            <a:ext cx="3281363" cy="565150"/>
            <a:chOff x="815" y="1109"/>
            <a:chExt cx="1908" cy="356"/>
          </a:xfrm>
        </p:grpSpPr>
        <p:sp>
          <p:nvSpPr>
            <p:cNvPr id="76822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ja-JP" altLang="en-US" sz="1800"/>
                <a:t>“</a:t>
              </a:r>
              <a:r>
                <a:rPr lang="en-US" altLang="ja-JP" sz="1800"/>
                <a:t>type</a:t>
              </a:r>
              <a:r>
                <a:rPr lang="ja-JP" altLang="en-US" sz="1800"/>
                <a:t>”</a:t>
              </a:r>
              <a:r>
                <a:rPr lang="en-US" altLang="ja-JP" sz="1800"/>
                <a:t> of data </a:t>
              </a:r>
              <a:endParaRPr lang="en-US" altLang="en-US" sz="1000"/>
            </a:p>
          </p:txBody>
        </p:sp>
        <p:sp>
          <p:nvSpPr>
            <p:cNvPr id="76823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5364031" y="1787526"/>
            <a:ext cx="4321837" cy="923926"/>
            <a:chOff x="3119" y="1126"/>
            <a:chExt cx="2513" cy="582"/>
          </a:xfrm>
        </p:grpSpPr>
        <p:sp>
          <p:nvSpPr>
            <p:cNvPr id="76818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96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for</a:t>
              </a:r>
            </a:p>
            <a:p>
              <a:r>
                <a:rPr lang="en-US" altLang="en-US" sz="1800"/>
                <a:t>fragmentation/</a:t>
              </a:r>
            </a:p>
            <a:p>
              <a:r>
                <a:rPr lang="en-US" altLang="en-US" sz="1800"/>
                <a:t>reassembly</a:t>
              </a:r>
            </a:p>
          </p:txBody>
        </p:sp>
        <p:sp>
          <p:nvSpPr>
            <p:cNvPr id="76819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246850" y="2406651"/>
            <a:ext cx="2455863" cy="1200150"/>
            <a:chOff x="725" y="1516"/>
            <a:chExt cx="1428" cy="756"/>
          </a:xfrm>
        </p:grpSpPr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725" y="1516"/>
              <a:ext cx="112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 altLang="en-US" sz="1800"/>
                <a:t>max number</a:t>
              </a:r>
            </a:p>
            <a:p>
              <a:pPr algn="r"/>
              <a:r>
                <a:rPr lang="en-US" altLang="en-US" sz="1800"/>
                <a:t>remaining hops</a:t>
              </a:r>
            </a:p>
            <a:p>
              <a:pPr algn="r"/>
              <a:r>
                <a:rPr lang="en-US" altLang="en-US" sz="1800"/>
                <a:t>(decremented at </a:t>
              </a:r>
            </a:p>
            <a:p>
              <a:pPr algn="r"/>
              <a:r>
                <a:rPr lang="en-US" altLang="en-US" sz="1800"/>
                <a:t>each router)</a:t>
              </a:r>
            </a:p>
          </p:txBody>
        </p:sp>
        <p:sp>
          <p:nvSpPr>
            <p:cNvPr id="76817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076944" y="3987801"/>
            <a:ext cx="2588287" cy="1477963"/>
            <a:chOff x="4115" y="2512"/>
            <a:chExt cx="1505" cy="931"/>
          </a:xfrm>
        </p:grpSpPr>
        <p:sp>
          <p:nvSpPr>
            <p:cNvPr id="76814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025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e.g. timestamp,</a:t>
              </a:r>
            </a:p>
            <a:p>
              <a:r>
                <a:rPr lang="en-US" altLang="en-US" sz="1800"/>
                <a:t>record route</a:t>
              </a:r>
            </a:p>
            <a:p>
              <a:r>
                <a:rPr lang="en-US" altLang="en-US" sz="1800"/>
                <a:t>taken, specify</a:t>
              </a:r>
            </a:p>
            <a:p>
              <a:r>
                <a:rPr lang="en-US" altLang="en-US" sz="1800"/>
                <a:t>list of routers </a:t>
              </a:r>
            </a:p>
            <a:p>
              <a:r>
                <a:rPr lang="en-US" altLang="en-US" sz="1800"/>
                <a:t>to visit.</a:t>
              </a:r>
            </a:p>
          </p:txBody>
        </p:sp>
        <p:sp>
          <p:nvSpPr>
            <p:cNvPr id="76815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64848" y="4595813"/>
            <a:ext cx="2839377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000" i="1" dirty="0">
                <a:solidFill>
                  <a:srgbClr val="CC0000"/>
                </a:solidFill>
              </a:rPr>
              <a:t>how much overhead?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 dirty="0"/>
              <a:t>20 bytes of TCP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 dirty="0">
                <a:solidFill>
                  <a:srgbClr val="000099"/>
                </a:solidFill>
              </a:rPr>
              <a:t>20 bytes of IP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 dirty="0"/>
              <a:t>= 40 bytes + app layer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185739"/>
            <a:ext cx="8420100" cy="930275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IP fragmentation, reassembly</a:t>
            </a:r>
            <a:endParaRPr lang="en-US" altLang="en-US" sz="4800">
              <a:ea typeface="ＭＳ Ｐゴシック" pitchFamily="34" charset="-128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7079" y="1439863"/>
            <a:ext cx="4127500" cy="509428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network links have </a:t>
            </a:r>
            <a:r>
              <a:rPr lang="en-US" altLang="en-US" sz="2400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MTU</a:t>
            </a: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 (</a:t>
            </a:r>
            <a:r>
              <a:rPr lang="en-US" altLang="en-US" sz="2400" dirty="0" err="1">
                <a:ea typeface="ＭＳ Ｐゴシック" pitchFamily="34" charset="-128"/>
                <a:cs typeface="ＭＳ Ｐゴシック" pitchFamily="34" charset="-128"/>
              </a:rPr>
              <a:t>max.transfer</a:t>
            </a: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 size) - largest possible link-level frame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different link types, different MTUs </a:t>
            </a:r>
          </a:p>
          <a:p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large IP datagram divided (</a:t>
            </a:r>
            <a:r>
              <a:rPr lang="ja-JP" altLang="en-US" sz="2400">
                <a:ea typeface="ＭＳ Ｐゴシック" pitchFamily="34" charset="-128"/>
                <a:cs typeface="ＭＳ Ｐゴシック" pitchFamily="34" charset="-128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fragmented</a:t>
            </a:r>
            <a:r>
              <a:rPr lang="ja-JP" altLang="en-US" sz="2400">
                <a:ea typeface="ＭＳ Ｐゴシック" pitchFamily="34" charset="-128"/>
                <a:cs typeface="ＭＳ Ｐゴシック" pitchFamily="34" charset="-128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) within net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one datagram becomes several datagrams</a:t>
            </a:r>
          </a:p>
          <a:p>
            <a:pPr lvl="1"/>
            <a:r>
              <a:rPr lang="ja-JP" altLang="en-US"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dirty="0">
                <a:latin typeface="Gill Sans MT" pitchFamily="34" charset="0"/>
                <a:ea typeface="ＭＳ Ｐゴシック" pitchFamily="34" charset="-128"/>
              </a:rPr>
              <a:t>reassembled</a:t>
            </a:r>
            <a:r>
              <a:rPr lang="ja-JP" altLang="en-US"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dirty="0">
                <a:latin typeface="Gill Sans MT" pitchFamily="34" charset="0"/>
                <a:ea typeface="ＭＳ Ｐゴシック" pitchFamily="34" charset="-128"/>
              </a:rPr>
              <a:t> only at final destination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 header bits used to identify, order related fragments</a:t>
            </a:r>
          </a:p>
        </p:txBody>
      </p:sp>
      <p:sp>
        <p:nvSpPr>
          <p:cNvPr id="7785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778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A9FDF768-1CC3-48B3-A4CD-B9BC38D30914}" type="slidenum">
              <a:rPr lang="en-US" altLang="en-US" sz="1200">
                <a:latin typeface="Tahoma" pitchFamily="34" charset="0"/>
              </a:rPr>
              <a:pPr/>
              <a:t>32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7827" name="Freeform 4"/>
          <p:cNvSpPr>
            <a:spLocks/>
          </p:cNvSpPr>
          <p:nvPr/>
        </p:nvSpPr>
        <p:spPr bwMode="auto">
          <a:xfrm>
            <a:off x="4980517" y="1628775"/>
            <a:ext cx="2639881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Freeform 5"/>
          <p:cNvSpPr>
            <a:spLocks/>
          </p:cNvSpPr>
          <p:nvPr/>
        </p:nvSpPr>
        <p:spPr bwMode="auto">
          <a:xfrm>
            <a:off x="4980517" y="4030663"/>
            <a:ext cx="2141141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16"/>
          <p:cNvSpPr>
            <a:spLocks noChangeShapeType="1"/>
          </p:cNvSpPr>
          <p:nvPr/>
        </p:nvSpPr>
        <p:spPr bwMode="auto">
          <a:xfrm flipV="1">
            <a:off x="5059627" y="2584451"/>
            <a:ext cx="13758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17"/>
          <p:cNvSpPr>
            <a:spLocks noChangeShapeType="1"/>
          </p:cNvSpPr>
          <p:nvPr/>
        </p:nvSpPr>
        <p:spPr bwMode="auto">
          <a:xfrm>
            <a:off x="5683912" y="1909763"/>
            <a:ext cx="713713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18"/>
          <p:cNvSpPr>
            <a:spLocks noChangeShapeType="1"/>
          </p:cNvSpPr>
          <p:nvPr/>
        </p:nvSpPr>
        <p:spPr bwMode="auto">
          <a:xfrm>
            <a:off x="6600561" y="2246314"/>
            <a:ext cx="213254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19"/>
          <p:cNvSpPr>
            <a:spLocks noChangeShapeType="1"/>
          </p:cNvSpPr>
          <p:nvPr/>
        </p:nvSpPr>
        <p:spPr bwMode="auto">
          <a:xfrm>
            <a:off x="5412186" y="2022476"/>
            <a:ext cx="1719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20"/>
          <p:cNvSpPr>
            <a:spLocks noChangeShapeType="1"/>
          </p:cNvSpPr>
          <p:nvPr/>
        </p:nvSpPr>
        <p:spPr bwMode="auto">
          <a:xfrm>
            <a:off x="5666714" y="2676525"/>
            <a:ext cx="1052513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21"/>
          <p:cNvSpPr>
            <a:spLocks noChangeShapeType="1"/>
          </p:cNvSpPr>
          <p:nvPr/>
        </p:nvSpPr>
        <p:spPr bwMode="auto">
          <a:xfrm flipH="1" flipV="1">
            <a:off x="7045987" y="3206750"/>
            <a:ext cx="515938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22"/>
          <p:cNvSpPr>
            <a:spLocks noChangeShapeType="1"/>
          </p:cNvSpPr>
          <p:nvPr/>
        </p:nvSpPr>
        <p:spPr bwMode="auto">
          <a:xfrm flipH="1">
            <a:off x="5692511" y="2214564"/>
            <a:ext cx="822060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23"/>
          <p:cNvSpPr>
            <a:spLocks noChangeShapeType="1"/>
          </p:cNvSpPr>
          <p:nvPr/>
        </p:nvSpPr>
        <p:spPr bwMode="auto">
          <a:xfrm flipH="1">
            <a:off x="5702829" y="1654175"/>
            <a:ext cx="515938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24"/>
          <p:cNvSpPr>
            <a:spLocks noChangeShapeType="1"/>
          </p:cNvSpPr>
          <p:nvPr/>
        </p:nvSpPr>
        <p:spPr bwMode="auto">
          <a:xfrm flipH="1">
            <a:off x="6480175" y="1830389"/>
            <a:ext cx="295804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19"/>
          <p:cNvSpPr>
            <a:spLocks noChangeShapeType="1"/>
          </p:cNvSpPr>
          <p:nvPr/>
        </p:nvSpPr>
        <p:spPr bwMode="auto">
          <a:xfrm flipH="1">
            <a:off x="6999552" y="4206875"/>
            <a:ext cx="689637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5420784" y="2955926"/>
            <a:ext cx="1324240" cy="403225"/>
            <a:chOff x="3152" y="1862"/>
            <a:chExt cx="770" cy="254"/>
          </a:xfrm>
        </p:grpSpPr>
        <p:grpSp>
          <p:nvGrpSpPr>
            <p:cNvPr id="77954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77956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7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955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7166373" y="2241550"/>
            <a:ext cx="2489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 i="1">
                <a:solidFill>
                  <a:srgbClr val="CC0000"/>
                </a:solidFill>
              </a:rPr>
              <a:t>fragmentation:</a:t>
            </a:r>
            <a:r>
              <a:rPr lang="en-US" altLang="en-US" sz="1600"/>
              <a:t> </a:t>
            </a:r>
          </a:p>
          <a:p>
            <a:r>
              <a:rPr lang="en-US" altLang="en-US" sz="1600" b="1" i="1">
                <a:solidFill>
                  <a:srgbClr val="000099"/>
                </a:solidFill>
              </a:rPr>
              <a:t>in:</a:t>
            </a:r>
            <a:r>
              <a:rPr lang="en-US" altLang="en-US" sz="1600"/>
              <a:t> one large datagram</a:t>
            </a:r>
          </a:p>
          <a:p>
            <a:r>
              <a:rPr lang="en-US" altLang="en-US" sz="1600" b="1" i="1">
                <a:solidFill>
                  <a:srgbClr val="000099"/>
                </a:solidFill>
              </a:rPr>
              <a:t>out:</a:t>
            </a:r>
            <a:r>
              <a:rPr lang="en-US" altLang="en-US" sz="1600"/>
              <a:t> 3 smaller datagrams</a:t>
            </a:r>
            <a:endParaRPr lang="en-US" altLang="en-US" sz="1800"/>
          </a:p>
        </p:txBody>
      </p:sp>
      <p:sp>
        <p:nvSpPr>
          <p:cNvPr id="77841" name="Line 118"/>
          <p:cNvSpPr>
            <a:spLocks noChangeShapeType="1"/>
          </p:cNvSpPr>
          <p:nvPr/>
        </p:nvSpPr>
        <p:spPr bwMode="auto">
          <a:xfrm>
            <a:off x="5941881" y="5178426"/>
            <a:ext cx="31128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5857611" y="4352925"/>
            <a:ext cx="767027" cy="558800"/>
            <a:chOff x="3406" y="2742"/>
            <a:chExt cx="446" cy="352"/>
          </a:xfrm>
        </p:grpSpPr>
        <p:grpSp>
          <p:nvGrpSpPr>
            <p:cNvPr id="77942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77952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3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943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77950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1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944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77948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49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945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6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7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4645158" y="3871914"/>
            <a:ext cx="1420547" cy="490537"/>
            <a:chOff x="2701" y="2439"/>
            <a:chExt cx="826" cy="309"/>
          </a:xfrm>
        </p:grpSpPr>
        <p:grpSp>
          <p:nvGrpSpPr>
            <p:cNvPr id="77936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77938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77940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7941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77939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937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1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 i="1">
                  <a:solidFill>
                    <a:srgbClr val="CC0000"/>
                  </a:solidFill>
                </a:rPr>
                <a:t>reassembly</a:t>
              </a:r>
              <a:endParaRPr lang="en-US" altLang="en-US" sz="1800" i="1">
                <a:solidFill>
                  <a:srgbClr val="CC0000"/>
                </a:solidFill>
              </a:endParaRPr>
            </a:p>
          </p:txBody>
        </p:sp>
      </p:grpSp>
      <p:pic>
        <p:nvPicPr>
          <p:cNvPr id="77844" name="Picture 15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881064"/>
            <a:ext cx="74277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5" name="Group 162"/>
          <p:cNvGrpSpPr>
            <a:grpSpLocks/>
          </p:cNvGrpSpPr>
          <p:nvPr/>
        </p:nvGrpSpPr>
        <p:grpSpPr bwMode="auto">
          <a:xfrm>
            <a:off x="4170495" y="1708150"/>
            <a:ext cx="908050" cy="1720850"/>
            <a:chOff x="2345" y="1140"/>
            <a:chExt cx="528" cy="1084"/>
          </a:xfrm>
        </p:grpSpPr>
        <p:sp>
          <p:nvSpPr>
            <p:cNvPr id="77926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7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8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929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934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5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930" name="Text Box 158"/>
            <p:cNvSpPr txBox="1">
              <a:spLocks noChangeArrowheads="1"/>
            </p:cNvSpPr>
            <p:nvPr/>
          </p:nvSpPr>
          <p:spPr bwMode="auto">
            <a:xfrm rot="5400000">
              <a:off x="2525" y="1520"/>
              <a:ext cx="34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77931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932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3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7846" name="Group 163"/>
          <p:cNvGrpSpPr>
            <a:grpSpLocks/>
          </p:cNvGrpSpPr>
          <p:nvPr/>
        </p:nvGrpSpPr>
        <p:grpSpPr bwMode="auto">
          <a:xfrm>
            <a:off x="6468137" y="2895600"/>
            <a:ext cx="756708" cy="355600"/>
            <a:chOff x="4396" y="1245"/>
            <a:chExt cx="672" cy="248"/>
          </a:xfrm>
        </p:grpSpPr>
        <p:sp>
          <p:nvSpPr>
            <p:cNvPr id="779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921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24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5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22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23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7" name="Group 172"/>
          <p:cNvGrpSpPr>
            <a:grpSpLocks/>
          </p:cNvGrpSpPr>
          <p:nvPr/>
        </p:nvGrpSpPr>
        <p:grpSpPr bwMode="auto">
          <a:xfrm>
            <a:off x="5154216" y="1790700"/>
            <a:ext cx="756708" cy="355600"/>
            <a:chOff x="4396" y="1245"/>
            <a:chExt cx="672" cy="248"/>
          </a:xfrm>
        </p:grpSpPr>
        <p:sp>
          <p:nvSpPr>
            <p:cNvPr id="7791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1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1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913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16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7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14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5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8" name="Group 181"/>
          <p:cNvGrpSpPr>
            <a:grpSpLocks/>
          </p:cNvGrpSpPr>
          <p:nvPr/>
        </p:nvGrpSpPr>
        <p:grpSpPr bwMode="auto">
          <a:xfrm>
            <a:off x="5161096" y="2425700"/>
            <a:ext cx="756708" cy="355600"/>
            <a:chOff x="4396" y="1245"/>
            <a:chExt cx="672" cy="248"/>
          </a:xfrm>
        </p:grpSpPr>
        <p:sp>
          <p:nvSpPr>
            <p:cNvPr id="7790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0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0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905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8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06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07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9" name="Group 190"/>
          <p:cNvGrpSpPr>
            <a:grpSpLocks/>
          </p:cNvGrpSpPr>
          <p:nvPr/>
        </p:nvGrpSpPr>
        <p:grpSpPr bwMode="auto">
          <a:xfrm>
            <a:off x="6062266" y="2000250"/>
            <a:ext cx="756708" cy="355600"/>
            <a:chOff x="4396" y="1245"/>
            <a:chExt cx="672" cy="248"/>
          </a:xfrm>
        </p:grpSpPr>
        <p:sp>
          <p:nvSpPr>
            <p:cNvPr id="7789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9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9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897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0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1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98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9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0"/>
          <p:cNvGrpSpPr>
            <a:grpSpLocks/>
          </p:cNvGrpSpPr>
          <p:nvPr/>
        </p:nvGrpSpPr>
        <p:grpSpPr bwMode="auto">
          <a:xfrm>
            <a:off x="6956558" y="3103564"/>
            <a:ext cx="1119584" cy="801687"/>
            <a:chOff x="4045" y="1955"/>
            <a:chExt cx="651" cy="505"/>
          </a:xfrm>
        </p:grpSpPr>
        <p:grpSp>
          <p:nvGrpSpPr>
            <p:cNvPr id="77882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77892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93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883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77890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91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884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77888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89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885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6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7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851" name="Group 201"/>
          <p:cNvGrpSpPr>
            <a:grpSpLocks/>
          </p:cNvGrpSpPr>
          <p:nvPr/>
        </p:nvGrpSpPr>
        <p:grpSpPr bwMode="auto">
          <a:xfrm>
            <a:off x="7252362" y="3886200"/>
            <a:ext cx="756708" cy="355600"/>
            <a:chOff x="4396" y="1245"/>
            <a:chExt cx="672" cy="248"/>
          </a:xfrm>
        </p:grpSpPr>
        <p:sp>
          <p:nvSpPr>
            <p:cNvPr id="778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877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80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1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8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2" name="Group 210"/>
          <p:cNvGrpSpPr>
            <a:grpSpLocks/>
          </p:cNvGrpSpPr>
          <p:nvPr/>
        </p:nvGrpSpPr>
        <p:grpSpPr bwMode="auto">
          <a:xfrm>
            <a:off x="6273800" y="4954588"/>
            <a:ext cx="756708" cy="355600"/>
            <a:chOff x="4396" y="1245"/>
            <a:chExt cx="672" cy="248"/>
          </a:xfrm>
        </p:grpSpPr>
        <p:sp>
          <p:nvSpPr>
            <p:cNvPr id="778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869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72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3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0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3" name="Group 221"/>
          <p:cNvGrpSpPr>
            <a:grpSpLocks/>
          </p:cNvGrpSpPr>
          <p:nvPr/>
        </p:nvGrpSpPr>
        <p:grpSpPr bwMode="auto">
          <a:xfrm>
            <a:off x="5149056" y="4400550"/>
            <a:ext cx="799704" cy="1385888"/>
            <a:chOff x="2345" y="1140"/>
            <a:chExt cx="528" cy="1084"/>
          </a:xfrm>
        </p:grpSpPr>
        <p:sp>
          <p:nvSpPr>
            <p:cNvPr id="77856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7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8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59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864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5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860" name="Text Box 228"/>
            <p:cNvSpPr txBox="1">
              <a:spLocks noChangeArrowheads="1"/>
            </p:cNvSpPr>
            <p:nvPr/>
          </p:nvSpPr>
          <p:spPr bwMode="auto">
            <a:xfrm rot="5400000">
              <a:off x="2461" y="1542"/>
              <a:ext cx="42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77861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862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3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oup 4"/>
          <p:cNvGrpSpPr>
            <a:grpSpLocks/>
          </p:cNvGrpSpPr>
          <p:nvPr/>
        </p:nvGrpSpPr>
        <p:grpSpPr bwMode="auto">
          <a:xfrm>
            <a:off x="3895328" y="1527176"/>
            <a:ext cx="4602163" cy="665163"/>
            <a:chOff x="3006" y="1205"/>
            <a:chExt cx="2676" cy="419"/>
          </a:xfrm>
        </p:grpSpPr>
        <p:sp>
          <p:nvSpPr>
            <p:cNvPr id="78903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  <p:sp>
          <p:nvSpPr>
            <p:cNvPr id="78904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8905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5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ID</a:t>
              </a:r>
            </a:p>
            <a:p>
              <a:r>
                <a:rPr lang="en-US" altLang="en-US" sz="1800"/>
                <a:t>=x</a:t>
              </a:r>
            </a:p>
          </p:txBody>
        </p:sp>
        <p:sp>
          <p:nvSpPr>
            <p:cNvPr id="78906" name="Text Box 8"/>
            <p:cNvSpPr txBox="1">
              <a:spLocks noChangeArrowheads="1"/>
            </p:cNvSpPr>
            <p:nvPr/>
          </p:nvSpPr>
          <p:spPr bwMode="auto">
            <a:xfrm>
              <a:off x="4665" y="1217"/>
              <a:ext cx="43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offset</a:t>
              </a:r>
            </a:p>
            <a:p>
              <a:pPr algn="ctr"/>
              <a:r>
                <a:rPr lang="en-US" altLang="en-US" sz="1800"/>
                <a:t>=0</a:t>
              </a:r>
            </a:p>
          </p:txBody>
        </p:sp>
        <p:sp>
          <p:nvSpPr>
            <p:cNvPr id="78907" name="Text Box 9"/>
            <p:cNvSpPr txBox="1">
              <a:spLocks noChangeArrowheads="1"/>
            </p:cNvSpPr>
            <p:nvPr/>
          </p:nvSpPr>
          <p:spPr bwMode="auto">
            <a:xfrm>
              <a:off x="4038" y="1217"/>
              <a:ext cx="55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/>
                <a:t>fragflag</a:t>
              </a:r>
            </a:p>
            <a:p>
              <a:pPr algn="ctr"/>
              <a:r>
                <a:rPr lang="en-US" altLang="en-US" sz="1800"/>
                <a:t>=0</a:t>
              </a:r>
            </a:p>
          </p:txBody>
        </p:sp>
        <p:sp>
          <p:nvSpPr>
            <p:cNvPr id="78908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48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length</a:t>
              </a:r>
            </a:p>
            <a:p>
              <a:r>
                <a:rPr lang="en-US" altLang="en-US" sz="1800"/>
                <a:t>=4000</a:t>
              </a:r>
            </a:p>
          </p:txBody>
        </p:sp>
        <p:sp>
          <p:nvSpPr>
            <p:cNvPr id="78909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0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2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3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991637" y="2290764"/>
            <a:ext cx="5104342" cy="3282949"/>
            <a:chOff x="2321" y="1443"/>
            <a:chExt cx="2968" cy="2068"/>
          </a:xfrm>
        </p:grpSpPr>
        <p:grpSp>
          <p:nvGrpSpPr>
            <p:cNvPr id="78860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9"/>
              <a:chOff x="3006" y="1205"/>
              <a:chExt cx="2676" cy="419"/>
            </a:xfrm>
          </p:grpSpPr>
          <p:sp>
            <p:nvSpPr>
              <p:cNvPr id="78891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92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93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94" name="Text Box 21"/>
              <p:cNvSpPr txBox="1">
                <a:spLocks noChangeArrowheads="1"/>
              </p:cNvSpPr>
              <p:nvPr/>
            </p:nvSpPr>
            <p:spPr bwMode="auto">
              <a:xfrm>
                <a:off x="4665" y="1217"/>
                <a:ext cx="43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800" dirty="0"/>
                  <a:t>offset</a:t>
                </a:r>
              </a:p>
              <a:p>
                <a:pPr algn="ctr"/>
                <a:r>
                  <a:rPr lang="en-US" altLang="en-US" sz="1800" dirty="0">
                    <a:solidFill>
                      <a:srgbClr val="000099"/>
                    </a:solidFill>
                  </a:rPr>
                  <a:t>=0</a:t>
                </a:r>
              </a:p>
            </p:txBody>
          </p:sp>
          <p:sp>
            <p:nvSpPr>
              <p:cNvPr id="78895" name="Text Box 22"/>
              <p:cNvSpPr txBox="1">
                <a:spLocks noChangeArrowheads="1"/>
              </p:cNvSpPr>
              <p:nvPr/>
            </p:nvSpPr>
            <p:spPr bwMode="auto">
              <a:xfrm>
                <a:off x="4038" y="1217"/>
                <a:ext cx="55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800" dirty="0" err="1"/>
                  <a:t>fragflag</a:t>
                </a:r>
                <a:endParaRPr lang="en-US" altLang="en-US" sz="1800" dirty="0"/>
              </a:p>
              <a:p>
                <a:pPr algn="ctr"/>
                <a:r>
                  <a:rPr lang="en-US" altLang="en-US" sz="1800" dirty="0"/>
                  <a:t>=</a:t>
                </a:r>
                <a:r>
                  <a:rPr lang="en-US" altLang="en-US" sz="1800" dirty="0">
                    <a:solidFill>
                      <a:srgbClr val="000099"/>
                    </a:solidFill>
                  </a:rPr>
                  <a:t>1(MF)</a:t>
                </a:r>
              </a:p>
            </p:txBody>
          </p:sp>
          <p:sp>
            <p:nvSpPr>
              <p:cNvPr id="78896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48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length</a:t>
                </a:r>
              </a:p>
              <a:p>
                <a:r>
                  <a:rPr lang="en-US" altLang="en-US" sz="1800"/>
                  <a:t>=1500</a:t>
                </a:r>
              </a:p>
            </p:txBody>
          </p:sp>
          <p:sp>
            <p:nvSpPr>
              <p:cNvPr id="78897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8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9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0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1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2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8861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9"/>
              <a:chOff x="3006" y="1205"/>
              <a:chExt cx="2676" cy="419"/>
            </a:xfrm>
          </p:grpSpPr>
          <p:sp>
            <p:nvSpPr>
              <p:cNvPr id="78879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82" name="Text Box 34"/>
              <p:cNvSpPr txBox="1">
                <a:spLocks noChangeArrowheads="1"/>
              </p:cNvSpPr>
              <p:nvPr/>
            </p:nvSpPr>
            <p:spPr bwMode="auto">
              <a:xfrm>
                <a:off x="4665" y="1217"/>
                <a:ext cx="43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800" dirty="0"/>
                  <a:t>offset</a:t>
                </a:r>
              </a:p>
              <a:p>
                <a:pPr algn="ctr"/>
                <a:r>
                  <a:rPr lang="en-US" altLang="en-US" sz="1800" dirty="0">
                    <a:solidFill>
                      <a:srgbClr val="000099"/>
                    </a:solidFill>
                  </a:rPr>
                  <a:t>=185</a:t>
                </a:r>
              </a:p>
            </p:txBody>
          </p:sp>
          <p:sp>
            <p:nvSpPr>
              <p:cNvPr id="78883" name="Text Box 35"/>
              <p:cNvSpPr txBox="1">
                <a:spLocks noChangeArrowheads="1"/>
              </p:cNvSpPr>
              <p:nvPr/>
            </p:nvSpPr>
            <p:spPr bwMode="auto">
              <a:xfrm>
                <a:off x="4025" y="1217"/>
                <a:ext cx="58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800" dirty="0" err="1"/>
                  <a:t>fragflag</a:t>
                </a:r>
                <a:endParaRPr lang="en-US" altLang="en-US" sz="1800" dirty="0"/>
              </a:p>
              <a:p>
                <a:pPr algn="ctr"/>
                <a:r>
                  <a:rPr lang="en-US" altLang="en-US" sz="1800" dirty="0"/>
                  <a:t>=</a:t>
                </a:r>
                <a:r>
                  <a:rPr lang="en-US" altLang="en-US" sz="1800" dirty="0">
                    <a:solidFill>
                      <a:srgbClr val="000099"/>
                    </a:solidFill>
                  </a:rPr>
                  <a:t>1 (MF)</a:t>
                </a:r>
              </a:p>
            </p:txBody>
          </p:sp>
          <p:sp>
            <p:nvSpPr>
              <p:cNvPr id="78884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48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length</a:t>
                </a:r>
              </a:p>
              <a:p>
                <a:r>
                  <a:rPr lang="en-US" altLang="en-US" sz="1800"/>
                  <a:t>=1500</a:t>
                </a:r>
              </a:p>
            </p:txBody>
          </p:sp>
          <p:sp>
            <p:nvSpPr>
              <p:cNvPr id="78885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6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8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0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8862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9"/>
              <a:chOff x="3006" y="1205"/>
              <a:chExt cx="2676" cy="419"/>
            </a:xfrm>
          </p:grpSpPr>
          <p:sp>
            <p:nvSpPr>
              <p:cNvPr id="78867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68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69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70" name="Text Box 47"/>
              <p:cNvSpPr txBox="1">
                <a:spLocks noChangeArrowheads="1"/>
              </p:cNvSpPr>
              <p:nvPr/>
            </p:nvSpPr>
            <p:spPr bwMode="auto">
              <a:xfrm>
                <a:off x="4665" y="1217"/>
                <a:ext cx="43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800" dirty="0"/>
                  <a:t>offset</a:t>
                </a:r>
              </a:p>
              <a:p>
                <a:pPr algn="ctr"/>
                <a:r>
                  <a:rPr lang="en-US" altLang="en-US" sz="1800" dirty="0">
                    <a:solidFill>
                      <a:srgbClr val="000099"/>
                    </a:solidFill>
                  </a:rPr>
                  <a:t>=370</a:t>
                </a:r>
              </a:p>
            </p:txBody>
          </p:sp>
          <p:sp>
            <p:nvSpPr>
              <p:cNvPr id="78871" name="Text Box 48"/>
              <p:cNvSpPr txBox="1">
                <a:spLocks noChangeArrowheads="1"/>
              </p:cNvSpPr>
              <p:nvPr/>
            </p:nvSpPr>
            <p:spPr bwMode="auto">
              <a:xfrm>
                <a:off x="4033" y="1217"/>
                <a:ext cx="56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800" dirty="0" err="1"/>
                  <a:t>fragflag</a:t>
                </a:r>
                <a:endParaRPr lang="en-US" altLang="en-US" sz="1800" dirty="0"/>
              </a:p>
              <a:p>
                <a:pPr algn="ctr"/>
                <a:r>
                  <a:rPr lang="en-US" altLang="en-US" sz="1800" dirty="0"/>
                  <a:t>=</a:t>
                </a:r>
                <a:r>
                  <a:rPr lang="en-US" altLang="en-US" sz="1800" dirty="0">
                    <a:solidFill>
                      <a:srgbClr val="000099"/>
                    </a:solidFill>
                  </a:rPr>
                  <a:t>0 (DF)</a:t>
                </a:r>
              </a:p>
            </p:txBody>
          </p:sp>
          <p:sp>
            <p:nvSpPr>
              <p:cNvPr id="78872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48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 dirty="0"/>
                  <a:t>length</a:t>
                </a:r>
              </a:p>
              <a:p>
                <a:r>
                  <a:rPr lang="en-US" altLang="en-US" sz="1800" dirty="0"/>
                  <a:t>=1060</a:t>
                </a:r>
              </a:p>
            </p:txBody>
          </p:sp>
          <p:sp>
            <p:nvSpPr>
              <p:cNvPr id="78873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4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5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6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8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8863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8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 i="1">
                  <a:solidFill>
                    <a:srgbClr val="CC0000"/>
                  </a:solidFill>
                </a:rPr>
                <a:t>one large datagram becomes</a:t>
              </a:r>
            </a:p>
            <a:p>
              <a:r>
                <a:rPr lang="en-US" altLang="en-US" sz="1800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78851" name="Rectangle 60"/>
          <p:cNvSpPr>
            <a:spLocks noChangeArrowheads="1"/>
          </p:cNvSpPr>
          <p:nvPr/>
        </p:nvSpPr>
        <p:spPr bwMode="auto">
          <a:xfrm>
            <a:off x="359437" y="1801814"/>
            <a:ext cx="3066388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example: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 dirty="0">
                <a:latin typeface="Gill Sans MT" pitchFamily="34" charset="0"/>
              </a:rPr>
              <a:t>4000 byte datagram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 dirty="0">
                <a:solidFill>
                  <a:srgbClr val="000099"/>
                </a:solidFill>
                <a:latin typeface="Gill Sans MT" pitchFamily="34" charset="0"/>
              </a:rPr>
              <a:t>MTU = 1500 bytes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000" dirty="0">
              <a:latin typeface="Gill Sans MT" pitchFamily="34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129904" y="3238500"/>
            <a:ext cx="16209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99"/>
                </a:solidFill>
              </a:rPr>
              <a:t>1480 bytes in </a:t>
            </a:r>
            <a:br>
              <a:rPr lang="en-US" altLang="en-US" sz="1800" dirty="0">
                <a:solidFill>
                  <a:srgbClr val="000099"/>
                </a:solidFill>
              </a:rPr>
            </a:br>
            <a:r>
              <a:rPr lang="en-US" altLang="en-US" sz="1800" dirty="0">
                <a:solidFill>
                  <a:srgbClr val="000099"/>
                </a:solidFill>
              </a:rPr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630362" y="4071938"/>
            <a:ext cx="954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99"/>
                </a:solidFill>
              </a:rPr>
              <a:t>offset =</a:t>
            </a:r>
          </a:p>
          <a:p>
            <a:r>
              <a:rPr lang="en-US" altLang="en-US" sz="1800" dirty="0">
                <a:solidFill>
                  <a:srgbClr val="000099"/>
                </a:solidFill>
              </a:rPr>
              <a:t>1480/8 </a:t>
            </a:r>
          </a:p>
        </p:txBody>
      </p:sp>
      <p:sp>
        <p:nvSpPr>
          <p:cNvPr id="36873" name="Rectangle 66"/>
          <p:cNvSpPr>
            <a:spLocks noGrp="1" noChangeArrowheads="1"/>
          </p:cNvSpPr>
          <p:nvPr>
            <p:ph type="title"/>
          </p:nvPr>
        </p:nvSpPr>
        <p:spPr>
          <a:xfrm>
            <a:off x="577850" y="185739"/>
            <a:ext cx="84201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fragmentation, reassembly</a:t>
            </a:r>
          </a:p>
        </p:txBody>
      </p:sp>
      <p:sp>
        <p:nvSpPr>
          <p:cNvPr id="788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788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A2E31E0A-7E05-487B-AA2A-B705C831E194}" type="slidenum">
              <a:rPr lang="en-US" altLang="en-US" sz="1200">
                <a:latin typeface="Tahoma" pitchFamily="34" charset="0"/>
              </a:rPr>
              <a:pPr/>
              <a:t>33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78855" name="Picture 6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881064"/>
            <a:ext cx="74277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2151461" y="3590925"/>
            <a:ext cx="28376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512616" y="4394200"/>
            <a:ext cx="50613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201" y="5219700"/>
            <a:ext cx="421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(Since the scaling factor of the fragment offset is 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21D4C-03CF-6130-D220-C1C9188AC833}"/>
              </a:ext>
            </a:extLst>
          </p:cNvPr>
          <p:cNvSpPr txBox="1"/>
          <p:nvPr/>
        </p:nvSpPr>
        <p:spPr>
          <a:xfrm>
            <a:off x="301454" y="5964019"/>
            <a:ext cx="6400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More fragments (MF = 1 bit) or Don’t fragment (DF = 1 bit) </a:t>
            </a:r>
            <a:endParaRPr lang="en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  <p:bldP spid="577604" grpId="0" animBg="1"/>
      <p:bldP spid="57760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02800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04164" y="2810893"/>
            <a:ext cx="4479787" cy="369735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NAT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34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955" y="5602137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338" y="5602137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109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eeform 140"/>
          <p:cNvSpPr>
            <a:spLocks/>
          </p:cNvSpPr>
          <p:nvPr/>
        </p:nvSpPr>
        <p:spPr bwMode="auto">
          <a:xfrm rot="-5400000">
            <a:off x="6755342" y="3130022"/>
            <a:ext cx="846137" cy="1726671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" name="Freeform 140"/>
          <p:cNvSpPr>
            <a:spLocks/>
          </p:cNvSpPr>
          <p:nvPr/>
        </p:nvSpPr>
        <p:spPr bwMode="auto">
          <a:xfrm rot="10800000">
            <a:off x="7800975" y="1870075"/>
            <a:ext cx="916650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Freeform 140"/>
          <p:cNvSpPr>
            <a:spLocks/>
          </p:cNvSpPr>
          <p:nvPr/>
        </p:nvSpPr>
        <p:spPr bwMode="auto">
          <a:xfrm>
            <a:off x="5596203" y="1452564"/>
            <a:ext cx="1124744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30188"/>
            <a:ext cx="8420100" cy="952500"/>
          </a:xfrm>
        </p:spPr>
        <p:txBody>
          <a:bodyPr/>
          <a:lstStyle/>
          <a:p>
            <a:r>
              <a:rPr lang="en-US" altLang="en-US" sz="4000">
                <a:ea typeface="ＭＳ Ｐゴシック" pitchFamily="34" charset="-128"/>
              </a:rPr>
              <a:t>IP addressing: introduction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090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5938" y="1444625"/>
            <a:ext cx="4003675" cy="4648200"/>
          </a:xfrm>
        </p:spPr>
        <p:txBody>
          <a:bodyPr>
            <a:normAutofit lnSpcReduction="10000"/>
          </a:bodyPr>
          <a:lstStyle/>
          <a:p>
            <a:r>
              <a:rPr lang="en-US" altLang="en-US" i="1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IP address:</a:t>
            </a:r>
            <a:r>
              <a:rPr lang="en-US" altLang="en-US" sz="2400">
                <a:ea typeface="ＭＳ Ｐゴシック" pitchFamily="34" charset="-128"/>
                <a:cs typeface="ＭＳ Ｐゴシック" pitchFamily="34" charset="-128"/>
              </a:rPr>
              <a:t> 32-bit identifier for host, router </a:t>
            </a:r>
            <a:r>
              <a:rPr lang="en-US" altLang="en-US" sz="2400" i="1">
                <a:ea typeface="ＭＳ Ｐゴシック" pitchFamily="34" charset="-128"/>
                <a:cs typeface="ＭＳ Ｐゴシック" pitchFamily="34" charset="-128"/>
              </a:rPr>
              <a:t>interface</a:t>
            </a:r>
            <a:r>
              <a:rPr lang="en-US" altLang="en-US" sz="2400">
                <a:ea typeface="ＭＳ Ｐゴシック" pitchFamily="34" charset="-128"/>
                <a:cs typeface="ＭＳ Ｐゴシック" pitchFamily="34" charset="-128"/>
              </a:rPr>
              <a:t> </a:t>
            </a:r>
          </a:p>
          <a:p>
            <a:r>
              <a:rPr lang="en-US" altLang="en-US" i="1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interface:</a:t>
            </a:r>
            <a:r>
              <a:rPr lang="en-US" altLang="en-US" sz="2400">
                <a:ea typeface="ＭＳ Ｐゴシック" pitchFamily="34" charset="-128"/>
                <a:cs typeface="ＭＳ Ｐゴシック" pitchFamily="34" charset="-128"/>
              </a:rPr>
              <a:t> connection between host/router and physical link</a:t>
            </a:r>
          </a:p>
          <a:p>
            <a:pPr lvl="1"/>
            <a:r>
              <a:rPr lang="en-US" altLang="en-US" sz="2000">
                <a:latin typeface="Gill Sans MT" pitchFamily="34" charset="0"/>
                <a:ea typeface="ＭＳ Ｐゴシック" pitchFamily="34" charset="-128"/>
              </a:rPr>
              <a:t>router</a:t>
            </a:r>
            <a:r>
              <a:rPr lang="ja-JP" altLang="en-US" sz="2000">
                <a:latin typeface="Gill Sans MT" pitchFamily="34" charset="0"/>
                <a:ea typeface="ＭＳ Ｐゴシック" pitchFamily="34" charset="-128"/>
              </a:rPr>
              <a:t>’</a:t>
            </a:r>
            <a:r>
              <a:rPr lang="en-US" altLang="ja-JP" sz="2000">
                <a:latin typeface="Gill Sans MT" pitchFamily="34" charset="0"/>
                <a:ea typeface="ＭＳ Ｐゴシック" pitchFamily="34" charset="-128"/>
              </a:rPr>
              <a:t>s typically have multiple interfaces</a:t>
            </a:r>
          </a:p>
          <a:p>
            <a:pPr lvl="1"/>
            <a:r>
              <a:rPr lang="en-US" altLang="en-US" sz="2000">
                <a:latin typeface="Gill Sans MT" pitchFamily="34" charset="0"/>
                <a:ea typeface="ＭＳ Ｐゴシック" pitchFamily="34" charset="-128"/>
              </a:rPr>
              <a:t>host typically has one or two interfaces (e.g., wired Ethernet, wireless 802.11)</a:t>
            </a:r>
          </a:p>
          <a:p>
            <a:r>
              <a:rPr lang="en-US" altLang="en-US" sz="2400" i="1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IP addresses associated with each interface</a:t>
            </a:r>
          </a:p>
        </p:txBody>
      </p:sp>
      <p:sp>
        <p:nvSpPr>
          <p:cNvPr id="8094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809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305B7ED-66CA-4D09-98BD-531532F083EF}" type="slidenum">
              <a:rPr lang="en-US" altLang="en-US" sz="1200">
                <a:latin typeface="Tahoma" pitchFamily="34" charset="0"/>
              </a:rPr>
              <a:pPr/>
              <a:t>35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0902" name="Text Box 26"/>
          <p:cNvSpPr txBox="1">
            <a:spLocks noChangeArrowheads="1"/>
          </p:cNvSpPr>
          <p:nvPr/>
        </p:nvSpPr>
        <p:spPr bwMode="auto">
          <a:xfrm>
            <a:off x="4927204" y="1282701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223.1.1.1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0903" name="Group 27"/>
          <p:cNvGrpSpPr>
            <a:grpSpLocks/>
          </p:cNvGrpSpPr>
          <p:nvPr/>
        </p:nvGrpSpPr>
        <p:grpSpPr bwMode="auto">
          <a:xfrm>
            <a:off x="4132660" y="2243139"/>
            <a:ext cx="997479" cy="276225"/>
            <a:chOff x="3251" y="608"/>
            <a:chExt cx="580" cy="174"/>
          </a:xfrm>
        </p:grpSpPr>
        <p:sp>
          <p:nvSpPr>
            <p:cNvPr id="80966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0967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4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/>
                <a:t>223.1.1.2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sp>
        <p:nvSpPr>
          <p:cNvPr id="80904" name="Text Box 30"/>
          <p:cNvSpPr txBox="1">
            <a:spLocks noChangeArrowheads="1"/>
          </p:cNvSpPr>
          <p:nvPr/>
        </p:nvSpPr>
        <p:spPr bwMode="auto">
          <a:xfrm>
            <a:off x="5040710" y="3238501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223.1.1.3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05" name="Text Box 31"/>
          <p:cNvSpPr txBox="1">
            <a:spLocks noChangeArrowheads="1"/>
          </p:cNvSpPr>
          <p:nvPr/>
        </p:nvSpPr>
        <p:spPr bwMode="auto">
          <a:xfrm>
            <a:off x="6232525" y="2368551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223.1.1.4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06" name="Line 32"/>
          <p:cNvSpPr>
            <a:spLocks noChangeShapeType="1"/>
          </p:cNvSpPr>
          <p:nvPr/>
        </p:nvSpPr>
        <p:spPr bwMode="auto">
          <a:xfrm>
            <a:off x="7426061" y="2668588"/>
            <a:ext cx="629444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Text Box 33"/>
          <p:cNvSpPr txBox="1">
            <a:spLocks noChangeArrowheads="1"/>
          </p:cNvSpPr>
          <p:nvPr/>
        </p:nvSpPr>
        <p:spPr bwMode="auto">
          <a:xfrm>
            <a:off x="7290198" y="2378076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223.1.2.9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08" name="Line 36"/>
          <p:cNvSpPr>
            <a:spLocks noChangeShapeType="1"/>
          </p:cNvSpPr>
          <p:nvPr/>
        </p:nvSpPr>
        <p:spPr bwMode="auto">
          <a:xfrm>
            <a:off x="8535327" y="1978025"/>
            <a:ext cx="254529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38"/>
          <p:cNvSpPr>
            <a:spLocks noChangeShapeType="1"/>
          </p:cNvSpPr>
          <p:nvPr/>
        </p:nvSpPr>
        <p:spPr bwMode="auto">
          <a:xfrm>
            <a:off x="8535327" y="3249613"/>
            <a:ext cx="254529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Text Box 41"/>
          <p:cNvSpPr txBox="1">
            <a:spLocks noChangeArrowheads="1"/>
          </p:cNvSpPr>
          <p:nvPr/>
        </p:nvSpPr>
        <p:spPr bwMode="auto">
          <a:xfrm>
            <a:off x="8079581" y="3349626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223.1.2.2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11" name="Text Box 44"/>
          <p:cNvSpPr txBox="1">
            <a:spLocks noChangeArrowheads="1"/>
          </p:cNvSpPr>
          <p:nvPr/>
        </p:nvSpPr>
        <p:spPr bwMode="auto">
          <a:xfrm>
            <a:off x="7854290" y="1743076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223.1.2.1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12" name="Line 45"/>
          <p:cNvSpPr>
            <a:spLocks noChangeShapeType="1"/>
          </p:cNvSpPr>
          <p:nvPr/>
        </p:nvSpPr>
        <p:spPr bwMode="auto">
          <a:xfrm>
            <a:off x="7168092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47"/>
          <p:cNvSpPr>
            <a:spLocks noChangeShapeType="1"/>
          </p:cNvSpPr>
          <p:nvPr/>
        </p:nvSpPr>
        <p:spPr bwMode="auto">
          <a:xfrm flipH="1" flipV="1">
            <a:off x="6504252" y="4279900"/>
            <a:ext cx="344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48"/>
          <p:cNvSpPr>
            <a:spLocks noChangeShapeType="1"/>
          </p:cNvSpPr>
          <p:nvPr/>
        </p:nvSpPr>
        <p:spPr bwMode="auto">
          <a:xfrm flipH="1" flipV="1">
            <a:off x="7778619" y="4284663"/>
            <a:ext cx="344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Text Box 53"/>
          <p:cNvSpPr txBox="1">
            <a:spLocks noChangeArrowheads="1"/>
          </p:cNvSpPr>
          <p:nvPr/>
        </p:nvSpPr>
        <p:spPr bwMode="auto">
          <a:xfrm>
            <a:off x="7813015" y="4344989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223.1.3.2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16" name="Text Box 56"/>
          <p:cNvSpPr txBox="1">
            <a:spLocks noChangeArrowheads="1"/>
          </p:cNvSpPr>
          <p:nvPr/>
        </p:nvSpPr>
        <p:spPr bwMode="auto">
          <a:xfrm>
            <a:off x="6466417" y="4349751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223.1.3.1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0917" name="Group 57"/>
          <p:cNvGrpSpPr>
            <a:grpSpLocks/>
          </p:cNvGrpSpPr>
          <p:nvPr/>
        </p:nvGrpSpPr>
        <p:grpSpPr bwMode="auto">
          <a:xfrm>
            <a:off x="6622919" y="3101976"/>
            <a:ext cx="1012957" cy="276225"/>
            <a:chOff x="4532" y="1229"/>
            <a:chExt cx="589" cy="174"/>
          </a:xfrm>
        </p:grpSpPr>
        <p:sp>
          <p:nvSpPr>
            <p:cNvPr id="80964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0965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/>
                <a:t>223.1.3.27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sp>
        <p:nvSpPr>
          <p:cNvPr id="80918" name="Text Box 60"/>
          <p:cNvSpPr txBox="1">
            <a:spLocks noChangeArrowheads="1"/>
          </p:cNvSpPr>
          <p:nvPr/>
        </p:nvSpPr>
        <p:spPr bwMode="auto">
          <a:xfrm>
            <a:off x="4316677" y="5341938"/>
            <a:ext cx="5015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223.1.1.1 = 11011111 00000001 00000001 00000001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0919" name="Freeform 61"/>
          <p:cNvSpPr>
            <a:spLocks/>
          </p:cNvSpPr>
          <p:nvPr/>
        </p:nvSpPr>
        <p:spPr bwMode="auto">
          <a:xfrm>
            <a:off x="5497990" y="5614896"/>
            <a:ext cx="817086" cy="87406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0" name="Freeform 62"/>
          <p:cNvSpPr>
            <a:spLocks/>
          </p:cNvSpPr>
          <p:nvPr/>
        </p:nvSpPr>
        <p:spPr bwMode="auto">
          <a:xfrm>
            <a:off x="6392089" y="5631564"/>
            <a:ext cx="89811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1" name="Freeform 63"/>
          <p:cNvSpPr>
            <a:spLocks/>
          </p:cNvSpPr>
          <p:nvPr/>
        </p:nvSpPr>
        <p:spPr bwMode="auto">
          <a:xfrm>
            <a:off x="7361684" y="5640804"/>
            <a:ext cx="863463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Freeform 64"/>
          <p:cNvSpPr>
            <a:spLocks/>
          </p:cNvSpPr>
          <p:nvPr/>
        </p:nvSpPr>
        <p:spPr bwMode="auto">
          <a:xfrm>
            <a:off x="8317630" y="5631564"/>
            <a:ext cx="942446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3" name="Text Box 65"/>
          <p:cNvSpPr txBox="1">
            <a:spLocks noChangeArrowheads="1"/>
          </p:cNvSpPr>
          <p:nvPr/>
        </p:nvSpPr>
        <p:spPr bwMode="auto">
          <a:xfrm>
            <a:off x="5807738" y="5818188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223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0924" name="Text Box 66"/>
          <p:cNvSpPr txBox="1">
            <a:spLocks noChangeArrowheads="1"/>
          </p:cNvSpPr>
          <p:nvPr/>
        </p:nvSpPr>
        <p:spPr bwMode="auto">
          <a:xfrm>
            <a:off x="6937640" y="582771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0925" name="Text Box 67"/>
          <p:cNvSpPr txBox="1">
            <a:spLocks noChangeArrowheads="1"/>
          </p:cNvSpPr>
          <p:nvPr/>
        </p:nvSpPr>
        <p:spPr bwMode="auto">
          <a:xfrm>
            <a:off x="9058143" y="582771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0926" name="Text Box 68"/>
          <p:cNvSpPr txBox="1">
            <a:spLocks noChangeArrowheads="1"/>
          </p:cNvSpPr>
          <p:nvPr/>
        </p:nvSpPr>
        <p:spPr bwMode="auto">
          <a:xfrm>
            <a:off x="7954037" y="582771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itchFamily="66" charset="0"/>
            </a:endParaRPr>
          </a:p>
        </p:txBody>
      </p:sp>
      <p:grpSp>
        <p:nvGrpSpPr>
          <p:cNvPr id="80927" name="Group 73"/>
          <p:cNvGrpSpPr>
            <a:grpSpLocks/>
          </p:cNvGrpSpPr>
          <p:nvPr/>
        </p:nvGrpSpPr>
        <p:grpSpPr bwMode="auto">
          <a:xfrm>
            <a:off x="4738026" y="1528763"/>
            <a:ext cx="694796" cy="558800"/>
            <a:chOff x="-44" y="1473"/>
            <a:chExt cx="981" cy="1105"/>
          </a:xfrm>
        </p:grpSpPr>
        <p:pic>
          <p:nvPicPr>
            <p:cNvPr id="80962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3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8" name="Group 80"/>
          <p:cNvGrpSpPr>
            <a:grpSpLocks/>
          </p:cNvGrpSpPr>
          <p:nvPr/>
        </p:nvGrpSpPr>
        <p:grpSpPr bwMode="auto">
          <a:xfrm>
            <a:off x="4732867" y="2127250"/>
            <a:ext cx="694796" cy="558800"/>
            <a:chOff x="-44" y="1473"/>
            <a:chExt cx="981" cy="1105"/>
          </a:xfrm>
        </p:grpSpPr>
        <p:pic>
          <p:nvPicPr>
            <p:cNvPr id="80960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1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9" name="Group 83"/>
          <p:cNvGrpSpPr>
            <a:grpSpLocks/>
          </p:cNvGrpSpPr>
          <p:nvPr/>
        </p:nvGrpSpPr>
        <p:grpSpPr bwMode="auto">
          <a:xfrm>
            <a:off x="4763823" y="2736850"/>
            <a:ext cx="694796" cy="558800"/>
            <a:chOff x="-44" y="1473"/>
            <a:chExt cx="981" cy="1105"/>
          </a:xfrm>
        </p:grpSpPr>
        <p:pic>
          <p:nvPicPr>
            <p:cNvPr id="80958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0" name="Group 87"/>
          <p:cNvGrpSpPr>
            <a:grpSpLocks/>
          </p:cNvGrpSpPr>
          <p:nvPr/>
        </p:nvGrpSpPr>
        <p:grpSpPr bwMode="auto">
          <a:xfrm flipH="1">
            <a:off x="8727943" y="1685925"/>
            <a:ext cx="694796" cy="558800"/>
            <a:chOff x="-44" y="1473"/>
            <a:chExt cx="981" cy="1105"/>
          </a:xfrm>
        </p:grpSpPr>
        <p:pic>
          <p:nvPicPr>
            <p:cNvPr id="80956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1" name="Group 90"/>
          <p:cNvGrpSpPr>
            <a:grpSpLocks/>
          </p:cNvGrpSpPr>
          <p:nvPr/>
        </p:nvGrpSpPr>
        <p:grpSpPr bwMode="auto">
          <a:xfrm flipH="1">
            <a:off x="8743421" y="2965450"/>
            <a:ext cx="694796" cy="558800"/>
            <a:chOff x="-44" y="1473"/>
            <a:chExt cx="981" cy="1105"/>
          </a:xfrm>
        </p:grpSpPr>
        <p:pic>
          <p:nvPicPr>
            <p:cNvPr id="80954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2" name="Group 93"/>
          <p:cNvGrpSpPr>
            <a:grpSpLocks/>
          </p:cNvGrpSpPr>
          <p:nvPr/>
        </p:nvGrpSpPr>
        <p:grpSpPr bwMode="auto">
          <a:xfrm flipH="1">
            <a:off x="7553325" y="4489450"/>
            <a:ext cx="694796" cy="558800"/>
            <a:chOff x="-44" y="1473"/>
            <a:chExt cx="981" cy="1105"/>
          </a:xfrm>
        </p:grpSpPr>
        <p:pic>
          <p:nvPicPr>
            <p:cNvPr id="80952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3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3" name="Group 96"/>
          <p:cNvGrpSpPr>
            <a:grpSpLocks/>
          </p:cNvGrpSpPr>
          <p:nvPr/>
        </p:nvGrpSpPr>
        <p:grpSpPr bwMode="auto">
          <a:xfrm flipH="1">
            <a:off x="6292718" y="4530725"/>
            <a:ext cx="694796" cy="558800"/>
            <a:chOff x="-44" y="1473"/>
            <a:chExt cx="981" cy="1105"/>
          </a:xfrm>
        </p:grpSpPr>
        <p:pic>
          <p:nvPicPr>
            <p:cNvPr id="80950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1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4" name="Group 99"/>
          <p:cNvGrpSpPr>
            <a:grpSpLocks/>
          </p:cNvGrpSpPr>
          <p:nvPr/>
        </p:nvGrpSpPr>
        <p:grpSpPr bwMode="auto">
          <a:xfrm>
            <a:off x="6757062" y="2624138"/>
            <a:ext cx="756708" cy="355600"/>
            <a:chOff x="4396" y="1245"/>
            <a:chExt cx="672" cy="248"/>
          </a:xfrm>
        </p:grpSpPr>
        <p:sp>
          <p:nvSpPr>
            <p:cNvPr id="8094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094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094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0945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48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46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0935" name="Picture 10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911225"/>
            <a:ext cx="59418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6" name="Line 5"/>
          <p:cNvSpPr>
            <a:spLocks noChangeShapeType="1"/>
          </p:cNvSpPr>
          <p:nvPr/>
        </p:nvSpPr>
        <p:spPr bwMode="auto">
          <a:xfrm>
            <a:off x="5394987" y="1816100"/>
            <a:ext cx="423069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7" name="Line 7"/>
          <p:cNvSpPr>
            <a:spLocks noChangeShapeType="1"/>
          </p:cNvSpPr>
          <p:nvPr/>
        </p:nvSpPr>
        <p:spPr bwMode="auto">
          <a:xfrm flipV="1">
            <a:off x="5432822" y="2555876"/>
            <a:ext cx="3009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8" name="Line 8"/>
          <p:cNvSpPr>
            <a:spLocks noChangeShapeType="1"/>
          </p:cNvSpPr>
          <p:nvPr/>
        </p:nvSpPr>
        <p:spPr bwMode="auto">
          <a:xfrm>
            <a:off x="5444861" y="3087688"/>
            <a:ext cx="45746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9" name="Line 11"/>
          <p:cNvSpPr>
            <a:spLocks noChangeShapeType="1"/>
          </p:cNvSpPr>
          <p:nvPr/>
        </p:nvSpPr>
        <p:spPr bwMode="auto">
          <a:xfrm>
            <a:off x="6261763" y="2663825"/>
            <a:ext cx="608806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eeform 140"/>
          <p:cNvSpPr>
            <a:spLocks/>
          </p:cNvSpPr>
          <p:nvPr/>
        </p:nvSpPr>
        <p:spPr bwMode="auto">
          <a:xfrm rot="-5400000">
            <a:off x="6755342" y="3130022"/>
            <a:ext cx="846137" cy="1726671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2" name="Freeform 140"/>
          <p:cNvSpPr>
            <a:spLocks/>
          </p:cNvSpPr>
          <p:nvPr/>
        </p:nvSpPr>
        <p:spPr bwMode="auto">
          <a:xfrm rot="10800000">
            <a:off x="7800975" y="1870075"/>
            <a:ext cx="916650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Freeform 140"/>
          <p:cNvSpPr>
            <a:spLocks/>
          </p:cNvSpPr>
          <p:nvPr/>
        </p:nvSpPr>
        <p:spPr bwMode="auto">
          <a:xfrm>
            <a:off x="5596203" y="1452564"/>
            <a:ext cx="1124744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30188"/>
            <a:ext cx="8420100" cy="952500"/>
          </a:xfrm>
        </p:spPr>
        <p:txBody>
          <a:bodyPr/>
          <a:lstStyle/>
          <a:p>
            <a:r>
              <a:rPr lang="en-US" altLang="en-US" sz="4000">
                <a:ea typeface="ＭＳ Ｐゴシック" pitchFamily="34" charset="-128"/>
              </a:rPr>
              <a:t>IP addressing: introduction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192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5938" y="1444626"/>
            <a:ext cx="4003675" cy="1681163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Q: how are interfaces actually connected?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A: </a:t>
            </a:r>
            <a:r>
              <a:rPr lang="en-US" altLang="en-US" i="1" dirty="0">
                <a:ea typeface="ＭＳ Ｐゴシック" pitchFamily="34" charset="-128"/>
                <a:cs typeface="ＭＳ Ｐゴシック" pitchFamily="34" charset="-128"/>
              </a:rPr>
              <a:t>we’ll learnt about that in chapters 2-4.</a:t>
            </a:r>
          </a:p>
        </p:txBody>
      </p:sp>
      <p:sp>
        <p:nvSpPr>
          <p:cNvPr id="8196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819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4038C9F-A569-44A9-B8B5-61EDAF5F17A8}" type="slidenum">
              <a:rPr lang="en-US" altLang="en-US" sz="1200">
                <a:latin typeface="Tahoma" pitchFamily="34" charset="0"/>
              </a:rPr>
              <a:pPr/>
              <a:t>36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>
            <a:off x="5394987" y="1816100"/>
            <a:ext cx="423069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V="1">
            <a:off x="5432822" y="2555876"/>
            <a:ext cx="3009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5444861" y="3087688"/>
            <a:ext cx="45746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11"/>
          <p:cNvSpPr>
            <a:spLocks noChangeShapeType="1"/>
          </p:cNvSpPr>
          <p:nvPr/>
        </p:nvSpPr>
        <p:spPr bwMode="auto">
          <a:xfrm>
            <a:off x="6261763" y="2663825"/>
            <a:ext cx="608806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26"/>
          <p:cNvSpPr txBox="1">
            <a:spLocks noChangeArrowheads="1"/>
          </p:cNvSpPr>
          <p:nvPr/>
        </p:nvSpPr>
        <p:spPr bwMode="auto">
          <a:xfrm>
            <a:off x="4927204" y="1282701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223.1.1.1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1931" name="Group 27"/>
          <p:cNvGrpSpPr>
            <a:grpSpLocks/>
          </p:cNvGrpSpPr>
          <p:nvPr/>
        </p:nvGrpSpPr>
        <p:grpSpPr bwMode="auto">
          <a:xfrm>
            <a:off x="4132660" y="2243139"/>
            <a:ext cx="997479" cy="276225"/>
            <a:chOff x="3251" y="608"/>
            <a:chExt cx="580" cy="174"/>
          </a:xfrm>
        </p:grpSpPr>
        <p:sp>
          <p:nvSpPr>
            <p:cNvPr id="81993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1994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4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/>
                <a:t>223.1.1.2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sp>
        <p:nvSpPr>
          <p:cNvPr id="81932" name="Text Box 30"/>
          <p:cNvSpPr txBox="1">
            <a:spLocks noChangeArrowheads="1"/>
          </p:cNvSpPr>
          <p:nvPr/>
        </p:nvSpPr>
        <p:spPr bwMode="auto">
          <a:xfrm>
            <a:off x="5040710" y="3238501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223.1.1.3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3" name="Text Box 31"/>
          <p:cNvSpPr txBox="1">
            <a:spLocks noChangeArrowheads="1"/>
          </p:cNvSpPr>
          <p:nvPr/>
        </p:nvSpPr>
        <p:spPr bwMode="auto">
          <a:xfrm>
            <a:off x="6232525" y="2368551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223.1.1.4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4" name="Line 32"/>
          <p:cNvSpPr>
            <a:spLocks noChangeShapeType="1"/>
          </p:cNvSpPr>
          <p:nvPr/>
        </p:nvSpPr>
        <p:spPr bwMode="auto">
          <a:xfrm>
            <a:off x="7426061" y="2668588"/>
            <a:ext cx="629444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33"/>
          <p:cNvSpPr txBox="1">
            <a:spLocks noChangeArrowheads="1"/>
          </p:cNvSpPr>
          <p:nvPr/>
        </p:nvSpPr>
        <p:spPr bwMode="auto">
          <a:xfrm>
            <a:off x="7290198" y="2378076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223.1.2.9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6" name="Line 36"/>
          <p:cNvSpPr>
            <a:spLocks noChangeShapeType="1"/>
          </p:cNvSpPr>
          <p:nvPr/>
        </p:nvSpPr>
        <p:spPr bwMode="auto">
          <a:xfrm>
            <a:off x="8535327" y="1978025"/>
            <a:ext cx="254529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38"/>
          <p:cNvSpPr>
            <a:spLocks noChangeShapeType="1"/>
          </p:cNvSpPr>
          <p:nvPr/>
        </p:nvSpPr>
        <p:spPr bwMode="auto">
          <a:xfrm>
            <a:off x="8535327" y="3249613"/>
            <a:ext cx="254529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Text Box 41"/>
          <p:cNvSpPr txBox="1">
            <a:spLocks noChangeArrowheads="1"/>
          </p:cNvSpPr>
          <p:nvPr/>
        </p:nvSpPr>
        <p:spPr bwMode="auto">
          <a:xfrm>
            <a:off x="8079581" y="3349626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223.1.2.2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9" name="Text Box 44"/>
          <p:cNvSpPr txBox="1">
            <a:spLocks noChangeArrowheads="1"/>
          </p:cNvSpPr>
          <p:nvPr/>
        </p:nvSpPr>
        <p:spPr bwMode="auto">
          <a:xfrm>
            <a:off x="7854290" y="1743076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223.1.2.1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40" name="Line 45"/>
          <p:cNvSpPr>
            <a:spLocks noChangeShapeType="1"/>
          </p:cNvSpPr>
          <p:nvPr/>
        </p:nvSpPr>
        <p:spPr bwMode="auto">
          <a:xfrm>
            <a:off x="7168092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47"/>
          <p:cNvSpPr>
            <a:spLocks noChangeShapeType="1"/>
          </p:cNvSpPr>
          <p:nvPr/>
        </p:nvSpPr>
        <p:spPr bwMode="auto">
          <a:xfrm flipH="1" flipV="1">
            <a:off x="6504252" y="4279900"/>
            <a:ext cx="344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48"/>
          <p:cNvSpPr>
            <a:spLocks noChangeShapeType="1"/>
          </p:cNvSpPr>
          <p:nvPr/>
        </p:nvSpPr>
        <p:spPr bwMode="auto">
          <a:xfrm flipH="1" flipV="1">
            <a:off x="7778619" y="4284663"/>
            <a:ext cx="344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53"/>
          <p:cNvSpPr txBox="1">
            <a:spLocks noChangeArrowheads="1"/>
          </p:cNvSpPr>
          <p:nvPr/>
        </p:nvSpPr>
        <p:spPr bwMode="auto">
          <a:xfrm>
            <a:off x="7813015" y="4344989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223.1.3.2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44" name="Text Box 56"/>
          <p:cNvSpPr txBox="1">
            <a:spLocks noChangeArrowheads="1"/>
          </p:cNvSpPr>
          <p:nvPr/>
        </p:nvSpPr>
        <p:spPr bwMode="auto">
          <a:xfrm>
            <a:off x="6466417" y="4349751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223.1.3.1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1945" name="Group 57"/>
          <p:cNvGrpSpPr>
            <a:grpSpLocks/>
          </p:cNvGrpSpPr>
          <p:nvPr/>
        </p:nvGrpSpPr>
        <p:grpSpPr bwMode="auto">
          <a:xfrm>
            <a:off x="6622919" y="3101976"/>
            <a:ext cx="1012957" cy="276225"/>
            <a:chOff x="4532" y="1229"/>
            <a:chExt cx="589" cy="174"/>
          </a:xfrm>
        </p:grpSpPr>
        <p:sp>
          <p:nvSpPr>
            <p:cNvPr id="8199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199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/>
                <a:t>223.1.3.27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grpSp>
        <p:nvGrpSpPr>
          <p:cNvPr id="81946" name="Group 73"/>
          <p:cNvGrpSpPr>
            <a:grpSpLocks/>
          </p:cNvGrpSpPr>
          <p:nvPr/>
        </p:nvGrpSpPr>
        <p:grpSpPr bwMode="auto">
          <a:xfrm>
            <a:off x="4738026" y="1528763"/>
            <a:ext cx="694796" cy="558800"/>
            <a:chOff x="-44" y="1473"/>
            <a:chExt cx="981" cy="1105"/>
          </a:xfrm>
        </p:grpSpPr>
        <p:pic>
          <p:nvPicPr>
            <p:cNvPr id="81989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0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7" name="Group 80"/>
          <p:cNvGrpSpPr>
            <a:grpSpLocks/>
          </p:cNvGrpSpPr>
          <p:nvPr/>
        </p:nvGrpSpPr>
        <p:grpSpPr bwMode="auto">
          <a:xfrm>
            <a:off x="4732867" y="2127250"/>
            <a:ext cx="694796" cy="558800"/>
            <a:chOff x="-44" y="1473"/>
            <a:chExt cx="981" cy="1105"/>
          </a:xfrm>
        </p:grpSpPr>
        <p:pic>
          <p:nvPicPr>
            <p:cNvPr id="81987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8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8" name="Group 83"/>
          <p:cNvGrpSpPr>
            <a:grpSpLocks/>
          </p:cNvGrpSpPr>
          <p:nvPr/>
        </p:nvGrpSpPr>
        <p:grpSpPr bwMode="auto">
          <a:xfrm>
            <a:off x="4763823" y="2736850"/>
            <a:ext cx="694796" cy="558800"/>
            <a:chOff x="-44" y="1473"/>
            <a:chExt cx="981" cy="1105"/>
          </a:xfrm>
        </p:grpSpPr>
        <p:pic>
          <p:nvPicPr>
            <p:cNvPr id="81985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6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9" name="Group 87"/>
          <p:cNvGrpSpPr>
            <a:grpSpLocks/>
          </p:cNvGrpSpPr>
          <p:nvPr/>
        </p:nvGrpSpPr>
        <p:grpSpPr bwMode="auto">
          <a:xfrm flipH="1">
            <a:off x="8727943" y="1685925"/>
            <a:ext cx="694796" cy="558800"/>
            <a:chOff x="-44" y="1473"/>
            <a:chExt cx="981" cy="1105"/>
          </a:xfrm>
        </p:grpSpPr>
        <p:pic>
          <p:nvPicPr>
            <p:cNvPr id="81983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4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0" name="Group 90"/>
          <p:cNvGrpSpPr>
            <a:grpSpLocks/>
          </p:cNvGrpSpPr>
          <p:nvPr/>
        </p:nvGrpSpPr>
        <p:grpSpPr bwMode="auto">
          <a:xfrm flipH="1">
            <a:off x="8743421" y="2965450"/>
            <a:ext cx="694796" cy="558800"/>
            <a:chOff x="-44" y="1473"/>
            <a:chExt cx="981" cy="1105"/>
          </a:xfrm>
        </p:grpSpPr>
        <p:pic>
          <p:nvPicPr>
            <p:cNvPr id="81981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2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1" name="Group 93"/>
          <p:cNvGrpSpPr>
            <a:grpSpLocks/>
          </p:cNvGrpSpPr>
          <p:nvPr/>
        </p:nvGrpSpPr>
        <p:grpSpPr bwMode="auto">
          <a:xfrm flipH="1">
            <a:off x="7553325" y="4489450"/>
            <a:ext cx="694796" cy="558800"/>
            <a:chOff x="-44" y="1473"/>
            <a:chExt cx="981" cy="1105"/>
          </a:xfrm>
        </p:grpSpPr>
        <p:pic>
          <p:nvPicPr>
            <p:cNvPr id="81979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0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2" name="Group 96"/>
          <p:cNvGrpSpPr>
            <a:grpSpLocks/>
          </p:cNvGrpSpPr>
          <p:nvPr/>
        </p:nvGrpSpPr>
        <p:grpSpPr bwMode="auto">
          <a:xfrm flipH="1">
            <a:off x="6292718" y="4530725"/>
            <a:ext cx="694796" cy="558800"/>
            <a:chOff x="-44" y="1473"/>
            <a:chExt cx="981" cy="1105"/>
          </a:xfrm>
        </p:grpSpPr>
        <p:pic>
          <p:nvPicPr>
            <p:cNvPr id="81977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8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3" name="Group 99"/>
          <p:cNvGrpSpPr>
            <a:grpSpLocks/>
          </p:cNvGrpSpPr>
          <p:nvPr/>
        </p:nvGrpSpPr>
        <p:grpSpPr bwMode="auto">
          <a:xfrm>
            <a:off x="6757062" y="2624138"/>
            <a:ext cx="756708" cy="355600"/>
            <a:chOff x="4396" y="1245"/>
            <a:chExt cx="672" cy="248"/>
          </a:xfrm>
        </p:grpSpPr>
        <p:sp>
          <p:nvSpPr>
            <p:cNvPr id="8196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197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197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1972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1975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6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7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54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911225"/>
            <a:ext cx="59418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718308" y="1817689"/>
            <a:ext cx="552053" cy="1279525"/>
            <a:chOff x="5278322" y="1817603"/>
            <a:chExt cx="509379" cy="1279224"/>
          </a:xfrm>
        </p:grpSpPr>
        <p:pic>
          <p:nvPicPr>
            <p:cNvPr id="8196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1967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68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48866" y="2616201"/>
            <a:ext cx="5503333" cy="1751013"/>
            <a:chOff x="414922" y="2615565"/>
            <a:chExt cx="5079651" cy="1751597"/>
          </a:xfrm>
        </p:grpSpPr>
        <p:sp>
          <p:nvSpPr>
            <p:cNvPr id="81964" name="TextBox 10"/>
            <p:cNvSpPr txBox="1">
              <a:spLocks noChangeArrowheads="1"/>
            </p:cNvSpPr>
            <p:nvPr/>
          </p:nvSpPr>
          <p:spPr bwMode="auto">
            <a:xfrm>
              <a:off x="414922" y="3659276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wired Ethernet interfaces connected by Ethernet switches</a:t>
              </a:r>
            </a:p>
          </p:txBody>
        </p:sp>
        <p:cxnSp>
          <p:nvCxnSpPr>
            <p:cNvPr id="81965" name="Straight Connector 12"/>
            <p:cNvCxnSpPr>
              <a:cxnSpLocks noChangeShapeType="1"/>
            </p:cNvCxnSpPr>
            <p:nvPr/>
          </p:nvCxnSpPr>
          <p:spPr bwMode="auto">
            <a:xfrm flipH="1">
              <a:off x="4061206" y="2615565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4689872" y="3790950"/>
            <a:ext cx="4657196" cy="2451100"/>
            <a:chOff x="4328727" y="3790332"/>
            <a:chExt cx="4300100" cy="2450981"/>
          </a:xfrm>
        </p:grpSpPr>
        <p:pic>
          <p:nvPicPr>
            <p:cNvPr id="8196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2" name="TextBox 89"/>
            <p:cNvSpPr txBox="1">
              <a:spLocks noChangeArrowheads="1"/>
            </p:cNvSpPr>
            <p:nvPr/>
          </p:nvSpPr>
          <p:spPr bwMode="auto">
            <a:xfrm>
              <a:off x="4328727" y="5533427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wireless WiFi interfaces connected by WiFi base station</a:t>
              </a:r>
            </a:p>
          </p:txBody>
        </p:sp>
        <p:cxnSp>
          <p:nvCxnSpPr>
            <p:cNvPr id="81963" name="Straight Connector 90"/>
            <p:cNvCxnSpPr>
              <a:cxnSpLocks noChangeShapeType="1"/>
            </p:cNvCxnSpPr>
            <p:nvPr/>
          </p:nvCxnSpPr>
          <p:spPr bwMode="auto">
            <a:xfrm flipH="1">
              <a:off x="4982985" y="4208863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IP Address Classes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089900" cy="48736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7" y="1676401"/>
            <a:ext cx="8576136" cy="3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7594600" y="6408738"/>
            <a:ext cx="206375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defTabSz="8620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500"/>
              <a:t> </a:t>
            </a:r>
            <a:fld id="{7AE42C93-07D1-441E-9D8A-B0AC9AF2140E}" type="slidenum">
              <a:rPr lang="en-US" altLang="en-US" sz="1500" smtClean="0"/>
              <a:pPr/>
              <a:t>37</a:t>
            </a:fld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3446393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Special IP addresses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089900" cy="48736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6" y="1740051"/>
            <a:ext cx="9218849" cy="287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7594600" y="6408738"/>
            <a:ext cx="206375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defTabSz="8620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500"/>
              <a:t> </a:t>
            </a:r>
            <a:fld id="{1B4CAC5C-6A53-425B-B9EE-2CDA7A39DE6E}" type="slidenum">
              <a:rPr lang="en-US" altLang="en-US" sz="1500" smtClean="0"/>
              <a:pPr/>
              <a:t>38</a:t>
            </a:fld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1119841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 &amp; Subnet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Routing operation inside a router: </a:t>
            </a:r>
          </a:p>
          <a:p>
            <a:pPr lvl="1"/>
            <a:r>
              <a:rPr lang="en-US" altLang="en-US" sz="2400" b="1" dirty="0">
                <a:solidFill>
                  <a:srgbClr val="002060"/>
                </a:solidFill>
                <a:latin typeface="Arial Narrow" pitchFamily="34" charset="0"/>
              </a:rPr>
              <a:t>Routing prefix </a:t>
            </a:r>
            <a:r>
              <a:rPr lang="en-US" altLang="en-US" sz="2400" dirty="0">
                <a:solidFill>
                  <a:srgbClr val="002060"/>
                </a:solidFill>
                <a:latin typeface="Arial Narrow" pitchFamily="34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Arial Narrow" pitchFamily="34" charset="0"/>
              </a:rPr>
              <a:t>(IP Address</a:t>
            </a:r>
            <a:r>
              <a:rPr lang="en-US" altLang="en-US" sz="2400" dirty="0">
                <a:solidFill>
                  <a:srgbClr val="002060"/>
                </a:solidFill>
                <a:latin typeface="Arial Narrow" pitchFamily="34" charset="0"/>
              </a:rPr>
              <a:t>) AND (</a:t>
            </a:r>
            <a:r>
              <a:rPr lang="en-US" altLang="en-US" sz="2400" b="1" dirty="0">
                <a:solidFill>
                  <a:srgbClr val="002060"/>
                </a:solidFill>
                <a:latin typeface="Arial Narrow" pitchFamily="34" charset="0"/>
              </a:rPr>
              <a:t>Net/Subnet mask</a:t>
            </a:r>
            <a:r>
              <a:rPr lang="en-US" altLang="en-US" sz="2400" dirty="0">
                <a:solidFill>
                  <a:srgbClr val="002060"/>
                </a:solidFill>
                <a:latin typeface="Arial Narrow" pitchFamily="34" charset="0"/>
              </a:rPr>
              <a:t>)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Arial Narrow" pitchFamily="34" charset="0"/>
              </a:rPr>
              <a:t>If </a:t>
            </a:r>
            <a:r>
              <a:rPr lang="en-US" altLang="en-US" sz="2400" b="1" dirty="0">
                <a:solidFill>
                  <a:srgbClr val="002060"/>
                </a:solidFill>
                <a:latin typeface="Arial Narrow" pitchFamily="34" charset="0"/>
              </a:rPr>
              <a:t>Routing prefix </a:t>
            </a:r>
            <a:r>
              <a:rPr lang="en-US" altLang="en-US" sz="2400" dirty="0">
                <a:solidFill>
                  <a:srgbClr val="002060"/>
                </a:solidFill>
                <a:latin typeface="Arial Narrow" pitchFamily="34" charset="0"/>
              </a:rPr>
              <a:t>(IP Source) </a:t>
            </a:r>
            <a:r>
              <a:rPr lang="en-US" altLang="en-US" sz="2400" dirty="0">
                <a:solidFill>
                  <a:srgbClr val="002060"/>
                </a:solidFill>
                <a:latin typeface="Arial Narrow" pitchFamily="34" charset="0"/>
                <a:sym typeface="Symbol" pitchFamily="18" charset="2"/>
              </a:rPr>
              <a:t> </a:t>
            </a:r>
            <a:r>
              <a:rPr lang="en-US" altLang="en-US" sz="2400" b="1" dirty="0">
                <a:solidFill>
                  <a:srgbClr val="002060"/>
                </a:solidFill>
                <a:latin typeface="Arial Narrow" pitchFamily="34" charset="0"/>
              </a:rPr>
              <a:t>Routing prefix </a:t>
            </a:r>
            <a:r>
              <a:rPr lang="en-US" altLang="en-US" sz="2400" dirty="0">
                <a:solidFill>
                  <a:srgbClr val="002060"/>
                </a:solidFill>
                <a:latin typeface="Arial Narrow" pitchFamily="34" charset="0"/>
              </a:rPr>
              <a:t>(IP </a:t>
            </a:r>
            <a:r>
              <a:rPr lang="en-US" altLang="en-US" sz="2400" dirty="0" err="1">
                <a:solidFill>
                  <a:srgbClr val="002060"/>
                </a:solidFill>
                <a:latin typeface="Arial Narrow" pitchFamily="34" charset="0"/>
              </a:rPr>
              <a:t>Dest</a:t>
            </a:r>
            <a:r>
              <a:rPr lang="en-US" altLang="en-US" sz="2400" dirty="0">
                <a:solidFill>
                  <a:srgbClr val="002060"/>
                </a:solidFill>
                <a:latin typeface="Arial Narrow" pitchFamily="34" charset="0"/>
              </a:rPr>
              <a:t>.) =&gt; route to another network.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" y="1371600"/>
            <a:ext cx="9856126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2013">
              <a:spcBef>
                <a:spcPct val="25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/>
              <a:t> </a:t>
            </a:r>
            <a:fld id="{A50C7760-49EA-41D4-91C6-F6A674D2B426}" type="slidenum">
              <a:rPr lang="en-US" altLang="en-US" sz="1500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357595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8" y="1035050"/>
            <a:ext cx="841666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Two key 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>
          <a:xfrm>
            <a:off x="677598" y="1905000"/>
            <a:ext cx="4541970" cy="3754438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Network-layer functions: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 Forwarding: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 move packets from router</a:t>
            </a:r>
            <a:r>
              <a:rPr lang="ja-JP" altLang="en-US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  <a:cs typeface="ＭＳ Ｐゴシック" pitchFamily="34" charset="-128"/>
              </a:rPr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 Routing: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i="1" dirty="0">
                <a:latin typeface="Gill Sans MT" pitchFamily="34" charset="0"/>
                <a:ea typeface="ＭＳ Ｐゴシック" pitchFamily="34" charset="-128"/>
              </a:rPr>
              <a:t>routing algorithms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506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56F952CA-2BBA-44E3-80BC-71BB1E77204B}" type="slidenum">
              <a:rPr lang="en-US" altLang="en-US" sz="1200">
                <a:latin typeface="Tahoma" pitchFamily="34" charset="0"/>
              </a:rPr>
              <a:pPr/>
              <a:t>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5250525" y="1884363"/>
            <a:ext cx="4541969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forwarding</a:t>
            </a:r>
            <a:r>
              <a:rPr lang="en-US" sz="2800" i="1" dirty="0">
                <a:solidFill>
                  <a:schemeClr val="accent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86892" y="3881439"/>
            <a:ext cx="454197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Subnet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47800"/>
            <a:ext cx="9410700" cy="4800600"/>
          </a:xfrm>
        </p:spPr>
        <p:txBody>
          <a:bodyPr/>
          <a:lstStyle/>
          <a:p>
            <a:r>
              <a:rPr lang="en-US" altLang="en-US" sz="2200" b="1" dirty="0"/>
              <a:t>Borrow 2 bit</a:t>
            </a:r>
          </a:p>
          <a:p>
            <a:endParaRPr lang="en-US" altLang="en-US" sz="2200" b="1" dirty="0"/>
          </a:p>
          <a:p>
            <a:endParaRPr lang="en-US" altLang="en-US" sz="2200" dirty="0"/>
          </a:p>
          <a:p>
            <a:pPr lvl="1"/>
            <a:r>
              <a:rPr lang="en-US" altLang="en-US" sz="2200" dirty="0"/>
              <a:t># of subnets = 2</a:t>
            </a:r>
            <a:r>
              <a:rPr lang="en-US" altLang="en-US" sz="2200" baseline="30000" dirty="0"/>
              <a:t>2</a:t>
            </a:r>
            <a:r>
              <a:rPr lang="en-US" altLang="en-US" sz="2200" dirty="0"/>
              <a:t> = 4</a:t>
            </a:r>
          </a:p>
          <a:p>
            <a:pPr lvl="1"/>
            <a:r>
              <a:rPr lang="en-US" altLang="en-US" sz="2200" dirty="0"/>
              <a:t>Subnet mask = 2 bits = 2</a:t>
            </a:r>
            <a:r>
              <a:rPr lang="en-US" altLang="en-US" sz="2200" baseline="30000" dirty="0"/>
              <a:t>7</a:t>
            </a:r>
            <a:r>
              <a:rPr lang="en-US" altLang="en-US" sz="2200" dirty="0"/>
              <a:t> + 2</a:t>
            </a:r>
            <a:r>
              <a:rPr lang="en-US" altLang="en-US" sz="2200" baseline="30000" dirty="0"/>
              <a:t>6</a:t>
            </a:r>
            <a:r>
              <a:rPr lang="en-US" altLang="en-US" sz="2200" dirty="0"/>
              <a:t>  = 128 + 64 = 192 = 11000000</a:t>
            </a:r>
          </a:p>
          <a:p>
            <a:pPr lvl="1"/>
            <a:r>
              <a:rPr lang="en-US" altLang="en-US" sz="2200" dirty="0"/>
              <a:t>Range of hosts (Number of IPs in subnet) = 2</a:t>
            </a:r>
            <a:r>
              <a:rPr lang="en-US" altLang="en-US" sz="2200" baseline="30000" dirty="0"/>
              <a:t>6</a:t>
            </a:r>
            <a:r>
              <a:rPr lang="en-US" altLang="en-US" sz="2200" dirty="0"/>
              <a:t> = 64 = 01000000</a:t>
            </a:r>
          </a:p>
        </p:txBody>
      </p:sp>
      <p:grpSp>
        <p:nvGrpSpPr>
          <p:cNvPr id="19460" name="Group 62"/>
          <p:cNvGrpSpPr>
            <a:grpSpLocks/>
          </p:cNvGrpSpPr>
          <p:nvPr/>
        </p:nvGrpSpPr>
        <p:grpSpPr bwMode="auto">
          <a:xfrm>
            <a:off x="1733550" y="1981200"/>
            <a:ext cx="6438900" cy="568325"/>
            <a:chOff x="576" y="1392"/>
            <a:chExt cx="4608" cy="358"/>
          </a:xfrm>
        </p:grpSpPr>
        <p:sp>
          <p:nvSpPr>
            <p:cNvPr id="19479" name="Rectangle 21"/>
            <p:cNvSpPr>
              <a:spLocks noChangeArrowheads="1"/>
            </p:cNvSpPr>
            <p:nvPr/>
          </p:nvSpPr>
          <p:spPr bwMode="auto">
            <a:xfrm>
              <a:off x="576" y="1392"/>
              <a:ext cx="1152" cy="33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0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4608" cy="33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1" name="Line 6"/>
            <p:cNvSpPr>
              <a:spLocks noChangeShapeType="1"/>
            </p:cNvSpPr>
            <p:nvPr/>
          </p:nvSpPr>
          <p:spPr bwMode="auto">
            <a:xfrm>
              <a:off x="1152" y="1392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2" name="Line 7"/>
            <p:cNvSpPr>
              <a:spLocks noChangeShapeType="1"/>
            </p:cNvSpPr>
            <p:nvPr/>
          </p:nvSpPr>
          <p:spPr bwMode="auto">
            <a:xfrm>
              <a:off x="2304" y="1392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3" name="Line 8"/>
            <p:cNvSpPr>
              <a:spLocks noChangeShapeType="1"/>
            </p:cNvSpPr>
            <p:nvPr/>
          </p:nvSpPr>
          <p:spPr bwMode="auto">
            <a:xfrm>
              <a:off x="1728" y="1392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4" name="Line 9"/>
            <p:cNvSpPr>
              <a:spLocks noChangeShapeType="1"/>
            </p:cNvSpPr>
            <p:nvPr/>
          </p:nvSpPr>
          <p:spPr bwMode="auto">
            <a:xfrm>
              <a:off x="2880" y="1392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5" name="Line 10"/>
            <p:cNvSpPr>
              <a:spLocks noChangeShapeType="1"/>
            </p:cNvSpPr>
            <p:nvPr/>
          </p:nvSpPr>
          <p:spPr bwMode="auto">
            <a:xfrm>
              <a:off x="3456" y="1392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6" name="Line 11"/>
            <p:cNvSpPr>
              <a:spLocks noChangeShapeType="1"/>
            </p:cNvSpPr>
            <p:nvPr/>
          </p:nvSpPr>
          <p:spPr bwMode="auto">
            <a:xfrm>
              <a:off x="4032" y="1392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7" name="Line 12"/>
            <p:cNvSpPr>
              <a:spLocks noChangeShapeType="1"/>
            </p:cNvSpPr>
            <p:nvPr/>
          </p:nvSpPr>
          <p:spPr bwMode="auto">
            <a:xfrm>
              <a:off x="4608" y="1392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8" name="Text Box 13"/>
            <p:cNvSpPr txBox="1">
              <a:spLocks noChangeArrowheads="1"/>
            </p:cNvSpPr>
            <p:nvPr/>
          </p:nvSpPr>
          <p:spPr bwMode="auto">
            <a:xfrm>
              <a:off x="768" y="1440"/>
              <a:ext cx="26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19489" name="Text Box 14"/>
            <p:cNvSpPr txBox="1">
              <a:spLocks noChangeArrowheads="1"/>
            </p:cNvSpPr>
            <p:nvPr/>
          </p:nvSpPr>
          <p:spPr bwMode="auto">
            <a:xfrm>
              <a:off x="1344" y="1440"/>
              <a:ext cx="26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19490" name="Text Box 15"/>
            <p:cNvSpPr txBox="1">
              <a:spLocks noChangeArrowheads="1"/>
            </p:cNvSpPr>
            <p:nvPr/>
          </p:nvSpPr>
          <p:spPr bwMode="auto">
            <a:xfrm>
              <a:off x="1920" y="1440"/>
              <a:ext cx="30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19491" name="Text Box 16"/>
            <p:cNvSpPr txBox="1">
              <a:spLocks noChangeArrowheads="1"/>
            </p:cNvSpPr>
            <p:nvPr/>
          </p:nvSpPr>
          <p:spPr bwMode="auto">
            <a:xfrm>
              <a:off x="2496" y="1440"/>
              <a:ext cx="30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19492" name="Text Box 17"/>
            <p:cNvSpPr txBox="1">
              <a:spLocks noChangeArrowheads="1"/>
            </p:cNvSpPr>
            <p:nvPr/>
          </p:nvSpPr>
          <p:spPr bwMode="auto">
            <a:xfrm>
              <a:off x="3072" y="1440"/>
              <a:ext cx="30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19493" name="Text Box 18"/>
            <p:cNvSpPr txBox="1">
              <a:spLocks noChangeArrowheads="1"/>
            </p:cNvSpPr>
            <p:nvPr/>
          </p:nvSpPr>
          <p:spPr bwMode="auto">
            <a:xfrm>
              <a:off x="3648" y="1440"/>
              <a:ext cx="30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19494" name="Text Box 19"/>
            <p:cNvSpPr txBox="1">
              <a:spLocks noChangeArrowheads="1"/>
            </p:cNvSpPr>
            <p:nvPr/>
          </p:nvSpPr>
          <p:spPr bwMode="auto">
            <a:xfrm>
              <a:off x="4176" y="1440"/>
              <a:ext cx="30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19495" name="Text Box 20"/>
            <p:cNvSpPr txBox="1">
              <a:spLocks noChangeArrowheads="1"/>
            </p:cNvSpPr>
            <p:nvPr/>
          </p:nvSpPr>
          <p:spPr bwMode="auto">
            <a:xfrm>
              <a:off x="4752" y="1440"/>
              <a:ext cx="30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</p:grpSp>
      <p:graphicFrame>
        <p:nvGraphicFramePr>
          <p:cNvPr id="91206" name="Group 7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3755697"/>
              </p:ext>
            </p:extLst>
          </p:nvPr>
        </p:nvGraphicFramePr>
        <p:xfrm>
          <a:off x="908050" y="3962400"/>
          <a:ext cx="8502650" cy="2027238"/>
        </p:xfrm>
        <a:graphic>
          <a:graphicData uri="http://schemas.openxmlformats.org/drawingml/2006/table">
            <a:tbl>
              <a:tblPr/>
              <a:tblGrid>
                <a:gridCol w="1539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0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Range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 IP range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– 63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 – 127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 – 191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 – 255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00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000000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00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111111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01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000000 –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01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111111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000000 –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111111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000000 –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11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111111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– 62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– 126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 – 190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193 - 254</a:t>
                      </a:r>
                    </a:p>
                  </a:txBody>
                  <a:tcPr marL="99060" marR="9906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2013">
              <a:spcBef>
                <a:spcPct val="25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/>
              <a:t> </a:t>
            </a:r>
            <a:fld id="{AC9F4C92-039B-4B2D-80E7-12218C9E5CF3}" type="slidenum">
              <a:rPr lang="en-US" altLang="en-US" sz="1500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3289447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Subnet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47800"/>
            <a:ext cx="9410700" cy="4800600"/>
          </a:xfrm>
        </p:spPr>
        <p:txBody>
          <a:bodyPr/>
          <a:lstStyle/>
          <a:p>
            <a:r>
              <a:rPr lang="en-US" altLang="en-US" sz="2200" b="1" dirty="0"/>
              <a:t>Borrow 3 bit</a:t>
            </a:r>
          </a:p>
          <a:p>
            <a:endParaRPr lang="en-US" altLang="en-US" sz="2200" b="1" dirty="0"/>
          </a:p>
          <a:p>
            <a:endParaRPr lang="en-US" altLang="en-US" sz="2200" dirty="0"/>
          </a:p>
          <a:p>
            <a:pPr lvl="1"/>
            <a:r>
              <a:rPr lang="en-US" altLang="en-US" sz="2200" dirty="0"/>
              <a:t># of subnets</a:t>
            </a:r>
          </a:p>
          <a:p>
            <a:pPr lvl="1"/>
            <a:r>
              <a:rPr lang="en-US" altLang="en-US" sz="2200" dirty="0"/>
              <a:t>Subnet mask</a:t>
            </a:r>
          </a:p>
          <a:p>
            <a:pPr lvl="1"/>
            <a:r>
              <a:rPr lang="en-US" altLang="en-US" sz="2200" dirty="0"/>
              <a:t>Range of hosts (Number of IPs in subnet): </a:t>
            </a:r>
          </a:p>
        </p:txBody>
      </p:sp>
      <p:grpSp>
        <p:nvGrpSpPr>
          <p:cNvPr id="20484" name="Group 39"/>
          <p:cNvGrpSpPr>
            <a:grpSpLocks/>
          </p:cNvGrpSpPr>
          <p:nvPr/>
        </p:nvGrpSpPr>
        <p:grpSpPr bwMode="auto">
          <a:xfrm>
            <a:off x="1733550" y="1981200"/>
            <a:ext cx="6438900" cy="568325"/>
            <a:chOff x="1008" y="1248"/>
            <a:chExt cx="3744" cy="358"/>
          </a:xfrm>
        </p:grpSpPr>
        <p:sp>
          <p:nvSpPr>
            <p:cNvPr id="20503" name="Rectangle 5"/>
            <p:cNvSpPr>
              <a:spLocks noChangeArrowheads="1"/>
            </p:cNvSpPr>
            <p:nvPr/>
          </p:nvSpPr>
          <p:spPr bwMode="auto">
            <a:xfrm>
              <a:off x="1008" y="1248"/>
              <a:ext cx="1392" cy="33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4" name="Rectangle 6"/>
            <p:cNvSpPr>
              <a:spLocks noChangeArrowheads="1"/>
            </p:cNvSpPr>
            <p:nvPr/>
          </p:nvSpPr>
          <p:spPr bwMode="auto">
            <a:xfrm>
              <a:off x="1008" y="1248"/>
              <a:ext cx="3744" cy="33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5" name="Line 7"/>
            <p:cNvSpPr>
              <a:spLocks noChangeShapeType="1"/>
            </p:cNvSpPr>
            <p:nvPr/>
          </p:nvSpPr>
          <p:spPr bwMode="auto">
            <a:xfrm>
              <a:off x="1476" y="124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6" name="Line 8"/>
            <p:cNvSpPr>
              <a:spLocks noChangeShapeType="1"/>
            </p:cNvSpPr>
            <p:nvPr/>
          </p:nvSpPr>
          <p:spPr bwMode="auto">
            <a:xfrm>
              <a:off x="2412" y="124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7" name="Line 9"/>
            <p:cNvSpPr>
              <a:spLocks noChangeShapeType="1"/>
            </p:cNvSpPr>
            <p:nvPr/>
          </p:nvSpPr>
          <p:spPr bwMode="auto">
            <a:xfrm>
              <a:off x="1944" y="124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8" name="Line 10"/>
            <p:cNvSpPr>
              <a:spLocks noChangeShapeType="1"/>
            </p:cNvSpPr>
            <p:nvPr/>
          </p:nvSpPr>
          <p:spPr bwMode="auto">
            <a:xfrm>
              <a:off x="2880" y="124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9" name="Line 11"/>
            <p:cNvSpPr>
              <a:spLocks noChangeShapeType="1"/>
            </p:cNvSpPr>
            <p:nvPr/>
          </p:nvSpPr>
          <p:spPr bwMode="auto">
            <a:xfrm>
              <a:off x="3348" y="124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10" name="Line 12"/>
            <p:cNvSpPr>
              <a:spLocks noChangeShapeType="1"/>
            </p:cNvSpPr>
            <p:nvPr/>
          </p:nvSpPr>
          <p:spPr bwMode="auto">
            <a:xfrm>
              <a:off x="3816" y="124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11" name="Line 13"/>
            <p:cNvSpPr>
              <a:spLocks noChangeShapeType="1"/>
            </p:cNvSpPr>
            <p:nvPr/>
          </p:nvSpPr>
          <p:spPr bwMode="auto">
            <a:xfrm>
              <a:off x="4284" y="1248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12" name="Text Box 14"/>
            <p:cNvSpPr txBox="1">
              <a:spLocks noChangeArrowheads="1"/>
            </p:cNvSpPr>
            <p:nvPr/>
          </p:nvSpPr>
          <p:spPr bwMode="auto">
            <a:xfrm>
              <a:off x="1164" y="1296"/>
              <a:ext cx="21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20513" name="Text Box 15"/>
            <p:cNvSpPr txBox="1">
              <a:spLocks noChangeArrowheads="1"/>
            </p:cNvSpPr>
            <p:nvPr/>
          </p:nvSpPr>
          <p:spPr bwMode="auto">
            <a:xfrm>
              <a:off x="1632" y="1296"/>
              <a:ext cx="21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20514" name="Text Box 16"/>
            <p:cNvSpPr txBox="1">
              <a:spLocks noChangeArrowheads="1"/>
            </p:cNvSpPr>
            <p:nvPr/>
          </p:nvSpPr>
          <p:spPr bwMode="auto">
            <a:xfrm>
              <a:off x="2100" y="1296"/>
              <a:ext cx="21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20515" name="Text Box 17"/>
            <p:cNvSpPr txBox="1">
              <a:spLocks noChangeArrowheads="1"/>
            </p:cNvSpPr>
            <p:nvPr/>
          </p:nvSpPr>
          <p:spPr bwMode="auto">
            <a:xfrm>
              <a:off x="2568" y="1296"/>
              <a:ext cx="24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20516" name="Text Box 18"/>
            <p:cNvSpPr txBox="1">
              <a:spLocks noChangeArrowheads="1"/>
            </p:cNvSpPr>
            <p:nvPr/>
          </p:nvSpPr>
          <p:spPr bwMode="auto">
            <a:xfrm>
              <a:off x="3036" y="1296"/>
              <a:ext cx="24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20517" name="Text Box 19"/>
            <p:cNvSpPr txBox="1">
              <a:spLocks noChangeArrowheads="1"/>
            </p:cNvSpPr>
            <p:nvPr/>
          </p:nvSpPr>
          <p:spPr bwMode="auto">
            <a:xfrm>
              <a:off x="3504" y="1296"/>
              <a:ext cx="24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20518" name="Text Box 20"/>
            <p:cNvSpPr txBox="1">
              <a:spLocks noChangeArrowheads="1"/>
            </p:cNvSpPr>
            <p:nvPr/>
          </p:nvSpPr>
          <p:spPr bwMode="auto">
            <a:xfrm>
              <a:off x="3933" y="1296"/>
              <a:ext cx="24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20519" name="Text Box 21"/>
            <p:cNvSpPr txBox="1">
              <a:spLocks noChangeArrowheads="1"/>
            </p:cNvSpPr>
            <p:nvPr/>
          </p:nvSpPr>
          <p:spPr bwMode="auto">
            <a:xfrm>
              <a:off x="4401" y="1296"/>
              <a:ext cx="24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</p:grpSp>
      <p:graphicFrame>
        <p:nvGraphicFramePr>
          <p:cNvPr id="94252" name="Group 4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1122403"/>
              </p:ext>
            </p:extLst>
          </p:nvPr>
        </p:nvGraphicFramePr>
        <p:xfrm>
          <a:off x="908050" y="3810001"/>
          <a:ext cx="8007351" cy="2916495"/>
        </p:xfrm>
        <a:graphic>
          <a:graphicData uri="http://schemas.openxmlformats.org/drawingml/2006/table">
            <a:tbl>
              <a:tblPr/>
              <a:tblGrid>
                <a:gridCol w="144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8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Range</a:t>
                      </a:r>
                    </a:p>
                  </a:txBody>
                  <a:tcPr marL="99060" marR="9906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</a:t>
                      </a:r>
                    </a:p>
                  </a:txBody>
                  <a:tcPr marL="99060" marR="9906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 IP range</a:t>
                      </a:r>
                    </a:p>
                  </a:txBody>
                  <a:tcPr marL="99060" marR="9906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 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Broadcast</a:t>
                      </a:r>
                    </a:p>
                  </a:txBody>
                  <a:tcPr marL="99060" marR="99060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– 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32-63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64-95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96-127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128-159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160-191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192-223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224-255</a:t>
                      </a:r>
                    </a:p>
                  </a:txBody>
                  <a:tcPr marL="99060" marR="9906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2013">
              <a:spcBef>
                <a:spcPct val="25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/>
              <a:t> </a:t>
            </a:r>
            <a:fld id="{890C5AF0-2F90-4019-A093-C4507E3DF1EA}" type="slidenum">
              <a:rPr lang="en-US" altLang="en-US" sz="1500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616546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Subnet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619" y="1143000"/>
            <a:ext cx="8667750" cy="5181600"/>
          </a:xfrm>
        </p:spPr>
        <p:txBody>
          <a:bodyPr/>
          <a:lstStyle/>
          <a:p>
            <a:r>
              <a:rPr lang="en-US" altLang="en-US" dirty="0"/>
              <a:t>Ex: Subnet for class C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2" y="2293938"/>
            <a:ext cx="909425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641600" y="4267200"/>
            <a:ext cx="66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/>
              <a:t>/25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632200" y="4267200"/>
            <a:ext cx="66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/>
              <a:t>/26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40250" y="4267200"/>
            <a:ext cx="66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/>
              <a:t>/27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365750" y="4267200"/>
            <a:ext cx="66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/>
              <a:t>/28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273800" y="4267200"/>
            <a:ext cx="66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/>
              <a:t>/29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099300" y="4267200"/>
            <a:ext cx="66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/>
              <a:t>/30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924800" y="4267200"/>
            <a:ext cx="66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/>
              <a:t>/31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8832850" y="4267200"/>
            <a:ext cx="66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/>
              <a:t>/32</a:t>
            </a:r>
          </a:p>
        </p:txBody>
      </p:sp>
      <p:sp>
        <p:nvSpPr>
          <p:cNvPr id="215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2013">
              <a:spcBef>
                <a:spcPct val="25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/>
              <a:t> </a:t>
            </a:r>
            <a:fld id="{9F8D97E7-8931-4807-8C6D-43006F50D677}" type="slidenum">
              <a:rPr lang="en-US" altLang="en-US" sz="1500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9DA1E-D6E3-70FC-475E-92527FBB8971}"/>
              </a:ext>
            </a:extLst>
          </p:cNvPr>
          <p:cNvSpPr txBox="1"/>
          <p:nvPr/>
        </p:nvSpPr>
        <p:spPr>
          <a:xfrm>
            <a:off x="668215" y="535451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>
                <a:solidFill>
                  <a:srgbClr val="C00000"/>
                </a:solidFill>
              </a:rPr>
              <a:t>How about 0 bits borrowed?</a:t>
            </a:r>
          </a:p>
        </p:txBody>
      </p:sp>
    </p:spTree>
    <p:extLst>
      <p:ext uri="{BB962C8B-B14F-4D97-AF65-F5344CB8AC3E}">
        <p14:creationId xmlns:p14="http://schemas.microsoft.com/office/powerpoint/2010/main" val="12266194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Subnet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rgbClr val="C00000"/>
                </a:solidFill>
              </a:rPr>
              <a:t>All-zero subnet</a:t>
            </a:r>
            <a:r>
              <a:rPr lang="en-US" altLang="en-US" dirty="0"/>
              <a:t>: network address of “parent” before subnetting</a:t>
            </a:r>
          </a:p>
          <a:p>
            <a:r>
              <a:rPr lang="en-US" altLang="en-US" i="1" dirty="0">
                <a:solidFill>
                  <a:srgbClr val="C00000"/>
                </a:solidFill>
              </a:rPr>
              <a:t>All-one subnet</a:t>
            </a:r>
            <a:r>
              <a:rPr lang="en-US" altLang="en-US" dirty="0"/>
              <a:t>: broadcast of  “parent”</a:t>
            </a:r>
          </a:p>
          <a:p>
            <a:r>
              <a:rPr lang="en-US" altLang="en-US" dirty="0">
                <a:sym typeface="Wingdings" pitchFamily="2" charset="2"/>
              </a:rPr>
              <a:t> Not to use 2 above-mentioned subnets to avoid confusion.</a:t>
            </a:r>
          </a:p>
          <a:p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b="1" dirty="0">
                <a:sym typeface="Wingdings" pitchFamily="2" charset="2"/>
              </a:rPr>
              <a:t>No. of Subnets = 2</a:t>
            </a:r>
            <a:r>
              <a:rPr lang="en-US" altLang="en-US" b="1" baseline="30000" dirty="0">
                <a:sym typeface="Wingdings" pitchFamily="2" charset="2"/>
              </a:rPr>
              <a:t>n</a:t>
            </a:r>
            <a:r>
              <a:rPr lang="en-US" altLang="en-US" b="1" dirty="0">
                <a:sym typeface="Wingdings" pitchFamily="2" charset="2"/>
              </a:rPr>
              <a:t> - 2</a:t>
            </a:r>
            <a:endParaRPr lang="en-US" altLang="en-US" b="1" dirty="0"/>
          </a:p>
          <a:p>
            <a:r>
              <a:rPr lang="en-US" altLang="en-US" dirty="0"/>
              <a:t>However, some of latest network devices can support to work for these subnets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2013">
              <a:spcBef>
                <a:spcPct val="25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/>
              <a:t> </a:t>
            </a:r>
            <a:fld id="{081A9012-A040-405C-AA12-315C7656674A}" type="slidenum">
              <a:rPr lang="en-US" altLang="en-US" sz="1500" smtClean="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1875677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Classless Inter-Domain Routing (CIDR)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Classless Inter-Domain Routing (CIDR)</a:t>
            </a:r>
          </a:p>
          <a:p>
            <a:pPr lvl="1"/>
            <a:r>
              <a:rPr lang="en-GB" altLang="en-US" dirty="0"/>
              <a:t>Limitation of IP class</a:t>
            </a:r>
          </a:p>
          <a:p>
            <a:pPr lvl="2"/>
            <a:r>
              <a:rPr lang="en-GB" altLang="en-US" dirty="0">
                <a:solidFill>
                  <a:srgbClr val="000099"/>
                </a:solidFill>
              </a:rPr>
              <a:t>Class A –16+ million hosts</a:t>
            </a:r>
          </a:p>
          <a:p>
            <a:pPr lvl="2"/>
            <a:r>
              <a:rPr lang="en-GB" altLang="en-US" dirty="0">
                <a:solidFill>
                  <a:srgbClr val="000099"/>
                </a:solidFill>
              </a:rPr>
              <a:t>Class B – 65,535 hosts</a:t>
            </a:r>
          </a:p>
          <a:p>
            <a:pPr lvl="2"/>
            <a:r>
              <a:rPr lang="en-GB" altLang="en-US" dirty="0">
                <a:solidFill>
                  <a:srgbClr val="000099"/>
                </a:solidFill>
              </a:rPr>
              <a:t>Class C – 254 hosts</a:t>
            </a:r>
          </a:p>
          <a:p>
            <a:pPr lvl="2"/>
            <a:endParaRPr lang="en-GB" altLang="en-US" dirty="0"/>
          </a:p>
          <a:p>
            <a:r>
              <a:rPr lang="en-GB" altLang="en-US" dirty="0"/>
              <a:t>Subnet Address Extensions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2013">
              <a:spcBef>
                <a:spcPct val="25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/>
              <a:t> </a:t>
            </a:r>
            <a:fld id="{DF1D5D6B-A0B5-4C05-AC4A-B8EF0BC3994C}" type="slidenum">
              <a:rPr lang="en-US" altLang="en-US" sz="1500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3132423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Public/Private IP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Private IP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" y="2443682"/>
            <a:ext cx="9709944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20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2013">
              <a:spcBef>
                <a:spcPct val="25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20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/>
              <a:t> </a:t>
            </a:r>
            <a:fld id="{0A0F01CA-37AC-4FD1-A1D4-5A213A0EF1AD}" type="slidenum">
              <a:rPr lang="en-US" altLang="en-US" sz="1500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1041661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9" y="873125"/>
            <a:ext cx="54465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41735" y="195263"/>
            <a:ext cx="84201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idx="1"/>
          </p:nvPr>
        </p:nvSpPr>
        <p:spPr>
          <a:xfrm>
            <a:off x="612246" y="1528764"/>
            <a:ext cx="8782977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</a:p>
        </p:txBody>
      </p:sp>
      <p:sp>
        <p:nvSpPr>
          <p:cNvPr id="8602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860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F6168E1-8A75-46B9-B9DD-C2C75F404484}" type="slidenum">
              <a:rPr lang="en-US" altLang="en-US" sz="1200">
                <a:latin typeface="Tahoma" pitchFamily="34" charset="0"/>
              </a:rPr>
              <a:pPr/>
              <a:t>46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434307" y="4459288"/>
            <a:ext cx="6114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99"/>
                </a:solidFill>
              </a:rPr>
              <a:t>11001000  00010111  0001000</a:t>
            </a:r>
            <a:r>
              <a:rPr lang="en-US" altLang="en-US" dirty="0"/>
              <a:t>0  00000000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3267570" y="3914775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 altLang="en-US" sz="180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811316" y="3878263"/>
            <a:ext cx="6206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host</a:t>
            </a:r>
          </a:p>
          <a:p>
            <a:pPr algn="ctr"/>
            <a:r>
              <a:rPr lang="en-US" altLang="en-US" sz="1800"/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4325278" y="4224338"/>
            <a:ext cx="1329959" cy="12996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7348671" y="4213225"/>
            <a:ext cx="6449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532453" y="5045075"/>
            <a:ext cx="2239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200.23.16.0/23</a:t>
            </a:r>
            <a:endParaRPr lang="en-US" altLang="en-US" sz="1800"/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509978" y="4214813"/>
            <a:ext cx="1558131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761269" y="4225925"/>
            <a:ext cx="1064584" cy="114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6" y="1047750"/>
            <a:ext cx="74277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IP addresses: how to get one?</a:t>
            </a:r>
            <a:endParaRPr lang="en-US" altLang="en-US" sz="4800">
              <a:ea typeface="ＭＳ Ｐゴシック" pitchFamily="34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53773" y="1508125"/>
            <a:ext cx="8703866" cy="33591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Q:</a:t>
            </a:r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 How does a </a:t>
            </a:r>
            <a:r>
              <a:rPr lang="en-US" altLang="en-US" i="1">
                <a:ea typeface="ＭＳ Ｐゴシック" pitchFamily="34" charset="-128"/>
                <a:cs typeface="ＭＳ Ｐゴシック" pitchFamily="34" charset="-128"/>
              </a:rPr>
              <a:t>host</a:t>
            </a:r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 get IP address?</a:t>
            </a: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hard-coded by system admin in a file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Windows: control-panel-&gt;network-&gt;configuration-&gt;tcp/ip-&gt;properties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UNIX: /etc/rc.config</a:t>
            </a:r>
          </a:p>
          <a:p>
            <a:r>
              <a:rPr lang="en-US" altLang="en-US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DHCP:</a:t>
            </a:r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altLang="en-US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D</a:t>
            </a:r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ynamic </a:t>
            </a:r>
            <a:r>
              <a:rPr lang="en-US" altLang="en-US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H</a:t>
            </a:r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ost </a:t>
            </a:r>
            <a:r>
              <a:rPr lang="en-US" altLang="en-US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C</a:t>
            </a:r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onfiguration </a:t>
            </a:r>
            <a:r>
              <a:rPr lang="en-US" altLang="en-US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P</a:t>
            </a:r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rotocol: dynamically get address from as server</a:t>
            </a:r>
          </a:p>
          <a:p>
            <a:pPr lvl="1"/>
            <a:r>
              <a:rPr lang="ja-JP" altLang="en-US"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>
                <a:latin typeface="Gill Sans MT" pitchFamily="34" charset="0"/>
                <a:ea typeface="ＭＳ Ｐゴシック" pitchFamily="34" charset="-128"/>
              </a:rPr>
              <a:t>plug-and-play</a:t>
            </a:r>
            <a:r>
              <a:rPr lang="ja-JP" altLang="en-US" sz="2800"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800">
                <a:latin typeface="Gill Sans MT" pitchFamily="34" charset="0"/>
                <a:ea typeface="ＭＳ Ｐゴシック" pitchFamily="34" charset="-128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itchFamily="34" charset="-128"/>
              <a:cs typeface="ＭＳ Ｐゴシック" pitchFamily="34" charset="-128"/>
            </a:endParaRPr>
          </a:p>
          <a:p>
            <a:endParaRPr lang="en-US" altLang="en-US" sz="240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8704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2143A7BD-4A80-4827-B8FE-9BB747ECD3A9}" type="slidenum">
              <a:rPr lang="en-US" altLang="en-US" sz="1200">
                <a:latin typeface="Tahoma" pitchFamily="34" charset="0"/>
              </a:rPr>
              <a:pPr/>
              <a:t>47</a:t>
            </a:fld>
            <a:endParaRPr lang="en-US" altLang="en-US" sz="12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company has 3 departments with 30 PCs (total), </a:t>
            </a:r>
          </a:p>
          <a:p>
            <a:r>
              <a:rPr lang="en-US" dirty="0"/>
              <a:t>Each department requires a private LAN (subnet) with 10PCs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Design a LAN and assign IP addresses to this LAN</a:t>
            </a:r>
          </a:p>
          <a:p>
            <a:pPr lvl="1"/>
            <a:r>
              <a:rPr lang="en-US" dirty="0"/>
              <a:t>What IP class we need to apply? Class C: 192.168.1.xx / 255.255.255.0</a:t>
            </a:r>
          </a:p>
          <a:p>
            <a:pPr lvl="1"/>
            <a:r>
              <a:rPr lang="en-US" dirty="0"/>
              <a:t>3 subnets (3 departments) =&gt; 192.168.1.xx/255.255.255.192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4-</a:t>
            </a:r>
            <a:fld id="{0002FD9F-EEA7-4505-B0CC-6E1A1C99EC9B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36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3" y="1025525"/>
            <a:ext cx="89136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617" y="268288"/>
            <a:ext cx="9562042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53774" y="1587500"/>
            <a:ext cx="9352227" cy="33591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goal:</a:t>
            </a:r>
            <a:r>
              <a:rPr lang="en-US" altLang="en-US" sz="2400">
                <a:ea typeface="ＭＳ Ｐゴシック" pitchFamily="34" charset="-128"/>
                <a:cs typeface="ＭＳ Ｐゴシック" pitchFamily="34" charset="-128"/>
              </a:rPr>
              <a:t> allow host to </a:t>
            </a:r>
            <a:r>
              <a:rPr lang="en-US" altLang="en-US" sz="2400" i="1">
                <a:ea typeface="ＭＳ Ｐゴシック" pitchFamily="34" charset="-128"/>
                <a:cs typeface="ＭＳ Ｐゴシック" pitchFamily="34" charset="-128"/>
              </a:rPr>
              <a:t>dynamically </a:t>
            </a:r>
            <a:r>
              <a:rPr lang="en-US" altLang="en-US" sz="2400">
                <a:ea typeface="ＭＳ Ｐゴシック" pitchFamily="34" charset="-128"/>
                <a:cs typeface="ＭＳ Ｐゴシック" pitchFamily="34" charset="-128"/>
              </a:rPr>
              <a:t>obtain its IP address from network server when it joins network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can renew its lease on address in use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allows reuse of addresses (only hold address while connected/</a:t>
            </a:r>
            <a:r>
              <a:rPr lang="ja-JP" altLang="en-US"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>
                <a:latin typeface="Gill Sans MT" pitchFamily="34" charset="0"/>
                <a:ea typeface="ＭＳ Ｐゴシック" pitchFamily="34" charset="-128"/>
              </a:rPr>
              <a:t>on</a:t>
            </a:r>
            <a:r>
              <a:rPr lang="ja-JP" altLang="en-US"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>
                <a:latin typeface="Gill Sans MT" pitchFamily="34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support for mobile users who want to join network (more shortly)</a:t>
            </a:r>
          </a:p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DHCP overview: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host broadcasts </a:t>
            </a:r>
            <a:r>
              <a:rPr lang="ja-JP" altLang="en-US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DHCP discover</a:t>
            </a:r>
            <a:r>
              <a:rPr lang="ja-JP" altLang="en-US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>
                <a:latin typeface="Gill Sans MT" pitchFamily="34" charset="0"/>
                <a:ea typeface="ＭＳ Ｐゴシック" pitchFamily="34" charset="-128"/>
              </a:rPr>
              <a:t> msg [optional]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DHCP server responds with </a:t>
            </a:r>
            <a:r>
              <a:rPr lang="ja-JP" altLang="en-US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DHCP offer</a:t>
            </a:r>
            <a:r>
              <a:rPr lang="ja-JP" altLang="en-US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>
                <a:latin typeface="Gill Sans MT" pitchFamily="34" charset="0"/>
                <a:ea typeface="ＭＳ Ｐゴシック" pitchFamily="34" charset="-128"/>
              </a:rPr>
              <a:t> msg [optional]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host requests IP address: </a:t>
            </a:r>
            <a:r>
              <a:rPr lang="ja-JP" altLang="en-US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DHCP request</a:t>
            </a:r>
            <a:r>
              <a:rPr lang="ja-JP" altLang="en-US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>
                <a:latin typeface="Gill Sans MT" pitchFamily="34" charset="0"/>
                <a:ea typeface="ＭＳ Ｐゴシック" pitchFamily="34" charset="-128"/>
              </a:rPr>
              <a:t> msg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DHCP server sends address: </a:t>
            </a:r>
            <a:r>
              <a:rPr lang="ja-JP" altLang="en-US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DHCP ack</a:t>
            </a:r>
            <a:r>
              <a:rPr lang="ja-JP" altLang="en-US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>
                <a:latin typeface="Gill Sans MT" pitchFamily="34" charset="0"/>
                <a:ea typeface="ＭＳ Ｐゴシック" pitchFamily="34" charset="-128"/>
              </a:rPr>
              <a:t> msg </a:t>
            </a:r>
          </a:p>
          <a:p>
            <a:endParaRPr lang="en-US" altLang="en-US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8806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12FB107C-F9B4-4AC1-8A4E-A96B819B2C6A}" type="slidenum">
              <a:rPr lang="en-US" altLang="en-US" sz="1200">
                <a:latin typeface="Tahoma" pitchFamily="34" charset="0"/>
              </a:rPr>
              <a:pPr/>
              <a:t>49</a:t>
            </a:fld>
            <a:endParaRPr lang="en-US" altLang="en-US" sz="12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8" y="1035050"/>
            <a:ext cx="841666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1" y="228600"/>
            <a:ext cx="869182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Network layer: data plane, control plane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>
          <a:xfrm>
            <a:off x="411031" y="1625600"/>
            <a:ext cx="4144698" cy="4648200"/>
          </a:xfrm>
        </p:spPr>
        <p:txBody>
          <a:bodyPr/>
          <a:lstStyle/>
          <a:p>
            <a:pPr marL="0" indent="0">
              <a:buFont typeface="Wingdings" charset="2"/>
              <a:buNone/>
              <a:defRPr/>
            </a:pPr>
            <a:r>
              <a:rPr lang="en-US" b="1" i="1" dirty="0">
                <a:solidFill>
                  <a:srgbClr val="CC0000"/>
                </a:solidFill>
              </a:rPr>
              <a:t>Data plane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/>
              <a:t>local, per-router function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</a:rPr>
              <a:t>determines how datagram arriving on router input port is forwarded to router output port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/>
              <a:t>forwarding function</a:t>
            </a:r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4608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997746C3-C0CF-4C66-A32C-BBD43BE1AB00}" type="slidenum">
              <a:rPr lang="en-US" altLang="en-US" sz="1200">
                <a:latin typeface="Tahoma" pitchFamily="34" charset="0"/>
              </a:rPr>
              <a:pPr/>
              <a:t>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34840" y="1611313"/>
            <a:ext cx="486529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b="1" i="1" dirty="0">
                <a:solidFill>
                  <a:srgbClr val="CC0000"/>
                </a:solidFill>
              </a:rPr>
              <a:t>Control plane</a:t>
            </a:r>
          </a:p>
          <a:p>
            <a:pPr marL="228600" indent="-228600">
              <a:defRPr/>
            </a:pPr>
            <a:r>
              <a:rPr lang="en-US" sz="2400" dirty="0"/>
              <a:t>network-wide logic</a:t>
            </a:r>
          </a:p>
          <a:p>
            <a:pPr marL="228600" indent="-228600">
              <a:defRPr/>
            </a:pPr>
            <a:r>
              <a:rPr lang="en-US" sz="2400" dirty="0">
                <a:solidFill>
                  <a:srgbClr val="C00000"/>
                </a:solidFill>
              </a:rPr>
              <a:t>determines how datagram is routed among routers along end-end path from source host to destination host</a:t>
            </a:r>
          </a:p>
          <a:p>
            <a:pPr marL="228600" indent="-228600">
              <a:defRPr/>
            </a:pPr>
            <a:r>
              <a:rPr lang="en-US" sz="2400" dirty="0"/>
              <a:t>two control-plane approaches: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Gill Sans MT" charset="0"/>
              </a:rPr>
              <a:t>traditional routing algorithms: </a:t>
            </a:r>
            <a:r>
              <a:rPr lang="en-US" dirty="0">
                <a:latin typeface="Gill Sans MT" charset="0"/>
              </a:rPr>
              <a:t>implemented in routers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Gill Sans MT" charset="0"/>
              </a:rPr>
              <a:t>software-defined networking (SDN)</a:t>
            </a:r>
            <a:r>
              <a:rPr lang="en-US" dirty="0">
                <a:latin typeface="Gill Sans MT" charset="0"/>
              </a:rPr>
              <a:t>: implemented in (remote) servers</a:t>
            </a:r>
          </a:p>
          <a:p>
            <a:pPr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grpSp>
        <p:nvGrpSpPr>
          <p:cNvPr id="46085" name="Group 8"/>
          <p:cNvGrpSpPr>
            <a:grpSpLocks/>
          </p:cNvGrpSpPr>
          <p:nvPr/>
        </p:nvGrpSpPr>
        <p:grpSpPr bwMode="auto">
          <a:xfrm>
            <a:off x="646642" y="4378325"/>
            <a:ext cx="3946922" cy="1582738"/>
            <a:chOff x="842050" y="4767952"/>
            <a:chExt cx="3644169" cy="1582996"/>
          </a:xfrm>
        </p:grpSpPr>
        <p:sp>
          <p:nvSpPr>
            <p:cNvPr id="10" name="Freeform 2"/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93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48944" cy="27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46094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48944" cy="27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46095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48944" cy="27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46096" name="Group 5"/>
            <p:cNvGrpSpPr>
              <a:grpSpLocks/>
            </p:cNvGrpSpPr>
            <p:nvPr/>
          </p:nvGrpSpPr>
          <p:grpSpPr bwMode="auto">
            <a:xfrm>
              <a:off x="938213" y="5237164"/>
              <a:ext cx="1616075" cy="524196"/>
              <a:chOff x="-4079003" y="2717403"/>
              <a:chExt cx="1616718" cy="525393"/>
            </a:xfrm>
          </p:grpSpPr>
          <p:sp>
            <p:nvSpPr>
              <p:cNvPr id="46109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0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1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3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463379" cy="277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/>
                  <a:t>0111</a:t>
                </a:r>
              </a:p>
            </p:txBody>
          </p:sp>
          <p:sp>
            <p:nvSpPr>
              <p:cNvPr id="46114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97" name="TextBox 6"/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values in arriving </a:t>
              </a:r>
            </a:p>
            <a:p>
              <a:r>
                <a:rPr lang="en-US" altLang="en-US" sz="1400"/>
                <a:t>packet header</a:t>
              </a:r>
              <a:endParaRPr lang="en-US" altLang="en-US" sz="1800"/>
            </a:p>
          </p:txBody>
        </p:sp>
        <p:grpSp>
          <p:nvGrpSpPr>
            <p:cNvPr id="46098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9" name="Straight Connector 28"/>
              <p:cNvCxnSpPr>
                <a:cxnSpLocks noChangeShapeType="1"/>
                <a:endCxn id="24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099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55589"/>
            <a:ext cx="7393385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6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901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FE47308A-56DB-4710-BAA0-48BF477C08EA}" type="slidenum">
              <a:rPr lang="en-US" altLang="en-US" sz="1200">
                <a:latin typeface="Tahoma" pitchFamily="34" charset="0"/>
              </a:rPr>
              <a:pPr/>
              <a:t>50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608924" y="6037264"/>
            <a:ext cx="5393267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942446" y="1903413"/>
            <a:ext cx="1326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 b="1" i="1"/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710510" y="4398963"/>
            <a:ext cx="1326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 b="1" i="1"/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872052" y="5992813"/>
            <a:ext cx="1326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 b="1" i="1"/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802342" y="4233864"/>
            <a:ext cx="918369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166019" y="2173288"/>
            <a:ext cx="2103306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903927" y="2482851"/>
            <a:ext cx="2065470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466182" y="3916363"/>
            <a:ext cx="2211652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761067" y="2695575"/>
            <a:ext cx="300964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814381" y="3416301"/>
            <a:ext cx="3009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771386" y="3967164"/>
            <a:ext cx="295804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684596" y="3544889"/>
            <a:ext cx="608806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812660" y="2370139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223.1.1.1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688835" y="3995739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223.1.1.3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497137" y="3235326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223.1.1.4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848894" y="3546475"/>
            <a:ext cx="5778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711310" y="3236914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223.1.2.9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5140458" y="2857500"/>
            <a:ext cx="254529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5198931" y="4133850"/>
            <a:ext cx="254529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587486" y="3886201"/>
            <a:ext cx="3440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964921" y="5230813"/>
            <a:ext cx="344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4201452" y="5164138"/>
            <a:ext cx="344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4170495" y="5041901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223.1.3.2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843616" y="5053014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223.1.3.1</a:t>
            </a:r>
            <a:endParaRPr lang="en-US" altLang="en-US" sz="1400">
              <a:latin typeface="Comic Sans MS" pitchFamily="66" charset="0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160860" y="2397125"/>
            <a:ext cx="694796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155700" y="3006725"/>
            <a:ext cx="694796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186656" y="3616325"/>
            <a:ext cx="694796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5204090" y="2565400"/>
            <a:ext cx="694796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5284920" y="3844925"/>
            <a:ext cx="694796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976158" y="5368925"/>
            <a:ext cx="694796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715552" y="5410200"/>
            <a:ext cx="694796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3179896" y="3503613"/>
            <a:ext cx="756708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938206" y="3119438"/>
            <a:ext cx="313002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759347" y="3025776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223.1.1.2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908286" y="3829050"/>
            <a:ext cx="313002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443024" y="4014788"/>
            <a:ext cx="313002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3035433" y="3976689"/>
            <a:ext cx="1029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223.1.3.27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4225528" y="3843339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223.1.2.2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5124979" y="2327276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223.1.2.1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754306" y="1760538"/>
            <a:ext cx="91403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7180131" y="3059114"/>
            <a:ext cx="18373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/>
              <a:t>arriving </a:t>
            </a: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client</a:t>
            </a:r>
            <a:r>
              <a:rPr lang="en-US" altLang="en-US" sz="2000" i="1"/>
              <a:t> needs 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address in this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4196292" y="2395539"/>
            <a:ext cx="43510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943601" y="3141664"/>
            <a:ext cx="119353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6234246" y="3698875"/>
            <a:ext cx="1057671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624521" y="2954338"/>
            <a:ext cx="340519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931864"/>
            <a:ext cx="69324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7"/>
          <p:cNvSpPr txBox="1">
            <a:spLocks noChangeArrowheads="1"/>
          </p:cNvSpPr>
          <p:nvPr/>
        </p:nvSpPr>
        <p:spPr bwMode="auto">
          <a:xfrm>
            <a:off x="1043117" y="1270000"/>
            <a:ext cx="23594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92162" name="Text Box 8"/>
          <p:cNvSpPr txBox="1">
            <a:spLocks noChangeArrowheads="1"/>
          </p:cNvSpPr>
          <p:nvPr/>
        </p:nvSpPr>
        <p:spPr bwMode="auto">
          <a:xfrm>
            <a:off x="6572249" y="1311275"/>
            <a:ext cx="856325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 client</a:t>
            </a:r>
          </a:p>
        </p:txBody>
      </p:sp>
      <p:sp>
        <p:nvSpPr>
          <p:cNvPr id="92163" name="Line 10"/>
          <p:cNvSpPr>
            <a:spLocks noChangeShapeType="1"/>
          </p:cNvSpPr>
          <p:nvPr/>
        </p:nvSpPr>
        <p:spPr bwMode="auto">
          <a:xfrm flipH="1">
            <a:off x="1967442" y="2163764"/>
            <a:ext cx="12039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Line 11"/>
          <p:cNvSpPr>
            <a:spLocks noChangeShapeType="1"/>
          </p:cNvSpPr>
          <p:nvPr/>
        </p:nvSpPr>
        <p:spPr bwMode="auto">
          <a:xfrm flipH="1">
            <a:off x="6870568" y="2239963"/>
            <a:ext cx="12038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15596" y="1343026"/>
            <a:ext cx="4762104" cy="1401763"/>
            <a:chOff x="1860550" y="1343025"/>
            <a:chExt cx="4395788" cy="1401763"/>
          </a:xfrm>
        </p:grpSpPr>
        <p:sp>
          <p:nvSpPr>
            <p:cNvPr id="92250" name="Line 9"/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51" name="Group 23"/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92252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DHCP discover</a:t>
                </a:r>
                <a:endParaRPr lang="en-US" altLang="en-US" sz="1200" b="1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2253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src : 0.0.0.0, 68     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dest.: 255.255.255.255,67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yiaddr:    0.0.0.0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transaction ID: 654</a:t>
                </a:r>
                <a:endParaRPr lang="en-US" altLang="en-US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34825" name="Line 26"/>
          <p:cNvSpPr>
            <a:spLocks noChangeShapeType="1"/>
          </p:cNvSpPr>
          <p:nvPr/>
        </p:nvSpPr>
        <p:spPr bwMode="auto">
          <a:xfrm>
            <a:off x="2062031" y="3194051"/>
            <a:ext cx="4762103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59213" y="2579688"/>
            <a:ext cx="2731029" cy="1217612"/>
            <a:chOff x="3562350" y="2579688"/>
            <a:chExt cx="2520950" cy="1217612"/>
          </a:xfrm>
        </p:grpSpPr>
        <p:sp>
          <p:nvSpPr>
            <p:cNvPr id="92248" name="Text Box 27"/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offer</a:t>
              </a:r>
              <a:endParaRPr lang="en-US" alt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249" name="Text Box 28"/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34828" name="Line 29"/>
          <p:cNvSpPr>
            <a:spLocks noChangeShapeType="1"/>
          </p:cNvSpPr>
          <p:nvPr/>
        </p:nvSpPr>
        <p:spPr bwMode="auto">
          <a:xfrm flipH="1">
            <a:off x="1945085" y="4422776"/>
            <a:ext cx="4762103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130822" y="3765551"/>
            <a:ext cx="3128301" cy="1260475"/>
            <a:chOff x="1966913" y="3765550"/>
            <a:chExt cx="2887662" cy="1260475"/>
          </a:xfrm>
        </p:grpSpPr>
        <p:sp>
          <p:nvSpPr>
            <p:cNvPr id="92246" name="Text Box 30"/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request</a:t>
              </a:r>
              <a:endParaRPr lang="en-US" alt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247" name="Text Box 31"/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 0.0.0.0, 68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dest::  255.255.255.255, 67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34831" name="Line 32"/>
          <p:cNvSpPr>
            <a:spLocks noChangeShapeType="1"/>
          </p:cNvSpPr>
          <p:nvPr/>
        </p:nvSpPr>
        <p:spPr bwMode="auto">
          <a:xfrm>
            <a:off x="2037954" y="5453063"/>
            <a:ext cx="4762103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812779" y="5168900"/>
            <a:ext cx="2718990" cy="1271588"/>
            <a:chOff x="3519488" y="5168900"/>
            <a:chExt cx="2509837" cy="1271588"/>
          </a:xfrm>
        </p:grpSpPr>
        <p:sp>
          <p:nvSpPr>
            <p:cNvPr id="92244" name="Text Box 33"/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ACK</a:t>
              </a:r>
              <a:endParaRPr lang="en-US" alt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245" name="Text Box 34"/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2172" name="Group 36"/>
          <p:cNvGrpSpPr>
            <a:grpSpLocks/>
          </p:cNvGrpSpPr>
          <p:nvPr/>
        </p:nvGrpSpPr>
        <p:grpSpPr bwMode="auto">
          <a:xfrm>
            <a:off x="6818975" y="1781176"/>
            <a:ext cx="849577" cy="549275"/>
            <a:chOff x="4420" y="878"/>
            <a:chExt cx="614" cy="458"/>
          </a:xfrm>
        </p:grpSpPr>
        <p:pic>
          <p:nvPicPr>
            <p:cNvPr id="92222" name="Picture 37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3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224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5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6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7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9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0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31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2238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9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0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1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2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3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32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3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4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3" name="Group 60"/>
          <p:cNvGrpSpPr>
            <a:grpSpLocks/>
          </p:cNvGrpSpPr>
          <p:nvPr/>
        </p:nvGrpSpPr>
        <p:grpSpPr bwMode="auto">
          <a:xfrm>
            <a:off x="1860815" y="1590676"/>
            <a:ext cx="362877" cy="536575"/>
            <a:chOff x="4140" y="429"/>
            <a:chExt cx="1425" cy="2396"/>
          </a:xfrm>
        </p:grpSpPr>
        <p:sp>
          <p:nvSpPr>
            <p:cNvPr id="92190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1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92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3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4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92195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0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21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196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92197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18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19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198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99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92200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16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17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201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02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14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15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203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04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5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6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07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8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09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10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11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FF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2212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13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474663" y="255589"/>
            <a:ext cx="7393385" cy="8985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 client-server scenario</a:t>
            </a:r>
          </a:p>
        </p:txBody>
      </p:sp>
      <p:pic>
        <p:nvPicPr>
          <p:cNvPr id="92175" name="Picture 9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931864"/>
            <a:ext cx="69324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97300" y="1663701"/>
            <a:ext cx="2751667" cy="733425"/>
            <a:chOff x="7333085" y="2736938"/>
            <a:chExt cx="2539755" cy="733428"/>
          </a:xfrm>
        </p:grpSpPr>
        <p:sp>
          <p:nvSpPr>
            <p:cNvPr id="92188" name="Rectangle 2"/>
            <p:cNvSpPr>
              <a:spLocks noChangeArrowheads="1"/>
            </p:cNvSpPr>
            <p:nvPr/>
          </p:nvSpPr>
          <p:spPr bwMode="auto">
            <a:xfrm>
              <a:off x="7333085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9" name="TextBox 1"/>
            <p:cNvSpPr txBox="1">
              <a:spLocks noChangeArrowheads="1"/>
            </p:cNvSpPr>
            <p:nvPr/>
          </p:nvSpPr>
          <p:spPr bwMode="auto">
            <a:xfrm>
              <a:off x="7344917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itchFamily="34" charset="0"/>
                </a:rPr>
                <a:t>Broadcast: is there a DHCP server out there?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976158" y="2871789"/>
            <a:ext cx="2739629" cy="884237"/>
            <a:chOff x="9144000" y="3229217"/>
            <a:chExt cx="2527923" cy="885135"/>
          </a:xfrm>
        </p:grpSpPr>
        <p:sp>
          <p:nvSpPr>
            <p:cNvPr id="92186" name="Rectangle 87"/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7" name="TextBox 88"/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itchFamily="34" charset="0"/>
                </a:rPr>
                <a:t>Broadcast: I’m a DHCP server! Here’s an IP address you can use 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76500" y="4097339"/>
            <a:ext cx="2737908" cy="884237"/>
            <a:chOff x="8956574" y="4615923"/>
            <a:chExt cx="2527923" cy="885135"/>
          </a:xfrm>
        </p:grpSpPr>
        <p:sp>
          <p:nvSpPr>
            <p:cNvPr id="92184" name="Rectangle 89"/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5" name="TextBox 90"/>
            <p:cNvSpPr txBox="1">
              <a:spLocks noChangeArrowheads="1"/>
            </p:cNvSpPr>
            <p:nvPr/>
          </p:nvSpPr>
          <p:spPr bwMode="auto">
            <a:xfrm>
              <a:off x="8956574" y="4765817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itchFamily="34" charset="0"/>
                </a:rPr>
                <a:t>Broadcast: OK.  I’ll take that IP address!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957242" y="5465764"/>
            <a:ext cx="2739628" cy="885825"/>
            <a:chOff x="9144000" y="5555417"/>
            <a:chExt cx="2527923" cy="885135"/>
          </a:xfrm>
        </p:grpSpPr>
        <p:sp>
          <p:nvSpPr>
            <p:cNvPr id="92182" name="Rectangle 91"/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3" name="TextBox 92"/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itchFamily="34" charset="0"/>
                </a:rPr>
                <a:t>Broadcast: OK.  You’ve got that IP address!</a:t>
              </a:r>
            </a:p>
          </p:txBody>
        </p:sp>
      </p:grpSp>
      <p:sp>
        <p:nvSpPr>
          <p:cNvPr id="921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5CC395A-8FE6-4B7F-93E8-235F892BD451}" type="slidenum">
              <a:rPr lang="en-US" altLang="en-US" sz="1200">
                <a:latin typeface="Tahoma" pitchFamily="34" charset="0"/>
              </a:rPr>
              <a:pPr/>
              <a:t>51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21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683" y="6475413"/>
            <a:ext cx="2359554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8" grpId="0" animBg="1"/>
      <p:bldP spid="348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DHCP can return more information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address of first-hop router for client (default gateway)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network mask (indicating network versus host portion of address)</a:t>
            </a:r>
          </a:p>
        </p:txBody>
      </p:sp>
      <p:sp>
        <p:nvSpPr>
          <p:cNvPr id="942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942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390BF7F-820B-403C-B433-D4ED28348AE3}" type="slidenum">
              <a:rPr lang="en-US" altLang="en-US" sz="1200">
                <a:latin typeface="Tahoma" pitchFamily="34" charset="0"/>
              </a:rPr>
              <a:pPr/>
              <a:t>52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47750"/>
            <a:ext cx="74277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0" name="Rectangle 259"/>
          <p:cNvSpPr>
            <a:spLocks noGrp="1" noChangeArrowheads="1"/>
          </p:cNvSpPr>
          <p:nvPr>
            <p:ph type="title"/>
          </p:nvPr>
        </p:nvSpPr>
        <p:spPr>
          <a:xfrm>
            <a:off x="350838" y="77789"/>
            <a:ext cx="4717389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>
          <a:xfrm>
            <a:off x="5456899" y="1284288"/>
            <a:ext cx="3706151" cy="1262062"/>
          </a:xfrm>
        </p:spPr>
        <p:txBody>
          <a:bodyPr>
            <a:normAutofit fontScale="92500" lnSpcReduction="10000"/>
          </a:bodyPr>
          <a:lstStyle/>
          <a:p>
            <a:pPr marL="233363" indent="-233363">
              <a:buFont typeface="Wingdings" charset="2"/>
              <a:buChar char="§"/>
              <a:defRPr/>
            </a:pPr>
            <a:r>
              <a:rPr lang="en-US" sz="2200" dirty="0">
                <a:cs typeface="+mn-cs"/>
              </a:rPr>
              <a:t>connecting laptop needs its IP address, </a:t>
            </a:r>
            <a:r>
              <a:rPr lang="en-US" sz="2200" dirty="0" err="1">
                <a:cs typeface="+mn-cs"/>
              </a:rPr>
              <a:t>addr</a:t>
            </a:r>
            <a:r>
              <a:rPr lang="en-US" sz="2200" dirty="0">
                <a:cs typeface="+mn-cs"/>
              </a:rPr>
              <a:t> of first-hop router, </a:t>
            </a:r>
            <a:r>
              <a:rPr lang="en-US" sz="2200" dirty="0" err="1">
                <a:cs typeface="+mn-cs"/>
              </a:rPr>
              <a:t>addr</a:t>
            </a:r>
            <a:r>
              <a:rPr lang="en-US" sz="2200" dirty="0">
                <a:cs typeface="+mn-cs"/>
              </a:rPr>
              <a:t> of DNS server: use DHCP</a:t>
            </a:r>
          </a:p>
        </p:txBody>
      </p:sp>
      <p:sp>
        <p:nvSpPr>
          <p:cNvPr id="952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952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F3F59C73-B1F5-4686-A5A0-B0DB762270F8}" type="slidenum">
              <a:rPr lang="en-US" altLang="en-US" sz="1200">
                <a:latin typeface="Tahoma" pitchFamily="34" charset="0"/>
              </a:rPr>
              <a:pPr/>
              <a:t>53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5234" name="Freeform 3"/>
          <p:cNvSpPr>
            <a:spLocks/>
          </p:cNvSpPr>
          <p:nvPr/>
        </p:nvSpPr>
        <p:spPr bwMode="auto">
          <a:xfrm>
            <a:off x="837539" y="1428751"/>
            <a:ext cx="3850613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Line 36"/>
          <p:cNvSpPr>
            <a:spLocks noChangeShapeType="1"/>
          </p:cNvSpPr>
          <p:nvPr/>
        </p:nvSpPr>
        <p:spPr bwMode="auto">
          <a:xfrm flipV="1">
            <a:off x="4089665" y="2500314"/>
            <a:ext cx="16854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Line 43"/>
          <p:cNvSpPr>
            <a:spLocks noChangeShapeType="1"/>
          </p:cNvSpPr>
          <p:nvPr/>
        </p:nvSpPr>
        <p:spPr bwMode="auto">
          <a:xfrm flipV="1">
            <a:off x="2887531" y="2673350"/>
            <a:ext cx="75326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Line 44"/>
          <p:cNvSpPr>
            <a:spLocks noChangeShapeType="1"/>
          </p:cNvSpPr>
          <p:nvPr/>
        </p:nvSpPr>
        <p:spPr bwMode="auto">
          <a:xfrm flipV="1">
            <a:off x="4251326" y="2357439"/>
            <a:ext cx="149622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Line 48"/>
          <p:cNvSpPr>
            <a:spLocks noChangeShapeType="1"/>
          </p:cNvSpPr>
          <p:nvPr/>
        </p:nvSpPr>
        <p:spPr bwMode="auto">
          <a:xfrm flipV="1">
            <a:off x="3553090" y="2892426"/>
            <a:ext cx="55549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Text Box 44"/>
          <p:cNvSpPr txBox="1">
            <a:spLocks noChangeArrowheads="1"/>
          </p:cNvSpPr>
          <p:nvPr/>
        </p:nvSpPr>
        <p:spPr bwMode="auto">
          <a:xfrm>
            <a:off x="2775744" y="3967164"/>
            <a:ext cx="20355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i="1"/>
              <a:t>router with DHCP </a:t>
            </a:r>
          </a:p>
          <a:p>
            <a:r>
              <a:rPr lang="en-US" altLang="en-US" sz="1800" i="1"/>
              <a:t>server built into </a:t>
            </a:r>
          </a:p>
          <a:p>
            <a:r>
              <a:rPr lang="en-US" altLang="en-US" sz="1800" i="1"/>
              <a:t>router</a:t>
            </a:r>
          </a:p>
        </p:txBody>
      </p: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456900" y="2574926"/>
            <a:ext cx="4216929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Gill Sans MT" pitchFamily="34" charset="0"/>
              </a:rPr>
              <a:t>DHCP request encapsulated in UDP, encapsulated in IP, encapsulated in 802.1 Ethernet</a:t>
            </a:r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477537" y="3821114"/>
            <a:ext cx="42513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Gill Sans MT" pitchFamily="34" charset="0"/>
              </a:rPr>
              <a:t>Ethernet frame broadcast (dest: </a:t>
            </a:r>
            <a:r>
              <a:rPr lang="en-US" altLang="en-US" sz="1600">
                <a:latin typeface="Gill Sans MT" pitchFamily="34" charset="0"/>
              </a:rPr>
              <a:t>FFFFFFFFFFFF</a:t>
            </a:r>
            <a:r>
              <a:rPr lang="en-US" altLang="en-US" sz="2200">
                <a:latin typeface="Gill Sans MT" pitchFamily="34" charset="0"/>
              </a:rPr>
              <a:t>) on LAN, received at router running DHCP server</a:t>
            </a:r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453460" y="5157789"/>
            <a:ext cx="411890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Gill Sans MT" pitchFamily="34" charset="0"/>
              </a:rPr>
              <a:t>Ethernet demuxed to IP demuxed, UDP demuxed to DHCP </a:t>
            </a:r>
          </a:p>
        </p:txBody>
      </p:sp>
      <p:sp>
        <p:nvSpPr>
          <p:cNvPr id="95243" name="Text Box 155"/>
          <p:cNvSpPr txBox="1">
            <a:spLocks noChangeArrowheads="1"/>
          </p:cNvSpPr>
          <p:nvPr/>
        </p:nvSpPr>
        <p:spPr bwMode="auto">
          <a:xfrm>
            <a:off x="3604683" y="3284539"/>
            <a:ext cx="1135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168.1.1.1</a:t>
            </a:r>
          </a:p>
          <a:p>
            <a:endParaRPr lang="en-US" altLang="en-US" sz="1400"/>
          </a:p>
        </p:txBody>
      </p:sp>
      <p:grpSp>
        <p:nvGrpSpPr>
          <p:cNvPr id="95244" name="Group 186"/>
          <p:cNvGrpSpPr>
            <a:grpSpLocks/>
          </p:cNvGrpSpPr>
          <p:nvPr/>
        </p:nvGrpSpPr>
        <p:grpSpPr bwMode="auto">
          <a:xfrm>
            <a:off x="3401748" y="2598739"/>
            <a:ext cx="1043914" cy="300037"/>
            <a:chOff x="4410" y="1365"/>
            <a:chExt cx="663" cy="224"/>
          </a:xfrm>
        </p:grpSpPr>
        <p:sp>
          <p:nvSpPr>
            <p:cNvPr id="95422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23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24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25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426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5" name="Group 192"/>
          <p:cNvGrpSpPr>
            <a:grpSpLocks/>
          </p:cNvGrpSpPr>
          <p:nvPr/>
        </p:nvGrpSpPr>
        <p:grpSpPr bwMode="auto">
          <a:xfrm>
            <a:off x="2897850" y="3525838"/>
            <a:ext cx="1155700" cy="406400"/>
            <a:chOff x="4396" y="1245"/>
            <a:chExt cx="672" cy="248"/>
          </a:xfrm>
        </p:grpSpPr>
        <p:sp>
          <p:nvSpPr>
            <p:cNvPr id="9541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541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541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5417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5420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21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418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46" name="Group 201"/>
          <p:cNvGrpSpPr>
            <a:grpSpLocks/>
          </p:cNvGrpSpPr>
          <p:nvPr/>
        </p:nvGrpSpPr>
        <p:grpSpPr bwMode="auto">
          <a:xfrm>
            <a:off x="2932245" y="3330575"/>
            <a:ext cx="459184" cy="647700"/>
            <a:chOff x="4140" y="429"/>
            <a:chExt cx="1425" cy="2396"/>
          </a:xfrm>
        </p:grpSpPr>
        <p:sp>
          <p:nvSpPr>
            <p:cNvPr id="95382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3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84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5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6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87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2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13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88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89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0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11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0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1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92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8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09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3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94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6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07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5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6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7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8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9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0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1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2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3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5404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5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95247" name="Group 234"/>
          <p:cNvGrpSpPr>
            <a:grpSpLocks/>
          </p:cNvGrpSpPr>
          <p:nvPr/>
        </p:nvGrpSpPr>
        <p:grpSpPr bwMode="auto">
          <a:xfrm>
            <a:off x="2142861" y="2295525"/>
            <a:ext cx="921808" cy="615950"/>
            <a:chOff x="4420" y="878"/>
            <a:chExt cx="614" cy="458"/>
          </a:xfrm>
        </p:grpSpPr>
        <p:pic>
          <p:nvPicPr>
            <p:cNvPr id="95360" name="Picture 235" descr="laptop_keyboar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1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5362" name="Picture 237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3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4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5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6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8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69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5376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7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8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9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0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1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370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1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2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3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4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5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99452" y="2422526"/>
            <a:ext cx="1057671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295004" y="1258888"/>
            <a:ext cx="1057671" cy="1460500"/>
            <a:chOff x="651" y="681"/>
            <a:chExt cx="615" cy="920"/>
          </a:xfrm>
        </p:grpSpPr>
        <p:sp>
          <p:nvSpPr>
            <p:cNvPr id="95352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353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5354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55" name="Text Box 49"/>
              <p:cNvSpPr txBox="1">
                <a:spLocks noChangeArrowheads="1"/>
              </p:cNvSpPr>
              <p:nvPr/>
            </p:nvSpPr>
            <p:spPr bwMode="auto">
              <a:xfrm>
                <a:off x="610" y="2954"/>
                <a:ext cx="444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5356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7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8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9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564092" y="1317637"/>
            <a:ext cx="548614" cy="246063"/>
            <a:chOff x="844" y="3337"/>
            <a:chExt cx="319" cy="155"/>
          </a:xfrm>
        </p:grpSpPr>
        <p:sp>
          <p:nvSpPr>
            <p:cNvPr id="95350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51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1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72231" y="1336675"/>
            <a:ext cx="1171179" cy="1166813"/>
            <a:chOff x="42" y="744"/>
            <a:chExt cx="681" cy="735"/>
          </a:xfrm>
        </p:grpSpPr>
        <p:grpSp>
          <p:nvGrpSpPr>
            <p:cNvPr id="95318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9"/>
              <a:chOff x="42" y="886"/>
              <a:chExt cx="681" cy="469"/>
            </a:xfrm>
          </p:grpSpPr>
          <p:grpSp>
            <p:nvGrpSpPr>
              <p:cNvPr id="95320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73" cy="155"/>
                <a:chOff x="740" y="3209"/>
                <a:chExt cx="373" cy="155"/>
              </a:xfrm>
            </p:grpSpPr>
            <p:grpSp>
              <p:nvGrpSpPr>
                <p:cNvPr id="95345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19" cy="155"/>
                  <a:chOff x="844" y="3337"/>
                  <a:chExt cx="319" cy="155"/>
                </a:xfrm>
              </p:grpSpPr>
              <p:sp>
                <p:nvSpPr>
                  <p:cNvPr id="95348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9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1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346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47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321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73" cy="155"/>
                <a:chOff x="836" y="3305"/>
                <a:chExt cx="373" cy="155"/>
              </a:xfrm>
            </p:grpSpPr>
            <p:grpSp>
              <p:nvGrpSpPr>
                <p:cNvPr id="95339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19" cy="155"/>
                  <a:chOff x="844" y="3337"/>
                  <a:chExt cx="319" cy="155"/>
                </a:xfrm>
              </p:grpSpPr>
              <p:sp>
                <p:nvSpPr>
                  <p:cNvPr id="9534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1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40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4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5322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337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38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323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5"/>
                <a:chOff x="504" y="3523"/>
                <a:chExt cx="681" cy="155"/>
              </a:xfrm>
            </p:grpSpPr>
            <p:grpSp>
              <p:nvGrpSpPr>
                <p:cNvPr id="95324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6" cy="155"/>
                  <a:chOff x="723" y="3453"/>
                  <a:chExt cx="486" cy="155"/>
                </a:xfrm>
              </p:grpSpPr>
              <p:grpSp>
                <p:nvGrpSpPr>
                  <p:cNvPr id="9532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3" cy="155"/>
                    <a:chOff x="836" y="3305"/>
                    <a:chExt cx="373" cy="155"/>
                  </a:xfrm>
                </p:grpSpPr>
                <p:grpSp>
                  <p:nvGrpSpPr>
                    <p:cNvPr id="95331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19" cy="155"/>
                      <a:chOff x="844" y="3337"/>
                      <a:chExt cx="319" cy="155"/>
                    </a:xfrm>
                  </p:grpSpPr>
                  <p:sp>
                    <p:nvSpPr>
                      <p:cNvPr id="95335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336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19" cy="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332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333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334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532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3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5325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26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27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5319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8" name="Group 90"/>
          <p:cNvGrpSpPr>
            <a:grpSpLocks/>
          </p:cNvGrpSpPr>
          <p:nvPr/>
        </p:nvGrpSpPr>
        <p:grpSpPr bwMode="auto">
          <a:xfrm>
            <a:off x="705114" y="2544775"/>
            <a:ext cx="1171179" cy="246063"/>
            <a:chOff x="504" y="3523"/>
            <a:chExt cx="681" cy="155"/>
          </a:xfrm>
        </p:grpSpPr>
        <p:grpSp>
          <p:nvGrpSpPr>
            <p:cNvPr id="95305" name="Group 91"/>
            <p:cNvGrpSpPr>
              <a:grpSpLocks/>
            </p:cNvGrpSpPr>
            <p:nvPr/>
          </p:nvGrpSpPr>
          <p:grpSpPr bwMode="auto">
            <a:xfrm>
              <a:off x="623" y="3523"/>
              <a:ext cx="486" cy="155"/>
              <a:chOff x="723" y="3453"/>
              <a:chExt cx="486" cy="155"/>
            </a:xfrm>
          </p:grpSpPr>
          <p:grpSp>
            <p:nvGrpSpPr>
              <p:cNvPr id="95309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73" cy="155"/>
                <a:chOff x="836" y="3305"/>
                <a:chExt cx="373" cy="155"/>
              </a:xfrm>
            </p:grpSpPr>
            <p:grpSp>
              <p:nvGrpSpPr>
                <p:cNvPr id="95312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19" cy="155"/>
                  <a:chOff x="844" y="3337"/>
                  <a:chExt cx="319" cy="155"/>
                </a:xfrm>
              </p:grpSpPr>
              <p:sp>
                <p:nvSpPr>
                  <p:cNvPr id="9531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17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1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13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1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1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sp>
            <p:nvSpPr>
              <p:cNvPr id="95310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11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06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07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08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9314" name="Group 104"/>
          <p:cNvGrpSpPr>
            <a:grpSpLocks/>
          </p:cNvGrpSpPr>
          <p:nvPr/>
        </p:nvGrpSpPr>
        <p:grpSpPr bwMode="auto">
          <a:xfrm>
            <a:off x="1601127" y="3236913"/>
            <a:ext cx="1425707" cy="1323975"/>
            <a:chOff x="931" y="1941"/>
            <a:chExt cx="829" cy="834"/>
          </a:xfrm>
        </p:grpSpPr>
        <p:sp>
          <p:nvSpPr>
            <p:cNvPr id="95297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298" name="Group 106"/>
            <p:cNvGrpSpPr>
              <a:grpSpLocks/>
            </p:cNvGrpSpPr>
            <p:nvPr/>
          </p:nvGrpSpPr>
          <p:grpSpPr bwMode="auto">
            <a:xfrm>
              <a:off x="931" y="1941"/>
              <a:ext cx="500" cy="834"/>
              <a:chOff x="569" y="2954"/>
              <a:chExt cx="500" cy="834"/>
            </a:xfrm>
          </p:grpSpPr>
          <p:sp>
            <p:nvSpPr>
              <p:cNvPr id="95299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00" name="Text Box 108"/>
              <p:cNvSpPr txBox="1">
                <a:spLocks noChangeArrowheads="1"/>
              </p:cNvSpPr>
              <p:nvPr/>
            </p:nvSpPr>
            <p:spPr bwMode="auto">
              <a:xfrm>
                <a:off x="610" y="2954"/>
                <a:ext cx="444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5301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2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3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4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9317" name="Group 113"/>
          <p:cNvGrpSpPr>
            <a:grpSpLocks/>
          </p:cNvGrpSpPr>
          <p:nvPr/>
        </p:nvGrpSpPr>
        <p:grpSpPr bwMode="auto">
          <a:xfrm>
            <a:off x="368035" y="3136901"/>
            <a:ext cx="1171179" cy="1217613"/>
            <a:chOff x="1404" y="3105"/>
            <a:chExt cx="681" cy="767"/>
          </a:xfrm>
        </p:grpSpPr>
        <p:grpSp>
          <p:nvGrpSpPr>
            <p:cNvPr id="95262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9"/>
              <a:chOff x="42" y="886"/>
              <a:chExt cx="681" cy="469"/>
            </a:xfrm>
          </p:grpSpPr>
          <p:grpSp>
            <p:nvGrpSpPr>
              <p:cNvPr id="95267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73" cy="155"/>
                <a:chOff x="740" y="3209"/>
                <a:chExt cx="373" cy="155"/>
              </a:xfrm>
            </p:grpSpPr>
            <p:grpSp>
              <p:nvGrpSpPr>
                <p:cNvPr id="95292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19" cy="155"/>
                  <a:chOff x="844" y="3337"/>
                  <a:chExt cx="319" cy="155"/>
                </a:xfrm>
              </p:grpSpPr>
              <p:sp>
                <p:nvSpPr>
                  <p:cNvPr id="9529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96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1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293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94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268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73" cy="155"/>
                <a:chOff x="836" y="3305"/>
                <a:chExt cx="373" cy="155"/>
              </a:xfrm>
            </p:grpSpPr>
            <p:grpSp>
              <p:nvGrpSpPr>
                <p:cNvPr id="95286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19" cy="155"/>
                  <a:chOff x="844" y="3337"/>
                  <a:chExt cx="319" cy="155"/>
                </a:xfrm>
              </p:grpSpPr>
              <p:sp>
                <p:nvSpPr>
                  <p:cNvPr id="9529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91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1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287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28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8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5269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284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85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270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5"/>
                <a:chOff x="504" y="3523"/>
                <a:chExt cx="681" cy="155"/>
              </a:xfrm>
            </p:grpSpPr>
            <p:grpSp>
              <p:nvGrpSpPr>
                <p:cNvPr id="95271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6" cy="155"/>
                  <a:chOff x="723" y="3453"/>
                  <a:chExt cx="486" cy="155"/>
                </a:xfrm>
              </p:grpSpPr>
              <p:grpSp>
                <p:nvGrpSpPr>
                  <p:cNvPr id="95275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3" cy="155"/>
                    <a:chOff x="836" y="3305"/>
                    <a:chExt cx="373" cy="155"/>
                  </a:xfrm>
                </p:grpSpPr>
                <p:grpSp>
                  <p:nvGrpSpPr>
                    <p:cNvPr id="95278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19" cy="155"/>
                      <a:chOff x="844" y="3337"/>
                      <a:chExt cx="319" cy="155"/>
                    </a:xfrm>
                  </p:grpSpPr>
                  <p:sp>
                    <p:nvSpPr>
                      <p:cNvPr id="95282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283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19" cy="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279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280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281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5276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77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5272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7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74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5263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264" name="Group 146"/>
            <p:cNvGrpSpPr>
              <a:grpSpLocks/>
            </p:cNvGrpSpPr>
            <p:nvPr/>
          </p:nvGrpSpPr>
          <p:grpSpPr bwMode="auto">
            <a:xfrm>
              <a:off x="1695" y="3227"/>
              <a:ext cx="319" cy="155"/>
              <a:chOff x="844" y="3337"/>
              <a:chExt cx="319" cy="155"/>
            </a:xfrm>
          </p:grpSpPr>
          <p:sp>
            <p:nvSpPr>
              <p:cNvPr id="95265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266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1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49350" name="Group 149"/>
          <p:cNvGrpSpPr>
            <a:grpSpLocks/>
          </p:cNvGrpSpPr>
          <p:nvPr/>
        </p:nvGrpSpPr>
        <p:grpSpPr bwMode="auto">
          <a:xfrm>
            <a:off x="870215" y="3333762"/>
            <a:ext cx="548614" cy="246063"/>
            <a:chOff x="844" y="3337"/>
            <a:chExt cx="319" cy="155"/>
          </a:xfrm>
        </p:grpSpPr>
        <p:sp>
          <p:nvSpPr>
            <p:cNvPr id="95260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261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1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pic>
        <p:nvPicPr>
          <p:cNvPr id="95256" name="Picture 25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8" y="722314"/>
            <a:ext cx="34653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  <p:bldP spid="648226" grpId="0" animBg="1"/>
      <p:bldP spid="64822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8" y="722314"/>
            <a:ext cx="34653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Rectangle 152"/>
          <p:cNvSpPr>
            <a:spLocks noGrp="1" noChangeArrowheads="1"/>
          </p:cNvSpPr>
          <p:nvPr>
            <p:ph type="title"/>
          </p:nvPr>
        </p:nvSpPr>
        <p:spPr>
          <a:xfrm>
            <a:off x="350838" y="77789"/>
            <a:ext cx="4717389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>
          <a:xfrm>
            <a:off x="5456900" y="1158875"/>
            <a:ext cx="3716469" cy="1573213"/>
          </a:xfrm>
        </p:spPr>
        <p:txBody>
          <a:bodyPr>
            <a:normAutofit fontScale="92500" lnSpcReduction="10000"/>
          </a:bodyPr>
          <a:lstStyle/>
          <a:p>
            <a:pPr marL="233363" indent="-233363"/>
            <a:r>
              <a:rPr lang="en-US" altLang="en-US" sz="2200">
                <a:ea typeface="ＭＳ Ｐゴシック" pitchFamily="34" charset="-128"/>
                <a:cs typeface="ＭＳ Ｐゴシック" pitchFamily="34" charset="-128"/>
              </a:rPr>
              <a:t>DCP server formulates DHCP ACK containing client</a:t>
            </a:r>
            <a:r>
              <a:rPr lang="ja-JP" altLang="en-US" sz="220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200">
                <a:ea typeface="ＭＳ Ｐゴシック" pitchFamily="34" charset="-128"/>
                <a:cs typeface="ＭＳ Ｐゴシック" pitchFamily="34" charset="-128"/>
              </a:rPr>
              <a:t>s IP address, IP address of first-hop router for client, name &amp; IP address of DNS server</a:t>
            </a:r>
          </a:p>
          <a:p>
            <a:pPr marL="233363" indent="-233363"/>
            <a:endParaRPr lang="en-US" altLang="en-US" sz="180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628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96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F3A058C-E9A5-4DBE-B07F-FB1B6C2BE2C9}" type="slidenum">
              <a:rPr lang="en-US" altLang="en-US" sz="1200">
                <a:latin typeface="Tahoma" pitchFamily="34" charset="0"/>
              </a:rPr>
              <a:pPr/>
              <a:t>54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6259" name="Freeform 3"/>
          <p:cNvSpPr>
            <a:spLocks/>
          </p:cNvSpPr>
          <p:nvPr/>
        </p:nvSpPr>
        <p:spPr bwMode="auto">
          <a:xfrm>
            <a:off x="837539" y="1428751"/>
            <a:ext cx="3850613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Line 36"/>
          <p:cNvSpPr>
            <a:spLocks noChangeShapeType="1"/>
          </p:cNvSpPr>
          <p:nvPr/>
        </p:nvSpPr>
        <p:spPr bwMode="auto">
          <a:xfrm flipV="1">
            <a:off x="4089665" y="2511426"/>
            <a:ext cx="16854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Line 43"/>
          <p:cNvSpPr>
            <a:spLocks noChangeShapeType="1"/>
          </p:cNvSpPr>
          <p:nvPr/>
        </p:nvSpPr>
        <p:spPr bwMode="auto">
          <a:xfrm flipV="1">
            <a:off x="2887531" y="2673350"/>
            <a:ext cx="75326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2" name="Line 44"/>
          <p:cNvSpPr>
            <a:spLocks noChangeShapeType="1"/>
          </p:cNvSpPr>
          <p:nvPr/>
        </p:nvSpPr>
        <p:spPr bwMode="auto">
          <a:xfrm flipV="1">
            <a:off x="4251326" y="2368551"/>
            <a:ext cx="149622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Line 48"/>
          <p:cNvSpPr>
            <a:spLocks noChangeShapeType="1"/>
          </p:cNvSpPr>
          <p:nvPr/>
        </p:nvSpPr>
        <p:spPr bwMode="auto">
          <a:xfrm flipV="1">
            <a:off x="3553090" y="2903539"/>
            <a:ext cx="55549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5450020" y="2930526"/>
            <a:ext cx="3706151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Gill Sans MT" pitchFamily="34" charset="0"/>
              </a:rPr>
              <a:t>encapsulation of DHCP server, frame forwarded to client, demuxing up to DHCP at client</a:t>
            </a:r>
          </a:p>
        </p:txBody>
      </p:sp>
      <p:grpSp>
        <p:nvGrpSpPr>
          <p:cNvPr id="96266" name="Group 153"/>
          <p:cNvGrpSpPr>
            <a:grpSpLocks/>
          </p:cNvGrpSpPr>
          <p:nvPr/>
        </p:nvGrpSpPr>
        <p:grpSpPr bwMode="auto">
          <a:xfrm>
            <a:off x="2142861" y="2295525"/>
            <a:ext cx="921808" cy="615950"/>
            <a:chOff x="4420" y="878"/>
            <a:chExt cx="614" cy="458"/>
          </a:xfrm>
        </p:grpSpPr>
        <p:pic>
          <p:nvPicPr>
            <p:cNvPr id="96424" name="Picture 154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5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6426" name="Picture 156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7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8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9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0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1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2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433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6440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1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3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4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5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34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5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6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7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8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9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7" name="Text Box 176"/>
          <p:cNvSpPr txBox="1">
            <a:spLocks noChangeArrowheads="1"/>
          </p:cNvSpPr>
          <p:nvPr/>
        </p:nvSpPr>
        <p:spPr bwMode="auto">
          <a:xfrm>
            <a:off x="2775744" y="3967164"/>
            <a:ext cx="20355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i="1"/>
              <a:t>router with DHCP </a:t>
            </a:r>
          </a:p>
          <a:p>
            <a:r>
              <a:rPr lang="en-US" altLang="en-US" sz="1800" i="1"/>
              <a:t>server built into </a:t>
            </a:r>
          </a:p>
          <a:p>
            <a:r>
              <a:rPr lang="en-US" altLang="en-US" sz="1800" i="1"/>
              <a:t>router</a:t>
            </a:r>
          </a:p>
        </p:txBody>
      </p:sp>
      <p:grpSp>
        <p:nvGrpSpPr>
          <p:cNvPr id="96268" name="Group 177"/>
          <p:cNvGrpSpPr>
            <a:grpSpLocks/>
          </p:cNvGrpSpPr>
          <p:nvPr/>
        </p:nvGrpSpPr>
        <p:grpSpPr bwMode="auto">
          <a:xfrm>
            <a:off x="2897850" y="3525838"/>
            <a:ext cx="1155700" cy="406400"/>
            <a:chOff x="4396" y="1245"/>
            <a:chExt cx="672" cy="248"/>
          </a:xfrm>
        </p:grpSpPr>
        <p:sp>
          <p:nvSpPr>
            <p:cNvPr id="9641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641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641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6419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6422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3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20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1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69" name="Group 186"/>
          <p:cNvGrpSpPr>
            <a:grpSpLocks/>
          </p:cNvGrpSpPr>
          <p:nvPr/>
        </p:nvGrpSpPr>
        <p:grpSpPr bwMode="auto">
          <a:xfrm>
            <a:off x="2932245" y="3330575"/>
            <a:ext cx="459184" cy="647700"/>
            <a:chOff x="4140" y="429"/>
            <a:chExt cx="1425" cy="2396"/>
          </a:xfrm>
        </p:grpSpPr>
        <p:sp>
          <p:nvSpPr>
            <p:cNvPr id="96384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5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6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7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8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89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414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5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0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91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412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3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2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93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94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410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1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5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96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408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09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7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98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9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0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1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2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3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4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5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6406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7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96270" name="Line 36"/>
          <p:cNvSpPr>
            <a:spLocks noChangeShapeType="1"/>
          </p:cNvSpPr>
          <p:nvPr/>
        </p:nvSpPr>
        <p:spPr bwMode="auto">
          <a:xfrm flipV="1">
            <a:off x="4089665" y="2500314"/>
            <a:ext cx="16854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71" name="Group 220"/>
          <p:cNvGrpSpPr>
            <a:grpSpLocks/>
          </p:cNvGrpSpPr>
          <p:nvPr/>
        </p:nvGrpSpPr>
        <p:grpSpPr bwMode="auto">
          <a:xfrm>
            <a:off x="3401748" y="2598739"/>
            <a:ext cx="1043914" cy="300037"/>
            <a:chOff x="4410" y="1365"/>
            <a:chExt cx="663" cy="224"/>
          </a:xfrm>
        </p:grpSpPr>
        <p:sp>
          <p:nvSpPr>
            <p:cNvPr id="96379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0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1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2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3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381794" y="3319463"/>
            <a:ext cx="1171179" cy="1166812"/>
            <a:chOff x="42" y="744"/>
            <a:chExt cx="681" cy="735"/>
          </a:xfrm>
        </p:grpSpPr>
        <p:grpSp>
          <p:nvGrpSpPr>
            <p:cNvPr id="96347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9"/>
              <a:chOff x="42" y="886"/>
              <a:chExt cx="681" cy="469"/>
            </a:xfrm>
          </p:grpSpPr>
          <p:grpSp>
            <p:nvGrpSpPr>
              <p:cNvPr id="96349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73" cy="155"/>
                <a:chOff x="740" y="3209"/>
                <a:chExt cx="373" cy="155"/>
              </a:xfrm>
            </p:grpSpPr>
            <p:grpSp>
              <p:nvGrpSpPr>
                <p:cNvPr id="96374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19" cy="155"/>
                  <a:chOff x="844" y="3337"/>
                  <a:chExt cx="319" cy="155"/>
                </a:xfrm>
              </p:grpSpPr>
              <p:sp>
                <p:nvSpPr>
                  <p:cNvPr id="9637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1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75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76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350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73" cy="155"/>
                <a:chOff x="836" y="3305"/>
                <a:chExt cx="373" cy="155"/>
              </a:xfrm>
            </p:grpSpPr>
            <p:grpSp>
              <p:nvGrpSpPr>
                <p:cNvPr id="96368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19" cy="155"/>
                  <a:chOff x="844" y="3337"/>
                  <a:chExt cx="319" cy="155"/>
                </a:xfrm>
              </p:grpSpPr>
              <p:sp>
                <p:nvSpPr>
                  <p:cNvPr id="9637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3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1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69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7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6351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66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67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352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5"/>
                <a:chOff x="504" y="3523"/>
                <a:chExt cx="681" cy="155"/>
              </a:xfrm>
            </p:grpSpPr>
            <p:grpSp>
              <p:nvGrpSpPr>
                <p:cNvPr id="96353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6" cy="155"/>
                  <a:chOff x="723" y="3453"/>
                  <a:chExt cx="486" cy="155"/>
                </a:xfrm>
              </p:grpSpPr>
              <p:grpSp>
                <p:nvGrpSpPr>
                  <p:cNvPr id="96357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3" cy="155"/>
                    <a:chOff x="836" y="3305"/>
                    <a:chExt cx="373" cy="155"/>
                  </a:xfrm>
                </p:grpSpPr>
                <p:grpSp>
                  <p:nvGrpSpPr>
                    <p:cNvPr id="9636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19" cy="155"/>
                      <a:chOff x="844" y="3337"/>
                      <a:chExt cx="319" cy="155"/>
                    </a:xfrm>
                  </p:grpSpPr>
                  <p:sp>
                    <p:nvSpPr>
                      <p:cNvPr id="96364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65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19" cy="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361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362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63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635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5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6354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55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56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6348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486702" y="4405325"/>
            <a:ext cx="1171178" cy="246063"/>
            <a:chOff x="504" y="3523"/>
            <a:chExt cx="681" cy="155"/>
          </a:xfrm>
        </p:grpSpPr>
        <p:grpSp>
          <p:nvGrpSpPr>
            <p:cNvPr id="96334" name="Group 87"/>
            <p:cNvGrpSpPr>
              <a:grpSpLocks/>
            </p:cNvGrpSpPr>
            <p:nvPr/>
          </p:nvGrpSpPr>
          <p:grpSpPr bwMode="auto">
            <a:xfrm>
              <a:off x="623" y="3523"/>
              <a:ext cx="486" cy="155"/>
              <a:chOff x="723" y="3453"/>
              <a:chExt cx="486" cy="155"/>
            </a:xfrm>
          </p:grpSpPr>
          <p:grpSp>
            <p:nvGrpSpPr>
              <p:cNvPr id="96338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73" cy="155"/>
                <a:chOff x="836" y="3305"/>
                <a:chExt cx="373" cy="155"/>
              </a:xfrm>
            </p:grpSpPr>
            <p:grpSp>
              <p:nvGrpSpPr>
                <p:cNvPr id="96341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19" cy="155"/>
                  <a:chOff x="844" y="3337"/>
                  <a:chExt cx="319" cy="155"/>
                </a:xfrm>
              </p:grpSpPr>
              <p:sp>
                <p:nvSpPr>
                  <p:cNvPr id="9634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46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1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42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4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4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sp>
            <p:nvSpPr>
              <p:cNvPr id="96339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40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35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36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37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0" name="Group 100"/>
          <p:cNvGrpSpPr>
            <a:grpSpLocks/>
          </p:cNvGrpSpPr>
          <p:nvPr/>
        </p:nvGrpSpPr>
        <p:grpSpPr bwMode="auto">
          <a:xfrm>
            <a:off x="1601127" y="3236913"/>
            <a:ext cx="1425707" cy="1323975"/>
            <a:chOff x="931" y="1941"/>
            <a:chExt cx="829" cy="834"/>
          </a:xfrm>
        </p:grpSpPr>
        <p:sp>
          <p:nvSpPr>
            <p:cNvPr id="96326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27" name="Group 102"/>
            <p:cNvGrpSpPr>
              <a:grpSpLocks/>
            </p:cNvGrpSpPr>
            <p:nvPr/>
          </p:nvGrpSpPr>
          <p:grpSpPr bwMode="auto">
            <a:xfrm>
              <a:off x="931" y="1941"/>
              <a:ext cx="500" cy="834"/>
              <a:chOff x="569" y="2954"/>
              <a:chExt cx="500" cy="834"/>
            </a:xfrm>
          </p:grpSpPr>
          <p:sp>
            <p:nvSpPr>
              <p:cNvPr id="96328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29" name="Text Box 104"/>
              <p:cNvSpPr txBox="1">
                <a:spLocks noChangeArrowheads="1"/>
              </p:cNvSpPr>
              <p:nvPr/>
            </p:nvSpPr>
            <p:spPr bwMode="auto">
              <a:xfrm>
                <a:off x="610" y="2954"/>
                <a:ext cx="444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6330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1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2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3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16" name="Group 145"/>
          <p:cNvGrpSpPr>
            <a:grpSpLocks/>
          </p:cNvGrpSpPr>
          <p:nvPr/>
        </p:nvGrpSpPr>
        <p:grpSpPr bwMode="auto">
          <a:xfrm>
            <a:off x="870215" y="3344875"/>
            <a:ext cx="548614" cy="246063"/>
            <a:chOff x="844" y="3337"/>
            <a:chExt cx="319" cy="155"/>
          </a:xfrm>
        </p:grpSpPr>
        <p:sp>
          <p:nvSpPr>
            <p:cNvPr id="96324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25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1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9217" name="Group 44"/>
          <p:cNvGrpSpPr>
            <a:grpSpLocks/>
          </p:cNvGrpSpPr>
          <p:nvPr/>
        </p:nvGrpSpPr>
        <p:grpSpPr bwMode="auto">
          <a:xfrm>
            <a:off x="1295004" y="1247775"/>
            <a:ext cx="1057671" cy="1460500"/>
            <a:chOff x="651" y="681"/>
            <a:chExt cx="615" cy="920"/>
          </a:xfrm>
        </p:grpSpPr>
        <p:sp>
          <p:nvSpPr>
            <p:cNvPr id="96316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17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631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19" name="Text Box 48"/>
              <p:cNvSpPr txBox="1">
                <a:spLocks noChangeArrowheads="1"/>
              </p:cNvSpPr>
              <p:nvPr/>
            </p:nvSpPr>
            <p:spPr bwMode="auto">
              <a:xfrm>
                <a:off x="610" y="2954"/>
                <a:ext cx="444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632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20" name="Group 109"/>
          <p:cNvGrpSpPr>
            <a:grpSpLocks/>
          </p:cNvGrpSpPr>
          <p:nvPr/>
        </p:nvGrpSpPr>
        <p:grpSpPr bwMode="auto">
          <a:xfrm>
            <a:off x="77392" y="1136650"/>
            <a:ext cx="1171178" cy="1217613"/>
            <a:chOff x="1404" y="3105"/>
            <a:chExt cx="681" cy="767"/>
          </a:xfrm>
        </p:grpSpPr>
        <p:grpSp>
          <p:nvGrpSpPr>
            <p:cNvPr id="96281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9"/>
              <a:chOff x="42" y="886"/>
              <a:chExt cx="681" cy="469"/>
            </a:xfrm>
          </p:grpSpPr>
          <p:grpSp>
            <p:nvGrpSpPr>
              <p:cNvPr id="96286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73" cy="155"/>
                <a:chOff x="740" y="3209"/>
                <a:chExt cx="373" cy="155"/>
              </a:xfrm>
            </p:grpSpPr>
            <p:grpSp>
              <p:nvGrpSpPr>
                <p:cNvPr id="96311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19" cy="155"/>
                  <a:chOff x="844" y="3337"/>
                  <a:chExt cx="319" cy="155"/>
                </a:xfrm>
              </p:grpSpPr>
              <p:sp>
                <p:nvSpPr>
                  <p:cNvPr id="9631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15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1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12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13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287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73" cy="155"/>
                <a:chOff x="836" y="3305"/>
                <a:chExt cx="373" cy="155"/>
              </a:xfrm>
            </p:grpSpPr>
            <p:grpSp>
              <p:nvGrpSpPr>
                <p:cNvPr id="96305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19" cy="155"/>
                  <a:chOff x="844" y="3337"/>
                  <a:chExt cx="319" cy="155"/>
                </a:xfrm>
              </p:grpSpPr>
              <p:sp>
                <p:nvSpPr>
                  <p:cNvPr id="9630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10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1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06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07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0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6288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03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04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289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5"/>
                <a:chOff x="504" y="3523"/>
                <a:chExt cx="681" cy="155"/>
              </a:xfrm>
            </p:grpSpPr>
            <p:grpSp>
              <p:nvGrpSpPr>
                <p:cNvPr id="96290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6" cy="155"/>
                  <a:chOff x="723" y="3453"/>
                  <a:chExt cx="486" cy="155"/>
                </a:xfrm>
              </p:grpSpPr>
              <p:grpSp>
                <p:nvGrpSpPr>
                  <p:cNvPr id="96294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3" cy="155"/>
                    <a:chOff x="836" y="3305"/>
                    <a:chExt cx="373" cy="155"/>
                  </a:xfrm>
                </p:grpSpPr>
                <p:grpSp>
                  <p:nvGrpSpPr>
                    <p:cNvPr id="96297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19" cy="155"/>
                      <a:chOff x="844" y="3337"/>
                      <a:chExt cx="319" cy="155"/>
                    </a:xfrm>
                  </p:grpSpPr>
                  <p:sp>
                    <p:nvSpPr>
                      <p:cNvPr id="96301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02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19" cy="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298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299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00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6295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296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6291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292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293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6282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283" name="Group 142"/>
            <p:cNvGrpSpPr>
              <a:grpSpLocks/>
            </p:cNvGrpSpPr>
            <p:nvPr/>
          </p:nvGrpSpPr>
          <p:grpSpPr bwMode="auto">
            <a:xfrm>
              <a:off x="1695" y="3227"/>
              <a:ext cx="319" cy="155"/>
              <a:chOff x="844" y="3337"/>
              <a:chExt cx="319" cy="155"/>
            </a:xfrm>
          </p:grpSpPr>
          <p:sp>
            <p:nvSpPr>
              <p:cNvPr id="96284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285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1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sp>
        <p:nvSpPr>
          <p:cNvPr id="649442" name="Rectangle 226"/>
          <p:cNvSpPr>
            <a:spLocks noChangeArrowheads="1"/>
          </p:cNvSpPr>
          <p:nvPr/>
        </p:nvSpPr>
        <p:spPr bwMode="auto">
          <a:xfrm>
            <a:off x="5444861" y="4230689"/>
            <a:ext cx="370615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ea typeface="ＭＳ Ｐゴシック" charset="0"/>
                <a:cs typeface="ＭＳ Ｐゴシック" charset="0"/>
              </a:rPr>
              <a:t>client now knows its IP address, name and IP address of DSN server, IP address of its first-hop router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2" y="1101725"/>
            <a:ext cx="39606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73" y="174625"/>
            <a:ext cx="4012275" cy="1143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3600">
                <a:cs typeface="+mj-cs"/>
              </a:rPr>
              <a:t>DHCP: Wireshark output </a:t>
            </a:r>
            <a:r>
              <a:rPr lang="en-US" sz="3200">
                <a:cs typeface="+mj-cs"/>
              </a:rPr>
              <a:t>(home LAN)</a:t>
            </a:r>
          </a:p>
        </p:txBody>
      </p:sp>
      <p:sp>
        <p:nvSpPr>
          <p:cNvPr id="9728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97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ACB17115-4C56-4A27-B7F1-698FE5882951}" type="slidenum">
              <a:rPr lang="en-US" altLang="en-US" sz="1200">
                <a:latin typeface="Tahoma" pitchFamily="34" charset="0"/>
              </a:rPr>
              <a:pPr/>
              <a:t>55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4951282" y="500063"/>
            <a:ext cx="4535216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/>
              <a:t>Message type: </a:t>
            </a:r>
            <a:r>
              <a:rPr lang="en-US" altLang="en-US" sz="1200" b="1">
                <a:solidFill>
                  <a:srgbClr val="FF0000"/>
                </a:solidFill>
              </a:rPr>
              <a:t>Boot Reply (2)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Client IP address: 192.168.1.101 (192.168.1.101)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Next server IP address: 192.168.1.1 (192.168.1.1)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(t=53,l=1) DHCP Message Type = DHCP ACK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(t=54,l=4) Server Identifier = 192.168.1.1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(t=1,l=4) Subnet Mask = 255.255.255.0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(t=3,l=4) Router = 192.168.1.1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(6) Domain Name Server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Length: 12; Value: 445747E2445749F244574092; 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68.87.71.226;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68.87.73.242; 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68.87.64.146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(t=15,l=20) Domain Name = "hsd1.ma.comcast.net."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</p:txBody>
      </p:sp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4899687" y="298451"/>
            <a:ext cx="10319" cy="6276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8270479" y="485775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reply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170260" y="1506538"/>
            <a:ext cx="443583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/>
              <a:t>Message type: </a:t>
            </a:r>
            <a:r>
              <a:rPr lang="en-US" altLang="en-US" sz="1200" b="1" u="sng">
                <a:solidFill>
                  <a:srgbClr val="FF0000"/>
                </a:solidFill>
              </a:rPr>
              <a:t>Boot Request (1)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Client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Next server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(t=53,l=1) </a:t>
            </a:r>
            <a:r>
              <a:rPr lang="en-US" altLang="en-US" sz="1200" b="1">
                <a:solidFill>
                  <a:srgbClr val="FF0000"/>
                </a:solidFill>
              </a:rPr>
              <a:t>DHCP Message Type = DHCP Request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(61) Client identifier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Length: 7; Value: 010016D323688A; 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(t=50,l=4) Requested IP Address = 192.168.1.101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(t=12,l=5) Host Name = "nomad"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(55) Parameter Request List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Length: 11; Value: 010F03062C2E2F1F21F92B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</a:t>
            </a:r>
            <a:r>
              <a:rPr lang="en-US" altLang="en-US" sz="1200" b="1">
                <a:solidFill>
                  <a:srgbClr val="FF0000"/>
                </a:solidFill>
              </a:rPr>
              <a:t>1 = Subnet Mask; 15 = Domain Name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3 = Router; 6 = Domain Name Server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44 = NetBIOS over TCP/IP Name Server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……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2830777" y="1885950"/>
            <a:ext cx="1212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request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6" y="857250"/>
            <a:ext cx="74277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866" y="163514"/>
            <a:ext cx="8420100" cy="930275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IP addresses: how to get one?</a:t>
            </a:r>
            <a:endParaRPr lang="en-US" altLang="en-US" sz="4800">
              <a:ea typeface="ＭＳ Ｐゴシック" pitchFamily="34" charset="-128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527977" y="1343025"/>
            <a:ext cx="8750300" cy="1809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Q:</a:t>
            </a:r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 how does </a:t>
            </a:r>
            <a:r>
              <a:rPr lang="en-US" altLang="en-US" i="1">
                <a:ea typeface="ＭＳ Ｐゴシック" pitchFamily="34" charset="-128"/>
                <a:cs typeface="ＭＳ Ｐゴシック" pitchFamily="34" charset="-128"/>
              </a:rPr>
              <a:t>network</a:t>
            </a:r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 get subnet part of IP addr?</a:t>
            </a:r>
          </a:p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A:</a:t>
            </a:r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 gets allocated portion of its provider ISP</a:t>
            </a:r>
            <a:r>
              <a:rPr lang="ja-JP" altLang="en-US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  <a:cs typeface="ＭＳ Ｐゴシック" pitchFamily="34" charset="-128"/>
              </a:rPr>
              <a:t>s address space</a:t>
            </a:r>
            <a:endParaRPr lang="en-US" altLang="en-US" sz="240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83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98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1DA9BD3D-68BB-49DD-B6A9-C6F4D32B265D}" type="slidenum">
              <a:rPr lang="en-US" altLang="en-US" sz="1200">
                <a:latin typeface="Tahoma" pitchFamily="34" charset="0"/>
              </a:rPr>
              <a:pPr/>
              <a:t>56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41483" y="3514726"/>
            <a:ext cx="926451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99"/>
                </a:solidFill>
              </a:rPr>
              <a:t>ISP's block          </a:t>
            </a:r>
            <a:r>
              <a:rPr lang="en-US" altLang="en-US" sz="1800" u="sng">
                <a:solidFill>
                  <a:srgbClr val="000099"/>
                </a:solidFill>
              </a:rPr>
              <a:t>11001000  00010111  00010000</a:t>
            </a:r>
            <a:r>
              <a:rPr lang="en-US" altLang="en-US" sz="1800">
                <a:solidFill>
                  <a:srgbClr val="000099"/>
                </a:solidFill>
              </a:rPr>
              <a:t>  00000000    200.23.16.0/20</a:t>
            </a:r>
            <a:r>
              <a:rPr lang="en-US" altLang="en-US" sz="1800">
                <a:solidFill>
                  <a:schemeClr val="accent2"/>
                </a:solidFill>
              </a:rPr>
              <a:t> </a:t>
            </a:r>
          </a:p>
          <a:p>
            <a:endParaRPr lang="en-US" altLang="en-US" sz="1800"/>
          </a:p>
          <a:p>
            <a:r>
              <a:rPr lang="en-US" altLang="en-US" sz="1800"/>
              <a:t>Organization 0    </a:t>
            </a:r>
            <a:r>
              <a:rPr lang="en-US" altLang="en-US" sz="1800" u="sng"/>
              <a:t>11001000  00010111  0001000</a:t>
            </a:r>
            <a:r>
              <a:rPr lang="en-US" altLang="en-US" sz="1800"/>
              <a:t>0  00000000    200.23.16.0/23 </a:t>
            </a:r>
          </a:p>
          <a:p>
            <a:r>
              <a:rPr lang="en-US" altLang="en-US" sz="1800"/>
              <a:t>Organization 1    </a:t>
            </a:r>
            <a:r>
              <a:rPr lang="en-US" altLang="en-US" sz="1800" u="sng"/>
              <a:t>11001000  00010111  0001001</a:t>
            </a:r>
            <a:r>
              <a:rPr lang="en-US" altLang="en-US" sz="1800"/>
              <a:t>0  00000000    200.23.18.0/23 </a:t>
            </a:r>
          </a:p>
          <a:p>
            <a:r>
              <a:rPr lang="en-US" altLang="en-US" sz="1800"/>
              <a:t>Organization 2    </a:t>
            </a:r>
            <a:r>
              <a:rPr lang="en-US" altLang="en-US" sz="1800" u="sng"/>
              <a:t>11001000  00010111  0001010</a:t>
            </a:r>
            <a:r>
              <a:rPr lang="en-US" altLang="en-US" sz="1800"/>
              <a:t>0  00000000    200.23.20.0/23 </a:t>
            </a:r>
          </a:p>
          <a:p>
            <a:r>
              <a:rPr lang="en-US" altLang="en-US" sz="1800"/>
              <a:t>   ...                                          …..                                   ….                ….</a:t>
            </a:r>
          </a:p>
          <a:p>
            <a:r>
              <a:rPr lang="en-US" altLang="en-US" sz="1800"/>
              <a:t>Organization 7    </a:t>
            </a:r>
            <a:r>
              <a:rPr lang="en-US" altLang="en-US" sz="1800" u="sng"/>
              <a:t>11001000  00010111  0001111</a:t>
            </a:r>
            <a:r>
              <a:rPr lang="en-US" altLang="en-US" sz="1800"/>
              <a:t>0  00000000    200.23.30.0/23</a:t>
            </a:r>
            <a:r>
              <a:rPr lang="en-US" altLang="en-US">
                <a:latin typeface="Times New Roman" pitchFamily="18" charset="0"/>
              </a:rPr>
              <a:t> </a:t>
            </a:r>
          </a:p>
          <a:p>
            <a:endParaRPr lang="en-US" altLang="en-US" sz="18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1" y="207964"/>
            <a:ext cx="9009989" cy="985837"/>
          </a:xfrm>
        </p:spPr>
        <p:txBody>
          <a:bodyPr/>
          <a:lstStyle/>
          <a:p>
            <a:r>
              <a:rPr lang="en-US" altLang="en-US" sz="3600">
                <a:ea typeface="ＭＳ Ｐゴシック" pitchFamily="34" charset="-128"/>
              </a:rPr>
              <a:t>Hierarchical addressing: route aggregation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93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993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A54D48A1-B3A0-470C-A5F5-B0C180B1AD61}" type="slidenum">
              <a:rPr lang="en-US" altLang="en-US" sz="1200">
                <a:latin typeface="Tahoma" pitchFamily="34" charset="0"/>
              </a:rPr>
              <a:pPr/>
              <a:t>57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9330" name="Freeform 3"/>
          <p:cNvSpPr>
            <a:spLocks/>
          </p:cNvSpPr>
          <p:nvPr/>
        </p:nvSpPr>
        <p:spPr bwMode="auto">
          <a:xfrm>
            <a:off x="5606521" y="4121151"/>
            <a:ext cx="2187575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Line 4"/>
          <p:cNvSpPr>
            <a:spLocks noChangeShapeType="1"/>
          </p:cNvSpPr>
          <p:nvPr/>
        </p:nvSpPr>
        <p:spPr bwMode="auto">
          <a:xfrm flipV="1">
            <a:off x="3068108" y="4397375"/>
            <a:ext cx="969963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Line 5"/>
          <p:cNvSpPr>
            <a:spLocks noChangeShapeType="1"/>
          </p:cNvSpPr>
          <p:nvPr/>
        </p:nvSpPr>
        <p:spPr bwMode="auto">
          <a:xfrm>
            <a:off x="3099065" y="3768725"/>
            <a:ext cx="815181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Line 6"/>
          <p:cNvSpPr>
            <a:spLocks noChangeShapeType="1"/>
          </p:cNvSpPr>
          <p:nvPr/>
        </p:nvSpPr>
        <p:spPr bwMode="auto">
          <a:xfrm>
            <a:off x="3171296" y="2987675"/>
            <a:ext cx="918369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Freeform 7"/>
          <p:cNvSpPr>
            <a:spLocks/>
          </p:cNvSpPr>
          <p:nvPr/>
        </p:nvSpPr>
        <p:spPr bwMode="auto">
          <a:xfrm>
            <a:off x="3871252" y="3567113"/>
            <a:ext cx="192100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5857611" y="3294063"/>
            <a:ext cx="17171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/>
              <a:t>200.23.16.0/20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99336" name="Group 9"/>
          <p:cNvGrpSpPr>
            <a:grpSpLocks/>
          </p:cNvGrpSpPr>
          <p:nvPr/>
        </p:nvGrpSpPr>
        <p:grpSpPr bwMode="auto">
          <a:xfrm>
            <a:off x="822060" y="2760663"/>
            <a:ext cx="2533254" cy="404812"/>
            <a:chOff x="1004" y="1639"/>
            <a:chExt cx="1473" cy="255"/>
          </a:xfrm>
        </p:grpSpPr>
        <p:sp>
          <p:nvSpPr>
            <p:cNvPr id="99372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3" name="Text Box 11"/>
            <p:cNvSpPr txBox="1">
              <a:spLocks noChangeArrowheads="1"/>
            </p:cNvSpPr>
            <p:nvPr/>
          </p:nvSpPr>
          <p:spPr bwMode="auto">
            <a:xfrm>
              <a:off x="1226" y="1664"/>
              <a:ext cx="903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200.23.16.0/23</a:t>
              </a:r>
              <a:endParaRPr lang="en-US" altLang="en-US" sz="1800"/>
            </a:p>
          </p:txBody>
        </p:sp>
      </p:grpSp>
      <p:grpSp>
        <p:nvGrpSpPr>
          <p:cNvPr id="99337" name="Group 12"/>
          <p:cNvGrpSpPr>
            <a:grpSpLocks/>
          </p:cNvGrpSpPr>
          <p:nvPr/>
        </p:nvGrpSpPr>
        <p:grpSpPr bwMode="auto">
          <a:xfrm>
            <a:off x="853017" y="3351213"/>
            <a:ext cx="2533254" cy="404812"/>
            <a:chOff x="1004" y="1639"/>
            <a:chExt cx="1473" cy="255"/>
          </a:xfrm>
        </p:grpSpPr>
        <p:sp>
          <p:nvSpPr>
            <p:cNvPr id="99370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1" name="Text Box 14"/>
            <p:cNvSpPr txBox="1">
              <a:spLocks noChangeArrowheads="1"/>
            </p:cNvSpPr>
            <p:nvPr/>
          </p:nvSpPr>
          <p:spPr bwMode="auto">
            <a:xfrm>
              <a:off x="1226" y="1664"/>
              <a:ext cx="903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200.23.18.0/23</a:t>
              </a:r>
              <a:endParaRPr lang="en-US" altLang="en-US" sz="1800"/>
            </a:p>
          </p:txBody>
        </p:sp>
      </p:grpSp>
      <p:grpSp>
        <p:nvGrpSpPr>
          <p:cNvPr id="99338" name="Group 15"/>
          <p:cNvGrpSpPr>
            <a:grpSpLocks/>
          </p:cNvGrpSpPr>
          <p:nvPr/>
        </p:nvGrpSpPr>
        <p:grpSpPr bwMode="auto">
          <a:xfrm>
            <a:off x="760148" y="4770438"/>
            <a:ext cx="2533254" cy="404812"/>
            <a:chOff x="1004" y="1639"/>
            <a:chExt cx="1473" cy="255"/>
          </a:xfrm>
        </p:grpSpPr>
        <p:sp>
          <p:nvSpPr>
            <p:cNvPr id="99368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9" name="Text Box 17"/>
            <p:cNvSpPr txBox="1">
              <a:spLocks noChangeArrowheads="1"/>
            </p:cNvSpPr>
            <p:nvPr/>
          </p:nvSpPr>
          <p:spPr bwMode="auto">
            <a:xfrm>
              <a:off x="1226" y="1664"/>
              <a:ext cx="903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200.23.30.0/23</a:t>
              </a:r>
              <a:endParaRPr lang="en-US" altLang="en-US" sz="1800"/>
            </a:p>
          </p:txBody>
        </p:sp>
      </p:grpSp>
      <p:sp>
        <p:nvSpPr>
          <p:cNvPr id="99339" name="Text Box 18"/>
          <p:cNvSpPr txBox="1">
            <a:spLocks noChangeArrowheads="1"/>
          </p:cNvSpPr>
          <p:nvPr/>
        </p:nvSpPr>
        <p:spPr bwMode="auto">
          <a:xfrm>
            <a:off x="3907367" y="3998913"/>
            <a:ext cx="1519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Fly-By-Night-ISP</a:t>
            </a:r>
            <a:endParaRPr lang="en-US" altLang="en-US" sz="1800"/>
          </a:p>
        </p:txBody>
      </p:sp>
      <p:sp>
        <p:nvSpPr>
          <p:cNvPr id="99340" name="Freeform 19"/>
          <p:cNvSpPr>
            <a:spLocks/>
          </p:cNvSpPr>
          <p:nvPr/>
        </p:nvSpPr>
        <p:spPr bwMode="auto">
          <a:xfrm>
            <a:off x="7766580" y="3095626"/>
            <a:ext cx="1565010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Text Box 20"/>
          <p:cNvSpPr txBox="1">
            <a:spLocks noChangeArrowheads="1"/>
          </p:cNvSpPr>
          <p:nvPr/>
        </p:nvSpPr>
        <p:spPr bwMode="auto">
          <a:xfrm>
            <a:off x="822061" y="2503488"/>
            <a:ext cx="1348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Organization 0</a:t>
            </a:r>
          </a:p>
        </p:txBody>
      </p:sp>
      <p:sp>
        <p:nvSpPr>
          <p:cNvPr id="99342" name="Text Box 21"/>
          <p:cNvSpPr txBox="1">
            <a:spLocks noChangeArrowheads="1"/>
          </p:cNvSpPr>
          <p:nvPr/>
        </p:nvSpPr>
        <p:spPr bwMode="auto">
          <a:xfrm>
            <a:off x="853017" y="4513263"/>
            <a:ext cx="1348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Organization 7</a:t>
            </a:r>
          </a:p>
        </p:txBody>
      </p:sp>
      <p:sp>
        <p:nvSpPr>
          <p:cNvPr id="99343" name="Text Box 22"/>
          <p:cNvSpPr txBox="1">
            <a:spLocks noChangeArrowheads="1"/>
          </p:cNvSpPr>
          <p:nvPr/>
        </p:nvSpPr>
        <p:spPr bwMode="auto">
          <a:xfrm>
            <a:off x="8024549" y="4322763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Internet</a:t>
            </a:r>
          </a:p>
        </p:txBody>
      </p:sp>
      <p:sp>
        <p:nvSpPr>
          <p:cNvPr id="99344" name="Text Box 23"/>
          <p:cNvSpPr txBox="1">
            <a:spLocks noChangeArrowheads="1"/>
          </p:cNvSpPr>
          <p:nvPr/>
        </p:nvSpPr>
        <p:spPr bwMode="auto">
          <a:xfrm>
            <a:off x="832380" y="3151188"/>
            <a:ext cx="1348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Organization 1</a:t>
            </a:r>
          </a:p>
        </p:txBody>
      </p:sp>
      <p:sp>
        <p:nvSpPr>
          <p:cNvPr id="99345" name="Freeform 24"/>
          <p:cNvSpPr>
            <a:spLocks/>
          </p:cNvSpPr>
          <p:nvPr/>
        </p:nvSpPr>
        <p:spPr bwMode="auto">
          <a:xfrm>
            <a:off x="3809340" y="4881564"/>
            <a:ext cx="192100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5"/>
          <p:cNvSpPr txBox="1">
            <a:spLocks noChangeArrowheads="1"/>
          </p:cNvSpPr>
          <p:nvPr/>
        </p:nvSpPr>
        <p:spPr bwMode="auto">
          <a:xfrm>
            <a:off x="4134379" y="5256213"/>
            <a:ext cx="10326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ISPs-R-Us</a:t>
            </a:r>
            <a:endParaRPr lang="en-US" altLang="en-US" sz="1800"/>
          </a:p>
        </p:txBody>
      </p:sp>
      <p:sp>
        <p:nvSpPr>
          <p:cNvPr id="99347" name="Freeform 26"/>
          <p:cNvSpPr>
            <a:spLocks/>
          </p:cNvSpPr>
          <p:nvPr/>
        </p:nvSpPr>
        <p:spPr bwMode="auto">
          <a:xfrm flipV="1">
            <a:off x="5678752" y="4902201"/>
            <a:ext cx="2187575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7"/>
          <p:cNvSpPr>
            <a:spLocks noChangeShapeType="1"/>
          </p:cNvSpPr>
          <p:nvPr/>
        </p:nvSpPr>
        <p:spPr bwMode="auto">
          <a:xfrm>
            <a:off x="3284803" y="5445125"/>
            <a:ext cx="5262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8"/>
          <p:cNvSpPr>
            <a:spLocks noChangeShapeType="1"/>
          </p:cNvSpPr>
          <p:nvPr/>
        </p:nvSpPr>
        <p:spPr bwMode="auto">
          <a:xfrm flipV="1">
            <a:off x="3119703" y="5511800"/>
            <a:ext cx="691356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9"/>
          <p:cNvSpPr>
            <a:spLocks noChangeShapeType="1"/>
          </p:cNvSpPr>
          <p:nvPr/>
        </p:nvSpPr>
        <p:spPr bwMode="auto">
          <a:xfrm flipV="1">
            <a:off x="3594364" y="5759451"/>
            <a:ext cx="268288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Text Box 30"/>
          <p:cNvSpPr txBox="1">
            <a:spLocks noChangeArrowheads="1"/>
          </p:cNvSpPr>
          <p:nvPr/>
        </p:nvSpPr>
        <p:spPr bwMode="auto">
          <a:xfrm>
            <a:off x="5991754" y="5151439"/>
            <a:ext cx="17171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/>
              <a:t>199.31.0.0/16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99352" name="Group 31"/>
          <p:cNvGrpSpPr>
            <a:grpSpLocks/>
          </p:cNvGrpSpPr>
          <p:nvPr/>
        </p:nvGrpSpPr>
        <p:grpSpPr bwMode="auto">
          <a:xfrm>
            <a:off x="873654" y="3941763"/>
            <a:ext cx="2533254" cy="404812"/>
            <a:chOff x="1004" y="1639"/>
            <a:chExt cx="1473" cy="255"/>
          </a:xfrm>
        </p:grpSpPr>
        <p:sp>
          <p:nvSpPr>
            <p:cNvPr id="99366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7" name="Text Box 33"/>
            <p:cNvSpPr txBox="1">
              <a:spLocks noChangeArrowheads="1"/>
            </p:cNvSpPr>
            <p:nvPr/>
          </p:nvSpPr>
          <p:spPr bwMode="auto">
            <a:xfrm>
              <a:off x="1226" y="1664"/>
              <a:ext cx="903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200.23.20.0/23</a:t>
              </a:r>
              <a:endParaRPr lang="en-US" altLang="en-US" sz="1800"/>
            </a:p>
          </p:txBody>
        </p:sp>
      </p:grpSp>
      <p:sp>
        <p:nvSpPr>
          <p:cNvPr id="99353" name="Text Box 34"/>
          <p:cNvSpPr txBox="1">
            <a:spLocks noChangeArrowheads="1"/>
          </p:cNvSpPr>
          <p:nvPr/>
        </p:nvSpPr>
        <p:spPr bwMode="auto">
          <a:xfrm>
            <a:off x="853017" y="3741738"/>
            <a:ext cx="1348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Organization 2</a:t>
            </a:r>
          </a:p>
        </p:txBody>
      </p:sp>
      <p:grpSp>
        <p:nvGrpSpPr>
          <p:cNvPr id="99354" name="Group 35"/>
          <p:cNvGrpSpPr>
            <a:grpSpLocks/>
          </p:cNvGrpSpPr>
          <p:nvPr/>
        </p:nvGrpSpPr>
        <p:grpSpPr bwMode="auto">
          <a:xfrm>
            <a:off x="2335475" y="4198939"/>
            <a:ext cx="257968" cy="666750"/>
            <a:chOff x="870" y="2941"/>
            <a:chExt cx="150" cy="420"/>
          </a:xfrm>
        </p:grpSpPr>
        <p:sp>
          <p:nvSpPr>
            <p:cNvPr id="99363" name="Text Box 36"/>
            <p:cNvSpPr txBox="1">
              <a:spLocks noChangeArrowheads="1"/>
            </p:cNvSpPr>
            <p:nvPr/>
          </p:nvSpPr>
          <p:spPr bwMode="auto">
            <a:xfrm>
              <a:off x="872" y="2941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4" name="Text Box 37"/>
            <p:cNvSpPr txBox="1">
              <a:spLocks noChangeArrowheads="1"/>
            </p:cNvSpPr>
            <p:nvPr/>
          </p:nvSpPr>
          <p:spPr bwMode="auto">
            <a:xfrm>
              <a:off x="870" y="3026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5" name="Text Box 38"/>
            <p:cNvSpPr txBox="1">
              <a:spLocks noChangeArrowheads="1"/>
            </p:cNvSpPr>
            <p:nvPr/>
          </p:nvSpPr>
          <p:spPr bwMode="auto">
            <a:xfrm>
              <a:off x="871" y="3109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grpSp>
        <p:nvGrpSpPr>
          <p:cNvPr id="99355" name="Group 39"/>
          <p:cNvGrpSpPr>
            <a:grpSpLocks/>
          </p:cNvGrpSpPr>
          <p:nvPr/>
        </p:nvGrpSpPr>
        <p:grpSpPr bwMode="auto">
          <a:xfrm>
            <a:off x="3449900" y="3903664"/>
            <a:ext cx="257968" cy="666750"/>
            <a:chOff x="870" y="2941"/>
            <a:chExt cx="150" cy="420"/>
          </a:xfrm>
        </p:grpSpPr>
        <p:sp>
          <p:nvSpPr>
            <p:cNvPr id="99360" name="Text Box 40"/>
            <p:cNvSpPr txBox="1">
              <a:spLocks noChangeArrowheads="1"/>
            </p:cNvSpPr>
            <p:nvPr/>
          </p:nvSpPr>
          <p:spPr bwMode="auto">
            <a:xfrm>
              <a:off x="872" y="2941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1" name="Text Box 41"/>
            <p:cNvSpPr txBox="1">
              <a:spLocks noChangeArrowheads="1"/>
            </p:cNvSpPr>
            <p:nvPr/>
          </p:nvSpPr>
          <p:spPr bwMode="auto">
            <a:xfrm>
              <a:off x="870" y="3026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2" name="Text Box 42"/>
            <p:cNvSpPr txBox="1">
              <a:spLocks noChangeArrowheads="1"/>
            </p:cNvSpPr>
            <p:nvPr/>
          </p:nvSpPr>
          <p:spPr bwMode="auto">
            <a:xfrm>
              <a:off x="871" y="3109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sp>
        <p:nvSpPr>
          <p:cNvPr id="99356" name="Text Box 43"/>
          <p:cNvSpPr txBox="1">
            <a:spLocks noChangeArrowheads="1"/>
          </p:cNvSpPr>
          <p:nvPr/>
        </p:nvSpPr>
        <p:spPr bwMode="auto">
          <a:xfrm>
            <a:off x="613966" y="1357313"/>
            <a:ext cx="81576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Gill Sans MT" pitchFamily="34" charset="0"/>
              </a:rPr>
              <a:t>hierarchical addressing allows efficient advertisement of routing </a:t>
            </a:r>
          </a:p>
          <a:p>
            <a:r>
              <a:rPr lang="en-US" altLang="en-US">
                <a:latin typeface="Gill Sans MT" pitchFamily="34" charset="0"/>
              </a:rPr>
              <a:t>information:</a:t>
            </a:r>
          </a:p>
        </p:txBody>
      </p:sp>
      <p:pic>
        <p:nvPicPr>
          <p:cNvPr id="99357" name="Picture 4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4" y="900113"/>
            <a:ext cx="84166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reeform 45"/>
          <p:cNvSpPr>
            <a:spLocks/>
          </p:cNvSpPr>
          <p:nvPr/>
        </p:nvSpPr>
        <p:spPr bwMode="auto">
          <a:xfrm>
            <a:off x="7778619" y="3084514"/>
            <a:ext cx="1565010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727473" y="1463675"/>
            <a:ext cx="6913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Gill Sans MT" pitchFamily="34" charset="0"/>
              </a:rPr>
              <a:t>ISPs-R-Us has a more specific route to Organization 1</a:t>
            </a:r>
          </a:p>
        </p:txBody>
      </p:sp>
      <p:sp>
        <p:nvSpPr>
          <p:cNvPr id="100355" name="Freeform 4"/>
          <p:cNvSpPr>
            <a:spLocks/>
          </p:cNvSpPr>
          <p:nvPr/>
        </p:nvSpPr>
        <p:spPr bwMode="auto">
          <a:xfrm>
            <a:off x="5606521" y="4114801"/>
            <a:ext cx="2187575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Line 5"/>
          <p:cNvSpPr>
            <a:spLocks noChangeShapeType="1"/>
          </p:cNvSpPr>
          <p:nvPr/>
        </p:nvSpPr>
        <p:spPr bwMode="auto">
          <a:xfrm flipV="1">
            <a:off x="3068108" y="4391025"/>
            <a:ext cx="969963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 flipV="1">
            <a:off x="3460222" y="5667375"/>
            <a:ext cx="361156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Line 7"/>
          <p:cNvSpPr>
            <a:spLocks noChangeShapeType="1"/>
          </p:cNvSpPr>
          <p:nvPr/>
        </p:nvSpPr>
        <p:spPr bwMode="auto">
          <a:xfrm>
            <a:off x="3171296" y="2981325"/>
            <a:ext cx="918369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Freeform 8"/>
          <p:cNvSpPr>
            <a:spLocks/>
          </p:cNvSpPr>
          <p:nvPr/>
        </p:nvSpPr>
        <p:spPr bwMode="auto">
          <a:xfrm>
            <a:off x="3871252" y="3560764"/>
            <a:ext cx="192100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Text Box 9"/>
          <p:cNvSpPr txBox="1">
            <a:spLocks noChangeArrowheads="1"/>
          </p:cNvSpPr>
          <p:nvPr/>
        </p:nvSpPr>
        <p:spPr bwMode="auto">
          <a:xfrm>
            <a:off x="5857611" y="3287714"/>
            <a:ext cx="17171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 u="sng">
                <a:solidFill>
                  <a:srgbClr val="CC0000"/>
                </a:solidFill>
              </a:rPr>
              <a:t>200.23.16.0/20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100361" name="Group 10"/>
          <p:cNvGrpSpPr>
            <a:grpSpLocks/>
          </p:cNvGrpSpPr>
          <p:nvPr/>
        </p:nvGrpSpPr>
        <p:grpSpPr bwMode="auto">
          <a:xfrm>
            <a:off x="822060" y="2754313"/>
            <a:ext cx="2533254" cy="404812"/>
            <a:chOff x="1004" y="1639"/>
            <a:chExt cx="1473" cy="255"/>
          </a:xfrm>
        </p:grpSpPr>
        <p:sp>
          <p:nvSpPr>
            <p:cNvPr id="100396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7" name="Text Box 12"/>
            <p:cNvSpPr txBox="1">
              <a:spLocks noChangeArrowheads="1"/>
            </p:cNvSpPr>
            <p:nvPr/>
          </p:nvSpPr>
          <p:spPr bwMode="auto">
            <a:xfrm>
              <a:off x="1226" y="1664"/>
              <a:ext cx="903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200.23.16.0/23</a:t>
              </a:r>
              <a:endParaRPr lang="en-US" altLang="en-US" sz="1800"/>
            </a:p>
          </p:txBody>
        </p:sp>
      </p:grpSp>
      <p:grpSp>
        <p:nvGrpSpPr>
          <p:cNvPr id="100362" name="Group 13"/>
          <p:cNvGrpSpPr>
            <a:grpSpLocks/>
          </p:cNvGrpSpPr>
          <p:nvPr/>
        </p:nvGrpSpPr>
        <p:grpSpPr bwMode="auto">
          <a:xfrm>
            <a:off x="1049073" y="5830888"/>
            <a:ext cx="2533254" cy="404812"/>
            <a:chOff x="1004" y="1639"/>
            <a:chExt cx="1473" cy="255"/>
          </a:xfrm>
        </p:grpSpPr>
        <p:sp>
          <p:nvSpPr>
            <p:cNvPr id="100394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5" name="Text Box 15"/>
            <p:cNvSpPr txBox="1">
              <a:spLocks noChangeArrowheads="1"/>
            </p:cNvSpPr>
            <p:nvPr/>
          </p:nvSpPr>
          <p:spPr bwMode="auto">
            <a:xfrm>
              <a:off x="1226" y="1664"/>
              <a:ext cx="903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200.23.18.0/23</a:t>
              </a:r>
              <a:endParaRPr lang="en-US" altLang="en-US" sz="1800"/>
            </a:p>
          </p:txBody>
        </p:sp>
      </p:grpSp>
      <p:grpSp>
        <p:nvGrpSpPr>
          <p:cNvPr id="100363" name="Group 16"/>
          <p:cNvGrpSpPr>
            <a:grpSpLocks/>
          </p:cNvGrpSpPr>
          <p:nvPr/>
        </p:nvGrpSpPr>
        <p:grpSpPr bwMode="auto">
          <a:xfrm>
            <a:off x="760148" y="4764088"/>
            <a:ext cx="2533254" cy="404812"/>
            <a:chOff x="1004" y="1639"/>
            <a:chExt cx="1473" cy="255"/>
          </a:xfrm>
        </p:grpSpPr>
        <p:sp>
          <p:nvSpPr>
            <p:cNvPr id="100392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3" name="Text Box 18"/>
            <p:cNvSpPr txBox="1">
              <a:spLocks noChangeArrowheads="1"/>
            </p:cNvSpPr>
            <p:nvPr/>
          </p:nvSpPr>
          <p:spPr bwMode="auto">
            <a:xfrm>
              <a:off x="1226" y="1664"/>
              <a:ext cx="903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200.23.30.0/23</a:t>
              </a:r>
              <a:endParaRPr lang="en-US" altLang="en-US" sz="1800"/>
            </a:p>
          </p:txBody>
        </p:sp>
      </p:grpSp>
      <p:sp>
        <p:nvSpPr>
          <p:cNvPr id="100364" name="Text Box 19"/>
          <p:cNvSpPr txBox="1">
            <a:spLocks noChangeArrowheads="1"/>
          </p:cNvSpPr>
          <p:nvPr/>
        </p:nvSpPr>
        <p:spPr bwMode="auto">
          <a:xfrm>
            <a:off x="3907367" y="3992563"/>
            <a:ext cx="1519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Fly-By-Night-ISP</a:t>
            </a:r>
            <a:endParaRPr lang="en-US" altLang="en-US" sz="1800"/>
          </a:p>
        </p:txBody>
      </p:sp>
      <p:sp>
        <p:nvSpPr>
          <p:cNvPr id="100365" name="Text Box 21"/>
          <p:cNvSpPr txBox="1">
            <a:spLocks noChangeArrowheads="1"/>
          </p:cNvSpPr>
          <p:nvPr/>
        </p:nvSpPr>
        <p:spPr bwMode="auto">
          <a:xfrm>
            <a:off x="822061" y="2497138"/>
            <a:ext cx="1348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Organization 0</a:t>
            </a:r>
          </a:p>
        </p:txBody>
      </p:sp>
      <p:sp>
        <p:nvSpPr>
          <p:cNvPr id="100366" name="Text Box 22"/>
          <p:cNvSpPr txBox="1">
            <a:spLocks noChangeArrowheads="1"/>
          </p:cNvSpPr>
          <p:nvPr/>
        </p:nvSpPr>
        <p:spPr bwMode="auto">
          <a:xfrm>
            <a:off x="853017" y="4506913"/>
            <a:ext cx="1348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Organization 7</a:t>
            </a:r>
          </a:p>
        </p:txBody>
      </p:sp>
      <p:sp>
        <p:nvSpPr>
          <p:cNvPr id="100367" name="Text Box 23"/>
          <p:cNvSpPr txBox="1">
            <a:spLocks noChangeArrowheads="1"/>
          </p:cNvSpPr>
          <p:nvPr/>
        </p:nvSpPr>
        <p:spPr bwMode="auto">
          <a:xfrm>
            <a:off x="8024549" y="4316413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Internet</a:t>
            </a:r>
          </a:p>
        </p:txBody>
      </p:sp>
      <p:sp>
        <p:nvSpPr>
          <p:cNvPr id="100368" name="Text Box 24"/>
          <p:cNvSpPr txBox="1">
            <a:spLocks noChangeArrowheads="1"/>
          </p:cNvSpPr>
          <p:nvPr/>
        </p:nvSpPr>
        <p:spPr bwMode="auto">
          <a:xfrm>
            <a:off x="1028436" y="5630863"/>
            <a:ext cx="1348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Organization 1</a:t>
            </a:r>
          </a:p>
        </p:txBody>
      </p:sp>
      <p:sp>
        <p:nvSpPr>
          <p:cNvPr id="100369" name="Freeform 25"/>
          <p:cNvSpPr>
            <a:spLocks/>
          </p:cNvSpPr>
          <p:nvPr/>
        </p:nvSpPr>
        <p:spPr bwMode="auto">
          <a:xfrm>
            <a:off x="3809340" y="4875214"/>
            <a:ext cx="192100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Text Box 26"/>
          <p:cNvSpPr txBox="1">
            <a:spLocks noChangeArrowheads="1"/>
          </p:cNvSpPr>
          <p:nvPr/>
        </p:nvSpPr>
        <p:spPr bwMode="auto">
          <a:xfrm>
            <a:off x="4134379" y="5249863"/>
            <a:ext cx="10326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ISPs-R-Us</a:t>
            </a:r>
            <a:endParaRPr lang="en-US" altLang="en-US" sz="1800"/>
          </a:p>
        </p:txBody>
      </p:sp>
      <p:sp>
        <p:nvSpPr>
          <p:cNvPr id="100371" name="Freeform 27"/>
          <p:cNvSpPr>
            <a:spLocks/>
          </p:cNvSpPr>
          <p:nvPr/>
        </p:nvSpPr>
        <p:spPr bwMode="auto">
          <a:xfrm flipV="1">
            <a:off x="5678752" y="4895851"/>
            <a:ext cx="2187575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Line 28"/>
          <p:cNvSpPr>
            <a:spLocks noChangeShapeType="1"/>
          </p:cNvSpPr>
          <p:nvPr/>
        </p:nvSpPr>
        <p:spPr bwMode="auto">
          <a:xfrm>
            <a:off x="3284803" y="5438775"/>
            <a:ext cx="5262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Line 29"/>
          <p:cNvSpPr>
            <a:spLocks noChangeShapeType="1"/>
          </p:cNvSpPr>
          <p:nvPr/>
        </p:nvSpPr>
        <p:spPr bwMode="auto">
          <a:xfrm flipV="1">
            <a:off x="3119703" y="5505450"/>
            <a:ext cx="691356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Line 30"/>
          <p:cNvSpPr>
            <a:spLocks noChangeShapeType="1"/>
          </p:cNvSpPr>
          <p:nvPr/>
        </p:nvSpPr>
        <p:spPr bwMode="auto">
          <a:xfrm flipV="1">
            <a:off x="3594364" y="5753101"/>
            <a:ext cx="268288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Text Box 31"/>
          <p:cNvSpPr txBox="1">
            <a:spLocks noChangeArrowheads="1"/>
          </p:cNvSpPr>
          <p:nvPr/>
        </p:nvSpPr>
        <p:spPr bwMode="auto">
          <a:xfrm>
            <a:off x="5991754" y="5145089"/>
            <a:ext cx="21034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199.31.0.0/16</a:t>
            </a:r>
          </a:p>
          <a:p>
            <a:r>
              <a:rPr lang="en-US" altLang="en-US" sz="1400"/>
              <a:t>or </a:t>
            </a:r>
            <a:r>
              <a:rPr lang="en-US" altLang="en-US" sz="1400" u="sng">
                <a:solidFill>
                  <a:srgbClr val="CC0000"/>
                </a:solidFill>
              </a:rPr>
              <a:t>200.23.18.0/23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100376" name="Group 32"/>
          <p:cNvGrpSpPr>
            <a:grpSpLocks/>
          </p:cNvGrpSpPr>
          <p:nvPr/>
        </p:nvGrpSpPr>
        <p:grpSpPr bwMode="auto">
          <a:xfrm>
            <a:off x="873654" y="3935413"/>
            <a:ext cx="2533254" cy="404812"/>
            <a:chOff x="1004" y="1639"/>
            <a:chExt cx="1473" cy="255"/>
          </a:xfrm>
        </p:grpSpPr>
        <p:sp>
          <p:nvSpPr>
            <p:cNvPr id="100390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1" name="Text Box 34"/>
            <p:cNvSpPr txBox="1">
              <a:spLocks noChangeArrowheads="1"/>
            </p:cNvSpPr>
            <p:nvPr/>
          </p:nvSpPr>
          <p:spPr bwMode="auto">
            <a:xfrm>
              <a:off x="1226" y="1664"/>
              <a:ext cx="903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200.23.20.0/23</a:t>
              </a:r>
              <a:endParaRPr lang="en-US" altLang="en-US" sz="1800"/>
            </a:p>
          </p:txBody>
        </p:sp>
      </p:grpSp>
      <p:sp>
        <p:nvSpPr>
          <p:cNvPr id="100377" name="Text Box 35"/>
          <p:cNvSpPr txBox="1">
            <a:spLocks noChangeArrowheads="1"/>
          </p:cNvSpPr>
          <p:nvPr/>
        </p:nvSpPr>
        <p:spPr bwMode="auto">
          <a:xfrm>
            <a:off x="853017" y="3735388"/>
            <a:ext cx="1348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Organization 2</a:t>
            </a:r>
          </a:p>
        </p:txBody>
      </p:sp>
      <p:grpSp>
        <p:nvGrpSpPr>
          <p:cNvPr id="100378" name="Group 36"/>
          <p:cNvGrpSpPr>
            <a:grpSpLocks/>
          </p:cNvGrpSpPr>
          <p:nvPr/>
        </p:nvGrpSpPr>
        <p:grpSpPr bwMode="auto">
          <a:xfrm>
            <a:off x="2335475" y="4192589"/>
            <a:ext cx="257968" cy="666750"/>
            <a:chOff x="870" y="2941"/>
            <a:chExt cx="150" cy="420"/>
          </a:xfrm>
        </p:grpSpPr>
        <p:sp>
          <p:nvSpPr>
            <p:cNvPr id="100387" name="Text Box 37"/>
            <p:cNvSpPr txBox="1">
              <a:spLocks noChangeArrowheads="1"/>
            </p:cNvSpPr>
            <p:nvPr/>
          </p:nvSpPr>
          <p:spPr bwMode="auto">
            <a:xfrm>
              <a:off x="872" y="2941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8" name="Text Box 38"/>
            <p:cNvSpPr txBox="1">
              <a:spLocks noChangeArrowheads="1"/>
            </p:cNvSpPr>
            <p:nvPr/>
          </p:nvSpPr>
          <p:spPr bwMode="auto">
            <a:xfrm>
              <a:off x="870" y="3026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9" name="Text Box 39"/>
            <p:cNvSpPr txBox="1">
              <a:spLocks noChangeArrowheads="1"/>
            </p:cNvSpPr>
            <p:nvPr/>
          </p:nvSpPr>
          <p:spPr bwMode="auto">
            <a:xfrm>
              <a:off x="871" y="3109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grpSp>
        <p:nvGrpSpPr>
          <p:cNvPr id="100379" name="Group 40"/>
          <p:cNvGrpSpPr>
            <a:grpSpLocks/>
          </p:cNvGrpSpPr>
          <p:nvPr/>
        </p:nvGrpSpPr>
        <p:grpSpPr bwMode="auto">
          <a:xfrm>
            <a:off x="3449900" y="3897314"/>
            <a:ext cx="257968" cy="666750"/>
            <a:chOff x="870" y="2941"/>
            <a:chExt cx="150" cy="420"/>
          </a:xfrm>
        </p:grpSpPr>
        <p:sp>
          <p:nvSpPr>
            <p:cNvPr id="100384" name="Text Box 41"/>
            <p:cNvSpPr txBox="1">
              <a:spLocks noChangeArrowheads="1"/>
            </p:cNvSpPr>
            <p:nvPr/>
          </p:nvSpPr>
          <p:spPr bwMode="auto">
            <a:xfrm>
              <a:off x="872" y="2941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5" name="Text Box 42"/>
            <p:cNvSpPr txBox="1">
              <a:spLocks noChangeArrowheads="1"/>
            </p:cNvSpPr>
            <p:nvPr/>
          </p:nvSpPr>
          <p:spPr bwMode="auto">
            <a:xfrm>
              <a:off x="870" y="3026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6" name="Text Box 43"/>
            <p:cNvSpPr txBox="1">
              <a:spLocks noChangeArrowheads="1"/>
            </p:cNvSpPr>
            <p:nvPr/>
          </p:nvSpPr>
          <p:spPr bwMode="auto">
            <a:xfrm>
              <a:off x="871" y="3109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pic>
        <p:nvPicPr>
          <p:cNvPr id="100380" name="Picture 4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4" y="900113"/>
            <a:ext cx="84166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92" y="241301"/>
            <a:ext cx="9168210" cy="931863"/>
          </a:xfrm>
        </p:spPr>
        <p:txBody>
          <a:bodyPr/>
          <a:lstStyle/>
          <a:p>
            <a:pPr>
              <a:defRPr/>
            </a:pPr>
            <a:r>
              <a:rPr lang="en-US" sz="3400">
                <a:cs typeface="+mj-cs"/>
              </a:rPr>
              <a:t>Hierarchical addressing: more specific routes</a:t>
            </a:r>
          </a:p>
        </p:txBody>
      </p:sp>
      <p:sp>
        <p:nvSpPr>
          <p:cNvPr id="1003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003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69029AC-AE76-49EB-ADA3-C0190F3F9D69}" type="slidenum">
              <a:rPr lang="en-US" altLang="en-US" sz="1200">
                <a:latin typeface="Tahoma" pitchFamily="34" charset="0"/>
              </a:rPr>
              <a:pPr/>
              <a:t>58</a:t>
            </a:fld>
            <a:endParaRPr lang="en-US" altLang="en-US" sz="12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1" y="1000125"/>
            <a:ext cx="59418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itchFamily="34" charset="-128"/>
              </a:rPr>
              <a:t>IP addressing: the last word...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53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Q:</a:t>
            </a:r>
            <a:r>
              <a:rPr lang="en-US">
                <a:cs typeface="+mn-cs"/>
              </a:rPr>
              <a:t> how does an ISP get block of addresses?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solidFill>
                  <a:srgbClr val="000099"/>
                </a:solidFill>
                <a:cs typeface="+mn-cs"/>
              </a:rPr>
              <a:t>ICANN</a:t>
            </a:r>
            <a:r>
              <a:rPr lang="en-US">
                <a:cs typeface="+mn-cs"/>
              </a:rPr>
              <a:t>: </a:t>
            </a:r>
            <a:r>
              <a:rPr lang="en-US">
                <a:solidFill>
                  <a:srgbClr val="000099"/>
                </a:solidFill>
                <a:cs typeface="+mn-cs"/>
              </a:rPr>
              <a:t>I</a:t>
            </a:r>
            <a:r>
              <a:rPr lang="en-US">
                <a:cs typeface="+mn-cs"/>
              </a:rPr>
              <a:t>nternet </a:t>
            </a:r>
            <a:r>
              <a:rPr lang="en-US">
                <a:solidFill>
                  <a:srgbClr val="000099"/>
                </a:solidFill>
                <a:cs typeface="+mn-cs"/>
              </a:rPr>
              <a:t>C</a:t>
            </a:r>
            <a:r>
              <a:rPr lang="en-US">
                <a:cs typeface="+mn-cs"/>
              </a:rPr>
              <a:t>orporation for </a:t>
            </a:r>
            <a:r>
              <a:rPr lang="en-US">
                <a:solidFill>
                  <a:srgbClr val="000099"/>
                </a:solidFill>
                <a:cs typeface="+mn-cs"/>
              </a:rPr>
              <a:t>A</a:t>
            </a:r>
            <a:r>
              <a:rPr lang="en-US">
                <a:cs typeface="+mn-cs"/>
              </a:rPr>
              <a:t>ssigned 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ames and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umbers http://www.icann.org/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allocates addresses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manages DNS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assigns domain names, resolves disputes</a:t>
            </a:r>
          </a:p>
        </p:txBody>
      </p:sp>
      <p:sp>
        <p:nvSpPr>
          <p:cNvPr id="10138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013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7FDB447-4654-4A32-8E5F-0F0109776CDE}" type="slidenum">
              <a:rPr lang="en-US" altLang="en-US" sz="1200">
                <a:latin typeface="Tahoma" pitchFamily="34" charset="0"/>
              </a:rPr>
              <a:pPr/>
              <a:t>59</a:t>
            </a:fld>
            <a:endParaRPr lang="en-US" altLang="en-US" sz="12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9" y="819151"/>
            <a:ext cx="512154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Freeform 2"/>
          <p:cNvSpPr>
            <a:spLocks/>
          </p:cNvSpPr>
          <p:nvPr/>
        </p:nvSpPr>
        <p:spPr bwMode="auto">
          <a:xfrm>
            <a:off x="2808421" y="5437188"/>
            <a:ext cx="4363111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491177" y="5589588"/>
            <a:ext cx="142570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370792" y="5775325"/>
            <a:ext cx="2447264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384551" y="5881689"/>
            <a:ext cx="773906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486938" y="6075363"/>
            <a:ext cx="1351756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202371" y="5621339"/>
            <a:ext cx="1145381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426744" y="5775325"/>
            <a:ext cx="1939925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864490" y="5803901"/>
            <a:ext cx="63804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935802" y="5589588"/>
            <a:ext cx="882254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/>
          <p:cNvGrpSpPr>
            <a:grpSpLocks/>
          </p:cNvGrpSpPr>
          <p:nvPr/>
        </p:nvGrpSpPr>
        <p:grpSpPr bwMode="auto">
          <a:xfrm>
            <a:off x="3988197" y="6015039"/>
            <a:ext cx="610526" cy="293687"/>
            <a:chOff x="1871277" y="1576300"/>
            <a:chExt cx="1128371" cy="437861"/>
          </a:xfrm>
        </p:grpSpPr>
        <p:sp>
          <p:nvSpPr>
            <p:cNvPr id="318" name="Oval 317"/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/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/>
          <p:cNvGrpSpPr>
            <a:grpSpLocks/>
          </p:cNvGrpSpPr>
          <p:nvPr/>
        </p:nvGrpSpPr>
        <p:grpSpPr bwMode="auto">
          <a:xfrm>
            <a:off x="4741466" y="5473700"/>
            <a:ext cx="612246" cy="292100"/>
            <a:chOff x="1871277" y="1576300"/>
            <a:chExt cx="1128371" cy="437861"/>
          </a:xfrm>
        </p:grpSpPr>
        <p:sp>
          <p:nvSpPr>
            <p:cNvPr id="329" name="Oval 328"/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/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/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/>
          <p:cNvGrpSpPr>
            <a:grpSpLocks/>
          </p:cNvGrpSpPr>
          <p:nvPr/>
        </p:nvGrpSpPr>
        <p:grpSpPr bwMode="auto">
          <a:xfrm>
            <a:off x="5437982" y="5927725"/>
            <a:ext cx="610527" cy="293688"/>
            <a:chOff x="1871277" y="1576300"/>
            <a:chExt cx="1128371" cy="437861"/>
          </a:xfrm>
        </p:grpSpPr>
        <p:sp>
          <p:nvSpPr>
            <p:cNvPr id="339" name="Oval 338"/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/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/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/>
          <p:cNvGrpSpPr>
            <a:grpSpLocks/>
          </p:cNvGrpSpPr>
          <p:nvPr/>
        </p:nvGrpSpPr>
        <p:grpSpPr bwMode="auto">
          <a:xfrm>
            <a:off x="6220487" y="5613400"/>
            <a:ext cx="612246" cy="293688"/>
            <a:chOff x="1871277" y="1576300"/>
            <a:chExt cx="1128371" cy="437861"/>
          </a:xfrm>
        </p:grpSpPr>
        <p:sp>
          <p:nvSpPr>
            <p:cNvPr id="349" name="Oval 348"/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/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903810" y="2330450"/>
            <a:ext cx="5709708" cy="3805238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/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/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/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/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/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/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/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/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/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/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/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/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/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/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/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7120" name="Text Box 167"/>
          <p:cNvSpPr txBox="1">
            <a:spLocks noChangeArrowheads="1"/>
          </p:cNvSpPr>
          <p:nvPr/>
        </p:nvSpPr>
        <p:spPr bwMode="auto">
          <a:xfrm>
            <a:off x="610527" y="277813"/>
            <a:ext cx="4745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  <a:latin typeface="Gill Sans MT" pitchFamily="34" charset="0"/>
              </a:rPr>
              <a:t>Per-router control plane</a:t>
            </a:r>
          </a:p>
        </p:txBody>
      </p:sp>
      <p:grpSp>
        <p:nvGrpSpPr>
          <p:cNvPr id="229" name="Group 228"/>
          <p:cNvGrpSpPr>
            <a:grpSpLocks/>
          </p:cNvGrpSpPr>
          <p:nvPr/>
        </p:nvGrpSpPr>
        <p:grpSpPr bwMode="auto">
          <a:xfrm>
            <a:off x="1981200" y="2686051"/>
            <a:ext cx="5537729" cy="879475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/>
            <p:cNvSpPr txBox="1">
              <a:spLocks noChangeArrowheads="1"/>
            </p:cNvSpPr>
            <p:nvPr/>
          </p:nvSpPr>
          <p:spPr bwMode="auto">
            <a:xfrm>
              <a:off x="1912558" y="783191"/>
              <a:ext cx="869059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/>
          <p:cNvSpPr txBox="1">
            <a:spLocks noChangeArrowheads="1"/>
          </p:cNvSpPr>
          <p:nvPr/>
        </p:nvSpPr>
        <p:spPr bwMode="auto">
          <a:xfrm>
            <a:off x="687917" y="1154113"/>
            <a:ext cx="883801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Individual routing algorithm components </a:t>
            </a:r>
            <a:r>
              <a:rPr lang="en-US" altLang="en-US" i="1">
                <a:solidFill>
                  <a:srgbClr val="000090"/>
                </a:solidFill>
              </a:rPr>
              <a:t>in each and every router </a:t>
            </a:r>
            <a:r>
              <a:rPr lang="en-US" altLang="en-US"/>
              <a:t>interact in the control plane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687116" y="3074988"/>
            <a:ext cx="6884006" cy="1053316"/>
            <a:chOff x="1557338" y="3074988"/>
            <a:chExt cx="6354467" cy="1053316"/>
          </a:xfrm>
        </p:grpSpPr>
        <p:sp>
          <p:nvSpPr>
            <p:cNvPr id="47178" name="TextBox 232"/>
            <p:cNvSpPr txBox="1">
              <a:spLocks noChangeArrowheads="1"/>
            </p:cNvSpPr>
            <p:nvPr/>
          </p:nvSpPr>
          <p:spPr bwMode="auto">
            <a:xfrm>
              <a:off x="7303422" y="3651250"/>
              <a:ext cx="57441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/>
            <p:cNvSpPr txBox="1">
              <a:spLocks noChangeArrowheads="1"/>
            </p:cNvSpPr>
            <p:nvPr/>
          </p:nvSpPr>
          <p:spPr bwMode="auto">
            <a:xfrm>
              <a:off x="7245646" y="3074988"/>
              <a:ext cx="66615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981200" y="3702051"/>
            <a:ext cx="5553208" cy="1120775"/>
            <a:chOff x="-4746102" y="4471477"/>
            <a:chExt cx="5126173" cy="1120753"/>
          </a:xfrm>
        </p:grpSpPr>
        <p:pic>
          <p:nvPicPr>
            <p:cNvPr id="47156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/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473061" y="2882901"/>
            <a:ext cx="4806818" cy="1577975"/>
            <a:chOff x="-4267279" y="3655204"/>
            <a:chExt cx="4437063" cy="1578510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/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/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/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Control Plane</a:t>
            </a:r>
          </a:p>
        </p:txBody>
      </p:sp>
      <p:sp>
        <p:nvSpPr>
          <p:cNvPr id="47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5-</a:t>
            </a:r>
            <a:fld id="{F161CDDA-C7E6-4B5B-978D-C3C7D43B97A0}" type="slidenum">
              <a:rPr lang="en-US" altLang="en-US" sz="1200">
                <a:latin typeface="Tahoma" pitchFamily="34" charset="0"/>
              </a:rPr>
              <a:pPr/>
              <a:t>6</a:t>
            </a:fld>
            <a:endParaRPr lang="en-US" altLang="en-US" sz="1200">
              <a:latin typeface="Tahoma" pitchFamily="34" charset="0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 flipH="1">
            <a:off x="1389592" y="5802314"/>
            <a:ext cx="1633802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/>
          <p:cNvSpPr txBox="1">
            <a:spLocks noChangeArrowheads="1"/>
          </p:cNvSpPr>
          <p:nvPr/>
        </p:nvSpPr>
        <p:spPr bwMode="auto">
          <a:xfrm>
            <a:off x="3465381" y="54737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/>
          <p:cNvSpPr txBox="1">
            <a:spLocks noChangeArrowheads="1"/>
          </p:cNvSpPr>
          <p:nvPr/>
        </p:nvSpPr>
        <p:spPr bwMode="auto">
          <a:xfrm>
            <a:off x="3654559" y="57610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/>
          <p:cNvGrpSpPr>
            <a:grpSpLocks/>
          </p:cNvGrpSpPr>
          <p:nvPr/>
        </p:nvGrpSpPr>
        <p:grpSpPr bwMode="auto">
          <a:xfrm>
            <a:off x="1016398" y="5237163"/>
            <a:ext cx="1750748" cy="524151"/>
            <a:chOff x="-4079003" y="2717403"/>
            <a:chExt cx="1616718" cy="525348"/>
          </a:xfrm>
        </p:grpSpPr>
        <p:sp>
          <p:nvSpPr>
            <p:cNvPr id="47145" name="Rectangle 97"/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/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/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/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/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463270" cy="27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/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/>
          <p:cNvSpPr>
            <a:spLocks/>
          </p:cNvSpPr>
          <p:nvPr/>
        </p:nvSpPr>
        <p:spPr bwMode="auto">
          <a:xfrm>
            <a:off x="2701793" y="5668963"/>
            <a:ext cx="1064551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/>
          <p:cNvGrpSpPr>
            <a:grpSpLocks/>
          </p:cNvGrpSpPr>
          <p:nvPr/>
        </p:nvGrpSpPr>
        <p:grpSpPr bwMode="auto">
          <a:xfrm>
            <a:off x="2940844" y="5659439"/>
            <a:ext cx="612246" cy="293687"/>
            <a:chOff x="1871277" y="1576300"/>
            <a:chExt cx="1128371" cy="437861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/>
          <p:cNvSpPr txBox="1">
            <a:spLocks noChangeArrowheads="1"/>
          </p:cNvSpPr>
          <p:nvPr/>
        </p:nvSpPr>
        <p:spPr bwMode="auto">
          <a:xfrm>
            <a:off x="213255" y="4903789"/>
            <a:ext cx="215833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values in arriving </a:t>
            </a:r>
          </a:p>
          <a:p>
            <a:r>
              <a:rPr lang="en-US" altLang="en-US" sz="1400"/>
              <a:t>packet header</a:t>
            </a:r>
            <a:endParaRPr lang="en-US" altLang="en-US" sz="1800"/>
          </a:p>
        </p:txBody>
      </p:sp>
      <p:sp>
        <p:nvSpPr>
          <p:cNvPr id="47135" name="TextBox 282"/>
          <p:cNvSpPr txBox="1">
            <a:spLocks noChangeArrowheads="1"/>
          </p:cNvSpPr>
          <p:nvPr/>
        </p:nvSpPr>
        <p:spPr bwMode="auto">
          <a:xfrm>
            <a:off x="3324358" y="5862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02800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8113" y="2702252"/>
            <a:ext cx="4479787" cy="369735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NAT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60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955" y="5602137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338" y="5602137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1098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/>
          <p:cNvSpPr>
            <a:spLocks/>
          </p:cNvSpPr>
          <p:nvPr/>
        </p:nvSpPr>
        <p:spPr bwMode="auto">
          <a:xfrm>
            <a:off x="4498976" y="1871663"/>
            <a:ext cx="4050110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30188"/>
            <a:ext cx="8765779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243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024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452C96E-1265-4CDC-8128-B03EE910EDCE}" type="slidenum">
              <a:rPr lang="en-US" altLang="en-US" sz="1200">
                <a:latin typeface="Tahoma" pitchFamily="34" charset="0"/>
              </a:rPr>
              <a:pPr/>
              <a:t>61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2403" name="Freeform 4"/>
          <p:cNvSpPr>
            <a:spLocks/>
          </p:cNvSpPr>
          <p:nvPr/>
        </p:nvSpPr>
        <p:spPr bwMode="auto">
          <a:xfrm>
            <a:off x="0" y="2579689"/>
            <a:ext cx="4170495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 flipV="1">
            <a:off x="4622800" y="3182938"/>
            <a:ext cx="1315641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5" name="Line 9"/>
          <p:cNvSpPr>
            <a:spLocks noChangeShapeType="1"/>
          </p:cNvSpPr>
          <p:nvPr/>
        </p:nvSpPr>
        <p:spPr bwMode="auto">
          <a:xfrm flipH="1">
            <a:off x="7594600" y="3233738"/>
            <a:ext cx="3250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6" name="Line 10"/>
          <p:cNvSpPr>
            <a:spLocks noChangeShapeType="1"/>
          </p:cNvSpPr>
          <p:nvPr/>
        </p:nvSpPr>
        <p:spPr bwMode="auto">
          <a:xfrm>
            <a:off x="7699508" y="2446338"/>
            <a:ext cx="144463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7" name="Line 11"/>
          <p:cNvSpPr>
            <a:spLocks noChangeShapeType="1"/>
          </p:cNvSpPr>
          <p:nvPr/>
        </p:nvSpPr>
        <p:spPr bwMode="auto">
          <a:xfrm flipV="1">
            <a:off x="7706387" y="3951288"/>
            <a:ext cx="1857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8377106" y="2176463"/>
            <a:ext cx="9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10.0.0.1</a:t>
            </a:r>
          </a:p>
        </p:txBody>
      </p:sp>
      <p:sp>
        <p:nvSpPr>
          <p:cNvPr id="102409" name="Text Box 13"/>
          <p:cNvSpPr txBox="1">
            <a:spLocks noChangeArrowheads="1"/>
          </p:cNvSpPr>
          <p:nvPr/>
        </p:nvSpPr>
        <p:spPr bwMode="auto">
          <a:xfrm>
            <a:off x="8514689" y="2944813"/>
            <a:ext cx="9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10.0.0.2</a:t>
            </a:r>
          </a:p>
        </p:txBody>
      </p:sp>
      <p:sp>
        <p:nvSpPr>
          <p:cNvPr id="102410" name="Text Box 14"/>
          <p:cNvSpPr txBox="1">
            <a:spLocks noChangeArrowheads="1"/>
          </p:cNvSpPr>
          <p:nvPr/>
        </p:nvSpPr>
        <p:spPr bwMode="auto">
          <a:xfrm>
            <a:off x="8461376" y="3751263"/>
            <a:ext cx="9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10.0.0.3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4569487" y="2667000"/>
            <a:ext cx="9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10.0.0.4</a:t>
            </a:r>
          </a:p>
        </p:txBody>
      </p:sp>
      <p:sp>
        <p:nvSpPr>
          <p:cNvPr id="102412" name="Line 16"/>
          <p:cNvSpPr>
            <a:spLocks noChangeShapeType="1"/>
          </p:cNvSpPr>
          <p:nvPr/>
        </p:nvSpPr>
        <p:spPr bwMode="auto">
          <a:xfrm flipH="1">
            <a:off x="4703631" y="2944814"/>
            <a:ext cx="92869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2517775" y="3324225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138.76.29.7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3793861" y="3271839"/>
            <a:ext cx="92869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5" name="Line 79"/>
          <p:cNvSpPr>
            <a:spLocks noChangeShapeType="1"/>
          </p:cNvSpPr>
          <p:nvPr/>
        </p:nvSpPr>
        <p:spPr bwMode="auto">
          <a:xfrm>
            <a:off x="765308" y="3222625"/>
            <a:ext cx="3277923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6" name="Text Box 81"/>
          <p:cNvSpPr txBox="1">
            <a:spLocks noChangeArrowheads="1"/>
          </p:cNvSpPr>
          <p:nvPr/>
        </p:nvSpPr>
        <p:spPr bwMode="auto">
          <a:xfrm>
            <a:off x="5193997" y="1674814"/>
            <a:ext cx="23006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local network</a:t>
            </a:r>
          </a:p>
          <a:p>
            <a:pPr algn="ctr"/>
            <a:r>
              <a:rPr lang="en-US" altLang="en-US" sz="1800"/>
              <a:t>(e.g., home network)</a:t>
            </a:r>
          </a:p>
          <a:p>
            <a:pPr algn="ctr"/>
            <a:r>
              <a:rPr lang="en-US" altLang="en-US" sz="1800"/>
              <a:t>10.0.0/24</a:t>
            </a:r>
          </a:p>
        </p:txBody>
      </p:sp>
      <p:sp>
        <p:nvSpPr>
          <p:cNvPr id="102417" name="Line 82"/>
          <p:cNvSpPr>
            <a:spLocks noChangeShapeType="1"/>
          </p:cNvSpPr>
          <p:nvPr/>
        </p:nvSpPr>
        <p:spPr bwMode="auto">
          <a:xfrm>
            <a:off x="7567083" y="1900238"/>
            <a:ext cx="15013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8" name="Line 83"/>
          <p:cNvSpPr>
            <a:spLocks noChangeShapeType="1"/>
          </p:cNvSpPr>
          <p:nvPr/>
        </p:nvSpPr>
        <p:spPr bwMode="auto">
          <a:xfrm>
            <a:off x="4369991" y="1760539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9" name="Line 84"/>
          <p:cNvSpPr>
            <a:spLocks noChangeShapeType="1"/>
          </p:cNvSpPr>
          <p:nvPr/>
        </p:nvSpPr>
        <p:spPr bwMode="auto">
          <a:xfrm flipH="1" flipV="1">
            <a:off x="4521333" y="1887538"/>
            <a:ext cx="9734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0" name="Line 86"/>
          <p:cNvSpPr>
            <a:spLocks noChangeShapeType="1"/>
          </p:cNvSpPr>
          <p:nvPr/>
        </p:nvSpPr>
        <p:spPr bwMode="auto">
          <a:xfrm>
            <a:off x="2792942" y="1900238"/>
            <a:ext cx="15013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1" name="Line 87"/>
          <p:cNvSpPr>
            <a:spLocks noChangeShapeType="1"/>
          </p:cNvSpPr>
          <p:nvPr/>
        </p:nvSpPr>
        <p:spPr bwMode="auto">
          <a:xfrm flipH="1" flipV="1">
            <a:off x="830661" y="1887538"/>
            <a:ext cx="9734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2" name="Text Box 88"/>
          <p:cNvSpPr txBox="1">
            <a:spLocks noChangeArrowheads="1"/>
          </p:cNvSpPr>
          <p:nvPr/>
        </p:nvSpPr>
        <p:spPr bwMode="auto">
          <a:xfrm>
            <a:off x="1827934" y="1662113"/>
            <a:ext cx="966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rest of</a:t>
            </a:r>
          </a:p>
          <a:p>
            <a:pPr algn="ctr"/>
            <a:r>
              <a:rPr lang="en-US" altLang="en-US" sz="1800"/>
              <a:t>Internet</a:t>
            </a:r>
          </a:p>
        </p:txBody>
      </p:sp>
      <p:sp>
        <p:nvSpPr>
          <p:cNvPr id="102423" name="Text Box 90"/>
          <p:cNvSpPr txBox="1">
            <a:spLocks noChangeArrowheads="1"/>
          </p:cNvSpPr>
          <p:nvPr/>
        </p:nvSpPr>
        <p:spPr bwMode="auto">
          <a:xfrm>
            <a:off x="4615921" y="4741864"/>
            <a:ext cx="376712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datagrams with source or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destination in this network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have 10.0.0/24 address for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source, destination (as usual)</a:t>
            </a:r>
          </a:p>
        </p:txBody>
      </p:sp>
      <p:sp>
        <p:nvSpPr>
          <p:cNvPr id="102424" name="Text Box 92"/>
          <p:cNvSpPr txBox="1">
            <a:spLocks noChangeArrowheads="1"/>
          </p:cNvSpPr>
          <p:nvPr/>
        </p:nvSpPr>
        <p:spPr bwMode="auto">
          <a:xfrm>
            <a:off x="292365" y="4746626"/>
            <a:ext cx="39916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all</a:t>
            </a:r>
            <a:r>
              <a:rPr lang="en-US" altLang="en-US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altLang="en-US">
                <a:latin typeface="Gill Sans MT" pitchFamily="34" charset="0"/>
              </a:rPr>
              <a:t>datagrams </a:t>
            </a:r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leaving</a:t>
            </a:r>
            <a:r>
              <a:rPr lang="en-US" altLang="en-US">
                <a:latin typeface="Gill Sans MT" pitchFamily="34" charset="0"/>
              </a:rPr>
              <a:t> local</a:t>
            </a:r>
          </a:p>
          <a:p>
            <a:pPr algn="r"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network have </a:t>
            </a:r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same</a:t>
            </a:r>
            <a:r>
              <a:rPr lang="en-US" altLang="en-US">
                <a:latin typeface="Gill Sans MT" pitchFamily="34" charset="0"/>
              </a:rPr>
              <a:t> single source NAT IP address: 138.76.29.7,different source port numbers</a:t>
            </a:r>
          </a:p>
        </p:txBody>
      </p:sp>
      <p:pic>
        <p:nvPicPr>
          <p:cNvPr id="102425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3" y="922338"/>
            <a:ext cx="84166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/>
          <p:cNvSpPr>
            <a:spLocks noChangeShapeType="1"/>
          </p:cNvSpPr>
          <p:nvPr/>
        </p:nvSpPr>
        <p:spPr bwMode="auto">
          <a:xfrm flipV="1">
            <a:off x="5219569" y="3344863"/>
            <a:ext cx="724032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7" name="Line 97"/>
          <p:cNvSpPr>
            <a:spLocks noChangeShapeType="1"/>
          </p:cNvSpPr>
          <p:nvPr/>
        </p:nvSpPr>
        <p:spPr bwMode="auto">
          <a:xfrm flipV="1">
            <a:off x="2932246" y="3308351"/>
            <a:ext cx="724032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2428" name="Group 98"/>
          <p:cNvGrpSpPr>
            <a:grpSpLocks/>
          </p:cNvGrpSpPr>
          <p:nvPr/>
        </p:nvGrpSpPr>
        <p:grpSpPr bwMode="auto">
          <a:xfrm>
            <a:off x="3936604" y="3059113"/>
            <a:ext cx="975121" cy="347662"/>
            <a:chOff x="4396" y="1245"/>
            <a:chExt cx="672" cy="248"/>
          </a:xfrm>
        </p:grpSpPr>
        <p:sp>
          <p:nvSpPr>
            <p:cNvPr id="1024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24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24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02443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7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44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5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29" name="Group 107"/>
          <p:cNvGrpSpPr>
            <a:grpSpLocks/>
          </p:cNvGrpSpPr>
          <p:nvPr/>
        </p:nvGrpSpPr>
        <p:grpSpPr bwMode="auto">
          <a:xfrm flipH="1">
            <a:off x="7807854" y="2239963"/>
            <a:ext cx="694796" cy="558800"/>
            <a:chOff x="-44" y="1473"/>
            <a:chExt cx="981" cy="1105"/>
          </a:xfrm>
        </p:grpSpPr>
        <p:pic>
          <p:nvPicPr>
            <p:cNvPr id="102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0" name="Group 110"/>
          <p:cNvGrpSpPr>
            <a:grpSpLocks/>
          </p:cNvGrpSpPr>
          <p:nvPr/>
        </p:nvGrpSpPr>
        <p:grpSpPr bwMode="auto">
          <a:xfrm flipH="1">
            <a:off x="7850849" y="2916238"/>
            <a:ext cx="694796" cy="558800"/>
            <a:chOff x="-44" y="1473"/>
            <a:chExt cx="981" cy="1105"/>
          </a:xfrm>
        </p:grpSpPr>
        <p:pic>
          <p:nvPicPr>
            <p:cNvPr id="102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1" name="Group 113"/>
          <p:cNvGrpSpPr>
            <a:grpSpLocks/>
          </p:cNvGrpSpPr>
          <p:nvPr/>
        </p:nvGrpSpPr>
        <p:grpSpPr bwMode="auto">
          <a:xfrm flipH="1">
            <a:off x="7859448" y="3670300"/>
            <a:ext cx="694796" cy="558800"/>
            <a:chOff x="-44" y="1473"/>
            <a:chExt cx="981" cy="1105"/>
          </a:xfrm>
        </p:grpSpPr>
        <p:pic>
          <p:nvPicPr>
            <p:cNvPr id="102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77850" y="230188"/>
            <a:ext cx="8765779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3425" name="Rectangle 3"/>
          <p:cNvSpPr>
            <a:spLocks noGrp="1" noChangeArrowheads="1"/>
          </p:cNvSpPr>
          <p:nvPr>
            <p:ph idx="1"/>
          </p:nvPr>
        </p:nvSpPr>
        <p:spPr>
          <a:xfrm>
            <a:off x="417910" y="1600200"/>
            <a:ext cx="912005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motivation: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 local network uses just one IP address as far as outside world is concerned: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latin typeface="Gill Sans MT" pitchFamily="34" charset="0"/>
                <a:ea typeface="ＭＳ Ｐゴシック" pitchFamily="34" charset="-128"/>
              </a:rPr>
              <a:t>range of addresses not needed from ISP:  just one IP address for all devices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latin typeface="Gill Sans MT" pitchFamily="34" charset="0"/>
                <a:ea typeface="ＭＳ Ｐゴシック" pitchFamily="34" charset="-128"/>
              </a:rPr>
              <a:t>can change addresses of devices in local network without notifying outside world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latin typeface="Gill Sans MT" pitchFamily="34" charset="0"/>
                <a:ea typeface="ＭＳ Ｐゴシック" pitchFamily="34" charset="-128"/>
              </a:rPr>
              <a:t>can change ISP without changing addresses of devices in local network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latin typeface="Gill Sans MT" pitchFamily="34" charset="0"/>
                <a:ea typeface="ＭＳ Ｐゴシック" pitchFamily="34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0342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034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3EDB6E2F-A235-4A7D-8D81-DD8CF940E880}" type="slidenum">
              <a:rPr lang="en-US" altLang="en-US" sz="1200">
                <a:latin typeface="Tahoma" pitchFamily="34" charset="0"/>
              </a:rPr>
              <a:pPr/>
              <a:t>62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10342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3" y="922338"/>
            <a:ext cx="84166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77850" y="230188"/>
            <a:ext cx="8765779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4449" name="Rectangle 3"/>
          <p:cNvSpPr>
            <a:spLocks noGrp="1" noChangeArrowheads="1"/>
          </p:cNvSpPr>
          <p:nvPr>
            <p:ph idx="1"/>
          </p:nvPr>
        </p:nvSpPr>
        <p:spPr>
          <a:xfrm>
            <a:off x="254530" y="1482725"/>
            <a:ext cx="929031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itchFamily="34" charset="-128"/>
                <a:cs typeface="ＭＳ Ｐゴシック" pitchFamily="34" charset="-128"/>
              </a:rPr>
              <a:t>   </a:t>
            </a:r>
            <a:r>
              <a:rPr lang="en-US" altLang="en-US" i="1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implementation</a:t>
            </a:r>
            <a:r>
              <a:rPr lang="en-US" altLang="en-US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:</a:t>
            </a:r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 NAT router must:</a:t>
            </a:r>
            <a:br>
              <a:rPr lang="en-US" altLang="en-US">
                <a:ea typeface="ＭＳ Ｐゴシック" pitchFamily="34" charset="-128"/>
                <a:cs typeface="ＭＳ Ｐゴシック" pitchFamily="34" charset="-128"/>
              </a:rPr>
            </a:br>
            <a:endParaRPr lang="en-US" altLang="en-US">
              <a:ea typeface="ＭＳ Ｐゴシック" pitchFamily="34" charset="-128"/>
              <a:cs typeface="ＭＳ Ｐゴシック" pitchFamily="34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i="1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outgoing datagrams:</a:t>
            </a:r>
            <a:r>
              <a:rPr lang="en-US" altLang="en-US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 </a:t>
            </a:r>
            <a:r>
              <a:rPr lang="en-US" altLang="en-US" i="1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replace</a:t>
            </a:r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. . . remote clients/servers will respond using (NAT IP address, new port #) as destination addr</a:t>
            </a:r>
            <a:br>
              <a:rPr lang="en-US" altLang="en-US" sz="2400">
                <a:latin typeface="Gill Sans MT" pitchFamily="34" charset="0"/>
                <a:ea typeface="Gill Sans MT" pitchFamily="34" charset="0"/>
                <a:cs typeface="Gill Sans MT" pitchFamily="34" charset="0"/>
              </a:rPr>
            </a:br>
            <a:endParaRPr lang="en-US" altLang="en-US" sz="2400">
              <a:latin typeface="Gill Sans MT" pitchFamily="34" charset="0"/>
              <a:ea typeface="Gill Sans MT" pitchFamily="34" charset="0"/>
              <a:cs typeface="Gill Sans MT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i="1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remember (in NAT translation table)</a:t>
            </a:r>
            <a:r>
              <a:rPr lang="en-US" altLang="en-US" i="1">
                <a:solidFill>
                  <a:schemeClr val="accent2"/>
                </a:solidFill>
                <a:latin typeface="Gill Sans MT" pitchFamily="34" charset="0"/>
                <a:ea typeface="ＭＳ Ｐゴシック" pitchFamily="34" charset="-128"/>
              </a:rPr>
              <a:t> </a:t>
            </a:r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every (source IP address, port #)  to (NAT IP address, new port #) translation pair</a:t>
            </a:r>
            <a:br>
              <a:rPr lang="en-US" altLang="en-US">
                <a:latin typeface="Gill Sans MT" pitchFamily="34" charset="0"/>
                <a:ea typeface="ＭＳ Ｐゴシック" pitchFamily="34" charset="-128"/>
              </a:rPr>
            </a:br>
            <a:endParaRPr lang="en-US" altLang="en-US">
              <a:latin typeface="Gill Sans MT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i="1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incoming datagrams:</a:t>
            </a:r>
            <a:r>
              <a:rPr lang="en-US" altLang="en-US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 </a:t>
            </a:r>
            <a:r>
              <a:rPr lang="en-US" altLang="en-US" i="1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replace</a:t>
            </a:r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10445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044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0F70764-D52E-4BFC-B1C2-C304247C2B87}" type="slidenum">
              <a:rPr lang="en-US" altLang="en-US" sz="1200">
                <a:latin typeface="Tahoma" pitchFamily="34" charset="0"/>
              </a:rPr>
              <a:pPr/>
              <a:t>63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3" y="922338"/>
            <a:ext cx="84166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/>
          <p:cNvSpPr>
            <a:spLocks/>
          </p:cNvSpPr>
          <p:nvPr/>
        </p:nvSpPr>
        <p:spPr bwMode="auto">
          <a:xfrm>
            <a:off x="194337" y="3651251"/>
            <a:ext cx="4430183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4" name="Freeform 29"/>
          <p:cNvSpPr>
            <a:spLocks/>
          </p:cNvSpPr>
          <p:nvPr/>
        </p:nvSpPr>
        <p:spPr bwMode="auto">
          <a:xfrm>
            <a:off x="4841214" y="2922588"/>
            <a:ext cx="4050109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Line 32"/>
          <p:cNvSpPr>
            <a:spLocks noChangeShapeType="1"/>
          </p:cNvSpPr>
          <p:nvPr/>
        </p:nvSpPr>
        <p:spPr bwMode="auto">
          <a:xfrm>
            <a:off x="4965040" y="4244975"/>
            <a:ext cx="6552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6" name="Line 34"/>
          <p:cNvSpPr>
            <a:spLocks noChangeShapeType="1"/>
          </p:cNvSpPr>
          <p:nvPr/>
        </p:nvSpPr>
        <p:spPr bwMode="auto">
          <a:xfrm>
            <a:off x="8041746" y="3497263"/>
            <a:ext cx="144463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7" name="Line 35"/>
          <p:cNvSpPr>
            <a:spLocks noChangeShapeType="1"/>
          </p:cNvSpPr>
          <p:nvPr/>
        </p:nvSpPr>
        <p:spPr bwMode="auto">
          <a:xfrm flipV="1">
            <a:off x="8048625" y="5002213"/>
            <a:ext cx="1857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8" name="Text Box 36"/>
          <p:cNvSpPr txBox="1">
            <a:spLocks noChangeArrowheads="1"/>
          </p:cNvSpPr>
          <p:nvPr/>
        </p:nvSpPr>
        <p:spPr bwMode="auto">
          <a:xfrm>
            <a:off x="8719344" y="3227388"/>
            <a:ext cx="9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10.0.0.1</a:t>
            </a:r>
          </a:p>
        </p:txBody>
      </p:sp>
      <p:sp>
        <p:nvSpPr>
          <p:cNvPr id="105479" name="Text Box 37"/>
          <p:cNvSpPr txBox="1">
            <a:spLocks noChangeArrowheads="1"/>
          </p:cNvSpPr>
          <p:nvPr/>
        </p:nvSpPr>
        <p:spPr bwMode="auto">
          <a:xfrm>
            <a:off x="8856928" y="3995738"/>
            <a:ext cx="9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10.0.0.2</a:t>
            </a: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8815653" y="4891088"/>
            <a:ext cx="9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6100101" y="2855913"/>
            <a:ext cx="2027634" cy="1033462"/>
            <a:chOff x="3550" y="2055"/>
            <a:chExt cx="1179" cy="651"/>
          </a:xfrm>
        </p:grpSpPr>
        <p:grpSp>
          <p:nvGrpSpPr>
            <p:cNvPr id="10557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8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200" dirty="0">
                    <a:solidFill>
                      <a:srgbClr val="000099"/>
                    </a:solidFill>
                  </a:rPr>
                  <a:t>S: 10.0.0.1, 3345</a:t>
                </a:r>
              </a:p>
              <a:p>
                <a:r>
                  <a:rPr lang="en-US" altLang="en-US" sz="1200" dirty="0"/>
                  <a:t>D: 128.119.40.186, 80</a:t>
                </a:r>
              </a:p>
            </p:txBody>
          </p:sp>
          <p:grpSp>
            <p:nvGrpSpPr>
              <p:cNvPr id="10558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558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57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7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3"/>
              <a:chOff x="5140" y="400"/>
              <a:chExt cx="218" cy="233"/>
            </a:xfrm>
          </p:grpSpPr>
          <p:sp>
            <p:nvSpPr>
              <p:cNvPr id="10557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7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105482" name="Text Box 54"/>
          <p:cNvSpPr txBox="1">
            <a:spLocks noChangeArrowheads="1"/>
          </p:cNvSpPr>
          <p:nvPr/>
        </p:nvSpPr>
        <p:spPr bwMode="auto">
          <a:xfrm>
            <a:off x="4911726" y="3817938"/>
            <a:ext cx="9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/>
              <a:t>10.0.0.4</a:t>
            </a:r>
          </a:p>
        </p:txBody>
      </p:sp>
      <p:sp>
        <p:nvSpPr>
          <p:cNvPr id="105483" name="Line 55"/>
          <p:cNvSpPr>
            <a:spLocks noChangeShapeType="1"/>
          </p:cNvSpPr>
          <p:nvPr/>
        </p:nvSpPr>
        <p:spPr bwMode="auto">
          <a:xfrm flipH="1">
            <a:off x="5045869" y="4073525"/>
            <a:ext cx="92869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84" name="Text Box 56"/>
          <p:cNvSpPr txBox="1">
            <a:spLocks noChangeArrowheads="1"/>
          </p:cNvSpPr>
          <p:nvPr/>
        </p:nvSpPr>
        <p:spPr bwMode="auto">
          <a:xfrm>
            <a:off x="2920206" y="4375150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/>
              <a:t>138.76.29.7</a:t>
            </a:r>
          </a:p>
        </p:txBody>
      </p:sp>
      <p:sp>
        <p:nvSpPr>
          <p:cNvPr id="105485" name="Line 57"/>
          <p:cNvSpPr>
            <a:spLocks noChangeShapeType="1"/>
          </p:cNvSpPr>
          <p:nvPr/>
        </p:nvSpPr>
        <p:spPr bwMode="auto">
          <a:xfrm flipH="1">
            <a:off x="4244446" y="4311650"/>
            <a:ext cx="92869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008152" y="1570038"/>
            <a:ext cx="2464461" cy="1389062"/>
            <a:chOff x="3944" y="989"/>
            <a:chExt cx="1433" cy="875"/>
          </a:xfrm>
        </p:grpSpPr>
        <p:sp>
          <p:nvSpPr>
            <p:cNvPr id="10557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25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 i="1">
                  <a:solidFill>
                    <a:srgbClr val="CC0000"/>
                  </a:solidFill>
                </a:rPr>
                <a:t>1:</a:t>
              </a:r>
              <a:r>
                <a:rPr lang="en-US" altLang="en-US" sz="1800">
                  <a:solidFill>
                    <a:srgbClr val="FF0000"/>
                  </a:solidFill>
                </a:rPr>
                <a:t> </a:t>
              </a:r>
              <a:r>
                <a:rPr lang="en-US" altLang="en-US" sz="1800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10557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487" name="Freeform 67"/>
          <p:cNvSpPr>
            <a:spLocks/>
          </p:cNvSpPr>
          <p:nvPr/>
        </p:nvSpPr>
        <p:spPr bwMode="auto">
          <a:xfrm>
            <a:off x="2540133" y="2627314"/>
            <a:ext cx="4184253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5488" name="Rectangle 62"/>
          <p:cNvSpPr>
            <a:spLocks noChangeArrowheads="1"/>
          </p:cNvSpPr>
          <p:nvPr/>
        </p:nvSpPr>
        <p:spPr bwMode="auto">
          <a:xfrm>
            <a:off x="2540133" y="1374775"/>
            <a:ext cx="4099983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5489" name="Text Box 60"/>
          <p:cNvSpPr txBox="1">
            <a:spLocks noChangeArrowheads="1"/>
          </p:cNvSpPr>
          <p:nvPr/>
        </p:nvSpPr>
        <p:spPr bwMode="auto">
          <a:xfrm>
            <a:off x="2725026" y="1419225"/>
            <a:ext cx="3702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NAT translation table</a:t>
            </a:r>
          </a:p>
          <a:p>
            <a:pPr algn="ctr"/>
            <a:r>
              <a:rPr lang="en-US" altLang="en-US" sz="1800"/>
              <a:t>WAN side addr        LAN side addr</a:t>
            </a:r>
          </a:p>
        </p:txBody>
      </p:sp>
      <p:sp>
        <p:nvSpPr>
          <p:cNvPr id="105490" name="Line 63"/>
          <p:cNvSpPr>
            <a:spLocks noChangeShapeType="1"/>
          </p:cNvSpPr>
          <p:nvPr/>
        </p:nvSpPr>
        <p:spPr bwMode="auto">
          <a:xfrm flipV="1">
            <a:off x="2540133" y="1747838"/>
            <a:ext cx="41068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91" name="Line 64"/>
          <p:cNvSpPr>
            <a:spLocks noChangeShapeType="1"/>
          </p:cNvSpPr>
          <p:nvPr/>
        </p:nvSpPr>
        <p:spPr bwMode="auto">
          <a:xfrm flipV="1">
            <a:off x="2555611" y="2025651"/>
            <a:ext cx="4062148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92" name="Line 65"/>
          <p:cNvSpPr>
            <a:spLocks noChangeShapeType="1"/>
          </p:cNvSpPr>
          <p:nvPr/>
        </p:nvSpPr>
        <p:spPr bwMode="auto">
          <a:xfrm>
            <a:off x="4841214" y="1770064"/>
            <a:ext cx="3440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738862" y="2044700"/>
            <a:ext cx="3736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 altLang="en-US" sz="1800"/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5162815" y="3435350"/>
            <a:ext cx="3016515" cy="1638300"/>
            <a:chOff x="3002" y="2417"/>
            <a:chExt cx="1754" cy="1032"/>
          </a:xfrm>
        </p:grpSpPr>
        <p:sp>
          <p:nvSpPr>
            <p:cNvPr id="10555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555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 dirty="0">
                  <a:solidFill>
                    <a:srgbClr val="000099"/>
                  </a:solidFill>
                </a:rPr>
                <a:t>S: 128.119.40.186, 80 </a:t>
              </a:r>
            </a:p>
            <a:p>
              <a:r>
                <a:rPr lang="en-US" altLang="en-US" sz="1200" dirty="0"/>
                <a:t>D: 10.0.0.1, 3345</a:t>
              </a:r>
            </a:p>
            <a:p>
              <a:endParaRPr lang="en-US" altLang="en-US" sz="1200" dirty="0"/>
            </a:p>
          </p:txBody>
        </p:sp>
        <p:grpSp>
          <p:nvGrpSpPr>
            <p:cNvPr id="10556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7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7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556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6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6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556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6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3"/>
              <a:chOff x="5140" y="400"/>
              <a:chExt cx="218" cy="233"/>
            </a:xfrm>
          </p:grpSpPr>
          <p:sp>
            <p:nvSpPr>
              <p:cNvPr id="10556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6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659600" y="3652838"/>
            <a:ext cx="2705232" cy="566737"/>
            <a:chOff x="1026" y="3559"/>
            <a:chExt cx="1573" cy="357"/>
          </a:xfrm>
        </p:grpSpPr>
        <p:grpSp>
          <p:nvGrpSpPr>
            <p:cNvPr id="10554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4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200" dirty="0">
                    <a:solidFill>
                      <a:srgbClr val="000099"/>
                    </a:solidFill>
                  </a:rPr>
                  <a:t>S: 138.76.29.7, 5001</a:t>
                </a:r>
              </a:p>
              <a:p>
                <a:r>
                  <a:rPr lang="en-US" altLang="en-US" sz="1200" dirty="0"/>
                  <a:t>D: 128.119.40.186, 80</a:t>
                </a:r>
              </a:p>
            </p:txBody>
          </p:sp>
          <p:grpSp>
            <p:nvGrpSpPr>
              <p:cNvPr id="10555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555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54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4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3"/>
              <a:chOff x="5140" y="400"/>
              <a:chExt cx="218" cy="233"/>
            </a:xfrm>
          </p:grpSpPr>
          <p:sp>
            <p:nvSpPr>
              <p:cNvPr id="10554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4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1" y="1671639"/>
            <a:ext cx="5584164" cy="2052637"/>
            <a:chOff x="0" y="1306"/>
            <a:chExt cx="3247" cy="1293"/>
          </a:xfrm>
        </p:grpSpPr>
        <p:sp>
          <p:nvSpPr>
            <p:cNvPr id="105539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226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 i="1">
                  <a:solidFill>
                    <a:srgbClr val="CC0000"/>
                  </a:solidFill>
                </a:rPr>
                <a:t>2:</a:t>
              </a:r>
              <a:r>
                <a:rPr lang="en-US" altLang="en-US" sz="1800">
                  <a:solidFill>
                    <a:srgbClr val="FF0000"/>
                  </a:solidFill>
                </a:rPr>
                <a:t> </a:t>
              </a:r>
              <a:r>
                <a:rPr lang="en-US" altLang="en-US" sz="1800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source addr from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138.76.29.7, 5001,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10554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473863" y="4681538"/>
            <a:ext cx="2677715" cy="703262"/>
            <a:chOff x="1163" y="3752"/>
            <a:chExt cx="1557" cy="443"/>
          </a:xfrm>
        </p:grpSpPr>
        <p:sp>
          <p:nvSpPr>
            <p:cNvPr id="10552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552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 dirty="0">
                  <a:solidFill>
                    <a:srgbClr val="000099"/>
                  </a:solidFill>
                </a:rPr>
                <a:t>S: 128.119.40.186, 80 </a:t>
              </a:r>
            </a:p>
            <a:p>
              <a:r>
                <a:rPr lang="en-US" altLang="en-US" sz="1200" dirty="0"/>
                <a:t>D: 138.76.29.7, 5001</a:t>
              </a:r>
            </a:p>
            <a:p>
              <a:endParaRPr lang="en-US" altLang="en-US" sz="1200" dirty="0"/>
            </a:p>
          </p:txBody>
        </p:sp>
        <p:grpSp>
          <p:nvGrpSpPr>
            <p:cNvPr id="10552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552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552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3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3"/>
              <a:chOff x="5140" y="400"/>
              <a:chExt cx="218" cy="233"/>
            </a:xfrm>
          </p:grpSpPr>
          <p:sp>
            <p:nvSpPr>
              <p:cNvPr id="10553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3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427427" y="5170488"/>
            <a:ext cx="2108269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800" b="1" i="1">
                <a:solidFill>
                  <a:srgbClr val="CC0000"/>
                </a:solidFill>
              </a:rPr>
              <a:t>3: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 dest. address: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5137018" y="5005388"/>
            <a:ext cx="390363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800" b="1" i="1" dirty="0">
                <a:solidFill>
                  <a:srgbClr val="CC0000"/>
                </a:solidFill>
              </a:rPr>
              <a:t>4: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</a:pPr>
            <a:r>
              <a:rPr lang="en-US" altLang="en-US" sz="1800" dirty="0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</a:pPr>
            <a:r>
              <a:rPr lang="en-US" altLang="en-US" sz="1800" dirty="0" err="1">
                <a:solidFill>
                  <a:srgbClr val="000099"/>
                </a:solidFill>
              </a:rPr>
              <a:t>dest</a:t>
            </a:r>
            <a:r>
              <a:rPr lang="en-US" altLang="en-US" sz="1800" dirty="0">
                <a:solidFill>
                  <a:srgbClr val="000099"/>
                </a:solidFill>
              </a:rPr>
              <a:t> </a:t>
            </a:r>
            <a:r>
              <a:rPr lang="en-US" altLang="en-US" sz="1800" dirty="0" err="1">
                <a:solidFill>
                  <a:srgbClr val="000099"/>
                </a:solidFill>
              </a:rPr>
              <a:t>addr</a:t>
            </a:r>
            <a:r>
              <a:rPr lang="en-US" altLang="en-US" sz="1800" dirty="0">
                <a:solidFill>
                  <a:srgbClr val="000099"/>
                </a:solidFill>
              </a:rPr>
              <a:t> from</a:t>
            </a:r>
          </a:p>
          <a:p>
            <a:pPr>
              <a:lnSpc>
                <a:spcPct val="85000"/>
              </a:lnSpc>
            </a:pPr>
            <a:r>
              <a:rPr lang="en-US" altLang="en-US" sz="1800" dirty="0">
                <a:solidFill>
                  <a:srgbClr val="000099"/>
                </a:solidFill>
              </a:rPr>
              <a:t>138.76.29.7, 5001 to 10.0.0.1, 3345 </a:t>
            </a:r>
          </a:p>
          <a:p>
            <a:endParaRPr lang="en-US" altLang="en-US" sz="1800" dirty="0">
              <a:solidFill>
                <a:srgbClr val="000099"/>
              </a:solidFill>
            </a:endParaRPr>
          </a:p>
        </p:txBody>
      </p:sp>
      <p:sp>
        <p:nvSpPr>
          <p:cNvPr id="105500" name="Line 138"/>
          <p:cNvSpPr>
            <a:spLocks noChangeShapeType="1"/>
          </p:cNvSpPr>
          <p:nvPr/>
        </p:nvSpPr>
        <p:spPr bwMode="auto">
          <a:xfrm>
            <a:off x="1107546" y="4273550"/>
            <a:ext cx="3277923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77850" y="230188"/>
            <a:ext cx="8765779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550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055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A1F15C5B-907A-46DF-A0CA-BE9A2BBAAE4F}" type="slidenum">
              <a:rPr lang="en-US" altLang="en-US" sz="1200">
                <a:latin typeface="Tahoma" pitchFamily="34" charset="0"/>
              </a:rPr>
              <a:pPr/>
              <a:t>64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105502" name="Picture 14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3" y="922338"/>
            <a:ext cx="84166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/>
          <p:cNvGrpSpPr>
            <a:grpSpLocks/>
          </p:cNvGrpSpPr>
          <p:nvPr/>
        </p:nvGrpSpPr>
        <p:grpSpPr bwMode="auto">
          <a:xfrm>
            <a:off x="4371711" y="4095750"/>
            <a:ext cx="636323" cy="323850"/>
            <a:chOff x="4396" y="1245"/>
            <a:chExt cx="672" cy="248"/>
          </a:xfrm>
        </p:grpSpPr>
        <p:sp>
          <p:nvSpPr>
            <p:cNvPr id="1055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55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55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0552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52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04" name="Group 156"/>
          <p:cNvGrpSpPr>
            <a:grpSpLocks/>
          </p:cNvGrpSpPr>
          <p:nvPr/>
        </p:nvGrpSpPr>
        <p:grpSpPr bwMode="auto">
          <a:xfrm flipH="1">
            <a:off x="8156972" y="3311525"/>
            <a:ext cx="694796" cy="558800"/>
            <a:chOff x="-44" y="1473"/>
            <a:chExt cx="981" cy="1105"/>
          </a:xfrm>
        </p:grpSpPr>
        <p:pic>
          <p:nvPicPr>
            <p:cNvPr id="10551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05" name="Group 159"/>
          <p:cNvGrpSpPr>
            <a:grpSpLocks/>
          </p:cNvGrpSpPr>
          <p:nvPr/>
        </p:nvGrpSpPr>
        <p:grpSpPr bwMode="auto">
          <a:xfrm flipH="1">
            <a:off x="8169010" y="4054475"/>
            <a:ext cx="694796" cy="558800"/>
            <a:chOff x="-44" y="1473"/>
            <a:chExt cx="981" cy="1105"/>
          </a:xfrm>
        </p:grpSpPr>
        <p:pic>
          <p:nvPicPr>
            <p:cNvPr id="10551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06" name="Group 162"/>
          <p:cNvGrpSpPr>
            <a:grpSpLocks/>
          </p:cNvGrpSpPr>
          <p:nvPr/>
        </p:nvGrpSpPr>
        <p:grpSpPr bwMode="auto">
          <a:xfrm flipH="1">
            <a:off x="8177610" y="4808538"/>
            <a:ext cx="694796" cy="558800"/>
            <a:chOff x="-44" y="1473"/>
            <a:chExt cx="981" cy="1105"/>
          </a:xfrm>
        </p:grpSpPr>
        <p:pic>
          <p:nvPicPr>
            <p:cNvPr id="10551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507" name="Line 32"/>
          <p:cNvSpPr>
            <a:spLocks noChangeShapeType="1"/>
          </p:cNvSpPr>
          <p:nvPr/>
        </p:nvSpPr>
        <p:spPr bwMode="auto">
          <a:xfrm>
            <a:off x="8002192" y="4238625"/>
            <a:ext cx="2373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510" name="TextBox 1"/>
          <p:cNvSpPr txBox="1">
            <a:spLocks noChangeArrowheads="1"/>
          </p:cNvSpPr>
          <p:nvPr/>
        </p:nvSpPr>
        <p:spPr bwMode="auto">
          <a:xfrm>
            <a:off x="368036" y="6199189"/>
            <a:ext cx="488248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* Check out the online interactive exercises for more examples: h</a:t>
            </a:r>
            <a:r>
              <a:rPr lang="en-US" altLang="en-US" sz="1200"/>
              <a:t>ttp://gaia.cs.umass.edu/kurose_ross/interactive/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77850" y="230188"/>
            <a:ext cx="8765779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6497" name="Rectangle 3"/>
          <p:cNvSpPr>
            <a:spLocks noGrp="1" noChangeArrowheads="1"/>
          </p:cNvSpPr>
          <p:nvPr>
            <p:ph idx="1"/>
          </p:nvPr>
        </p:nvSpPr>
        <p:spPr>
          <a:xfrm>
            <a:off x="577850" y="1473200"/>
            <a:ext cx="84201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16-bit port-number 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field: </a:t>
            </a:r>
          </a:p>
          <a:p>
            <a:pPr lvl="1"/>
            <a:r>
              <a:rPr lang="en-US" altLang="en-US" sz="2800" dirty="0">
                <a:latin typeface="Gill Sans MT" pitchFamily="34" charset="0"/>
                <a:ea typeface="ＭＳ Ｐゴシック" pitchFamily="34" charset="-128"/>
              </a:rPr>
              <a:t>60,000 simultaneous connections with a single LAN-side address!</a:t>
            </a:r>
          </a:p>
          <a:p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NAT is controversial:</a:t>
            </a:r>
          </a:p>
          <a:p>
            <a:pPr lvl="1"/>
            <a:r>
              <a:rPr lang="en-US" altLang="en-US" sz="2800" dirty="0">
                <a:latin typeface="Gill Sans MT" pitchFamily="34" charset="0"/>
                <a:ea typeface="ＭＳ Ｐゴシック" pitchFamily="34" charset="-128"/>
              </a:rPr>
              <a:t>routers should only process up to layer 3</a:t>
            </a:r>
          </a:p>
          <a:p>
            <a:pPr lvl="1"/>
            <a:r>
              <a:rPr lang="en-US" altLang="en-US" sz="2800" dirty="0">
                <a:latin typeface="Gill Sans MT" pitchFamily="34" charset="0"/>
                <a:ea typeface="ＭＳ Ｐゴシック" pitchFamily="34" charset="-128"/>
              </a:rPr>
              <a:t>address shortage should be solved by IPv6</a:t>
            </a:r>
          </a:p>
          <a:p>
            <a:pPr lvl="1"/>
            <a:r>
              <a:rPr lang="en-US" altLang="en-US" sz="2800" dirty="0">
                <a:latin typeface="Gill Sans MT" pitchFamily="34" charset="0"/>
                <a:ea typeface="ＭＳ Ｐゴシック" pitchFamily="34" charset="-128"/>
              </a:rPr>
              <a:t>violates end-to-end argument</a:t>
            </a:r>
          </a:p>
          <a:p>
            <a:pPr lvl="2"/>
            <a:r>
              <a:rPr lang="en-US" altLang="en-US" sz="2400" dirty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NAT possibility must be taken into account by app designers, e.g., P2P applications</a:t>
            </a:r>
          </a:p>
          <a:p>
            <a:pPr lvl="1"/>
            <a:r>
              <a:rPr lang="en-US" altLang="en-US" sz="2800" dirty="0">
                <a:latin typeface="Gill Sans MT" pitchFamily="34" charset="0"/>
                <a:ea typeface="ＭＳ Ｐゴシック" pitchFamily="34" charset="-128"/>
              </a:rPr>
              <a:t>NAT traversal: what if client wants to connect to server behind NAT?</a:t>
            </a:r>
          </a:p>
          <a:p>
            <a:endParaRPr lang="en-US" altLang="en-US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0650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065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5355556A-1DB4-4803-8374-32AD44442E01}" type="slidenum">
              <a:rPr lang="en-US" altLang="en-US" sz="1200">
                <a:latin typeface="Tahoma" pitchFamily="34" charset="0"/>
              </a:rPr>
              <a:pPr/>
              <a:t>65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3" y="922338"/>
            <a:ext cx="84166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02800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8113" y="2702252"/>
            <a:ext cx="4479787" cy="369735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endParaRPr lang="en-US" altLang="en-US" dirty="0">
              <a:solidFill>
                <a:srgbClr val="C00000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66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955" y="5602137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338" y="5602137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1098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422275"/>
            <a:ext cx="84201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IPv6: motivation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>
          <a:xfrm>
            <a:off x="553773" y="1401764"/>
            <a:ext cx="8889604" cy="4027487"/>
          </a:xfrm>
        </p:spPr>
        <p:txBody>
          <a:bodyPr/>
          <a:lstStyle/>
          <a:p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initial motivation:</a:t>
            </a:r>
            <a:r>
              <a:rPr lang="en-US" altLang="en-US" i="1" dirty="0"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32-bit address space soon to be completely allocated.  </a:t>
            </a:r>
          </a:p>
          <a:p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additional motivation: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header format helps speed processing/forwarding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header changes to </a:t>
            </a:r>
            <a:r>
              <a:rPr lang="en-US" altLang="en-US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facilitate QoS </a:t>
            </a:r>
          </a:p>
          <a:p>
            <a:pPr lvl="1"/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IPv6 datagram format: </a:t>
            </a:r>
          </a:p>
          <a:p>
            <a:pPr lvl="1"/>
            <a:r>
              <a:rPr lang="en-US" altLang="en-US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fixed-length 40 byte header</a:t>
            </a:r>
          </a:p>
          <a:p>
            <a:pPr lvl="1"/>
            <a:r>
              <a:rPr lang="en-US" altLang="en-US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no fragmentation allowed</a:t>
            </a:r>
            <a:endParaRPr lang="en-US" altLang="en-US" i="1" dirty="0">
              <a:solidFill>
                <a:srgbClr val="000099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10854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085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CAF2B29-C77E-4A3A-9ED2-9ADA7865D97C}" type="slidenum">
              <a:rPr lang="en-US" altLang="en-US" sz="1200">
                <a:latin typeface="Tahoma" pitchFamily="34" charset="0"/>
              </a:rPr>
              <a:pPr/>
              <a:t>67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10854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4" y="1055689"/>
            <a:ext cx="39606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1" y="871539"/>
            <a:ext cx="54465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80"/>
          <p:cNvSpPr>
            <a:spLocks noChangeArrowheads="1"/>
          </p:cNvSpPr>
          <p:nvPr/>
        </p:nvSpPr>
        <p:spPr bwMode="auto">
          <a:xfrm>
            <a:off x="2400830" y="3263901"/>
            <a:ext cx="5143897" cy="28178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185738"/>
            <a:ext cx="84201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datagram format</a:t>
            </a:r>
          </a:p>
        </p:txBody>
      </p:sp>
      <p:sp>
        <p:nvSpPr>
          <p:cNvPr id="10959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095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91185369-8AA4-44F1-B5AA-ABF595F69779}" type="slidenum">
              <a:rPr lang="en-US" altLang="en-US" sz="1200">
                <a:latin typeface="Tahoma" pitchFamily="34" charset="0"/>
              </a:rPr>
              <a:pPr/>
              <a:t>68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519378" y="1306514"/>
            <a:ext cx="746512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i="1">
                <a:solidFill>
                  <a:srgbClr val="CC0000"/>
                </a:solidFill>
                <a:latin typeface="Gill Sans MT" pitchFamily="34" charset="0"/>
              </a:rPr>
              <a:t>priority:</a:t>
            </a:r>
            <a:r>
              <a:rPr lang="en-US" altLang="en-US" sz="2800">
                <a:latin typeface="Gill Sans MT" pitchFamily="34" charset="0"/>
              </a:rPr>
              <a:t>  identify priority among datagrams in flow</a:t>
            </a:r>
          </a:p>
          <a:p>
            <a:r>
              <a:rPr lang="en-US" altLang="en-US" sz="2800" i="1">
                <a:solidFill>
                  <a:srgbClr val="CC0000"/>
                </a:solidFill>
                <a:latin typeface="Gill Sans MT" pitchFamily="34" charset="0"/>
              </a:rPr>
              <a:t>flow Label:</a:t>
            </a:r>
            <a:r>
              <a:rPr lang="en-US" altLang="en-US" sz="2800">
                <a:latin typeface="Gill Sans MT" pitchFamily="34" charset="0"/>
              </a:rPr>
              <a:t> identify datagrams in same </a:t>
            </a:r>
            <a:r>
              <a:rPr lang="ja-JP" altLang="en-US" sz="2800">
                <a:latin typeface="Gill Sans MT" pitchFamily="34" charset="0"/>
              </a:rPr>
              <a:t>“</a:t>
            </a:r>
            <a:r>
              <a:rPr lang="en-US" altLang="ja-JP" sz="2800">
                <a:latin typeface="Gill Sans MT" pitchFamily="34" charset="0"/>
              </a:rPr>
              <a:t>flow.</a:t>
            </a:r>
            <a:r>
              <a:rPr lang="ja-JP" altLang="en-US" sz="2800">
                <a:latin typeface="Gill Sans MT" pitchFamily="34" charset="0"/>
              </a:rPr>
              <a:t>”</a:t>
            </a:r>
            <a:r>
              <a:rPr lang="en-US" altLang="ja-JP" sz="2800">
                <a:latin typeface="Gill Sans MT" pitchFamily="34" charset="0"/>
              </a:rPr>
              <a:t> </a:t>
            </a:r>
          </a:p>
          <a:p>
            <a:r>
              <a:rPr lang="en-US" altLang="en-US" sz="2800">
                <a:latin typeface="Gill Sans MT" pitchFamily="34" charset="0"/>
              </a:rPr>
              <a:t>                    (concept of</a:t>
            </a:r>
            <a:r>
              <a:rPr lang="ja-JP" altLang="en-US" sz="2800">
                <a:latin typeface="Gill Sans MT" pitchFamily="34" charset="0"/>
              </a:rPr>
              <a:t>“</a:t>
            </a:r>
            <a:r>
              <a:rPr lang="en-US" altLang="ja-JP" sz="2800">
                <a:latin typeface="Gill Sans MT" pitchFamily="34" charset="0"/>
              </a:rPr>
              <a:t>flow</a:t>
            </a:r>
            <a:r>
              <a:rPr lang="ja-JP" altLang="en-US" sz="2800">
                <a:latin typeface="Gill Sans MT" pitchFamily="34" charset="0"/>
              </a:rPr>
              <a:t>”</a:t>
            </a:r>
            <a:r>
              <a:rPr lang="en-US" altLang="ja-JP" sz="2800">
                <a:latin typeface="Gill Sans MT" pitchFamily="34" charset="0"/>
              </a:rPr>
              <a:t> not well defined).</a:t>
            </a:r>
          </a:p>
          <a:p>
            <a:r>
              <a:rPr lang="en-US" altLang="en-US" sz="2800" i="1">
                <a:solidFill>
                  <a:srgbClr val="CC0000"/>
                </a:solidFill>
                <a:latin typeface="Gill Sans MT" pitchFamily="34" charset="0"/>
              </a:rPr>
              <a:t>next header:</a:t>
            </a:r>
            <a:r>
              <a:rPr lang="en-US" altLang="en-US" sz="2800">
                <a:latin typeface="Gill Sans MT" pitchFamily="34" charset="0"/>
              </a:rPr>
              <a:t> identify upper layer protocol for data</a:t>
            </a:r>
            <a:r>
              <a:rPr lang="en-US" altLang="en-US">
                <a:latin typeface="Comic Sans MS" pitchFamily="66" charset="0"/>
              </a:rPr>
              <a:t> </a:t>
            </a:r>
          </a:p>
        </p:txBody>
      </p:sp>
      <p:sp>
        <p:nvSpPr>
          <p:cNvPr id="109573" name="Rectangle 56"/>
          <p:cNvSpPr>
            <a:spLocks noChangeArrowheads="1"/>
          </p:cNvSpPr>
          <p:nvPr/>
        </p:nvSpPr>
        <p:spPr bwMode="auto">
          <a:xfrm>
            <a:off x="2320000" y="3344863"/>
            <a:ext cx="5143896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9574" name="Line 60"/>
          <p:cNvSpPr>
            <a:spLocks noChangeShapeType="1"/>
          </p:cNvSpPr>
          <p:nvPr/>
        </p:nvSpPr>
        <p:spPr bwMode="auto">
          <a:xfrm>
            <a:off x="2321719" y="3654425"/>
            <a:ext cx="51215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5" name="Line 61"/>
          <p:cNvSpPr>
            <a:spLocks noChangeShapeType="1"/>
          </p:cNvSpPr>
          <p:nvPr/>
        </p:nvSpPr>
        <p:spPr bwMode="auto">
          <a:xfrm>
            <a:off x="3026833" y="3354389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6" name="Line 63"/>
          <p:cNvSpPr>
            <a:spLocks noChangeShapeType="1"/>
          </p:cNvSpPr>
          <p:nvPr/>
        </p:nvSpPr>
        <p:spPr bwMode="auto">
          <a:xfrm>
            <a:off x="3773223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7" name="Line 64"/>
          <p:cNvSpPr>
            <a:spLocks noChangeShapeType="1"/>
          </p:cNvSpPr>
          <p:nvPr/>
        </p:nvSpPr>
        <p:spPr bwMode="auto">
          <a:xfrm>
            <a:off x="4777581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8" name="Line 65"/>
          <p:cNvSpPr>
            <a:spLocks noChangeShapeType="1"/>
          </p:cNvSpPr>
          <p:nvPr/>
        </p:nvSpPr>
        <p:spPr bwMode="auto">
          <a:xfrm>
            <a:off x="6019271" y="3652839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9" name="Line 66"/>
          <p:cNvSpPr>
            <a:spLocks noChangeShapeType="1"/>
          </p:cNvSpPr>
          <p:nvPr/>
        </p:nvSpPr>
        <p:spPr bwMode="auto">
          <a:xfrm>
            <a:off x="2307961" y="5175250"/>
            <a:ext cx="51576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0" name="Line 67"/>
          <p:cNvSpPr>
            <a:spLocks noChangeShapeType="1"/>
          </p:cNvSpPr>
          <p:nvPr/>
        </p:nvSpPr>
        <p:spPr bwMode="auto">
          <a:xfrm>
            <a:off x="2326879" y="4535488"/>
            <a:ext cx="51576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1" name="Line 68"/>
          <p:cNvSpPr>
            <a:spLocks noChangeShapeType="1"/>
          </p:cNvSpPr>
          <p:nvPr/>
        </p:nvSpPr>
        <p:spPr bwMode="auto">
          <a:xfrm>
            <a:off x="2311400" y="3952875"/>
            <a:ext cx="51576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2" name="Text Box 69"/>
          <p:cNvSpPr txBox="1">
            <a:spLocks noChangeArrowheads="1"/>
          </p:cNvSpPr>
          <p:nvPr/>
        </p:nvSpPr>
        <p:spPr bwMode="auto">
          <a:xfrm>
            <a:off x="4383749" y="5440363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data</a:t>
            </a:r>
          </a:p>
        </p:txBody>
      </p:sp>
      <p:sp>
        <p:nvSpPr>
          <p:cNvPr id="109583" name="Text Box 70"/>
          <p:cNvSpPr txBox="1">
            <a:spLocks noChangeArrowheads="1"/>
          </p:cNvSpPr>
          <p:nvPr/>
        </p:nvSpPr>
        <p:spPr bwMode="auto">
          <a:xfrm>
            <a:off x="3740008" y="4578350"/>
            <a:ext cx="2185214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(128 bits)</a:t>
            </a:r>
          </a:p>
        </p:txBody>
      </p:sp>
      <p:sp>
        <p:nvSpPr>
          <p:cNvPr id="109584" name="Text Box 71"/>
          <p:cNvSpPr txBox="1">
            <a:spLocks noChangeArrowheads="1"/>
          </p:cNvSpPr>
          <p:nvPr/>
        </p:nvSpPr>
        <p:spPr bwMode="auto">
          <a:xfrm>
            <a:off x="3903450" y="3971925"/>
            <a:ext cx="1762021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 dirty="0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 dirty="0"/>
              <a:t>(128 bits)</a:t>
            </a:r>
          </a:p>
        </p:txBody>
      </p:sp>
      <p:sp>
        <p:nvSpPr>
          <p:cNvPr id="109585" name="Text Box 72"/>
          <p:cNvSpPr txBox="1">
            <a:spLocks noChangeArrowheads="1"/>
          </p:cNvSpPr>
          <p:nvPr/>
        </p:nvSpPr>
        <p:spPr bwMode="auto">
          <a:xfrm>
            <a:off x="2846256" y="3619501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payload len</a:t>
            </a:r>
          </a:p>
        </p:txBody>
      </p:sp>
      <p:sp>
        <p:nvSpPr>
          <p:cNvPr id="109586" name="Text Box 73"/>
          <p:cNvSpPr txBox="1">
            <a:spLocks noChangeArrowheads="1"/>
          </p:cNvSpPr>
          <p:nvPr/>
        </p:nvSpPr>
        <p:spPr bwMode="auto">
          <a:xfrm>
            <a:off x="4775862" y="3627438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next hdr</a:t>
            </a:r>
          </a:p>
        </p:txBody>
      </p:sp>
      <p:sp>
        <p:nvSpPr>
          <p:cNvPr id="109587" name="Text Box 74"/>
          <p:cNvSpPr txBox="1">
            <a:spLocks noChangeArrowheads="1"/>
          </p:cNvSpPr>
          <p:nvPr/>
        </p:nvSpPr>
        <p:spPr bwMode="auto">
          <a:xfrm>
            <a:off x="6136217" y="3613150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hop limit</a:t>
            </a:r>
          </a:p>
        </p:txBody>
      </p:sp>
      <p:sp>
        <p:nvSpPr>
          <p:cNvPr id="109588" name="Text Box 75"/>
          <p:cNvSpPr txBox="1">
            <a:spLocks noChangeArrowheads="1"/>
          </p:cNvSpPr>
          <p:nvPr/>
        </p:nvSpPr>
        <p:spPr bwMode="auto">
          <a:xfrm>
            <a:off x="4911725" y="3319463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flow label</a:t>
            </a:r>
          </a:p>
        </p:txBody>
      </p:sp>
      <p:sp>
        <p:nvSpPr>
          <p:cNvPr id="109589" name="Text Box 76"/>
          <p:cNvSpPr txBox="1">
            <a:spLocks noChangeArrowheads="1"/>
          </p:cNvSpPr>
          <p:nvPr/>
        </p:nvSpPr>
        <p:spPr bwMode="auto">
          <a:xfrm>
            <a:off x="3155818" y="3305175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pri</a:t>
            </a:r>
          </a:p>
        </p:txBody>
      </p:sp>
      <p:sp>
        <p:nvSpPr>
          <p:cNvPr id="109590" name="Text Box 77"/>
          <p:cNvSpPr txBox="1">
            <a:spLocks noChangeArrowheads="1"/>
          </p:cNvSpPr>
          <p:nvPr/>
        </p:nvSpPr>
        <p:spPr bwMode="auto">
          <a:xfrm>
            <a:off x="2390511" y="33131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ver</a:t>
            </a:r>
          </a:p>
        </p:txBody>
      </p:sp>
      <p:sp>
        <p:nvSpPr>
          <p:cNvPr id="109591" name="Line 79"/>
          <p:cNvSpPr>
            <a:spLocks noChangeShapeType="1"/>
          </p:cNvSpPr>
          <p:nvPr/>
        </p:nvSpPr>
        <p:spPr bwMode="auto">
          <a:xfrm>
            <a:off x="2295923" y="6400800"/>
            <a:ext cx="52178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92" name="Text Box 78"/>
          <p:cNvSpPr txBox="1">
            <a:spLocks noChangeArrowheads="1"/>
          </p:cNvSpPr>
          <p:nvPr/>
        </p:nvSpPr>
        <p:spPr bwMode="auto">
          <a:xfrm>
            <a:off x="4309798" y="6210301"/>
            <a:ext cx="86433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32 bits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7" y="1042989"/>
            <a:ext cx="69324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Other changes from IPv4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checksum</a:t>
            </a:r>
            <a:r>
              <a:rPr lang="en-US" altLang="en-US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:</a:t>
            </a:r>
            <a:r>
              <a:rPr lang="en-US" altLang="en-US" i="1" dirty="0"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removed entirely to reduce processing time at each hop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options: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 allowed, but outside of header, indicated by </a:t>
            </a:r>
            <a:r>
              <a:rPr lang="ja-JP" altLang="en-US">
                <a:ea typeface="ＭＳ Ｐゴシック" pitchFamily="34" charset="-128"/>
                <a:cs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  <a:cs typeface="ＭＳ Ｐゴシック" pitchFamily="34" charset="-128"/>
              </a:rPr>
              <a:t>Next Header</a:t>
            </a:r>
            <a:r>
              <a:rPr lang="ja-JP" altLang="en-US">
                <a:ea typeface="ＭＳ Ｐゴシック" pitchFamily="34" charset="-128"/>
                <a:cs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  <a:cs typeface="ＭＳ Ｐゴシック" pitchFamily="34" charset="-128"/>
              </a:rPr>
              <a:t> field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ICMPv6: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 new version of </a:t>
            </a:r>
            <a:r>
              <a:rPr lang="en-US" altLang="en-US" dirty="0">
                <a:solidFill>
                  <a:srgbClr val="000099"/>
                </a:solidFill>
                <a:ea typeface="ＭＳ Ｐゴシック" pitchFamily="34" charset="-128"/>
                <a:cs typeface="ＭＳ Ｐゴシック" pitchFamily="34" charset="-128"/>
              </a:rPr>
              <a:t>ICMP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additional message types, e.g. </a:t>
            </a:r>
            <a:r>
              <a:rPr lang="ja-JP" altLang="en-US"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dirty="0">
                <a:latin typeface="Gill Sans MT" pitchFamily="34" charset="0"/>
                <a:ea typeface="ＭＳ Ｐゴシック" pitchFamily="34" charset="-128"/>
              </a:rPr>
              <a:t>Packet Too Big</a:t>
            </a:r>
            <a:r>
              <a:rPr lang="ja-JP" altLang="en-US">
                <a:latin typeface="Gill Sans MT" pitchFamily="34" charset="0"/>
                <a:ea typeface="ＭＳ Ｐゴシック" pitchFamily="34" charset="-128"/>
              </a:rPr>
              <a:t>”</a:t>
            </a:r>
            <a:endParaRPr lang="en-US" altLang="ja-JP" dirty="0">
              <a:latin typeface="Gill Sans MT" pitchFamily="34" charset="0"/>
              <a:ea typeface="ＭＳ Ｐゴシック" pitchFamily="34" charset="-128"/>
            </a:endParaRP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multicast group management functions</a:t>
            </a:r>
          </a:p>
        </p:txBody>
      </p:sp>
      <p:sp>
        <p:nvSpPr>
          <p:cNvPr id="11059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105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A1D09F4-BD5A-49E6-B458-8F59C9B821A4}" type="slidenum">
              <a:rPr lang="en-US" altLang="en-US" sz="1200">
                <a:latin typeface="Tahoma" pitchFamily="34" charset="0"/>
              </a:rPr>
              <a:pPr/>
              <a:t>69</a:t>
            </a:fld>
            <a:endParaRPr lang="en-US" altLang="en-US" sz="12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75329" y="2020888"/>
            <a:ext cx="6530050" cy="1439862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421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455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6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57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8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9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0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85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6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1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2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83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4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3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64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5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81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2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6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67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79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0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8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69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0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1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2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3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4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5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6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77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8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48422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423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4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25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6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7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28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53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4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29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30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51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2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1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32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33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49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0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4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35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47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48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6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37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8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9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0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41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2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3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4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45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6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48130" name="Freeform 2"/>
          <p:cNvSpPr>
            <a:spLocks/>
          </p:cNvSpPr>
          <p:nvPr/>
        </p:nvSpPr>
        <p:spPr bwMode="auto">
          <a:xfrm>
            <a:off x="2808421" y="5749925"/>
            <a:ext cx="4363111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534173" y="5900738"/>
            <a:ext cx="1425707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413787" y="6088063"/>
            <a:ext cx="244726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427546" y="6192839"/>
            <a:ext cx="773906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529932" y="6386513"/>
            <a:ext cx="1351756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245365" y="5934076"/>
            <a:ext cx="1145381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469739" y="6088063"/>
            <a:ext cx="1939925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907485" y="6116639"/>
            <a:ext cx="638042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978798" y="5900739"/>
            <a:ext cx="882253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>
            <a:grpSpLocks/>
          </p:cNvGrpSpPr>
          <p:nvPr/>
        </p:nvGrpSpPr>
        <p:grpSpPr bwMode="auto">
          <a:xfrm>
            <a:off x="1652720" y="3003551"/>
            <a:ext cx="7560204" cy="1102530"/>
            <a:chOff x="1526216" y="3003498"/>
            <a:chExt cx="6978041" cy="1102529"/>
          </a:xfrm>
        </p:grpSpPr>
        <p:sp>
          <p:nvSpPr>
            <p:cNvPr id="48415" name="TextBox 399"/>
            <p:cNvSpPr txBox="1">
              <a:spLocks noChangeArrowheads="1"/>
            </p:cNvSpPr>
            <p:nvPr/>
          </p:nvSpPr>
          <p:spPr bwMode="auto">
            <a:xfrm>
              <a:off x="7724764" y="3628973"/>
              <a:ext cx="57436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8416" name="TextBox 400"/>
            <p:cNvSpPr txBox="1">
              <a:spLocks noChangeArrowheads="1"/>
            </p:cNvSpPr>
            <p:nvPr/>
          </p:nvSpPr>
          <p:spPr bwMode="auto">
            <a:xfrm>
              <a:off x="7750335" y="3003498"/>
              <a:ext cx="6661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639881" y="2735264"/>
            <a:ext cx="4653756" cy="320675"/>
            <a:chOff x="2433511" y="2792111"/>
            <a:chExt cx="4296530" cy="320561"/>
          </a:xfrm>
        </p:grpSpPr>
        <p:grpSp>
          <p:nvGrpSpPr>
            <p:cNvPr id="48390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1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2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3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4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>
            <a:grpSpLocks/>
          </p:cNvGrpSpPr>
          <p:nvPr/>
        </p:nvGrpSpPr>
        <p:grpSpPr bwMode="auto">
          <a:xfrm>
            <a:off x="2010437" y="3709989"/>
            <a:ext cx="5646076" cy="2740025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8277" name="Group 28"/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371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75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1" name="Freeform 510"/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2" name="Freeform 511"/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cxnSpLocks noChangeShapeType="1"/>
                  <a:endCxn id="508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4" name="Straight Connector 5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8" name="Group 29"/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2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5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5" name="Freeform 544"/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6" name="Freeform 545"/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cxnSpLocks noChangeShapeType="1"/>
                  <a:endCxn id="542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8" name="Straight Connector 54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9" name="Group 30"/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0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3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75" name="Freeform 574"/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76" name="Freeform 575"/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cxnSpLocks noChangeShapeType="1"/>
                  <a:endCxn id="572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8" name="Straight Connector 57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0" name="Group 48257"/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08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1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02" name="Freeform 601"/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03" name="Freeform 602"/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cxnSpLocks noChangeShapeType="1"/>
                  <a:endCxn id="599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" name="Straight Connector 60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1" name="Group 48258"/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6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9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cxnSpLocks noChangeShapeType="1"/>
                  <a:endCxn id="626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2" name="Straight Connector 63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579688" y="2476501"/>
            <a:ext cx="4784460" cy="2314575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43" name="Text Box 167"/>
          <p:cNvSpPr txBox="1">
            <a:spLocks noChangeArrowheads="1"/>
          </p:cNvSpPr>
          <p:nvPr/>
        </p:nvSpPr>
        <p:spPr bwMode="auto">
          <a:xfrm>
            <a:off x="588169" y="236538"/>
            <a:ext cx="6535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  <a:latin typeface="Gill Sans MT" pitchFamily="34" charset="0"/>
              </a:rPr>
              <a:t>Logically centralized control plane</a:t>
            </a:r>
          </a:p>
        </p:txBody>
      </p:sp>
      <p:pic>
        <p:nvPicPr>
          <p:cNvPr id="4814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776288"/>
            <a:ext cx="695827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TextBox 335"/>
          <p:cNvSpPr txBox="1">
            <a:spLocks noChangeArrowheads="1"/>
          </p:cNvSpPr>
          <p:nvPr/>
        </p:nvSpPr>
        <p:spPr bwMode="auto">
          <a:xfrm>
            <a:off x="682758" y="1063626"/>
            <a:ext cx="916133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A distinct (typically remote) controller interacts with local control agents (CAs)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227131" y="4687889"/>
            <a:ext cx="5370909" cy="693737"/>
            <a:chOff x="2055070" y="4690247"/>
            <a:chExt cx="4956877" cy="694339"/>
          </a:xfrm>
        </p:grpSpPr>
        <p:grpSp>
          <p:nvGrpSpPr>
            <p:cNvPr id="48242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3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4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6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147" name="Group 347"/>
          <p:cNvGrpSpPr>
            <a:grpSpLocks/>
          </p:cNvGrpSpPr>
          <p:nvPr/>
        </p:nvGrpSpPr>
        <p:grpSpPr bwMode="auto">
          <a:xfrm>
            <a:off x="6344312" y="5943600"/>
            <a:ext cx="638042" cy="242888"/>
            <a:chOff x="1871277" y="1576300"/>
            <a:chExt cx="1128371" cy="437861"/>
          </a:xfrm>
        </p:grpSpPr>
        <p:sp>
          <p:nvSpPr>
            <p:cNvPr id="363" name="Oval 362"/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70" name="Straight Connector 369"/>
            <p:cNvCxnSpPr>
              <a:cxnSpLocks noChangeShapeType="1"/>
              <a:endCxn id="365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1" name="Straight Connector 370"/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8" name="Group 347"/>
          <p:cNvGrpSpPr>
            <a:grpSpLocks/>
          </p:cNvGrpSpPr>
          <p:nvPr/>
        </p:nvGrpSpPr>
        <p:grpSpPr bwMode="auto">
          <a:xfrm>
            <a:off x="4739747" y="5802314"/>
            <a:ext cx="638043" cy="242887"/>
            <a:chOff x="1871277" y="1576300"/>
            <a:chExt cx="1128371" cy="437861"/>
          </a:xfrm>
        </p:grpSpPr>
        <p:sp>
          <p:nvSpPr>
            <p:cNvPr id="373" name="Oval 372"/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80" name="Straight Connector 379"/>
            <p:cNvCxnSpPr>
              <a:cxnSpLocks noChangeShapeType="1"/>
              <a:endCxn id="375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1" name="Straight Connector 380"/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9" name="Group 347"/>
          <p:cNvGrpSpPr>
            <a:grpSpLocks/>
          </p:cNvGrpSpPr>
          <p:nvPr/>
        </p:nvGrpSpPr>
        <p:grpSpPr bwMode="auto">
          <a:xfrm>
            <a:off x="5597923" y="6262689"/>
            <a:ext cx="638042" cy="242887"/>
            <a:chOff x="1871277" y="1576300"/>
            <a:chExt cx="1128371" cy="437861"/>
          </a:xfrm>
        </p:grpSpPr>
        <p:sp>
          <p:nvSpPr>
            <p:cNvPr id="402" name="Oval 40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29" name="Straight Connector 428"/>
            <p:cNvCxnSpPr>
              <a:cxnSpLocks noChangeShapeType="1"/>
              <a:endCxn id="41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" name="Straight Connector 42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50" name="Group 347"/>
          <p:cNvGrpSpPr>
            <a:grpSpLocks/>
          </p:cNvGrpSpPr>
          <p:nvPr/>
        </p:nvGrpSpPr>
        <p:grpSpPr bwMode="auto">
          <a:xfrm>
            <a:off x="4012275" y="6354764"/>
            <a:ext cx="638042" cy="242887"/>
            <a:chOff x="1871277" y="1576300"/>
            <a:chExt cx="1128371" cy="437861"/>
          </a:xfrm>
        </p:grpSpPr>
        <p:sp>
          <p:nvSpPr>
            <p:cNvPr id="432" name="Oval 43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39" name="Straight Connector 438"/>
            <p:cNvCxnSpPr>
              <a:cxnSpLocks noChangeShapeType="1"/>
              <a:endCxn id="434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" name="Straight Connector 43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086109" y="2220913"/>
            <a:ext cx="5520531" cy="2831044"/>
            <a:chOff x="1925876" y="2212958"/>
            <a:chExt cx="5095391" cy="2832232"/>
          </a:xfrm>
        </p:grpSpPr>
        <p:grpSp>
          <p:nvGrpSpPr>
            <p:cNvPr id="48178" name="Group 11"/>
            <p:cNvGrpSpPr>
              <a:grpSpLocks/>
            </p:cNvGrpSpPr>
            <p:nvPr/>
          </p:nvGrpSpPr>
          <p:grpSpPr bwMode="auto">
            <a:xfrm>
              <a:off x="2744948" y="2212958"/>
              <a:ext cx="3598520" cy="493919"/>
              <a:chOff x="2704632" y="2011398"/>
              <a:chExt cx="3598520" cy="493919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092" y="2011398"/>
                <a:ext cx="3581060" cy="492331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4632" y="2012986"/>
                <a:ext cx="3581060" cy="492331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5" name="TextBox 389"/>
              <p:cNvSpPr txBox="1">
                <a:spLocks noChangeArrowheads="1"/>
              </p:cNvSpPr>
              <p:nvPr/>
            </p:nvSpPr>
            <p:spPr bwMode="auto">
              <a:xfrm>
                <a:off x="3532231" y="2127167"/>
                <a:ext cx="1898564" cy="284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8179" name="Group 441"/>
            <p:cNvGrpSpPr>
              <a:grpSpLocks/>
            </p:cNvGrpSpPr>
            <p:nvPr/>
          </p:nvGrpSpPr>
          <p:grpSpPr bwMode="auto">
            <a:xfrm>
              <a:off x="1925876" y="4223578"/>
              <a:ext cx="923837" cy="406570"/>
              <a:chOff x="2705100" y="2011480"/>
              <a:chExt cx="3598690" cy="49442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2" name="TextBox 389"/>
              <p:cNvSpPr txBox="1">
                <a:spLocks noChangeArrowheads="1"/>
              </p:cNvSpPr>
              <p:nvPr/>
            </p:nvSpPr>
            <p:spPr bwMode="auto">
              <a:xfrm>
                <a:off x="3573202" y="2127168"/>
                <a:ext cx="1816630" cy="346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48180" name="Group 16"/>
            <p:cNvGrpSpPr>
              <a:grpSpLocks/>
            </p:cNvGrpSpPr>
            <p:nvPr/>
          </p:nvGrpSpPr>
          <p:grpSpPr bwMode="auto">
            <a:xfrm>
              <a:off x="3589508" y="4760377"/>
              <a:ext cx="463568" cy="284813"/>
              <a:chOff x="3558850" y="4573304"/>
              <a:chExt cx="463568" cy="284813"/>
            </a:xfrm>
          </p:grpSpPr>
          <p:grpSp>
            <p:nvGrpSpPr>
              <p:cNvPr id="48196" name="Group 12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7" name="TextBox 389"/>
              <p:cNvSpPr txBox="1">
                <a:spLocks noChangeArrowheads="1"/>
              </p:cNvSpPr>
              <p:nvPr/>
            </p:nvSpPr>
            <p:spPr bwMode="auto">
              <a:xfrm>
                <a:off x="3582343" y="4573304"/>
                <a:ext cx="401255" cy="28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1" name="Group 450"/>
            <p:cNvGrpSpPr>
              <a:grpSpLocks/>
            </p:cNvGrpSpPr>
            <p:nvPr/>
          </p:nvGrpSpPr>
          <p:grpSpPr bwMode="auto">
            <a:xfrm>
              <a:off x="4369656" y="4758258"/>
              <a:ext cx="463568" cy="284813"/>
              <a:chOff x="3558850" y="4573304"/>
              <a:chExt cx="463568" cy="284813"/>
            </a:xfrm>
          </p:grpSpPr>
          <p:grpSp>
            <p:nvGrpSpPr>
              <p:cNvPr id="48192" name="Group 45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3" name="TextBox 389"/>
              <p:cNvSpPr txBox="1">
                <a:spLocks noChangeArrowheads="1"/>
              </p:cNvSpPr>
              <p:nvPr/>
            </p:nvSpPr>
            <p:spPr bwMode="auto">
              <a:xfrm>
                <a:off x="3582343" y="4573304"/>
                <a:ext cx="401255" cy="28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2" name="Group 455"/>
            <p:cNvGrpSpPr>
              <a:grpSpLocks/>
            </p:cNvGrpSpPr>
            <p:nvPr/>
          </p:nvGrpSpPr>
          <p:grpSpPr bwMode="auto">
            <a:xfrm>
              <a:off x="5569912" y="4756140"/>
              <a:ext cx="463568" cy="284813"/>
              <a:chOff x="3558850" y="4573304"/>
              <a:chExt cx="463568" cy="284813"/>
            </a:xfrm>
          </p:grpSpPr>
          <p:grpSp>
            <p:nvGrpSpPr>
              <p:cNvPr id="48188" name="Group 456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9" name="TextBox 389"/>
              <p:cNvSpPr txBox="1">
                <a:spLocks noChangeArrowheads="1"/>
              </p:cNvSpPr>
              <p:nvPr/>
            </p:nvSpPr>
            <p:spPr bwMode="auto">
              <a:xfrm>
                <a:off x="3582343" y="4573304"/>
                <a:ext cx="401255" cy="28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3" name="Group 460"/>
            <p:cNvGrpSpPr>
              <a:grpSpLocks/>
            </p:cNvGrpSpPr>
            <p:nvPr/>
          </p:nvGrpSpPr>
          <p:grpSpPr bwMode="auto">
            <a:xfrm>
              <a:off x="6557699" y="4754022"/>
              <a:ext cx="463568" cy="284813"/>
              <a:chOff x="3558850" y="4573304"/>
              <a:chExt cx="463568" cy="284813"/>
            </a:xfrm>
          </p:grpSpPr>
          <p:grpSp>
            <p:nvGrpSpPr>
              <p:cNvPr id="48184" name="Group 46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5" name="TextBox 389"/>
              <p:cNvSpPr txBox="1">
                <a:spLocks noChangeArrowheads="1"/>
              </p:cNvSpPr>
              <p:nvPr/>
            </p:nvSpPr>
            <p:spPr bwMode="auto">
              <a:xfrm>
                <a:off x="3582343" y="4573304"/>
                <a:ext cx="401255" cy="28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15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Control Plane</a:t>
            </a:r>
          </a:p>
        </p:txBody>
      </p:sp>
      <p:sp>
        <p:nvSpPr>
          <p:cNvPr id="48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5-</a:t>
            </a:r>
            <a:fld id="{380878D1-9F64-4BC9-BA2E-5692894FCB62}" type="slidenum">
              <a:rPr lang="en-US" altLang="en-US" sz="1200">
                <a:latin typeface="Tahoma" pitchFamily="34" charset="0"/>
              </a:rPr>
              <a:pPr/>
              <a:t>7</a:t>
            </a:fld>
            <a:endParaRPr lang="en-US" altLang="en-US" sz="1200">
              <a:latin typeface="Tahoma" pitchFamily="34" charset="0"/>
            </a:endParaRPr>
          </a:p>
        </p:txBody>
      </p:sp>
      <p:grpSp>
        <p:nvGrpSpPr>
          <p:cNvPr id="48154" name="Group 1"/>
          <p:cNvGrpSpPr>
            <a:grpSpLocks/>
          </p:cNvGrpSpPr>
          <p:nvPr/>
        </p:nvGrpSpPr>
        <p:grpSpPr bwMode="auto">
          <a:xfrm>
            <a:off x="1016397" y="5527675"/>
            <a:ext cx="2907787" cy="902475"/>
            <a:chOff x="938213" y="5237163"/>
            <a:chExt cx="2684111" cy="902474"/>
          </a:xfrm>
        </p:grpSpPr>
        <p:cxnSp>
          <p:nvCxnSpPr>
            <p:cNvPr id="339" name="Straight Connector 338"/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57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488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48158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488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grpSp>
          <p:nvGrpSpPr>
            <p:cNvPr id="48159" name="Group 5"/>
            <p:cNvGrpSpPr>
              <a:grpSpLocks/>
            </p:cNvGrpSpPr>
            <p:nvPr/>
          </p:nvGrpSpPr>
          <p:grpSpPr bwMode="auto">
            <a:xfrm>
              <a:off x="938213" y="5237163"/>
              <a:ext cx="1616075" cy="524150"/>
              <a:chOff x="-4079003" y="2717403"/>
              <a:chExt cx="1616718" cy="525347"/>
            </a:xfrm>
          </p:grpSpPr>
          <p:sp>
            <p:nvSpPr>
              <p:cNvPr id="48172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3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4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5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6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463270" cy="277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/>
                  <a:t>0111</a:t>
                </a:r>
              </a:p>
            </p:txBody>
          </p:sp>
          <p:sp>
            <p:nvSpPr>
              <p:cNvPr id="48177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60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61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352" name="Oval 351"/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450" name="Straight Connector 449"/>
              <p:cNvCxnSpPr>
                <a:cxnSpLocks noChangeShapeType="1"/>
                <a:endCxn id="354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8" name="Straight Connector 467"/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162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488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</p:grpSp>
      <p:sp>
        <p:nvSpPr>
          <p:cNvPr id="48155" name="TextBox 6"/>
          <p:cNvSpPr txBox="1">
            <a:spLocks noChangeArrowheads="1"/>
          </p:cNvSpPr>
          <p:nvPr/>
        </p:nvSpPr>
        <p:spPr bwMode="auto">
          <a:xfrm>
            <a:off x="213255" y="4903789"/>
            <a:ext cx="215833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values in arriving </a:t>
            </a:r>
          </a:p>
          <a:p>
            <a:r>
              <a:rPr lang="en-US" altLang="en-US" sz="1400"/>
              <a:t>packet header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Transition from IPv4 to IPv6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1"/>
          </p:nvPr>
        </p:nvSpPr>
        <p:spPr>
          <a:xfrm>
            <a:off x="662121" y="1500188"/>
            <a:ext cx="8944636" cy="24876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</a:pPr>
            <a:r>
              <a:rPr lang="en-US" altLang="en-US" sz="2800" dirty="0">
                <a:latin typeface="Gill Sans MT" pitchFamily="34" charset="0"/>
                <a:ea typeface="ＭＳ Ｐゴシック" pitchFamily="34" charset="-128"/>
              </a:rPr>
              <a:t>no </a:t>
            </a:r>
            <a:r>
              <a:rPr lang="ja-JP" altLang="en-US" sz="2800"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800" dirty="0">
                <a:latin typeface="Gill Sans MT" pitchFamily="34" charset="0"/>
                <a:ea typeface="ＭＳ Ｐゴシック" pitchFamily="34" charset="-128"/>
              </a:rPr>
              <a:t>flag days</a:t>
            </a:r>
            <a:r>
              <a:rPr lang="ja-JP" altLang="en-US" sz="2800">
                <a:latin typeface="Gill Sans MT" pitchFamily="34" charset="0"/>
                <a:ea typeface="ＭＳ Ｐゴシック" pitchFamily="34" charset="-128"/>
              </a:rPr>
              <a:t>”</a:t>
            </a:r>
            <a:endParaRPr lang="en-US" altLang="ja-JP" sz="2800" dirty="0">
              <a:latin typeface="Gill Sans MT" pitchFamily="34" charset="0"/>
              <a:ea typeface="ＭＳ Ｐゴシック" pitchFamily="34" charset="-128"/>
            </a:endParaRPr>
          </a:p>
          <a:p>
            <a:pPr lvl="1">
              <a:lnSpc>
                <a:spcPct val="75000"/>
              </a:lnSpc>
            </a:pPr>
            <a:r>
              <a:rPr lang="en-US" altLang="en-US" sz="2800" dirty="0">
                <a:latin typeface="Gill Sans MT" pitchFamily="34" charset="0"/>
                <a:ea typeface="ＭＳ Ｐゴシック" pitchFamily="34" charset="-128"/>
              </a:rPr>
              <a:t>how will network operate with mixed IPv4 and IPv6 routers? 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tunneling: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 IPv6 datagram carried as </a:t>
            </a:r>
            <a:r>
              <a:rPr lang="en-US" altLang="en-US" i="1" dirty="0">
                <a:ea typeface="ＭＳ Ｐゴシック" pitchFamily="34" charset="-128"/>
                <a:cs typeface="ＭＳ Ｐゴシック" pitchFamily="34" charset="-128"/>
              </a:rPr>
              <a:t>payload</a:t>
            </a:r>
            <a:r>
              <a:rPr lang="en-US" altLang="en-US" dirty="0">
                <a:ea typeface="ＭＳ Ｐゴシック" pitchFamily="34" charset="-128"/>
                <a:cs typeface="ＭＳ Ｐゴシック" pitchFamily="34" charset="-128"/>
              </a:rPr>
              <a:t> in IPv4 datagram among IPv4 routers</a:t>
            </a:r>
          </a:p>
        </p:txBody>
      </p:sp>
      <p:sp>
        <p:nvSpPr>
          <p:cNvPr id="11163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116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C293B863-BAC2-4B85-AF82-ABC27E6C4412}" type="slidenum">
              <a:rPr lang="en-US" altLang="en-US" sz="1200">
                <a:latin typeface="Tahoma" pitchFamily="34" charset="0"/>
              </a:rPr>
              <a:pPr/>
              <a:t>70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11161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025525"/>
            <a:ext cx="74277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0" name="Group 47"/>
          <p:cNvGrpSpPr>
            <a:grpSpLocks/>
          </p:cNvGrpSpPr>
          <p:nvPr/>
        </p:nvGrpSpPr>
        <p:grpSpPr bwMode="auto">
          <a:xfrm>
            <a:off x="2277005" y="5176839"/>
            <a:ext cx="5259123" cy="473075"/>
            <a:chOff x="1163" y="3504"/>
            <a:chExt cx="3058" cy="298"/>
          </a:xfrm>
        </p:grpSpPr>
        <p:sp>
          <p:nvSpPr>
            <p:cNvPr id="111655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1656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7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8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9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0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1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2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3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4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5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6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7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8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9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70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21" name="Text Box 48"/>
          <p:cNvSpPr txBox="1">
            <a:spLocks noChangeArrowheads="1"/>
          </p:cNvSpPr>
          <p:nvPr/>
        </p:nvSpPr>
        <p:spPr bwMode="auto">
          <a:xfrm>
            <a:off x="1730110" y="4375150"/>
            <a:ext cx="2024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IPv4 source, dest addr </a:t>
            </a:r>
          </a:p>
        </p:txBody>
      </p:sp>
      <p:sp>
        <p:nvSpPr>
          <p:cNvPr id="111622" name="Text Box 50"/>
          <p:cNvSpPr txBox="1">
            <a:spLocks noChangeArrowheads="1"/>
          </p:cNvSpPr>
          <p:nvPr/>
        </p:nvSpPr>
        <p:spPr bwMode="auto">
          <a:xfrm>
            <a:off x="1411950" y="4143375"/>
            <a:ext cx="16674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IPv4 header fields </a:t>
            </a:r>
          </a:p>
        </p:txBody>
      </p:sp>
      <p:sp>
        <p:nvSpPr>
          <p:cNvPr id="111623" name="Line 55"/>
          <p:cNvSpPr>
            <a:spLocks noChangeShapeType="1"/>
          </p:cNvSpPr>
          <p:nvPr/>
        </p:nvSpPr>
        <p:spPr bwMode="auto">
          <a:xfrm>
            <a:off x="3093906" y="4633914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4" name="Line 56"/>
          <p:cNvSpPr>
            <a:spLocks noChangeShapeType="1"/>
          </p:cNvSpPr>
          <p:nvPr/>
        </p:nvSpPr>
        <p:spPr bwMode="auto">
          <a:xfrm>
            <a:off x="3099065" y="4629150"/>
            <a:ext cx="41275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5" name="Line 57"/>
          <p:cNvSpPr>
            <a:spLocks noChangeShapeType="1"/>
          </p:cNvSpPr>
          <p:nvPr/>
        </p:nvSpPr>
        <p:spPr bwMode="auto">
          <a:xfrm>
            <a:off x="2448983" y="4386263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6" name="Text Box 23"/>
          <p:cNvSpPr txBox="1">
            <a:spLocks noChangeArrowheads="1"/>
          </p:cNvSpPr>
          <p:nvPr/>
        </p:nvSpPr>
        <p:spPr bwMode="auto">
          <a:xfrm>
            <a:off x="3969279" y="6003926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IPv4 datagram</a:t>
            </a:r>
          </a:p>
        </p:txBody>
      </p:sp>
      <p:sp>
        <p:nvSpPr>
          <p:cNvPr id="111627" name="Line 24"/>
          <p:cNvSpPr>
            <a:spLocks noChangeShapeType="1"/>
          </p:cNvSpPr>
          <p:nvPr/>
        </p:nvSpPr>
        <p:spPr bwMode="auto">
          <a:xfrm>
            <a:off x="5725187" y="6192838"/>
            <a:ext cx="183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8" name="Line 25"/>
          <p:cNvSpPr>
            <a:spLocks noChangeShapeType="1"/>
          </p:cNvSpPr>
          <p:nvPr/>
        </p:nvSpPr>
        <p:spPr bwMode="auto">
          <a:xfrm flipH="1">
            <a:off x="2270125" y="6192838"/>
            <a:ext cx="17404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750065" y="5654676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523170" y="5824538"/>
            <a:ext cx="928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816218" y="5824538"/>
            <a:ext cx="1002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32" name="Rectangle 69"/>
          <p:cNvSpPr>
            <a:spLocks noChangeArrowheads="1"/>
          </p:cNvSpPr>
          <p:nvPr/>
        </p:nvSpPr>
        <p:spPr bwMode="auto">
          <a:xfrm>
            <a:off x="3781822" y="5211764"/>
            <a:ext cx="3707871" cy="4016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4932362" y="4241801"/>
            <a:ext cx="3566848" cy="1109663"/>
            <a:chOff x="2868" y="2782"/>
            <a:chExt cx="2074" cy="699"/>
          </a:xfrm>
        </p:grpSpPr>
        <p:sp>
          <p:nvSpPr>
            <p:cNvPr id="111653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3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IPv4 payload </a:t>
              </a:r>
            </a:p>
          </p:txBody>
        </p:sp>
        <p:sp>
          <p:nvSpPr>
            <p:cNvPr id="111654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799020" y="4146551"/>
            <a:ext cx="3685513" cy="1476375"/>
            <a:chOff x="2280" y="1247"/>
            <a:chExt cx="2143" cy="930"/>
          </a:xfrm>
        </p:grpSpPr>
        <p:sp>
          <p:nvSpPr>
            <p:cNvPr id="111637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1638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39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0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1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2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3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4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5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6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9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UDP/TCP payload</a:t>
              </a:r>
            </a:p>
          </p:txBody>
        </p:sp>
        <p:sp>
          <p:nvSpPr>
            <p:cNvPr id="111647" name="Text Box 17"/>
            <p:cNvSpPr txBox="1">
              <a:spLocks noChangeArrowheads="1"/>
            </p:cNvSpPr>
            <p:nvPr/>
          </p:nvSpPr>
          <p:spPr bwMode="auto">
            <a:xfrm>
              <a:off x="2541" y="1396"/>
              <a:ext cx="11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400"/>
                <a:t>IPv6 source dest addr</a:t>
              </a:r>
            </a:p>
          </p:txBody>
        </p:sp>
        <p:sp>
          <p:nvSpPr>
            <p:cNvPr id="111648" name="Text Box 18"/>
            <p:cNvSpPr txBox="1">
              <a:spLocks noChangeArrowheads="1"/>
            </p:cNvSpPr>
            <p:nvPr/>
          </p:nvSpPr>
          <p:spPr bwMode="auto">
            <a:xfrm>
              <a:off x="2349" y="1247"/>
              <a:ext cx="9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400"/>
                <a:t>IPv6 header fields</a:t>
              </a:r>
            </a:p>
          </p:txBody>
        </p:sp>
        <p:sp>
          <p:nvSpPr>
            <p:cNvPr id="111649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0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1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2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  <p:bldP spid="418881" grpId="0" animBg="1"/>
      <p:bldP spid="41888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3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6" y="966789"/>
            <a:ext cx="29700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640" y="214313"/>
            <a:ext cx="84201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11265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126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4C8C9D8-51CB-414E-9265-52EE628D972D}" type="slidenum">
              <a:rPr lang="en-US" altLang="en-US" sz="1200">
                <a:latin typeface="Tahoma" pitchFamily="34" charset="0"/>
              </a:rPr>
              <a:pPr/>
              <a:t>71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2643" name="Text Box 76"/>
          <p:cNvSpPr txBox="1">
            <a:spLocks noChangeArrowheads="1"/>
          </p:cNvSpPr>
          <p:nvPr/>
        </p:nvSpPr>
        <p:spPr bwMode="auto">
          <a:xfrm>
            <a:off x="335360" y="2597151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physical view:</a:t>
            </a:r>
          </a:p>
        </p:txBody>
      </p:sp>
      <p:sp>
        <p:nvSpPr>
          <p:cNvPr id="112644" name="Line 147"/>
          <p:cNvSpPr>
            <a:spLocks noChangeShapeType="1"/>
          </p:cNvSpPr>
          <p:nvPr/>
        </p:nvSpPr>
        <p:spPr bwMode="auto">
          <a:xfrm flipV="1">
            <a:off x="4220369" y="2868613"/>
            <a:ext cx="25194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45" name="Text Box 180"/>
          <p:cNvSpPr txBox="1">
            <a:spLocks noChangeArrowheads="1"/>
          </p:cNvSpPr>
          <p:nvPr/>
        </p:nvSpPr>
        <p:spPr bwMode="auto">
          <a:xfrm>
            <a:off x="4579806" y="2992438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2646" name="Text Box 181"/>
          <p:cNvSpPr txBox="1">
            <a:spLocks noChangeArrowheads="1"/>
          </p:cNvSpPr>
          <p:nvPr/>
        </p:nvSpPr>
        <p:spPr bwMode="auto">
          <a:xfrm>
            <a:off x="5656395" y="2994025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112647" name="Group 254"/>
          <p:cNvGrpSpPr>
            <a:grpSpLocks/>
          </p:cNvGrpSpPr>
          <p:nvPr/>
        </p:nvGrpSpPr>
        <p:grpSpPr bwMode="auto">
          <a:xfrm>
            <a:off x="4583246" y="2703514"/>
            <a:ext cx="751548" cy="338137"/>
            <a:chOff x="4396" y="1245"/>
            <a:chExt cx="672" cy="248"/>
          </a:xfrm>
        </p:grpSpPr>
        <p:sp>
          <p:nvSpPr>
            <p:cNvPr id="11276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6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6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2764" name="Group 25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67" name="Freeform 2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8" name="Freeform 2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65" name="Line 26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6" name="Line 262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48" name="Group 328"/>
          <p:cNvGrpSpPr>
            <a:grpSpLocks/>
          </p:cNvGrpSpPr>
          <p:nvPr/>
        </p:nvGrpSpPr>
        <p:grpSpPr bwMode="auto">
          <a:xfrm>
            <a:off x="2344077" y="2360614"/>
            <a:ext cx="1872853" cy="966788"/>
            <a:chOff x="1363" y="1403"/>
            <a:chExt cx="1089" cy="609"/>
          </a:xfrm>
        </p:grpSpPr>
        <p:sp>
          <p:nvSpPr>
            <p:cNvPr id="112738" name="Text Box 92"/>
            <p:cNvSpPr txBox="1">
              <a:spLocks noChangeArrowheads="1"/>
            </p:cNvSpPr>
            <p:nvPr/>
          </p:nvSpPr>
          <p:spPr bwMode="auto">
            <a:xfrm>
              <a:off x="1462" y="1403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A</a:t>
              </a:r>
            </a:p>
          </p:txBody>
        </p:sp>
        <p:sp>
          <p:nvSpPr>
            <p:cNvPr id="112739" name="Text Box 108"/>
            <p:cNvSpPr txBox="1">
              <a:spLocks noChangeArrowheads="1"/>
            </p:cNvSpPr>
            <p:nvPr/>
          </p:nvSpPr>
          <p:spPr bwMode="auto">
            <a:xfrm>
              <a:off x="2121" y="140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B</a:t>
              </a:r>
            </a:p>
          </p:txBody>
        </p:sp>
        <p:sp>
          <p:nvSpPr>
            <p:cNvPr id="112740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1" name="Text Box 143"/>
            <p:cNvSpPr txBox="1">
              <a:spLocks noChangeArrowheads="1"/>
            </p:cNvSpPr>
            <p:nvPr/>
          </p:nvSpPr>
          <p:spPr bwMode="auto">
            <a:xfrm>
              <a:off x="1386" y="1798"/>
              <a:ext cx="3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2742" name="Text Box 144"/>
            <p:cNvSpPr txBox="1">
              <a:spLocks noChangeArrowheads="1"/>
            </p:cNvSpPr>
            <p:nvPr/>
          </p:nvSpPr>
          <p:spPr bwMode="auto">
            <a:xfrm>
              <a:off x="2045" y="1799"/>
              <a:ext cx="3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2743" name="Group 245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275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5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5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56" name="Group 24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9" name="Freeform 2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60" name="Freeform 2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57" name="Line 25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8" name="Line 25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44" name="Group 263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274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4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4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48" name="Group 26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1" name="Freeform 2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52" name="Freeform 2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49" name="Line 2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0" name="Line 27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2649" name="Group 272"/>
          <p:cNvGrpSpPr>
            <a:grpSpLocks/>
          </p:cNvGrpSpPr>
          <p:nvPr/>
        </p:nvGrpSpPr>
        <p:grpSpPr bwMode="auto">
          <a:xfrm>
            <a:off x="5628879" y="2706689"/>
            <a:ext cx="751548" cy="338137"/>
            <a:chOff x="4396" y="1245"/>
            <a:chExt cx="672" cy="248"/>
          </a:xfrm>
        </p:grpSpPr>
        <p:sp>
          <p:nvSpPr>
            <p:cNvPr id="11273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3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3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2733" name="Group 2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36" name="Freeform 2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7" name="Freeform 2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4" name="Line 2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5" name="Line 280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50" name="Group 303"/>
          <p:cNvGrpSpPr>
            <a:grpSpLocks/>
          </p:cNvGrpSpPr>
          <p:nvPr/>
        </p:nvGrpSpPr>
        <p:grpSpPr bwMode="auto">
          <a:xfrm>
            <a:off x="6719226" y="2362201"/>
            <a:ext cx="1807501" cy="960438"/>
            <a:chOff x="3907" y="1404"/>
            <a:chExt cx="1051" cy="605"/>
          </a:xfrm>
        </p:grpSpPr>
        <p:sp>
          <p:nvSpPr>
            <p:cNvPr id="112707" name="Text Box 50"/>
            <p:cNvSpPr txBox="1">
              <a:spLocks noChangeArrowheads="1"/>
            </p:cNvSpPr>
            <p:nvPr/>
          </p:nvSpPr>
          <p:spPr bwMode="auto">
            <a:xfrm>
              <a:off x="4012" y="1404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E</a:t>
              </a:r>
            </a:p>
          </p:txBody>
        </p:sp>
        <p:sp>
          <p:nvSpPr>
            <p:cNvPr id="112708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09" name="Text Box 145"/>
            <p:cNvSpPr txBox="1">
              <a:spLocks noChangeArrowheads="1"/>
            </p:cNvSpPr>
            <p:nvPr/>
          </p:nvSpPr>
          <p:spPr bwMode="auto">
            <a:xfrm>
              <a:off x="3951" y="1794"/>
              <a:ext cx="3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2710" name="Text Box 146"/>
            <p:cNvSpPr txBox="1">
              <a:spLocks noChangeArrowheads="1"/>
            </p:cNvSpPr>
            <p:nvPr/>
          </p:nvSpPr>
          <p:spPr bwMode="auto">
            <a:xfrm>
              <a:off x="4569" y="1796"/>
              <a:ext cx="3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2711" name="Group 281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272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2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2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25" name="Group 28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8" name="Freeform 28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9" name="Freeform 28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26" name="Line 28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7" name="Line 289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12" name="Group 290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271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1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1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17" name="Group 29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0" name="Freeform 29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1" name="Freeform 29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18" name="Line 29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9" name="Line 298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13" name="Text Box 299"/>
            <p:cNvSpPr txBox="1">
              <a:spLocks noChangeArrowheads="1"/>
            </p:cNvSpPr>
            <p:nvPr/>
          </p:nvSpPr>
          <p:spPr bwMode="auto">
            <a:xfrm>
              <a:off x="4635" y="140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F</a:t>
              </a:r>
            </a:p>
          </p:txBody>
        </p:sp>
      </p:grpSp>
      <p:sp>
        <p:nvSpPr>
          <p:cNvPr id="112651" name="Text Box 300"/>
          <p:cNvSpPr txBox="1">
            <a:spLocks noChangeArrowheads="1"/>
          </p:cNvSpPr>
          <p:nvPr/>
        </p:nvSpPr>
        <p:spPr bwMode="auto">
          <a:xfrm>
            <a:off x="4751785" y="235585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C</a:t>
            </a:r>
          </a:p>
        </p:txBody>
      </p:sp>
      <p:sp>
        <p:nvSpPr>
          <p:cNvPr id="112652" name="Text Box 301"/>
          <p:cNvSpPr txBox="1">
            <a:spLocks noChangeArrowheads="1"/>
          </p:cNvSpPr>
          <p:nvPr/>
        </p:nvSpPr>
        <p:spPr bwMode="auto">
          <a:xfrm>
            <a:off x="5809456" y="235902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D</a:t>
            </a:r>
          </a:p>
        </p:txBody>
      </p:sp>
      <p:grpSp>
        <p:nvGrpSpPr>
          <p:cNvPr id="16" name="Group 354"/>
          <p:cNvGrpSpPr>
            <a:grpSpLocks/>
          </p:cNvGrpSpPr>
          <p:nvPr/>
        </p:nvGrpSpPr>
        <p:grpSpPr bwMode="auto">
          <a:xfrm>
            <a:off x="497021" y="1216026"/>
            <a:ext cx="8036586" cy="981076"/>
            <a:chOff x="289" y="766"/>
            <a:chExt cx="4673" cy="618"/>
          </a:xfrm>
        </p:grpSpPr>
        <p:sp>
          <p:nvSpPr>
            <p:cNvPr id="112656" name="Rectangle 6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2657" name="Text Box 75"/>
            <p:cNvSpPr txBox="1">
              <a:spLocks noChangeArrowheads="1"/>
            </p:cNvSpPr>
            <p:nvPr/>
          </p:nvSpPr>
          <p:spPr bwMode="auto">
            <a:xfrm>
              <a:off x="289" y="979"/>
              <a:ext cx="8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logical view:</a:t>
              </a:r>
            </a:p>
          </p:txBody>
        </p:sp>
        <p:sp>
          <p:nvSpPr>
            <p:cNvPr id="112658" name="Text Box 244"/>
            <p:cNvSpPr txBox="1">
              <a:spLocks noChangeArrowheads="1"/>
            </p:cNvSpPr>
            <p:nvPr/>
          </p:nvSpPr>
          <p:spPr bwMode="auto">
            <a:xfrm>
              <a:off x="2544" y="766"/>
              <a:ext cx="136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2659" name="Group 304"/>
            <p:cNvGrpSpPr>
              <a:grpSpLocks/>
            </p:cNvGrpSpPr>
            <p:nvPr/>
          </p:nvGrpSpPr>
          <p:grpSpPr bwMode="auto">
            <a:xfrm>
              <a:off x="3911" y="779"/>
              <a:ext cx="1051" cy="605"/>
              <a:chOff x="3907" y="1404"/>
              <a:chExt cx="1051" cy="605"/>
            </a:xfrm>
          </p:grpSpPr>
          <p:sp>
            <p:nvSpPr>
              <p:cNvPr id="112684" name="Text Box 305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E</a:t>
                </a:r>
              </a:p>
            </p:txBody>
          </p:sp>
          <p:sp>
            <p:nvSpPr>
              <p:cNvPr id="112685" name="Line 306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686" name="Text Box 307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4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2687" name="Text Box 308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4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2688" name="Group 309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269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70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70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702" name="Group 31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705" name="Freeform 31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06" name="Freeform 31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703" name="Line 31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04" name="Line 31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689" name="Group 318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269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9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9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694" name="Group 32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97" name="Freeform 32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98" name="Freeform 32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95" name="Line 325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96" name="Line 326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690" name="Text Box 327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18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F</a:t>
                </a:r>
              </a:p>
            </p:txBody>
          </p:sp>
        </p:grpSp>
        <p:grpSp>
          <p:nvGrpSpPr>
            <p:cNvPr id="112660" name="Group 329"/>
            <p:cNvGrpSpPr>
              <a:grpSpLocks/>
            </p:cNvGrpSpPr>
            <p:nvPr/>
          </p:nvGrpSpPr>
          <p:grpSpPr bwMode="auto">
            <a:xfrm>
              <a:off x="1361" y="771"/>
              <a:ext cx="1089" cy="609"/>
              <a:chOff x="1363" y="1403"/>
              <a:chExt cx="1089" cy="609"/>
            </a:xfrm>
          </p:grpSpPr>
          <p:sp>
            <p:nvSpPr>
              <p:cNvPr id="112661" name="Text Box 330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A</a:t>
                </a:r>
              </a:p>
            </p:txBody>
          </p:sp>
          <p:sp>
            <p:nvSpPr>
              <p:cNvPr id="112662" name="Text Box 331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B</a:t>
                </a:r>
              </a:p>
            </p:txBody>
          </p:sp>
          <p:sp>
            <p:nvSpPr>
              <p:cNvPr id="112663" name="Line 332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664" name="Text Box 333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4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2665" name="Text Box 334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4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2666" name="Group 335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267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7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7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679" name="Group 33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82" name="Freeform 3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83" name="Freeform 3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80" name="Line 34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81" name="Line 34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667" name="Group 344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266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7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671" name="Group 34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74" name="Freeform 34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75" name="Freeform 35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72" name="Line 35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73" name="Line 35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2794663" y="3384551"/>
            <a:ext cx="830659" cy="2984500"/>
            <a:chOff x="1625" y="2132"/>
            <a:chExt cx="483" cy="1880"/>
          </a:xfrm>
        </p:grpSpPr>
        <p:grpSp>
          <p:nvGrpSpPr>
            <p:cNvPr id="113821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113825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826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25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400"/>
                  <a:t>flow: X</a:t>
                </a:r>
              </a:p>
              <a:p>
                <a:r>
                  <a:rPr lang="en-US" altLang="en-US" sz="1400"/>
                  <a:t>src: A</a:t>
                </a:r>
              </a:p>
              <a:p>
                <a:r>
                  <a:rPr lang="en-US" altLang="en-US" sz="1400"/>
                  <a:t>dest: F</a:t>
                </a:r>
              </a:p>
              <a:p>
                <a:endParaRPr lang="en-US" altLang="en-US" sz="1400"/>
              </a:p>
              <a:p>
                <a:endParaRPr lang="en-US" altLang="en-US" sz="1400"/>
              </a:p>
              <a:p>
                <a:r>
                  <a:rPr lang="en-US" altLang="en-US" sz="1400"/>
                  <a:t>data</a:t>
                </a:r>
              </a:p>
            </p:txBody>
          </p:sp>
        </p:grpSp>
        <p:sp>
          <p:nvSpPr>
            <p:cNvPr id="113822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23" name="Text Box 204"/>
            <p:cNvSpPr txBox="1">
              <a:spLocks noChangeArrowheads="1"/>
            </p:cNvSpPr>
            <p:nvPr/>
          </p:nvSpPr>
          <p:spPr bwMode="auto">
            <a:xfrm>
              <a:off x="1629" y="3690"/>
              <a:ext cx="479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A-to-B: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</a:t>
              </a:r>
            </a:p>
          </p:txBody>
        </p:sp>
        <p:sp>
          <p:nvSpPr>
            <p:cNvPr id="113824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3826536" y="3376612"/>
            <a:ext cx="1241689" cy="3324224"/>
            <a:chOff x="2225" y="2127"/>
            <a:chExt cx="722" cy="2094"/>
          </a:xfrm>
        </p:grpSpPr>
        <p:grpSp>
          <p:nvGrpSpPr>
            <p:cNvPr id="113812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113816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3817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6" cy="908"/>
                <a:chOff x="4869" y="143"/>
                <a:chExt cx="486" cy="908"/>
              </a:xfrm>
            </p:grpSpPr>
            <p:sp>
              <p:nvSpPr>
                <p:cNvPr id="113819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3820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55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400"/>
                    <a:t>Flow: X</a:t>
                  </a:r>
                </a:p>
                <a:p>
                  <a:r>
                    <a:rPr lang="en-US" altLang="en-US" sz="1400"/>
                    <a:t>Src: A</a:t>
                  </a:r>
                </a:p>
                <a:p>
                  <a:r>
                    <a:rPr lang="en-US" altLang="en-US" sz="1400"/>
                    <a:t>Dest: F</a:t>
                  </a:r>
                </a:p>
                <a:p>
                  <a:endParaRPr lang="en-US" altLang="en-US" sz="1400"/>
                </a:p>
                <a:p>
                  <a:endParaRPr lang="en-US" altLang="en-US" sz="1400"/>
                </a:p>
                <a:p>
                  <a:r>
                    <a:rPr lang="en-US" altLang="en-US" sz="1400"/>
                    <a:t>data</a:t>
                  </a:r>
                </a:p>
              </p:txBody>
            </p:sp>
          </p:grpSp>
          <p:sp>
            <p:nvSpPr>
              <p:cNvPr id="113818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2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altLang="en-US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113813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14" name="Text Box 208"/>
            <p:cNvSpPr txBox="1">
              <a:spLocks noChangeArrowheads="1"/>
            </p:cNvSpPr>
            <p:nvPr/>
          </p:nvSpPr>
          <p:spPr bwMode="auto">
            <a:xfrm>
              <a:off x="2257" y="3767"/>
              <a:ext cx="69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IPv4</a:t>
              </a:r>
            </a:p>
          </p:txBody>
        </p:sp>
        <p:sp>
          <p:nvSpPr>
            <p:cNvPr id="113815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7310839" y="3379789"/>
            <a:ext cx="925248" cy="3001962"/>
            <a:chOff x="4251" y="2129"/>
            <a:chExt cx="538" cy="1891"/>
          </a:xfrm>
        </p:grpSpPr>
        <p:sp>
          <p:nvSpPr>
            <p:cNvPr id="113806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07" name="Text Box 206"/>
            <p:cNvSpPr txBox="1">
              <a:spLocks noChangeArrowheads="1"/>
            </p:cNvSpPr>
            <p:nvPr/>
          </p:nvSpPr>
          <p:spPr bwMode="auto">
            <a:xfrm>
              <a:off x="4316" y="3698"/>
              <a:ext cx="473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E-to-F: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</a:t>
              </a:r>
            </a:p>
          </p:txBody>
        </p:sp>
        <p:sp>
          <p:nvSpPr>
            <p:cNvPr id="113808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3809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113810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811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25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400"/>
                  <a:t>flow: X</a:t>
                </a:r>
              </a:p>
              <a:p>
                <a:r>
                  <a:rPr lang="en-US" altLang="en-US" sz="1400"/>
                  <a:t>src: A</a:t>
                </a:r>
              </a:p>
              <a:p>
                <a:r>
                  <a:rPr lang="en-US" altLang="en-US" sz="1400"/>
                  <a:t>dest: F</a:t>
                </a:r>
              </a:p>
              <a:p>
                <a:endParaRPr lang="en-US" altLang="en-US" sz="1400"/>
              </a:p>
              <a:p>
                <a:endParaRPr lang="en-US" altLang="en-US" sz="1400"/>
              </a:p>
              <a:p>
                <a:r>
                  <a:rPr lang="en-US" altLang="en-US" sz="1400"/>
                  <a:t>data</a:t>
                </a:r>
              </a:p>
            </p:txBody>
          </p:sp>
        </p:grpSp>
      </p:grp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6055387" y="3378202"/>
            <a:ext cx="1207293" cy="3335338"/>
            <a:chOff x="3521" y="2128"/>
            <a:chExt cx="702" cy="2101"/>
          </a:xfrm>
        </p:grpSpPr>
        <p:sp>
          <p:nvSpPr>
            <p:cNvPr id="113797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8" name="Text Box 210"/>
            <p:cNvSpPr txBox="1">
              <a:spLocks noChangeArrowheads="1"/>
            </p:cNvSpPr>
            <p:nvPr/>
          </p:nvSpPr>
          <p:spPr bwMode="auto">
            <a:xfrm>
              <a:off x="3533" y="3775"/>
              <a:ext cx="69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IPv4</a:t>
              </a:r>
            </a:p>
          </p:txBody>
        </p:sp>
        <p:sp>
          <p:nvSpPr>
            <p:cNvPr id="113799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3800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113801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3802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6" cy="908"/>
                <a:chOff x="4869" y="143"/>
                <a:chExt cx="486" cy="908"/>
              </a:xfrm>
            </p:grpSpPr>
            <p:sp>
              <p:nvSpPr>
                <p:cNvPr id="113804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3805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55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altLang="en-US" sz="1400"/>
                    <a:t>Flow: X</a:t>
                  </a:r>
                </a:p>
                <a:p>
                  <a:r>
                    <a:rPr lang="en-US" altLang="en-US" sz="1400"/>
                    <a:t>Src: A</a:t>
                  </a:r>
                </a:p>
                <a:p>
                  <a:r>
                    <a:rPr lang="en-US" altLang="en-US" sz="1400"/>
                    <a:t>Dest: F</a:t>
                  </a:r>
                </a:p>
                <a:p>
                  <a:endParaRPr lang="en-US" altLang="en-US" sz="1400"/>
                </a:p>
                <a:p>
                  <a:endParaRPr lang="en-US" altLang="en-US" sz="1400"/>
                </a:p>
                <a:p>
                  <a:r>
                    <a:rPr lang="en-US" altLang="en-US" sz="1400"/>
                    <a:t>data</a:t>
                  </a:r>
                </a:p>
              </p:txBody>
            </p:sp>
          </p:grpSp>
          <p:sp>
            <p:nvSpPr>
              <p:cNvPr id="113803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2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altLang="en-US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113669" name="Text Box 224"/>
          <p:cNvSpPr txBox="1">
            <a:spLocks noChangeArrowheads="1"/>
          </p:cNvSpPr>
          <p:nvPr/>
        </p:nvSpPr>
        <p:spPr bwMode="auto">
          <a:xfrm>
            <a:off x="335360" y="2597151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physical view:</a:t>
            </a:r>
          </a:p>
        </p:txBody>
      </p:sp>
      <p:sp>
        <p:nvSpPr>
          <p:cNvPr id="113670" name="Line 225"/>
          <p:cNvSpPr>
            <a:spLocks noChangeShapeType="1"/>
          </p:cNvSpPr>
          <p:nvPr/>
        </p:nvSpPr>
        <p:spPr bwMode="auto">
          <a:xfrm flipV="1">
            <a:off x="4220369" y="2868613"/>
            <a:ext cx="25194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3671" name="Group 228"/>
          <p:cNvGrpSpPr>
            <a:grpSpLocks/>
          </p:cNvGrpSpPr>
          <p:nvPr/>
        </p:nvGrpSpPr>
        <p:grpSpPr bwMode="auto">
          <a:xfrm>
            <a:off x="4583246" y="2703514"/>
            <a:ext cx="751548" cy="338137"/>
            <a:chOff x="4396" y="1245"/>
            <a:chExt cx="672" cy="248"/>
          </a:xfrm>
        </p:grpSpPr>
        <p:sp>
          <p:nvSpPr>
            <p:cNvPr id="11378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9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9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3792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95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6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93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4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2" name="Group 237"/>
          <p:cNvGrpSpPr>
            <a:grpSpLocks/>
          </p:cNvGrpSpPr>
          <p:nvPr/>
        </p:nvGrpSpPr>
        <p:grpSpPr bwMode="auto">
          <a:xfrm>
            <a:off x="2344077" y="2360614"/>
            <a:ext cx="1872853" cy="966788"/>
            <a:chOff x="1363" y="1403"/>
            <a:chExt cx="1089" cy="609"/>
          </a:xfrm>
        </p:grpSpPr>
        <p:sp>
          <p:nvSpPr>
            <p:cNvPr id="113766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A</a:t>
              </a:r>
            </a:p>
          </p:txBody>
        </p:sp>
        <p:sp>
          <p:nvSpPr>
            <p:cNvPr id="113767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B</a:t>
              </a:r>
            </a:p>
          </p:txBody>
        </p:sp>
        <p:sp>
          <p:nvSpPr>
            <p:cNvPr id="113768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69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3770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3771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378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8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8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84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87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8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85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6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72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377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7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7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76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79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0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77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8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673" name="Group 261"/>
          <p:cNvGrpSpPr>
            <a:grpSpLocks/>
          </p:cNvGrpSpPr>
          <p:nvPr/>
        </p:nvGrpSpPr>
        <p:grpSpPr bwMode="auto">
          <a:xfrm>
            <a:off x="5628879" y="2706689"/>
            <a:ext cx="751548" cy="338137"/>
            <a:chOff x="4396" y="1245"/>
            <a:chExt cx="672" cy="248"/>
          </a:xfrm>
        </p:grpSpPr>
        <p:sp>
          <p:nvSpPr>
            <p:cNvPr id="11375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5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6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3761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64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5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62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3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4" name="Group 270"/>
          <p:cNvGrpSpPr>
            <a:grpSpLocks/>
          </p:cNvGrpSpPr>
          <p:nvPr/>
        </p:nvGrpSpPr>
        <p:grpSpPr bwMode="auto">
          <a:xfrm>
            <a:off x="6719226" y="2362201"/>
            <a:ext cx="1807501" cy="960438"/>
            <a:chOff x="3907" y="1404"/>
            <a:chExt cx="1051" cy="605"/>
          </a:xfrm>
        </p:grpSpPr>
        <p:sp>
          <p:nvSpPr>
            <p:cNvPr id="113735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E</a:t>
              </a:r>
            </a:p>
          </p:txBody>
        </p:sp>
        <p:sp>
          <p:nvSpPr>
            <p:cNvPr id="113736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37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3738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3739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375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5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5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53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56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57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54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5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40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374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4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4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45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48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49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46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7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41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F</a:t>
              </a:r>
            </a:p>
          </p:txBody>
        </p:sp>
      </p:grpSp>
      <p:sp>
        <p:nvSpPr>
          <p:cNvPr id="113675" name="Text Box 294"/>
          <p:cNvSpPr txBox="1">
            <a:spLocks noChangeArrowheads="1"/>
          </p:cNvSpPr>
          <p:nvPr/>
        </p:nvSpPr>
        <p:spPr bwMode="auto">
          <a:xfrm>
            <a:off x="4751785" y="235585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C</a:t>
            </a:r>
          </a:p>
        </p:txBody>
      </p:sp>
      <p:sp>
        <p:nvSpPr>
          <p:cNvPr id="113676" name="Text Box 295"/>
          <p:cNvSpPr txBox="1">
            <a:spLocks noChangeArrowheads="1"/>
          </p:cNvSpPr>
          <p:nvPr/>
        </p:nvSpPr>
        <p:spPr bwMode="auto">
          <a:xfrm>
            <a:off x="5809456" y="235902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D</a:t>
            </a:r>
          </a:p>
        </p:txBody>
      </p:sp>
      <p:grpSp>
        <p:nvGrpSpPr>
          <p:cNvPr id="113677" name="Group 296"/>
          <p:cNvGrpSpPr>
            <a:grpSpLocks/>
          </p:cNvGrpSpPr>
          <p:nvPr/>
        </p:nvGrpSpPr>
        <p:grpSpPr bwMode="auto">
          <a:xfrm>
            <a:off x="497021" y="1216026"/>
            <a:ext cx="8036586" cy="981076"/>
            <a:chOff x="289" y="766"/>
            <a:chExt cx="4673" cy="618"/>
          </a:xfrm>
        </p:grpSpPr>
        <p:sp>
          <p:nvSpPr>
            <p:cNvPr id="113684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3685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/>
                <a:t>logical view:</a:t>
              </a:r>
            </a:p>
          </p:txBody>
        </p:sp>
        <p:sp>
          <p:nvSpPr>
            <p:cNvPr id="113686" name="Text Box 299"/>
            <p:cNvSpPr txBox="1">
              <a:spLocks noChangeArrowheads="1"/>
            </p:cNvSpPr>
            <p:nvPr/>
          </p:nvSpPr>
          <p:spPr bwMode="auto">
            <a:xfrm>
              <a:off x="2544" y="766"/>
              <a:ext cx="136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3687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5"/>
              <a:chOff x="3907" y="1404"/>
              <a:chExt cx="1051" cy="605"/>
            </a:xfrm>
          </p:grpSpPr>
          <p:sp>
            <p:nvSpPr>
              <p:cNvPr id="113712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E</a:t>
                </a:r>
              </a:p>
            </p:txBody>
          </p:sp>
          <p:sp>
            <p:nvSpPr>
              <p:cNvPr id="113713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714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4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3715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4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3716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372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730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33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34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31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32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17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371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722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25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26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23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24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18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18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F</a:t>
                </a:r>
              </a:p>
            </p:txBody>
          </p:sp>
        </p:grpSp>
        <p:grpSp>
          <p:nvGrpSpPr>
            <p:cNvPr id="113688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9"/>
              <a:chOff x="1363" y="1403"/>
              <a:chExt cx="1089" cy="609"/>
            </a:xfrm>
          </p:grpSpPr>
          <p:sp>
            <p:nvSpPr>
              <p:cNvPr id="113689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A</a:t>
                </a:r>
              </a:p>
            </p:txBody>
          </p:sp>
          <p:sp>
            <p:nvSpPr>
              <p:cNvPr id="113690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800"/>
                  <a:t>B</a:t>
                </a:r>
              </a:p>
            </p:txBody>
          </p:sp>
          <p:sp>
            <p:nvSpPr>
              <p:cNvPr id="113691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2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4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3693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4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3694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370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0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0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707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10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11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08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9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695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369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69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69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699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02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03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00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1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13678" name="Picture 34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6" y="966789"/>
            <a:ext cx="29700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33640" y="214313"/>
            <a:ext cx="84201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1136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136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592B870-241C-4E47-BA26-E2B55278F8C2}" type="slidenum">
              <a:rPr lang="en-US" altLang="en-US" sz="1200">
                <a:latin typeface="Tahoma" pitchFamily="34" charset="0"/>
              </a:rPr>
              <a:pPr/>
              <a:t>72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3680" name="Text Box 350"/>
          <p:cNvSpPr txBox="1">
            <a:spLocks noChangeArrowheads="1"/>
          </p:cNvSpPr>
          <p:nvPr/>
        </p:nvSpPr>
        <p:spPr bwMode="auto">
          <a:xfrm>
            <a:off x="4579806" y="2992438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3681" name="Text Box 351"/>
          <p:cNvSpPr txBox="1">
            <a:spLocks noChangeArrowheads="1"/>
          </p:cNvSpPr>
          <p:nvPr/>
        </p:nvSpPr>
        <p:spPr bwMode="auto">
          <a:xfrm>
            <a:off x="5656395" y="2994025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422275"/>
            <a:ext cx="388845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adoption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idx="1"/>
          </p:nvPr>
        </p:nvSpPr>
        <p:spPr>
          <a:xfrm>
            <a:off x="553773" y="1630363"/>
            <a:ext cx="8889604" cy="4876800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Google: 8% of clients access services via IPv6</a:t>
            </a:r>
          </a:p>
          <a:p>
            <a:r>
              <a:rPr lang="en-US" altLang="en-US">
                <a:ea typeface="ＭＳ Ｐゴシック" pitchFamily="34" charset="-128"/>
                <a:cs typeface="ＭＳ Ｐゴシック" pitchFamily="34" charset="-128"/>
              </a:rPr>
              <a:t>NIST: 1/3 of all US government domains are IPv6 capable</a:t>
            </a:r>
          </a:p>
          <a:p>
            <a:pPr marL="457200" lvl="1" indent="0">
              <a:buFont typeface="Wingdings" pitchFamily="2" charset="2"/>
              <a:buNone/>
            </a:pPr>
            <a:endParaRPr lang="en-US" altLang="en-US">
              <a:latin typeface="Gill Sans MT" pitchFamily="34" charset="0"/>
              <a:ea typeface="ＭＳ Ｐゴシック" pitchFamily="34" charset="-128"/>
            </a:endParaRPr>
          </a:p>
          <a:p>
            <a:r>
              <a:rPr lang="en-US" altLang="en-US" i="1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Long (long!) time for deployment, use</a:t>
            </a:r>
          </a:p>
          <a:p>
            <a:pPr marL="457200" lvl="1" indent="0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20 years and counting!</a:t>
            </a:r>
          </a:p>
          <a:p>
            <a:pPr marL="457200" lvl="1" indent="0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think of application-level changes in last 20 years: WWW, Facebook, streaming media, Skype, …</a:t>
            </a:r>
          </a:p>
          <a:p>
            <a:pPr marL="457200" lvl="1" indent="0"/>
            <a:r>
              <a:rPr lang="en-US" altLang="en-US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Why?</a:t>
            </a:r>
          </a:p>
        </p:txBody>
      </p:sp>
      <p:sp>
        <p:nvSpPr>
          <p:cNvPr id="11469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146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2276BAA-7FD2-4AC6-945D-3D706907AB0E}" type="slidenum">
              <a:rPr lang="en-US" altLang="en-US" sz="1200">
                <a:latin typeface="Tahoma" pitchFamily="34" charset="0"/>
              </a:rPr>
              <a:pPr/>
              <a:t>73</a:t>
            </a:fld>
            <a:endParaRPr lang="en-US" altLang="en-US" sz="1200">
              <a:latin typeface="Tahoma" pitchFamily="34" charset="0"/>
            </a:endParaRPr>
          </a:p>
        </p:txBody>
      </p:sp>
      <p:pic>
        <p:nvPicPr>
          <p:cNvPr id="11469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5" y="1055688"/>
            <a:ext cx="3539331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02800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8113" y="2702252"/>
            <a:ext cx="4479787" cy="369735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Generalized Forward and SDN</a:t>
            </a:r>
          </a:p>
          <a:p>
            <a:pPr marL="457200" lvl="1" indent="0">
              <a:buNone/>
            </a:pPr>
            <a:endParaRPr lang="en-US" altLang="en-US" dirty="0">
              <a:solidFill>
                <a:srgbClr val="C00000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74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955" y="5602137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338" y="5602137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1098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7850" y="1600200"/>
            <a:ext cx="4203171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>
                <a:ea typeface="ＭＳ Ｐゴシック" pitchFamily="34" charset="-128"/>
                <a:cs typeface="ＭＳ Ｐゴシック" pitchFamily="34" charset="-128"/>
              </a:rPr>
              <a:t>4.1 Overview of Network layer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>
                <a:ea typeface="ＭＳ Ｐゴシック" pitchFamily="34" charset="-128"/>
                <a:cs typeface="ＭＳ Ｐゴシック" pitchFamily="34" charset="-128"/>
              </a:rPr>
              <a:t>4.2 What</a:t>
            </a:r>
            <a:r>
              <a:rPr lang="ja-JP" altLang="en-US" sz="240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>
                <a:ea typeface="ＭＳ Ｐゴシック" pitchFamily="34" charset="-128"/>
                <a:cs typeface="ＭＳ Ｐゴシック" pitchFamily="34" charset="-128"/>
              </a:rPr>
              <a:t>4.3 IP: Internet Protocol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pitchFamily="34" charset="-128"/>
              </a:rPr>
              <a:t>IPv6</a:t>
            </a:r>
          </a:p>
        </p:txBody>
      </p:sp>
      <p:sp>
        <p:nvSpPr>
          <p:cNvPr id="115715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4.4 Generalized Forward and SDN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match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action</a:t>
            </a:r>
          </a:p>
          <a:p>
            <a:pPr lvl="1"/>
            <a:r>
              <a:rPr lang="en-US" altLang="en-US" dirty="0" err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OpenFlow</a:t>
            </a:r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  examples of match-plus-action in action</a:t>
            </a: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1571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157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F8FDC2C-24BE-4315-826E-E53ED6DEBD42}" type="slidenum">
              <a:rPr lang="en-US" altLang="en-US" sz="1200">
                <a:latin typeface="Tahoma" pitchFamily="34" charset="0"/>
              </a:rPr>
              <a:pPr/>
              <a:t>75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4" y="779464"/>
            <a:ext cx="836506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Title 1"/>
          <p:cNvSpPr txBox="1">
            <a:spLocks/>
          </p:cNvSpPr>
          <p:nvPr/>
        </p:nvSpPr>
        <p:spPr bwMode="auto">
          <a:xfrm>
            <a:off x="402431" y="17938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Generalized Forwarding and SDN</a:t>
            </a: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 flipV="1">
            <a:off x="3312319" y="2017713"/>
            <a:ext cx="4404387" cy="9826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0" name="Freeform 2"/>
          <p:cNvSpPr>
            <a:spLocks/>
          </p:cNvSpPr>
          <p:nvPr/>
        </p:nvSpPr>
        <p:spPr bwMode="auto">
          <a:xfrm>
            <a:off x="3795581" y="5022851"/>
            <a:ext cx="3085306" cy="1579563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Freeform 6"/>
          <p:cNvSpPr>
            <a:spLocks/>
          </p:cNvSpPr>
          <p:nvPr/>
        </p:nvSpPr>
        <p:spPr bwMode="auto">
          <a:xfrm>
            <a:off x="4486937" y="5326064"/>
            <a:ext cx="588169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Freeform 91"/>
          <p:cNvSpPr>
            <a:spLocks/>
          </p:cNvSpPr>
          <p:nvPr/>
        </p:nvSpPr>
        <p:spPr bwMode="auto">
          <a:xfrm>
            <a:off x="5615121" y="5319714"/>
            <a:ext cx="546894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Freeform 92"/>
          <p:cNvSpPr>
            <a:spLocks/>
          </p:cNvSpPr>
          <p:nvPr/>
        </p:nvSpPr>
        <p:spPr bwMode="auto">
          <a:xfrm>
            <a:off x="4461139" y="5711825"/>
            <a:ext cx="1329400" cy="3444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Freeform 93"/>
          <p:cNvSpPr>
            <a:spLocks/>
          </p:cNvSpPr>
          <p:nvPr/>
        </p:nvSpPr>
        <p:spPr bwMode="auto">
          <a:xfrm>
            <a:off x="4836054" y="5635625"/>
            <a:ext cx="1074870" cy="6413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Freeform 94"/>
          <p:cNvSpPr>
            <a:spLocks/>
          </p:cNvSpPr>
          <p:nvPr/>
        </p:nvSpPr>
        <p:spPr bwMode="auto">
          <a:xfrm>
            <a:off x="6020991" y="5699125"/>
            <a:ext cx="87709" cy="414338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Freeform 95"/>
          <p:cNvSpPr>
            <a:spLocks/>
          </p:cNvSpPr>
          <p:nvPr/>
        </p:nvSpPr>
        <p:spPr bwMode="auto">
          <a:xfrm flipV="1">
            <a:off x="4872171" y="6132513"/>
            <a:ext cx="863335" cy="203200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Freeform 96"/>
          <p:cNvSpPr>
            <a:spLocks/>
          </p:cNvSpPr>
          <p:nvPr/>
        </p:nvSpPr>
        <p:spPr bwMode="auto">
          <a:xfrm>
            <a:off x="4290881" y="5735638"/>
            <a:ext cx="240771" cy="506412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97"/>
          <p:cNvSpPr>
            <a:spLocks noChangeArrowheads="1"/>
          </p:cNvSpPr>
          <p:nvPr/>
        </p:nvSpPr>
        <p:spPr bwMode="auto">
          <a:xfrm>
            <a:off x="2075789" y="5449889"/>
            <a:ext cx="1307042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9" name="Rectangle 98"/>
          <p:cNvSpPr>
            <a:spLocks noChangeArrowheads="1"/>
          </p:cNvSpPr>
          <p:nvPr/>
        </p:nvSpPr>
        <p:spPr bwMode="auto">
          <a:xfrm>
            <a:off x="2039673" y="5473701"/>
            <a:ext cx="1308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0" name="Line 99"/>
          <p:cNvSpPr>
            <a:spLocks noChangeShapeType="1"/>
          </p:cNvSpPr>
          <p:nvPr/>
        </p:nvSpPr>
        <p:spPr bwMode="auto">
          <a:xfrm>
            <a:off x="3417227" y="5624513"/>
            <a:ext cx="45746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Text Box 101"/>
          <p:cNvSpPr txBox="1">
            <a:spLocks noChangeArrowheads="1"/>
          </p:cNvSpPr>
          <p:nvPr/>
        </p:nvSpPr>
        <p:spPr bwMode="auto">
          <a:xfrm>
            <a:off x="4320117" y="56594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752" name="Text Box 102"/>
          <p:cNvSpPr txBox="1">
            <a:spLocks noChangeArrowheads="1"/>
          </p:cNvSpPr>
          <p:nvPr/>
        </p:nvSpPr>
        <p:spPr bwMode="auto">
          <a:xfrm>
            <a:off x="4048390" y="573246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753" name="Rectangle 104"/>
          <p:cNvSpPr>
            <a:spLocks noChangeArrowheads="1"/>
          </p:cNvSpPr>
          <p:nvPr/>
        </p:nvSpPr>
        <p:spPr bwMode="auto">
          <a:xfrm>
            <a:off x="2548731" y="5476876"/>
            <a:ext cx="799704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4" name="Text Box 105"/>
          <p:cNvSpPr txBox="1">
            <a:spLocks noChangeArrowheads="1"/>
          </p:cNvSpPr>
          <p:nvPr/>
        </p:nvSpPr>
        <p:spPr bwMode="auto">
          <a:xfrm>
            <a:off x="2469621" y="5467351"/>
            <a:ext cx="102327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0100 1101</a:t>
            </a:r>
          </a:p>
        </p:txBody>
      </p:sp>
      <p:sp>
        <p:nvSpPr>
          <p:cNvPr id="116755" name="Text Box 106"/>
          <p:cNvSpPr txBox="1">
            <a:spLocks noChangeArrowheads="1"/>
          </p:cNvSpPr>
          <p:nvPr/>
        </p:nvSpPr>
        <p:spPr bwMode="auto">
          <a:xfrm>
            <a:off x="2092987" y="6105526"/>
            <a:ext cx="1527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values in arriving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packet</a:t>
            </a:r>
            <a:r>
              <a:rPr lang="ja-JP" altLang="en-US" sz="1400">
                <a:solidFill>
                  <a:srgbClr val="000000"/>
                </a:solidFill>
              </a:rPr>
              <a:t>’</a:t>
            </a:r>
            <a:r>
              <a:rPr lang="en-US" altLang="ja-JP" sz="1400">
                <a:solidFill>
                  <a:srgbClr val="000000"/>
                </a:solidFill>
              </a:rPr>
              <a:t>s header</a:t>
            </a:r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116756" name="Group 25"/>
          <p:cNvGrpSpPr>
            <a:grpSpLocks/>
          </p:cNvGrpSpPr>
          <p:nvPr/>
        </p:nvGrpSpPr>
        <p:grpSpPr bwMode="auto">
          <a:xfrm>
            <a:off x="3119702" y="2162176"/>
            <a:ext cx="4741466" cy="392113"/>
            <a:chOff x="2876479" y="1379891"/>
            <a:chExt cx="4376824" cy="393056"/>
          </a:xfrm>
        </p:grpSpPr>
        <p:sp>
          <p:nvSpPr>
            <p:cNvPr id="116977" name="Oval 5"/>
            <p:cNvSpPr>
              <a:spLocks noChangeArrowheads="1"/>
            </p:cNvSpPr>
            <p:nvPr/>
          </p:nvSpPr>
          <p:spPr bwMode="auto">
            <a:xfrm>
              <a:off x="3143886" y="1379891"/>
              <a:ext cx="3785019" cy="393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78" name="Text Box 108"/>
            <p:cNvSpPr txBox="1">
              <a:spLocks noChangeArrowheads="1"/>
            </p:cNvSpPr>
            <p:nvPr/>
          </p:nvSpPr>
          <p:spPr bwMode="auto">
            <a:xfrm>
              <a:off x="2876479" y="1408113"/>
              <a:ext cx="4376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logically-centralized routing controller</a:t>
              </a:r>
            </a:p>
          </p:txBody>
        </p:sp>
      </p:grpSp>
      <p:sp>
        <p:nvSpPr>
          <p:cNvPr id="116757" name="Line 119"/>
          <p:cNvSpPr>
            <a:spLocks noChangeShapeType="1"/>
          </p:cNvSpPr>
          <p:nvPr/>
        </p:nvSpPr>
        <p:spPr bwMode="auto">
          <a:xfrm flipH="1" flipV="1">
            <a:off x="2973520" y="5772151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"/>
          <p:cNvSpPr>
            <a:spLocks/>
          </p:cNvSpPr>
          <p:nvPr/>
        </p:nvSpPr>
        <p:spPr bwMode="auto">
          <a:xfrm flipH="1">
            <a:off x="5257404" y="4848226"/>
            <a:ext cx="441986" cy="3714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Freeform 122"/>
          <p:cNvSpPr>
            <a:spLocks/>
          </p:cNvSpPr>
          <p:nvPr/>
        </p:nvSpPr>
        <p:spPr bwMode="auto">
          <a:xfrm flipH="1">
            <a:off x="5869650" y="5053014"/>
            <a:ext cx="429948" cy="471487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2860 h 12638"/>
              <a:gd name="connsiteX1" fmla="*/ 7457 w 12434"/>
              <a:gd name="connsiteY1" fmla="*/ 12443 h 12638"/>
              <a:gd name="connsiteX2" fmla="*/ 9148 w 12434"/>
              <a:gd name="connsiteY2" fmla="*/ 12517 h 12638"/>
              <a:gd name="connsiteX3" fmla="*/ 12434 w 12434"/>
              <a:gd name="connsiteY3" fmla="*/ 0 h 12638"/>
              <a:gd name="connsiteX4" fmla="*/ 0 w 12434"/>
              <a:gd name="connsiteY4" fmla="*/ 2860 h 12638"/>
              <a:gd name="connsiteX0" fmla="*/ 0 w 6870"/>
              <a:gd name="connsiteY0" fmla="*/ 0 h 12699"/>
              <a:gd name="connsiteX1" fmla="*/ 1893 w 6870"/>
              <a:gd name="connsiteY1" fmla="*/ 12504 h 12699"/>
              <a:gd name="connsiteX2" fmla="*/ 3584 w 6870"/>
              <a:gd name="connsiteY2" fmla="*/ 12578 h 12699"/>
              <a:gd name="connsiteX3" fmla="*/ 6870 w 6870"/>
              <a:gd name="connsiteY3" fmla="*/ 61 h 12699"/>
              <a:gd name="connsiteX4" fmla="*/ 0 w 6870"/>
              <a:gd name="connsiteY4" fmla="*/ 0 h 12699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229" y="5733"/>
                  <a:pt x="2358" y="5470"/>
                  <a:pt x="2755" y="9846"/>
                </a:cubicBezTo>
                <a:cubicBezTo>
                  <a:pt x="3854" y="9780"/>
                  <a:pt x="4208" y="10175"/>
                  <a:pt x="5217" y="9905"/>
                </a:cubicBezTo>
                <a:cubicBezTo>
                  <a:pt x="5361" y="4711"/>
                  <a:pt x="8316" y="3397"/>
                  <a:pt x="10000" y="4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0" name="Group 77"/>
          <p:cNvGrpSpPr>
            <a:grpSpLocks/>
          </p:cNvGrpSpPr>
          <p:nvPr/>
        </p:nvGrpSpPr>
        <p:grpSpPr bwMode="auto">
          <a:xfrm>
            <a:off x="5790539" y="5478463"/>
            <a:ext cx="543454" cy="233362"/>
            <a:chOff x="3600" y="219"/>
            <a:chExt cx="360" cy="175"/>
          </a:xfrm>
        </p:grpSpPr>
        <p:sp>
          <p:nvSpPr>
            <p:cNvPr id="116964" name="Oval 7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65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6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7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68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69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74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5" name="Line 8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6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70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71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2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3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" name="Freeform 122"/>
          <p:cNvSpPr>
            <a:spLocks/>
          </p:cNvSpPr>
          <p:nvPr/>
        </p:nvSpPr>
        <p:spPr bwMode="auto">
          <a:xfrm flipH="1">
            <a:off x="6184371" y="5572125"/>
            <a:ext cx="376635" cy="560388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2711">
                <a:moveTo>
                  <a:pt x="174" y="9049"/>
                </a:moveTo>
                <a:cubicBezTo>
                  <a:pt x="4475" y="9662"/>
                  <a:pt x="4372" y="8900"/>
                  <a:pt x="9897" y="12711"/>
                </a:cubicBezTo>
                <a:cubicBezTo>
                  <a:pt x="9952" y="11889"/>
                  <a:pt x="9533" y="10766"/>
                  <a:pt x="10174" y="10500"/>
                </a:cubicBezTo>
                <a:cubicBezTo>
                  <a:pt x="2742" y="6806"/>
                  <a:pt x="2583" y="3892"/>
                  <a:pt x="53" y="0"/>
                </a:cubicBezTo>
                <a:cubicBezTo>
                  <a:pt x="-167" y="3529"/>
                  <a:pt x="382" y="5436"/>
                  <a:pt x="174" y="9049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Freeform 122"/>
          <p:cNvSpPr>
            <a:spLocks/>
          </p:cNvSpPr>
          <p:nvPr/>
        </p:nvSpPr>
        <p:spPr bwMode="auto">
          <a:xfrm flipH="1">
            <a:off x="2777464" y="5051426"/>
            <a:ext cx="2325158" cy="45402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0151"/>
              <a:gd name="connsiteY0" fmla="*/ 0 h 10495"/>
              <a:gd name="connsiteX1" fmla="*/ 7457 w 10151"/>
              <a:gd name="connsiteY1" fmla="*/ 9583 h 10495"/>
              <a:gd name="connsiteX2" fmla="*/ 10151 w 10151"/>
              <a:gd name="connsiteY2" fmla="*/ 10437 h 10495"/>
              <a:gd name="connsiteX3" fmla="*/ 10000 w 10151"/>
              <a:gd name="connsiteY3" fmla="*/ 61 h 10495"/>
              <a:gd name="connsiteX4" fmla="*/ 0 w 10151"/>
              <a:gd name="connsiteY4" fmla="*/ 0 h 10495"/>
              <a:gd name="connsiteX0" fmla="*/ 0 w 10151"/>
              <a:gd name="connsiteY0" fmla="*/ 0 h 10515"/>
              <a:gd name="connsiteX1" fmla="*/ 6036 w 10151"/>
              <a:gd name="connsiteY1" fmla="*/ 9973 h 10515"/>
              <a:gd name="connsiteX2" fmla="*/ 10151 w 10151"/>
              <a:gd name="connsiteY2" fmla="*/ 10437 h 10515"/>
              <a:gd name="connsiteX3" fmla="*/ 10000 w 10151"/>
              <a:gd name="connsiteY3" fmla="*/ 61 h 10515"/>
              <a:gd name="connsiteX4" fmla="*/ 0 w 10151"/>
              <a:gd name="connsiteY4" fmla="*/ 0 h 10515"/>
              <a:gd name="connsiteX0" fmla="*/ 0 w 11989"/>
              <a:gd name="connsiteY0" fmla="*/ 0 h 15715"/>
              <a:gd name="connsiteX1" fmla="*/ 7874 w 11989"/>
              <a:gd name="connsiteY1" fmla="*/ 15173 h 15715"/>
              <a:gd name="connsiteX2" fmla="*/ 11989 w 11989"/>
              <a:gd name="connsiteY2" fmla="*/ 15637 h 15715"/>
              <a:gd name="connsiteX3" fmla="*/ 11838 w 11989"/>
              <a:gd name="connsiteY3" fmla="*/ 5261 h 15715"/>
              <a:gd name="connsiteX4" fmla="*/ 0 w 11989"/>
              <a:gd name="connsiteY4" fmla="*/ 0 h 15715"/>
              <a:gd name="connsiteX0" fmla="*/ 0 w 13760"/>
              <a:gd name="connsiteY0" fmla="*/ 0 h 15715"/>
              <a:gd name="connsiteX1" fmla="*/ 7874 w 13760"/>
              <a:gd name="connsiteY1" fmla="*/ 15173 h 15715"/>
              <a:gd name="connsiteX2" fmla="*/ 11989 w 13760"/>
              <a:gd name="connsiteY2" fmla="*/ 15637 h 15715"/>
              <a:gd name="connsiteX3" fmla="*/ 13760 w 13760"/>
              <a:gd name="connsiteY3" fmla="*/ 61 h 15715"/>
              <a:gd name="connsiteX4" fmla="*/ 0 w 13760"/>
              <a:gd name="connsiteY4" fmla="*/ 0 h 15715"/>
              <a:gd name="connsiteX0" fmla="*/ 0 w 13760"/>
              <a:gd name="connsiteY0" fmla="*/ 0 h 15758"/>
              <a:gd name="connsiteX1" fmla="*/ 8292 w 13760"/>
              <a:gd name="connsiteY1" fmla="*/ 15563 h 15758"/>
              <a:gd name="connsiteX2" fmla="*/ 11989 w 13760"/>
              <a:gd name="connsiteY2" fmla="*/ 15637 h 15758"/>
              <a:gd name="connsiteX3" fmla="*/ 13760 w 13760"/>
              <a:gd name="connsiteY3" fmla="*/ 61 h 15758"/>
              <a:gd name="connsiteX4" fmla="*/ 0 w 13760"/>
              <a:gd name="connsiteY4" fmla="*/ 0 h 15758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8801"/>
              <a:gd name="connsiteY0" fmla="*/ 0 h 18057"/>
              <a:gd name="connsiteX1" fmla="*/ 12469 w 28801"/>
              <a:gd name="connsiteY1" fmla="*/ 17862 h 18057"/>
              <a:gd name="connsiteX2" fmla="*/ 16166 w 28801"/>
              <a:gd name="connsiteY2" fmla="*/ 17936 h 18057"/>
              <a:gd name="connsiteX3" fmla="*/ 28801 w 28801"/>
              <a:gd name="connsiteY3" fmla="*/ 1450 h 18057"/>
              <a:gd name="connsiteX4" fmla="*/ 0 w 28801"/>
              <a:gd name="connsiteY4" fmla="*/ 0 h 18057"/>
              <a:gd name="connsiteX0" fmla="*/ 0 w 37155"/>
              <a:gd name="connsiteY0" fmla="*/ 0 h 18057"/>
              <a:gd name="connsiteX1" fmla="*/ 12469 w 37155"/>
              <a:gd name="connsiteY1" fmla="*/ 17862 h 18057"/>
              <a:gd name="connsiteX2" fmla="*/ 16166 w 37155"/>
              <a:gd name="connsiteY2" fmla="*/ 17936 h 18057"/>
              <a:gd name="connsiteX3" fmla="*/ 37155 w 37155"/>
              <a:gd name="connsiteY3" fmla="*/ 50 h 18057"/>
              <a:gd name="connsiteX4" fmla="*/ 0 w 37155"/>
              <a:gd name="connsiteY4" fmla="*/ 0 h 1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5" h="18057">
                <a:moveTo>
                  <a:pt x="0" y="0"/>
                </a:moveTo>
                <a:cubicBezTo>
                  <a:pt x="3957" y="3493"/>
                  <a:pt x="10944" y="13279"/>
                  <a:pt x="12469" y="17862"/>
                </a:cubicBezTo>
                <a:cubicBezTo>
                  <a:pt x="13224" y="17777"/>
                  <a:pt x="15473" y="18279"/>
                  <a:pt x="16166" y="17936"/>
                </a:cubicBezTo>
                <a:cubicBezTo>
                  <a:pt x="15778" y="12531"/>
                  <a:pt x="29146" y="3783"/>
                  <a:pt x="37155" y="5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3" name="Text Box 100"/>
          <p:cNvSpPr txBox="1">
            <a:spLocks noChangeArrowheads="1"/>
          </p:cNvSpPr>
          <p:nvPr/>
        </p:nvSpPr>
        <p:spPr bwMode="auto">
          <a:xfrm>
            <a:off x="4412986" y="522128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16764" name="Group 7"/>
          <p:cNvGrpSpPr>
            <a:grpSpLocks/>
          </p:cNvGrpSpPr>
          <p:nvPr/>
        </p:nvGrpSpPr>
        <p:grpSpPr bwMode="auto">
          <a:xfrm>
            <a:off x="3952081" y="5500688"/>
            <a:ext cx="543454" cy="233362"/>
            <a:chOff x="3600" y="219"/>
            <a:chExt cx="360" cy="175"/>
          </a:xfrm>
        </p:grpSpPr>
        <p:sp>
          <p:nvSpPr>
            <p:cNvPr id="116951" name="Oval 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52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3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4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55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5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6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2" name="Line 1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5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58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9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0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65" name="Freeform 120"/>
          <p:cNvSpPr>
            <a:spLocks/>
          </p:cNvSpPr>
          <p:nvPr/>
        </p:nvSpPr>
        <p:spPr bwMode="auto">
          <a:xfrm>
            <a:off x="3879850" y="5621338"/>
            <a:ext cx="1064552" cy="215900"/>
          </a:xfrm>
          <a:custGeom>
            <a:avLst/>
            <a:gdLst>
              <a:gd name="T0" fmla="*/ 0 w 10042"/>
              <a:gd name="T1" fmla="*/ 25234610 h 10522"/>
              <a:gd name="T2" fmla="*/ 2147483647 w 10042"/>
              <a:gd name="T3" fmla="*/ 301708329 h 10522"/>
              <a:gd name="T4" fmla="*/ 2147483647 w 10042"/>
              <a:gd name="T5" fmla="*/ 1869572549 h 105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42" h="10522">
                <a:moveTo>
                  <a:pt x="0" y="142"/>
                </a:moveTo>
                <a:cubicBezTo>
                  <a:pt x="3431" y="-228"/>
                  <a:pt x="4080" y="76"/>
                  <a:pt x="5443" y="1698"/>
                </a:cubicBezTo>
                <a:cubicBezTo>
                  <a:pt x="6937" y="3705"/>
                  <a:pt x="9198" y="6895"/>
                  <a:pt x="10042" y="1052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6766" name="Straight Connector 65"/>
          <p:cNvCxnSpPr>
            <a:cxnSpLocks noChangeShapeType="1"/>
          </p:cNvCxnSpPr>
          <p:nvPr/>
        </p:nvCxnSpPr>
        <p:spPr bwMode="auto">
          <a:xfrm>
            <a:off x="2964921" y="5473701"/>
            <a:ext cx="860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Freeform 122"/>
          <p:cNvSpPr>
            <a:spLocks/>
          </p:cNvSpPr>
          <p:nvPr/>
        </p:nvSpPr>
        <p:spPr bwMode="auto">
          <a:xfrm flipH="1">
            <a:off x="4853253" y="6084889"/>
            <a:ext cx="2362994" cy="3968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  <a:gd name="connsiteX0" fmla="*/ 174 w 45742"/>
              <a:gd name="connsiteY0" fmla="*/ 9049 h 10516"/>
              <a:gd name="connsiteX1" fmla="*/ 45742 w 45742"/>
              <a:gd name="connsiteY1" fmla="*/ 8442 h 10516"/>
              <a:gd name="connsiteX2" fmla="*/ 10174 w 45742"/>
              <a:gd name="connsiteY2" fmla="*/ 10500 h 10516"/>
              <a:gd name="connsiteX3" fmla="*/ 53 w 45742"/>
              <a:gd name="connsiteY3" fmla="*/ 0 h 10516"/>
              <a:gd name="connsiteX4" fmla="*/ 174 w 45742"/>
              <a:gd name="connsiteY4" fmla="*/ 9049 h 10516"/>
              <a:gd name="connsiteX0" fmla="*/ 174 w 45743"/>
              <a:gd name="connsiteY0" fmla="*/ 9049 h 9101"/>
              <a:gd name="connsiteX1" fmla="*/ 45742 w 45743"/>
              <a:gd name="connsiteY1" fmla="*/ 8442 h 9101"/>
              <a:gd name="connsiteX2" fmla="*/ 45245 w 45743"/>
              <a:gd name="connsiteY2" fmla="*/ 6829 h 9101"/>
              <a:gd name="connsiteX3" fmla="*/ 53 w 45743"/>
              <a:gd name="connsiteY3" fmla="*/ 0 h 9101"/>
              <a:gd name="connsiteX4" fmla="*/ 174 w 45743"/>
              <a:gd name="connsiteY4" fmla="*/ 9049 h 9101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0 w 10041"/>
              <a:gd name="connsiteY0" fmla="*/ 9005 h 9117"/>
              <a:gd name="connsiteX1" fmla="*/ 10000 w 10041"/>
              <a:gd name="connsiteY1" fmla="*/ 8150 h 9117"/>
              <a:gd name="connsiteX2" fmla="*/ 10041 w 10041"/>
              <a:gd name="connsiteY2" fmla="*/ 6191 h 9117"/>
              <a:gd name="connsiteX3" fmla="*/ 613 w 10041"/>
              <a:gd name="connsiteY3" fmla="*/ 0 h 9117"/>
              <a:gd name="connsiteX4" fmla="*/ 0 w 10041"/>
              <a:gd name="connsiteY4" fmla="*/ 9005 h 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" h="9117">
                <a:moveTo>
                  <a:pt x="0" y="9005"/>
                </a:moveTo>
                <a:cubicBezTo>
                  <a:pt x="940" y="9678"/>
                  <a:pt x="2065" y="7058"/>
                  <a:pt x="10000" y="8150"/>
                </a:cubicBezTo>
                <a:cubicBezTo>
                  <a:pt x="10012" y="7247"/>
                  <a:pt x="9901" y="6483"/>
                  <a:pt x="10041" y="6191"/>
                </a:cubicBezTo>
                <a:cubicBezTo>
                  <a:pt x="3022" y="5602"/>
                  <a:pt x="1166" y="4276"/>
                  <a:pt x="613" y="0"/>
                </a:cubicBezTo>
                <a:cubicBezTo>
                  <a:pt x="564" y="3878"/>
                  <a:pt x="46" y="5035"/>
                  <a:pt x="0" y="900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  <a:alpha val="61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8" name="Group 21"/>
          <p:cNvGrpSpPr>
            <a:grpSpLocks/>
          </p:cNvGrpSpPr>
          <p:nvPr/>
        </p:nvGrpSpPr>
        <p:grpSpPr bwMode="auto">
          <a:xfrm>
            <a:off x="4333875" y="6242051"/>
            <a:ext cx="543454" cy="233363"/>
            <a:chOff x="3600" y="219"/>
            <a:chExt cx="360" cy="175"/>
          </a:xfrm>
        </p:grpSpPr>
        <p:sp>
          <p:nvSpPr>
            <p:cNvPr id="116938" name="Oval 2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39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0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1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42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43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48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9" name="Line 2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0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44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45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6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7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16769" name="Straight Connector 81"/>
          <p:cNvCxnSpPr>
            <a:cxnSpLocks noChangeShapeType="1"/>
          </p:cNvCxnSpPr>
          <p:nvPr/>
        </p:nvCxnSpPr>
        <p:spPr bwMode="auto">
          <a:xfrm>
            <a:off x="1475581" y="3262313"/>
            <a:ext cx="63443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70" name="Text Box 106"/>
          <p:cNvSpPr txBox="1">
            <a:spLocks noChangeArrowheads="1"/>
          </p:cNvSpPr>
          <p:nvPr/>
        </p:nvSpPr>
        <p:spPr bwMode="auto">
          <a:xfrm>
            <a:off x="1303602" y="2827339"/>
            <a:ext cx="1358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control plane</a:t>
            </a:r>
          </a:p>
        </p:txBody>
      </p:sp>
      <p:sp>
        <p:nvSpPr>
          <p:cNvPr id="116771" name="Text Box 106"/>
          <p:cNvSpPr txBox="1">
            <a:spLocks noChangeArrowheads="1"/>
          </p:cNvSpPr>
          <p:nvPr/>
        </p:nvSpPr>
        <p:spPr bwMode="auto">
          <a:xfrm>
            <a:off x="1319081" y="3313114"/>
            <a:ext cx="11416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data plane</a:t>
            </a:r>
          </a:p>
        </p:txBody>
      </p:sp>
      <p:sp>
        <p:nvSpPr>
          <p:cNvPr id="85" name="AutoShape 118"/>
          <p:cNvSpPr>
            <a:spLocks noChangeArrowheads="1"/>
          </p:cNvSpPr>
          <p:nvPr/>
        </p:nvSpPr>
        <p:spPr bwMode="auto">
          <a:xfrm rot="5400000">
            <a:off x="3480925" y="3042907"/>
            <a:ext cx="992188" cy="132425"/>
          </a:xfrm>
          <a:prstGeom prst="rightArrow">
            <a:avLst>
              <a:gd name="adj1" fmla="val 51167"/>
              <a:gd name="adj2" fmla="val 83902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3" name="Freeform 91"/>
          <p:cNvSpPr>
            <a:spLocks/>
          </p:cNvSpPr>
          <p:nvPr/>
        </p:nvSpPr>
        <p:spPr bwMode="auto">
          <a:xfrm>
            <a:off x="5382949" y="5416551"/>
            <a:ext cx="514218" cy="582613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74" name="Group 35"/>
          <p:cNvGrpSpPr>
            <a:grpSpLocks/>
          </p:cNvGrpSpPr>
          <p:nvPr/>
        </p:nvGrpSpPr>
        <p:grpSpPr bwMode="auto">
          <a:xfrm>
            <a:off x="5064787" y="5195888"/>
            <a:ext cx="543454" cy="233362"/>
            <a:chOff x="3600" y="219"/>
            <a:chExt cx="360" cy="175"/>
          </a:xfrm>
        </p:grpSpPr>
        <p:sp>
          <p:nvSpPr>
            <p:cNvPr id="116925" name="Oval 3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26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7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8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29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30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35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6" name="Line 4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7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31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32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3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4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6775" name="Group 63"/>
          <p:cNvGrpSpPr>
            <a:grpSpLocks/>
          </p:cNvGrpSpPr>
          <p:nvPr/>
        </p:nvGrpSpPr>
        <p:grpSpPr bwMode="auto">
          <a:xfrm>
            <a:off x="5661554" y="5962651"/>
            <a:ext cx="543454" cy="233363"/>
            <a:chOff x="3600" y="219"/>
            <a:chExt cx="360" cy="175"/>
          </a:xfrm>
        </p:grpSpPr>
        <p:sp>
          <p:nvSpPr>
            <p:cNvPr id="116912" name="Oval 6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13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4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5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16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17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22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3" name="Line 7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4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18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19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0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1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76" name="TextBox 114"/>
          <p:cNvSpPr txBox="1">
            <a:spLocks noChangeArrowheads="1"/>
          </p:cNvSpPr>
          <p:nvPr/>
        </p:nvSpPr>
        <p:spPr bwMode="auto">
          <a:xfrm>
            <a:off x="435108" y="1087438"/>
            <a:ext cx="848545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Gill Sans MT" pitchFamily="34" charset="0"/>
              </a:rPr>
              <a:t>Each router contains a </a:t>
            </a:r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flow table </a:t>
            </a:r>
            <a:r>
              <a:rPr lang="en-US" altLang="en-US">
                <a:latin typeface="Gill Sans MT" pitchFamily="34" charset="0"/>
              </a:rPr>
              <a:t>that is computed and distributed by a </a:t>
            </a:r>
            <a:r>
              <a:rPr lang="en-US" altLang="en-US" i="1">
                <a:latin typeface="Gill Sans MT" pitchFamily="34" charset="0"/>
              </a:rPr>
              <a:t>logically centralized </a:t>
            </a:r>
            <a:r>
              <a:rPr lang="en-US" altLang="en-US">
                <a:latin typeface="Gill Sans MT" pitchFamily="34" charset="0"/>
              </a:rPr>
              <a:t>routing controller</a:t>
            </a:r>
          </a:p>
        </p:txBody>
      </p:sp>
      <p:grpSp>
        <p:nvGrpSpPr>
          <p:cNvPr id="116777" name="Group 115"/>
          <p:cNvGrpSpPr>
            <a:grpSpLocks/>
          </p:cNvGrpSpPr>
          <p:nvPr/>
        </p:nvGrpSpPr>
        <p:grpSpPr bwMode="auto">
          <a:xfrm>
            <a:off x="3790422" y="2647950"/>
            <a:ext cx="355997" cy="247650"/>
            <a:chOff x="8481778" y="1650237"/>
            <a:chExt cx="327460" cy="247650"/>
          </a:xfrm>
        </p:grpSpPr>
        <p:sp>
          <p:nvSpPr>
            <p:cNvPr id="116907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08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09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0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1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78" name="Group 121"/>
          <p:cNvGrpSpPr>
            <a:grpSpLocks/>
          </p:cNvGrpSpPr>
          <p:nvPr/>
        </p:nvGrpSpPr>
        <p:grpSpPr bwMode="auto">
          <a:xfrm>
            <a:off x="2925366" y="3592514"/>
            <a:ext cx="2172096" cy="1449387"/>
            <a:chOff x="1215873" y="2346199"/>
            <a:chExt cx="2004836" cy="1450803"/>
          </a:xfrm>
        </p:grpSpPr>
        <p:sp>
          <p:nvSpPr>
            <p:cNvPr id="116853" name="Rectangle 4"/>
            <p:cNvSpPr>
              <a:spLocks noChangeArrowheads="1"/>
            </p:cNvSpPr>
            <p:nvPr/>
          </p:nvSpPr>
          <p:spPr bwMode="auto">
            <a:xfrm>
              <a:off x="1230309" y="2346199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933360" y="2662420"/>
              <a:ext cx="661929" cy="10614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1307940" y="2665598"/>
              <a:ext cx="622245" cy="10583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56" name="Rectangle 125"/>
            <p:cNvSpPr>
              <a:spLocks noChangeArrowheads="1"/>
            </p:cNvSpPr>
            <p:nvPr/>
          </p:nvSpPr>
          <p:spPr bwMode="auto">
            <a:xfrm>
              <a:off x="1302231" y="2412920"/>
              <a:ext cx="1855396" cy="248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7" name="Text Box 110"/>
            <p:cNvSpPr txBox="1">
              <a:spLocks noChangeArrowheads="1"/>
            </p:cNvSpPr>
            <p:nvPr/>
          </p:nvSpPr>
          <p:spPr bwMode="auto">
            <a:xfrm>
              <a:off x="1563547" y="2374246"/>
              <a:ext cx="1254968" cy="308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local flow table</a:t>
              </a:r>
            </a:p>
          </p:txBody>
        </p:sp>
        <p:sp>
          <p:nvSpPr>
            <p:cNvPr id="116858" name="Rectangle 127"/>
            <p:cNvSpPr>
              <a:spLocks noChangeArrowheads="1"/>
            </p:cNvSpPr>
            <p:nvPr/>
          </p:nvSpPr>
          <p:spPr bwMode="auto">
            <a:xfrm>
              <a:off x="2607523" y="2660713"/>
              <a:ext cx="542081" cy="106070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9" name="Text Box 111"/>
            <p:cNvSpPr txBox="1">
              <a:spLocks noChangeArrowheads="1"/>
            </p:cNvSpPr>
            <p:nvPr/>
          </p:nvSpPr>
          <p:spPr bwMode="auto">
            <a:xfrm>
              <a:off x="1215873" y="2656551"/>
              <a:ext cx="20048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headers  counters  actions</a:t>
              </a:r>
            </a:p>
          </p:txBody>
        </p:sp>
        <p:sp>
          <p:nvSpPr>
            <p:cNvPr id="116860" name="Line 116"/>
            <p:cNvSpPr>
              <a:spLocks noChangeShapeType="1"/>
            </p:cNvSpPr>
            <p:nvPr/>
          </p:nvSpPr>
          <p:spPr bwMode="auto">
            <a:xfrm>
              <a:off x="1297142" y="2927136"/>
              <a:ext cx="18604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861" name="Group 130"/>
            <p:cNvGrpSpPr>
              <a:grpSpLocks/>
            </p:cNvGrpSpPr>
            <p:nvPr/>
          </p:nvGrpSpPr>
          <p:grpSpPr bwMode="auto">
            <a:xfrm>
              <a:off x="1302231" y="2965801"/>
              <a:ext cx="1840959" cy="207818"/>
              <a:chOff x="1302231" y="2991457"/>
              <a:chExt cx="1840959" cy="207818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96" name="Straight Connector 195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95" name="Group 182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4" name="Oval 19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5" name="Oval 19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6" name="Oval 19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6" name="Group 183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1" name="Oval 188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2" name="Oval 189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3" name="Oval 190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7" name="Group 184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8" name="Oval 185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9" name="Oval 186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0" name="Oval 187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2" name="Group 131"/>
            <p:cNvGrpSpPr>
              <a:grpSpLocks/>
            </p:cNvGrpSpPr>
            <p:nvPr/>
          </p:nvGrpSpPr>
          <p:grpSpPr bwMode="auto">
            <a:xfrm>
              <a:off x="1300350" y="3205689"/>
              <a:ext cx="1840959" cy="207818"/>
              <a:chOff x="1302231" y="2991457"/>
              <a:chExt cx="1840959" cy="207818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9" name="Straight Connector 178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82" name="Group 160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1" name="Oval 169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2" name="Oval 170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3" name="Oval 171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3" name="Group 161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8" name="Oval 166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9" name="Oval 167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0" name="Oval 168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4" name="Group 162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5" name="Oval 163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6" name="Oval 164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7" name="Oval 165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3" name="Group 132"/>
            <p:cNvGrpSpPr>
              <a:grpSpLocks/>
            </p:cNvGrpSpPr>
            <p:nvPr/>
          </p:nvGrpSpPr>
          <p:grpSpPr bwMode="auto">
            <a:xfrm>
              <a:off x="1305438" y="3513599"/>
              <a:ext cx="1840959" cy="207818"/>
              <a:chOff x="1302231" y="2991457"/>
              <a:chExt cx="1840959" cy="207818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51" name="Rectangle 150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69" name="Group 138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8" name="Oval 147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9" name="Oval 148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0" name="Oval 149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0" name="Group 139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5" name="Oval 144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6" name="Oval 145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7" name="Oval 146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1" name="Group 140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2" name="Oval 14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3" name="Oval 14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4" name="Oval 14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116864" name="Line 113"/>
            <p:cNvSpPr>
              <a:spLocks noChangeShapeType="1"/>
            </p:cNvSpPr>
            <p:nvPr/>
          </p:nvSpPr>
          <p:spPr bwMode="auto">
            <a:xfrm>
              <a:off x="1924568" y="2656551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5" name="Line 113"/>
            <p:cNvSpPr>
              <a:spLocks noChangeShapeType="1"/>
            </p:cNvSpPr>
            <p:nvPr/>
          </p:nvSpPr>
          <p:spPr bwMode="auto">
            <a:xfrm>
              <a:off x="2595717" y="2661363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6" name="Line 117"/>
            <p:cNvSpPr>
              <a:spLocks noChangeShapeType="1"/>
            </p:cNvSpPr>
            <p:nvPr/>
          </p:nvSpPr>
          <p:spPr bwMode="auto">
            <a:xfrm flipV="1">
              <a:off x="1297142" y="2661362"/>
              <a:ext cx="186048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7" name="Rectangle 109"/>
            <p:cNvSpPr>
              <a:spLocks noChangeArrowheads="1"/>
            </p:cNvSpPr>
            <p:nvPr/>
          </p:nvSpPr>
          <p:spPr bwMode="auto">
            <a:xfrm>
              <a:off x="1297143" y="2412920"/>
              <a:ext cx="1860484" cy="1315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79" name="Group 203"/>
          <p:cNvGrpSpPr>
            <a:grpSpLocks/>
          </p:cNvGrpSpPr>
          <p:nvPr/>
        </p:nvGrpSpPr>
        <p:grpSpPr bwMode="auto">
          <a:xfrm>
            <a:off x="5842133" y="4759325"/>
            <a:ext cx="466063" cy="306388"/>
            <a:chOff x="355958" y="2437424"/>
            <a:chExt cx="1990400" cy="1450803"/>
          </a:xfrm>
        </p:grpSpPr>
        <p:sp>
          <p:nvSpPr>
            <p:cNvPr id="11684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061045" y="2753142"/>
              <a:ext cx="661019" cy="10599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29405" y="2760662"/>
              <a:ext cx="624294" cy="10523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46" name="Rectangle 207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7" name="Rectangle 208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0" name="Group 214"/>
          <p:cNvGrpSpPr>
            <a:grpSpLocks/>
          </p:cNvGrpSpPr>
          <p:nvPr/>
        </p:nvGrpSpPr>
        <p:grpSpPr bwMode="auto">
          <a:xfrm>
            <a:off x="6557566" y="5583239"/>
            <a:ext cx="466063" cy="376237"/>
            <a:chOff x="355958" y="2437424"/>
            <a:chExt cx="1990400" cy="1450803"/>
          </a:xfrm>
        </p:grpSpPr>
        <p:sp>
          <p:nvSpPr>
            <p:cNvPr id="11683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061045" y="2755744"/>
              <a:ext cx="661019" cy="10590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429405" y="2755744"/>
              <a:ext cx="624294" cy="1059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36" name="Rectangle 218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7" name="Rectangle 219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1" name="Group 225"/>
          <p:cNvGrpSpPr>
            <a:grpSpLocks/>
          </p:cNvGrpSpPr>
          <p:nvPr/>
        </p:nvGrpSpPr>
        <p:grpSpPr bwMode="auto">
          <a:xfrm>
            <a:off x="7023629" y="6132513"/>
            <a:ext cx="467783" cy="374650"/>
            <a:chOff x="355958" y="2437424"/>
            <a:chExt cx="1990400" cy="1450803"/>
          </a:xfrm>
        </p:grpSpPr>
        <p:sp>
          <p:nvSpPr>
            <p:cNvPr id="11682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058452" y="2750943"/>
              <a:ext cx="665908" cy="10635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36454" y="2757092"/>
              <a:ext cx="621998" cy="1057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26" name="Rectangle 229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7" name="Rectangle 230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2" name="Group 236"/>
          <p:cNvGrpSpPr>
            <a:grpSpLocks/>
          </p:cNvGrpSpPr>
          <p:nvPr/>
        </p:nvGrpSpPr>
        <p:grpSpPr bwMode="auto">
          <a:xfrm>
            <a:off x="5238486" y="4545014"/>
            <a:ext cx="467783" cy="306387"/>
            <a:chOff x="355958" y="2437424"/>
            <a:chExt cx="1990400" cy="1450803"/>
          </a:xfrm>
        </p:grpSpPr>
        <p:sp>
          <p:nvSpPr>
            <p:cNvPr id="11681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1058452" y="2753143"/>
              <a:ext cx="665908" cy="10599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36454" y="2760658"/>
              <a:ext cx="621998" cy="1052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16" name="Rectangle 240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7" name="Rectangle 241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cxnSp>
        <p:nvCxnSpPr>
          <p:cNvPr id="248" name="Straight Arrow Connector 247"/>
          <p:cNvCxnSpPr>
            <a:cxnSpLocks noChangeShapeType="1"/>
            <a:stCxn id="116793" idx="2"/>
          </p:cNvCxnSpPr>
          <p:nvPr/>
        </p:nvCxnSpPr>
        <p:spPr bwMode="auto">
          <a:xfrm>
            <a:off x="5472377" y="2895601"/>
            <a:ext cx="1720" cy="1895475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Straight Arrow Connector 248"/>
          <p:cNvCxnSpPr>
            <a:cxnSpLocks noChangeShapeType="1"/>
          </p:cNvCxnSpPr>
          <p:nvPr/>
        </p:nvCxnSpPr>
        <p:spPr bwMode="auto">
          <a:xfrm>
            <a:off x="6027870" y="2903538"/>
            <a:ext cx="48154" cy="2119312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0" name="Straight Arrow Connector 249"/>
          <p:cNvCxnSpPr>
            <a:cxnSpLocks noChangeShapeType="1"/>
          </p:cNvCxnSpPr>
          <p:nvPr/>
        </p:nvCxnSpPr>
        <p:spPr bwMode="auto">
          <a:xfrm>
            <a:off x="6712347" y="2895601"/>
            <a:ext cx="68792" cy="2944813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Straight Arrow Connector 250"/>
          <p:cNvCxnSpPr>
            <a:cxnSpLocks noChangeShapeType="1"/>
            <a:stCxn id="116808" idx="2"/>
          </p:cNvCxnSpPr>
          <p:nvPr/>
        </p:nvCxnSpPr>
        <p:spPr bwMode="auto">
          <a:xfrm>
            <a:off x="7224846" y="2895600"/>
            <a:ext cx="24077" cy="3492500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6787" name="Group 251"/>
          <p:cNvGrpSpPr>
            <a:grpSpLocks/>
          </p:cNvGrpSpPr>
          <p:nvPr/>
        </p:nvGrpSpPr>
        <p:grpSpPr bwMode="auto">
          <a:xfrm>
            <a:off x="7047707" y="2647950"/>
            <a:ext cx="354277" cy="247650"/>
            <a:chOff x="8481778" y="1650237"/>
            <a:chExt cx="327460" cy="247650"/>
          </a:xfrm>
        </p:grpSpPr>
        <p:sp>
          <p:nvSpPr>
            <p:cNvPr id="11680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8" name="Group 257"/>
          <p:cNvGrpSpPr>
            <a:grpSpLocks/>
          </p:cNvGrpSpPr>
          <p:nvPr/>
        </p:nvGrpSpPr>
        <p:grpSpPr bwMode="auto">
          <a:xfrm>
            <a:off x="6516292" y="2647950"/>
            <a:ext cx="354277" cy="247650"/>
            <a:chOff x="8481778" y="1650237"/>
            <a:chExt cx="327460" cy="247650"/>
          </a:xfrm>
        </p:grpSpPr>
        <p:sp>
          <p:nvSpPr>
            <p:cNvPr id="11680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9" name="Group 263"/>
          <p:cNvGrpSpPr>
            <a:grpSpLocks/>
          </p:cNvGrpSpPr>
          <p:nvPr/>
        </p:nvGrpSpPr>
        <p:grpSpPr bwMode="auto">
          <a:xfrm>
            <a:off x="5835254" y="2647950"/>
            <a:ext cx="354277" cy="247650"/>
            <a:chOff x="8481778" y="1650237"/>
            <a:chExt cx="327460" cy="247650"/>
          </a:xfrm>
        </p:grpSpPr>
        <p:sp>
          <p:nvSpPr>
            <p:cNvPr id="11679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90" name="Group 269"/>
          <p:cNvGrpSpPr>
            <a:grpSpLocks/>
          </p:cNvGrpSpPr>
          <p:nvPr/>
        </p:nvGrpSpPr>
        <p:grpSpPr bwMode="auto">
          <a:xfrm>
            <a:off x="5293520" y="2647950"/>
            <a:ext cx="355997" cy="247650"/>
            <a:chOff x="8481778" y="1650237"/>
            <a:chExt cx="327460" cy="247650"/>
          </a:xfrm>
        </p:grpSpPr>
        <p:sp>
          <p:nvSpPr>
            <p:cNvPr id="11679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9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167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99EC5C66-F336-4022-8F40-2EE0DCF0F8E4}" type="slidenum">
              <a:rPr lang="en-US" altLang="en-US" sz="1200">
                <a:latin typeface="Tahoma" pitchFamily="34" charset="0"/>
              </a:rPr>
              <a:pPr/>
              <a:t>76</a:t>
            </a:fld>
            <a:endParaRPr lang="en-US" altLang="en-US" sz="12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8" y="835025"/>
            <a:ext cx="831003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90142" y="0"/>
            <a:ext cx="9138973" cy="1143000"/>
          </a:xfrm>
        </p:spPr>
        <p:txBody>
          <a:bodyPr/>
          <a:lstStyle/>
          <a:p>
            <a:r>
              <a:rPr lang="en-US" altLang="en-US">
                <a:latin typeface="Calibri" pitchFamily="34" charset="0"/>
                <a:ea typeface="ＭＳ Ｐゴシック" pitchFamily="34" charset="-128"/>
              </a:rPr>
              <a:t>OpenFlow data plane abstraction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467783" y="1243013"/>
            <a:ext cx="9163050" cy="5334000"/>
          </a:xfrm>
        </p:spPr>
        <p:txBody>
          <a:bodyPr/>
          <a:lstStyle/>
          <a:p>
            <a:r>
              <a:rPr lang="en-US" altLang="en-US" i="1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flow</a:t>
            </a:r>
            <a:r>
              <a:rPr lang="en-US" altLang="en-US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: defined by header fields</a:t>
            </a:r>
          </a:p>
          <a:p>
            <a:r>
              <a:rPr lang="en-US" altLang="en-US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generalized forwarding: simple packet-handling rules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Pattern</a:t>
            </a:r>
            <a:r>
              <a:rPr lang="en-US" altLang="en-US" i="1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n-US" altLang="en-US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match </a:t>
            </a:r>
            <a:r>
              <a:rPr lang="en-US" altLang="en-US">
                <a:latin typeface="Calibri" pitchFamily="34" charset="0"/>
                <a:ea typeface="ＭＳ Ｐゴシック" pitchFamily="34" charset="-128"/>
              </a:rPr>
              <a:t>values in packet header fields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Actions: for matched packet: </a:t>
            </a:r>
            <a:r>
              <a:rPr lang="en-US" altLang="en-US">
                <a:latin typeface="Calibri" pitchFamily="34" charset="0"/>
                <a:ea typeface="ＭＳ Ｐゴシック" pitchFamily="34" charset="-128"/>
              </a:rPr>
              <a:t>drop, forward, modify, matched packet or send matched packet to controller 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Priority</a:t>
            </a:r>
            <a:r>
              <a:rPr lang="en-US" altLang="en-US">
                <a:latin typeface="Calibri" pitchFamily="34" charset="0"/>
                <a:ea typeface="ＭＳ Ｐゴシック" pitchFamily="34" charset="-128"/>
              </a:rPr>
              <a:t>: disambiguate overlapping patterns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Counters: </a:t>
            </a:r>
            <a:r>
              <a:rPr lang="en-US" altLang="en-US">
                <a:latin typeface="Calibri" pitchFamily="34" charset="0"/>
                <a:ea typeface="ＭＳ Ｐゴシック" pitchFamily="34" charset="-128"/>
              </a:rPr>
              <a:t>#bytes and #packets</a:t>
            </a:r>
          </a:p>
        </p:txBody>
      </p:sp>
      <p:sp>
        <p:nvSpPr>
          <p:cNvPr id="11777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17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5AB936F-42ED-4A40-BE75-29D989E89BA2}" type="slidenum">
              <a:rPr lang="en-US" altLang="en-US" sz="1200">
                <a:latin typeface="Tahoma" pitchFamily="34" charset="0"/>
              </a:rPr>
              <a:pPr/>
              <a:t>77</a:t>
            </a:fld>
            <a:endParaRPr lang="en-US" altLang="en-US" sz="1200">
              <a:latin typeface="Tahoma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593446" y="4635500"/>
            <a:ext cx="1221052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5400146" y="4635500"/>
            <a:ext cx="1221052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7766" name="Group 7"/>
          <p:cNvGrpSpPr>
            <a:grpSpLocks/>
          </p:cNvGrpSpPr>
          <p:nvPr/>
        </p:nvGrpSpPr>
        <p:grpSpPr bwMode="auto">
          <a:xfrm>
            <a:off x="3713031" y="4233863"/>
            <a:ext cx="1790303" cy="868362"/>
            <a:chOff x="1871277" y="1576300"/>
            <a:chExt cx="1128371" cy="43786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5290079" y="4935538"/>
            <a:ext cx="1198695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5408746" y="4106863"/>
            <a:ext cx="1470421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9" name="TextBox 8"/>
          <p:cNvSpPr txBox="1">
            <a:spLocks noChangeArrowheads="1"/>
          </p:cNvSpPr>
          <p:nvPr/>
        </p:nvSpPr>
        <p:spPr bwMode="auto">
          <a:xfrm>
            <a:off x="1031875" y="5691188"/>
            <a:ext cx="8461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i="1"/>
              <a:t>Flow table in a router (computed and distributed by controller) define router’s match+action rules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8" y="835025"/>
            <a:ext cx="831003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490142" y="0"/>
            <a:ext cx="9138973" cy="1143000"/>
          </a:xfrm>
        </p:spPr>
        <p:txBody>
          <a:bodyPr/>
          <a:lstStyle/>
          <a:p>
            <a:r>
              <a:rPr lang="en-US" altLang="en-US">
                <a:latin typeface="Calibri" pitchFamily="34" charset="0"/>
                <a:ea typeface="ＭＳ Ｐゴシック" pitchFamily="34" charset="-128"/>
              </a:rPr>
              <a:t>OpenFlow data plane abstraction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467783" y="1243013"/>
            <a:ext cx="9163050" cy="5334000"/>
          </a:xfrm>
        </p:spPr>
        <p:txBody>
          <a:bodyPr/>
          <a:lstStyle/>
          <a:p>
            <a:r>
              <a:rPr lang="en-US" altLang="en-US" i="1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flow</a:t>
            </a:r>
            <a:r>
              <a:rPr lang="en-US" altLang="en-US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: defined by header fields</a:t>
            </a:r>
          </a:p>
          <a:p>
            <a:r>
              <a:rPr lang="en-US" altLang="en-US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generalized forwarding: simple packet-handling rules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Pattern</a:t>
            </a:r>
            <a:r>
              <a:rPr lang="en-US" altLang="en-US" i="1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n-US" altLang="en-US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match </a:t>
            </a:r>
            <a:r>
              <a:rPr lang="en-US" altLang="en-US">
                <a:latin typeface="Calibri" pitchFamily="34" charset="0"/>
                <a:ea typeface="ＭＳ Ｐゴシック" pitchFamily="34" charset="-128"/>
              </a:rPr>
              <a:t>values in packet header fields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Actions: for matched packet: </a:t>
            </a:r>
            <a:r>
              <a:rPr lang="en-US" altLang="en-US">
                <a:latin typeface="Calibri" pitchFamily="34" charset="0"/>
                <a:ea typeface="ＭＳ Ｐゴシック" pitchFamily="34" charset="-128"/>
              </a:rPr>
              <a:t>drop, forward, modify, matched packet or send matched packet to controller 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Priority</a:t>
            </a:r>
            <a:r>
              <a:rPr lang="en-US" altLang="en-US">
                <a:latin typeface="Calibri" pitchFamily="34" charset="0"/>
                <a:ea typeface="ＭＳ Ｐゴシック" pitchFamily="34" charset="-128"/>
              </a:rPr>
              <a:t>: disambiguate overlapping patterns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Counters: </a:t>
            </a:r>
            <a:r>
              <a:rPr lang="en-US" altLang="en-US">
                <a:latin typeface="Calibri" pitchFamily="34" charset="0"/>
                <a:ea typeface="ＭＳ Ｐゴシック" pitchFamily="34" charset="-128"/>
              </a:rPr>
              <a:t>#bytes and #packets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593446" y="4635500"/>
            <a:ext cx="1221052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5400146" y="4635500"/>
            <a:ext cx="1221052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8790" name="Group 7"/>
          <p:cNvGrpSpPr>
            <a:grpSpLocks/>
          </p:cNvGrpSpPr>
          <p:nvPr/>
        </p:nvGrpSpPr>
        <p:grpSpPr bwMode="auto">
          <a:xfrm>
            <a:off x="3713031" y="4233863"/>
            <a:ext cx="1790303" cy="868362"/>
            <a:chOff x="1871277" y="1576300"/>
            <a:chExt cx="1128371" cy="43786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5290079" y="4935538"/>
            <a:ext cx="1198695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5408746" y="4106863"/>
            <a:ext cx="1470421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44625" y="5468938"/>
            <a:ext cx="7099300" cy="1200150"/>
          </a:xfrm>
          <a:prstGeom prst="rect">
            <a:avLst/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src=1.2.*.*, dest=3.4.5.*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 = *.*.*.*, dest=3.4.*.*  forward(2)</a:t>
            </a:r>
          </a:p>
          <a:p>
            <a:pPr marL="457200" indent="-457200"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src=10.1.2.3, dest=*.*.*.*  send to controller</a:t>
            </a:r>
            <a:endParaRPr lang="en-US" sz="240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8794" name="TextBox 32"/>
          <p:cNvSpPr txBox="1">
            <a:spLocks noChangeArrowheads="1"/>
          </p:cNvSpPr>
          <p:nvPr/>
        </p:nvSpPr>
        <p:spPr bwMode="auto">
          <a:xfrm>
            <a:off x="7297077" y="5106989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* : wildcard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8420100" cy="1143000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OpenFlow: Flow Table Entries</a:t>
            </a:r>
          </a:p>
        </p:txBody>
      </p:sp>
      <p:sp>
        <p:nvSpPr>
          <p:cNvPr id="119810" name="Rectangle 2"/>
          <p:cNvSpPr>
            <a:spLocks/>
          </p:cNvSpPr>
          <p:nvPr/>
        </p:nvSpPr>
        <p:spPr bwMode="auto">
          <a:xfrm>
            <a:off x="832380" y="5356226"/>
            <a:ext cx="822060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1" name="Rectangle 3"/>
          <p:cNvSpPr>
            <a:spLocks/>
          </p:cNvSpPr>
          <p:nvPr/>
        </p:nvSpPr>
        <p:spPr bwMode="auto">
          <a:xfrm>
            <a:off x="887413" y="5345441"/>
            <a:ext cx="580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Switch</a:t>
            </a:r>
          </a:p>
          <a:p>
            <a:r>
              <a:rPr lang="en-US" altLang="en-US" sz="1700">
                <a:latin typeface="Calibri" pitchFamily="34" charset="0"/>
              </a:rPr>
              <a:t>Port</a:t>
            </a:r>
          </a:p>
        </p:txBody>
      </p:sp>
      <p:sp>
        <p:nvSpPr>
          <p:cNvPr id="119812" name="Rectangle 4"/>
          <p:cNvSpPr>
            <a:spLocks/>
          </p:cNvSpPr>
          <p:nvPr/>
        </p:nvSpPr>
        <p:spPr bwMode="auto">
          <a:xfrm>
            <a:off x="2469622" y="5357814"/>
            <a:ext cx="822060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3" name="Rectangle 5"/>
          <p:cNvSpPr>
            <a:spLocks/>
          </p:cNvSpPr>
          <p:nvPr/>
        </p:nvSpPr>
        <p:spPr bwMode="auto">
          <a:xfrm>
            <a:off x="2591727" y="5381953"/>
            <a:ext cx="428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MAC</a:t>
            </a:r>
          </a:p>
          <a:p>
            <a:r>
              <a:rPr lang="en-US" altLang="en-US" sz="1700">
                <a:latin typeface="Calibri" pitchFamily="34" charset="0"/>
              </a:rPr>
              <a:t>src</a:t>
            </a:r>
          </a:p>
        </p:txBody>
      </p:sp>
      <p:sp>
        <p:nvSpPr>
          <p:cNvPr id="119814" name="Rectangle 6"/>
          <p:cNvSpPr>
            <a:spLocks/>
          </p:cNvSpPr>
          <p:nvPr/>
        </p:nvSpPr>
        <p:spPr bwMode="auto">
          <a:xfrm>
            <a:off x="3291682" y="5357814"/>
            <a:ext cx="822060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5" name="Rectangle 7"/>
          <p:cNvSpPr>
            <a:spLocks/>
          </p:cNvSpPr>
          <p:nvPr/>
        </p:nvSpPr>
        <p:spPr bwMode="auto">
          <a:xfrm>
            <a:off x="3417227" y="5381953"/>
            <a:ext cx="428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MAC</a:t>
            </a:r>
          </a:p>
          <a:p>
            <a:r>
              <a:rPr lang="en-US" altLang="en-US" sz="1700">
                <a:latin typeface="Calibri" pitchFamily="34" charset="0"/>
              </a:rPr>
              <a:t>dst</a:t>
            </a:r>
          </a:p>
        </p:txBody>
      </p:sp>
      <p:sp>
        <p:nvSpPr>
          <p:cNvPr id="119816" name="Rectangle 8"/>
          <p:cNvSpPr>
            <a:spLocks/>
          </p:cNvSpPr>
          <p:nvPr/>
        </p:nvSpPr>
        <p:spPr bwMode="auto">
          <a:xfrm>
            <a:off x="4082786" y="5357814"/>
            <a:ext cx="822060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7" name="Rectangle 9"/>
          <p:cNvSpPr>
            <a:spLocks/>
          </p:cNvSpPr>
          <p:nvPr/>
        </p:nvSpPr>
        <p:spPr bwMode="auto">
          <a:xfrm>
            <a:off x="4285721" y="5327978"/>
            <a:ext cx="395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Eth</a:t>
            </a:r>
          </a:p>
          <a:p>
            <a:r>
              <a:rPr lang="en-US" altLang="en-US" sz="1700">
                <a:latin typeface="Calibri" pitchFamily="34" charset="0"/>
              </a:rPr>
              <a:t>type</a:t>
            </a:r>
          </a:p>
        </p:txBody>
      </p:sp>
      <p:sp>
        <p:nvSpPr>
          <p:cNvPr id="119818" name="Rectangle 10"/>
          <p:cNvSpPr>
            <a:spLocks/>
          </p:cNvSpPr>
          <p:nvPr/>
        </p:nvSpPr>
        <p:spPr bwMode="auto">
          <a:xfrm>
            <a:off x="1644122" y="5357814"/>
            <a:ext cx="822060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9" name="Rectangle 11"/>
          <p:cNvSpPr>
            <a:spLocks/>
          </p:cNvSpPr>
          <p:nvPr/>
        </p:nvSpPr>
        <p:spPr bwMode="auto">
          <a:xfrm>
            <a:off x="1731831" y="5381953"/>
            <a:ext cx="482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VLAN</a:t>
            </a:r>
          </a:p>
          <a:p>
            <a:r>
              <a:rPr lang="en-US" altLang="en-US" sz="1700">
                <a:latin typeface="Calibri" pitchFamily="34" charset="0"/>
              </a:rPr>
              <a:t>ID</a:t>
            </a:r>
          </a:p>
        </p:txBody>
      </p:sp>
      <p:sp>
        <p:nvSpPr>
          <p:cNvPr id="119820" name="Rectangle 12"/>
          <p:cNvSpPr>
            <a:spLocks/>
          </p:cNvSpPr>
          <p:nvPr/>
        </p:nvSpPr>
        <p:spPr bwMode="auto">
          <a:xfrm>
            <a:off x="4894528" y="5357814"/>
            <a:ext cx="822060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1" name="Rectangle 13"/>
          <p:cNvSpPr>
            <a:spLocks/>
          </p:cNvSpPr>
          <p:nvPr/>
        </p:nvSpPr>
        <p:spPr bwMode="auto">
          <a:xfrm>
            <a:off x="5118100" y="5364491"/>
            <a:ext cx="264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IP</a:t>
            </a:r>
          </a:p>
          <a:p>
            <a:r>
              <a:rPr lang="en-US" altLang="en-US" sz="1700">
                <a:latin typeface="Calibri" pitchFamily="34" charset="0"/>
              </a:rPr>
              <a:t>Src</a:t>
            </a:r>
          </a:p>
        </p:txBody>
      </p:sp>
      <p:sp>
        <p:nvSpPr>
          <p:cNvPr id="119822" name="Rectangle 14"/>
          <p:cNvSpPr>
            <a:spLocks/>
          </p:cNvSpPr>
          <p:nvPr/>
        </p:nvSpPr>
        <p:spPr bwMode="auto">
          <a:xfrm>
            <a:off x="5726907" y="5357814"/>
            <a:ext cx="822060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3" name="Rectangle 15"/>
          <p:cNvSpPr>
            <a:spLocks/>
          </p:cNvSpPr>
          <p:nvPr/>
        </p:nvSpPr>
        <p:spPr bwMode="auto">
          <a:xfrm>
            <a:off x="5921244" y="5364491"/>
            <a:ext cx="290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IP</a:t>
            </a:r>
          </a:p>
          <a:p>
            <a:r>
              <a:rPr lang="en-US" altLang="en-US" sz="1700">
                <a:latin typeface="Calibri" pitchFamily="34" charset="0"/>
              </a:rPr>
              <a:t>Dst</a:t>
            </a:r>
          </a:p>
        </p:txBody>
      </p:sp>
      <p:sp>
        <p:nvSpPr>
          <p:cNvPr id="119824" name="Rectangle 16"/>
          <p:cNvSpPr>
            <a:spLocks/>
          </p:cNvSpPr>
          <p:nvPr/>
        </p:nvSpPr>
        <p:spPr bwMode="auto">
          <a:xfrm>
            <a:off x="6548967" y="5357814"/>
            <a:ext cx="822060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5" name="Rectangle 17"/>
          <p:cNvSpPr>
            <a:spLocks/>
          </p:cNvSpPr>
          <p:nvPr/>
        </p:nvSpPr>
        <p:spPr bwMode="auto">
          <a:xfrm>
            <a:off x="6712347" y="5364491"/>
            <a:ext cx="373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IP</a:t>
            </a:r>
          </a:p>
          <a:p>
            <a:r>
              <a:rPr lang="en-US" altLang="en-US" sz="1700">
                <a:latin typeface="Calibri" pitchFamily="34" charset="0"/>
              </a:rPr>
              <a:t>Prot</a:t>
            </a:r>
          </a:p>
        </p:txBody>
      </p:sp>
      <p:sp>
        <p:nvSpPr>
          <p:cNvPr id="119826" name="Rectangle 18"/>
          <p:cNvSpPr>
            <a:spLocks/>
          </p:cNvSpPr>
          <p:nvPr/>
        </p:nvSpPr>
        <p:spPr bwMode="auto">
          <a:xfrm>
            <a:off x="7371028" y="5357814"/>
            <a:ext cx="822060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7" name="Rectangle 19"/>
          <p:cNvSpPr>
            <a:spLocks/>
          </p:cNvSpPr>
          <p:nvPr/>
        </p:nvSpPr>
        <p:spPr bwMode="auto">
          <a:xfrm>
            <a:off x="7487973" y="5364491"/>
            <a:ext cx="463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TCP</a:t>
            </a:r>
          </a:p>
          <a:p>
            <a:r>
              <a:rPr lang="en-US" altLang="en-US" sz="1700">
                <a:latin typeface="Calibri" pitchFamily="34" charset="0"/>
              </a:rPr>
              <a:t>sport</a:t>
            </a:r>
          </a:p>
        </p:txBody>
      </p:sp>
      <p:sp>
        <p:nvSpPr>
          <p:cNvPr id="119828" name="Rectangle 20"/>
          <p:cNvSpPr>
            <a:spLocks/>
          </p:cNvSpPr>
          <p:nvPr/>
        </p:nvSpPr>
        <p:spPr bwMode="auto">
          <a:xfrm>
            <a:off x="8203407" y="5357814"/>
            <a:ext cx="822060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9" name="Rectangle 21"/>
          <p:cNvSpPr>
            <a:spLocks/>
          </p:cNvSpPr>
          <p:nvPr/>
        </p:nvSpPr>
        <p:spPr bwMode="auto">
          <a:xfrm>
            <a:off x="8299715" y="5364491"/>
            <a:ext cx="492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TCP</a:t>
            </a:r>
          </a:p>
          <a:p>
            <a:r>
              <a:rPr lang="en-US" altLang="en-US" sz="1700">
                <a:latin typeface="Calibri" pitchFamily="34" charset="0"/>
              </a:rPr>
              <a:t>dport</a:t>
            </a:r>
          </a:p>
        </p:txBody>
      </p:sp>
      <p:sp>
        <p:nvSpPr>
          <p:cNvPr id="119830" name="Rectangle 22"/>
          <p:cNvSpPr>
            <a:spLocks/>
          </p:cNvSpPr>
          <p:nvPr/>
        </p:nvSpPr>
        <p:spPr bwMode="auto">
          <a:xfrm>
            <a:off x="851297" y="1687514"/>
            <a:ext cx="1566730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1" name="Rectangle 23"/>
          <p:cNvSpPr>
            <a:spLocks/>
          </p:cNvSpPr>
          <p:nvPr/>
        </p:nvSpPr>
        <p:spPr bwMode="auto">
          <a:xfrm>
            <a:off x="1221052" y="1891119"/>
            <a:ext cx="4151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Rule</a:t>
            </a:r>
          </a:p>
        </p:txBody>
      </p:sp>
      <p:sp>
        <p:nvSpPr>
          <p:cNvPr id="119832" name="Rectangle 24"/>
          <p:cNvSpPr>
            <a:spLocks/>
          </p:cNvSpPr>
          <p:nvPr/>
        </p:nvSpPr>
        <p:spPr bwMode="auto">
          <a:xfrm>
            <a:off x="2418028" y="1687514"/>
            <a:ext cx="1566731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3" name="Rectangle 25"/>
          <p:cNvSpPr>
            <a:spLocks/>
          </p:cNvSpPr>
          <p:nvPr/>
        </p:nvSpPr>
        <p:spPr bwMode="auto">
          <a:xfrm>
            <a:off x="2605485" y="1891119"/>
            <a:ext cx="604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Action</a:t>
            </a:r>
          </a:p>
        </p:txBody>
      </p:sp>
      <p:sp>
        <p:nvSpPr>
          <p:cNvPr id="119834" name="Rectangle 26"/>
          <p:cNvSpPr>
            <a:spLocks/>
          </p:cNvSpPr>
          <p:nvPr/>
        </p:nvSpPr>
        <p:spPr bwMode="auto">
          <a:xfrm>
            <a:off x="3984758" y="1687514"/>
            <a:ext cx="156845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5" name="Rectangle 27"/>
          <p:cNvSpPr>
            <a:spLocks/>
          </p:cNvSpPr>
          <p:nvPr/>
        </p:nvSpPr>
        <p:spPr bwMode="auto">
          <a:xfrm>
            <a:off x="4332156" y="1891119"/>
            <a:ext cx="455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Stats</a:t>
            </a:r>
          </a:p>
        </p:txBody>
      </p:sp>
      <p:sp>
        <p:nvSpPr>
          <p:cNvPr id="119836" name="Rectangle 28"/>
          <p:cNvSpPr>
            <a:spLocks/>
          </p:cNvSpPr>
          <p:nvPr/>
        </p:nvSpPr>
        <p:spPr bwMode="auto">
          <a:xfrm>
            <a:off x="2041394" y="3152776"/>
            <a:ext cx="6103540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357188" indent="-3302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Forward packet to port(s)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Encapsulate and forward to controller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Drop packet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Send to normal processing pipeline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Modify Fields</a:t>
            </a:r>
          </a:p>
        </p:txBody>
      </p:sp>
      <p:sp>
        <p:nvSpPr>
          <p:cNvPr id="119837" name="Line 30"/>
          <p:cNvSpPr>
            <a:spLocks noChangeShapeType="1"/>
          </p:cNvSpPr>
          <p:nvPr/>
        </p:nvSpPr>
        <p:spPr bwMode="auto">
          <a:xfrm>
            <a:off x="851298" y="2455864"/>
            <a:ext cx="1719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8" name="Line 31"/>
          <p:cNvSpPr>
            <a:spLocks noChangeShapeType="1"/>
          </p:cNvSpPr>
          <p:nvPr/>
        </p:nvSpPr>
        <p:spPr bwMode="auto">
          <a:xfrm>
            <a:off x="2988998" y="2374901"/>
            <a:ext cx="1720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9" name="Rectangle 32"/>
          <p:cNvSpPr>
            <a:spLocks/>
          </p:cNvSpPr>
          <p:nvPr/>
        </p:nvSpPr>
        <p:spPr bwMode="auto">
          <a:xfrm>
            <a:off x="4149859" y="2625726"/>
            <a:ext cx="3298560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40" name="Rectangle 33"/>
          <p:cNvSpPr>
            <a:spLocks/>
          </p:cNvSpPr>
          <p:nvPr/>
        </p:nvSpPr>
        <p:spPr bwMode="auto">
          <a:xfrm>
            <a:off x="4304640" y="2647742"/>
            <a:ext cx="2581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200">
                <a:latin typeface="Calibri" pitchFamily="34" charset="0"/>
              </a:rPr>
              <a:t>Packet + byte counters</a:t>
            </a:r>
          </a:p>
        </p:txBody>
      </p:sp>
      <p:sp>
        <p:nvSpPr>
          <p:cNvPr id="119841" name="Line 34"/>
          <p:cNvSpPr>
            <a:spLocks noChangeShapeType="1"/>
          </p:cNvSpPr>
          <p:nvPr/>
        </p:nvSpPr>
        <p:spPr bwMode="auto">
          <a:xfrm rot="10800000" flipH="1">
            <a:off x="4566048" y="2374901"/>
            <a:ext cx="1719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119842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4" y="835025"/>
            <a:ext cx="7546446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43" name="文字方塊 29"/>
          <p:cNvSpPr txBox="1">
            <a:spLocks noChangeArrowheads="1"/>
          </p:cNvSpPr>
          <p:nvPr/>
        </p:nvSpPr>
        <p:spPr bwMode="auto">
          <a:xfrm>
            <a:off x="2658798" y="6291263"/>
            <a:ext cx="1070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Link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19844" name="Group 37"/>
          <p:cNvGrpSpPr>
            <a:grpSpLocks/>
          </p:cNvGrpSpPr>
          <p:nvPr/>
        </p:nvGrpSpPr>
        <p:grpSpPr bwMode="auto">
          <a:xfrm>
            <a:off x="1680238" y="6029325"/>
            <a:ext cx="3160977" cy="234950"/>
            <a:chOff x="1392851" y="2310653"/>
            <a:chExt cx="3302446" cy="234913"/>
          </a:xfrm>
        </p:grpSpPr>
        <p:cxnSp>
          <p:nvCxnSpPr>
            <p:cNvPr id="119857" name="Straight Connector 3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8" name="Straight Connector 3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9" name="Straight Connector 4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60" name="Straight Connector 4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5" name="Group 42"/>
          <p:cNvGrpSpPr>
            <a:grpSpLocks/>
          </p:cNvGrpSpPr>
          <p:nvPr/>
        </p:nvGrpSpPr>
        <p:grpSpPr bwMode="auto">
          <a:xfrm>
            <a:off x="4944402" y="6030913"/>
            <a:ext cx="2395669" cy="234950"/>
            <a:chOff x="1392851" y="2310653"/>
            <a:chExt cx="3302446" cy="234913"/>
          </a:xfrm>
        </p:grpSpPr>
        <p:cxnSp>
          <p:nvCxnSpPr>
            <p:cNvPr id="119853" name="Straight Connector 43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4" name="Straight Connector 44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5" name="Straight Connector 45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6" name="Straight Connector 46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6" name="Group 47"/>
          <p:cNvGrpSpPr>
            <a:grpSpLocks/>
          </p:cNvGrpSpPr>
          <p:nvPr/>
        </p:nvGrpSpPr>
        <p:grpSpPr bwMode="auto">
          <a:xfrm>
            <a:off x="7520649" y="6029326"/>
            <a:ext cx="1491059" cy="214313"/>
            <a:chOff x="1392851" y="2310653"/>
            <a:chExt cx="3302446" cy="234913"/>
          </a:xfrm>
        </p:grpSpPr>
        <p:cxnSp>
          <p:nvCxnSpPr>
            <p:cNvPr id="119849" name="Straight Connector 4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0" name="Straight Connector 4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1" name="Straight Connector 5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2" name="Straight Connector 5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847" name="文字方塊 29"/>
          <p:cNvSpPr txBox="1">
            <a:spLocks noChangeArrowheads="1"/>
          </p:cNvSpPr>
          <p:nvPr/>
        </p:nvSpPr>
        <p:spPr bwMode="auto">
          <a:xfrm>
            <a:off x="5248805" y="6283325"/>
            <a:ext cx="1503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Network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9848" name="文字方塊 29"/>
          <p:cNvSpPr txBox="1">
            <a:spLocks noChangeArrowheads="1"/>
          </p:cNvSpPr>
          <p:nvPr/>
        </p:nvSpPr>
        <p:spPr bwMode="auto">
          <a:xfrm>
            <a:off x="6925601" y="6232525"/>
            <a:ext cx="254529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Transport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Network service model</a:t>
            </a:r>
          </a:p>
        </p:txBody>
      </p:sp>
      <p:sp>
        <p:nvSpPr>
          <p:cNvPr id="8198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479822" y="2587625"/>
            <a:ext cx="4127500" cy="25288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example services for individual datagrams: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guaranteed delivery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guaranteed delivery with less than 40 </a:t>
            </a:r>
            <a:r>
              <a:rPr lang="en-US" sz="2400" dirty="0" err="1">
                <a:cs typeface="+mn-cs"/>
              </a:rPr>
              <a:t>msec</a:t>
            </a:r>
            <a:r>
              <a:rPr lang="en-US" sz="2400" dirty="0">
                <a:cs typeface="+mn-cs"/>
              </a:rPr>
              <a:t> delay</a:t>
            </a:r>
          </a:p>
        </p:txBody>
      </p:sp>
      <p:sp>
        <p:nvSpPr>
          <p:cNvPr id="49156" name="Rectangle 16"/>
          <p:cNvSpPr>
            <a:spLocks noGrp="1" noChangeArrowheads="1"/>
          </p:cNvSpPr>
          <p:nvPr>
            <p:ph sz="half" idx="2"/>
          </p:nvPr>
        </p:nvSpPr>
        <p:spPr>
          <a:xfrm>
            <a:off x="4939242" y="2579689"/>
            <a:ext cx="4127500" cy="3686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example services for a flow of datagrams:</a:t>
            </a:r>
          </a:p>
          <a:p>
            <a:r>
              <a:rPr lang="en-US" altLang="en-US" sz="2400">
                <a:ea typeface="ＭＳ Ｐゴシック" pitchFamily="34" charset="-128"/>
                <a:cs typeface="ＭＳ Ｐゴシック" pitchFamily="34" charset="-128"/>
              </a:rPr>
              <a:t>in-order datagram delivery</a:t>
            </a:r>
          </a:p>
          <a:p>
            <a:r>
              <a:rPr lang="en-US" altLang="en-US" sz="2400">
                <a:ea typeface="ＭＳ Ｐゴシック" pitchFamily="34" charset="-128"/>
                <a:cs typeface="ＭＳ Ｐゴシック" pitchFamily="34" charset="-128"/>
              </a:rPr>
              <a:t>guaranteed minimum bandwidth to flow</a:t>
            </a:r>
          </a:p>
          <a:p>
            <a:r>
              <a:rPr lang="en-US" altLang="en-US" sz="2400">
                <a:ea typeface="ＭＳ Ｐゴシック" pitchFamily="34" charset="-128"/>
                <a:cs typeface="ＭＳ Ｐゴシック" pitchFamily="34" charset="-128"/>
              </a:rPr>
              <a:t>restrictions on changes in inter-packet spacing</a:t>
            </a:r>
          </a:p>
          <a:p>
            <a:endParaRPr lang="en-US" altLang="en-US" sz="240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91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B1C75D7-C3DE-4F87-86D3-22233E2DC1FE}" type="slidenum">
              <a:rPr lang="en-US" altLang="en-US" sz="1200">
                <a:latin typeface="Tahoma" pitchFamily="34" charset="0"/>
              </a:rPr>
              <a:pPr/>
              <a:t>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660401" y="1430338"/>
            <a:ext cx="818448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2"/>
              <a:buNone/>
            </a:pPr>
            <a:r>
              <a:rPr lang="en-US" altLang="en-US" sz="2800" i="1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altLang="en-US" sz="2800">
                <a:latin typeface="Gill Sans MT" pitchFamily="34" charset="0"/>
              </a:rPr>
              <a:t> What </a:t>
            </a:r>
            <a:r>
              <a:rPr lang="en-US" altLang="en-US" sz="2800" i="1">
                <a:solidFill>
                  <a:srgbClr val="000099"/>
                </a:solidFill>
                <a:latin typeface="Gill Sans MT" pitchFamily="34" charset="0"/>
              </a:rPr>
              <a:t>service model</a:t>
            </a:r>
            <a:r>
              <a:rPr lang="en-US" altLang="en-US" sz="2800">
                <a:latin typeface="Gill Sans MT" pitchFamily="34" charset="0"/>
              </a:rPr>
              <a:t> for </a:t>
            </a:r>
            <a:r>
              <a:rPr lang="ja-JP" altLang="en-US" sz="2800">
                <a:latin typeface="Gill Sans MT" pitchFamily="34" charset="0"/>
              </a:rPr>
              <a:t>“</a:t>
            </a:r>
            <a:r>
              <a:rPr lang="en-US" altLang="ja-JP" sz="2800">
                <a:latin typeface="Gill Sans MT" pitchFamily="34" charset="0"/>
              </a:rPr>
              <a:t>channel</a:t>
            </a:r>
            <a:r>
              <a:rPr lang="ja-JP" altLang="en-US" sz="2800">
                <a:latin typeface="Gill Sans MT" pitchFamily="34" charset="0"/>
              </a:rPr>
              <a:t>”</a:t>
            </a:r>
            <a:r>
              <a:rPr lang="en-US" altLang="ja-JP" sz="2800">
                <a:latin typeface="Gill Sans MT" pitchFamily="34" charset="0"/>
              </a:rPr>
              <a:t> transporting datagrams from sender to receiver?</a:t>
            </a:r>
            <a:endParaRPr lang="en-US" altLang="en-US" sz="2800">
              <a:latin typeface="Gill Sans MT" pitchFamily="34" charset="0"/>
            </a:endParaRPr>
          </a:p>
        </p:txBody>
      </p:sp>
      <p:pic>
        <p:nvPicPr>
          <p:cNvPr id="49157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33464"/>
            <a:ext cx="59418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/>
          </p:cNvSpPr>
          <p:nvPr/>
        </p:nvSpPr>
        <p:spPr bwMode="auto">
          <a:xfrm>
            <a:off x="725753" y="1194078"/>
            <a:ext cx="3751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itchFamily="34" charset="0"/>
              </a:rPr>
              <a:t>Destination-based forwarding:</a:t>
            </a:r>
          </a:p>
        </p:txBody>
      </p:sp>
      <p:sp>
        <p:nvSpPr>
          <p:cNvPr id="121858" name="Rectangle 3"/>
          <p:cNvSpPr>
            <a:spLocks/>
          </p:cNvSpPr>
          <p:nvPr/>
        </p:nvSpPr>
        <p:spPr bwMode="auto">
          <a:xfrm>
            <a:off x="742950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59" name="Group 4"/>
          <p:cNvGrpSpPr>
            <a:grpSpLocks/>
          </p:cNvGrpSpPr>
          <p:nvPr/>
        </p:nvGrpSpPr>
        <p:grpSpPr bwMode="auto">
          <a:xfrm>
            <a:off x="744671" y="1644650"/>
            <a:ext cx="8107098" cy="571500"/>
            <a:chOff x="0" y="0"/>
            <a:chExt cx="6704" cy="512"/>
          </a:xfrm>
        </p:grpSpPr>
        <p:sp>
          <p:nvSpPr>
            <p:cNvPr id="121944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5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46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7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48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9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50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1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52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3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54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5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56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7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58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9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1960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1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62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3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64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5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121860" name="Rectangle 27"/>
          <p:cNvSpPr>
            <a:spLocks/>
          </p:cNvSpPr>
          <p:nvPr/>
        </p:nvSpPr>
        <p:spPr bwMode="auto">
          <a:xfrm>
            <a:off x="1458383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1" name="Rectangle 28"/>
          <p:cNvSpPr>
            <a:spLocks/>
          </p:cNvSpPr>
          <p:nvPr/>
        </p:nvSpPr>
        <p:spPr bwMode="auto">
          <a:xfrm>
            <a:off x="1922728" y="2312989"/>
            <a:ext cx="122793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2" name="Rectangle 29"/>
          <p:cNvSpPr>
            <a:spLocks/>
          </p:cNvSpPr>
          <p:nvPr/>
        </p:nvSpPr>
        <p:spPr bwMode="auto">
          <a:xfrm>
            <a:off x="2889250" y="2312989"/>
            <a:ext cx="717154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3" name="Rectangle 30"/>
          <p:cNvSpPr>
            <a:spLocks/>
          </p:cNvSpPr>
          <p:nvPr/>
        </p:nvSpPr>
        <p:spPr bwMode="auto">
          <a:xfrm>
            <a:off x="3606404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4" name="Rectangle 31"/>
          <p:cNvSpPr>
            <a:spLocks/>
          </p:cNvSpPr>
          <p:nvPr/>
        </p:nvSpPr>
        <p:spPr bwMode="auto">
          <a:xfrm>
            <a:off x="4321837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5" name="Rectangle 32"/>
          <p:cNvSpPr>
            <a:spLocks/>
          </p:cNvSpPr>
          <p:nvPr/>
        </p:nvSpPr>
        <p:spPr bwMode="auto">
          <a:xfrm>
            <a:off x="5037270" y="2276476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latin typeface="Calibri" pitchFamily="34" charset="0"/>
              </a:rPr>
              <a:t>51.6.0.8</a:t>
            </a:r>
          </a:p>
        </p:txBody>
      </p:sp>
      <p:sp>
        <p:nvSpPr>
          <p:cNvPr id="121866" name="Rectangle 33"/>
          <p:cNvSpPr>
            <a:spLocks/>
          </p:cNvSpPr>
          <p:nvPr/>
        </p:nvSpPr>
        <p:spPr bwMode="auto">
          <a:xfrm>
            <a:off x="5763023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7" name="Rectangle 34"/>
          <p:cNvSpPr>
            <a:spLocks/>
          </p:cNvSpPr>
          <p:nvPr/>
        </p:nvSpPr>
        <p:spPr bwMode="auto">
          <a:xfrm>
            <a:off x="6478456" y="2312989"/>
            <a:ext cx="71715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8" name="Rectangle 35"/>
          <p:cNvSpPr>
            <a:spLocks/>
          </p:cNvSpPr>
          <p:nvPr/>
        </p:nvSpPr>
        <p:spPr bwMode="auto">
          <a:xfrm>
            <a:off x="7195609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9" name="Rectangle 36"/>
          <p:cNvSpPr>
            <a:spLocks/>
          </p:cNvSpPr>
          <p:nvPr/>
        </p:nvSpPr>
        <p:spPr bwMode="auto">
          <a:xfrm>
            <a:off x="8017669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port6</a:t>
            </a:r>
          </a:p>
        </p:txBody>
      </p:sp>
      <p:pic>
        <p:nvPicPr>
          <p:cNvPr id="12187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2" y="814389"/>
            <a:ext cx="255045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1" name="Rectangle 1"/>
          <p:cNvSpPr txBox="1">
            <a:spLocks noChangeArrowheads="1"/>
          </p:cNvSpPr>
          <p:nvPr/>
        </p:nvSpPr>
        <p:spPr bwMode="auto">
          <a:xfrm>
            <a:off x="577850" y="-12700"/>
            <a:ext cx="3045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Examples</a:t>
            </a:r>
            <a:endParaRPr lang="en-US" altLang="en-US" sz="39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21872" name="Rectangle 2"/>
          <p:cNvSpPr>
            <a:spLocks/>
          </p:cNvSpPr>
          <p:nvPr/>
        </p:nvSpPr>
        <p:spPr bwMode="auto">
          <a:xfrm>
            <a:off x="3302001" y="2671763"/>
            <a:ext cx="554976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itchFamily="34" charset="0"/>
              </a:rPr>
              <a:t>IP datagrams destined to IP address  51.6.0.8 should be forwarded to router output port </a:t>
            </a:r>
            <a:r>
              <a:rPr lang="en-US" altLang="en-US" sz="2000">
                <a:latin typeface="Gill Sans MT" pitchFamily="34" charset="0"/>
              </a:rPr>
              <a:t>6 </a:t>
            </a:r>
          </a:p>
        </p:txBody>
      </p:sp>
      <p:sp>
        <p:nvSpPr>
          <p:cNvPr id="121873" name="Rectangle 73"/>
          <p:cNvSpPr>
            <a:spLocks/>
          </p:cNvSpPr>
          <p:nvPr/>
        </p:nvSpPr>
        <p:spPr bwMode="auto">
          <a:xfrm>
            <a:off x="742950" y="4351338"/>
            <a:ext cx="71543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74" name="Group 74"/>
          <p:cNvGrpSpPr>
            <a:grpSpLocks/>
          </p:cNvGrpSpPr>
          <p:nvPr/>
        </p:nvGrpSpPr>
        <p:grpSpPr bwMode="auto">
          <a:xfrm>
            <a:off x="744671" y="3684588"/>
            <a:ext cx="8107098" cy="571500"/>
            <a:chOff x="0" y="0"/>
            <a:chExt cx="6704" cy="512"/>
          </a:xfrm>
        </p:grpSpPr>
        <p:sp>
          <p:nvSpPr>
            <p:cNvPr id="121922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3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24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5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26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7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28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9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30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1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32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3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34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5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36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7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1938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9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40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1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42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3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Forward</a:t>
              </a:r>
            </a:p>
          </p:txBody>
        </p:sp>
      </p:grpSp>
      <p:sp>
        <p:nvSpPr>
          <p:cNvPr id="121875" name="Rectangle 97"/>
          <p:cNvSpPr>
            <a:spLocks/>
          </p:cNvSpPr>
          <p:nvPr/>
        </p:nvSpPr>
        <p:spPr bwMode="auto">
          <a:xfrm>
            <a:off x="1458383" y="4351338"/>
            <a:ext cx="71543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6" name="Rectangle 98"/>
          <p:cNvSpPr>
            <a:spLocks/>
          </p:cNvSpPr>
          <p:nvPr/>
        </p:nvSpPr>
        <p:spPr bwMode="auto">
          <a:xfrm>
            <a:off x="1922728" y="4351338"/>
            <a:ext cx="1227931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7" name="Rectangle 99"/>
          <p:cNvSpPr>
            <a:spLocks/>
          </p:cNvSpPr>
          <p:nvPr/>
        </p:nvSpPr>
        <p:spPr bwMode="auto">
          <a:xfrm>
            <a:off x="2889250" y="4351338"/>
            <a:ext cx="717154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8" name="Rectangle 100"/>
          <p:cNvSpPr>
            <a:spLocks/>
          </p:cNvSpPr>
          <p:nvPr/>
        </p:nvSpPr>
        <p:spPr bwMode="auto">
          <a:xfrm>
            <a:off x="3606404" y="4351338"/>
            <a:ext cx="71543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9" name="Rectangle 101"/>
          <p:cNvSpPr>
            <a:spLocks/>
          </p:cNvSpPr>
          <p:nvPr/>
        </p:nvSpPr>
        <p:spPr bwMode="auto">
          <a:xfrm>
            <a:off x="4321837" y="4351338"/>
            <a:ext cx="71543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0" name="Rectangle 102"/>
          <p:cNvSpPr>
            <a:spLocks/>
          </p:cNvSpPr>
          <p:nvPr/>
        </p:nvSpPr>
        <p:spPr bwMode="auto">
          <a:xfrm>
            <a:off x="5037270" y="4351338"/>
            <a:ext cx="71543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1" name="Rectangle 103"/>
          <p:cNvSpPr>
            <a:spLocks/>
          </p:cNvSpPr>
          <p:nvPr/>
        </p:nvSpPr>
        <p:spPr bwMode="auto">
          <a:xfrm>
            <a:off x="5763023" y="4351338"/>
            <a:ext cx="71543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2" name="Rectangle 104"/>
          <p:cNvSpPr>
            <a:spLocks/>
          </p:cNvSpPr>
          <p:nvPr/>
        </p:nvSpPr>
        <p:spPr bwMode="auto">
          <a:xfrm>
            <a:off x="6478456" y="4351338"/>
            <a:ext cx="71715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3" name="Rectangle 105"/>
          <p:cNvSpPr>
            <a:spLocks/>
          </p:cNvSpPr>
          <p:nvPr/>
        </p:nvSpPr>
        <p:spPr bwMode="auto">
          <a:xfrm>
            <a:off x="7195609" y="4351338"/>
            <a:ext cx="71543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22</a:t>
            </a:r>
          </a:p>
        </p:txBody>
      </p:sp>
      <p:sp>
        <p:nvSpPr>
          <p:cNvPr id="121884" name="Rectangle 106"/>
          <p:cNvSpPr>
            <a:spLocks/>
          </p:cNvSpPr>
          <p:nvPr/>
        </p:nvSpPr>
        <p:spPr bwMode="auto">
          <a:xfrm>
            <a:off x="8017669" y="4351338"/>
            <a:ext cx="71543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drop</a:t>
            </a:r>
          </a:p>
        </p:txBody>
      </p:sp>
      <p:sp>
        <p:nvSpPr>
          <p:cNvPr id="121885" name="Rectangle 2"/>
          <p:cNvSpPr>
            <a:spLocks/>
          </p:cNvSpPr>
          <p:nvPr/>
        </p:nvSpPr>
        <p:spPr bwMode="auto">
          <a:xfrm>
            <a:off x="729192" y="3187978"/>
            <a:ext cx="1024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itchFamily="34" charset="0"/>
              </a:rPr>
              <a:t>Firewall:</a:t>
            </a:r>
          </a:p>
        </p:txBody>
      </p:sp>
      <p:sp>
        <p:nvSpPr>
          <p:cNvPr id="121886" name="Rectangle 2"/>
          <p:cNvSpPr>
            <a:spLocks/>
          </p:cNvSpPr>
          <p:nvPr/>
        </p:nvSpPr>
        <p:spPr bwMode="auto">
          <a:xfrm>
            <a:off x="1903810" y="4672014"/>
            <a:ext cx="6975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itchFamily="34" charset="0"/>
              </a:rPr>
              <a:t>do not forward (block) all datagrams destined to TCP  port 22</a:t>
            </a:r>
          </a:p>
        </p:txBody>
      </p:sp>
      <p:sp>
        <p:nvSpPr>
          <p:cNvPr id="121887" name="Rectangle 73"/>
          <p:cNvSpPr>
            <a:spLocks/>
          </p:cNvSpPr>
          <p:nvPr/>
        </p:nvSpPr>
        <p:spPr bwMode="auto">
          <a:xfrm>
            <a:off x="701675" y="6038851"/>
            <a:ext cx="71543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88" name="Group 74"/>
          <p:cNvGrpSpPr>
            <a:grpSpLocks/>
          </p:cNvGrpSpPr>
          <p:nvPr/>
        </p:nvGrpSpPr>
        <p:grpSpPr bwMode="auto">
          <a:xfrm>
            <a:off x="703396" y="5372100"/>
            <a:ext cx="8107098" cy="571500"/>
            <a:chOff x="0" y="0"/>
            <a:chExt cx="6704" cy="512"/>
          </a:xfrm>
        </p:grpSpPr>
        <p:sp>
          <p:nvSpPr>
            <p:cNvPr id="121900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1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02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3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04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5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06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7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08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9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10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1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12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3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14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5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1916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7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18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9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20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1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Forward</a:t>
              </a:r>
            </a:p>
          </p:txBody>
        </p:sp>
      </p:grpSp>
      <p:sp>
        <p:nvSpPr>
          <p:cNvPr id="121889" name="Rectangle 97"/>
          <p:cNvSpPr>
            <a:spLocks/>
          </p:cNvSpPr>
          <p:nvPr/>
        </p:nvSpPr>
        <p:spPr bwMode="auto">
          <a:xfrm>
            <a:off x="1417109" y="6038851"/>
            <a:ext cx="71543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0" name="Rectangle 98"/>
          <p:cNvSpPr>
            <a:spLocks/>
          </p:cNvSpPr>
          <p:nvPr/>
        </p:nvSpPr>
        <p:spPr bwMode="auto">
          <a:xfrm>
            <a:off x="1881453" y="6038851"/>
            <a:ext cx="1227931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1" name="Rectangle 99"/>
          <p:cNvSpPr>
            <a:spLocks/>
          </p:cNvSpPr>
          <p:nvPr/>
        </p:nvSpPr>
        <p:spPr bwMode="auto">
          <a:xfrm>
            <a:off x="2847975" y="6038851"/>
            <a:ext cx="717154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2" name="Rectangle 100"/>
          <p:cNvSpPr>
            <a:spLocks/>
          </p:cNvSpPr>
          <p:nvPr/>
        </p:nvSpPr>
        <p:spPr bwMode="auto">
          <a:xfrm>
            <a:off x="3565129" y="6038851"/>
            <a:ext cx="71543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3" name="Rectangle 101"/>
          <p:cNvSpPr>
            <a:spLocks/>
          </p:cNvSpPr>
          <p:nvPr/>
        </p:nvSpPr>
        <p:spPr bwMode="auto">
          <a:xfrm>
            <a:off x="4277123" y="6021388"/>
            <a:ext cx="64836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latin typeface="Calibri" pitchFamily="34" charset="0"/>
              </a:rPr>
              <a:t>128.119.1.1</a:t>
            </a:r>
          </a:p>
        </p:txBody>
      </p:sp>
      <p:sp>
        <p:nvSpPr>
          <p:cNvPr id="121894" name="Rectangle 102"/>
          <p:cNvSpPr>
            <a:spLocks/>
          </p:cNvSpPr>
          <p:nvPr/>
        </p:nvSpPr>
        <p:spPr bwMode="auto">
          <a:xfrm>
            <a:off x="4995996" y="6038851"/>
            <a:ext cx="71543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5" name="Rectangle 103"/>
          <p:cNvSpPr>
            <a:spLocks/>
          </p:cNvSpPr>
          <p:nvPr/>
        </p:nvSpPr>
        <p:spPr bwMode="auto">
          <a:xfrm>
            <a:off x="5721748" y="6038851"/>
            <a:ext cx="71543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6" name="Rectangle 104"/>
          <p:cNvSpPr>
            <a:spLocks/>
          </p:cNvSpPr>
          <p:nvPr/>
        </p:nvSpPr>
        <p:spPr bwMode="auto">
          <a:xfrm>
            <a:off x="6437181" y="6038851"/>
            <a:ext cx="71715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7" name="Rectangle 105"/>
          <p:cNvSpPr>
            <a:spLocks/>
          </p:cNvSpPr>
          <p:nvPr/>
        </p:nvSpPr>
        <p:spPr bwMode="auto">
          <a:xfrm>
            <a:off x="7154334" y="6038851"/>
            <a:ext cx="71543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8" name="Rectangle 106"/>
          <p:cNvSpPr>
            <a:spLocks/>
          </p:cNvSpPr>
          <p:nvPr/>
        </p:nvSpPr>
        <p:spPr bwMode="auto">
          <a:xfrm>
            <a:off x="7976394" y="5975351"/>
            <a:ext cx="71543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drop</a:t>
            </a:r>
          </a:p>
        </p:txBody>
      </p:sp>
      <p:sp>
        <p:nvSpPr>
          <p:cNvPr id="121899" name="Rectangle 2"/>
          <p:cNvSpPr>
            <a:spLocks/>
          </p:cNvSpPr>
          <p:nvPr/>
        </p:nvSpPr>
        <p:spPr bwMode="auto">
          <a:xfrm>
            <a:off x="2206493" y="6296026"/>
            <a:ext cx="670030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itchFamily="34" charset="0"/>
              </a:rPr>
              <a:t>do not forward (block) all datagrams sent by host 128.119.1.1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/>
          </p:cNvSpPr>
          <p:nvPr/>
        </p:nvSpPr>
        <p:spPr bwMode="auto">
          <a:xfrm>
            <a:off x="725752" y="1194078"/>
            <a:ext cx="5738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itchFamily="34" charset="0"/>
              </a:rPr>
              <a:t>Destination-based layer 2 (switch) forwarding:</a:t>
            </a:r>
          </a:p>
        </p:txBody>
      </p:sp>
      <p:sp>
        <p:nvSpPr>
          <p:cNvPr id="122882" name="Rectangle 3"/>
          <p:cNvSpPr>
            <a:spLocks/>
          </p:cNvSpPr>
          <p:nvPr/>
        </p:nvSpPr>
        <p:spPr bwMode="auto">
          <a:xfrm>
            <a:off x="742950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2883" name="Group 4"/>
          <p:cNvGrpSpPr>
            <a:grpSpLocks/>
          </p:cNvGrpSpPr>
          <p:nvPr/>
        </p:nvGrpSpPr>
        <p:grpSpPr bwMode="auto">
          <a:xfrm>
            <a:off x="744671" y="1644650"/>
            <a:ext cx="8107098" cy="571500"/>
            <a:chOff x="0" y="0"/>
            <a:chExt cx="6704" cy="512"/>
          </a:xfrm>
        </p:grpSpPr>
        <p:sp>
          <p:nvSpPr>
            <p:cNvPr id="122899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0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2901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2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2903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4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2905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6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2907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8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2909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0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2911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2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2913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4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2915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6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2917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8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2919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20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122884" name="Rectangle 28"/>
          <p:cNvSpPr>
            <a:spLocks/>
          </p:cNvSpPr>
          <p:nvPr/>
        </p:nvSpPr>
        <p:spPr bwMode="auto">
          <a:xfrm>
            <a:off x="2175538" y="2312989"/>
            <a:ext cx="122793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5" name="Rectangle 29"/>
          <p:cNvSpPr>
            <a:spLocks/>
          </p:cNvSpPr>
          <p:nvPr/>
        </p:nvSpPr>
        <p:spPr bwMode="auto">
          <a:xfrm>
            <a:off x="2889250" y="2312989"/>
            <a:ext cx="717154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6" name="Rectangle 30"/>
          <p:cNvSpPr>
            <a:spLocks/>
          </p:cNvSpPr>
          <p:nvPr/>
        </p:nvSpPr>
        <p:spPr bwMode="auto">
          <a:xfrm>
            <a:off x="3606404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7" name="Rectangle 31"/>
          <p:cNvSpPr>
            <a:spLocks/>
          </p:cNvSpPr>
          <p:nvPr/>
        </p:nvSpPr>
        <p:spPr bwMode="auto">
          <a:xfrm>
            <a:off x="4321837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8" name="Rectangle 32"/>
          <p:cNvSpPr>
            <a:spLocks/>
          </p:cNvSpPr>
          <p:nvPr/>
        </p:nvSpPr>
        <p:spPr bwMode="auto">
          <a:xfrm>
            <a:off x="5037270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9" name="Rectangle 33"/>
          <p:cNvSpPr>
            <a:spLocks/>
          </p:cNvSpPr>
          <p:nvPr/>
        </p:nvSpPr>
        <p:spPr bwMode="auto">
          <a:xfrm>
            <a:off x="5763023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90" name="Rectangle 34"/>
          <p:cNvSpPr>
            <a:spLocks/>
          </p:cNvSpPr>
          <p:nvPr/>
        </p:nvSpPr>
        <p:spPr bwMode="auto">
          <a:xfrm>
            <a:off x="6478456" y="2312989"/>
            <a:ext cx="71715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91" name="Rectangle 35"/>
          <p:cNvSpPr>
            <a:spLocks/>
          </p:cNvSpPr>
          <p:nvPr/>
        </p:nvSpPr>
        <p:spPr bwMode="auto">
          <a:xfrm>
            <a:off x="7195609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92" name="Rectangle 36"/>
          <p:cNvSpPr>
            <a:spLocks/>
          </p:cNvSpPr>
          <p:nvPr/>
        </p:nvSpPr>
        <p:spPr bwMode="auto">
          <a:xfrm>
            <a:off x="8017669" y="2312989"/>
            <a:ext cx="71543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port3</a:t>
            </a:r>
          </a:p>
        </p:txBody>
      </p:sp>
      <p:pic>
        <p:nvPicPr>
          <p:cNvPr id="122893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2" y="814389"/>
            <a:ext cx="255045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4" name="Rectangle 1"/>
          <p:cNvSpPr txBox="1">
            <a:spLocks noChangeArrowheads="1"/>
          </p:cNvSpPr>
          <p:nvPr/>
        </p:nvSpPr>
        <p:spPr bwMode="auto">
          <a:xfrm>
            <a:off x="577850" y="-12700"/>
            <a:ext cx="3045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Examples</a:t>
            </a:r>
            <a:endParaRPr lang="en-US" altLang="en-US" sz="39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22895" name="Rectangle 2"/>
          <p:cNvSpPr>
            <a:spLocks/>
          </p:cNvSpPr>
          <p:nvPr/>
        </p:nvSpPr>
        <p:spPr bwMode="auto">
          <a:xfrm>
            <a:off x="3049192" y="2692400"/>
            <a:ext cx="580257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itchFamily="34" charset="0"/>
              </a:rPr>
              <a:t>layer 2 frames from MAC address 22:A7:23:11:E1:02 should be forwarded to output port </a:t>
            </a:r>
            <a:r>
              <a:rPr lang="en-US" altLang="en-US" sz="2000">
                <a:latin typeface="Gill Sans MT" pitchFamily="34" charset="0"/>
              </a:rPr>
              <a:t>6 </a:t>
            </a:r>
          </a:p>
        </p:txBody>
      </p:sp>
      <p:sp>
        <p:nvSpPr>
          <p:cNvPr id="122896" name="Rectangle 28"/>
          <p:cNvSpPr>
            <a:spLocks/>
          </p:cNvSpPr>
          <p:nvPr/>
        </p:nvSpPr>
        <p:spPr bwMode="auto">
          <a:xfrm>
            <a:off x="1430867" y="2298700"/>
            <a:ext cx="713714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100">
                <a:latin typeface="Calibri" pitchFamily="34" charset="0"/>
              </a:rPr>
              <a:t>22:A7:23:</a:t>
            </a:r>
          </a:p>
          <a:p>
            <a:r>
              <a:rPr lang="en-US" altLang="en-US" sz="1100">
                <a:latin typeface="Calibri" pitchFamily="34" charset="0"/>
              </a:rPr>
              <a:t>11:E1:02</a:t>
            </a:r>
          </a:p>
        </p:txBody>
      </p:sp>
      <p:sp>
        <p:nvSpPr>
          <p:cNvPr id="12289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228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25631CBC-A609-45EC-82BC-1662F9578AE7}" type="slidenum">
              <a:rPr lang="en-US" altLang="en-US" sz="1200">
                <a:latin typeface="Tahoma" pitchFamily="34" charset="0"/>
              </a:rPr>
              <a:pPr/>
              <a:t>81</a:t>
            </a:fld>
            <a:endParaRPr lang="en-US" altLang="en-US" sz="1200"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" y="808038"/>
            <a:ext cx="5603081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577850" y="-1588"/>
            <a:ext cx="8420100" cy="1143001"/>
          </a:xfrm>
        </p:spPr>
        <p:txBody>
          <a:bodyPr/>
          <a:lstStyle/>
          <a:p>
            <a:r>
              <a:rPr lang="en-US" altLang="en-US">
                <a:latin typeface="Calibri" pitchFamily="34" charset="0"/>
                <a:ea typeface="ＭＳ Ｐゴシック" pitchFamily="34" charset="-128"/>
              </a:rPr>
              <a:t>OpenFlow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854200"/>
            <a:ext cx="4127500" cy="464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Router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match: </a:t>
            </a:r>
            <a:r>
              <a:rPr lang="en-US" sz="2800" dirty="0">
                <a:latin typeface="Calibri" charset="0"/>
              </a:rPr>
              <a:t>longest destination IP prefix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action: </a:t>
            </a:r>
            <a:r>
              <a:rPr lang="en-US" sz="2800" dirty="0">
                <a:latin typeface="Calibri" charset="0"/>
              </a:rPr>
              <a:t>forward out a link</a:t>
            </a:r>
          </a:p>
          <a:p>
            <a:pPr marL="338138" indent="-338138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Switch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match: </a:t>
            </a:r>
            <a:r>
              <a:rPr lang="en-US" sz="2800" dirty="0">
                <a:latin typeface="Calibri" charset="0"/>
              </a:rPr>
              <a:t>destination MAC address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action: </a:t>
            </a:r>
            <a:r>
              <a:rPr lang="en-US" sz="2800" dirty="0">
                <a:latin typeface="Calibri" charset="0"/>
              </a:rPr>
              <a:t>forward or flood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0450" y="1874838"/>
            <a:ext cx="4127500" cy="4648200"/>
          </a:xfrm>
        </p:spPr>
        <p:txBody>
          <a:bodyPr>
            <a:normAutofit/>
          </a:bodyPr>
          <a:lstStyle/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Firewall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dirty="0">
                <a:latin typeface="Calibri" charset="0"/>
              </a:rPr>
              <a:t>: IP addresses and TCP/UDP port numbers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action: </a:t>
            </a:r>
            <a:r>
              <a:rPr lang="en-US" sz="2800" dirty="0">
                <a:latin typeface="Calibri" charset="0"/>
              </a:rPr>
              <a:t>permit or deny </a:t>
            </a:r>
          </a:p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NAT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match: </a:t>
            </a:r>
            <a:r>
              <a:rPr lang="en-US" sz="2800" dirty="0">
                <a:latin typeface="Calibri" charset="0"/>
              </a:rPr>
              <a:t>IP address and port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action: </a:t>
            </a:r>
            <a:r>
              <a:rPr lang="en-US" sz="2800" dirty="0">
                <a:latin typeface="Calibri" charset="0"/>
              </a:rPr>
              <a:t>rewrite address and port</a:t>
            </a:r>
          </a:p>
          <a:p>
            <a:pPr marL="0">
              <a:spcBef>
                <a:spcPts val="0"/>
              </a:spcBef>
              <a:buFont typeface="Wingdings" charset="0"/>
              <a:buChar char="§"/>
              <a:defRPr/>
            </a:pPr>
            <a:endParaRPr lang="en-US" sz="3200" dirty="0">
              <a:latin typeface="Calibri" charset="0"/>
            </a:endParaRPr>
          </a:p>
        </p:txBody>
      </p:sp>
      <p:sp>
        <p:nvSpPr>
          <p:cNvPr id="1239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239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F6951C2C-109E-44D6-907D-252C160535A1}" type="slidenum">
              <a:rPr lang="en-US" altLang="en-US" sz="1200">
                <a:latin typeface="Tahoma" pitchFamily="34" charset="0"/>
              </a:rPr>
              <a:pPr/>
              <a:t>82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3909" name="TextBox 1"/>
          <p:cNvSpPr txBox="1">
            <a:spLocks noChangeArrowheads="1"/>
          </p:cNvSpPr>
          <p:nvPr/>
        </p:nvSpPr>
        <p:spPr bwMode="auto">
          <a:xfrm>
            <a:off x="586450" y="1214439"/>
            <a:ext cx="7524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Clr>
                <a:srgbClr val="000090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>
                <a:solidFill>
                  <a:srgbClr val="CC0000"/>
                </a:solidFill>
                <a:latin typeface="Calibri" pitchFamily="34" charset="0"/>
              </a:rPr>
              <a:t>match+action: </a:t>
            </a:r>
            <a:r>
              <a:rPr lang="en-US" altLang="en-US" sz="2800">
                <a:latin typeface="Calibri" pitchFamily="34" charset="0"/>
              </a:rPr>
              <a:t>unifies different kinds of devices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691356" y="1263651"/>
            <a:ext cx="3246967" cy="1262063"/>
            <a:chOff x="637575" y="1263648"/>
            <a:chExt cx="2998252" cy="1261939"/>
          </a:xfrm>
        </p:grpSpPr>
        <p:sp>
          <p:nvSpPr>
            <p:cNvPr id="197" name="Freeform 196"/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75" name="Group 188"/>
            <p:cNvGrpSpPr>
              <a:grpSpLocks/>
            </p:cNvGrpSpPr>
            <p:nvPr/>
          </p:nvGrpSpPr>
          <p:grpSpPr bwMode="auto">
            <a:xfrm>
              <a:off x="637575" y="1263648"/>
              <a:ext cx="2794000" cy="915898"/>
              <a:chOff x="-994833" y="4042832"/>
              <a:chExt cx="2794000" cy="915898"/>
            </a:xfrm>
          </p:grpSpPr>
          <p:sp>
            <p:nvSpPr>
              <p:cNvPr id="190" name="Rectangle 189"/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77" name="TextBox 190"/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524444" cy="584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78" name="TextBox 191"/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034966" cy="338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79" name="Straight Connector 192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80" name="TextBox 193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687115" cy="338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81" name="TextBox 194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675274" cy="338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82" name="Straight Connector 195"/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452659" y="4510089"/>
            <a:ext cx="3135181" cy="2022290"/>
            <a:chOff x="5956617" y="4509743"/>
            <a:chExt cx="2893901" cy="2021942"/>
          </a:xfrm>
        </p:grpSpPr>
        <p:sp>
          <p:nvSpPr>
            <p:cNvPr id="208" name="Freeform 207"/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64" name="Group 197"/>
            <p:cNvGrpSpPr>
              <a:grpSpLocks/>
            </p:cNvGrpSpPr>
            <p:nvPr/>
          </p:nvGrpSpPr>
          <p:grpSpPr bwMode="auto">
            <a:xfrm>
              <a:off x="6031592" y="5136697"/>
              <a:ext cx="2818926" cy="1394988"/>
              <a:chOff x="-999973" y="4042381"/>
              <a:chExt cx="2818926" cy="1394988"/>
            </a:xfrm>
          </p:grpSpPr>
          <p:sp>
            <p:nvSpPr>
              <p:cNvPr id="199" name="Rectangle 198"/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66" name="TextBox 199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585994" cy="1077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10.2.0.3</a:t>
                </a:r>
              </a:p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10.2.0.4</a:t>
                </a:r>
              </a:p>
            </p:txBody>
          </p:sp>
          <p:sp>
            <p:nvSpPr>
              <p:cNvPr id="125067" name="TextBox 200"/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034563" cy="338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68" name="Straight Connector 201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9" name="TextBox 202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686848" cy="338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70" name="TextBox 203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675011" cy="338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71" name="Straight Connector 204"/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072" name="Straight Connector 205"/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73" name="TextBox 206"/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034563" cy="338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</p:grp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636323" y="4570414"/>
            <a:ext cx="3346715" cy="2001837"/>
            <a:chOff x="587526" y="4569769"/>
            <a:chExt cx="3089750" cy="2002482"/>
          </a:xfrm>
        </p:grpSpPr>
        <p:sp>
          <p:nvSpPr>
            <p:cNvPr id="52" name="Freeform 51"/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55" name="Group 50"/>
            <p:cNvGrpSpPr>
              <a:grpSpLocks/>
            </p:cNvGrpSpPr>
            <p:nvPr/>
          </p:nvGrpSpPr>
          <p:grpSpPr bwMode="auto">
            <a:xfrm>
              <a:off x="587526" y="5408084"/>
              <a:ext cx="2799193" cy="1164167"/>
              <a:chOff x="-999973" y="4042833"/>
              <a:chExt cx="2799193" cy="116416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57" name="TextBox 8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524143" cy="831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ingress port = 1</a:t>
                </a:r>
              </a:p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58" name="TextBox 183"/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034762" cy="33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  <p:cxnSp>
            <p:nvCxnSpPr>
              <p:cNvPr id="12505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0" name="TextBox 185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686980" cy="33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61" name="TextBox 186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675141" cy="33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62" name="Straight Connector 187"/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24932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" y="808038"/>
            <a:ext cx="483089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itle 1"/>
          <p:cNvSpPr>
            <a:spLocks noGrp="1"/>
          </p:cNvSpPr>
          <p:nvPr>
            <p:ph type="title"/>
          </p:nvPr>
        </p:nvSpPr>
        <p:spPr>
          <a:xfrm>
            <a:off x="577850" y="-1588"/>
            <a:ext cx="8420100" cy="1143001"/>
          </a:xfrm>
        </p:spPr>
        <p:txBody>
          <a:bodyPr/>
          <a:lstStyle/>
          <a:p>
            <a:r>
              <a:rPr lang="en-US" altLang="en-US">
                <a:latin typeface="Calibri" pitchFamily="34" charset="0"/>
                <a:ea typeface="ＭＳ Ｐゴシック" pitchFamily="34" charset="-128"/>
              </a:rPr>
              <a:t>OpenFlow example</a:t>
            </a:r>
          </a:p>
        </p:txBody>
      </p:sp>
      <p:cxnSp>
        <p:nvCxnSpPr>
          <p:cNvPr id="124934" name="Straight Connector 13"/>
          <p:cNvCxnSpPr>
            <a:cxnSpLocks noChangeShapeType="1"/>
          </p:cNvCxnSpPr>
          <p:nvPr/>
        </p:nvCxnSpPr>
        <p:spPr bwMode="auto">
          <a:xfrm>
            <a:off x="4074187" y="2562226"/>
            <a:ext cx="2337196" cy="184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5" name="Straight Connector 11"/>
          <p:cNvCxnSpPr>
            <a:cxnSpLocks noChangeShapeType="1"/>
          </p:cNvCxnSpPr>
          <p:nvPr/>
        </p:nvCxnSpPr>
        <p:spPr bwMode="auto">
          <a:xfrm>
            <a:off x="4376871" y="4497388"/>
            <a:ext cx="22168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6" name="Straight Connector 6"/>
          <p:cNvCxnSpPr>
            <a:cxnSpLocks noChangeShapeType="1"/>
          </p:cNvCxnSpPr>
          <p:nvPr/>
        </p:nvCxnSpPr>
        <p:spPr bwMode="auto">
          <a:xfrm>
            <a:off x="4161896" y="2690813"/>
            <a:ext cx="0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7" name="Straight Connector 64"/>
          <p:cNvCxnSpPr>
            <a:cxnSpLocks noChangeShapeType="1"/>
          </p:cNvCxnSpPr>
          <p:nvPr/>
        </p:nvCxnSpPr>
        <p:spPr bwMode="auto">
          <a:xfrm flipH="1">
            <a:off x="4292600" y="3154364"/>
            <a:ext cx="1601127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>
          <a:xfrm flipH="1" flipV="1">
            <a:off x="4235848" y="4567239"/>
            <a:ext cx="6879" cy="65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533" y="4524375"/>
            <a:ext cx="57613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0" name="Group 44"/>
          <p:cNvGrpSpPr>
            <a:grpSpLocks/>
          </p:cNvGrpSpPr>
          <p:nvPr/>
        </p:nvGrpSpPr>
        <p:grpSpPr bwMode="auto">
          <a:xfrm>
            <a:off x="2552171" y="4043363"/>
            <a:ext cx="820341" cy="628650"/>
            <a:chOff x="-44" y="1473"/>
            <a:chExt cx="981" cy="1105"/>
          </a:xfrm>
        </p:grpSpPr>
        <p:pic>
          <p:nvPicPr>
            <p:cNvPr id="12505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1" name="Group 44"/>
          <p:cNvGrpSpPr>
            <a:grpSpLocks/>
          </p:cNvGrpSpPr>
          <p:nvPr/>
        </p:nvGrpSpPr>
        <p:grpSpPr bwMode="auto">
          <a:xfrm>
            <a:off x="3704431" y="4892675"/>
            <a:ext cx="820341" cy="628650"/>
            <a:chOff x="188" y="1473"/>
            <a:chExt cx="981" cy="1105"/>
          </a:xfrm>
        </p:grpSpPr>
        <p:pic>
          <p:nvPicPr>
            <p:cNvPr id="12505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1" name="Freeform 46"/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2" name="TextBox 9"/>
          <p:cNvSpPr txBox="1">
            <a:spLocks noChangeArrowheads="1"/>
          </p:cNvSpPr>
          <p:nvPr/>
        </p:nvSpPr>
        <p:spPr bwMode="auto">
          <a:xfrm>
            <a:off x="2744780" y="4548189"/>
            <a:ext cx="8306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h1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10.1.0.1</a:t>
            </a:r>
          </a:p>
          <a:p>
            <a:pPr algn="ctr"/>
            <a:endParaRPr lang="en-US" altLang="en-US" sz="1400">
              <a:cs typeface="Arial" pitchFamily="34" charset="0"/>
            </a:endParaRPr>
          </a:p>
        </p:txBody>
      </p:sp>
      <p:sp>
        <p:nvSpPr>
          <p:cNvPr id="124943" name="TextBox 58"/>
          <p:cNvSpPr txBox="1">
            <a:spLocks noChangeArrowheads="1"/>
          </p:cNvSpPr>
          <p:nvPr/>
        </p:nvSpPr>
        <p:spPr bwMode="auto">
          <a:xfrm>
            <a:off x="4443942" y="4949825"/>
            <a:ext cx="83067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h2</a:t>
            </a:r>
          </a:p>
          <a:p>
            <a:r>
              <a:rPr lang="en-US" altLang="en-US" sz="1400">
                <a:cs typeface="Arial" pitchFamily="34" charset="0"/>
              </a:rPr>
              <a:t>10.1.0.2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6076025" y="4568825"/>
            <a:ext cx="331919" cy="490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892925" y="4448175"/>
            <a:ext cx="57613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6" name="Group 44"/>
          <p:cNvGrpSpPr>
            <a:grpSpLocks/>
          </p:cNvGrpSpPr>
          <p:nvPr/>
        </p:nvGrpSpPr>
        <p:grpSpPr bwMode="auto">
          <a:xfrm>
            <a:off x="7116498" y="4221163"/>
            <a:ext cx="820341" cy="628650"/>
            <a:chOff x="-44" y="1473"/>
            <a:chExt cx="981" cy="1105"/>
          </a:xfrm>
        </p:grpSpPr>
        <p:pic>
          <p:nvPicPr>
            <p:cNvPr id="1250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7" name="Group 44"/>
          <p:cNvGrpSpPr>
            <a:grpSpLocks/>
          </p:cNvGrpSpPr>
          <p:nvPr/>
        </p:nvGrpSpPr>
        <p:grpSpPr bwMode="auto">
          <a:xfrm>
            <a:off x="5515373" y="4835525"/>
            <a:ext cx="820340" cy="628650"/>
            <a:chOff x="-44" y="1473"/>
            <a:chExt cx="981" cy="1105"/>
          </a:xfrm>
        </p:grpSpPr>
        <p:pic>
          <p:nvPicPr>
            <p:cNvPr id="12504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8" name="TextBox 70"/>
          <p:cNvSpPr txBox="1">
            <a:spLocks noChangeArrowheads="1"/>
          </p:cNvSpPr>
          <p:nvPr/>
        </p:nvSpPr>
        <p:spPr bwMode="auto">
          <a:xfrm>
            <a:off x="7938558" y="4249738"/>
            <a:ext cx="83067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h4</a:t>
            </a:r>
          </a:p>
          <a:p>
            <a:r>
              <a:rPr lang="en-US" altLang="en-US" sz="1400">
                <a:cs typeface="Arial" pitchFamily="34" charset="0"/>
              </a:rPr>
              <a:t>10.2.0.4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sp>
        <p:nvSpPr>
          <p:cNvPr id="124949" name="TextBox 71"/>
          <p:cNvSpPr txBox="1">
            <a:spLocks noChangeArrowheads="1"/>
          </p:cNvSpPr>
          <p:nvPr/>
        </p:nvSpPr>
        <p:spPr bwMode="auto">
          <a:xfrm>
            <a:off x="5396706" y="5389563"/>
            <a:ext cx="83067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h3</a:t>
            </a:r>
          </a:p>
          <a:p>
            <a:r>
              <a:rPr lang="en-US" altLang="en-US" sz="1400">
                <a:cs typeface="Arial" pitchFamily="34" charset="0"/>
              </a:rPr>
              <a:t>10.2.0.3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3212571" y="2681288"/>
            <a:ext cx="76530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271963" y="2014538"/>
            <a:ext cx="0" cy="4746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52" name="Group 44"/>
          <p:cNvGrpSpPr>
            <a:grpSpLocks/>
          </p:cNvGrpSpPr>
          <p:nvPr/>
        </p:nvGrpSpPr>
        <p:grpSpPr bwMode="auto">
          <a:xfrm>
            <a:off x="3750867" y="1622425"/>
            <a:ext cx="820340" cy="628650"/>
            <a:chOff x="-44" y="1473"/>
            <a:chExt cx="981" cy="1105"/>
          </a:xfrm>
        </p:grpSpPr>
        <p:pic>
          <p:nvPicPr>
            <p:cNvPr id="12504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53" name="Group 44"/>
          <p:cNvGrpSpPr>
            <a:grpSpLocks/>
          </p:cNvGrpSpPr>
          <p:nvPr/>
        </p:nvGrpSpPr>
        <p:grpSpPr bwMode="auto">
          <a:xfrm>
            <a:off x="2608925" y="2455863"/>
            <a:ext cx="820340" cy="628650"/>
            <a:chOff x="-44" y="1473"/>
            <a:chExt cx="981" cy="1105"/>
          </a:xfrm>
        </p:grpSpPr>
        <p:pic>
          <p:nvPicPr>
            <p:cNvPr id="12504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54" name="TextBox 83"/>
          <p:cNvSpPr txBox="1">
            <a:spLocks noChangeArrowheads="1"/>
          </p:cNvSpPr>
          <p:nvPr/>
        </p:nvSpPr>
        <p:spPr bwMode="auto">
          <a:xfrm>
            <a:off x="2741340" y="2959101"/>
            <a:ext cx="830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h5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10.3.0.5</a:t>
            </a:r>
          </a:p>
        </p:txBody>
      </p:sp>
      <p:sp>
        <p:nvSpPr>
          <p:cNvPr id="124955" name="TextBox 92"/>
          <p:cNvSpPr txBox="1">
            <a:spLocks noChangeArrowheads="1"/>
          </p:cNvSpPr>
          <p:nvPr/>
        </p:nvSpPr>
        <p:spPr bwMode="auto">
          <a:xfrm>
            <a:off x="4230688" y="3949700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s1</a:t>
            </a:r>
          </a:p>
        </p:txBody>
      </p:sp>
      <p:sp>
        <p:nvSpPr>
          <p:cNvPr id="124956" name="TextBox 93"/>
          <p:cNvSpPr txBox="1">
            <a:spLocks noChangeArrowheads="1"/>
          </p:cNvSpPr>
          <p:nvPr/>
        </p:nvSpPr>
        <p:spPr bwMode="auto">
          <a:xfrm>
            <a:off x="6571325" y="3976689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s2</a:t>
            </a:r>
          </a:p>
        </p:txBody>
      </p:sp>
      <p:sp>
        <p:nvSpPr>
          <p:cNvPr id="124957" name="TextBox 94"/>
          <p:cNvSpPr txBox="1">
            <a:spLocks noChangeArrowheads="1"/>
          </p:cNvSpPr>
          <p:nvPr/>
        </p:nvSpPr>
        <p:spPr bwMode="auto">
          <a:xfrm>
            <a:off x="4466300" y="2168525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s3</a:t>
            </a:r>
          </a:p>
        </p:txBody>
      </p:sp>
      <p:cxnSp>
        <p:nvCxnSpPr>
          <p:cNvPr id="124958" name="Straight Connector 99"/>
          <p:cNvCxnSpPr>
            <a:cxnSpLocks noChangeShapeType="1"/>
          </p:cNvCxnSpPr>
          <p:nvPr/>
        </p:nvCxnSpPr>
        <p:spPr bwMode="auto">
          <a:xfrm>
            <a:off x="4292600" y="2871789"/>
            <a:ext cx="150825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59" name="Straight Connector 102"/>
          <p:cNvCxnSpPr>
            <a:cxnSpLocks noChangeShapeType="1"/>
          </p:cNvCxnSpPr>
          <p:nvPr/>
        </p:nvCxnSpPr>
        <p:spPr bwMode="auto">
          <a:xfrm>
            <a:off x="5893727" y="3154363"/>
            <a:ext cx="57785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60" name="TextBox 108"/>
          <p:cNvSpPr txBox="1">
            <a:spLocks noChangeArrowheads="1"/>
          </p:cNvSpPr>
          <p:nvPr/>
        </p:nvSpPr>
        <p:spPr bwMode="auto">
          <a:xfrm>
            <a:off x="4044951" y="217328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1" name="TextBox 109"/>
          <p:cNvSpPr txBox="1">
            <a:spLocks noChangeArrowheads="1"/>
          </p:cNvSpPr>
          <p:nvPr/>
        </p:nvSpPr>
        <p:spPr bwMode="auto">
          <a:xfrm>
            <a:off x="3537612" y="24193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62" name="TextBox 110"/>
          <p:cNvSpPr txBox="1">
            <a:spLocks noChangeArrowheads="1"/>
          </p:cNvSpPr>
          <p:nvPr/>
        </p:nvSpPr>
        <p:spPr bwMode="auto">
          <a:xfrm>
            <a:off x="3936604" y="27511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63" name="TextBox 111"/>
          <p:cNvSpPr txBox="1">
            <a:spLocks noChangeArrowheads="1"/>
          </p:cNvSpPr>
          <p:nvPr/>
        </p:nvSpPr>
        <p:spPr bwMode="auto">
          <a:xfrm>
            <a:off x="4454260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64" name="TextBox 112"/>
          <p:cNvSpPr txBox="1">
            <a:spLocks noChangeArrowheads="1"/>
          </p:cNvSpPr>
          <p:nvPr/>
        </p:nvSpPr>
        <p:spPr bwMode="auto">
          <a:xfrm>
            <a:off x="3940044" y="40068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5" name="TextBox 113"/>
          <p:cNvSpPr txBox="1">
            <a:spLocks noChangeArrowheads="1"/>
          </p:cNvSpPr>
          <p:nvPr/>
        </p:nvSpPr>
        <p:spPr bwMode="auto">
          <a:xfrm>
            <a:off x="3553089" y="42767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66" name="TextBox 114"/>
          <p:cNvSpPr txBox="1">
            <a:spLocks noChangeArrowheads="1"/>
          </p:cNvSpPr>
          <p:nvPr/>
        </p:nvSpPr>
        <p:spPr bwMode="auto">
          <a:xfrm>
            <a:off x="3967560" y="462438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67" name="TextBox 115"/>
          <p:cNvSpPr txBox="1">
            <a:spLocks noChangeArrowheads="1"/>
          </p:cNvSpPr>
          <p:nvPr/>
        </p:nvSpPr>
        <p:spPr bwMode="auto">
          <a:xfrm>
            <a:off x="4517893" y="44370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68" name="TextBox 117"/>
          <p:cNvSpPr txBox="1">
            <a:spLocks noChangeArrowheads="1"/>
          </p:cNvSpPr>
          <p:nvPr/>
        </p:nvSpPr>
        <p:spPr bwMode="auto">
          <a:xfrm>
            <a:off x="5879969" y="40894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9" name="TextBox 118"/>
          <p:cNvSpPr txBox="1">
            <a:spLocks noChangeArrowheads="1"/>
          </p:cNvSpPr>
          <p:nvPr/>
        </p:nvSpPr>
        <p:spPr bwMode="auto">
          <a:xfrm>
            <a:off x="5849013" y="4437064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70" name="TextBox 119"/>
          <p:cNvSpPr txBox="1">
            <a:spLocks noChangeArrowheads="1"/>
          </p:cNvSpPr>
          <p:nvPr/>
        </p:nvSpPr>
        <p:spPr bwMode="auto">
          <a:xfrm>
            <a:off x="6246284" y="46418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71" name="TextBox 120"/>
          <p:cNvSpPr txBox="1">
            <a:spLocks noChangeArrowheads="1"/>
          </p:cNvSpPr>
          <p:nvPr/>
        </p:nvSpPr>
        <p:spPr bwMode="auto">
          <a:xfrm>
            <a:off x="6851650" y="43942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72" name="TextBox 150"/>
          <p:cNvSpPr txBox="1">
            <a:spLocks noChangeArrowheads="1"/>
          </p:cNvSpPr>
          <p:nvPr/>
        </p:nvSpPr>
        <p:spPr bwMode="auto">
          <a:xfrm>
            <a:off x="4577218" y="1639889"/>
            <a:ext cx="830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h6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10.3.0.6</a:t>
            </a:r>
          </a:p>
        </p:txBody>
      </p:sp>
      <p:grpSp>
        <p:nvGrpSpPr>
          <p:cNvPr id="124973" name="Group 7"/>
          <p:cNvGrpSpPr>
            <a:grpSpLocks/>
          </p:cNvGrpSpPr>
          <p:nvPr/>
        </p:nvGrpSpPr>
        <p:grpSpPr bwMode="auto">
          <a:xfrm>
            <a:off x="3804179" y="4257676"/>
            <a:ext cx="758429" cy="398463"/>
            <a:chOff x="1871277" y="1576300"/>
            <a:chExt cx="1128371" cy="437861"/>
          </a:xfrm>
        </p:grpSpPr>
        <p:sp>
          <p:nvSpPr>
            <p:cNvPr id="155" name="Oval 154"/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62" name="Straight Connector 161"/>
            <p:cNvCxnSpPr>
              <a:cxnSpLocks noChangeShapeType="1"/>
              <a:endCxn id="15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traight Connector 162"/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4" name="Group 7"/>
          <p:cNvGrpSpPr>
            <a:grpSpLocks/>
          </p:cNvGrpSpPr>
          <p:nvPr/>
        </p:nvGrpSpPr>
        <p:grpSpPr bwMode="auto">
          <a:xfrm>
            <a:off x="6079464" y="4262438"/>
            <a:ext cx="758428" cy="398462"/>
            <a:chOff x="1871277" y="1576300"/>
            <a:chExt cx="1128371" cy="437861"/>
          </a:xfrm>
        </p:grpSpPr>
        <p:sp>
          <p:nvSpPr>
            <p:cNvPr id="165" name="Oval 164"/>
            <p:cNvSpPr>
              <a:spLocks noChangeArrowheads="1"/>
            </p:cNvSpPr>
            <p:nvPr/>
          </p:nvSpPr>
          <p:spPr bwMode="auto">
            <a:xfrm flipV="1">
              <a:off x="1873835" y="1694924"/>
              <a:ext cx="1125813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3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160405" y="1673990"/>
              <a:ext cx="547555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104115" y="1633867"/>
              <a:ext cx="660136" cy="109902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4 w 3723451"/>
                <a:gd name="T5" fmla="*/ 61322 h 932950"/>
                <a:gd name="T6" fmla="*/ 532082 w 3723451"/>
                <a:gd name="T7" fmla="*/ 0 h 932950"/>
                <a:gd name="T8" fmla="*/ 660136 w 3723451"/>
                <a:gd name="T9" fmla="*/ 24402 h 932950"/>
                <a:gd name="T10" fmla="*/ 564865 w 3723451"/>
                <a:gd name="T11" fmla="*/ 54409 h 932950"/>
                <a:gd name="T12" fmla="*/ 534191 w 3723451"/>
                <a:gd name="T13" fmla="*/ 46319 h 932950"/>
                <a:gd name="T14" fmla="*/ 332754 w 3723451"/>
                <a:gd name="T15" fmla="*/ 109902 h 932950"/>
                <a:gd name="T16" fmla="*/ 126163 w 3723451"/>
                <a:gd name="T17" fmla="*/ 48658 h 932950"/>
                <a:gd name="T18" fmla="*/ 92761 w 3723451"/>
                <a:gd name="T19" fmla="*/ 55268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539088" y="1728068"/>
              <a:ext cx="240515" cy="95946"/>
            </a:xfrm>
            <a:custGeom>
              <a:avLst/>
              <a:gdLst>
                <a:gd name="T0" fmla="*/ 0 w 1366596"/>
                <a:gd name="T1" fmla="*/ 0 h 809868"/>
                <a:gd name="T2" fmla="*/ 240515 w 1366596"/>
                <a:gd name="T3" fmla="*/ 74140 h 809868"/>
                <a:gd name="T4" fmla="*/ 152245 w 1366596"/>
                <a:gd name="T5" fmla="*/ 95946 h 809868"/>
                <a:gd name="T6" fmla="*/ 810 w 1366596"/>
                <a:gd name="T7" fmla="*/ 506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091322" y="1729813"/>
              <a:ext cx="237955" cy="97690"/>
            </a:xfrm>
            <a:custGeom>
              <a:avLst/>
              <a:gdLst>
                <a:gd name="T0" fmla="*/ 234707 w 1348191"/>
                <a:gd name="T1" fmla="*/ 0 h 791462"/>
                <a:gd name="T2" fmla="*/ 237955 w 1348191"/>
                <a:gd name="T3" fmla="*/ 47141 h 791462"/>
                <a:gd name="T4" fmla="*/ 86086 w 1348191"/>
                <a:gd name="T5" fmla="*/ 97690 h 791462"/>
                <a:gd name="T6" fmla="*/ 0 w 1348191"/>
                <a:gd name="T7" fmla="*/ 75539 h 791462"/>
                <a:gd name="T8" fmla="*/ 234707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72" name="Straight Connector 171"/>
            <p:cNvCxnSpPr>
              <a:cxnSpLocks noChangeShapeType="1"/>
              <a:endCxn id="167" idx="2"/>
            </p:cNvCxnSpPr>
            <p:nvPr/>
          </p:nvCxnSpPr>
          <p:spPr bwMode="auto">
            <a:xfrm flipH="1" flipV="1">
              <a:off x="1871277" y="1736791"/>
              <a:ext cx="2558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</p:cNvCxnSpPr>
            <p:nvPr/>
          </p:nvCxnSpPr>
          <p:spPr bwMode="auto">
            <a:xfrm flipH="1" flipV="1">
              <a:off x="2997090" y="1735046"/>
              <a:ext cx="2558" cy="1221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5" name="Group 7"/>
          <p:cNvGrpSpPr>
            <a:grpSpLocks/>
          </p:cNvGrpSpPr>
          <p:nvPr/>
        </p:nvGrpSpPr>
        <p:grpSpPr bwMode="auto">
          <a:xfrm>
            <a:off x="3859212" y="2403476"/>
            <a:ext cx="758429" cy="398463"/>
            <a:chOff x="1871277" y="1576300"/>
            <a:chExt cx="1128371" cy="437861"/>
          </a:xfrm>
        </p:grpSpPr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2" name="Straight Connector 181"/>
            <p:cNvCxnSpPr>
              <a:cxnSpLocks noChangeShapeType="1"/>
              <a:endCxn id="17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6" name="Group 88"/>
          <p:cNvGrpSpPr>
            <a:grpSpLocks/>
          </p:cNvGrpSpPr>
          <p:nvPr/>
        </p:nvGrpSpPr>
        <p:grpSpPr bwMode="auto">
          <a:xfrm>
            <a:off x="5434542" y="1862139"/>
            <a:ext cx="1375833" cy="1482725"/>
            <a:chOff x="5418667" y="1587500"/>
            <a:chExt cx="1270000" cy="1481667"/>
          </a:xfrm>
        </p:grpSpPr>
        <p:grpSp>
          <p:nvGrpSpPr>
            <p:cNvPr id="124978" name="Group 79"/>
            <p:cNvGrpSpPr>
              <a:grpSpLocks/>
            </p:cNvGrpSpPr>
            <p:nvPr/>
          </p:nvGrpSpPr>
          <p:grpSpPr bwMode="auto">
            <a:xfrm>
              <a:off x="5440087" y="1742411"/>
              <a:ext cx="1039824" cy="1163369"/>
              <a:chOff x="5440087" y="1742411"/>
              <a:chExt cx="1039824" cy="1163369"/>
            </a:xfrm>
          </p:grpSpPr>
          <p:grpSp>
            <p:nvGrpSpPr>
              <p:cNvPr id="124980" name="Group 950"/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124983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4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85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6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7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88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25013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4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89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90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25011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2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1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92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93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25009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0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4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995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25007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08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6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97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8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9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0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1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2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3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4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5005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6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</p:grpSp>
          <p:pic>
            <p:nvPicPr>
              <p:cNvPr id="124981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82" name="TextBox 149"/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849642" cy="584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400">
                    <a:cs typeface="Arial" pitchFamily="34" charset="0"/>
                  </a:rPr>
                  <a:t>controller</a:t>
                </a:r>
              </a:p>
              <a:p>
                <a:endParaRPr lang="en-US" altLang="en-US" sz="1800">
                  <a:cs typeface="Arial" pitchFamily="34" charset="0"/>
                </a:endParaRPr>
              </a:p>
            </p:txBody>
          </p:sp>
        </p:grpSp>
        <p:sp>
          <p:nvSpPr>
            <p:cNvPr id="124979" name="Rectangle 82"/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24977" name="TextBox 211"/>
          <p:cNvSpPr txBox="1">
            <a:spLocks noChangeArrowheads="1"/>
          </p:cNvSpPr>
          <p:nvPr/>
        </p:nvSpPr>
        <p:spPr bwMode="auto">
          <a:xfrm>
            <a:off x="6076025" y="317501"/>
            <a:ext cx="339486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</a:rPr>
              <a:t>Example: </a:t>
            </a:r>
            <a:r>
              <a:rPr lang="en-US" altLang="en-US" sz="2000"/>
              <a:t>datagrams from hosts h5 and h6 should be sent to h3 or h4, via s1 and from there to s2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</a:t>
            </a:r>
            <a:r>
              <a:rPr lang="en-US" altLang="en-US" sz="4400" i="1" dirty="0">
                <a:solidFill>
                  <a:srgbClr val="000099"/>
                </a:solidFill>
                <a:latin typeface="Gill Sans MT" pitchFamily="34" charset="0"/>
              </a:rPr>
              <a:t>Summary!</a:t>
            </a:r>
          </a:p>
        </p:txBody>
      </p:sp>
      <p:pic>
        <p:nvPicPr>
          <p:cNvPr id="126978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6" y="1055689"/>
            <a:ext cx="44559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Content Placeholder 1"/>
          <p:cNvSpPr>
            <a:spLocks noGrp="1"/>
          </p:cNvSpPr>
          <p:nvPr>
            <p:ph sz="half" idx="1"/>
          </p:nvPr>
        </p:nvSpPr>
        <p:spPr>
          <a:xfrm>
            <a:off x="4586685" y="3873500"/>
            <a:ext cx="4953000" cy="1798638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Question: </a:t>
            </a: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how do forwarding tables (destination-based forwarding) or flow tables (generalized forwarding) computed?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ea typeface="ＭＳ Ｐゴシック" pitchFamily="34" charset="-128"/>
                <a:cs typeface="ＭＳ Ｐゴシック" pitchFamily="34" charset="-128"/>
              </a:rPr>
              <a:t>Answer: </a:t>
            </a: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by the control plane (next section)</a:t>
            </a:r>
          </a:p>
        </p:txBody>
      </p:sp>
      <p:sp>
        <p:nvSpPr>
          <p:cNvPr id="1269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269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EDF8F5E-84DA-4587-BC82-61EC17822C94}" type="slidenum">
              <a:rPr lang="en-US" altLang="en-US" sz="1200">
                <a:latin typeface="Tahoma" pitchFamily="34" charset="0"/>
              </a:rPr>
              <a:pPr/>
              <a:t>84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6980" name="Rectangle 3"/>
          <p:cNvSpPr txBox="1">
            <a:spLocks noChangeArrowheads="1"/>
          </p:cNvSpPr>
          <p:nvPr/>
        </p:nvSpPr>
        <p:spPr bwMode="auto">
          <a:xfrm>
            <a:off x="577850" y="1600200"/>
            <a:ext cx="420317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Gill Sans MT" pitchFamily="34" charset="0"/>
              </a:rPr>
              <a:t>4.1 Overview of Network layer: data plane and control plane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Gill Sans MT" pitchFamily="34" charset="0"/>
              </a:rPr>
              <a:t>4.2 What</a:t>
            </a:r>
            <a:r>
              <a:rPr lang="ja-JP" altLang="en-US">
                <a:latin typeface="Gill Sans MT" pitchFamily="34" charset="0"/>
              </a:rPr>
              <a:t>’</a:t>
            </a:r>
            <a:r>
              <a:rPr lang="en-US" altLang="ja-JP">
                <a:latin typeface="Gill Sans MT" pitchFamily="34" charset="0"/>
              </a:rPr>
              <a:t>s inside a router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Gill Sans MT" pitchFamily="34" charset="0"/>
              </a:rPr>
              <a:t>4.3 IP: Internet Protocol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datagram format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fragmentation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IPv4 addressing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NAT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IPv6</a:t>
            </a:r>
          </a:p>
        </p:txBody>
      </p:sp>
      <p:sp>
        <p:nvSpPr>
          <p:cNvPr id="126981" name="Rectangle 4"/>
          <p:cNvSpPr txBox="1">
            <a:spLocks noChangeArrowheads="1"/>
          </p:cNvSpPr>
          <p:nvPr/>
        </p:nvSpPr>
        <p:spPr bwMode="auto">
          <a:xfrm>
            <a:off x="4870450" y="1600201"/>
            <a:ext cx="41275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Gill Sans MT" pitchFamily="34" charset="0"/>
              </a:rPr>
              <a:t>4.4 Generalized Forward and SDN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match plus action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OpenFlow example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8" y="957263"/>
            <a:ext cx="761007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41301"/>
            <a:ext cx="8420100" cy="974725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Network layer service models:</a:t>
            </a:r>
            <a:endParaRPr lang="en-US" altLang="en-US" sz="4800">
              <a:ea typeface="ＭＳ Ｐゴシック" pitchFamily="34" charset="-128"/>
            </a:endParaRPr>
          </a:p>
        </p:txBody>
      </p:sp>
      <p:sp>
        <p:nvSpPr>
          <p:cNvPr id="5019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501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1" y="6475413"/>
            <a:ext cx="608806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D14B681-E61A-406E-BCCF-759D2B09F4DD}" type="slidenum">
              <a:rPr lang="en-US" altLang="en-US" sz="1200">
                <a:latin typeface="Tahoma" pitchFamily="34" charset="0"/>
              </a:rPr>
              <a:pPr/>
              <a:t>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49746" y="1506539"/>
            <a:ext cx="155209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/>
              <a:t>Network</a:t>
            </a:r>
          </a:p>
          <a:p>
            <a:pPr algn="r"/>
            <a:r>
              <a:rPr lang="en-US" altLang="en-US" sz="2000"/>
              <a:t>Architecture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Internet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130823" y="1506539"/>
            <a:ext cx="131657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/>
              <a:t>Service</a:t>
            </a:r>
          </a:p>
          <a:p>
            <a:r>
              <a:rPr lang="en-US" altLang="en-US" sz="2000"/>
              <a:t>Model</a:t>
            </a:r>
          </a:p>
          <a:p>
            <a:endParaRPr lang="en-US" altLang="en-US" sz="2000"/>
          </a:p>
          <a:p>
            <a:r>
              <a:rPr lang="en-US" altLang="en-US" sz="2000"/>
              <a:t>best effort</a:t>
            </a:r>
          </a:p>
          <a:p>
            <a:endParaRPr lang="en-US" altLang="en-US" sz="2000"/>
          </a:p>
          <a:p>
            <a:r>
              <a:rPr lang="en-US" altLang="en-US" sz="2000"/>
              <a:t>CBR</a:t>
            </a:r>
          </a:p>
          <a:p>
            <a:endParaRPr lang="en-US" altLang="en-US" sz="2000"/>
          </a:p>
          <a:p>
            <a:r>
              <a:rPr lang="en-US" altLang="en-US" sz="2000"/>
              <a:t>VBR</a:t>
            </a:r>
          </a:p>
          <a:p>
            <a:endParaRPr lang="en-US" altLang="en-US" sz="2000"/>
          </a:p>
          <a:p>
            <a:r>
              <a:rPr lang="en-US" altLang="en-US" sz="2000"/>
              <a:t>ABR</a:t>
            </a:r>
          </a:p>
          <a:p>
            <a:endParaRPr lang="en-US" altLang="en-US" sz="2000"/>
          </a:p>
          <a:p>
            <a:r>
              <a:rPr lang="en-US" altLang="en-US" sz="2000"/>
              <a:t>UBR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575448" y="1801814"/>
            <a:ext cx="155202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/>
              <a:t>Bandwidth</a:t>
            </a:r>
          </a:p>
          <a:p>
            <a:endParaRPr lang="en-US" altLang="en-US" sz="2000"/>
          </a:p>
          <a:p>
            <a:r>
              <a:rPr lang="en-US" altLang="en-US" sz="2000"/>
              <a:t>none</a:t>
            </a:r>
          </a:p>
          <a:p>
            <a:endParaRPr lang="en-US" altLang="en-US" sz="2000"/>
          </a:p>
          <a:p>
            <a:r>
              <a:rPr lang="en-US" altLang="en-US" sz="2000"/>
              <a:t>constant</a:t>
            </a:r>
          </a:p>
          <a:p>
            <a:r>
              <a:rPr lang="en-US" altLang="en-US" sz="2000"/>
              <a:t>rate</a:t>
            </a:r>
          </a:p>
          <a:p>
            <a:r>
              <a:rPr lang="en-US" altLang="en-US" sz="2000"/>
              <a:t>guaranteed</a:t>
            </a:r>
          </a:p>
          <a:p>
            <a:r>
              <a:rPr lang="en-US" altLang="en-US" sz="2000"/>
              <a:t>rate</a:t>
            </a:r>
          </a:p>
          <a:p>
            <a:r>
              <a:rPr lang="en-US" altLang="en-US" sz="2000"/>
              <a:t>guaranteed </a:t>
            </a:r>
          </a:p>
          <a:p>
            <a:r>
              <a:rPr lang="en-US" altLang="en-US" sz="2000"/>
              <a:t>minimum</a:t>
            </a:r>
          </a:p>
          <a:p>
            <a:r>
              <a:rPr lang="en-US" altLang="en-US" sz="2000"/>
              <a:t>none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5092304" y="1801814"/>
            <a:ext cx="72648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/>
              <a:t>Loss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5876529" y="1811339"/>
            <a:ext cx="83869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/>
              <a:t>Order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6805217" y="1811339"/>
            <a:ext cx="94622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/>
              <a:t>Timing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5" name="Text Box 14"/>
          <p:cNvSpPr txBox="1">
            <a:spLocks noChangeArrowheads="1"/>
          </p:cNvSpPr>
          <p:nvPr/>
        </p:nvSpPr>
        <p:spPr bwMode="auto">
          <a:xfrm>
            <a:off x="7888686" y="1525589"/>
            <a:ext cx="14943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feedback</a:t>
            </a:r>
          </a:p>
          <a:p>
            <a:endParaRPr lang="en-US" altLang="en-US" sz="2000"/>
          </a:p>
          <a:p>
            <a:r>
              <a:rPr lang="en-US" altLang="en-US" sz="2000"/>
              <a:t>no (inferred</a:t>
            </a:r>
          </a:p>
          <a:p>
            <a:r>
              <a:rPr lang="en-US" altLang="en-US" sz="2000"/>
              <a:t>via loss)</a:t>
            </a:r>
          </a:p>
          <a:p>
            <a:r>
              <a:rPr lang="en-US" altLang="en-US" sz="2000"/>
              <a:t>no</a:t>
            </a:r>
          </a:p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no</a:t>
            </a:r>
          </a:p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6" name="Text Box 15"/>
          <p:cNvSpPr txBox="1">
            <a:spLocks noChangeArrowheads="1"/>
          </p:cNvSpPr>
          <p:nvPr/>
        </p:nvSpPr>
        <p:spPr bwMode="auto">
          <a:xfrm>
            <a:off x="5061348" y="1374776"/>
            <a:ext cx="17363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/>
              <a:t>Guarantees ?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7" name="Line 16"/>
          <p:cNvSpPr>
            <a:spLocks noChangeShapeType="1"/>
          </p:cNvSpPr>
          <p:nvPr/>
        </p:nvSpPr>
        <p:spPr bwMode="auto">
          <a:xfrm flipV="1">
            <a:off x="3673475" y="1800225"/>
            <a:ext cx="4044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9"/>
          <p:cNvSpPr>
            <a:spLocks noChangeShapeType="1"/>
          </p:cNvSpPr>
          <p:nvPr/>
        </p:nvSpPr>
        <p:spPr bwMode="auto">
          <a:xfrm>
            <a:off x="699956" y="2308225"/>
            <a:ext cx="865055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Line 25"/>
          <p:cNvSpPr>
            <a:spLocks noChangeShapeType="1"/>
          </p:cNvSpPr>
          <p:nvPr/>
        </p:nvSpPr>
        <p:spPr bwMode="auto">
          <a:xfrm>
            <a:off x="980281" y="3098800"/>
            <a:ext cx="80572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0" name="Line 26"/>
          <p:cNvSpPr>
            <a:spLocks noChangeShapeType="1"/>
          </p:cNvSpPr>
          <p:nvPr/>
        </p:nvSpPr>
        <p:spPr bwMode="auto">
          <a:xfrm>
            <a:off x="976841" y="3708400"/>
            <a:ext cx="80572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1" name="Line 27"/>
          <p:cNvSpPr>
            <a:spLocks noChangeShapeType="1"/>
          </p:cNvSpPr>
          <p:nvPr/>
        </p:nvSpPr>
        <p:spPr bwMode="auto">
          <a:xfrm>
            <a:off x="973402" y="4329113"/>
            <a:ext cx="80572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Line 28"/>
          <p:cNvSpPr>
            <a:spLocks noChangeShapeType="1"/>
          </p:cNvSpPr>
          <p:nvPr/>
        </p:nvSpPr>
        <p:spPr bwMode="auto">
          <a:xfrm>
            <a:off x="982002" y="4905375"/>
            <a:ext cx="805722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ku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17322</TotalTime>
  <Words>6648</Words>
  <Application>Microsoft Macintosh PowerPoint</Application>
  <PresentationFormat>A4 Paper (210x297 mm)</PresentationFormat>
  <Paragraphs>1871</Paragraphs>
  <Slides>84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Arial</vt:lpstr>
      <vt:lpstr>Arial Narrow</vt:lpstr>
      <vt:lpstr>Calibri</vt:lpstr>
      <vt:lpstr>Comic Sans MS</vt:lpstr>
      <vt:lpstr>Courier New</vt:lpstr>
      <vt:lpstr>Gill Sans MT</vt:lpstr>
      <vt:lpstr>Tahoma</vt:lpstr>
      <vt:lpstr>Times</vt:lpstr>
      <vt:lpstr>Times New Roman</vt:lpstr>
      <vt:lpstr>Wingdings</vt:lpstr>
      <vt:lpstr>ZapfDingbats</vt:lpstr>
      <vt:lpstr>1_Default Design</vt:lpstr>
      <vt:lpstr>2_Default Design</vt:lpstr>
      <vt:lpstr>vku_theme</vt:lpstr>
      <vt:lpstr>COMPUTER NETWORKS</vt:lpstr>
      <vt:lpstr>PowerPoint Presentation</vt:lpstr>
      <vt:lpstr>Network layer</vt:lpstr>
      <vt:lpstr>Two key network-layer functions</vt:lpstr>
      <vt:lpstr>Network layer: data plane, control plane</vt:lpstr>
      <vt:lpstr>PowerPoint Presentation</vt:lpstr>
      <vt:lpstr>PowerPoint Presentation</vt:lpstr>
      <vt:lpstr>Network service model</vt:lpstr>
      <vt:lpstr>Network layer service models:</vt:lpstr>
      <vt:lpstr>PowerPoint Presentation</vt:lpstr>
      <vt:lpstr>Router architecture overview</vt:lpstr>
      <vt:lpstr>Input port functions</vt:lpstr>
      <vt:lpstr>Input port functions</vt:lpstr>
      <vt:lpstr>Destination-based forwarding</vt:lpstr>
      <vt:lpstr>Longest prefix matching</vt:lpstr>
      <vt:lpstr>Longest prefix matching</vt:lpstr>
      <vt:lpstr>Switching fabrics</vt:lpstr>
      <vt:lpstr>Switching via memory</vt:lpstr>
      <vt:lpstr>Switching via a bus</vt:lpstr>
      <vt:lpstr>Switching via interconnection network</vt:lpstr>
      <vt:lpstr>Input port queuing</vt:lpstr>
      <vt:lpstr>Output ports</vt:lpstr>
      <vt:lpstr>Output port queueing</vt:lpstr>
      <vt:lpstr>How much buffering?</vt:lpstr>
      <vt:lpstr>Scheduling mechanisms</vt:lpstr>
      <vt:lpstr>Scheduling policies: priority</vt:lpstr>
      <vt:lpstr>Scheduling policies: still more</vt:lpstr>
      <vt:lpstr>Scheduling policies: still more</vt:lpstr>
      <vt:lpstr>PowerPoint Presentation</vt:lpstr>
      <vt:lpstr>The Internet network layer</vt:lpstr>
      <vt:lpstr>IP datagram format</vt:lpstr>
      <vt:lpstr>IP fragmentation, reassembly</vt:lpstr>
      <vt:lpstr>IP fragmentation, reassembly</vt:lpstr>
      <vt:lpstr>PowerPoint Presentation</vt:lpstr>
      <vt:lpstr>IP addressing: introduction</vt:lpstr>
      <vt:lpstr>IP addressing: introduction</vt:lpstr>
      <vt:lpstr>IP Address Classes</vt:lpstr>
      <vt:lpstr>Special IP addresses</vt:lpstr>
      <vt:lpstr>Net &amp; Subnet</vt:lpstr>
      <vt:lpstr>Subnet</vt:lpstr>
      <vt:lpstr>Subnet</vt:lpstr>
      <vt:lpstr>Subnet</vt:lpstr>
      <vt:lpstr>Subnet</vt:lpstr>
      <vt:lpstr>Classless Inter-Domain Routing (CIDR)</vt:lpstr>
      <vt:lpstr>Public/Private IP</vt:lpstr>
      <vt:lpstr>IP addressing: CIDR</vt:lpstr>
      <vt:lpstr>IP addresses: how to get one?</vt:lpstr>
      <vt:lpstr>Exercise</vt:lpstr>
      <vt:lpstr>DHCP: Dynamic Host Configuration Protocol</vt:lpstr>
      <vt:lpstr>DHCP client-server scenario</vt:lpstr>
      <vt:lpstr>DHCP client-server scenario</vt:lpstr>
      <vt:lpstr>DHCP: more than IP addresses</vt:lpstr>
      <vt:lpstr>DHCP: example</vt:lpstr>
      <vt:lpstr>DHCP: example</vt:lpstr>
      <vt:lpstr>DHCP: Wireshark output (home LAN)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PowerPoint Presentation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PowerPoint Presentation</vt:lpstr>
      <vt:lpstr>IPv6: motivation</vt:lpstr>
      <vt:lpstr>IPv6 datagram format</vt:lpstr>
      <vt:lpstr>Other changes from IPv4</vt:lpstr>
      <vt:lpstr>Transition from IPv4 to IPv6</vt:lpstr>
      <vt:lpstr>Tunneling</vt:lpstr>
      <vt:lpstr>Tunneling</vt:lpstr>
      <vt:lpstr>IPv6: adoption</vt:lpstr>
      <vt:lpstr>PowerPoint Presentation</vt:lpstr>
      <vt:lpstr>PowerPoint Presentation</vt:lpstr>
      <vt:lpstr>PowerPoint Presentation</vt:lpstr>
      <vt:lpstr>OpenFlow data plane abstraction</vt:lpstr>
      <vt:lpstr>OpenFlow data plane abstraction</vt:lpstr>
      <vt:lpstr>OpenFlow: Flow Table Entries</vt:lpstr>
      <vt:lpstr>PowerPoint Presentation</vt:lpstr>
      <vt:lpstr>PowerPoint Presentation</vt:lpstr>
      <vt:lpstr>OpenFlow abstraction</vt:lpstr>
      <vt:lpstr>OpenFlow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Huu Nhat Minh Nguyen</cp:lastModifiedBy>
  <cp:revision>459</cp:revision>
  <dcterms:created xsi:type="dcterms:W3CDTF">1999-10-08T19:08:27Z</dcterms:created>
  <dcterms:modified xsi:type="dcterms:W3CDTF">2023-03-12T14:02:14Z</dcterms:modified>
</cp:coreProperties>
</file>