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9"/>
  </p:notesMasterIdLst>
  <p:sldIdLst>
    <p:sldId id="308" r:id="rId2"/>
    <p:sldId id="332" r:id="rId3"/>
    <p:sldId id="309" r:id="rId4"/>
    <p:sldId id="310" r:id="rId5"/>
    <p:sldId id="311" r:id="rId6"/>
    <p:sldId id="312" r:id="rId7"/>
    <p:sldId id="313" r:id="rId8"/>
    <p:sldId id="314" r:id="rId9"/>
    <p:sldId id="337" r:id="rId10"/>
    <p:sldId id="315" r:id="rId11"/>
    <p:sldId id="338" r:id="rId12"/>
    <p:sldId id="316" r:id="rId13"/>
    <p:sldId id="317" r:id="rId14"/>
    <p:sldId id="321" r:id="rId15"/>
    <p:sldId id="322" r:id="rId16"/>
    <p:sldId id="323" r:id="rId17"/>
    <p:sldId id="324" r:id="rId18"/>
    <p:sldId id="333" r:id="rId19"/>
    <p:sldId id="334" r:id="rId20"/>
    <p:sldId id="327" r:id="rId21"/>
    <p:sldId id="328" r:id="rId22"/>
    <p:sldId id="329" r:id="rId23"/>
    <p:sldId id="330" r:id="rId24"/>
    <p:sldId id="331" r:id="rId25"/>
    <p:sldId id="335" r:id="rId26"/>
    <p:sldId id="413" r:id="rId27"/>
    <p:sldId id="345" r:id="rId28"/>
    <p:sldId id="340" r:id="rId29"/>
    <p:sldId id="341" r:id="rId30"/>
    <p:sldId id="342" r:id="rId31"/>
    <p:sldId id="343" r:id="rId32"/>
    <p:sldId id="344" r:id="rId33"/>
    <p:sldId id="347" r:id="rId34"/>
    <p:sldId id="348" r:id="rId35"/>
    <p:sldId id="349" r:id="rId36"/>
    <p:sldId id="350" r:id="rId37"/>
    <p:sldId id="351" r:id="rId38"/>
    <p:sldId id="352" r:id="rId39"/>
    <p:sldId id="353" r:id="rId40"/>
    <p:sldId id="354" r:id="rId41"/>
    <p:sldId id="355" r:id="rId42"/>
    <p:sldId id="356" r:id="rId43"/>
    <p:sldId id="357" r:id="rId44"/>
    <p:sldId id="358" r:id="rId45"/>
    <p:sldId id="359" r:id="rId46"/>
    <p:sldId id="360" r:id="rId47"/>
    <p:sldId id="364" r:id="rId48"/>
    <p:sldId id="366" r:id="rId49"/>
    <p:sldId id="367" r:id="rId50"/>
    <p:sldId id="368" r:id="rId51"/>
    <p:sldId id="369" r:id="rId52"/>
    <p:sldId id="370" r:id="rId53"/>
    <p:sldId id="371" r:id="rId54"/>
    <p:sldId id="372" r:id="rId55"/>
    <p:sldId id="373" r:id="rId56"/>
    <p:sldId id="374" r:id="rId57"/>
    <p:sldId id="375" r:id="rId58"/>
    <p:sldId id="376" r:id="rId59"/>
    <p:sldId id="377" r:id="rId60"/>
    <p:sldId id="378" r:id="rId61"/>
    <p:sldId id="379" r:id="rId62"/>
    <p:sldId id="380" r:id="rId63"/>
    <p:sldId id="381" r:id="rId64"/>
    <p:sldId id="382" r:id="rId65"/>
    <p:sldId id="383" r:id="rId66"/>
    <p:sldId id="384" r:id="rId67"/>
    <p:sldId id="294" r:id="rId68"/>
    <p:sldId id="295" r:id="rId69"/>
    <p:sldId id="296" r:id="rId70"/>
    <p:sldId id="297" r:id="rId71"/>
    <p:sldId id="398" r:id="rId72"/>
    <p:sldId id="399" r:id="rId73"/>
    <p:sldId id="400" r:id="rId74"/>
    <p:sldId id="401" r:id="rId75"/>
    <p:sldId id="402" r:id="rId76"/>
    <p:sldId id="403" r:id="rId77"/>
    <p:sldId id="407" r:id="rId7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28"/>
  </p:normalViewPr>
  <p:slideViewPr>
    <p:cSldViewPr>
      <p:cViewPr varScale="1">
        <p:scale>
          <a:sx n="119" d="100"/>
          <a:sy n="119" d="100"/>
        </p:scale>
        <p:origin x="1440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602240-B583-4C34-8E16-48E274AAF5DD}" type="datetimeFigureOut">
              <a:rPr lang="en-US" smtClean="0"/>
              <a:t>2/7/23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6DD48F-E909-42ED-A0BA-4D7B58E8F1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6926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14485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02756" indent="-270291" defTabSz="914485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081164" indent="-216233" defTabSz="914485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513629" indent="-216233" defTabSz="914485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1946095" indent="-216233" defTabSz="914485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BB049FB4-3255-2941-964B-63DD24C4C301}" type="slidenum">
              <a:rPr lang="en-US" i="0" smtClean="0">
                <a:latin typeface="Times New Roman" charset="0"/>
              </a:rPr>
              <a:pPr>
                <a:defRPr/>
              </a:pPr>
              <a:t>3</a:t>
            </a:fld>
            <a:endParaRPr lang="en-US" i="0" dirty="0">
              <a:latin typeface="Times New Roman" charset="0"/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14485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02756" indent="-270291" defTabSz="914485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081164" indent="-216233" defTabSz="914485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513629" indent="-216233" defTabSz="914485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1946095" indent="-216233" defTabSz="914485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F3A56F32-873F-4741-82C3-DC84FF9C65B1}" type="slidenum">
              <a:rPr lang="en-US" i="0" smtClean="0">
                <a:latin typeface="Times New Roman" charset="0"/>
              </a:rPr>
              <a:pPr>
                <a:defRPr/>
              </a:pPr>
              <a:t>13</a:t>
            </a:fld>
            <a:endParaRPr lang="en-US" i="0" dirty="0">
              <a:latin typeface="Times New Roman" charset="0"/>
            </a:endParaRPr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14485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02756" indent="-270291" defTabSz="914485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081164" indent="-216233" defTabSz="914485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513629" indent="-216233" defTabSz="914485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1946095" indent="-216233" defTabSz="914485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F7F188CC-4460-E043-B180-95C5ACF8D312}" type="slidenum">
              <a:rPr lang="en-US" i="0" smtClean="0">
                <a:latin typeface="Times New Roman" charset="0"/>
              </a:rPr>
              <a:pPr>
                <a:defRPr/>
              </a:pPr>
              <a:t>14</a:t>
            </a:fld>
            <a:endParaRPr lang="en-US" i="0" dirty="0">
              <a:latin typeface="Times New Roman" charset="0"/>
            </a:endParaRPr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14485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02756" indent="-270291" defTabSz="914485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081164" indent="-216233" defTabSz="914485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513629" indent="-216233" defTabSz="914485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1946095" indent="-216233" defTabSz="914485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5195A4D9-D9A3-9D42-8C21-61B5EC1E1BB0}" type="slidenum">
              <a:rPr lang="en-US" i="0" smtClean="0">
                <a:latin typeface="Times New Roman" charset="0"/>
              </a:rPr>
              <a:pPr>
                <a:defRPr/>
              </a:pPr>
              <a:t>15</a:t>
            </a:fld>
            <a:endParaRPr lang="en-US" i="0" dirty="0">
              <a:latin typeface="Times New Roman" charset="0"/>
            </a:endParaRPr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14485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02756" indent="-270291" defTabSz="914485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081164" indent="-216233" defTabSz="914485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513629" indent="-216233" defTabSz="914485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1946095" indent="-216233" defTabSz="914485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899DADF4-4B2E-B644-9BDA-D41F6D2BAA32}" type="slidenum">
              <a:rPr lang="en-US" i="0" smtClean="0">
                <a:latin typeface="Times New Roman" charset="0"/>
              </a:rPr>
              <a:pPr>
                <a:defRPr/>
              </a:pPr>
              <a:t>16</a:t>
            </a:fld>
            <a:endParaRPr lang="en-US" i="0" dirty="0">
              <a:latin typeface="Times New Roman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14485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02756" indent="-270291" defTabSz="914485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081164" indent="-216233" defTabSz="914485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513629" indent="-216233" defTabSz="914485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1946095" indent="-216233" defTabSz="914485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2D67B076-01A6-BF41-ABA5-655018180054}" type="slidenum">
              <a:rPr lang="en-US" i="0" smtClean="0">
                <a:latin typeface="Times New Roman" charset="0"/>
              </a:rPr>
              <a:pPr>
                <a:defRPr/>
              </a:pPr>
              <a:t>17</a:t>
            </a:fld>
            <a:endParaRPr lang="en-US" i="0" dirty="0">
              <a:latin typeface="Times New Roman" charset="0"/>
            </a:endParaRPr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485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1pPr>
            <a:lvl2pPr marL="702756" indent="-270291" defTabSz="914485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2pPr>
            <a:lvl3pPr marL="1081164" indent="-216233" defTabSz="914485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3pPr>
            <a:lvl4pPr marL="1513629" indent="-216233" defTabSz="914485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4pPr>
            <a:lvl5pPr marL="1946095" indent="-216233" defTabSz="914485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5pPr>
            <a:lvl6pPr marL="2378560" indent="-216233" defTabSz="914485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</a:defRPr>
            </a:lvl6pPr>
            <a:lvl7pPr marL="2811026" indent="-216233" defTabSz="914485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</a:defRPr>
            </a:lvl7pPr>
            <a:lvl8pPr marL="3243491" indent="-216233" defTabSz="914485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</a:defRPr>
            </a:lvl8pPr>
            <a:lvl9pPr marL="3675957" indent="-216233" defTabSz="914485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168B48D-AF00-4CAB-A496-169FA5ABE17D}" type="slidenum">
              <a:rPr lang="en-US" altLang="en-US" smtClean="0"/>
              <a:pPr eaLnBrk="1" hangingPunct="1">
                <a:spcBef>
                  <a:spcPct val="0"/>
                </a:spcBef>
              </a:pPr>
              <a:t>18</a:t>
            </a:fld>
            <a:endParaRPr lang="en-US" altLang="en-US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485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1pPr>
            <a:lvl2pPr marL="702756" indent="-270291" defTabSz="914485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2pPr>
            <a:lvl3pPr marL="1081164" indent="-216233" defTabSz="914485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3pPr>
            <a:lvl4pPr marL="1513629" indent="-216233" defTabSz="914485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4pPr>
            <a:lvl5pPr marL="1946095" indent="-216233" defTabSz="914485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5pPr>
            <a:lvl6pPr marL="2378560" indent="-216233" defTabSz="914485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</a:defRPr>
            </a:lvl6pPr>
            <a:lvl7pPr marL="2811026" indent="-216233" defTabSz="914485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</a:defRPr>
            </a:lvl7pPr>
            <a:lvl8pPr marL="3243491" indent="-216233" defTabSz="914485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</a:defRPr>
            </a:lvl8pPr>
            <a:lvl9pPr marL="3675957" indent="-216233" defTabSz="914485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581098C-4C07-4D8D-9B73-41F3D4454D6E}" type="slidenum">
              <a:rPr lang="en-US" altLang="en-US" smtClean="0"/>
              <a:pPr eaLnBrk="1" hangingPunct="1">
                <a:spcBef>
                  <a:spcPct val="0"/>
                </a:spcBef>
              </a:pPr>
              <a:t>19</a:t>
            </a:fld>
            <a:endParaRPr lang="en-US" altLang="en-US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14485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02756" indent="-270291" defTabSz="914485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081164" indent="-216233" defTabSz="914485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513629" indent="-216233" defTabSz="914485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1946095" indent="-216233" defTabSz="914485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65DE8D7C-8E55-264E-BB09-7996957FAD63}" type="slidenum">
              <a:rPr lang="en-US" i="0" smtClean="0">
                <a:latin typeface="Times New Roman" charset="0"/>
              </a:rPr>
              <a:pPr>
                <a:defRPr/>
              </a:pPr>
              <a:t>20</a:t>
            </a:fld>
            <a:endParaRPr lang="en-US" i="0" dirty="0">
              <a:latin typeface="Times New Roman" charset="0"/>
            </a:endParaRPr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14485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02756" indent="-270291" defTabSz="914485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081164" indent="-216233" defTabSz="914485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513629" indent="-216233" defTabSz="914485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1946095" indent="-216233" defTabSz="914485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5A0023F9-7F73-6F45-8A3B-F6442733AA12}" type="slidenum">
              <a:rPr lang="en-US" i="0" smtClean="0">
                <a:latin typeface="Times New Roman" charset="0"/>
              </a:rPr>
              <a:pPr>
                <a:defRPr/>
              </a:pPr>
              <a:t>21</a:t>
            </a:fld>
            <a:endParaRPr lang="en-US" i="0" dirty="0">
              <a:latin typeface="Times New Roman" charset="0"/>
            </a:endParaRPr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14485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02756" indent="-270291" defTabSz="914485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081164" indent="-216233" defTabSz="914485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513629" indent="-216233" defTabSz="914485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1946095" indent="-216233" defTabSz="914485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05E476F6-027F-C548-B0EB-110C5BD65377}" type="slidenum">
              <a:rPr lang="en-US" i="0" smtClean="0">
                <a:latin typeface="Times New Roman" charset="0"/>
              </a:rPr>
              <a:pPr>
                <a:defRPr/>
              </a:pPr>
              <a:t>22</a:t>
            </a:fld>
            <a:endParaRPr lang="en-US" i="0" dirty="0">
              <a:latin typeface="Times New Roman" charset="0"/>
            </a:endParaRPr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14485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02756" indent="-270291" defTabSz="914485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081164" indent="-216233" defTabSz="914485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513629" indent="-216233" defTabSz="914485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1946095" indent="-216233" defTabSz="914485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0CEB1B82-11B0-7E4D-8D78-B8E843132015}" type="slidenum">
              <a:rPr lang="en-US" i="0" smtClean="0">
                <a:latin typeface="Times New Roman" charset="0"/>
              </a:rPr>
              <a:pPr>
                <a:defRPr/>
              </a:pPr>
              <a:t>4</a:t>
            </a:fld>
            <a:endParaRPr lang="en-US" i="0" dirty="0">
              <a:latin typeface="Times New Roman" charset="0"/>
            </a:endParaRPr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14485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02756" indent="-270291" defTabSz="914485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081164" indent="-216233" defTabSz="914485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513629" indent="-216233" defTabSz="914485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1946095" indent="-216233" defTabSz="914485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70DB9EFD-2C56-304B-9FF9-80BAF6A94A18}" type="slidenum">
              <a:rPr lang="en-US" i="0" smtClean="0">
                <a:latin typeface="Times New Roman" charset="0"/>
              </a:rPr>
              <a:pPr>
                <a:defRPr/>
              </a:pPr>
              <a:t>25</a:t>
            </a:fld>
            <a:endParaRPr lang="en-US" i="0" dirty="0">
              <a:latin typeface="Times New Roman" charset="0"/>
            </a:endParaRPr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14485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02756" indent="-270291" defTabSz="914485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081164" indent="-216233" defTabSz="914485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513629" indent="-216233" defTabSz="914485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1946095" indent="-216233" defTabSz="914485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8DC36F2B-1838-7D43-A1F0-2700684F567E}" type="slidenum">
              <a:rPr lang="en-US" i="0" smtClean="0">
                <a:latin typeface="Times New Roman" charset="0"/>
              </a:rPr>
              <a:pPr>
                <a:defRPr/>
              </a:pPr>
              <a:t>28</a:t>
            </a:fld>
            <a:endParaRPr lang="en-US" i="0" dirty="0">
              <a:latin typeface="Times New Roman" charset="0"/>
            </a:endParaRPr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14485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02756" indent="-270291" defTabSz="914485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081164" indent="-216233" defTabSz="914485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513629" indent="-216233" defTabSz="914485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1946095" indent="-216233" defTabSz="914485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993F18A6-DDE2-554F-A5B0-9BC3DAAE2CDF}" type="slidenum">
              <a:rPr lang="en-US" i="0" smtClean="0">
                <a:latin typeface="Times New Roman" charset="0"/>
              </a:rPr>
              <a:pPr>
                <a:defRPr/>
              </a:pPr>
              <a:t>29</a:t>
            </a:fld>
            <a:endParaRPr lang="en-US" i="0" dirty="0">
              <a:latin typeface="Times New Roman" charset="0"/>
            </a:endParaRPr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14485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02756" indent="-270291" defTabSz="914485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081164" indent="-216233" defTabSz="914485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513629" indent="-216233" defTabSz="914485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1946095" indent="-216233" defTabSz="914485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410934A6-469E-5846-AA37-F91A0F6B127C}" type="slidenum">
              <a:rPr lang="en-US" i="0" smtClean="0">
                <a:latin typeface="Times New Roman" charset="0"/>
              </a:rPr>
              <a:pPr>
                <a:defRPr/>
              </a:pPr>
              <a:t>30</a:t>
            </a:fld>
            <a:endParaRPr lang="en-US" i="0" dirty="0">
              <a:latin typeface="Times New Roman" charset="0"/>
            </a:endParaRPr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14485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02756" indent="-270291" defTabSz="914485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081164" indent="-216233" defTabSz="914485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513629" indent="-216233" defTabSz="914485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1946095" indent="-216233" defTabSz="914485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BCCFCE89-56C3-414D-BFB3-B0D9ACE8FC6D}" type="slidenum">
              <a:rPr lang="en-US" i="0" smtClean="0">
                <a:latin typeface="Times New Roman" charset="0"/>
              </a:rPr>
              <a:pPr>
                <a:defRPr/>
              </a:pPr>
              <a:t>31</a:t>
            </a:fld>
            <a:endParaRPr lang="en-US" i="0" dirty="0">
              <a:latin typeface="Times New Roman" charset="0"/>
            </a:endParaRPr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14485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02756" indent="-270291" defTabSz="914485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081164" indent="-216233" defTabSz="914485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513629" indent="-216233" defTabSz="914485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1946095" indent="-216233" defTabSz="914485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FFBDDC76-7329-B84A-8E56-FF1317E0AB5F}" type="slidenum">
              <a:rPr lang="en-US" i="0" smtClean="0">
                <a:latin typeface="Times New Roman" charset="0"/>
              </a:rPr>
              <a:pPr>
                <a:defRPr/>
              </a:pPr>
              <a:t>32</a:t>
            </a:fld>
            <a:endParaRPr lang="en-US" i="0" dirty="0">
              <a:latin typeface="Times New Roman" charset="0"/>
            </a:endParaRPr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14485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02756" indent="-270291" defTabSz="914485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081164" indent="-216233" defTabSz="914485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513629" indent="-216233" defTabSz="914485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1946095" indent="-216233" defTabSz="914485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887D3B6C-C169-0741-98AD-F565A816F2E9}" type="slidenum">
              <a:rPr lang="en-US" i="0" smtClean="0">
                <a:latin typeface="Times New Roman" charset="0"/>
              </a:rPr>
              <a:pPr>
                <a:defRPr/>
              </a:pPr>
              <a:t>33</a:t>
            </a:fld>
            <a:endParaRPr lang="en-US" i="0" dirty="0">
              <a:latin typeface="Times New Roman" charset="0"/>
            </a:endParaRPr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14485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02756" indent="-270291" defTabSz="914485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081164" indent="-216233" defTabSz="914485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513629" indent="-216233" defTabSz="914485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1946095" indent="-216233" defTabSz="914485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C6C6E3BF-3995-EA4B-8E4D-B37DD4BAD334}" type="slidenum">
              <a:rPr lang="en-US" i="0" smtClean="0">
                <a:latin typeface="Times New Roman" charset="0"/>
              </a:rPr>
              <a:pPr>
                <a:defRPr/>
              </a:pPr>
              <a:t>34</a:t>
            </a:fld>
            <a:endParaRPr lang="en-US" i="0" dirty="0">
              <a:latin typeface="Times New Roman" charset="0"/>
            </a:endParaRPr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14485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02756" indent="-270291" defTabSz="914485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081164" indent="-216233" defTabSz="914485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513629" indent="-216233" defTabSz="914485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1946095" indent="-216233" defTabSz="914485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B0CA0556-2E55-7E49-9536-F0455F7DC450}" type="slidenum">
              <a:rPr lang="en-US" i="0" smtClean="0">
                <a:latin typeface="Times New Roman" charset="0"/>
              </a:rPr>
              <a:pPr>
                <a:defRPr/>
              </a:pPr>
              <a:t>35</a:t>
            </a:fld>
            <a:endParaRPr lang="en-US" i="0" dirty="0">
              <a:latin typeface="Times New Roman" charset="0"/>
            </a:endParaRPr>
          </a:p>
        </p:txBody>
      </p:sp>
      <p:sp>
        <p:nvSpPr>
          <p:cNvPr id="141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14485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02756" indent="-270291" defTabSz="914485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081164" indent="-216233" defTabSz="914485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513629" indent="-216233" defTabSz="914485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1946095" indent="-216233" defTabSz="914485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FEB62942-464A-BE4C-976A-09A7C59A25EA}" type="slidenum">
              <a:rPr lang="en-US" i="0" smtClean="0">
                <a:latin typeface="Times New Roman" charset="0"/>
              </a:rPr>
              <a:pPr>
                <a:defRPr/>
              </a:pPr>
              <a:t>36</a:t>
            </a:fld>
            <a:endParaRPr lang="en-US" i="0" dirty="0">
              <a:latin typeface="Times New Roman" charset="0"/>
            </a:endParaRPr>
          </a:p>
        </p:txBody>
      </p:sp>
      <p:sp>
        <p:nvSpPr>
          <p:cNvPr id="142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14485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02756" indent="-270291" defTabSz="914485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081164" indent="-216233" defTabSz="914485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513629" indent="-216233" defTabSz="914485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1946095" indent="-216233" defTabSz="914485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BB5F772E-C619-AA41-87FA-66524F210512}" type="slidenum">
              <a:rPr lang="en-US" i="0" smtClean="0">
                <a:latin typeface="Times New Roman" charset="0"/>
              </a:rPr>
              <a:pPr>
                <a:defRPr/>
              </a:pPr>
              <a:t>5</a:t>
            </a:fld>
            <a:endParaRPr lang="en-US" i="0" dirty="0">
              <a:latin typeface="Times New Roman" charset="0"/>
            </a:endParaRPr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14485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02756" indent="-270291" defTabSz="914485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081164" indent="-216233" defTabSz="914485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513629" indent="-216233" defTabSz="914485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1946095" indent="-216233" defTabSz="914485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499BDC0E-1826-674A-906D-54708681E955}" type="slidenum">
              <a:rPr lang="en-US" i="0" smtClean="0">
                <a:latin typeface="Times New Roman" charset="0"/>
              </a:rPr>
              <a:pPr>
                <a:defRPr/>
              </a:pPr>
              <a:t>37</a:t>
            </a:fld>
            <a:endParaRPr lang="en-US" i="0" dirty="0">
              <a:latin typeface="Times New Roman" charset="0"/>
            </a:endParaRPr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14485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02756" indent="-270291" defTabSz="914485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081164" indent="-216233" defTabSz="914485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513629" indent="-216233" defTabSz="914485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1946095" indent="-216233" defTabSz="914485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63CD8A2B-4DCF-D14C-840D-0D433CEF9CD4}" type="slidenum">
              <a:rPr lang="en-US" i="0" smtClean="0">
                <a:latin typeface="Times New Roman" charset="0"/>
              </a:rPr>
              <a:pPr>
                <a:defRPr/>
              </a:pPr>
              <a:t>38</a:t>
            </a:fld>
            <a:endParaRPr lang="en-US" i="0" dirty="0">
              <a:latin typeface="Times New Roman" charset="0"/>
            </a:endParaRPr>
          </a:p>
        </p:txBody>
      </p:sp>
      <p:sp>
        <p:nvSpPr>
          <p:cNvPr id="144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14485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02756" indent="-270291" defTabSz="914485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081164" indent="-216233" defTabSz="914485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513629" indent="-216233" defTabSz="914485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1946095" indent="-216233" defTabSz="914485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84BF121E-9906-AC41-BFFB-85364A968541}" type="slidenum">
              <a:rPr lang="en-US" i="0" smtClean="0">
                <a:latin typeface="Times New Roman" charset="0"/>
              </a:rPr>
              <a:pPr>
                <a:defRPr/>
              </a:pPr>
              <a:t>40</a:t>
            </a:fld>
            <a:endParaRPr lang="en-US" i="0" dirty="0">
              <a:latin typeface="Times New Roman" charset="0"/>
            </a:endParaRPr>
          </a:p>
        </p:txBody>
      </p:sp>
      <p:sp>
        <p:nvSpPr>
          <p:cNvPr id="146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14485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02756" indent="-270291" defTabSz="914485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081164" indent="-216233" defTabSz="914485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513629" indent="-216233" defTabSz="914485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1946095" indent="-216233" defTabSz="914485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CC4DF883-D50D-014F-AA3F-58F969D03B5E}" type="slidenum">
              <a:rPr lang="en-US" i="0" smtClean="0">
                <a:latin typeface="Times New Roman" charset="0"/>
              </a:rPr>
              <a:pPr>
                <a:defRPr/>
              </a:pPr>
              <a:t>41</a:t>
            </a:fld>
            <a:endParaRPr lang="en-US" i="0" dirty="0">
              <a:latin typeface="Times New Roman" charset="0"/>
            </a:endParaRPr>
          </a:p>
        </p:txBody>
      </p:sp>
      <p:sp>
        <p:nvSpPr>
          <p:cNvPr id="147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6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14485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02756" indent="-270291" defTabSz="914485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081164" indent="-216233" defTabSz="914485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513629" indent="-216233" defTabSz="914485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1946095" indent="-216233" defTabSz="914485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2ED44080-A1C1-6D48-9090-593E79365BAF}" type="slidenum">
              <a:rPr lang="en-US" i="0" smtClean="0">
                <a:latin typeface="Times New Roman" charset="0"/>
              </a:rPr>
              <a:pPr>
                <a:defRPr/>
              </a:pPr>
              <a:t>42</a:t>
            </a:fld>
            <a:endParaRPr lang="en-US" i="0" dirty="0">
              <a:latin typeface="Times New Roman" charset="0"/>
            </a:endParaRPr>
          </a:p>
        </p:txBody>
      </p:sp>
      <p:sp>
        <p:nvSpPr>
          <p:cNvPr id="148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14485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02756" indent="-270291" defTabSz="914485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081164" indent="-216233" defTabSz="914485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513629" indent="-216233" defTabSz="914485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1946095" indent="-216233" defTabSz="914485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CEFE8A98-A037-0E46-97CD-719E6DC48C9A}" type="slidenum">
              <a:rPr lang="en-US" i="0" smtClean="0">
                <a:latin typeface="Times New Roman" charset="0"/>
              </a:rPr>
              <a:pPr>
                <a:defRPr/>
              </a:pPr>
              <a:t>43</a:t>
            </a:fld>
            <a:endParaRPr lang="en-US" i="0" dirty="0">
              <a:latin typeface="Times New Roman" charset="0"/>
            </a:endParaRPr>
          </a:p>
        </p:txBody>
      </p:sp>
      <p:sp>
        <p:nvSpPr>
          <p:cNvPr id="149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14485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02756" indent="-270291" defTabSz="914485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081164" indent="-216233" defTabSz="914485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513629" indent="-216233" defTabSz="914485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1946095" indent="-216233" defTabSz="914485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C643D48F-8711-C346-AC55-69781208CC1B}" type="slidenum">
              <a:rPr lang="en-US" i="0" smtClean="0">
                <a:latin typeface="Times New Roman" charset="0"/>
              </a:rPr>
              <a:pPr>
                <a:defRPr/>
              </a:pPr>
              <a:t>44</a:t>
            </a:fld>
            <a:endParaRPr lang="en-US" i="0" dirty="0">
              <a:latin typeface="Times New Roman" charset="0"/>
            </a:endParaRPr>
          </a:p>
        </p:txBody>
      </p:sp>
      <p:sp>
        <p:nvSpPr>
          <p:cNvPr id="150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14485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02756" indent="-270291" defTabSz="914485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081164" indent="-216233" defTabSz="914485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513629" indent="-216233" defTabSz="914485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1946095" indent="-216233" defTabSz="914485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B795F41B-3CEF-8149-ABBA-878664839912}" type="slidenum">
              <a:rPr lang="en-US" i="0" smtClean="0">
                <a:latin typeface="Times New Roman" charset="0"/>
              </a:rPr>
              <a:pPr>
                <a:defRPr/>
              </a:pPr>
              <a:t>45</a:t>
            </a:fld>
            <a:endParaRPr lang="en-US" i="0" dirty="0">
              <a:latin typeface="Times New Roman" charset="0"/>
            </a:endParaRPr>
          </a:p>
        </p:txBody>
      </p:sp>
      <p:sp>
        <p:nvSpPr>
          <p:cNvPr id="153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485">
              <a:defRPr sz="2300">
                <a:solidFill>
                  <a:schemeClr val="tx1"/>
                </a:solidFill>
                <a:latin typeface="Times New Roman" pitchFamily="18" charset="0"/>
              </a:defRPr>
            </a:lvl1pPr>
            <a:lvl2pPr marL="702756" indent="-270291" defTabSz="914485">
              <a:defRPr sz="2300">
                <a:solidFill>
                  <a:schemeClr val="tx1"/>
                </a:solidFill>
                <a:latin typeface="Times New Roman" pitchFamily="18" charset="0"/>
              </a:defRPr>
            </a:lvl2pPr>
            <a:lvl3pPr marL="1081164" indent="-216233" defTabSz="914485"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513629" indent="-216233" defTabSz="914485">
              <a:defRPr sz="2300">
                <a:solidFill>
                  <a:schemeClr val="tx1"/>
                </a:solidFill>
                <a:latin typeface="Times New Roman" pitchFamily="18" charset="0"/>
              </a:defRPr>
            </a:lvl4pPr>
            <a:lvl5pPr marL="1946095" indent="-216233" defTabSz="914485">
              <a:defRPr sz="2300">
                <a:solidFill>
                  <a:schemeClr val="tx1"/>
                </a:solidFill>
                <a:latin typeface="Times New Roman" pitchFamily="18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2CF89F6-5FF4-4C35-BFE0-417DD41CF75C}" type="slidenum">
              <a:rPr lang="en-US" altLang="en-US" sz="1100"/>
              <a:pPr/>
              <a:t>67</a:t>
            </a:fld>
            <a:endParaRPr lang="en-US" altLang="en-US" sz="1100"/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2000" cy="3429000"/>
          </a:xfrm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noProof="1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485">
              <a:defRPr sz="2300">
                <a:solidFill>
                  <a:schemeClr val="tx1"/>
                </a:solidFill>
                <a:latin typeface="Times New Roman" pitchFamily="18" charset="0"/>
              </a:defRPr>
            </a:lvl1pPr>
            <a:lvl2pPr marL="702756" indent="-270291" defTabSz="914485">
              <a:defRPr sz="2300">
                <a:solidFill>
                  <a:schemeClr val="tx1"/>
                </a:solidFill>
                <a:latin typeface="Times New Roman" pitchFamily="18" charset="0"/>
              </a:defRPr>
            </a:lvl2pPr>
            <a:lvl3pPr marL="1081164" indent="-216233" defTabSz="914485"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513629" indent="-216233" defTabSz="914485">
              <a:defRPr sz="2300">
                <a:solidFill>
                  <a:schemeClr val="tx1"/>
                </a:solidFill>
                <a:latin typeface="Times New Roman" pitchFamily="18" charset="0"/>
              </a:defRPr>
            </a:lvl4pPr>
            <a:lvl5pPr marL="1946095" indent="-216233" defTabSz="914485">
              <a:defRPr sz="2300">
                <a:solidFill>
                  <a:schemeClr val="tx1"/>
                </a:solidFill>
                <a:latin typeface="Times New Roman" pitchFamily="18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B56ABD8B-E98E-478A-A358-E3050DD9722A}" type="slidenum">
              <a:rPr lang="en-US" altLang="en-US" sz="1100"/>
              <a:pPr/>
              <a:t>68</a:t>
            </a:fld>
            <a:endParaRPr lang="en-US" altLang="en-US" sz="1100"/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2000" cy="3429000"/>
          </a:xfrm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noProof="1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14485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02756" indent="-270291" defTabSz="914485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081164" indent="-216233" defTabSz="914485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513629" indent="-216233" defTabSz="914485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1946095" indent="-216233" defTabSz="914485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21DFFBCA-CF51-8C4C-90C0-C10013314852}" type="slidenum">
              <a:rPr lang="en-US" i="0" smtClean="0">
                <a:latin typeface="Times New Roman" charset="0"/>
              </a:rPr>
              <a:pPr>
                <a:defRPr/>
              </a:pPr>
              <a:t>6</a:t>
            </a:fld>
            <a:endParaRPr lang="en-US" i="0" dirty="0">
              <a:latin typeface="Times New Roman" charset="0"/>
            </a:endParaRPr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485">
              <a:defRPr sz="2300">
                <a:solidFill>
                  <a:schemeClr val="tx1"/>
                </a:solidFill>
                <a:latin typeface="Times New Roman" pitchFamily="18" charset="0"/>
              </a:defRPr>
            </a:lvl1pPr>
            <a:lvl2pPr marL="702756" indent="-270291" defTabSz="914485">
              <a:defRPr sz="2300">
                <a:solidFill>
                  <a:schemeClr val="tx1"/>
                </a:solidFill>
                <a:latin typeface="Times New Roman" pitchFamily="18" charset="0"/>
              </a:defRPr>
            </a:lvl2pPr>
            <a:lvl3pPr marL="1081164" indent="-216233" defTabSz="914485"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513629" indent="-216233" defTabSz="914485">
              <a:defRPr sz="2300">
                <a:solidFill>
                  <a:schemeClr val="tx1"/>
                </a:solidFill>
                <a:latin typeface="Times New Roman" pitchFamily="18" charset="0"/>
              </a:defRPr>
            </a:lvl4pPr>
            <a:lvl5pPr marL="1946095" indent="-216233" defTabSz="914485">
              <a:defRPr sz="2300">
                <a:solidFill>
                  <a:schemeClr val="tx1"/>
                </a:solidFill>
                <a:latin typeface="Times New Roman" pitchFamily="18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AF5C0A5-A06E-456C-9452-4CA6A97FA44F}" type="slidenum">
              <a:rPr lang="en-US" altLang="en-US" sz="1100"/>
              <a:pPr/>
              <a:t>69</a:t>
            </a:fld>
            <a:endParaRPr lang="en-US" altLang="en-US" sz="1100"/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2000" cy="3429000"/>
          </a:xfrm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noProof="1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485">
              <a:defRPr sz="2300">
                <a:solidFill>
                  <a:schemeClr val="tx1"/>
                </a:solidFill>
                <a:latin typeface="Times New Roman" pitchFamily="18" charset="0"/>
              </a:defRPr>
            </a:lvl1pPr>
            <a:lvl2pPr marL="702756" indent="-270291" defTabSz="914485">
              <a:defRPr sz="2300">
                <a:solidFill>
                  <a:schemeClr val="tx1"/>
                </a:solidFill>
                <a:latin typeface="Times New Roman" pitchFamily="18" charset="0"/>
              </a:defRPr>
            </a:lvl2pPr>
            <a:lvl3pPr marL="1081164" indent="-216233" defTabSz="914485"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513629" indent="-216233" defTabSz="914485">
              <a:defRPr sz="2300">
                <a:solidFill>
                  <a:schemeClr val="tx1"/>
                </a:solidFill>
                <a:latin typeface="Times New Roman" pitchFamily="18" charset="0"/>
              </a:defRPr>
            </a:lvl4pPr>
            <a:lvl5pPr marL="1946095" indent="-216233" defTabSz="914485">
              <a:defRPr sz="2300">
                <a:solidFill>
                  <a:schemeClr val="tx1"/>
                </a:solidFill>
                <a:latin typeface="Times New Roman" pitchFamily="18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243A0ACB-171F-42C9-BB84-E01A9CA75F0E}" type="slidenum">
              <a:rPr lang="en-US" altLang="en-US" sz="1100"/>
              <a:pPr/>
              <a:t>70</a:t>
            </a:fld>
            <a:endParaRPr lang="en-US" altLang="en-US" sz="1100"/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2000" cy="3429000"/>
          </a:xfrm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noProof="1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14485">
              <a:defRPr sz="23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02756" indent="-270291" defTabSz="914485">
              <a:defRPr sz="23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081164" indent="-216233" defTabSz="914485">
              <a:defRPr sz="23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513629" indent="-216233" defTabSz="914485">
              <a:defRPr sz="23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1946095" indent="-216233" defTabSz="914485">
              <a:defRPr sz="23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fld id="{F57331AF-31B3-416F-BF27-EBEBAC833D14}" type="slidenum">
              <a:rPr lang="en-US" altLang="en-US" sz="1100" i="0">
                <a:latin typeface="Times New Roman" pitchFamily="18" charset="0"/>
              </a:rPr>
              <a:pPr/>
              <a:t>71</a:t>
            </a:fld>
            <a:endParaRPr lang="en-US" altLang="en-US" sz="1100" i="0">
              <a:latin typeface="Times New Roman" pitchFamily="18" charset="0"/>
            </a:endParaRPr>
          </a:p>
        </p:txBody>
      </p:sp>
      <p:sp>
        <p:nvSpPr>
          <p:cNvPr id="155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14485">
              <a:defRPr sz="23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02756" indent="-270291" defTabSz="914485">
              <a:defRPr sz="23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081164" indent="-216233" defTabSz="914485">
              <a:defRPr sz="23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513629" indent="-216233" defTabSz="914485">
              <a:defRPr sz="23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1946095" indent="-216233" defTabSz="914485">
              <a:defRPr sz="23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fld id="{DFA478AE-F4C2-4822-AB5F-70AB2A94C0DB}" type="slidenum">
              <a:rPr lang="en-US" altLang="en-US" sz="1100" i="0">
                <a:latin typeface="Times New Roman" pitchFamily="18" charset="0"/>
              </a:rPr>
              <a:pPr/>
              <a:t>72</a:t>
            </a:fld>
            <a:endParaRPr lang="en-US" altLang="en-US" sz="1100" i="0">
              <a:latin typeface="Times New Roman" pitchFamily="18" charset="0"/>
            </a:endParaRPr>
          </a:p>
        </p:txBody>
      </p:sp>
      <p:sp>
        <p:nvSpPr>
          <p:cNvPr id="156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14485">
              <a:defRPr sz="23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02756" indent="-270291" defTabSz="914485">
              <a:defRPr sz="23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081164" indent="-216233" defTabSz="914485">
              <a:defRPr sz="23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513629" indent="-216233" defTabSz="914485">
              <a:defRPr sz="23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1946095" indent="-216233" defTabSz="914485">
              <a:defRPr sz="23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fld id="{9FA56877-A544-4A5E-9C1F-D6C28EB76775}" type="slidenum">
              <a:rPr lang="en-US" altLang="en-US" sz="1100" i="0">
                <a:latin typeface="Times New Roman" pitchFamily="18" charset="0"/>
              </a:rPr>
              <a:pPr/>
              <a:t>73</a:t>
            </a:fld>
            <a:endParaRPr lang="en-US" altLang="en-US" sz="1100" i="0">
              <a:latin typeface="Times New Roman" pitchFamily="18" charset="0"/>
            </a:endParaRPr>
          </a:p>
        </p:txBody>
      </p:sp>
      <p:sp>
        <p:nvSpPr>
          <p:cNvPr id="157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70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12983">
              <a:defRPr sz="23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02756" indent="-270291" defTabSz="912983">
              <a:defRPr sz="23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081164" indent="-216233" defTabSz="912983">
              <a:defRPr sz="23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513629" indent="-216233" defTabSz="912983">
              <a:defRPr sz="23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1946095" indent="-216233" defTabSz="912983">
              <a:defRPr sz="23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378560" indent="-216233" defTabSz="912983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811026" indent="-216233" defTabSz="912983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243491" indent="-216233" defTabSz="912983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675957" indent="-216233" defTabSz="912983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fld id="{E30D9E77-BE0F-4C74-BBBA-EF05669D4A8F}" type="slidenum">
              <a:rPr lang="en-US" altLang="en-US" sz="1100" i="0">
                <a:solidFill>
                  <a:srgbClr val="000000"/>
                </a:solidFill>
                <a:latin typeface="Times New Roman" pitchFamily="18" charset="0"/>
              </a:rPr>
              <a:pPr/>
              <a:t>74</a:t>
            </a:fld>
            <a:endParaRPr lang="en-US" altLang="en-US" sz="1100" i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59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12983">
              <a:defRPr sz="23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02756" indent="-270291" defTabSz="912983">
              <a:defRPr sz="23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081164" indent="-216233" defTabSz="912983">
              <a:defRPr sz="23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513629" indent="-216233" defTabSz="912983">
              <a:defRPr sz="23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1946095" indent="-216233" defTabSz="912983">
              <a:defRPr sz="23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378560" indent="-216233" defTabSz="912983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811026" indent="-216233" defTabSz="912983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243491" indent="-216233" defTabSz="912983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675957" indent="-216233" defTabSz="912983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fld id="{38B5F043-59FC-457E-885E-684607169D59}" type="slidenum">
              <a:rPr lang="en-US" altLang="en-US" sz="1100" i="0">
                <a:solidFill>
                  <a:srgbClr val="000000"/>
                </a:solidFill>
                <a:latin typeface="Times New Roman" pitchFamily="18" charset="0"/>
              </a:rPr>
              <a:pPr/>
              <a:t>75</a:t>
            </a:fld>
            <a:endParaRPr lang="en-US" altLang="en-US" sz="1100" i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0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12983">
              <a:defRPr sz="23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02756" indent="-270291" defTabSz="912983">
              <a:defRPr sz="23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081164" indent="-216233" defTabSz="912983">
              <a:defRPr sz="23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513629" indent="-216233" defTabSz="912983">
              <a:defRPr sz="23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1946095" indent="-216233" defTabSz="912983">
              <a:defRPr sz="23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378560" indent="-216233" defTabSz="912983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811026" indent="-216233" defTabSz="912983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243491" indent="-216233" defTabSz="912983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675957" indent="-216233" defTabSz="912983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fld id="{30261AE1-3C78-41AB-9BA8-2659DA883329}" type="slidenum">
              <a:rPr lang="en-US" altLang="en-US" sz="1100" i="0">
                <a:solidFill>
                  <a:srgbClr val="000000"/>
                </a:solidFill>
                <a:latin typeface="Times New Roman" pitchFamily="18" charset="0"/>
              </a:rPr>
              <a:pPr/>
              <a:t>76</a:t>
            </a:fld>
            <a:endParaRPr lang="en-US" altLang="en-US" sz="1100" i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1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12983">
              <a:defRPr sz="23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02756" indent="-270291" defTabSz="912983">
              <a:defRPr sz="23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081164" indent="-216233" defTabSz="912983">
              <a:defRPr sz="23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513629" indent="-216233" defTabSz="912983">
              <a:defRPr sz="23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1946095" indent="-216233" defTabSz="912983">
              <a:defRPr sz="23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378560" indent="-216233" defTabSz="912983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811026" indent="-216233" defTabSz="912983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243491" indent="-216233" defTabSz="912983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675957" indent="-216233" defTabSz="912983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fld id="{B7C274DE-59B3-47FB-B47B-A13A356DEF0A}" type="slidenum">
              <a:rPr lang="en-US" altLang="en-US" sz="1100" i="0">
                <a:solidFill>
                  <a:srgbClr val="000000"/>
                </a:solidFill>
                <a:latin typeface="Times New Roman" pitchFamily="18" charset="0"/>
              </a:rPr>
              <a:pPr/>
              <a:t>77</a:t>
            </a:fld>
            <a:endParaRPr lang="en-US" altLang="en-US" sz="1100" i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5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14485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02756" indent="-270291" defTabSz="914485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081164" indent="-216233" defTabSz="914485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513629" indent="-216233" defTabSz="914485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1946095" indent="-216233" defTabSz="914485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D9EA52E9-146D-8E49-BEC5-237E611F9B44}" type="slidenum">
              <a:rPr lang="en-US" i="0" smtClean="0">
                <a:latin typeface="Times New Roman" charset="0"/>
              </a:rPr>
              <a:pPr>
                <a:defRPr/>
              </a:pPr>
              <a:t>7</a:t>
            </a:fld>
            <a:endParaRPr lang="en-US" i="0" dirty="0">
              <a:latin typeface="Times New Roman" charset="0"/>
            </a:endParaRPr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14485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02756" indent="-270291" defTabSz="914485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081164" indent="-216233" defTabSz="914485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513629" indent="-216233" defTabSz="914485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1946095" indent="-216233" defTabSz="914485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9B7099E6-1531-3943-8BFA-88B507B11539}" type="slidenum">
              <a:rPr lang="en-US" i="0" smtClean="0">
                <a:latin typeface="Times New Roman" charset="0"/>
              </a:rPr>
              <a:pPr>
                <a:defRPr/>
              </a:pPr>
              <a:t>8</a:t>
            </a:fld>
            <a:endParaRPr lang="en-US" i="0" dirty="0">
              <a:latin typeface="Times New Roman" charset="0"/>
            </a:endParaRPr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14485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02756" indent="-270291" defTabSz="914485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081164" indent="-216233" defTabSz="914485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513629" indent="-216233" defTabSz="914485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1946095" indent="-216233" defTabSz="914485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6A9C1EC7-E903-DF46-A0F2-890A589B5677}" type="slidenum">
              <a:rPr lang="en-US" i="0" smtClean="0">
                <a:latin typeface="Times New Roman" charset="0"/>
              </a:rPr>
              <a:pPr>
                <a:defRPr/>
              </a:pPr>
              <a:t>10</a:t>
            </a:fld>
            <a:endParaRPr lang="en-US" i="0" dirty="0">
              <a:latin typeface="Times New Roman" charset="0"/>
            </a:endParaRPr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14485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02756" indent="-270291" defTabSz="914485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081164" indent="-216233" defTabSz="914485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513629" indent="-216233" defTabSz="914485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1946095" indent="-216233" defTabSz="914485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361AA2AC-99CC-3A4A-B8E8-FAB41F82BBCA}" type="slidenum">
              <a:rPr lang="en-US" i="0" smtClean="0">
                <a:latin typeface="Times New Roman" charset="0"/>
              </a:rPr>
              <a:pPr>
                <a:defRPr/>
              </a:pPr>
              <a:t>11</a:t>
            </a:fld>
            <a:endParaRPr lang="en-US" i="0" dirty="0">
              <a:latin typeface="Times New Roman" charset="0"/>
            </a:endParaRPr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14485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02756" indent="-270291" defTabSz="914485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081164" indent="-216233" defTabSz="914485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513629" indent="-216233" defTabSz="914485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1946095" indent="-216233" defTabSz="914485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169983E0-9854-FD4B-8953-2A3C8DAEAEAB}" type="slidenum">
              <a:rPr lang="en-US" i="0" smtClean="0">
                <a:latin typeface="Times New Roman" charset="0"/>
              </a:rPr>
              <a:pPr>
                <a:defRPr/>
              </a:pPr>
              <a:t>12</a:t>
            </a:fld>
            <a:endParaRPr lang="en-US" i="0" dirty="0">
              <a:latin typeface="Times New Roman" charset="0"/>
            </a:endParaRPr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87641-1E44-4E2E-8DF7-2EA30A1E7E12}" type="datetimeFigureOut">
              <a:rPr lang="en-US" smtClean="0"/>
              <a:t>2/7/23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29F8E-527B-46A8-9C23-50C827562A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498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87641-1E44-4E2E-8DF7-2EA30A1E7E12}" type="datetimeFigureOut">
              <a:rPr lang="en-US" smtClean="0"/>
              <a:t>2/7/23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29F8E-527B-46A8-9C23-50C827562A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1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87641-1E44-4E2E-8DF7-2EA30A1E7E12}" type="datetimeFigureOut">
              <a:rPr lang="en-US" smtClean="0"/>
              <a:t>2/7/23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29F8E-527B-46A8-9C23-50C827562A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395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87641-1E44-4E2E-8DF7-2EA30A1E7E12}" type="datetimeFigureOut">
              <a:rPr lang="en-US" smtClean="0"/>
              <a:t>2/7/23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29F8E-527B-46A8-9C23-50C827562A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508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87641-1E44-4E2E-8DF7-2EA30A1E7E12}" type="datetimeFigureOut">
              <a:rPr lang="en-US" smtClean="0"/>
              <a:t>2/7/23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29F8E-527B-46A8-9C23-50C827562A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15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87641-1E44-4E2E-8DF7-2EA30A1E7E12}" type="datetimeFigureOut">
              <a:rPr lang="en-US" smtClean="0"/>
              <a:t>2/7/23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29F8E-527B-46A8-9C23-50C827562A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291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87641-1E44-4E2E-8DF7-2EA30A1E7E12}" type="datetimeFigureOut">
              <a:rPr lang="en-US" smtClean="0"/>
              <a:t>2/7/23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29F8E-527B-46A8-9C23-50C827562A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650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87641-1E44-4E2E-8DF7-2EA30A1E7E12}" type="datetimeFigureOut">
              <a:rPr lang="en-US" smtClean="0"/>
              <a:t>2/7/23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29F8E-527B-46A8-9C23-50C827562A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16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87641-1E44-4E2E-8DF7-2EA30A1E7E12}" type="datetimeFigureOut">
              <a:rPr lang="en-US" smtClean="0"/>
              <a:t>2/7/23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29F8E-527B-46A8-9C23-50C827562A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203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87641-1E44-4E2E-8DF7-2EA30A1E7E12}" type="datetimeFigureOut">
              <a:rPr lang="en-US" smtClean="0"/>
              <a:t>2/7/23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29F8E-527B-46A8-9C23-50C827562A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197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87641-1E44-4E2E-8DF7-2EA30A1E7E12}" type="datetimeFigureOut">
              <a:rPr lang="en-US" smtClean="0"/>
              <a:t>2/7/23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29F8E-527B-46A8-9C23-50C827562A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056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15144"/>
            <a:ext cx="8229600" cy="49094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  <a:latin typeface="Gill Sans MT" panose="020B0502020104020203" pitchFamily="34" charset="0"/>
              </a:defRPr>
            </a:lvl1pPr>
          </a:lstStyle>
          <a:p>
            <a:fld id="{DB287641-1E44-4E2E-8DF7-2EA30A1E7E12}" type="datetimeFigureOut">
              <a:rPr lang="en-US" smtClean="0"/>
              <a:pPr/>
              <a:t>2/7/23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tint val="75000"/>
                  </a:schemeClr>
                </a:solidFill>
                <a:latin typeface="Gill Sans MT" panose="020B05020201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Gill Sans MT" panose="020B0502020104020203" pitchFamily="34" charset="0"/>
              </a:defRPr>
            </a:lvl1pPr>
          </a:lstStyle>
          <a:p>
            <a:fld id="{8EB29F8E-527B-46A8-9C23-50C827562A7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058" y="132642"/>
            <a:ext cx="1097735" cy="651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085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Gill Sans MT" panose="020B0502020104020203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geeksforgeeks.org/collision-detection-csmacd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e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gif"/><Relationship Id="rId9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10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7.png"/><Relationship Id="rId4" Type="http://schemas.openxmlformats.org/officeDocument/2006/relationships/image" Target="../media/image3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IEEE_802.11_RTS/CTS" TargetMode="External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4.bin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image" Target="../media/image56.wmf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8.bin"/><Relationship Id="rId12" Type="http://schemas.openxmlformats.org/officeDocument/2006/relationships/oleObject" Target="../embeddings/oleObject13.bin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7.bin"/><Relationship Id="rId11" Type="http://schemas.openxmlformats.org/officeDocument/2006/relationships/oleObject" Target="../embeddings/oleObject12.bin"/><Relationship Id="rId5" Type="http://schemas.openxmlformats.org/officeDocument/2006/relationships/oleObject" Target="../embeddings/oleObject6.bin"/><Relationship Id="rId10" Type="http://schemas.openxmlformats.org/officeDocument/2006/relationships/oleObject" Target="../embeddings/oleObject11.bin"/><Relationship Id="rId4" Type="http://schemas.openxmlformats.org/officeDocument/2006/relationships/image" Target="../media/image56.wmf"/><Relationship Id="rId9" Type="http://schemas.openxmlformats.org/officeDocument/2006/relationships/oleObject" Target="../embeddings/oleObject10.bin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7.bin"/><Relationship Id="rId12" Type="http://schemas.openxmlformats.org/officeDocument/2006/relationships/oleObject" Target="../embeddings/oleObject22.bin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6.bin"/><Relationship Id="rId11" Type="http://schemas.openxmlformats.org/officeDocument/2006/relationships/oleObject" Target="../embeddings/oleObject21.bin"/><Relationship Id="rId5" Type="http://schemas.openxmlformats.org/officeDocument/2006/relationships/oleObject" Target="../embeddings/oleObject15.bin"/><Relationship Id="rId10" Type="http://schemas.openxmlformats.org/officeDocument/2006/relationships/oleObject" Target="../embeddings/oleObject20.bin"/><Relationship Id="rId4" Type="http://schemas.openxmlformats.org/officeDocument/2006/relationships/image" Target="../media/image56.wmf"/><Relationship Id="rId9" Type="http://schemas.openxmlformats.org/officeDocument/2006/relationships/oleObject" Target="../embeddings/oleObject19.bin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5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Medium Access Control (MAC) LAYER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COMPUTER NETWORKS</a:t>
            </a:r>
          </a:p>
        </p:txBody>
      </p:sp>
    </p:spTree>
    <p:extLst>
      <p:ext uri="{BB962C8B-B14F-4D97-AF65-F5344CB8AC3E}">
        <p14:creationId xmlns:p14="http://schemas.microsoft.com/office/powerpoint/2010/main" val="11204047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Random access protocols</a:t>
            </a:r>
          </a:p>
        </p:txBody>
      </p:sp>
      <p:sp>
        <p:nvSpPr>
          <p:cNvPr id="235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544638"/>
            <a:ext cx="7772400" cy="4648200"/>
          </a:xfrm>
        </p:spPr>
        <p:txBody>
          <a:bodyPr/>
          <a:lstStyle/>
          <a:p>
            <a:pPr>
              <a:lnSpc>
                <a:spcPct val="75000"/>
              </a:lnSpc>
              <a:defRPr/>
            </a:pPr>
            <a:r>
              <a:rPr lang="en-US" dirty="0">
                <a:latin typeface="Gill Sans MT" charset="0"/>
                <a:cs typeface="+mn-cs"/>
              </a:rPr>
              <a:t>when node has packet to send</a:t>
            </a:r>
          </a:p>
          <a:p>
            <a:pPr lvl="1">
              <a:lnSpc>
                <a:spcPct val="75000"/>
              </a:lnSpc>
              <a:defRPr/>
            </a:pPr>
            <a:r>
              <a:rPr lang="en-US" dirty="0">
                <a:latin typeface="Gill Sans MT" charset="0"/>
              </a:rPr>
              <a:t>transmit at full channel data rate R.</a:t>
            </a:r>
          </a:p>
          <a:p>
            <a:pPr lvl="1">
              <a:lnSpc>
                <a:spcPct val="75000"/>
              </a:lnSpc>
              <a:defRPr/>
            </a:pPr>
            <a:r>
              <a:rPr lang="en-US" dirty="0">
                <a:latin typeface="Gill Sans MT" charset="0"/>
              </a:rPr>
              <a:t>no </a:t>
            </a:r>
            <a:r>
              <a:rPr lang="en-US" i="1" dirty="0">
                <a:latin typeface="Gill Sans MT" charset="0"/>
              </a:rPr>
              <a:t>a priori</a:t>
            </a:r>
            <a:r>
              <a:rPr lang="en-US" dirty="0">
                <a:latin typeface="Gill Sans MT" charset="0"/>
              </a:rPr>
              <a:t> coordination among nodes</a:t>
            </a:r>
          </a:p>
          <a:p>
            <a:pPr>
              <a:lnSpc>
                <a:spcPct val="75000"/>
              </a:lnSpc>
              <a:defRPr/>
            </a:pPr>
            <a:r>
              <a:rPr lang="en-US" dirty="0">
                <a:latin typeface="Gill Sans MT" charset="0"/>
                <a:cs typeface="+mn-cs"/>
              </a:rPr>
              <a:t>two or more transmitting nodes at the same time </a:t>
            </a:r>
            <a:r>
              <a:rPr lang="en-US" dirty="0">
                <a:latin typeface="MS Mincho" charset="0"/>
                <a:ea typeface="MS Mincho" charset="0"/>
                <a:cs typeface="MS Mincho" charset="0"/>
              </a:rPr>
              <a:t>➜</a:t>
            </a:r>
            <a:r>
              <a:rPr lang="en-US" dirty="0">
                <a:latin typeface="Gill Sans MT" charset="0"/>
                <a:cs typeface="+mn-cs"/>
              </a:rPr>
              <a:t> </a:t>
            </a:r>
            <a:r>
              <a:rPr lang="ja-JP" altLang="en-US" dirty="0">
                <a:solidFill>
                  <a:srgbClr val="0070C0"/>
                </a:solidFill>
                <a:latin typeface="Gill Sans MT" charset="0"/>
                <a:cs typeface="+mn-cs"/>
              </a:rPr>
              <a:t>“</a:t>
            </a:r>
            <a:r>
              <a:rPr lang="en-US" dirty="0">
                <a:solidFill>
                  <a:srgbClr val="0070C0"/>
                </a:solidFill>
                <a:latin typeface="Gill Sans MT" charset="0"/>
                <a:cs typeface="+mn-cs"/>
              </a:rPr>
              <a:t>collision</a:t>
            </a:r>
            <a:r>
              <a:rPr lang="ja-JP" altLang="en-US" dirty="0">
                <a:solidFill>
                  <a:srgbClr val="0070C0"/>
                </a:solidFill>
                <a:latin typeface="Gill Sans MT" charset="0"/>
                <a:cs typeface="+mn-cs"/>
              </a:rPr>
              <a:t>”</a:t>
            </a:r>
            <a:r>
              <a:rPr lang="en-US" dirty="0">
                <a:latin typeface="Gill Sans MT" charset="0"/>
                <a:cs typeface="+mn-cs"/>
              </a:rPr>
              <a:t>,</a:t>
            </a:r>
          </a:p>
          <a:p>
            <a:pPr>
              <a:lnSpc>
                <a:spcPct val="75000"/>
              </a:lnSpc>
              <a:defRPr/>
            </a:pPr>
            <a:r>
              <a:rPr lang="en-US" b="1" dirty="0">
                <a:solidFill>
                  <a:srgbClr val="CC0000"/>
                </a:solidFill>
                <a:latin typeface="Gill Sans MT" charset="0"/>
                <a:cs typeface="+mn-cs"/>
              </a:rPr>
              <a:t>random access MAC protocol</a:t>
            </a:r>
            <a:r>
              <a:rPr lang="en-US" b="1" dirty="0"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specifies: </a:t>
            </a:r>
          </a:p>
          <a:p>
            <a:pPr lvl="1">
              <a:lnSpc>
                <a:spcPct val="75000"/>
              </a:lnSpc>
              <a:defRPr/>
            </a:pPr>
            <a:r>
              <a:rPr lang="en-US" dirty="0">
                <a:latin typeface="Gill Sans MT" charset="0"/>
              </a:rPr>
              <a:t>how to </a:t>
            </a:r>
            <a:r>
              <a:rPr lang="en-US" dirty="0">
                <a:solidFill>
                  <a:srgbClr val="0070C0"/>
                </a:solidFill>
                <a:latin typeface="Gill Sans MT" charset="0"/>
              </a:rPr>
              <a:t>detect collisions</a:t>
            </a:r>
          </a:p>
          <a:p>
            <a:pPr lvl="1">
              <a:lnSpc>
                <a:spcPct val="75000"/>
              </a:lnSpc>
              <a:defRPr/>
            </a:pPr>
            <a:r>
              <a:rPr lang="en-US" dirty="0">
                <a:latin typeface="Gill Sans MT" charset="0"/>
              </a:rPr>
              <a:t>how to </a:t>
            </a:r>
            <a:r>
              <a:rPr lang="en-US" dirty="0">
                <a:solidFill>
                  <a:srgbClr val="0070C0"/>
                </a:solidFill>
                <a:latin typeface="Gill Sans MT" charset="0"/>
              </a:rPr>
              <a:t>recover from collisions </a:t>
            </a:r>
            <a:r>
              <a:rPr lang="en-US" dirty="0">
                <a:latin typeface="Gill Sans MT" charset="0"/>
              </a:rPr>
              <a:t>(e.g., via delayed retransmissions)</a:t>
            </a:r>
          </a:p>
          <a:p>
            <a:pPr>
              <a:lnSpc>
                <a:spcPct val="75000"/>
              </a:lnSpc>
              <a:defRPr/>
            </a:pPr>
            <a:r>
              <a:rPr lang="en-US" dirty="0">
                <a:latin typeface="Gill Sans MT" charset="0"/>
                <a:cs typeface="+mn-cs"/>
              </a:rPr>
              <a:t>examples of random access MAC protocols:</a:t>
            </a:r>
          </a:p>
          <a:p>
            <a:pPr lvl="1">
              <a:lnSpc>
                <a:spcPct val="75000"/>
              </a:lnSpc>
              <a:defRPr/>
            </a:pPr>
            <a:r>
              <a:rPr lang="en-US" dirty="0">
                <a:latin typeface="Gill Sans MT" charset="0"/>
              </a:rPr>
              <a:t>ALOHA</a:t>
            </a:r>
          </a:p>
          <a:p>
            <a:pPr lvl="1">
              <a:lnSpc>
                <a:spcPct val="75000"/>
              </a:lnSpc>
              <a:defRPr/>
            </a:pPr>
            <a:r>
              <a:rPr lang="en-US" dirty="0">
                <a:latin typeface="Gill Sans MT" charset="0"/>
              </a:rPr>
              <a:t>slotted ALOHA</a:t>
            </a:r>
          </a:p>
          <a:p>
            <a:pPr lvl="1">
              <a:lnSpc>
                <a:spcPct val="75000"/>
              </a:lnSpc>
              <a:defRPr/>
            </a:pPr>
            <a:r>
              <a:rPr lang="en-US" dirty="0">
                <a:latin typeface="Gill Sans MT" charset="0"/>
              </a:rPr>
              <a:t>CSMA, CSMA/CD, CSMA/CA</a:t>
            </a:r>
          </a:p>
        </p:txBody>
      </p:sp>
      <p:pic>
        <p:nvPicPr>
          <p:cNvPr id="84997" name="Picture 4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50" y="1039813"/>
            <a:ext cx="59420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10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</p:spTree>
    <p:extLst>
      <p:ext uri="{BB962C8B-B14F-4D97-AF65-F5344CB8AC3E}">
        <p14:creationId xmlns:p14="http://schemas.microsoft.com/office/powerpoint/2010/main" val="2320097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7" name="Picture 5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13" y="950913"/>
            <a:ext cx="59420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0813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Pure (unslotted) </a:t>
            </a:r>
            <a:r>
              <a:rPr lang="en-US" sz="4000" dirty="0">
                <a:latin typeface="Gill Sans MT" charset="0"/>
                <a:cs typeface="+mj-cs"/>
              </a:rPr>
              <a:t>ALOHA</a:t>
            </a:r>
          </a:p>
        </p:txBody>
      </p:sp>
      <p:sp>
        <p:nvSpPr>
          <p:cNvPr id="276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22400"/>
            <a:ext cx="8343900" cy="46482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C00000"/>
                </a:solidFill>
                <a:latin typeface="Gill Sans MT" charset="0"/>
              </a:rPr>
              <a:t>U</a:t>
            </a:r>
            <a:r>
              <a:rPr lang="en-US" sz="2400" dirty="0">
                <a:solidFill>
                  <a:srgbClr val="C00000"/>
                </a:solidFill>
                <a:latin typeface="Gill Sans MT" charset="0"/>
                <a:cs typeface="+mn-cs"/>
              </a:rPr>
              <a:t>nslotted Aloha: </a:t>
            </a:r>
            <a:r>
              <a:rPr lang="en-US" sz="2400" dirty="0">
                <a:latin typeface="Gill Sans MT" charset="0"/>
                <a:cs typeface="+mn-cs"/>
              </a:rPr>
              <a:t>simpler, no synchronization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when frame first arrives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 transmit immediately 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collision probability increases: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frame sent at t</a:t>
            </a:r>
            <a:r>
              <a:rPr lang="en-US" baseline="-25000" dirty="0">
                <a:latin typeface="Gill Sans MT" charset="0"/>
              </a:rPr>
              <a:t>0</a:t>
            </a:r>
            <a:r>
              <a:rPr lang="en-US" dirty="0">
                <a:latin typeface="Gill Sans MT" charset="0"/>
              </a:rPr>
              <a:t> collides with other frames sent in [t</a:t>
            </a:r>
            <a:r>
              <a:rPr lang="en-US" baseline="-25000" dirty="0">
                <a:latin typeface="Gill Sans MT" charset="0"/>
              </a:rPr>
              <a:t>0</a:t>
            </a:r>
            <a:r>
              <a:rPr lang="en-US" dirty="0">
                <a:latin typeface="Gill Sans MT" charset="0"/>
              </a:rPr>
              <a:t>-1,t</a:t>
            </a:r>
            <a:r>
              <a:rPr lang="en-US" baseline="-25000" dirty="0">
                <a:latin typeface="Gill Sans MT" charset="0"/>
              </a:rPr>
              <a:t>0</a:t>
            </a:r>
            <a:r>
              <a:rPr lang="en-US" dirty="0">
                <a:latin typeface="Gill Sans MT" charset="0"/>
              </a:rPr>
              <a:t>+1]</a:t>
            </a:r>
          </a:p>
        </p:txBody>
      </p:sp>
      <p:pic>
        <p:nvPicPr>
          <p:cNvPr id="93190" name="Picture 4" descr="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738" y="3871913"/>
            <a:ext cx="6280150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11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</p:spTree>
    <p:extLst>
      <p:ext uri="{BB962C8B-B14F-4D97-AF65-F5344CB8AC3E}">
        <p14:creationId xmlns:p14="http://schemas.microsoft.com/office/powerpoint/2010/main" val="26382854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06363"/>
            <a:ext cx="4954588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Slotted </a:t>
            </a:r>
            <a:r>
              <a:rPr lang="en-US" sz="4000" dirty="0">
                <a:latin typeface="Gill Sans MT" charset="0"/>
                <a:cs typeface="+mj-cs"/>
              </a:rPr>
              <a:t>ALOHA</a:t>
            </a:r>
          </a:p>
        </p:txBody>
      </p:sp>
      <p:sp>
        <p:nvSpPr>
          <p:cNvPr id="2458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54038" y="1522413"/>
            <a:ext cx="3989387" cy="46482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Assumptions: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all frames </a:t>
            </a:r>
            <a:r>
              <a:rPr lang="en-US" sz="2400" dirty="0">
                <a:solidFill>
                  <a:srgbClr val="0070C0"/>
                </a:solidFill>
                <a:latin typeface="Gill Sans MT" charset="0"/>
                <a:cs typeface="+mn-cs"/>
              </a:rPr>
              <a:t>same size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time divided into equal size </a:t>
            </a:r>
            <a:r>
              <a:rPr lang="en-US" sz="2400" dirty="0">
                <a:solidFill>
                  <a:srgbClr val="0070C0"/>
                </a:solidFill>
                <a:latin typeface="Gill Sans MT" charset="0"/>
                <a:cs typeface="+mn-cs"/>
              </a:rPr>
              <a:t>slots</a:t>
            </a:r>
            <a:r>
              <a:rPr lang="en-US" sz="2400" dirty="0">
                <a:latin typeface="Gill Sans MT" charset="0"/>
                <a:cs typeface="+mn-cs"/>
              </a:rPr>
              <a:t> (time to transmit 1 frame)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nodes start to transmit only at the </a:t>
            </a:r>
            <a:r>
              <a:rPr lang="en-US" sz="2400" dirty="0">
                <a:solidFill>
                  <a:srgbClr val="0070C0"/>
                </a:solidFill>
                <a:latin typeface="Gill Sans MT" charset="0"/>
                <a:cs typeface="+mn-cs"/>
              </a:rPr>
              <a:t>beginning of slot 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nodes are </a:t>
            </a:r>
            <a:r>
              <a:rPr lang="en-US" sz="2400" dirty="0">
                <a:solidFill>
                  <a:srgbClr val="0070C0"/>
                </a:solidFill>
                <a:latin typeface="Gill Sans MT" charset="0"/>
                <a:cs typeface="+mn-cs"/>
              </a:rPr>
              <a:t>synchronized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if 2 or more nodes transmit in slot, all nodes detect collision</a:t>
            </a:r>
          </a:p>
        </p:txBody>
      </p:sp>
      <p:sp>
        <p:nvSpPr>
          <p:cNvPr id="31130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500188"/>
            <a:ext cx="4332288" cy="4648200"/>
          </a:xfrm>
        </p:spPr>
        <p:txBody>
          <a:bodyPr/>
          <a:lstStyle/>
          <a:p>
            <a:pPr>
              <a:lnSpc>
                <a:spcPct val="90000"/>
              </a:lnSpc>
              <a:buFont typeface="Wingdings" charset="0"/>
              <a:buNone/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</a:rPr>
              <a:t>O</a:t>
            </a: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peration:</a:t>
            </a:r>
          </a:p>
          <a:p>
            <a:pPr>
              <a:lnSpc>
                <a:spcPct val="90000"/>
              </a:lnSpc>
              <a:defRPr/>
            </a:pPr>
            <a:r>
              <a:rPr lang="en-US" sz="2400" dirty="0">
                <a:latin typeface="Gill Sans MT" charset="0"/>
                <a:cs typeface="+mn-cs"/>
              </a:rPr>
              <a:t>when node obtains fresh frame, transmits in next slot</a:t>
            </a:r>
          </a:p>
          <a:p>
            <a:pPr lvl="1">
              <a:lnSpc>
                <a:spcPct val="90000"/>
              </a:lnSpc>
              <a:defRPr/>
            </a:pPr>
            <a:r>
              <a:rPr lang="en-US" i="1" dirty="0">
                <a:latin typeface="Gill Sans MT" charset="0"/>
              </a:rPr>
              <a:t>if </a:t>
            </a:r>
            <a:r>
              <a:rPr lang="en-US" i="1" dirty="0">
                <a:solidFill>
                  <a:srgbClr val="0070C0"/>
                </a:solidFill>
                <a:latin typeface="Gill Sans MT" charset="0"/>
              </a:rPr>
              <a:t>no collision</a:t>
            </a:r>
            <a:r>
              <a:rPr lang="en-US" i="1" dirty="0">
                <a:latin typeface="Gill Sans MT" charset="0"/>
              </a:rPr>
              <a:t>:</a:t>
            </a:r>
            <a:r>
              <a:rPr lang="en-US" dirty="0">
                <a:latin typeface="Gill Sans MT" charset="0"/>
              </a:rPr>
              <a:t> node can send new frame in next slot</a:t>
            </a:r>
          </a:p>
          <a:p>
            <a:pPr lvl="1">
              <a:lnSpc>
                <a:spcPct val="90000"/>
              </a:lnSpc>
              <a:defRPr/>
            </a:pPr>
            <a:r>
              <a:rPr lang="en-US" i="1" dirty="0">
                <a:latin typeface="Gill Sans MT" charset="0"/>
              </a:rPr>
              <a:t>if </a:t>
            </a:r>
            <a:r>
              <a:rPr lang="en-US" i="1" dirty="0">
                <a:solidFill>
                  <a:srgbClr val="0070C0"/>
                </a:solidFill>
                <a:latin typeface="Gill Sans MT" charset="0"/>
              </a:rPr>
              <a:t>collision</a:t>
            </a:r>
            <a:r>
              <a:rPr lang="en-US" i="1" dirty="0">
                <a:latin typeface="Gill Sans MT" charset="0"/>
              </a:rPr>
              <a:t>:</a:t>
            </a:r>
            <a:r>
              <a:rPr lang="en-US" dirty="0">
                <a:latin typeface="Gill Sans MT" charset="0"/>
              </a:rPr>
              <a:t> node retransmits frame in each subsequent slot with probability </a:t>
            </a:r>
            <a:r>
              <a:rPr lang="en-US" i="1" dirty="0">
                <a:solidFill>
                  <a:srgbClr val="0070C0"/>
                </a:solidFill>
                <a:latin typeface="Gill Sans MT" charset="0"/>
              </a:rPr>
              <a:t>p</a:t>
            </a:r>
            <a:r>
              <a:rPr lang="en-US" dirty="0">
                <a:latin typeface="Gill Sans MT" charset="0"/>
              </a:rPr>
              <a:t> until success</a:t>
            </a:r>
          </a:p>
        </p:txBody>
      </p:sp>
      <p:pic>
        <p:nvPicPr>
          <p:cNvPr id="87046" name="Picture 7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" y="920750"/>
            <a:ext cx="3656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12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</p:spTree>
    <p:extLst>
      <p:ext uri="{BB962C8B-B14F-4D97-AF65-F5344CB8AC3E}">
        <p14:creationId xmlns:p14="http://schemas.microsoft.com/office/powerpoint/2010/main" val="1728243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130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3335338"/>
            <a:ext cx="3810000" cy="3203575"/>
          </a:xfrm>
        </p:spPr>
        <p:txBody>
          <a:bodyPr>
            <a:normAutofit lnSpcReduction="10000"/>
          </a:bodyPr>
          <a:lstStyle/>
          <a:p>
            <a:pPr>
              <a:buFont typeface="Wingdings" charset="0"/>
              <a:buNone/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Pros: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single active node can </a:t>
            </a:r>
            <a:r>
              <a:rPr lang="en-US" sz="2400" dirty="0">
                <a:solidFill>
                  <a:srgbClr val="0070C0"/>
                </a:solidFill>
                <a:latin typeface="Gill Sans MT" charset="0"/>
                <a:cs typeface="+mn-cs"/>
              </a:rPr>
              <a:t>continuously transmit </a:t>
            </a:r>
            <a:r>
              <a:rPr lang="en-US" sz="2400" dirty="0">
                <a:latin typeface="Gill Sans MT" charset="0"/>
                <a:cs typeface="+mn-cs"/>
              </a:rPr>
              <a:t>at full rate of channel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highly decentralized: only slots in nodes need to be in sync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simple</a:t>
            </a:r>
          </a:p>
          <a:p>
            <a:pPr>
              <a:defRPr/>
            </a:pPr>
            <a:endParaRPr lang="en-US" sz="2400" dirty="0">
              <a:latin typeface="Gill Sans MT" charset="0"/>
              <a:cs typeface="+mn-cs"/>
            </a:endParaRPr>
          </a:p>
        </p:txBody>
      </p:sp>
      <p:sp>
        <p:nvSpPr>
          <p:cNvPr id="25605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3313113"/>
            <a:ext cx="3810000" cy="3200400"/>
          </a:xfrm>
        </p:spPr>
        <p:txBody>
          <a:bodyPr/>
          <a:lstStyle/>
          <a:p>
            <a:pPr>
              <a:lnSpc>
                <a:spcPct val="90000"/>
              </a:lnSpc>
              <a:buFont typeface="Wingdings" charset="0"/>
              <a:buNone/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Cons:</a:t>
            </a:r>
          </a:p>
          <a:p>
            <a:pPr>
              <a:lnSpc>
                <a:spcPct val="90000"/>
              </a:lnSpc>
              <a:defRPr/>
            </a:pPr>
            <a:r>
              <a:rPr lang="en-US" sz="2400" dirty="0">
                <a:latin typeface="Gill Sans MT" charset="0"/>
                <a:cs typeface="+mn-cs"/>
              </a:rPr>
              <a:t>collisions, </a:t>
            </a:r>
            <a:r>
              <a:rPr lang="en-US" sz="2400" dirty="0">
                <a:solidFill>
                  <a:srgbClr val="0070C0"/>
                </a:solidFill>
                <a:latin typeface="Gill Sans MT" charset="0"/>
                <a:cs typeface="+mn-cs"/>
              </a:rPr>
              <a:t>wasting slots</a:t>
            </a:r>
          </a:p>
          <a:p>
            <a:pPr>
              <a:lnSpc>
                <a:spcPct val="90000"/>
              </a:lnSpc>
              <a:defRPr/>
            </a:pPr>
            <a:r>
              <a:rPr lang="en-US" sz="2400" dirty="0">
                <a:latin typeface="Gill Sans MT" charset="0"/>
                <a:cs typeface="+mn-cs"/>
              </a:rPr>
              <a:t>idle slots</a:t>
            </a:r>
          </a:p>
          <a:p>
            <a:pPr>
              <a:lnSpc>
                <a:spcPct val="90000"/>
              </a:lnSpc>
              <a:defRPr/>
            </a:pPr>
            <a:r>
              <a:rPr lang="en-US" sz="2400" dirty="0">
                <a:latin typeface="Gill Sans MT" charset="0"/>
                <a:cs typeface="+mn-cs"/>
              </a:rPr>
              <a:t>nodes may be </a:t>
            </a:r>
            <a:r>
              <a:rPr lang="en-US" sz="2400" dirty="0">
                <a:solidFill>
                  <a:srgbClr val="0070C0"/>
                </a:solidFill>
                <a:latin typeface="Gill Sans MT" charset="0"/>
                <a:cs typeface="+mn-cs"/>
              </a:rPr>
              <a:t>able to detect collision</a:t>
            </a:r>
            <a:r>
              <a:rPr lang="en-US" sz="2400" dirty="0">
                <a:latin typeface="Gill Sans MT" charset="0"/>
                <a:cs typeface="+mn-cs"/>
              </a:rPr>
              <a:t> in less than time to transmit packet</a:t>
            </a:r>
          </a:p>
          <a:p>
            <a:pPr>
              <a:lnSpc>
                <a:spcPct val="90000"/>
              </a:lnSpc>
              <a:defRPr/>
            </a:pPr>
            <a:r>
              <a:rPr lang="en-US" sz="2400" dirty="0">
                <a:solidFill>
                  <a:srgbClr val="0070C0"/>
                </a:solidFill>
                <a:latin typeface="Gill Sans MT" charset="0"/>
                <a:cs typeface="+mn-cs"/>
              </a:rPr>
              <a:t>clock synchronization</a:t>
            </a:r>
          </a:p>
        </p:txBody>
      </p:sp>
      <p:sp>
        <p:nvSpPr>
          <p:cNvPr id="25606" name="Rectangle 5"/>
          <p:cNvSpPr>
            <a:spLocks noGrp="1" noChangeArrowheads="1"/>
          </p:cNvSpPr>
          <p:nvPr>
            <p:ph type="title"/>
          </p:nvPr>
        </p:nvSpPr>
        <p:spPr>
          <a:xfrm>
            <a:off x="533400" y="106363"/>
            <a:ext cx="4954588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Slotted </a:t>
            </a:r>
            <a:r>
              <a:rPr lang="en-US" sz="4000" dirty="0">
                <a:latin typeface="Gill Sans MT" charset="0"/>
                <a:cs typeface="+mj-cs"/>
              </a:rPr>
              <a:t>ALOHA</a:t>
            </a:r>
          </a:p>
        </p:txBody>
      </p:sp>
      <p:pic>
        <p:nvPicPr>
          <p:cNvPr id="89094" name="Picture 6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" y="920750"/>
            <a:ext cx="3656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9095" name="Group 64"/>
          <p:cNvGrpSpPr>
            <a:grpSpLocks/>
          </p:cNvGrpSpPr>
          <p:nvPr/>
        </p:nvGrpSpPr>
        <p:grpSpPr bwMode="auto">
          <a:xfrm>
            <a:off x="1028700" y="1350963"/>
            <a:ext cx="6053138" cy="1938337"/>
            <a:chOff x="648" y="899"/>
            <a:chExt cx="3813" cy="1221"/>
          </a:xfrm>
        </p:grpSpPr>
        <p:grpSp>
          <p:nvGrpSpPr>
            <p:cNvPr id="89096" name="Group 9"/>
            <p:cNvGrpSpPr>
              <a:grpSpLocks/>
            </p:cNvGrpSpPr>
            <p:nvPr/>
          </p:nvGrpSpPr>
          <p:grpSpPr bwMode="auto">
            <a:xfrm>
              <a:off x="1193" y="899"/>
              <a:ext cx="283" cy="192"/>
              <a:chOff x="1185" y="903"/>
              <a:chExt cx="283" cy="192"/>
            </a:xfrm>
          </p:grpSpPr>
          <p:sp>
            <p:nvSpPr>
              <p:cNvPr id="25660" name="Rectangle 7"/>
              <p:cNvSpPr>
                <a:spLocks noChangeArrowheads="1"/>
              </p:cNvSpPr>
              <p:nvPr/>
            </p:nvSpPr>
            <p:spPr bwMode="auto">
              <a:xfrm>
                <a:off x="1185" y="924"/>
                <a:ext cx="283" cy="169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25661" name="Text Box 8"/>
              <p:cNvSpPr txBox="1">
                <a:spLocks noChangeArrowheads="1"/>
              </p:cNvSpPr>
              <p:nvPr/>
            </p:nvSpPr>
            <p:spPr bwMode="auto">
              <a:xfrm>
                <a:off x="1236" y="903"/>
                <a:ext cx="17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400" b="1" i="0" dirty="0">
                    <a:latin typeface="Arial" charset="0"/>
                    <a:cs typeface="+mn-cs"/>
                  </a:rPr>
                  <a:t>1</a:t>
                </a:r>
              </a:p>
            </p:txBody>
          </p:sp>
        </p:grpSp>
        <p:grpSp>
          <p:nvGrpSpPr>
            <p:cNvPr id="89097" name="Group 10"/>
            <p:cNvGrpSpPr>
              <a:grpSpLocks/>
            </p:cNvGrpSpPr>
            <p:nvPr/>
          </p:nvGrpSpPr>
          <p:grpSpPr bwMode="auto">
            <a:xfrm>
              <a:off x="1811" y="901"/>
              <a:ext cx="283" cy="192"/>
              <a:chOff x="1185" y="903"/>
              <a:chExt cx="283" cy="192"/>
            </a:xfrm>
          </p:grpSpPr>
          <p:sp>
            <p:nvSpPr>
              <p:cNvPr id="25658" name="Rectangle 11"/>
              <p:cNvSpPr>
                <a:spLocks noChangeArrowheads="1"/>
              </p:cNvSpPr>
              <p:nvPr/>
            </p:nvSpPr>
            <p:spPr bwMode="auto">
              <a:xfrm>
                <a:off x="1185" y="924"/>
                <a:ext cx="283" cy="169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25659" name="Text Box 12"/>
              <p:cNvSpPr txBox="1">
                <a:spLocks noChangeArrowheads="1"/>
              </p:cNvSpPr>
              <p:nvPr/>
            </p:nvSpPr>
            <p:spPr bwMode="auto">
              <a:xfrm>
                <a:off x="1236" y="903"/>
                <a:ext cx="17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400" b="1" i="0" dirty="0">
                    <a:latin typeface="Arial" charset="0"/>
                    <a:cs typeface="+mn-cs"/>
                  </a:rPr>
                  <a:t>1</a:t>
                </a:r>
              </a:p>
            </p:txBody>
          </p:sp>
        </p:grpSp>
        <p:grpSp>
          <p:nvGrpSpPr>
            <p:cNvPr id="89098" name="Group 13"/>
            <p:cNvGrpSpPr>
              <a:grpSpLocks/>
            </p:cNvGrpSpPr>
            <p:nvPr/>
          </p:nvGrpSpPr>
          <p:grpSpPr bwMode="auto">
            <a:xfrm>
              <a:off x="2779" y="902"/>
              <a:ext cx="283" cy="192"/>
              <a:chOff x="1185" y="903"/>
              <a:chExt cx="283" cy="192"/>
            </a:xfrm>
          </p:grpSpPr>
          <p:sp>
            <p:nvSpPr>
              <p:cNvPr id="25656" name="Rectangle 14"/>
              <p:cNvSpPr>
                <a:spLocks noChangeArrowheads="1"/>
              </p:cNvSpPr>
              <p:nvPr/>
            </p:nvSpPr>
            <p:spPr bwMode="auto">
              <a:xfrm>
                <a:off x="1185" y="924"/>
                <a:ext cx="283" cy="169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25657" name="Text Box 15"/>
              <p:cNvSpPr txBox="1">
                <a:spLocks noChangeArrowheads="1"/>
              </p:cNvSpPr>
              <p:nvPr/>
            </p:nvSpPr>
            <p:spPr bwMode="auto">
              <a:xfrm>
                <a:off x="1236" y="903"/>
                <a:ext cx="17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400" b="1" i="0" dirty="0">
                    <a:latin typeface="Arial" charset="0"/>
                    <a:cs typeface="+mn-cs"/>
                  </a:rPr>
                  <a:t>1</a:t>
                </a:r>
              </a:p>
            </p:txBody>
          </p:sp>
        </p:grpSp>
        <p:grpSp>
          <p:nvGrpSpPr>
            <p:cNvPr id="89099" name="Group 16"/>
            <p:cNvGrpSpPr>
              <a:grpSpLocks/>
            </p:cNvGrpSpPr>
            <p:nvPr/>
          </p:nvGrpSpPr>
          <p:grpSpPr bwMode="auto">
            <a:xfrm>
              <a:off x="3419" y="899"/>
              <a:ext cx="283" cy="192"/>
              <a:chOff x="1185" y="903"/>
              <a:chExt cx="283" cy="192"/>
            </a:xfrm>
          </p:grpSpPr>
          <p:sp>
            <p:nvSpPr>
              <p:cNvPr id="25654" name="Rectangle 17"/>
              <p:cNvSpPr>
                <a:spLocks noChangeArrowheads="1"/>
              </p:cNvSpPr>
              <p:nvPr/>
            </p:nvSpPr>
            <p:spPr bwMode="auto">
              <a:xfrm>
                <a:off x="1185" y="924"/>
                <a:ext cx="283" cy="169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25655" name="Text Box 18"/>
              <p:cNvSpPr txBox="1">
                <a:spLocks noChangeArrowheads="1"/>
              </p:cNvSpPr>
              <p:nvPr/>
            </p:nvSpPr>
            <p:spPr bwMode="auto">
              <a:xfrm>
                <a:off x="1236" y="903"/>
                <a:ext cx="17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400" b="1" i="0" dirty="0">
                    <a:latin typeface="Arial" charset="0"/>
                    <a:cs typeface="+mn-cs"/>
                  </a:rPr>
                  <a:t>1</a:t>
                </a:r>
              </a:p>
            </p:txBody>
          </p:sp>
        </p:grpSp>
        <p:grpSp>
          <p:nvGrpSpPr>
            <p:cNvPr id="89100" name="Group 24"/>
            <p:cNvGrpSpPr>
              <a:grpSpLocks/>
            </p:cNvGrpSpPr>
            <p:nvPr/>
          </p:nvGrpSpPr>
          <p:grpSpPr bwMode="auto">
            <a:xfrm>
              <a:off x="1194" y="1225"/>
              <a:ext cx="283" cy="192"/>
              <a:chOff x="4584" y="1229"/>
              <a:chExt cx="283" cy="192"/>
            </a:xfrm>
          </p:grpSpPr>
          <p:sp>
            <p:nvSpPr>
              <p:cNvPr id="25652" name="Rectangle 20"/>
              <p:cNvSpPr>
                <a:spLocks noChangeArrowheads="1"/>
              </p:cNvSpPr>
              <p:nvPr/>
            </p:nvSpPr>
            <p:spPr bwMode="auto">
              <a:xfrm>
                <a:off x="4584" y="1247"/>
                <a:ext cx="283" cy="169"/>
              </a:xfrm>
              <a:prstGeom prst="rect">
                <a:avLst/>
              </a:prstGeom>
              <a:solidFill>
                <a:srgbClr val="33CC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25653" name="Text Box 21"/>
              <p:cNvSpPr txBox="1">
                <a:spLocks noChangeArrowheads="1"/>
              </p:cNvSpPr>
              <p:nvPr/>
            </p:nvSpPr>
            <p:spPr bwMode="auto">
              <a:xfrm>
                <a:off x="4636" y="1229"/>
                <a:ext cx="17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80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400" b="1" i="0" dirty="0">
                    <a:latin typeface="Arial" charset="0"/>
                    <a:cs typeface="+mn-cs"/>
                  </a:rPr>
                  <a:t>2</a:t>
                </a:r>
              </a:p>
            </p:txBody>
          </p:sp>
        </p:grpSp>
        <p:grpSp>
          <p:nvGrpSpPr>
            <p:cNvPr id="89101" name="Group 31"/>
            <p:cNvGrpSpPr>
              <a:grpSpLocks/>
            </p:cNvGrpSpPr>
            <p:nvPr/>
          </p:nvGrpSpPr>
          <p:grpSpPr bwMode="auto">
            <a:xfrm>
              <a:off x="1195" y="1546"/>
              <a:ext cx="283" cy="192"/>
              <a:chOff x="4827" y="1591"/>
              <a:chExt cx="283" cy="192"/>
            </a:xfrm>
          </p:grpSpPr>
          <p:sp>
            <p:nvSpPr>
              <p:cNvPr id="25650" name="Rectangle 22"/>
              <p:cNvSpPr>
                <a:spLocks noChangeArrowheads="1"/>
              </p:cNvSpPr>
              <p:nvPr/>
            </p:nvSpPr>
            <p:spPr bwMode="auto">
              <a:xfrm>
                <a:off x="4827" y="1609"/>
                <a:ext cx="283" cy="169"/>
              </a:xfrm>
              <a:prstGeom prst="rect">
                <a:avLst/>
              </a:prstGeom>
              <a:solidFill>
                <a:srgbClr val="D6009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25651" name="Text Box 23"/>
              <p:cNvSpPr txBox="1">
                <a:spLocks noChangeArrowheads="1"/>
              </p:cNvSpPr>
              <p:nvPr/>
            </p:nvSpPr>
            <p:spPr bwMode="auto">
              <a:xfrm>
                <a:off x="4872" y="1591"/>
                <a:ext cx="17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80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400" b="1" i="0" dirty="0">
                    <a:latin typeface="Arial" charset="0"/>
                    <a:cs typeface="+mn-cs"/>
                  </a:rPr>
                  <a:t>3</a:t>
                </a:r>
              </a:p>
            </p:txBody>
          </p:sp>
        </p:grpSp>
        <p:grpSp>
          <p:nvGrpSpPr>
            <p:cNvPr id="89102" name="Group 25"/>
            <p:cNvGrpSpPr>
              <a:grpSpLocks/>
            </p:cNvGrpSpPr>
            <p:nvPr/>
          </p:nvGrpSpPr>
          <p:grpSpPr bwMode="auto">
            <a:xfrm>
              <a:off x="1817" y="1226"/>
              <a:ext cx="283" cy="192"/>
              <a:chOff x="4584" y="1229"/>
              <a:chExt cx="283" cy="192"/>
            </a:xfrm>
          </p:grpSpPr>
          <p:sp>
            <p:nvSpPr>
              <p:cNvPr id="25648" name="Rectangle 26"/>
              <p:cNvSpPr>
                <a:spLocks noChangeArrowheads="1"/>
              </p:cNvSpPr>
              <p:nvPr/>
            </p:nvSpPr>
            <p:spPr bwMode="auto">
              <a:xfrm>
                <a:off x="4584" y="1247"/>
                <a:ext cx="283" cy="169"/>
              </a:xfrm>
              <a:prstGeom prst="rect">
                <a:avLst/>
              </a:prstGeom>
              <a:solidFill>
                <a:srgbClr val="33CC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25649" name="Text Box 27"/>
              <p:cNvSpPr txBox="1">
                <a:spLocks noChangeArrowheads="1"/>
              </p:cNvSpPr>
              <p:nvPr/>
            </p:nvSpPr>
            <p:spPr bwMode="auto">
              <a:xfrm>
                <a:off x="4636" y="1229"/>
                <a:ext cx="17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80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400" b="1" i="0" dirty="0">
                    <a:latin typeface="Arial" charset="0"/>
                    <a:cs typeface="+mn-cs"/>
                  </a:rPr>
                  <a:t>2</a:t>
                </a:r>
              </a:p>
            </p:txBody>
          </p:sp>
        </p:grpSp>
        <p:grpSp>
          <p:nvGrpSpPr>
            <p:cNvPr id="89103" name="Group 28"/>
            <p:cNvGrpSpPr>
              <a:grpSpLocks/>
            </p:cNvGrpSpPr>
            <p:nvPr/>
          </p:nvGrpSpPr>
          <p:grpSpPr bwMode="auto">
            <a:xfrm>
              <a:off x="2143" y="1227"/>
              <a:ext cx="283" cy="192"/>
              <a:chOff x="4584" y="1229"/>
              <a:chExt cx="283" cy="192"/>
            </a:xfrm>
          </p:grpSpPr>
          <p:sp>
            <p:nvSpPr>
              <p:cNvPr id="25646" name="Rectangle 29"/>
              <p:cNvSpPr>
                <a:spLocks noChangeArrowheads="1"/>
              </p:cNvSpPr>
              <p:nvPr/>
            </p:nvSpPr>
            <p:spPr bwMode="auto">
              <a:xfrm>
                <a:off x="4584" y="1247"/>
                <a:ext cx="283" cy="169"/>
              </a:xfrm>
              <a:prstGeom prst="rect">
                <a:avLst/>
              </a:prstGeom>
              <a:solidFill>
                <a:srgbClr val="33CC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25647" name="Text Box 30"/>
              <p:cNvSpPr txBox="1">
                <a:spLocks noChangeArrowheads="1"/>
              </p:cNvSpPr>
              <p:nvPr/>
            </p:nvSpPr>
            <p:spPr bwMode="auto">
              <a:xfrm>
                <a:off x="4636" y="1229"/>
                <a:ext cx="17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80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400" b="1" i="0" dirty="0">
                    <a:latin typeface="Arial" charset="0"/>
                    <a:cs typeface="+mn-cs"/>
                  </a:rPr>
                  <a:t>2</a:t>
                </a:r>
              </a:p>
            </p:txBody>
          </p:sp>
        </p:grpSp>
        <p:grpSp>
          <p:nvGrpSpPr>
            <p:cNvPr id="89104" name="Group 32"/>
            <p:cNvGrpSpPr>
              <a:grpSpLocks/>
            </p:cNvGrpSpPr>
            <p:nvPr/>
          </p:nvGrpSpPr>
          <p:grpSpPr bwMode="auto">
            <a:xfrm>
              <a:off x="2780" y="1547"/>
              <a:ext cx="283" cy="192"/>
              <a:chOff x="4827" y="1591"/>
              <a:chExt cx="283" cy="192"/>
            </a:xfrm>
          </p:grpSpPr>
          <p:sp>
            <p:nvSpPr>
              <p:cNvPr id="25644" name="Rectangle 33"/>
              <p:cNvSpPr>
                <a:spLocks noChangeArrowheads="1"/>
              </p:cNvSpPr>
              <p:nvPr/>
            </p:nvSpPr>
            <p:spPr bwMode="auto">
              <a:xfrm>
                <a:off x="4827" y="1609"/>
                <a:ext cx="283" cy="169"/>
              </a:xfrm>
              <a:prstGeom prst="rect">
                <a:avLst/>
              </a:prstGeom>
              <a:solidFill>
                <a:srgbClr val="D6009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25645" name="Text Box 34"/>
              <p:cNvSpPr txBox="1">
                <a:spLocks noChangeArrowheads="1"/>
              </p:cNvSpPr>
              <p:nvPr/>
            </p:nvSpPr>
            <p:spPr bwMode="auto">
              <a:xfrm>
                <a:off x="4872" y="1591"/>
                <a:ext cx="17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80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400" b="1" i="0" dirty="0">
                    <a:latin typeface="Arial" charset="0"/>
                    <a:cs typeface="+mn-cs"/>
                  </a:rPr>
                  <a:t>3</a:t>
                </a:r>
              </a:p>
            </p:txBody>
          </p:sp>
        </p:grpSp>
        <p:grpSp>
          <p:nvGrpSpPr>
            <p:cNvPr id="89105" name="Group 35"/>
            <p:cNvGrpSpPr>
              <a:grpSpLocks/>
            </p:cNvGrpSpPr>
            <p:nvPr/>
          </p:nvGrpSpPr>
          <p:grpSpPr bwMode="auto">
            <a:xfrm>
              <a:off x="3732" y="1548"/>
              <a:ext cx="283" cy="192"/>
              <a:chOff x="4827" y="1591"/>
              <a:chExt cx="283" cy="192"/>
            </a:xfrm>
          </p:grpSpPr>
          <p:sp>
            <p:nvSpPr>
              <p:cNvPr id="25642" name="Rectangle 36"/>
              <p:cNvSpPr>
                <a:spLocks noChangeArrowheads="1"/>
              </p:cNvSpPr>
              <p:nvPr/>
            </p:nvSpPr>
            <p:spPr bwMode="auto">
              <a:xfrm>
                <a:off x="4827" y="1609"/>
                <a:ext cx="283" cy="169"/>
              </a:xfrm>
              <a:prstGeom prst="rect">
                <a:avLst/>
              </a:prstGeom>
              <a:solidFill>
                <a:srgbClr val="D6009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25643" name="Text Box 37"/>
              <p:cNvSpPr txBox="1">
                <a:spLocks noChangeArrowheads="1"/>
              </p:cNvSpPr>
              <p:nvPr/>
            </p:nvSpPr>
            <p:spPr bwMode="auto">
              <a:xfrm>
                <a:off x="4872" y="1591"/>
                <a:ext cx="17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80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400" b="1" i="0" dirty="0">
                    <a:latin typeface="Arial" charset="0"/>
                    <a:cs typeface="+mn-cs"/>
                  </a:rPr>
                  <a:t>3</a:t>
                </a:r>
              </a:p>
            </p:txBody>
          </p:sp>
        </p:grpSp>
        <p:sp>
          <p:nvSpPr>
            <p:cNvPr id="25619" name="Text Box 38"/>
            <p:cNvSpPr txBox="1">
              <a:spLocks noChangeArrowheads="1"/>
            </p:cNvSpPr>
            <p:nvPr/>
          </p:nvSpPr>
          <p:spPr bwMode="auto">
            <a:xfrm>
              <a:off x="659" y="921"/>
              <a:ext cx="45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i="0" dirty="0">
                  <a:latin typeface="Arial" charset="0"/>
                  <a:cs typeface="+mn-cs"/>
                </a:rPr>
                <a:t>node 1</a:t>
              </a:r>
            </a:p>
          </p:txBody>
        </p:sp>
        <p:sp>
          <p:nvSpPr>
            <p:cNvPr id="25620" name="Text Box 39"/>
            <p:cNvSpPr txBox="1">
              <a:spLocks noChangeArrowheads="1"/>
            </p:cNvSpPr>
            <p:nvPr/>
          </p:nvSpPr>
          <p:spPr bwMode="auto">
            <a:xfrm>
              <a:off x="648" y="1245"/>
              <a:ext cx="45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i="0" dirty="0">
                  <a:latin typeface="Arial" charset="0"/>
                  <a:cs typeface="+mn-cs"/>
                </a:rPr>
                <a:t>node 2</a:t>
              </a:r>
            </a:p>
          </p:txBody>
        </p:sp>
        <p:sp>
          <p:nvSpPr>
            <p:cNvPr id="25621" name="Text Box 40"/>
            <p:cNvSpPr txBox="1">
              <a:spLocks noChangeArrowheads="1"/>
            </p:cNvSpPr>
            <p:nvPr/>
          </p:nvSpPr>
          <p:spPr bwMode="auto">
            <a:xfrm>
              <a:off x="677" y="1562"/>
              <a:ext cx="45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i="0" dirty="0">
                  <a:latin typeface="Arial" charset="0"/>
                  <a:cs typeface="+mn-cs"/>
                </a:rPr>
                <a:t>node 3</a:t>
              </a:r>
            </a:p>
          </p:txBody>
        </p:sp>
        <p:sp>
          <p:nvSpPr>
            <p:cNvPr id="25622" name="Line 41"/>
            <p:cNvSpPr>
              <a:spLocks noChangeShapeType="1"/>
            </p:cNvSpPr>
            <p:nvPr/>
          </p:nvSpPr>
          <p:spPr bwMode="auto">
            <a:xfrm>
              <a:off x="1179" y="1882"/>
              <a:ext cx="328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5623" name="Line 42"/>
            <p:cNvSpPr>
              <a:spLocks noChangeShapeType="1"/>
            </p:cNvSpPr>
            <p:nvPr/>
          </p:nvSpPr>
          <p:spPr bwMode="auto">
            <a:xfrm>
              <a:off x="1181" y="1819"/>
              <a:ext cx="0" cy="13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5624" name="Line 43"/>
            <p:cNvSpPr>
              <a:spLocks noChangeShapeType="1"/>
            </p:cNvSpPr>
            <p:nvPr/>
          </p:nvSpPr>
          <p:spPr bwMode="auto">
            <a:xfrm>
              <a:off x="1496" y="1819"/>
              <a:ext cx="0" cy="13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5625" name="Line 44"/>
            <p:cNvSpPr>
              <a:spLocks noChangeShapeType="1"/>
            </p:cNvSpPr>
            <p:nvPr/>
          </p:nvSpPr>
          <p:spPr bwMode="auto">
            <a:xfrm>
              <a:off x="1813" y="1817"/>
              <a:ext cx="0" cy="13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5626" name="Line 45"/>
            <p:cNvSpPr>
              <a:spLocks noChangeShapeType="1"/>
            </p:cNvSpPr>
            <p:nvPr/>
          </p:nvSpPr>
          <p:spPr bwMode="auto">
            <a:xfrm>
              <a:off x="2132" y="1819"/>
              <a:ext cx="0" cy="13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5627" name="Line 46"/>
            <p:cNvSpPr>
              <a:spLocks noChangeShapeType="1"/>
            </p:cNvSpPr>
            <p:nvPr/>
          </p:nvSpPr>
          <p:spPr bwMode="auto">
            <a:xfrm>
              <a:off x="2450" y="1817"/>
              <a:ext cx="0" cy="13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5628" name="Line 47"/>
            <p:cNvSpPr>
              <a:spLocks noChangeShapeType="1"/>
            </p:cNvSpPr>
            <p:nvPr/>
          </p:nvSpPr>
          <p:spPr bwMode="auto">
            <a:xfrm>
              <a:off x="2770" y="1819"/>
              <a:ext cx="0" cy="13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5629" name="Line 48"/>
            <p:cNvSpPr>
              <a:spLocks noChangeShapeType="1"/>
            </p:cNvSpPr>
            <p:nvPr/>
          </p:nvSpPr>
          <p:spPr bwMode="auto">
            <a:xfrm>
              <a:off x="3088" y="1819"/>
              <a:ext cx="0" cy="13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5630" name="Line 49"/>
            <p:cNvSpPr>
              <a:spLocks noChangeShapeType="1"/>
            </p:cNvSpPr>
            <p:nvPr/>
          </p:nvSpPr>
          <p:spPr bwMode="auto">
            <a:xfrm>
              <a:off x="3406" y="1817"/>
              <a:ext cx="0" cy="13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5631" name="Line 50"/>
            <p:cNvSpPr>
              <a:spLocks noChangeShapeType="1"/>
            </p:cNvSpPr>
            <p:nvPr/>
          </p:nvSpPr>
          <p:spPr bwMode="auto">
            <a:xfrm>
              <a:off x="3726" y="1815"/>
              <a:ext cx="0" cy="13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5632" name="Line 51"/>
            <p:cNvSpPr>
              <a:spLocks noChangeShapeType="1"/>
            </p:cNvSpPr>
            <p:nvPr/>
          </p:nvSpPr>
          <p:spPr bwMode="auto">
            <a:xfrm>
              <a:off x="4034" y="1813"/>
              <a:ext cx="0" cy="13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5633" name="Text Box 54"/>
            <p:cNvSpPr txBox="1">
              <a:spLocks noChangeArrowheads="1"/>
            </p:cNvSpPr>
            <p:nvPr/>
          </p:nvSpPr>
          <p:spPr bwMode="auto">
            <a:xfrm>
              <a:off x="1220" y="1883"/>
              <a:ext cx="22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b="1" i="0" dirty="0">
                  <a:solidFill>
                    <a:srgbClr val="C00000"/>
                  </a:solidFill>
                  <a:latin typeface="Arial" charset="0"/>
                  <a:cs typeface="+mn-cs"/>
                </a:rPr>
                <a:t>C</a:t>
              </a:r>
            </a:p>
          </p:txBody>
        </p:sp>
        <p:sp>
          <p:nvSpPr>
            <p:cNvPr id="25634" name="Text Box 55"/>
            <p:cNvSpPr txBox="1">
              <a:spLocks noChangeArrowheads="1"/>
            </p:cNvSpPr>
            <p:nvPr/>
          </p:nvSpPr>
          <p:spPr bwMode="auto">
            <a:xfrm>
              <a:off x="1862" y="1889"/>
              <a:ext cx="22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b="1" i="0" dirty="0">
                  <a:solidFill>
                    <a:srgbClr val="C00000"/>
                  </a:solidFill>
                  <a:latin typeface="Arial" charset="0"/>
                  <a:cs typeface="+mn-cs"/>
                </a:rPr>
                <a:t>C</a:t>
              </a:r>
            </a:p>
          </p:txBody>
        </p:sp>
        <p:sp>
          <p:nvSpPr>
            <p:cNvPr id="25635" name="Text Box 56"/>
            <p:cNvSpPr txBox="1">
              <a:spLocks noChangeArrowheads="1"/>
            </p:cNvSpPr>
            <p:nvPr/>
          </p:nvSpPr>
          <p:spPr bwMode="auto">
            <a:xfrm>
              <a:off x="2816" y="1889"/>
              <a:ext cx="22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b="1" i="0" dirty="0">
                  <a:solidFill>
                    <a:srgbClr val="C00000"/>
                  </a:solidFill>
                  <a:latin typeface="Arial" charset="0"/>
                  <a:cs typeface="+mn-cs"/>
                </a:rPr>
                <a:t>C</a:t>
              </a:r>
            </a:p>
          </p:txBody>
        </p:sp>
        <p:sp>
          <p:nvSpPr>
            <p:cNvPr id="25636" name="Text Box 58"/>
            <p:cNvSpPr txBox="1">
              <a:spLocks noChangeArrowheads="1"/>
            </p:cNvSpPr>
            <p:nvPr/>
          </p:nvSpPr>
          <p:spPr bwMode="auto">
            <a:xfrm>
              <a:off x="2186" y="1889"/>
              <a:ext cx="2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b="1" i="0" dirty="0">
                  <a:solidFill>
                    <a:srgbClr val="000099"/>
                  </a:solidFill>
                  <a:latin typeface="Arial" charset="0"/>
                  <a:cs typeface="+mn-cs"/>
                </a:rPr>
                <a:t>S</a:t>
              </a:r>
            </a:p>
          </p:txBody>
        </p:sp>
        <p:sp>
          <p:nvSpPr>
            <p:cNvPr id="25637" name="Text Box 59"/>
            <p:cNvSpPr txBox="1">
              <a:spLocks noChangeArrowheads="1"/>
            </p:cNvSpPr>
            <p:nvPr/>
          </p:nvSpPr>
          <p:spPr bwMode="auto">
            <a:xfrm>
              <a:off x="3446" y="1889"/>
              <a:ext cx="2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b="1" i="0" dirty="0">
                  <a:solidFill>
                    <a:srgbClr val="000099"/>
                  </a:solidFill>
                  <a:latin typeface="Arial" charset="0"/>
                  <a:cs typeface="+mn-cs"/>
                </a:rPr>
                <a:t>S</a:t>
              </a:r>
            </a:p>
          </p:txBody>
        </p:sp>
        <p:sp>
          <p:nvSpPr>
            <p:cNvPr id="25638" name="Text Box 60"/>
            <p:cNvSpPr txBox="1">
              <a:spLocks noChangeArrowheads="1"/>
            </p:cNvSpPr>
            <p:nvPr/>
          </p:nvSpPr>
          <p:spPr bwMode="auto">
            <a:xfrm>
              <a:off x="3752" y="1883"/>
              <a:ext cx="2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b="1" i="0" dirty="0">
                  <a:solidFill>
                    <a:srgbClr val="000099"/>
                  </a:solidFill>
                  <a:latin typeface="Arial" charset="0"/>
                  <a:cs typeface="+mn-cs"/>
                </a:rPr>
                <a:t>S</a:t>
              </a:r>
            </a:p>
          </p:txBody>
        </p:sp>
        <p:sp>
          <p:nvSpPr>
            <p:cNvPr id="25639" name="Text Box 61"/>
            <p:cNvSpPr txBox="1">
              <a:spLocks noChangeArrowheads="1"/>
            </p:cNvSpPr>
            <p:nvPr/>
          </p:nvSpPr>
          <p:spPr bwMode="auto">
            <a:xfrm>
              <a:off x="1544" y="1883"/>
              <a:ext cx="2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b="1" i="0" dirty="0">
                  <a:solidFill>
                    <a:srgbClr val="000099"/>
                  </a:solidFill>
                  <a:latin typeface="Arial" charset="0"/>
                  <a:cs typeface="+mn-cs"/>
                </a:rPr>
                <a:t>E</a:t>
              </a:r>
            </a:p>
          </p:txBody>
        </p:sp>
        <p:sp>
          <p:nvSpPr>
            <p:cNvPr id="25640" name="Text Box 62"/>
            <p:cNvSpPr txBox="1">
              <a:spLocks noChangeArrowheads="1"/>
            </p:cNvSpPr>
            <p:nvPr/>
          </p:nvSpPr>
          <p:spPr bwMode="auto">
            <a:xfrm>
              <a:off x="2504" y="1889"/>
              <a:ext cx="2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b="1" i="0" dirty="0">
                  <a:solidFill>
                    <a:srgbClr val="000099"/>
                  </a:solidFill>
                  <a:latin typeface="Arial" charset="0"/>
                  <a:cs typeface="+mn-cs"/>
                </a:rPr>
                <a:t>E</a:t>
              </a:r>
            </a:p>
          </p:txBody>
        </p:sp>
        <p:sp>
          <p:nvSpPr>
            <p:cNvPr id="25641" name="Text Box 63"/>
            <p:cNvSpPr txBox="1">
              <a:spLocks noChangeArrowheads="1"/>
            </p:cNvSpPr>
            <p:nvPr/>
          </p:nvSpPr>
          <p:spPr bwMode="auto">
            <a:xfrm>
              <a:off x="3134" y="1889"/>
              <a:ext cx="2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b="1" i="0" dirty="0">
                  <a:solidFill>
                    <a:srgbClr val="000099"/>
                  </a:solidFill>
                  <a:latin typeface="Arial" charset="0"/>
                  <a:cs typeface="+mn-cs"/>
                </a:rPr>
                <a:t>E</a:t>
              </a:r>
            </a:p>
          </p:txBody>
        </p:sp>
      </p:grpSp>
      <p:sp>
        <p:nvSpPr>
          <p:cNvPr id="6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13</a:t>
            </a:fld>
            <a:endParaRPr lang="en-US" sz="1200" dirty="0">
              <a:latin typeface="Tahoma" charset="0"/>
            </a:endParaRPr>
          </a:p>
        </p:txBody>
      </p:sp>
      <p:sp>
        <p:nvSpPr>
          <p:cNvPr id="6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</p:spTree>
    <p:extLst>
      <p:ext uri="{BB962C8B-B14F-4D97-AF65-F5344CB8AC3E}">
        <p14:creationId xmlns:p14="http://schemas.microsoft.com/office/powerpoint/2010/main" val="6197059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3" name="Picture 4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38" y="1004888"/>
            <a:ext cx="77692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1" name="Rectangle 2"/>
          <p:cNvSpPr>
            <a:spLocks noGrp="1" noChangeArrowheads="1"/>
          </p:cNvSpPr>
          <p:nvPr>
            <p:ph type="title"/>
          </p:nvPr>
        </p:nvSpPr>
        <p:spPr>
          <a:xfrm>
            <a:off x="333375" y="228600"/>
            <a:ext cx="8464550" cy="11430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latin typeface="Gill Sans MT" charset="0"/>
                <a:cs typeface="+mj-cs"/>
              </a:rPr>
              <a:t>CSMA (carrier sense multiple access)</a:t>
            </a:r>
            <a:endParaRPr lang="en-US" dirty="0">
              <a:latin typeface="Gill Sans MT" charset="0"/>
              <a:cs typeface="+mj-cs"/>
            </a:endParaRPr>
          </a:p>
        </p:txBody>
      </p:sp>
      <p:sp>
        <p:nvSpPr>
          <p:cNvPr id="297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06525" y="1662113"/>
            <a:ext cx="6467475" cy="3246437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3600" i="1" dirty="0">
                <a:solidFill>
                  <a:srgbClr val="CC0000"/>
                </a:solidFill>
                <a:cs typeface="+mn-cs"/>
              </a:rPr>
              <a:t>CSMA</a:t>
            </a:r>
            <a:r>
              <a:rPr lang="en-US" sz="3600" dirty="0">
                <a:solidFill>
                  <a:srgbClr val="FF0000"/>
                </a:solidFill>
                <a:cs typeface="+mn-cs"/>
              </a:rPr>
              <a:t>:</a:t>
            </a:r>
            <a:r>
              <a:rPr lang="en-US" sz="3200" dirty="0">
                <a:cs typeface="+mn-cs"/>
              </a:rPr>
              <a:t> listen before transmit:</a:t>
            </a:r>
          </a:p>
          <a:p>
            <a:pPr>
              <a:buFont typeface="Wingdings" charset="0"/>
              <a:buNone/>
              <a:defRPr/>
            </a:pPr>
            <a:r>
              <a:rPr lang="en-US" dirty="0">
                <a:solidFill>
                  <a:srgbClr val="000099"/>
                </a:solidFill>
                <a:cs typeface="+mn-cs"/>
              </a:rPr>
              <a:t>if channel sensed idle:</a:t>
            </a:r>
            <a:r>
              <a:rPr lang="en-US" dirty="0">
                <a:cs typeface="+mn-cs"/>
              </a:rPr>
              <a:t> transmit </a:t>
            </a:r>
            <a:r>
              <a:rPr lang="en-US" dirty="0">
                <a:solidFill>
                  <a:srgbClr val="FF0000"/>
                </a:solidFill>
                <a:cs typeface="+mn-cs"/>
              </a:rPr>
              <a:t>entire</a:t>
            </a:r>
            <a:r>
              <a:rPr lang="en-US" dirty="0">
                <a:cs typeface="+mn-cs"/>
              </a:rPr>
              <a:t> frame</a:t>
            </a:r>
          </a:p>
          <a:p>
            <a:pPr>
              <a:defRPr/>
            </a:pPr>
            <a:r>
              <a:rPr lang="en-US" dirty="0">
                <a:solidFill>
                  <a:srgbClr val="000099"/>
                </a:solidFill>
                <a:cs typeface="+mn-cs"/>
              </a:rPr>
              <a:t>if channel sensed busy</a:t>
            </a:r>
            <a:r>
              <a:rPr lang="en-US" dirty="0">
                <a:cs typeface="+mn-cs"/>
              </a:rPr>
              <a:t>, defer transmission </a:t>
            </a:r>
            <a:br>
              <a:rPr lang="en-US" dirty="0">
                <a:cs typeface="+mn-cs"/>
              </a:rPr>
            </a:br>
            <a:br>
              <a:rPr lang="en-US" dirty="0">
                <a:cs typeface="+mn-cs"/>
              </a:rPr>
            </a:br>
            <a:endParaRPr lang="en-US" dirty="0">
              <a:cs typeface="+mn-cs"/>
            </a:endParaRPr>
          </a:p>
          <a:p>
            <a:pPr>
              <a:defRPr/>
            </a:pPr>
            <a:r>
              <a:rPr lang="en-US" b="1" dirty="0">
                <a:cs typeface="+mn-cs"/>
              </a:rPr>
              <a:t>human analogy: </a:t>
            </a:r>
            <a:r>
              <a:rPr lang="en-US" dirty="0">
                <a:cs typeface="+mn-cs"/>
              </a:rPr>
              <a:t>don</a:t>
            </a:r>
            <a:r>
              <a:rPr lang="ja-JP" altLang="en-US" dirty="0">
                <a:cs typeface="+mn-cs"/>
              </a:rPr>
              <a:t>’</a:t>
            </a:r>
            <a:r>
              <a:rPr lang="en-US" dirty="0">
                <a:cs typeface="+mn-cs"/>
              </a:rPr>
              <a:t>t interrupt others!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14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</p:spTree>
    <p:extLst>
      <p:ext uri="{BB962C8B-B14F-4D97-AF65-F5344CB8AC3E}">
        <p14:creationId xmlns:p14="http://schemas.microsoft.com/office/powerpoint/2010/main" val="17165669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CSMA collisions</a:t>
            </a:r>
          </a:p>
        </p:txBody>
      </p:sp>
      <p:sp>
        <p:nvSpPr>
          <p:cNvPr id="30725" name="Rectangle 9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3597275" cy="4648200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sz="2400" dirty="0">
                <a:solidFill>
                  <a:srgbClr val="CC0000"/>
                </a:solidFill>
                <a:latin typeface="Gill Sans MT" charset="0"/>
                <a:cs typeface="+mn-cs"/>
              </a:rPr>
              <a:t>collisions </a:t>
            </a:r>
            <a:r>
              <a:rPr lang="en-US" sz="2400" i="1" dirty="0">
                <a:solidFill>
                  <a:srgbClr val="CC0000"/>
                </a:solidFill>
                <a:latin typeface="Gill Sans MT" charset="0"/>
                <a:cs typeface="+mn-cs"/>
              </a:rPr>
              <a:t>can</a:t>
            </a:r>
            <a:r>
              <a:rPr lang="en-US" sz="2400" dirty="0">
                <a:solidFill>
                  <a:srgbClr val="CC0000"/>
                </a:solidFill>
                <a:latin typeface="Gill Sans MT" charset="0"/>
                <a:cs typeface="+mn-cs"/>
              </a:rPr>
              <a:t> still occur: </a:t>
            </a:r>
            <a:r>
              <a:rPr lang="en-US" sz="2400" dirty="0">
                <a:latin typeface="Gill Sans MT" charset="0"/>
                <a:cs typeface="+mn-cs"/>
              </a:rPr>
              <a:t>propagation delay means  two nodes may not hear each other</a:t>
            </a:r>
            <a:r>
              <a:rPr lang="ja-JP" altLang="en-US" sz="2400" dirty="0">
                <a:latin typeface="Gill Sans MT" charset="0"/>
                <a:cs typeface="+mn-cs"/>
              </a:rPr>
              <a:t>’</a:t>
            </a:r>
            <a:r>
              <a:rPr lang="en-US" sz="2400" dirty="0">
                <a:latin typeface="Gill Sans MT" charset="0"/>
                <a:cs typeface="+mn-cs"/>
              </a:rPr>
              <a:t>s transmission</a:t>
            </a:r>
          </a:p>
          <a:p>
            <a:pPr>
              <a:defRPr/>
            </a:pPr>
            <a:r>
              <a:rPr lang="en-US" sz="2400" dirty="0">
                <a:solidFill>
                  <a:srgbClr val="CC0000"/>
                </a:solidFill>
                <a:latin typeface="Gill Sans MT" charset="0"/>
                <a:cs typeface="+mn-cs"/>
              </a:rPr>
              <a:t>collision: </a:t>
            </a:r>
            <a:r>
              <a:rPr lang="en-US" sz="2400" dirty="0">
                <a:latin typeface="Gill Sans MT" charset="0"/>
                <a:cs typeface="+mn-cs"/>
              </a:rPr>
              <a:t>entire packet transmission time wasted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distance &amp; propagation delay play role in in determining collision probability</a:t>
            </a:r>
          </a:p>
          <a:p>
            <a:pPr lvl="1">
              <a:defRPr/>
            </a:pPr>
            <a:endParaRPr lang="en-US" sz="2000" dirty="0">
              <a:latin typeface="Gill Sans MT" charset="0"/>
            </a:endParaRPr>
          </a:p>
        </p:txBody>
      </p:sp>
      <p:sp>
        <p:nvSpPr>
          <p:cNvPr id="30726" name="Rectangle 10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defRPr/>
            </a:pPr>
            <a:endParaRPr lang="en-US" sz="2400" dirty="0">
              <a:latin typeface="Gill Sans MT" charset="0"/>
              <a:cs typeface="+mn-cs"/>
            </a:endParaRPr>
          </a:p>
        </p:txBody>
      </p:sp>
      <p:pic>
        <p:nvPicPr>
          <p:cNvPr id="99334" name="Picture 3" descr="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3413" y="1322388"/>
            <a:ext cx="4287837" cy="504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336" name="Picture 8" descr="underline_base"/>
          <p:cNvPicPr>
            <a:picLocks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3" y="1012825"/>
            <a:ext cx="3943350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0311" name="Rectangle 87"/>
          <p:cNvSpPr>
            <a:spLocks noChangeArrowheads="1"/>
          </p:cNvSpPr>
          <p:nvPr/>
        </p:nvSpPr>
        <p:spPr bwMode="auto">
          <a:xfrm>
            <a:off x="4827588" y="2552700"/>
            <a:ext cx="3736975" cy="2571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80312" name="Rectangle 88"/>
          <p:cNvSpPr>
            <a:spLocks noChangeArrowheads="1"/>
          </p:cNvSpPr>
          <p:nvPr/>
        </p:nvSpPr>
        <p:spPr bwMode="auto">
          <a:xfrm>
            <a:off x="4835525" y="2809875"/>
            <a:ext cx="3725863" cy="2571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80314" name="Rectangle 90"/>
          <p:cNvSpPr>
            <a:spLocks noChangeArrowheads="1"/>
          </p:cNvSpPr>
          <p:nvPr/>
        </p:nvSpPr>
        <p:spPr bwMode="auto">
          <a:xfrm>
            <a:off x="4797425" y="3062288"/>
            <a:ext cx="3763963" cy="16240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80315" name="Rectangle 91"/>
          <p:cNvSpPr>
            <a:spLocks noChangeArrowheads="1"/>
          </p:cNvSpPr>
          <p:nvPr/>
        </p:nvSpPr>
        <p:spPr bwMode="auto">
          <a:xfrm>
            <a:off x="4770438" y="4670425"/>
            <a:ext cx="3789362" cy="16351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0734" name="Rectangle 92"/>
          <p:cNvSpPr>
            <a:spLocks noChangeArrowheads="1"/>
          </p:cNvSpPr>
          <p:nvPr/>
        </p:nvSpPr>
        <p:spPr bwMode="auto">
          <a:xfrm>
            <a:off x="4764088" y="1254125"/>
            <a:ext cx="4040187" cy="13017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99342" name="Group 98"/>
          <p:cNvGrpSpPr>
            <a:grpSpLocks/>
          </p:cNvGrpSpPr>
          <p:nvPr/>
        </p:nvGrpSpPr>
        <p:grpSpPr bwMode="auto">
          <a:xfrm>
            <a:off x="4835525" y="1652585"/>
            <a:ext cx="3513137" cy="628650"/>
            <a:chOff x="3117" y="180"/>
            <a:chExt cx="2213" cy="396"/>
          </a:xfrm>
        </p:grpSpPr>
        <p:grpSp>
          <p:nvGrpSpPr>
            <p:cNvPr id="99343" name="Group 67"/>
            <p:cNvGrpSpPr>
              <a:grpSpLocks/>
            </p:cNvGrpSpPr>
            <p:nvPr/>
          </p:nvGrpSpPr>
          <p:grpSpPr bwMode="auto">
            <a:xfrm flipH="1">
              <a:off x="3117" y="245"/>
              <a:ext cx="316" cy="323"/>
              <a:chOff x="2839" y="3501"/>
              <a:chExt cx="755" cy="803"/>
            </a:xfrm>
          </p:grpSpPr>
          <p:pic>
            <p:nvPicPr>
              <p:cNvPr id="99358" name="Picture 68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9359" name="Freeform 69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99344" name="Group 70"/>
            <p:cNvGrpSpPr>
              <a:grpSpLocks/>
            </p:cNvGrpSpPr>
            <p:nvPr/>
          </p:nvGrpSpPr>
          <p:grpSpPr bwMode="auto">
            <a:xfrm flipH="1">
              <a:off x="3747" y="253"/>
              <a:ext cx="316" cy="323"/>
              <a:chOff x="2839" y="3501"/>
              <a:chExt cx="755" cy="803"/>
            </a:xfrm>
          </p:grpSpPr>
          <p:pic>
            <p:nvPicPr>
              <p:cNvPr id="99356" name="Picture 71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9357" name="Freeform 72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99345" name="Group 73"/>
            <p:cNvGrpSpPr>
              <a:grpSpLocks/>
            </p:cNvGrpSpPr>
            <p:nvPr/>
          </p:nvGrpSpPr>
          <p:grpSpPr bwMode="auto">
            <a:xfrm flipH="1">
              <a:off x="4356" y="247"/>
              <a:ext cx="316" cy="323"/>
              <a:chOff x="2839" y="3501"/>
              <a:chExt cx="755" cy="803"/>
            </a:xfrm>
          </p:grpSpPr>
          <p:pic>
            <p:nvPicPr>
              <p:cNvPr id="99354" name="Picture 74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9355" name="Freeform 75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99346" name="Group 76"/>
            <p:cNvGrpSpPr>
              <a:grpSpLocks/>
            </p:cNvGrpSpPr>
            <p:nvPr/>
          </p:nvGrpSpPr>
          <p:grpSpPr bwMode="auto">
            <a:xfrm flipH="1">
              <a:off x="5014" y="249"/>
              <a:ext cx="316" cy="323"/>
              <a:chOff x="2839" y="3501"/>
              <a:chExt cx="755" cy="803"/>
            </a:xfrm>
          </p:grpSpPr>
          <p:pic>
            <p:nvPicPr>
              <p:cNvPr id="99352" name="Picture 77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9353" name="Freeform 78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sp>
          <p:nvSpPr>
            <p:cNvPr id="30740" name="Line 93"/>
            <p:cNvSpPr>
              <a:spLocks noChangeShapeType="1"/>
            </p:cNvSpPr>
            <p:nvPr/>
          </p:nvSpPr>
          <p:spPr bwMode="auto">
            <a:xfrm>
              <a:off x="3309" y="181"/>
              <a:ext cx="198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0741" name="Line 94"/>
            <p:cNvSpPr>
              <a:spLocks noChangeShapeType="1"/>
            </p:cNvSpPr>
            <p:nvPr/>
          </p:nvSpPr>
          <p:spPr bwMode="auto">
            <a:xfrm>
              <a:off x="3309" y="180"/>
              <a:ext cx="0" cy="8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0742" name="Line 95"/>
            <p:cNvSpPr>
              <a:spLocks noChangeShapeType="1"/>
            </p:cNvSpPr>
            <p:nvPr/>
          </p:nvSpPr>
          <p:spPr bwMode="auto">
            <a:xfrm>
              <a:off x="3975" y="183"/>
              <a:ext cx="0" cy="8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0743" name="Line 96"/>
            <p:cNvSpPr>
              <a:spLocks noChangeShapeType="1"/>
            </p:cNvSpPr>
            <p:nvPr/>
          </p:nvSpPr>
          <p:spPr bwMode="auto">
            <a:xfrm>
              <a:off x="4578" y="183"/>
              <a:ext cx="0" cy="8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0744" name="Line 97"/>
            <p:cNvSpPr>
              <a:spLocks noChangeShapeType="1"/>
            </p:cNvSpPr>
            <p:nvPr/>
          </p:nvSpPr>
          <p:spPr bwMode="auto">
            <a:xfrm>
              <a:off x="5289" y="180"/>
              <a:ext cx="0" cy="8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3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15</a:t>
            </a:fld>
            <a:endParaRPr lang="en-US" sz="1200" dirty="0">
              <a:latin typeface="Tahoma" charset="0"/>
            </a:endParaRPr>
          </a:p>
        </p:txBody>
      </p:sp>
      <p:sp>
        <p:nvSpPr>
          <p:cNvPr id="3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  <p:sp>
        <p:nvSpPr>
          <p:cNvPr id="30728" name="Rectangle 6"/>
          <p:cNvSpPr>
            <a:spLocks noChangeArrowheads="1"/>
          </p:cNvSpPr>
          <p:nvPr/>
        </p:nvSpPr>
        <p:spPr bwMode="auto">
          <a:xfrm>
            <a:off x="5521325" y="1185863"/>
            <a:ext cx="25685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i="0" dirty="0">
                <a:latin typeface="Arial" charset="0"/>
                <a:cs typeface="+mn-cs"/>
              </a:rPr>
              <a:t>spatial layout of nodes </a:t>
            </a:r>
            <a:endParaRPr lang="en-US" sz="2000" i="0" dirty="0">
              <a:latin typeface="Arial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7040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"/>
                                        <p:tgtEl>
                                          <p:spTgt spid="1803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1" dur="500"/>
                                        <p:tgtEl>
                                          <p:spTgt spid="1803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6" dur="500"/>
                                        <p:tgtEl>
                                          <p:spTgt spid="1803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500"/>
                                        <p:tgtEl>
                                          <p:spTgt spid="1803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311" grpId="0" animBg="1"/>
      <p:bldP spid="180312" grpId="0" animBg="1"/>
      <p:bldP spid="180314" grpId="0" animBg="1"/>
      <p:bldP spid="1803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9" name="Picture 5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1016000"/>
            <a:ext cx="68564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9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95263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CSMA/CD </a:t>
            </a:r>
            <a:r>
              <a:rPr lang="en-US" sz="4000" dirty="0">
                <a:latin typeface="Gill Sans MT" charset="0"/>
                <a:cs typeface="+mj-cs"/>
              </a:rPr>
              <a:t>(collision detection)</a:t>
            </a:r>
          </a:p>
        </p:txBody>
      </p:sp>
      <p:sp>
        <p:nvSpPr>
          <p:cNvPr id="317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2288" y="1433513"/>
            <a:ext cx="8264525" cy="46482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3200" i="1" dirty="0">
                <a:solidFill>
                  <a:srgbClr val="CC0000"/>
                </a:solidFill>
                <a:latin typeface="Gill Sans MT" charset="0"/>
                <a:cs typeface="+mn-cs"/>
              </a:rPr>
              <a:t>CSMA/CD:</a:t>
            </a:r>
            <a:r>
              <a:rPr lang="en-US" dirty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carrier sensing, deferral as in CSMA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collisions </a:t>
            </a:r>
            <a:r>
              <a:rPr lang="en-US" i="1" dirty="0">
                <a:latin typeface="Gill Sans MT" charset="0"/>
              </a:rPr>
              <a:t>detected</a:t>
            </a:r>
            <a:r>
              <a:rPr lang="en-US" dirty="0">
                <a:latin typeface="Gill Sans MT" charset="0"/>
              </a:rPr>
              <a:t> within short time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colliding transmissions aborted, reducing channel wastage </a:t>
            </a:r>
          </a:p>
          <a:p>
            <a:pPr>
              <a:defRPr/>
            </a:pPr>
            <a:r>
              <a:rPr lang="en-US" dirty="0">
                <a:solidFill>
                  <a:srgbClr val="C00000"/>
                </a:solidFill>
                <a:latin typeface="Gill Sans MT" charset="0"/>
                <a:cs typeface="+mn-cs"/>
              </a:rPr>
              <a:t>Collision detection:</a:t>
            </a:r>
            <a:r>
              <a:rPr lang="en-US" sz="2400" dirty="0">
                <a:solidFill>
                  <a:srgbClr val="C00000"/>
                </a:solidFill>
                <a:latin typeface="Gill Sans MT" charset="0"/>
                <a:cs typeface="+mn-cs"/>
              </a:rPr>
              <a:t> </a:t>
            </a:r>
          </a:p>
          <a:p>
            <a:pPr lvl="1">
              <a:defRPr/>
            </a:pPr>
            <a:r>
              <a:rPr lang="en-US" b="1" dirty="0">
                <a:latin typeface="Gill Sans MT" charset="0"/>
              </a:rPr>
              <a:t>easy in wired LANs: </a:t>
            </a:r>
            <a:r>
              <a:rPr lang="en-US" dirty="0">
                <a:solidFill>
                  <a:srgbClr val="0070C0"/>
                </a:solidFill>
                <a:latin typeface="Gill Sans MT" charset="0"/>
              </a:rPr>
              <a:t>measure signal strengths</a:t>
            </a:r>
            <a:r>
              <a:rPr lang="en-US" dirty="0">
                <a:latin typeface="Gill Sans MT" charset="0"/>
              </a:rPr>
              <a:t>, compare transmitted, received signals</a:t>
            </a:r>
          </a:p>
          <a:p>
            <a:pPr lvl="1">
              <a:defRPr/>
            </a:pPr>
            <a:r>
              <a:rPr lang="en-US" b="1" dirty="0">
                <a:latin typeface="Gill Sans MT" charset="0"/>
              </a:rPr>
              <a:t>difficult in wireless LANs: </a:t>
            </a:r>
            <a:r>
              <a:rPr lang="en-US" dirty="0">
                <a:solidFill>
                  <a:srgbClr val="0070C0"/>
                </a:solidFill>
                <a:latin typeface="Gill Sans MT" charset="0"/>
              </a:rPr>
              <a:t>received signal strength overwhelmed</a:t>
            </a:r>
            <a:r>
              <a:rPr lang="en-US" dirty="0">
                <a:latin typeface="Gill Sans MT" charset="0"/>
              </a:rPr>
              <a:t> by local transmission strength </a:t>
            </a:r>
          </a:p>
          <a:p>
            <a:pPr>
              <a:defRPr/>
            </a:pPr>
            <a:r>
              <a:rPr lang="en-US" dirty="0">
                <a:solidFill>
                  <a:srgbClr val="C00000"/>
                </a:solidFill>
                <a:latin typeface="Gill Sans MT" charset="0"/>
              </a:rPr>
              <a:t>H</a:t>
            </a:r>
            <a:r>
              <a:rPr lang="en-US" dirty="0">
                <a:solidFill>
                  <a:srgbClr val="C00000"/>
                </a:solidFill>
                <a:latin typeface="Gill Sans MT" charset="0"/>
                <a:cs typeface="+mn-cs"/>
              </a:rPr>
              <a:t>uman analogy: </a:t>
            </a:r>
            <a:r>
              <a:rPr lang="en-US" dirty="0">
                <a:latin typeface="Gill Sans MT" charset="0"/>
                <a:cs typeface="+mn-cs"/>
              </a:rPr>
              <a:t>the polite conversationalist 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16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FA18B8C-EDE5-2E12-8A0F-DB050CAA88B5}"/>
              </a:ext>
            </a:extLst>
          </p:cNvPr>
          <p:cNvSpPr txBox="1"/>
          <p:nvPr/>
        </p:nvSpPr>
        <p:spPr>
          <a:xfrm>
            <a:off x="533400" y="6335358"/>
            <a:ext cx="69321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KR" dirty="0">
                <a:hlinkClick r:id="rId4"/>
              </a:rPr>
              <a:t>https://www.geeksforgeeks.org/collision-detection-csmacd/</a:t>
            </a:r>
            <a:endParaRPr lang="en-KR" dirty="0"/>
          </a:p>
          <a:p>
            <a:endParaRPr lang="en-KR" dirty="0"/>
          </a:p>
        </p:txBody>
      </p:sp>
    </p:spTree>
    <p:extLst>
      <p:ext uri="{BB962C8B-B14F-4D97-AF65-F5344CB8AC3E}">
        <p14:creationId xmlns:p14="http://schemas.microsoft.com/office/powerpoint/2010/main" val="8181722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7" name="Picture 3" descr="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788" y="1531938"/>
            <a:ext cx="4433887" cy="387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28" name="Picture 7" descr="underline_base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1016000"/>
            <a:ext cx="68564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4" name="Rectangle 8"/>
          <p:cNvSpPr>
            <a:spLocks noGrp="1" noChangeArrowheads="1"/>
          </p:cNvSpPr>
          <p:nvPr>
            <p:ph type="title"/>
          </p:nvPr>
        </p:nvSpPr>
        <p:spPr>
          <a:xfrm>
            <a:off x="533400" y="195263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CSMA/CD </a:t>
            </a:r>
            <a:r>
              <a:rPr lang="en-US" sz="4000" dirty="0">
                <a:latin typeface="Gill Sans MT" charset="0"/>
                <a:cs typeface="+mj-cs"/>
              </a:rPr>
              <a:t>(collision detection)</a:t>
            </a:r>
          </a:p>
        </p:txBody>
      </p:sp>
      <p:sp>
        <p:nvSpPr>
          <p:cNvPr id="32775" name="Rectangle 29"/>
          <p:cNvSpPr>
            <a:spLocks noChangeArrowheads="1"/>
          </p:cNvSpPr>
          <p:nvPr/>
        </p:nvSpPr>
        <p:spPr bwMode="auto">
          <a:xfrm>
            <a:off x="2041525" y="1446213"/>
            <a:ext cx="4135438" cy="12112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2776" name="Rectangle 9"/>
          <p:cNvSpPr>
            <a:spLocks noChangeArrowheads="1"/>
          </p:cNvSpPr>
          <p:nvPr/>
        </p:nvSpPr>
        <p:spPr bwMode="auto">
          <a:xfrm>
            <a:off x="2778125" y="1595438"/>
            <a:ext cx="25685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i="0" dirty="0">
                <a:latin typeface="Arial" charset="0"/>
                <a:cs typeface="+mn-cs"/>
              </a:rPr>
              <a:t>spatial layout of nodes </a:t>
            </a:r>
            <a:endParaRPr lang="en-US" sz="2000" i="0" dirty="0">
              <a:latin typeface="Arial" charset="0"/>
              <a:cs typeface="+mn-cs"/>
            </a:endParaRPr>
          </a:p>
        </p:txBody>
      </p:sp>
      <p:grpSp>
        <p:nvGrpSpPr>
          <p:cNvPr id="103432" name="Group 30"/>
          <p:cNvGrpSpPr>
            <a:grpSpLocks/>
          </p:cNvGrpSpPr>
          <p:nvPr/>
        </p:nvGrpSpPr>
        <p:grpSpPr bwMode="auto">
          <a:xfrm>
            <a:off x="2541588" y="1985963"/>
            <a:ext cx="3263900" cy="195262"/>
            <a:chOff x="4220" y="1231"/>
            <a:chExt cx="1989" cy="90"/>
          </a:xfrm>
        </p:grpSpPr>
        <p:sp>
          <p:nvSpPr>
            <p:cNvPr id="32790" name="Line 23"/>
            <p:cNvSpPr>
              <a:spLocks noChangeShapeType="1"/>
            </p:cNvSpPr>
            <p:nvPr/>
          </p:nvSpPr>
          <p:spPr bwMode="auto">
            <a:xfrm>
              <a:off x="4220" y="1232"/>
              <a:ext cx="198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2791" name="Line 24"/>
            <p:cNvSpPr>
              <a:spLocks noChangeShapeType="1"/>
            </p:cNvSpPr>
            <p:nvPr/>
          </p:nvSpPr>
          <p:spPr bwMode="auto">
            <a:xfrm>
              <a:off x="4220" y="1231"/>
              <a:ext cx="0" cy="8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2792" name="Line 25"/>
            <p:cNvSpPr>
              <a:spLocks noChangeShapeType="1"/>
            </p:cNvSpPr>
            <p:nvPr/>
          </p:nvSpPr>
          <p:spPr bwMode="auto">
            <a:xfrm>
              <a:off x="4886" y="1234"/>
              <a:ext cx="0" cy="8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2793" name="Line 26"/>
            <p:cNvSpPr>
              <a:spLocks noChangeShapeType="1"/>
            </p:cNvSpPr>
            <p:nvPr/>
          </p:nvSpPr>
          <p:spPr bwMode="auto">
            <a:xfrm>
              <a:off x="5489" y="1234"/>
              <a:ext cx="0" cy="8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2794" name="Line 27"/>
            <p:cNvSpPr>
              <a:spLocks noChangeShapeType="1"/>
            </p:cNvSpPr>
            <p:nvPr/>
          </p:nvSpPr>
          <p:spPr bwMode="auto">
            <a:xfrm>
              <a:off x="6200" y="1231"/>
              <a:ext cx="0" cy="8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103433" name="Group 11"/>
          <p:cNvGrpSpPr>
            <a:grpSpLocks/>
          </p:cNvGrpSpPr>
          <p:nvPr/>
        </p:nvGrpSpPr>
        <p:grpSpPr bwMode="auto">
          <a:xfrm flipH="1">
            <a:off x="2187575" y="2119313"/>
            <a:ext cx="501650" cy="512762"/>
            <a:chOff x="2839" y="3501"/>
            <a:chExt cx="755" cy="803"/>
          </a:xfrm>
        </p:grpSpPr>
        <p:pic>
          <p:nvPicPr>
            <p:cNvPr id="103443" name="Picture 12" descr="desktop_computer_stylized_medium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444" name="Freeform 13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03434" name="Group 14"/>
          <p:cNvGrpSpPr>
            <a:grpSpLocks/>
          </p:cNvGrpSpPr>
          <p:nvPr/>
        </p:nvGrpSpPr>
        <p:grpSpPr bwMode="auto">
          <a:xfrm flipH="1">
            <a:off x="3279775" y="2101850"/>
            <a:ext cx="501650" cy="512763"/>
            <a:chOff x="2839" y="3501"/>
            <a:chExt cx="755" cy="803"/>
          </a:xfrm>
        </p:grpSpPr>
        <p:pic>
          <p:nvPicPr>
            <p:cNvPr id="103441" name="Picture 15" descr="desktop_computer_stylized_medium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442" name="Freeform 16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03435" name="Group 17"/>
          <p:cNvGrpSpPr>
            <a:grpSpLocks/>
          </p:cNvGrpSpPr>
          <p:nvPr/>
        </p:nvGrpSpPr>
        <p:grpSpPr bwMode="auto">
          <a:xfrm flipH="1">
            <a:off x="4278313" y="2092325"/>
            <a:ext cx="501650" cy="512763"/>
            <a:chOff x="2839" y="3501"/>
            <a:chExt cx="755" cy="803"/>
          </a:xfrm>
        </p:grpSpPr>
        <p:pic>
          <p:nvPicPr>
            <p:cNvPr id="103439" name="Picture 18" descr="desktop_computer_stylized_medium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440" name="Freeform 19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03436" name="Group 20"/>
          <p:cNvGrpSpPr>
            <a:grpSpLocks/>
          </p:cNvGrpSpPr>
          <p:nvPr/>
        </p:nvGrpSpPr>
        <p:grpSpPr bwMode="auto">
          <a:xfrm flipH="1">
            <a:off x="5397500" y="2106613"/>
            <a:ext cx="501650" cy="512762"/>
            <a:chOff x="2839" y="3501"/>
            <a:chExt cx="755" cy="803"/>
          </a:xfrm>
        </p:grpSpPr>
        <p:pic>
          <p:nvPicPr>
            <p:cNvPr id="103437" name="Picture 21" descr="desktop_computer_stylized_medium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438" name="Freeform 22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17</a:t>
            </a:fld>
            <a:endParaRPr lang="en-US" sz="1200" dirty="0">
              <a:latin typeface="Tahoma" charset="0"/>
            </a:endParaRPr>
          </a:p>
        </p:txBody>
      </p:sp>
      <p:sp>
        <p:nvSpPr>
          <p:cNvPr id="2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</p:spTree>
    <p:extLst>
      <p:ext uri="{BB962C8B-B14F-4D97-AF65-F5344CB8AC3E}">
        <p14:creationId xmlns:p14="http://schemas.microsoft.com/office/powerpoint/2010/main" val="19690806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106" name="Group 26"/>
          <p:cNvGrpSpPr>
            <a:grpSpLocks/>
          </p:cNvGrpSpPr>
          <p:nvPr/>
        </p:nvGrpSpPr>
        <p:grpSpPr bwMode="auto">
          <a:xfrm>
            <a:off x="336550" y="2522538"/>
            <a:ext cx="8648700" cy="3695700"/>
            <a:chOff x="212" y="1805"/>
            <a:chExt cx="5448" cy="2328"/>
          </a:xfrm>
        </p:grpSpPr>
        <p:sp>
          <p:nvSpPr>
            <p:cNvPr id="47110" name="Text Box 4"/>
            <p:cNvSpPr txBox="1">
              <a:spLocks noChangeArrowheads="1"/>
            </p:cNvSpPr>
            <p:nvPr/>
          </p:nvSpPr>
          <p:spPr bwMode="auto">
            <a:xfrm>
              <a:off x="5148" y="1805"/>
              <a:ext cx="51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/>
                <a:buChar char=""/>
                <a:defRPr sz="2600"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 eaLnBrk="0" hangingPunct="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/>
                <a:buChar char=""/>
                <a:defRPr sz="2300">
                  <a:solidFill>
                    <a:schemeClr val="tx2"/>
                  </a:solidFill>
                  <a:latin typeface="Gill Sans MT" pitchFamily="34" charset="0"/>
                </a:defRPr>
              </a:lvl2pPr>
              <a:lvl3pPr marL="1143000" indent="-228600" eaLnBrk="0" hangingPunct="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/>
                <a:buChar char=""/>
                <a:defRPr sz="2000"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 eaLnBrk="0" hangingPunct="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itchFamily="2" charset="2"/>
                <a:buChar char=""/>
                <a:defRPr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 eaLnBrk="0" hangingPunct="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000"/>
                <a:t>Time</a:t>
              </a:r>
            </a:p>
          </p:txBody>
        </p:sp>
        <p:sp>
          <p:nvSpPr>
            <p:cNvPr id="47111" name="Rectangle 5"/>
            <p:cNvSpPr>
              <a:spLocks noChangeArrowheads="1"/>
            </p:cNvSpPr>
            <p:nvPr/>
          </p:nvSpPr>
          <p:spPr bwMode="auto">
            <a:xfrm>
              <a:off x="313" y="1844"/>
              <a:ext cx="1209" cy="216"/>
            </a:xfrm>
            <a:prstGeom prst="rect">
              <a:avLst/>
            </a:prstGeom>
            <a:solidFill>
              <a:srgbClr val="FFCCFF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/>
                <a:buChar char=""/>
                <a:defRPr sz="2600"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 eaLnBrk="0" hangingPunct="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/>
                <a:buChar char=""/>
                <a:defRPr sz="2300">
                  <a:solidFill>
                    <a:schemeClr val="tx2"/>
                  </a:solidFill>
                  <a:latin typeface="Gill Sans MT" pitchFamily="34" charset="0"/>
                </a:defRPr>
              </a:lvl2pPr>
              <a:lvl3pPr marL="1143000" indent="-228600" eaLnBrk="0" hangingPunct="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/>
                <a:buChar char=""/>
                <a:defRPr sz="2000"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 eaLnBrk="0" hangingPunct="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itchFamily="2" charset="2"/>
                <a:buChar char=""/>
                <a:defRPr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 eaLnBrk="0" hangingPunct="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47112" name="Text Box 6"/>
            <p:cNvSpPr txBox="1">
              <a:spLocks noChangeArrowheads="1"/>
            </p:cNvSpPr>
            <p:nvPr/>
          </p:nvSpPr>
          <p:spPr bwMode="auto">
            <a:xfrm>
              <a:off x="297" y="1830"/>
              <a:ext cx="116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/>
                <a:buChar char=""/>
                <a:defRPr sz="2600"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 eaLnBrk="0" hangingPunct="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/>
                <a:buChar char=""/>
                <a:defRPr sz="2300">
                  <a:solidFill>
                    <a:schemeClr val="tx2"/>
                  </a:solidFill>
                  <a:latin typeface="Gill Sans MT" pitchFamily="34" charset="0"/>
                </a:defRPr>
              </a:lvl2pPr>
              <a:lvl3pPr marL="1143000" indent="-228600" eaLnBrk="0" hangingPunct="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/>
                <a:buChar char=""/>
                <a:defRPr sz="2000"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 eaLnBrk="0" hangingPunct="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itchFamily="2" charset="2"/>
                <a:buChar char=""/>
                <a:defRPr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 eaLnBrk="0" hangingPunct="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000"/>
                <a:t>MS A’s frame</a:t>
              </a:r>
            </a:p>
          </p:txBody>
        </p:sp>
        <p:sp>
          <p:nvSpPr>
            <p:cNvPr id="47113" name="Line 7"/>
            <p:cNvSpPr>
              <a:spLocks noChangeShapeType="1"/>
            </p:cNvSpPr>
            <p:nvPr/>
          </p:nvSpPr>
          <p:spPr bwMode="auto">
            <a:xfrm flipV="1">
              <a:off x="1516" y="2060"/>
              <a:ext cx="0" cy="617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Gill Sans MT" panose="020B0502020104020203" pitchFamily="34" charset="0"/>
              </a:endParaRPr>
            </a:p>
          </p:txBody>
        </p:sp>
        <p:sp>
          <p:nvSpPr>
            <p:cNvPr id="47114" name="Text Box 8"/>
            <p:cNvSpPr txBox="1">
              <a:spLocks noChangeArrowheads="1"/>
            </p:cNvSpPr>
            <p:nvPr/>
          </p:nvSpPr>
          <p:spPr bwMode="auto">
            <a:xfrm>
              <a:off x="864" y="2688"/>
              <a:ext cx="1211" cy="3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/>
                <a:buChar char=""/>
                <a:defRPr sz="2600"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 eaLnBrk="0" hangingPunct="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/>
                <a:buChar char=""/>
                <a:defRPr sz="2300">
                  <a:solidFill>
                    <a:schemeClr val="tx2"/>
                  </a:solidFill>
                  <a:latin typeface="Gill Sans MT" pitchFamily="34" charset="0"/>
                </a:defRPr>
              </a:lvl2pPr>
              <a:lvl3pPr marL="1143000" indent="-228600" eaLnBrk="0" hangingPunct="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/>
                <a:buChar char=""/>
                <a:defRPr sz="2000"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 eaLnBrk="0" hangingPunct="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itchFamily="2" charset="2"/>
                <a:buChar char=""/>
                <a:defRPr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 eaLnBrk="0" hangingPunct="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algn="ctr" eaLnBrk="1" hangingPunct="1">
                <a:lnSpc>
                  <a:spcPct val="95000"/>
                </a:lnSpc>
                <a:spcBef>
                  <a:spcPct val="5000"/>
                </a:spcBef>
                <a:buClrTx/>
                <a:buSzTx/>
                <a:buFontTx/>
                <a:buNone/>
              </a:pPr>
              <a:r>
                <a:rPr lang="en-US" altLang="en-US" sz="1800"/>
                <a:t>MSs B &amp; C </a:t>
              </a:r>
              <a:r>
                <a:rPr lang="en-US" altLang="en-US" sz="1800">
                  <a:solidFill>
                    <a:srgbClr val="0000FF"/>
                  </a:solidFill>
                </a:rPr>
                <a:t>sense</a:t>
              </a:r>
              <a:r>
                <a:rPr lang="en-US" altLang="en-US" sz="1800"/>
                <a:t> the medium</a:t>
              </a:r>
            </a:p>
          </p:txBody>
        </p:sp>
        <p:sp>
          <p:nvSpPr>
            <p:cNvPr id="47115" name="Line 9"/>
            <p:cNvSpPr>
              <a:spLocks noChangeShapeType="1"/>
            </p:cNvSpPr>
            <p:nvPr/>
          </p:nvSpPr>
          <p:spPr bwMode="auto">
            <a:xfrm flipV="1">
              <a:off x="2401" y="2060"/>
              <a:ext cx="0" cy="1074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Gill Sans MT" panose="020B0502020104020203" pitchFamily="34" charset="0"/>
              </a:endParaRPr>
            </a:p>
          </p:txBody>
        </p:sp>
        <p:sp>
          <p:nvSpPr>
            <p:cNvPr id="47116" name="Text Box 10"/>
            <p:cNvSpPr txBox="1">
              <a:spLocks noChangeArrowheads="1"/>
            </p:cNvSpPr>
            <p:nvPr/>
          </p:nvSpPr>
          <p:spPr bwMode="auto">
            <a:xfrm>
              <a:off x="1749" y="3136"/>
              <a:ext cx="1629" cy="55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/>
                <a:buChar char=""/>
                <a:defRPr sz="2600"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 eaLnBrk="0" hangingPunct="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/>
                <a:buChar char=""/>
                <a:defRPr sz="2300">
                  <a:solidFill>
                    <a:schemeClr val="tx2"/>
                  </a:solidFill>
                  <a:latin typeface="Gill Sans MT" pitchFamily="34" charset="0"/>
                </a:defRPr>
              </a:lvl2pPr>
              <a:lvl3pPr marL="1143000" indent="-228600" eaLnBrk="0" hangingPunct="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/>
                <a:buChar char=""/>
                <a:defRPr sz="2000"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 eaLnBrk="0" hangingPunct="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itchFamily="2" charset="2"/>
                <a:buChar char=""/>
                <a:defRPr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 eaLnBrk="0" hangingPunct="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algn="ctr" eaLnBrk="1" hangingPunct="1">
                <a:lnSpc>
                  <a:spcPct val="95000"/>
                </a:lnSpc>
                <a:spcBef>
                  <a:spcPct val="5000"/>
                </a:spcBef>
                <a:buClrTx/>
                <a:buSzTx/>
                <a:buFontTx/>
                <a:buNone/>
              </a:pPr>
              <a:r>
                <a:rPr lang="en-US" altLang="en-US" sz="1800"/>
                <a:t>MS B </a:t>
              </a:r>
              <a:r>
                <a:rPr lang="en-US" altLang="en-US" sz="1800">
                  <a:solidFill>
                    <a:srgbClr val="0000FF"/>
                  </a:solidFill>
                </a:rPr>
                <a:t>resenses</a:t>
              </a:r>
              <a:r>
                <a:rPr lang="en-US" altLang="en-US" sz="1800"/>
                <a:t> the medium and </a:t>
              </a:r>
              <a:r>
                <a:rPr lang="en-US" altLang="en-US" sz="1800">
                  <a:solidFill>
                    <a:srgbClr val="0000FF"/>
                  </a:solidFill>
                </a:rPr>
                <a:t>transmits</a:t>
              </a:r>
              <a:r>
                <a:rPr lang="en-US" altLang="en-US" sz="1800"/>
                <a:t> its frame</a:t>
              </a:r>
              <a:endParaRPr lang="en-US" altLang="en-US" sz="1800">
                <a:solidFill>
                  <a:schemeClr val="folHlink"/>
                </a:solidFill>
              </a:endParaRPr>
            </a:p>
          </p:txBody>
        </p:sp>
        <p:sp>
          <p:nvSpPr>
            <p:cNvPr id="47117" name="Rectangle 11"/>
            <p:cNvSpPr>
              <a:spLocks noChangeArrowheads="1"/>
            </p:cNvSpPr>
            <p:nvPr/>
          </p:nvSpPr>
          <p:spPr bwMode="auto">
            <a:xfrm>
              <a:off x="2401" y="1813"/>
              <a:ext cx="2409" cy="247"/>
            </a:xfrm>
            <a:prstGeom prst="rect">
              <a:avLst/>
            </a:prstGeom>
            <a:solidFill>
              <a:srgbClr val="FFCCFF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/>
                <a:buChar char=""/>
                <a:defRPr sz="2600"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 eaLnBrk="0" hangingPunct="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/>
                <a:buChar char=""/>
                <a:defRPr sz="2300">
                  <a:solidFill>
                    <a:schemeClr val="tx2"/>
                  </a:solidFill>
                  <a:latin typeface="Gill Sans MT" pitchFamily="34" charset="0"/>
                </a:defRPr>
              </a:lvl2pPr>
              <a:lvl3pPr marL="1143000" indent="-228600" eaLnBrk="0" hangingPunct="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/>
                <a:buChar char=""/>
                <a:defRPr sz="2000"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 eaLnBrk="0" hangingPunct="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itchFamily="2" charset="2"/>
                <a:buChar char=""/>
                <a:defRPr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 eaLnBrk="0" hangingPunct="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47118" name="Text Box 12"/>
            <p:cNvSpPr txBox="1">
              <a:spLocks noChangeArrowheads="1"/>
            </p:cNvSpPr>
            <p:nvPr/>
          </p:nvSpPr>
          <p:spPr bwMode="auto">
            <a:xfrm>
              <a:off x="2486" y="1823"/>
              <a:ext cx="224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/>
                <a:buChar char=""/>
                <a:defRPr sz="2600"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 eaLnBrk="0" hangingPunct="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/>
                <a:buChar char=""/>
                <a:defRPr sz="2300">
                  <a:solidFill>
                    <a:schemeClr val="tx2"/>
                  </a:solidFill>
                  <a:latin typeface="Gill Sans MT" pitchFamily="34" charset="0"/>
                </a:defRPr>
              </a:lvl2pPr>
              <a:lvl3pPr marL="1143000" indent="-228600" eaLnBrk="0" hangingPunct="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/>
                <a:buChar char=""/>
                <a:defRPr sz="2000"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 eaLnBrk="0" hangingPunct="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itchFamily="2" charset="2"/>
                <a:buChar char=""/>
                <a:defRPr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 eaLnBrk="0" hangingPunct="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000"/>
                <a:t>MS B’s frame</a:t>
              </a:r>
            </a:p>
          </p:txBody>
        </p:sp>
        <p:sp>
          <p:nvSpPr>
            <p:cNvPr id="47119" name="Rectangle 13"/>
            <p:cNvSpPr>
              <a:spLocks noChangeArrowheads="1"/>
            </p:cNvSpPr>
            <p:nvPr/>
          </p:nvSpPr>
          <p:spPr bwMode="auto">
            <a:xfrm>
              <a:off x="212" y="1844"/>
              <a:ext cx="140" cy="2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/>
                <a:buChar char=""/>
                <a:defRPr sz="2600"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 eaLnBrk="0" hangingPunct="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/>
                <a:buChar char=""/>
                <a:defRPr sz="2300">
                  <a:solidFill>
                    <a:schemeClr val="tx2"/>
                  </a:solidFill>
                  <a:latin typeface="Gill Sans MT" pitchFamily="34" charset="0"/>
                </a:defRPr>
              </a:lvl2pPr>
              <a:lvl3pPr marL="1143000" indent="-228600" eaLnBrk="0" hangingPunct="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/>
                <a:buChar char=""/>
                <a:defRPr sz="2000"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 eaLnBrk="0" hangingPunct="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itchFamily="2" charset="2"/>
                <a:buChar char=""/>
                <a:defRPr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 eaLnBrk="0" hangingPunct="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47120" name="Line 14"/>
            <p:cNvSpPr>
              <a:spLocks noChangeShapeType="1"/>
            </p:cNvSpPr>
            <p:nvPr/>
          </p:nvSpPr>
          <p:spPr bwMode="auto">
            <a:xfrm>
              <a:off x="1516" y="2468"/>
              <a:ext cx="885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Gill Sans MT" panose="020B0502020104020203" pitchFamily="34" charset="0"/>
              </a:endParaRPr>
            </a:p>
          </p:txBody>
        </p:sp>
        <p:sp>
          <p:nvSpPr>
            <p:cNvPr id="47121" name="Text Box 15"/>
            <p:cNvSpPr txBox="1">
              <a:spLocks noChangeArrowheads="1"/>
            </p:cNvSpPr>
            <p:nvPr/>
          </p:nvSpPr>
          <p:spPr bwMode="auto">
            <a:xfrm>
              <a:off x="1516" y="2139"/>
              <a:ext cx="885" cy="3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/>
                <a:buChar char=""/>
                <a:defRPr sz="2600"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 eaLnBrk="0" hangingPunct="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/>
                <a:buChar char=""/>
                <a:defRPr sz="2300">
                  <a:solidFill>
                    <a:schemeClr val="tx2"/>
                  </a:solidFill>
                  <a:latin typeface="Gill Sans MT" pitchFamily="34" charset="0"/>
                </a:defRPr>
              </a:lvl2pPr>
              <a:lvl3pPr marL="1143000" indent="-228600" eaLnBrk="0" hangingPunct="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/>
                <a:buChar char=""/>
                <a:defRPr sz="2000"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 eaLnBrk="0" hangingPunct="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itchFamily="2" charset="2"/>
                <a:buChar char=""/>
                <a:defRPr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 eaLnBrk="0" hangingPunct="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chemeClr val="hlink"/>
                  </a:solidFill>
                </a:rPr>
                <a:t>Backoff -delay for B</a:t>
              </a:r>
            </a:p>
          </p:txBody>
        </p:sp>
        <p:sp>
          <p:nvSpPr>
            <p:cNvPr id="47122" name="Text Box 16"/>
            <p:cNvSpPr txBox="1">
              <a:spLocks noChangeArrowheads="1"/>
            </p:cNvSpPr>
            <p:nvPr/>
          </p:nvSpPr>
          <p:spPr bwMode="auto">
            <a:xfrm>
              <a:off x="2540" y="2302"/>
              <a:ext cx="885" cy="3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/>
                <a:buChar char=""/>
                <a:defRPr sz="2600"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 eaLnBrk="0" hangingPunct="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/>
                <a:buChar char=""/>
                <a:defRPr sz="2300">
                  <a:solidFill>
                    <a:schemeClr val="tx2"/>
                  </a:solidFill>
                  <a:latin typeface="Gill Sans MT" pitchFamily="34" charset="0"/>
                </a:defRPr>
              </a:lvl2pPr>
              <a:lvl3pPr marL="1143000" indent="-228600" eaLnBrk="0" hangingPunct="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/>
                <a:buChar char=""/>
                <a:defRPr sz="2000"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 eaLnBrk="0" hangingPunct="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itchFamily="2" charset="2"/>
                <a:buChar char=""/>
                <a:defRPr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 eaLnBrk="0" hangingPunct="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6600"/>
                  </a:solidFill>
                </a:rPr>
                <a:t>Backoff - delay for C</a:t>
              </a:r>
            </a:p>
          </p:txBody>
        </p:sp>
        <p:sp>
          <p:nvSpPr>
            <p:cNvPr id="47123" name="Line 17"/>
            <p:cNvSpPr>
              <a:spLocks noChangeShapeType="1"/>
            </p:cNvSpPr>
            <p:nvPr/>
          </p:nvSpPr>
          <p:spPr bwMode="auto">
            <a:xfrm>
              <a:off x="305" y="2060"/>
              <a:ext cx="50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Gill Sans MT" panose="020B0502020104020203" pitchFamily="34" charset="0"/>
              </a:endParaRPr>
            </a:p>
          </p:txBody>
        </p:sp>
        <p:sp>
          <p:nvSpPr>
            <p:cNvPr id="47124" name="Line 18"/>
            <p:cNvSpPr>
              <a:spLocks noChangeShapeType="1"/>
            </p:cNvSpPr>
            <p:nvPr/>
          </p:nvSpPr>
          <p:spPr bwMode="auto">
            <a:xfrm flipV="1">
              <a:off x="3616" y="2067"/>
              <a:ext cx="0" cy="1667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Gill Sans MT" panose="020B0502020104020203" pitchFamily="34" charset="0"/>
              </a:endParaRPr>
            </a:p>
          </p:txBody>
        </p:sp>
        <p:sp>
          <p:nvSpPr>
            <p:cNvPr id="47125" name="Text Box 19"/>
            <p:cNvSpPr txBox="1">
              <a:spLocks noChangeArrowheads="1"/>
            </p:cNvSpPr>
            <p:nvPr/>
          </p:nvSpPr>
          <p:spPr bwMode="auto">
            <a:xfrm>
              <a:off x="3099" y="3741"/>
              <a:ext cx="1825" cy="3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/>
                <a:buChar char=""/>
                <a:defRPr sz="2600"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 eaLnBrk="0" hangingPunct="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/>
                <a:buChar char=""/>
                <a:defRPr sz="2300">
                  <a:solidFill>
                    <a:schemeClr val="tx2"/>
                  </a:solidFill>
                  <a:latin typeface="Gill Sans MT" pitchFamily="34" charset="0"/>
                </a:defRPr>
              </a:lvl2pPr>
              <a:lvl3pPr marL="1143000" indent="-228600" eaLnBrk="0" hangingPunct="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/>
                <a:buChar char=""/>
                <a:defRPr sz="2000"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 eaLnBrk="0" hangingPunct="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itchFamily="2" charset="2"/>
                <a:buChar char=""/>
                <a:defRPr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 eaLnBrk="0" hangingPunct="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algn="ctr" eaLnBrk="1" hangingPunct="1">
                <a:lnSpc>
                  <a:spcPct val="95000"/>
                </a:lnSpc>
                <a:spcBef>
                  <a:spcPct val="5000"/>
                </a:spcBef>
                <a:buClrTx/>
                <a:buSzTx/>
                <a:buFontTx/>
                <a:buNone/>
              </a:pPr>
              <a:r>
                <a:rPr lang="en-US" altLang="en-US" sz="1800"/>
                <a:t>MS C </a:t>
              </a:r>
              <a:r>
                <a:rPr lang="en-US" altLang="en-US" sz="1800">
                  <a:solidFill>
                    <a:srgbClr val="0000FF"/>
                  </a:solidFill>
                </a:rPr>
                <a:t>resenses</a:t>
              </a:r>
              <a:r>
                <a:rPr lang="en-US" altLang="en-US" sz="1800"/>
                <a:t> the medium but </a:t>
              </a:r>
              <a:r>
                <a:rPr lang="en-US" altLang="en-US" sz="1800">
                  <a:solidFill>
                    <a:srgbClr val="0000FF"/>
                  </a:solidFill>
                </a:rPr>
                <a:t>defers to</a:t>
              </a:r>
              <a:r>
                <a:rPr lang="en-US" altLang="en-US" sz="1800"/>
                <a:t> MS B</a:t>
              </a:r>
            </a:p>
          </p:txBody>
        </p:sp>
        <p:sp>
          <p:nvSpPr>
            <p:cNvPr id="47126" name="Line 20"/>
            <p:cNvSpPr>
              <a:spLocks noChangeShapeType="1"/>
            </p:cNvSpPr>
            <p:nvPr/>
          </p:nvSpPr>
          <p:spPr bwMode="auto">
            <a:xfrm flipV="1">
              <a:off x="1519" y="2614"/>
              <a:ext cx="2092" cy="0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Gill Sans MT" panose="020B0502020104020203" pitchFamily="34" charset="0"/>
              </a:endParaRPr>
            </a:p>
          </p:txBody>
        </p:sp>
      </p:grpSp>
      <p:sp>
        <p:nvSpPr>
          <p:cNvPr id="47107" name="Rectangle 21"/>
          <p:cNvSpPr>
            <a:spLocks noChangeArrowheads="1"/>
          </p:cNvSpPr>
          <p:nvPr/>
        </p:nvSpPr>
        <p:spPr bwMode="auto">
          <a:xfrm>
            <a:off x="0" y="12700"/>
            <a:ext cx="9144000" cy="90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sz="26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sz="2300">
                <a:solidFill>
                  <a:schemeClr val="tx2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rgbClr val="BCBCBC"/>
              </a:buClr>
              <a:buSzPct val="76000"/>
              <a:buFont typeface="Wingdings 3"/>
              <a:buChar char=""/>
              <a:defRPr sz="20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8BA2B4"/>
              </a:buClr>
              <a:buSzPct val="70000"/>
              <a:buFont typeface="Wingdings" pitchFamily="2" charset="2"/>
              <a:buChar char=""/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algn="ctr" eaLnBrk="1" hangingPunct="1"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dirty="0"/>
              <a:t>CSMA/CA</a:t>
            </a:r>
            <a:br>
              <a:rPr lang="en-US" altLang="en-US" sz="3200" dirty="0"/>
            </a:br>
            <a:r>
              <a:rPr lang="en-US" altLang="en-US" sz="3200" dirty="0"/>
              <a:t>(CSMA with Collision Avoidance)</a:t>
            </a:r>
          </a:p>
        </p:txBody>
      </p:sp>
      <p:sp>
        <p:nvSpPr>
          <p:cNvPr id="47108" name="Rectangle 22"/>
          <p:cNvSpPr>
            <a:spLocks noChangeArrowheads="1"/>
          </p:cNvSpPr>
          <p:nvPr/>
        </p:nvSpPr>
        <p:spPr bwMode="auto">
          <a:xfrm>
            <a:off x="419100" y="1308100"/>
            <a:ext cx="8724900" cy="1033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sz="26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sz="2300">
                <a:solidFill>
                  <a:schemeClr val="tx2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rgbClr val="BCBCBC"/>
              </a:buClr>
              <a:buSzPct val="76000"/>
              <a:buFont typeface="Wingdings 3"/>
              <a:buChar char=""/>
              <a:defRPr sz="20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8BA2B4"/>
              </a:buClr>
              <a:buSzPct val="70000"/>
              <a:buFont typeface="Wingdings" pitchFamily="2" charset="2"/>
              <a:buChar char=""/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5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n-US" altLang="en-US" sz="2400" dirty="0"/>
              <a:t>A </a:t>
            </a:r>
            <a:r>
              <a:rPr lang="en-US" altLang="en-US" sz="2400" dirty="0">
                <a:solidFill>
                  <a:srgbClr val="C00000"/>
                </a:solidFill>
              </a:rPr>
              <a:t>basic collision avoidance (CA) </a:t>
            </a:r>
            <a:r>
              <a:rPr lang="en-US" altLang="en-US" sz="2400" dirty="0"/>
              <a:t>scheme</a:t>
            </a:r>
          </a:p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n-US" altLang="en-US" sz="2400" dirty="0"/>
              <a:t>CSMA/CA rule: </a:t>
            </a:r>
            <a:r>
              <a:rPr lang="en-US" altLang="en-US" sz="2400" dirty="0" err="1">
                <a:solidFill>
                  <a:srgbClr val="0000FF"/>
                </a:solidFill>
              </a:rPr>
              <a:t>Backoff</a:t>
            </a:r>
            <a:r>
              <a:rPr lang="en-US" altLang="en-US" sz="2400" dirty="0">
                <a:solidFill>
                  <a:srgbClr val="0000FF"/>
                </a:solidFill>
              </a:rPr>
              <a:t> </a:t>
            </a:r>
            <a:r>
              <a:rPr lang="en-US" altLang="en-US" sz="2400" u="sng" dirty="0">
                <a:solidFill>
                  <a:srgbClr val="0000FF"/>
                </a:solidFill>
              </a:rPr>
              <a:t>before</a:t>
            </a:r>
            <a:r>
              <a:rPr lang="en-US" altLang="en-US" sz="2400" dirty="0">
                <a:solidFill>
                  <a:srgbClr val="0000FF"/>
                </a:solidFill>
              </a:rPr>
              <a:t> collision (to avoid collisions)</a:t>
            </a:r>
          </a:p>
          <a:p>
            <a:pPr eaLnBrk="1" hangingPunct="1">
              <a:lnSpc>
                <a:spcPct val="95000"/>
              </a:lnSpc>
              <a:spcBef>
                <a:spcPct val="5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endParaRPr lang="en-US" altLang="en-US" sz="2400" dirty="0">
              <a:solidFill>
                <a:srgbClr val="0000FF"/>
              </a:solidFill>
            </a:endParaRPr>
          </a:p>
        </p:txBody>
      </p:sp>
      <p:sp>
        <p:nvSpPr>
          <p:cNvPr id="47109" name="Text Box 25"/>
          <p:cNvSpPr txBox="1">
            <a:spLocks noChangeArrowheads="1"/>
          </p:cNvSpPr>
          <p:nvPr/>
        </p:nvSpPr>
        <p:spPr bwMode="auto">
          <a:xfrm>
            <a:off x="7086600" y="6553200"/>
            <a:ext cx="1676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sz="26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sz="2300">
                <a:solidFill>
                  <a:schemeClr val="tx2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rgbClr val="BCBCBC"/>
              </a:buClr>
              <a:buSzPct val="76000"/>
              <a:buFont typeface="Wingdings 3"/>
              <a:buChar char=""/>
              <a:defRPr sz="20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8BA2B4"/>
              </a:buClr>
              <a:buSzPct val="70000"/>
              <a:buFont typeface="Wingdings" pitchFamily="2" charset="2"/>
              <a:buChar char=""/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rgbClr val="0000FF"/>
                </a:solidFill>
              </a:rPr>
              <a:t>(Modified by LTL)</a:t>
            </a:r>
          </a:p>
        </p:txBody>
      </p:sp>
    </p:spTree>
    <p:extLst>
      <p:ext uri="{BB962C8B-B14F-4D97-AF65-F5344CB8AC3E}">
        <p14:creationId xmlns:p14="http://schemas.microsoft.com/office/powerpoint/2010/main" val="28346129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34950" y="1441450"/>
            <a:ext cx="9144000" cy="153828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400" dirty="0"/>
              <a:t>When </a:t>
            </a:r>
            <a:r>
              <a:rPr lang="en-US" altLang="en-US" sz="2400" dirty="0">
                <a:solidFill>
                  <a:srgbClr val="0000FF"/>
                </a:solidFill>
              </a:rPr>
              <a:t>medium idle for</a:t>
            </a:r>
            <a:r>
              <a:rPr lang="en-US" altLang="en-US" sz="2400" dirty="0"/>
              <a:t> a period </a:t>
            </a:r>
            <a:r>
              <a:rPr lang="en-US" altLang="en-US" sz="2400" dirty="0">
                <a:solidFill>
                  <a:srgbClr val="0000FF"/>
                </a:solidFill>
                <a:cs typeface="Tahoma" pitchFamily="34" charset="0"/>
              </a:rPr>
              <a:t>≥</a:t>
            </a:r>
            <a:r>
              <a:rPr lang="en-US" altLang="en-US" sz="2400" dirty="0">
                <a:solidFill>
                  <a:srgbClr val="0000FF"/>
                </a:solidFill>
              </a:rPr>
              <a:t> DIFS</a:t>
            </a:r>
            <a:r>
              <a:rPr lang="en-US" altLang="en-US" sz="2400" dirty="0"/>
              <a:t> =&gt; </a:t>
            </a:r>
            <a:r>
              <a:rPr lang="en-US" altLang="en-US" sz="2400" dirty="0">
                <a:solidFill>
                  <a:srgbClr val="0000FF"/>
                </a:solidFill>
              </a:rPr>
              <a:t>can </a:t>
            </a:r>
            <a:r>
              <a:rPr lang="en-US" altLang="en-US" dirty="0">
                <a:solidFill>
                  <a:srgbClr val="0000FF"/>
                </a:solidFill>
              </a:rPr>
              <a:t>trans</a:t>
            </a:r>
            <a:r>
              <a:rPr lang="en-US" altLang="en-US" sz="2400" dirty="0">
                <a:solidFill>
                  <a:srgbClr val="0000FF"/>
                </a:solidFill>
              </a:rPr>
              <a:t>mit</a:t>
            </a:r>
            <a:r>
              <a:rPr lang="en-US" altLang="en-US" sz="2400" dirty="0"/>
              <a:t> immediately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dirty="0">
                <a:solidFill>
                  <a:srgbClr val="0000FF"/>
                </a:solidFill>
              </a:rPr>
              <a:t>DIFS</a:t>
            </a:r>
            <a:r>
              <a:rPr lang="en-US" altLang="en-US" sz="2400" dirty="0"/>
              <a:t> = Distributed </a:t>
            </a:r>
            <a:r>
              <a:rPr lang="en-US" altLang="en-US" sz="2400" dirty="0" err="1"/>
              <a:t>InterFrame</a:t>
            </a:r>
            <a:r>
              <a:rPr lang="en-US" altLang="en-US" sz="2400" dirty="0"/>
              <a:t> Space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dirty="0"/>
              <a:t>In 802.11b networks, </a:t>
            </a:r>
            <a:r>
              <a:rPr lang="en-US" altLang="en-US" dirty="0">
                <a:solidFill>
                  <a:srgbClr val="0070C0"/>
                </a:solidFill>
              </a:rPr>
              <a:t>DIFS = 50 </a:t>
            </a:r>
            <a:r>
              <a:rPr lang="en-US" altLang="en-US" dirty="0" err="1">
                <a:solidFill>
                  <a:srgbClr val="0070C0"/>
                </a:solidFill>
              </a:rPr>
              <a:t>μs</a:t>
            </a:r>
            <a:endParaRPr lang="en-US" altLang="en-US" dirty="0">
              <a:solidFill>
                <a:srgbClr val="0070C0"/>
              </a:solidFill>
            </a:endParaRPr>
          </a:p>
        </p:txBody>
      </p:sp>
      <p:sp>
        <p:nvSpPr>
          <p:cNvPr id="48131" name="Text Box 8"/>
          <p:cNvSpPr txBox="1">
            <a:spLocks noChangeArrowheads="1"/>
          </p:cNvSpPr>
          <p:nvPr/>
        </p:nvSpPr>
        <p:spPr bwMode="auto">
          <a:xfrm>
            <a:off x="1169988" y="6610350"/>
            <a:ext cx="6467475" cy="2444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sz="26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sz="2300">
                <a:solidFill>
                  <a:schemeClr val="tx2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rgbClr val="BCBCBC"/>
              </a:buClr>
              <a:buSzPct val="76000"/>
              <a:buFont typeface="Wingdings 3"/>
              <a:buChar char=""/>
              <a:defRPr sz="20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8BA2B4"/>
              </a:buClr>
              <a:buSzPct val="70000"/>
              <a:buFont typeface="Wingdings" pitchFamily="2" charset="2"/>
              <a:buChar char=""/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sz="1600"/>
              <a:t>© 2006, Michael Hall</a:t>
            </a:r>
            <a:r>
              <a:rPr lang="en-US" altLang="en-US" sz="1600"/>
              <a:t>, Helsinki Univ. of Technology</a:t>
            </a:r>
          </a:p>
        </p:txBody>
      </p:sp>
      <p:grpSp>
        <p:nvGrpSpPr>
          <p:cNvPr id="48132" name="Group 22"/>
          <p:cNvGrpSpPr>
            <a:grpSpLocks/>
          </p:cNvGrpSpPr>
          <p:nvPr/>
        </p:nvGrpSpPr>
        <p:grpSpPr bwMode="auto">
          <a:xfrm>
            <a:off x="1391443" y="2742406"/>
            <a:ext cx="6831013" cy="3500437"/>
            <a:chOff x="610" y="1547"/>
            <a:chExt cx="4303" cy="2205"/>
          </a:xfrm>
        </p:grpSpPr>
        <p:sp>
          <p:nvSpPr>
            <p:cNvPr id="48135" name="Text Box 16"/>
            <p:cNvSpPr txBox="1">
              <a:spLocks noChangeArrowheads="1"/>
            </p:cNvSpPr>
            <p:nvPr/>
          </p:nvSpPr>
          <p:spPr bwMode="auto">
            <a:xfrm>
              <a:off x="1942" y="3013"/>
              <a:ext cx="691" cy="2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/>
                <a:buChar char=""/>
                <a:defRPr sz="2600"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 eaLnBrk="0" hangingPunct="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/>
                <a:buChar char=""/>
                <a:defRPr sz="2300">
                  <a:solidFill>
                    <a:schemeClr val="tx2"/>
                  </a:solidFill>
                  <a:latin typeface="Gill Sans MT" pitchFamily="34" charset="0"/>
                </a:defRPr>
              </a:lvl2pPr>
              <a:lvl3pPr marL="1143000" indent="-228600" eaLnBrk="0" hangingPunct="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/>
                <a:buChar char=""/>
                <a:defRPr sz="2000"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 eaLnBrk="0" hangingPunct="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itchFamily="2" charset="2"/>
                <a:buChar char=""/>
                <a:defRPr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 eaLnBrk="0" hangingPunct="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000">
                  <a:solidFill>
                    <a:srgbClr val="669900"/>
                  </a:solidFill>
                </a:rPr>
                <a:t>DIFS</a:t>
              </a:r>
            </a:p>
          </p:txBody>
        </p:sp>
        <p:pic>
          <p:nvPicPr>
            <p:cNvPr id="48136" name="Picture 1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0" y="1547"/>
              <a:ext cx="1921" cy="1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48137" name="Group 20"/>
            <p:cNvGrpSpPr>
              <a:grpSpLocks/>
            </p:cNvGrpSpPr>
            <p:nvPr/>
          </p:nvGrpSpPr>
          <p:grpSpPr bwMode="auto">
            <a:xfrm>
              <a:off x="2142" y="1909"/>
              <a:ext cx="2771" cy="1843"/>
              <a:chOff x="2134" y="1933"/>
              <a:chExt cx="2771" cy="1843"/>
            </a:xfrm>
          </p:grpSpPr>
          <p:pic>
            <p:nvPicPr>
              <p:cNvPr id="48139" name="Picture 18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91" y="1933"/>
                <a:ext cx="2714" cy="18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48140" name="Rectangle 19"/>
              <p:cNvSpPr>
                <a:spLocks noChangeArrowheads="1"/>
              </p:cNvSpPr>
              <p:nvPr/>
            </p:nvSpPr>
            <p:spPr bwMode="auto">
              <a:xfrm>
                <a:off x="2134" y="2409"/>
                <a:ext cx="314" cy="81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/>
                  <a:buChar char=""/>
                  <a:defRPr sz="2600">
                    <a:solidFill>
                      <a:schemeClr val="tx1"/>
                    </a:solidFill>
                    <a:latin typeface="Gill Sans MT" pitchFamily="34" charset="0"/>
                  </a:defRPr>
                </a:lvl1pPr>
                <a:lvl2pPr marL="742950" indent="-285750" eaLnBrk="0" hangingPunct="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/>
                  <a:buChar char=""/>
                  <a:defRPr sz="2300">
                    <a:solidFill>
                      <a:schemeClr val="tx2"/>
                    </a:solidFill>
                    <a:latin typeface="Gill Sans MT" pitchFamily="34" charset="0"/>
                  </a:defRPr>
                </a:lvl2pPr>
                <a:lvl3pPr marL="1143000" indent="-228600" eaLnBrk="0" hangingPunct="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/>
                  <a:buChar char=""/>
                  <a:defRPr sz="2000">
                    <a:solidFill>
                      <a:schemeClr val="tx1"/>
                    </a:solidFill>
                    <a:latin typeface="Gill Sans MT" pitchFamily="34" charset="0"/>
                  </a:defRPr>
                </a:lvl3pPr>
                <a:lvl4pPr marL="1600200" indent="-228600" eaLnBrk="0" hangingPunct="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itchFamily="2" charset="2"/>
                  <a:buChar char=""/>
                  <a:defRPr>
                    <a:solidFill>
                      <a:schemeClr val="tx1"/>
                    </a:solidFill>
                    <a:latin typeface="Gill Sans MT" pitchFamily="34" charset="0"/>
                  </a:defRPr>
                </a:lvl4pPr>
                <a:lvl5pPr marL="2057400" indent="-228600" eaLnBrk="0" hangingPunct="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/>
              </a:p>
            </p:txBody>
          </p:sp>
        </p:grpSp>
        <p:sp>
          <p:nvSpPr>
            <p:cNvPr id="48138" name="Text Box 13"/>
            <p:cNvSpPr txBox="1">
              <a:spLocks noChangeArrowheads="1"/>
            </p:cNvSpPr>
            <p:nvPr/>
          </p:nvSpPr>
          <p:spPr bwMode="auto">
            <a:xfrm>
              <a:off x="1571" y="2320"/>
              <a:ext cx="230" cy="1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/>
                <a:buChar char=""/>
                <a:defRPr sz="2600"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 eaLnBrk="0" hangingPunct="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/>
                <a:buChar char=""/>
                <a:defRPr sz="2300">
                  <a:solidFill>
                    <a:schemeClr val="tx2"/>
                  </a:solidFill>
                  <a:latin typeface="Gill Sans MT" pitchFamily="34" charset="0"/>
                </a:defRPr>
              </a:lvl2pPr>
              <a:lvl3pPr marL="1143000" indent="-228600" eaLnBrk="0" hangingPunct="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/>
                <a:buChar char=""/>
                <a:defRPr sz="2000"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 eaLnBrk="0" hangingPunct="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itchFamily="2" charset="2"/>
                <a:buChar char=""/>
                <a:defRPr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 eaLnBrk="0" hangingPunct="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800"/>
                <a:t>-&gt;</a:t>
              </a:r>
            </a:p>
          </p:txBody>
        </p:sp>
      </p:grpSp>
      <p:sp>
        <p:nvSpPr>
          <p:cNvPr id="48133" name="Text Box 23"/>
          <p:cNvSpPr txBox="1">
            <a:spLocks noChangeArrowheads="1"/>
          </p:cNvSpPr>
          <p:nvPr/>
        </p:nvSpPr>
        <p:spPr bwMode="auto">
          <a:xfrm>
            <a:off x="7086600" y="6553200"/>
            <a:ext cx="1676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sz="26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sz="2300">
                <a:solidFill>
                  <a:schemeClr val="tx2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rgbClr val="BCBCBC"/>
              </a:buClr>
              <a:buSzPct val="76000"/>
              <a:buFont typeface="Wingdings 3"/>
              <a:buChar char=""/>
              <a:defRPr sz="20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8BA2B4"/>
              </a:buClr>
              <a:buSzPct val="70000"/>
              <a:buFont typeface="Wingdings" pitchFamily="2" charset="2"/>
              <a:buChar char=""/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rgbClr val="0000FF"/>
                </a:solidFill>
              </a:rPr>
              <a:t>(Modified by LTL)</a:t>
            </a:r>
          </a:p>
        </p:txBody>
      </p:sp>
      <p:sp>
        <p:nvSpPr>
          <p:cNvPr id="48134" name="Rectangle 21"/>
          <p:cNvSpPr>
            <a:spLocks noChangeArrowheads="1"/>
          </p:cNvSpPr>
          <p:nvPr/>
        </p:nvSpPr>
        <p:spPr bwMode="auto">
          <a:xfrm>
            <a:off x="0" y="12700"/>
            <a:ext cx="9144000" cy="90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sz="26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sz="2300">
                <a:solidFill>
                  <a:schemeClr val="tx2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rgbClr val="BCBCBC"/>
              </a:buClr>
              <a:buSzPct val="76000"/>
              <a:buFont typeface="Wingdings 3"/>
              <a:buChar char=""/>
              <a:defRPr sz="20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8BA2B4"/>
              </a:buClr>
              <a:buSzPct val="70000"/>
              <a:buFont typeface="Wingdings" pitchFamily="2" charset="2"/>
              <a:buChar char=""/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algn="ctr" eaLnBrk="1" hangingPunct="1"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dirty="0"/>
              <a:t>CSMA/CA</a:t>
            </a:r>
            <a:br>
              <a:rPr lang="en-US" altLang="en-US" sz="3200" dirty="0"/>
            </a:br>
            <a:r>
              <a:rPr lang="en-US" altLang="en-US" sz="3200" dirty="0"/>
              <a:t>(CSMA with Collision Avoidance)</a:t>
            </a:r>
          </a:p>
        </p:txBody>
      </p:sp>
    </p:spTree>
    <p:extLst>
      <p:ext uri="{BB962C8B-B14F-4D97-AF65-F5344CB8AC3E}">
        <p14:creationId xmlns:p14="http://schemas.microsoft.com/office/powerpoint/2010/main" val="28983443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Chapter 4: 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</a:rPr>
              <a:t>4.1 Allocation problem for a broadcast channel</a:t>
            </a:r>
          </a:p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</a:rPr>
              <a:t>	- Multiple access problem</a:t>
            </a:r>
          </a:p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</a:rPr>
              <a:t>4.2. Control access protocols</a:t>
            </a:r>
          </a:p>
          <a:p>
            <a:pPr lvl="1">
              <a:buFont typeface="Gill Sans MT" panose="020B0502020104020203" pitchFamily="34" charset="0"/>
              <a:buChar char="–"/>
            </a:pPr>
            <a:r>
              <a:rPr lang="en-US" dirty="0">
                <a:solidFill>
                  <a:srgbClr val="C00000"/>
                </a:solidFill>
              </a:rPr>
              <a:t>ALOHA</a:t>
            </a:r>
          </a:p>
          <a:p>
            <a:pPr lvl="1">
              <a:buFont typeface="Gill Sans MT" panose="020B0502020104020203" pitchFamily="34" charset="0"/>
              <a:buChar char="–"/>
            </a:pPr>
            <a:r>
              <a:rPr lang="en-US" dirty="0">
                <a:solidFill>
                  <a:srgbClr val="C00000"/>
                </a:solidFill>
              </a:rPr>
              <a:t>Slotted ALOHA</a:t>
            </a:r>
          </a:p>
          <a:p>
            <a:pPr lvl="1">
              <a:buFont typeface="Gill Sans MT" panose="020B0502020104020203" pitchFamily="34" charset="0"/>
              <a:buChar char="–"/>
            </a:pPr>
            <a:r>
              <a:rPr lang="en-US" dirty="0">
                <a:solidFill>
                  <a:srgbClr val="C00000"/>
                </a:solidFill>
              </a:rPr>
              <a:t>CSMA (CA/CD)</a:t>
            </a:r>
          </a:p>
          <a:p>
            <a:pPr lvl="1">
              <a:buFont typeface="Gill Sans MT" panose="020B0502020104020203" pitchFamily="34" charset="0"/>
              <a:buChar char="–"/>
            </a:pPr>
            <a:r>
              <a:rPr lang="en-US" dirty="0">
                <a:solidFill>
                  <a:srgbClr val="C00000"/>
                </a:solidFill>
              </a:rPr>
              <a:t>Collision-free</a:t>
            </a:r>
          </a:p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</a:rPr>
              <a:t>4.3. LAN technologies </a:t>
            </a:r>
          </a:p>
          <a:p>
            <a:pPr lvl="1">
              <a:buFont typeface="Gill Sans MT" panose="020B0502020104020203" pitchFamily="34" charset="0"/>
              <a:buChar char="–"/>
            </a:pPr>
            <a:r>
              <a:rPr lang="en-US" dirty="0">
                <a:solidFill>
                  <a:srgbClr val="C00000"/>
                </a:solidFill>
              </a:rPr>
              <a:t>LAN MAC Address &amp;ARP</a:t>
            </a:r>
          </a:p>
          <a:p>
            <a:pPr lvl="1">
              <a:buFont typeface="Gill Sans MT" panose="020B0502020104020203" pitchFamily="34" charset="0"/>
              <a:buChar char="–"/>
            </a:pPr>
            <a:r>
              <a:rPr lang="en-US" dirty="0">
                <a:solidFill>
                  <a:srgbClr val="C00000"/>
                </a:solidFill>
              </a:rPr>
              <a:t>Ethernet</a:t>
            </a:r>
          </a:p>
          <a:p>
            <a:pPr lvl="1">
              <a:buFont typeface="Gill Sans MT" panose="020B0502020104020203" pitchFamily="34" charset="0"/>
              <a:buChar char="–"/>
            </a:pPr>
            <a:r>
              <a:rPr lang="en-US" dirty="0">
                <a:solidFill>
                  <a:srgbClr val="C00000"/>
                </a:solidFill>
              </a:rPr>
              <a:t>Wi-Fi 802.11</a:t>
            </a:r>
          </a:p>
          <a:p>
            <a:pPr lvl="1">
              <a:buFont typeface="Gill Sans MT" panose="020B0502020104020203" pitchFamily="34" charset="0"/>
              <a:buChar char="–"/>
            </a:pP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WiMax</a:t>
            </a:r>
            <a:r>
              <a:rPr lang="en-US" dirty="0">
                <a:solidFill>
                  <a:srgbClr val="C00000"/>
                </a:solidFill>
              </a:rPr>
              <a:t> 802.16</a:t>
            </a:r>
          </a:p>
          <a:p>
            <a:pPr lvl="1">
              <a:buFont typeface="Gill Sans MT" panose="020B0502020104020203" pitchFamily="34" charset="0"/>
              <a:buChar char="–"/>
            </a:pPr>
            <a:r>
              <a:rPr lang="en-US" dirty="0">
                <a:solidFill>
                  <a:srgbClr val="C00000"/>
                </a:solidFill>
              </a:rPr>
              <a:t>Bluetooth</a:t>
            </a:r>
          </a:p>
          <a:p>
            <a:pPr lvl="1">
              <a:buFont typeface="Gill Sans MT" panose="020B0502020104020203" pitchFamily="34" charset="0"/>
              <a:buChar char="–"/>
            </a:pPr>
            <a:r>
              <a:rPr lang="en-US" dirty="0">
                <a:solidFill>
                  <a:srgbClr val="C00000"/>
                </a:solidFill>
              </a:rPr>
              <a:t>4G LTE</a:t>
            </a:r>
          </a:p>
          <a:p>
            <a:pPr lvl="1">
              <a:buFont typeface="Gill Sans MT" panose="020B0502020104020203" pitchFamily="34" charset="0"/>
              <a:buChar char="–"/>
            </a:pPr>
            <a:r>
              <a:rPr lang="en-US" dirty="0">
                <a:solidFill>
                  <a:srgbClr val="C00000"/>
                </a:solidFill>
              </a:rPr>
              <a:t>RFID</a:t>
            </a:r>
          </a:p>
        </p:txBody>
      </p:sp>
    </p:spTree>
    <p:extLst>
      <p:ext uri="{BB962C8B-B14F-4D97-AF65-F5344CB8AC3E}">
        <p14:creationId xmlns:p14="http://schemas.microsoft.com/office/powerpoint/2010/main" val="38748462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1" name="Picture 5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588" y="995363"/>
            <a:ext cx="68564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7" name="Rectangle 2"/>
          <p:cNvSpPr>
            <a:spLocks noGrp="1" noChangeArrowheads="1"/>
          </p:cNvSpPr>
          <p:nvPr>
            <p:ph type="title"/>
          </p:nvPr>
        </p:nvSpPr>
        <p:spPr>
          <a:xfrm>
            <a:off x="422275" y="195263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ja-JP" altLang="en-US">
                <a:latin typeface="Gill Sans MT" charset="0"/>
                <a:cs typeface="+mj-cs"/>
              </a:rPr>
              <a:t>“</a:t>
            </a:r>
            <a:r>
              <a:rPr lang="en-US" dirty="0">
                <a:latin typeface="Gill Sans MT" charset="0"/>
                <a:cs typeface="+mj-cs"/>
              </a:rPr>
              <a:t>Taking turns</a:t>
            </a:r>
            <a:r>
              <a:rPr lang="ja-JP" altLang="en-US">
                <a:latin typeface="Gill Sans MT" charset="0"/>
                <a:cs typeface="+mj-cs"/>
              </a:rPr>
              <a:t>”</a:t>
            </a:r>
            <a:r>
              <a:rPr lang="en-US" dirty="0">
                <a:latin typeface="Gill Sans MT" charset="0"/>
                <a:cs typeface="+mj-cs"/>
              </a:rPr>
              <a:t> </a:t>
            </a:r>
            <a:r>
              <a:rPr lang="en-US" sz="4000" dirty="0">
                <a:latin typeface="Gill Sans MT" charset="0"/>
                <a:cs typeface="+mj-cs"/>
              </a:rPr>
              <a:t>MAC</a:t>
            </a:r>
            <a:r>
              <a:rPr lang="en-US" dirty="0">
                <a:latin typeface="Gill Sans MT" charset="0"/>
                <a:cs typeface="+mj-cs"/>
              </a:rPr>
              <a:t> protocols</a:t>
            </a:r>
          </a:p>
        </p:txBody>
      </p:sp>
      <p:sp>
        <p:nvSpPr>
          <p:cNvPr id="3379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dirty="0">
                <a:solidFill>
                  <a:srgbClr val="000099"/>
                </a:solidFill>
                <a:latin typeface="Gill Sans MT" charset="0"/>
                <a:cs typeface="+mn-cs"/>
              </a:rPr>
              <a:t>channel partitioning MAC protocols:</a:t>
            </a:r>
          </a:p>
          <a:p>
            <a:pPr lvl="1">
              <a:buFont typeface="Wingdings" charset="2"/>
              <a:buChar char="§"/>
              <a:defRPr/>
            </a:pPr>
            <a:r>
              <a:rPr lang="en-US" dirty="0">
                <a:latin typeface="Gill Sans MT" charset="0"/>
              </a:rPr>
              <a:t>share channel </a:t>
            </a:r>
            <a:r>
              <a:rPr lang="en-US" i="1" dirty="0">
                <a:latin typeface="Gill Sans MT" charset="0"/>
              </a:rPr>
              <a:t>efficiently</a:t>
            </a:r>
            <a:r>
              <a:rPr lang="en-US" dirty="0">
                <a:latin typeface="Gill Sans MT" charset="0"/>
              </a:rPr>
              <a:t> and </a:t>
            </a:r>
            <a:r>
              <a:rPr lang="en-US" i="1" dirty="0">
                <a:latin typeface="Gill Sans MT" charset="0"/>
              </a:rPr>
              <a:t>fairly</a:t>
            </a:r>
            <a:r>
              <a:rPr lang="en-US" dirty="0">
                <a:latin typeface="Gill Sans MT" charset="0"/>
              </a:rPr>
              <a:t> at high load</a:t>
            </a:r>
          </a:p>
          <a:p>
            <a:pPr lvl="1">
              <a:buFont typeface="Wingdings" charset="2"/>
              <a:buChar char="§"/>
              <a:defRPr/>
            </a:pPr>
            <a:r>
              <a:rPr lang="en-US" dirty="0">
                <a:latin typeface="Gill Sans MT" charset="0"/>
              </a:rPr>
              <a:t>inefficient at low load: delay in channel access, 1/N bandwidth allocated even if only 1 active node! </a:t>
            </a:r>
          </a:p>
          <a:p>
            <a:pPr>
              <a:buFont typeface="Wingdings" charset="0"/>
              <a:buNone/>
              <a:defRPr/>
            </a:pPr>
            <a:r>
              <a:rPr lang="en-US" dirty="0">
                <a:solidFill>
                  <a:srgbClr val="000099"/>
                </a:solidFill>
                <a:latin typeface="Gill Sans MT" charset="0"/>
                <a:cs typeface="+mn-cs"/>
              </a:rPr>
              <a:t>random access MAC protocols</a:t>
            </a:r>
          </a:p>
          <a:p>
            <a:pPr lvl="1">
              <a:buFont typeface="Wingdings" charset="2"/>
              <a:buChar char="§"/>
              <a:defRPr/>
            </a:pPr>
            <a:r>
              <a:rPr lang="en-US" dirty="0">
                <a:latin typeface="Gill Sans MT" charset="0"/>
              </a:rPr>
              <a:t>efficient at low load: single node can fully utilize channel</a:t>
            </a:r>
          </a:p>
          <a:p>
            <a:pPr lvl="1">
              <a:buFont typeface="Wingdings" charset="2"/>
              <a:buChar char="§"/>
              <a:defRPr/>
            </a:pPr>
            <a:r>
              <a:rPr lang="en-US" dirty="0">
                <a:latin typeface="Gill Sans MT" charset="0"/>
              </a:rPr>
              <a:t>high load: collision overhead</a:t>
            </a:r>
          </a:p>
          <a:p>
            <a:pPr>
              <a:buFont typeface="Wingdings" charset="0"/>
              <a:buNone/>
              <a:defRPr/>
            </a:pPr>
            <a:r>
              <a:rPr lang="ja-JP" altLang="en-US" dirty="0">
                <a:solidFill>
                  <a:srgbClr val="CC0000"/>
                </a:solidFill>
                <a:latin typeface="Gill Sans MT" charset="0"/>
                <a:cs typeface="+mn-cs"/>
              </a:rPr>
              <a:t>“</a:t>
            </a:r>
            <a:r>
              <a:rPr lang="en-US" dirty="0">
                <a:solidFill>
                  <a:srgbClr val="CC0000"/>
                </a:solidFill>
                <a:latin typeface="Gill Sans MT" charset="0"/>
                <a:cs typeface="+mn-cs"/>
              </a:rPr>
              <a:t>taking turns</a:t>
            </a:r>
            <a:r>
              <a:rPr lang="ja-JP" altLang="en-US" dirty="0">
                <a:solidFill>
                  <a:srgbClr val="CC0000"/>
                </a:solidFill>
                <a:latin typeface="Gill Sans MT" charset="0"/>
                <a:cs typeface="+mn-cs"/>
              </a:rPr>
              <a:t>”</a:t>
            </a:r>
            <a:r>
              <a:rPr lang="en-US" dirty="0">
                <a:solidFill>
                  <a:srgbClr val="CC0000"/>
                </a:solidFill>
                <a:latin typeface="Gill Sans MT" charset="0"/>
                <a:cs typeface="+mn-cs"/>
              </a:rPr>
              <a:t> protocols</a:t>
            </a:r>
          </a:p>
          <a:p>
            <a:pPr lvl="1">
              <a:buFont typeface="Wingdings" charset="0"/>
              <a:buNone/>
              <a:defRPr/>
            </a:pPr>
            <a:r>
              <a:rPr lang="en-US" dirty="0">
                <a:latin typeface="Gill Sans MT" charset="0"/>
              </a:rPr>
              <a:t>look for best of both worlds!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20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</p:spTree>
    <p:extLst>
      <p:ext uri="{BB962C8B-B14F-4D97-AF65-F5344CB8AC3E}">
        <p14:creationId xmlns:p14="http://schemas.microsoft.com/office/powerpoint/2010/main" val="27689255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619" name="Group 55"/>
          <p:cNvGrpSpPr>
            <a:grpSpLocks/>
          </p:cNvGrpSpPr>
          <p:nvPr/>
        </p:nvGrpSpPr>
        <p:grpSpPr bwMode="auto">
          <a:xfrm>
            <a:off x="4398963" y="4154488"/>
            <a:ext cx="781050" cy="681037"/>
            <a:chOff x="-44" y="1473"/>
            <a:chExt cx="981" cy="1105"/>
          </a:xfrm>
        </p:grpSpPr>
        <p:pic>
          <p:nvPicPr>
            <p:cNvPr id="111652" name="Picture 56" descr="desktop_computer_stylized_medium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1653" name="Freeform 57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11620" name="Group 58"/>
          <p:cNvGrpSpPr>
            <a:grpSpLocks/>
          </p:cNvGrpSpPr>
          <p:nvPr/>
        </p:nvGrpSpPr>
        <p:grpSpPr bwMode="auto">
          <a:xfrm>
            <a:off x="4691063" y="3549650"/>
            <a:ext cx="781050" cy="681038"/>
            <a:chOff x="-44" y="1473"/>
            <a:chExt cx="981" cy="1105"/>
          </a:xfrm>
        </p:grpSpPr>
        <p:pic>
          <p:nvPicPr>
            <p:cNvPr id="111650" name="Picture 59" descr="desktop_computer_stylized_medium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1651" name="Freeform 60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11621" name="Group 61"/>
          <p:cNvGrpSpPr>
            <a:grpSpLocks/>
          </p:cNvGrpSpPr>
          <p:nvPr/>
        </p:nvGrpSpPr>
        <p:grpSpPr bwMode="auto">
          <a:xfrm>
            <a:off x="4972050" y="2935288"/>
            <a:ext cx="781050" cy="681037"/>
            <a:chOff x="-44" y="1473"/>
            <a:chExt cx="981" cy="1105"/>
          </a:xfrm>
        </p:grpSpPr>
        <p:pic>
          <p:nvPicPr>
            <p:cNvPr id="111648" name="Picture 62" descr="desktop_computer_stylized_medium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1649" name="Freeform 63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11622" name="Group 64"/>
          <p:cNvGrpSpPr>
            <a:grpSpLocks/>
          </p:cNvGrpSpPr>
          <p:nvPr/>
        </p:nvGrpSpPr>
        <p:grpSpPr bwMode="auto">
          <a:xfrm>
            <a:off x="5273675" y="2354263"/>
            <a:ext cx="781050" cy="681037"/>
            <a:chOff x="-44" y="1473"/>
            <a:chExt cx="981" cy="1105"/>
          </a:xfrm>
        </p:grpSpPr>
        <p:pic>
          <p:nvPicPr>
            <p:cNvPr id="111646" name="Picture 65" descr="desktop_computer_stylized_medium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1647" name="Freeform 6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11623" name="Group 67"/>
          <p:cNvGrpSpPr>
            <a:grpSpLocks/>
          </p:cNvGrpSpPr>
          <p:nvPr/>
        </p:nvGrpSpPr>
        <p:grpSpPr bwMode="auto">
          <a:xfrm flipH="1">
            <a:off x="6810375" y="2600325"/>
            <a:ext cx="781050" cy="681038"/>
            <a:chOff x="-44" y="1473"/>
            <a:chExt cx="981" cy="1105"/>
          </a:xfrm>
        </p:grpSpPr>
        <p:pic>
          <p:nvPicPr>
            <p:cNvPr id="111644" name="Picture 68" descr="desktop_computer_stylized_medium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1645" name="Freeform 69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sp>
        <p:nvSpPr>
          <p:cNvPr id="348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0563" y="1485900"/>
            <a:ext cx="3460750" cy="5062538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3200" i="1" dirty="0">
                <a:solidFill>
                  <a:srgbClr val="CC0000"/>
                </a:solidFill>
                <a:latin typeface="Gill Sans MT" charset="0"/>
                <a:cs typeface="+mn-cs"/>
              </a:rPr>
              <a:t>polling:</a:t>
            </a:r>
            <a:r>
              <a:rPr lang="en-US" sz="3200" b="1" dirty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endParaRPr lang="en-US" sz="3200" dirty="0">
              <a:solidFill>
                <a:srgbClr val="CC0000"/>
              </a:solidFill>
              <a:latin typeface="Gill Sans MT" charset="0"/>
              <a:cs typeface="+mn-cs"/>
            </a:endParaRPr>
          </a:p>
          <a:p>
            <a:pPr marL="238125" indent="-238125">
              <a:defRPr/>
            </a:pPr>
            <a:r>
              <a:rPr lang="en-US" sz="2400" dirty="0">
                <a:solidFill>
                  <a:srgbClr val="0070C0"/>
                </a:solidFill>
                <a:latin typeface="Gill Sans MT" charset="0"/>
                <a:cs typeface="+mn-cs"/>
              </a:rPr>
              <a:t>master node </a:t>
            </a:r>
            <a:r>
              <a:rPr lang="ja-JP" altLang="en-US" sz="2400" dirty="0">
                <a:latin typeface="Gill Sans MT" charset="0"/>
                <a:cs typeface="+mn-cs"/>
              </a:rPr>
              <a:t>“</a:t>
            </a:r>
            <a:r>
              <a:rPr lang="en-US" sz="2400" dirty="0">
                <a:latin typeface="Gill Sans MT" charset="0"/>
                <a:cs typeface="+mn-cs"/>
              </a:rPr>
              <a:t>invites</a:t>
            </a:r>
            <a:r>
              <a:rPr lang="ja-JP" altLang="en-US" sz="2400" dirty="0">
                <a:latin typeface="Gill Sans MT" charset="0"/>
                <a:cs typeface="+mn-cs"/>
              </a:rPr>
              <a:t>”</a:t>
            </a:r>
            <a:r>
              <a:rPr lang="en-US" sz="2400" dirty="0">
                <a:latin typeface="Gill Sans MT" charset="0"/>
                <a:cs typeface="+mn-cs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Gill Sans MT" charset="0"/>
                <a:cs typeface="+mn-cs"/>
              </a:rPr>
              <a:t>slave nodes </a:t>
            </a:r>
            <a:r>
              <a:rPr lang="en-US" sz="2400" dirty="0">
                <a:latin typeface="Gill Sans MT" charset="0"/>
                <a:cs typeface="+mn-cs"/>
              </a:rPr>
              <a:t>to transmit in turn</a:t>
            </a:r>
          </a:p>
          <a:p>
            <a:pPr marL="238125" indent="-238125">
              <a:defRPr/>
            </a:pPr>
            <a:r>
              <a:rPr lang="en-US" sz="2400" dirty="0">
                <a:latin typeface="Gill Sans MT" charset="0"/>
                <a:cs typeface="+mn-cs"/>
              </a:rPr>
              <a:t>typically used with </a:t>
            </a:r>
            <a:r>
              <a:rPr lang="ja-JP" altLang="en-US" sz="2400" dirty="0">
                <a:latin typeface="Gill Sans MT" charset="0"/>
                <a:cs typeface="+mn-cs"/>
              </a:rPr>
              <a:t>“</a:t>
            </a:r>
            <a:r>
              <a:rPr lang="en-US" sz="2400" dirty="0">
                <a:latin typeface="Gill Sans MT" charset="0"/>
                <a:cs typeface="+mn-cs"/>
              </a:rPr>
              <a:t>dumb</a:t>
            </a:r>
            <a:r>
              <a:rPr lang="ja-JP" altLang="en-US" sz="2400" dirty="0">
                <a:latin typeface="Gill Sans MT" charset="0"/>
                <a:cs typeface="+mn-cs"/>
              </a:rPr>
              <a:t>”</a:t>
            </a:r>
            <a:r>
              <a:rPr lang="en-US" sz="2400" dirty="0">
                <a:latin typeface="Gill Sans MT" charset="0"/>
                <a:cs typeface="+mn-cs"/>
              </a:rPr>
              <a:t> slave devices</a:t>
            </a:r>
          </a:p>
          <a:p>
            <a:pPr marL="238125" indent="-238125">
              <a:defRPr/>
            </a:pPr>
            <a:r>
              <a:rPr lang="en-US" sz="2400" dirty="0">
                <a:latin typeface="Gill Sans MT" charset="0"/>
                <a:cs typeface="+mn-cs"/>
              </a:rPr>
              <a:t>concerns: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polling overhead 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latency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single point of failure (master)</a:t>
            </a:r>
          </a:p>
        </p:txBody>
      </p:sp>
      <p:sp>
        <p:nvSpPr>
          <p:cNvPr id="34826" name="Line 24"/>
          <p:cNvSpPr>
            <a:spLocks noChangeShapeType="1"/>
          </p:cNvSpPr>
          <p:nvPr/>
        </p:nvSpPr>
        <p:spPr bwMode="auto">
          <a:xfrm flipH="1">
            <a:off x="5286375" y="2717800"/>
            <a:ext cx="927100" cy="177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4827" name="Line 25"/>
          <p:cNvSpPr>
            <a:spLocks noChangeShapeType="1"/>
          </p:cNvSpPr>
          <p:nvPr/>
        </p:nvSpPr>
        <p:spPr bwMode="auto">
          <a:xfrm>
            <a:off x="5927725" y="2768600"/>
            <a:ext cx="25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4828" name="Line 31"/>
          <p:cNvSpPr>
            <a:spLocks noChangeShapeType="1"/>
          </p:cNvSpPr>
          <p:nvPr/>
        </p:nvSpPr>
        <p:spPr bwMode="auto">
          <a:xfrm>
            <a:off x="6076950" y="2982913"/>
            <a:ext cx="858838" cy="12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4829" name="Line 35"/>
          <p:cNvSpPr>
            <a:spLocks noChangeShapeType="1"/>
          </p:cNvSpPr>
          <p:nvPr/>
        </p:nvSpPr>
        <p:spPr bwMode="auto">
          <a:xfrm>
            <a:off x="5656263" y="3297238"/>
            <a:ext cx="25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4830" name="Line 37"/>
          <p:cNvSpPr>
            <a:spLocks noChangeShapeType="1"/>
          </p:cNvSpPr>
          <p:nvPr/>
        </p:nvSpPr>
        <p:spPr bwMode="auto">
          <a:xfrm>
            <a:off x="5384800" y="3825875"/>
            <a:ext cx="25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4831" name="Line 39"/>
          <p:cNvSpPr>
            <a:spLocks noChangeShapeType="1"/>
          </p:cNvSpPr>
          <p:nvPr/>
        </p:nvSpPr>
        <p:spPr bwMode="auto">
          <a:xfrm>
            <a:off x="5113338" y="4354513"/>
            <a:ext cx="25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4832" name="Text Box 40"/>
          <p:cNvSpPr txBox="1">
            <a:spLocks noChangeArrowheads="1"/>
          </p:cNvSpPr>
          <p:nvPr/>
        </p:nvSpPr>
        <p:spPr bwMode="auto">
          <a:xfrm>
            <a:off x="6638925" y="3222625"/>
            <a:ext cx="9588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i="0" dirty="0">
                <a:latin typeface="Arial" charset="0"/>
                <a:cs typeface="+mn-cs"/>
              </a:rPr>
              <a:t>master</a:t>
            </a:r>
          </a:p>
        </p:txBody>
      </p:sp>
      <p:sp>
        <p:nvSpPr>
          <p:cNvPr id="34833" name="Text Box 41"/>
          <p:cNvSpPr txBox="1">
            <a:spLocks noChangeArrowheads="1"/>
          </p:cNvSpPr>
          <p:nvPr/>
        </p:nvSpPr>
        <p:spPr bwMode="auto">
          <a:xfrm>
            <a:off x="4464050" y="4808538"/>
            <a:ext cx="904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i="0" dirty="0">
                <a:latin typeface="Arial" charset="0"/>
                <a:cs typeface="+mn-cs"/>
              </a:rPr>
              <a:t>slaves</a:t>
            </a:r>
          </a:p>
        </p:txBody>
      </p:sp>
      <p:grpSp>
        <p:nvGrpSpPr>
          <p:cNvPr id="184364" name="Group 44"/>
          <p:cNvGrpSpPr>
            <a:grpSpLocks/>
          </p:cNvGrpSpPr>
          <p:nvPr/>
        </p:nvGrpSpPr>
        <p:grpSpPr bwMode="auto">
          <a:xfrm>
            <a:off x="6823075" y="2636838"/>
            <a:ext cx="560388" cy="336550"/>
            <a:chOff x="4212" y="2864"/>
            <a:chExt cx="353" cy="212"/>
          </a:xfrm>
        </p:grpSpPr>
        <p:sp>
          <p:nvSpPr>
            <p:cNvPr id="34843" name="Rectangle 42"/>
            <p:cNvSpPr>
              <a:spLocks noChangeArrowheads="1"/>
            </p:cNvSpPr>
            <p:nvPr/>
          </p:nvSpPr>
          <p:spPr bwMode="auto">
            <a:xfrm>
              <a:off x="4212" y="2916"/>
              <a:ext cx="353" cy="137"/>
            </a:xfrm>
            <a:prstGeom prst="rect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4844" name="Text Box 43"/>
            <p:cNvSpPr txBox="1">
              <a:spLocks noChangeArrowheads="1"/>
            </p:cNvSpPr>
            <p:nvPr/>
          </p:nvSpPr>
          <p:spPr bwMode="auto">
            <a:xfrm>
              <a:off x="4227" y="2864"/>
              <a:ext cx="31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600" i="0" dirty="0">
                  <a:solidFill>
                    <a:schemeClr val="bg1"/>
                  </a:solidFill>
                  <a:latin typeface="Arial" charset="0"/>
                  <a:cs typeface="+mn-cs"/>
                </a:rPr>
                <a:t>poll</a:t>
              </a:r>
            </a:p>
          </p:txBody>
        </p:sp>
      </p:grpSp>
      <p:grpSp>
        <p:nvGrpSpPr>
          <p:cNvPr id="184368" name="Group 48"/>
          <p:cNvGrpSpPr>
            <a:grpSpLocks/>
          </p:cNvGrpSpPr>
          <p:nvPr/>
        </p:nvGrpSpPr>
        <p:grpSpPr bwMode="auto">
          <a:xfrm>
            <a:off x="4872038" y="3559175"/>
            <a:ext cx="595312" cy="336550"/>
            <a:chOff x="4415" y="2364"/>
            <a:chExt cx="375" cy="212"/>
          </a:xfrm>
        </p:grpSpPr>
        <p:sp>
          <p:nvSpPr>
            <p:cNvPr id="34841" name="Rectangle 46"/>
            <p:cNvSpPr>
              <a:spLocks noChangeArrowheads="1"/>
            </p:cNvSpPr>
            <p:nvPr/>
          </p:nvSpPr>
          <p:spPr bwMode="auto">
            <a:xfrm>
              <a:off x="4437" y="2400"/>
              <a:ext cx="353" cy="137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4842" name="Text Box 47"/>
            <p:cNvSpPr txBox="1">
              <a:spLocks noChangeArrowheads="1"/>
            </p:cNvSpPr>
            <p:nvPr/>
          </p:nvSpPr>
          <p:spPr bwMode="auto">
            <a:xfrm>
              <a:off x="4415" y="2364"/>
              <a:ext cx="36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600" i="0" dirty="0">
                  <a:solidFill>
                    <a:schemeClr val="bg1"/>
                  </a:solidFill>
                  <a:latin typeface="Arial" charset="0"/>
                  <a:cs typeface="+mn-cs"/>
                </a:rPr>
                <a:t>data</a:t>
              </a:r>
            </a:p>
          </p:txBody>
        </p:sp>
      </p:grpSp>
      <p:grpSp>
        <p:nvGrpSpPr>
          <p:cNvPr id="184369" name="Group 49"/>
          <p:cNvGrpSpPr>
            <a:grpSpLocks/>
          </p:cNvGrpSpPr>
          <p:nvPr/>
        </p:nvGrpSpPr>
        <p:grpSpPr bwMode="auto">
          <a:xfrm>
            <a:off x="5378450" y="2441575"/>
            <a:ext cx="595313" cy="336550"/>
            <a:chOff x="4415" y="2364"/>
            <a:chExt cx="375" cy="212"/>
          </a:xfrm>
        </p:grpSpPr>
        <p:sp>
          <p:nvSpPr>
            <p:cNvPr id="34839" name="Rectangle 50"/>
            <p:cNvSpPr>
              <a:spLocks noChangeArrowheads="1"/>
            </p:cNvSpPr>
            <p:nvPr/>
          </p:nvSpPr>
          <p:spPr bwMode="auto">
            <a:xfrm>
              <a:off x="4437" y="2400"/>
              <a:ext cx="353" cy="137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4840" name="Text Box 51"/>
            <p:cNvSpPr txBox="1">
              <a:spLocks noChangeArrowheads="1"/>
            </p:cNvSpPr>
            <p:nvPr/>
          </p:nvSpPr>
          <p:spPr bwMode="auto">
            <a:xfrm>
              <a:off x="4415" y="2364"/>
              <a:ext cx="36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600" i="0" dirty="0">
                  <a:solidFill>
                    <a:schemeClr val="bg1"/>
                  </a:solidFill>
                  <a:latin typeface="Arial" charset="0"/>
                  <a:cs typeface="+mn-cs"/>
                </a:rPr>
                <a:t>data</a:t>
              </a:r>
            </a:p>
          </p:txBody>
        </p:sp>
      </p:grpSp>
      <p:pic>
        <p:nvPicPr>
          <p:cNvPr id="111636" name="Picture 53" descr="underline_base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588" y="995363"/>
            <a:ext cx="68564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38" name="Rectangle 54"/>
          <p:cNvSpPr>
            <a:spLocks noGrp="1" noChangeArrowheads="1"/>
          </p:cNvSpPr>
          <p:nvPr>
            <p:ph type="title"/>
          </p:nvPr>
        </p:nvSpPr>
        <p:spPr>
          <a:xfrm>
            <a:off x="422275" y="195263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ja-JP" altLang="en-US">
                <a:latin typeface="Gill Sans MT" charset="0"/>
                <a:cs typeface="+mj-cs"/>
              </a:rPr>
              <a:t>“</a:t>
            </a:r>
            <a:r>
              <a:rPr lang="en-US" dirty="0">
                <a:latin typeface="Gill Sans MT" charset="0"/>
                <a:cs typeface="+mj-cs"/>
              </a:rPr>
              <a:t>Taking turns</a:t>
            </a:r>
            <a:r>
              <a:rPr lang="ja-JP" altLang="en-US">
                <a:latin typeface="Gill Sans MT" charset="0"/>
                <a:cs typeface="+mj-cs"/>
              </a:rPr>
              <a:t>”</a:t>
            </a:r>
            <a:r>
              <a:rPr lang="en-US" dirty="0">
                <a:latin typeface="Gill Sans MT" charset="0"/>
                <a:cs typeface="+mj-cs"/>
              </a:rPr>
              <a:t> MAC protocols</a:t>
            </a:r>
          </a:p>
        </p:txBody>
      </p:sp>
      <p:sp>
        <p:nvSpPr>
          <p:cNvPr id="3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21</a:t>
            </a:fld>
            <a:endParaRPr lang="en-US" sz="1200" dirty="0">
              <a:latin typeface="Tahoma" charset="0"/>
            </a:endParaRPr>
          </a:p>
        </p:txBody>
      </p:sp>
      <p:sp>
        <p:nvSpPr>
          <p:cNvPr id="4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</p:spTree>
    <p:extLst>
      <p:ext uri="{BB962C8B-B14F-4D97-AF65-F5344CB8AC3E}">
        <p14:creationId xmlns:p14="http://schemas.microsoft.com/office/powerpoint/2010/main" val="343865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85185E-6 L -0.09254 -1.85185E-6 L -0.07882 -0.03495 L -0.1526 -0.03495 " pathEditMode="relative" ptsTypes="AAAA">
                                      <p:cBhvr>
                                        <p:cTn id="9" dur="2000" fill="hold"/>
                                        <p:tgtEl>
                                          <p:spTgt spid="1843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7.40741E-7 L 0.07119 -0.00162 L 0.0599 0.03171 L 0.15122 0.03009 " pathEditMode="relative" ptsTypes="AAAA">
                                      <p:cBhvr>
                                        <p:cTn id="18" dur="2000" fill="hold"/>
                                        <p:tgtEl>
                                          <p:spTgt spid="1843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1.85185E-6 L -0.08872 -1.85185E-6 L -0.14375 0.14167 L -0.21753 0.14167 " pathEditMode="relative" ptsTypes="AAAA">
                                      <p:cBhvr>
                                        <p:cTn id="28" dur="2000" fill="hold"/>
                                        <p:tgtEl>
                                          <p:spTgt spid="1843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6.2963E-6 L 0.07135 -0.00161 L 0.11754 -0.13171 L 0.21129 -0.13333 " pathEditMode="relative" ptsTypes="AAAA">
                                      <p:cBhvr>
                                        <p:cTn id="37" dur="2000" fill="hold"/>
                                        <p:tgtEl>
                                          <p:spTgt spid="1843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667" name="Group 21"/>
          <p:cNvGrpSpPr>
            <a:grpSpLocks/>
          </p:cNvGrpSpPr>
          <p:nvPr/>
        </p:nvGrpSpPr>
        <p:grpSpPr bwMode="auto">
          <a:xfrm>
            <a:off x="7229475" y="3667125"/>
            <a:ext cx="781050" cy="681038"/>
            <a:chOff x="-44" y="1473"/>
            <a:chExt cx="981" cy="1105"/>
          </a:xfrm>
        </p:grpSpPr>
        <p:pic>
          <p:nvPicPr>
            <p:cNvPr id="113685" name="Picture 22" descr="desktop_computer_stylized_medium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3686" name="Freeform 23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13668" name="Group 24"/>
          <p:cNvGrpSpPr>
            <a:grpSpLocks/>
          </p:cNvGrpSpPr>
          <p:nvPr/>
        </p:nvGrpSpPr>
        <p:grpSpPr bwMode="auto">
          <a:xfrm>
            <a:off x="4514850" y="3624263"/>
            <a:ext cx="781050" cy="681037"/>
            <a:chOff x="-44" y="1473"/>
            <a:chExt cx="981" cy="1105"/>
          </a:xfrm>
        </p:grpSpPr>
        <p:pic>
          <p:nvPicPr>
            <p:cNvPr id="113683" name="Picture 25" descr="desktop_computer_stylized_medium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3684" name="Freeform 2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13669" name="Group 27"/>
          <p:cNvGrpSpPr>
            <a:grpSpLocks/>
          </p:cNvGrpSpPr>
          <p:nvPr/>
        </p:nvGrpSpPr>
        <p:grpSpPr bwMode="auto">
          <a:xfrm>
            <a:off x="5832475" y="1960563"/>
            <a:ext cx="781050" cy="681037"/>
            <a:chOff x="-44" y="1473"/>
            <a:chExt cx="981" cy="1105"/>
          </a:xfrm>
        </p:grpSpPr>
        <p:pic>
          <p:nvPicPr>
            <p:cNvPr id="113681" name="Picture 28" descr="desktop_computer_stylized_medium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3682" name="Freeform 29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13670" name="Group 30"/>
          <p:cNvGrpSpPr>
            <a:grpSpLocks/>
          </p:cNvGrpSpPr>
          <p:nvPr/>
        </p:nvGrpSpPr>
        <p:grpSpPr bwMode="auto">
          <a:xfrm>
            <a:off x="5886450" y="5408613"/>
            <a:ext cx="781050" cy="681037"/>
            <a:chOff x="-44" y="1473"/>
            <a:chExt cx="981" cy="1105"/>
          </a:xfrm>
        </p:grpSpPr>
        <p:pic>
          <p:nvPicPr>
            <p:cNvPr id="113679" name="Picture 31" descr="desktop_computer_stylized_medium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3680" name="Freeform 32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sp>
        <p:nvSpPr>
          <p:cNvPr id="35848" name="Rectangle 4"/>
          <p:cNvSpPr>
            <a:spLocks noChangeArrowheads="1"/>
          </p:cNvSpPr>
          <p:nvPr/>
        </p:nvSpPr>
        <p:spPr bwMode="auto">
          <a:xfrm>
            <a:off x="600075" y="1376363"/>
            <a:ext cx="3754438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  <a:defRPr/>
            </a:pPr>
            <a:r>
              <a:rPr lang="en-US" sz="3200" dirty="0">
                <a:solidFill>
                  <a:srgbClr val="CC0000"/>
                </a:solidFill>
                <a:latin typeface="Gill Sans MT" charset="0"/>
                <a:cs typeface="+mn-cs"/>
              </a:rPr>
              <a:t>token passing:</a:t>
            </a:r>
            <a:endParaRPr lang="en-US" sz="3200" b="1" dirty="0">
              <a:solidFill>
                <a:srgbClr val="CC0000"/>
              </a:solidFill>
              <a:latin typeface="Gill Sans MT" charset="0"/>
              <a:cs typeface="+mn-cs"/>
            </a:endParaRPr>
          </a:p>
          <a:p>
            <a:pPr marL="231775" indent="-2317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i="0" dirty="0">
                <a:latin typeface="Gill Sans MT" charset="0"/>
                <a:cs typeface="+mn-cs"/>
              </a:rPr>
              <a:t>control </a:t>
            </a:r>
            <a:r>
              <a:rPr lang="en-US" sz="2800" i="1" dirty="0">
                <a:solidFill>
                  <a:srgbClr val="CC0000"/>
                </a:solidFill>
                <a:latin typeface="Gill Sans MT" charset="0"/>
                <a:cs typeface="+mn-cs"/>
              </a:rPr>
              <a:t>token</a:t>
            </a:r>
            <a:r>
              <a:rPr lang="en-US" sz="2400" b="1" i="0" dirty="0">
                <a:latin typeface="Gill Sans MT" charset="0"/>
                <a:cs typeface="+mn-cs"/>
              </a:rPr>
              <a:t> </a:t>
            </a:r>
            <a:r>
              <a:rPr lang="en-US" sz="2400" i="0" dirty="0">
                <a:latin typeface="Gill Sans MT" charset="0"/>
                <a:cs typeface="+mn-cs"/>
              </a:rPr>
              <a:t>passed from one node to next sequentially.</a:t>
            </a:r>
          </a:p>
          <a:p>
            <a:pPr marL="231775" indent="-2317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i="0" dirty="0">
                <a:latin typeface="Gill Sans MT" charset="0"/>
                <a:cs typeface="+mn-cs"/>
              </a:rPr>
              <a:t>token message</a:t>
            </a:r>
          </a:p>
          <a:p>
            <a:pPr marL="231775" indent="-2317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i="0" dirty="0">
                <a:latin typeface="Gill Sans MT" charset="0"/>
                <a:cs typeface="+mn-cs"/>
              </a:rPr>
              <a:t>concerns:</a:t>
            </a:r>
          </a:p>
          <a:p>
            <a:pPr marL="742950" lvl="1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charset="0"/>
              <a:buChar char="§"/>
              <a:defRPr/>
            </a:pPr>
            <a:r>
              <a:rPr lang="en-US" sz="2400" i="0" dirty="0">
                <a:latin typeface="Gill Sans MT" charset="0"/>
                <a:cs typeface="+mn-cs"/>
              </a:rPr>
              <a:t>token overhead </a:t>
            </a:r>
          </a:p>
          <a:p>
            <a:pPr marL="742950" lvl="1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charset="0"/>
              <a:buChar char="§"/>
              <a:defRPr/>
            </a:pPr>
            <a:r>
              <a:rPr lang="en-US" sz="2400" i="0" dirty="0">
                <a:latin typeface="Gill Sans MT" charset="0"/>
                <a:cs typeface="+mn-cs"/>
              </a:rPr>
              <a:t>latency</a:t>
            </a:r>
          </a:p>
          <a:p>
            <a:pPr marL="742950" lvl="1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charset="0"/>
              <a:buChar char="§"/>
              <a:defRPr/>
            </a:pPr>
            <a:r>
              <a:rPr lang="en-US" sz="2400" i="0" dirty="0">
                <a:latin typeface="Gill Sans MT" charset="0"/>
                <a:cs typeface="+mn-cs"/>
              </a:rPr>
              <a:t>single point of failure (token)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  <a:defRPr/>
            </a:pPr>
            <a:r>
              <a:rPr lang="en-US" sz="2800" i="0" dirty="0">
                <a:latin typeface="Gill Sans MT" charset="0"/>
                <a:cs typeface="+mn-cs"/>
              </a:rPr>
              <a:t> </a:t>
            </a:r>
          </a:p>
        </p:txBody>
      </p:sp>
      <p:sp>
        <p:nvSpPr>
          <p:cNvPr id="35849" name="Oval 8"/>
          <p:cNvSpPr>
            <a:spLocks noChangeArrowheads="1"/>
          </p:cNvSpPr>
          <p:nvPr/>
        </p:nvSpPr>
        <p:spPr bwMode="auto">
          <a:xfrm>
            <a:off x="5360988" y="2617788"/>
            <a:ext cx="2046287" cy="2778125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672780" name="Rectangle 12"/>
          <p:cNvSpPr>
            <a:spLocks noChangeArrowheads="1"/>
          </p:cNvSpPr>
          <p:nvPr/>
        </p:nvSpPr>
        <p:spPr bwMode="auto">
          <a:xfrm>
            <a:off x="6205538" y="1725613"/>
            <a:ext cx="274637" cy="320675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i="0" dirty="0">
                <a:solidFill>
                  <a:schemeClr val="bg1"/>
                </a:solidFill>
                <a:latin typeface="Arial" charset="0"/>
                <a:cs typeface="+mn-cs"/>
              </a:rPr>
              <a:t>T</a:t>
            </a:r>
          </a:p>
        </p:txBody>
      </p:sp>
      <p:sp>
        <p:nvSpPr>
          <p:cNvPr id="672783" name="Rectangle 15"/>
          <p:cNvSpPr>
            <a:spLocks noChangeArrowheads="1"/>
          </p:cNvSpPr>
          <p:nvPr/>
        </p:nvSpPr>
        <p:spPr bwMode="auto">
          <a:xfrm>
            <a:off x="5949950" y="6008688"/>
            <a:ext cx="811213" cy="3206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i="0" dirty="0">
                <a:solidFill>
                  <a:schemeClr val="bg1"/>
                </a:solidFill>
                <a:latin typeface="Arial" charset="0"/>
                <a:cs typeface="+mn-cs"/>
              </a:rPr>
              <a:t>data</a:t>
            </a:r>
          </a:p>
        </p:txBody>
      </p:sp>
      <p:sp>
        <p:nvSpPr>
          <p:cNvPr id="672784" name="Text Box 16"/>
          <p:cNvSpPr txBox="1">
            <a:spLocks noChangeArrowheads="1"/>
          </p:cNvSpPr>
          <p:nvPr/>
        </p:nvSpPr>
        <p:spPr bwMode="auto">
          <a:xfrm>
            <a:off x="4341813" y="3079750"/>
            <a:ext cx="10096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0" dirty="0">
                <a:latin typeface="Arial" charset="0"/>
                <a:cs typeface="+mn-cs"/>
              </a:rPr>
              <a:t>(nothing</a:t>
            </a:r>
          </a:p>
          <a:p>
            <a:pPr>
              <a:defRPr/>
            </a:pPr>
            <a:r>
              <a:rPr lang="en-US" i="0" dirty="0">
                <a:latin typeface="Arial" charset="0"/>
                <a:cs typeface="+mn-cs"/>
              </a:rPr>
              <a:t>to send)</a:t>
            </a:r>
          </a:p>
        </p:txBody>
      </p:sp>
      <p:sp>
        <p:nvSpPr>
          <p:cNvPr id="672785" name="Rectangle 17"/>
          <p:cNvSpPr>
            <a:spLocks noChangeArrowheads="1"/>
          </p:cNvSpPr>
          <p:nvPr/>
        </p:nvSpPr>
        <p:spPr bwMode="auto">
          <a:xfrm>
            <a:off x="4838700" y="3743325"/>
            <a:ext cx="274638" cy="320675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i="0" dirty="0">
                <a:solidFill>
                  <a:schemeClr val="bg1"/>
                </a:solidFill>
                <a:latin typeface="Arial" charset="0"/>
                <a:cs typeface="+mn-cs"/>
              </a:rPr>
              <a:t>T</a:t>
            </a:r>
          </a:p>
        </p:txBody>
      </p:sp>
      <p:pic>
        <p:nvPicPr>
          <p:cNvPr id="113677" name="Picture 19" descr="underline_base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588" y="995363"/>
            <a:ext cx="68564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55" name="Rectangle 20"/>
          <p:cNvSpPr>
            <a:spLocks noGrp="1" noChangeArrowheads="1"/>
          </p:cNvSpPr>
          <p:nvPr>
            <p:ph type="title"/>
          </p:nvPr>
        </p:nvSpPr>
        <p:spPr>
          <a:xfrm>
            <a:off x="422275" y="195263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ja-JP" altLang="en-US">
                <a:latin typeface="Gill Sans MT" charset="0"/>
                <a:cs typeface="+mj-cs"/>
              </a:rPr>
              <a:t>“</a:t>
            </a:r>
            <a:r>
              <a:rPr lang="en-US" dirty="0">
                <a:latin typeface="Gill Sans MT" charset="0"/>
                <a:cs typeface="+mj-cs"/>
              </a:rPr>
              <a:t>Taking turns</a:t>
            </a:r>
            <a:r>
              <a:rPr lang="ja-JP" altLang="en-US">
                <a:latin typeface="Gill Sans MT" charset="0"/>
                <a:cs typeface="+mj-cs"/>
              </a:rPr>
              <a:t>”</a:t>
            </a:r>
            <a:r>
              <a:rPr lang="en-US" dirty="0">
                <a:latin typeface="Gill Sans MT" charset="0"/>
                <a:cs typeface="+mj-cs"/>
              </a:rPr>
              <a:t> MAC protocols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22</a:t>
            </a:fld>
            <a:endParaRPr lang="en-US" sz="1200" dirty="0">
              <a:latin typeface="Tahoma" charset="0"/>
            </a:endParaRPr>
          </a:p>
        </p:txBody>
      </p:sp>
      <p:sp>
        <p:nvSpPr>
          <p:cNvPr id="2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</p:spTree>
    <p:extLst>
      <p:ext uri="{BB962C8B-B14F-4D97-AF65-F5344CB8AC3E}">
        <p14:creationId xmlns:p14="http://schemas.microsoft.com/office/powerpoint/2010/main" val="2737443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5 0.03657 C 0.00694 0.06435 0.00121 0.09282 0.00139 0.10509 C 0.00156 0.11736 0.00659 0.10694 0.00017 0.10995 C -0.00625 0.11296 -0.02361 0.11273 -0.03733 0.12338 C -0.05105 0.13403 -0.06945 0.14444 -0.0823 0.17338 C -0.09514 0.20231 -0.1033 0.27847 -0.11476 0.29676 C -0.12622 0.31505 -0.14341 0.28611 -0.15105 0.28333 " pathEditMode="relative" rAng="0" ptsTypes="aaaaaaa">
                                      <p:cBhvr>
                                        <p:cTn id="6" dur="2000" fill="hold"/>
                                        <p:tgtEl>
                                          <p:spTgt spid="6727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01" y="13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C 0.01354 -0.0044 0.02708 -0.0088 0.03506 0.00671 C 0.04305 0.02222 0.04236 0.06875 0.04756 0.09328 C 0.05277 0.11782 0.05538 0.13402 0.06631 0.15347 C 0.07725 0.17291 0.09982 0.19861 0.11371 0.20995 C 0.1276 0.22129 0.1434 0.20926 0.15 0.22176 C 0.15659 0.23426 0.1552 0.25949 0.15381 0.28495 " pathEditMode="relative" ptsTypes="aaaaaaA">
                                      <p:cBhvr>
                                        <p:cTn id="19" dur="2000" fill="hold"/>
                                        <p:tgtEl>
                                          <p:spTgt spid="6727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75 -0.02431 C 0.01319 -0.0581 0.00763 -0.09167 0.01371 -0.10926 C 0.01979 -0.12685 0.04114 -0.11273 0.05503 -0.1294 C 0.06892 -0.14607 0.0875 -0.1794 0.09756 -0.20926 C 0.10763 -0.23912 0.11371 -0.27824 0.1151 -0.30926 C 0.11649 -0.34028 0.11371 -0.36783 0.10625 -0.39607 C 0.09878 -0.42431 0.08454 -0.45949 0.06996 -0.4794 C 0.05538 -0.49931 0.03142 -0.50996 0.01875 -0.51598 C 0.00607 -0.52199 0.0052 -0.51875 -0.00625 -0.51598 C -0.01771 -0.5132 -0.03698 -0.51135 -0.05 -0.49931 C -0.06303 -0.48727 -0.07605 -0.46343 -0.0849 -0.44422 C -0.09375 -0.425 -0.10018 -0.4044 -0.10365 -0.38426 C -0.10712 -0.36412 -0.10556 -0.34375 -0.10625 -0.32269 C -0.10695 -0.30162 -0.11025 -0.27801 -0.10747 -0.25764 C -0.10469 -0.23727 -0.09705 -0.21852 -0.08994 -0.20093 C -0.08282 -0.18334 -0.07553 -0.1669 -0.06494 -0.15255 C -0.05434 -0.1382 -0.03768 -0.12107 -0.02622 -0.11435 C -0.01476 -0.10764 -0.00174 -0.11806 0.00381 -0.11273 C 0.00937 -0.10741 0.00677 -0.09931 0.00746 -0.08264 C 0.00816 -0.06598 0.00781 -0.03935 0.00746 -0.01273 " pathEditMode="relative" rAng="0" ptsTypes="aaaaaaaaaaaaaaaaaaaA">
                                      <p:cBhvr>
                                        <p:cTn id="23" dur="2000" fill="hold"/>
                                        <p:tgtEl>
                                          <p:spTgt spid="6727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3" y="-2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2780" grpId="0" animBg="1"/>
      <p:bldP spid="672780" grpId="1" animBg="1"/>
      <p:bldP spid="672783" grpId="0" animBg="1"/>
      <p:bldP spid="672783" grpId="1" animBg="1"/>
      <p:bldP spid="672784" grpId="0"/>
      <p:bldP spid="672785" grpId="0" animBg="1"/>
      <p:bldP spid="672785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Rectangle 44"/>
          <p:cNvSpPr>
            <a:spLocks noChangeArrowheads="1"/>
          </p:cNvSpPr>
          <p:nvPr/>
        </p:nvSpPr>
        <p:spPr bwMode="auto">
          <a:xfrm>
            <a:off x="1184275" y="2614613"/>
            <a:ext cx="955675" cy="700087"/>
          </a:xfrm>
          <a:prstGeom prst="rect">
            <a:avLst/>
          </a:prstGeom>
          <a:noFill/>
          <a:ln w="9525">
            <a:solidFill>
              <a:schemeClr val="tx1"/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2400" i="0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15714" name="Text Box 45"/>
          <p:cNvSpPr txBox="1">
            <a:spLocks noChangeArrowheads="1"/>
          </p:cNvSpPr>
          <p:nvPr/>
        </p:nvSpPr>
        <p:spPr bwMode="auto">
          <a:xfrm>
            <a:off x="623888" y="2073275"/>
            <a:ext cx="1925637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sz="1600" i="0" dirty="0">
                <a:solidFill>
                  <a:srgbClr val="000000"/>
                </a:solidFill>
                <a:latin typeface="Arial" charset="0"/>
              </a:rPr>
              <a:t>cable headend</a:t>
            </a:r>
          </a:p>
        </p:txBody>
      </p:sp>
      <p:sp>
        <p:nvSpPr>
          <p:cNvPr id="22562" name="Text Box 126"/>
          <p:cNvSpPr txBox="1">
            <a:spLocks noChangeArrowheads="1"/>
          </p:cNvSpPr>
          <p:nvPr/>
        </p:nvSpPr>
        <p:spPr bwMode="auto">
          <a:xfrm>
            <a:off x="1049338" y="2584450"/>
            <a:ext cx="9509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1600" i="0" dirty="0">
                <a:solidFill>
                  <a:srgbClr val="000000"/>
                </a:solidFill>
              </a:rPr>
              <a:t>CMTS</a:t>
            </a:r>
          </a:p>
        </p:txBody>
      </p:sp>
      <p:sp>
        <p:nvSpPr>
          <p:cNvPr id="22563" name="AutoShape 127"/>
          <p:cNvSpPr>
            <a:spLocks noChangeArrowheads="1"/>
          </p:cNvSpPr>
          <p:nvPr/>
        </p:nvSpPr>
        <p:spPr bwMode="auto">
          <a:xfrm>
            <a:off x="1089025" y="2351088"/>
            <a:ext cx="1206500" cy="261937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prstDash val="dash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2400" i="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grpSp>
        <p:nvGrpSpPr>
          <p:cNvPr id="115717" name="Group 128"/>
          <p:cNvGrpSpPr>
            <a:grpSpLocks/>
          </p:cNvGrpSpPr>
          <p:nvPr/>
        </p:nvGrpSpPr>
        <p:grpSpPr bwMode="auto">
          <a:xfrm>
            <a:off x="481013" y="3727450"/>
            <a:ext cx="2000250" cy="811213"/>
            <a:chOff x="3240" y="1830"/>
            <a:chExt cx="1372" cy="723"/>
          </a:xfrm>
        </p:grpSpPr>
        <p:sp>
          <p:nvSpPr>
            <p:cNvPr id="115848" name="Freeform 129"/>
            <p:cNvSpPr>
              <a:spLocks/>
            </p:cNvSpPr>
            <p:nvPr/>
          </p:nvSpPr>
          <p:spPr bwMode="auto">
            <a:xfrm>
              <a:off x="3240" y="1830"/>
              <a:ext cx="1372" cy="723"/>
            </a:xfrm>
            <a:custGeom>
              <a:avLst/>
              <a:gdLst>
                <a:gd name="T0" fmla="*/ 145855 w 765"/>
                <a:gd name="T1" fmla="*/ 931 h 459"/>
                <a:gd name="T2" fmla="*/ 99268 w 765"/>
                <a:gd name="T3" fmla="*/ 6562 h 459"/>
                <a:gd name="T4" fmla="*/ 32950 w 765"/>
                <a:gd name="T5" fmla="*/ 9426 h 459"/>
                <a:gd name="T6" fmla="*/ 4821 w 765"/>
                <a:gd name="T7" fmla="*/ 31576 h 459"/>
                <a:gd name="T8" fmla="*/ 61950 w 765"/>
                <a:gd name="T9" fmla="*/ 41713 h 459"/>
                <a:gd name="T10" fmla="*/ 119240 w 765"/>
                <a:gd name="T11" fmla="*/ 40071 h 459"/>
                <a:gd name="T12" fmla="*/ 201010 w 765"/>
                <a:gd name="T13" fmla="*/ 41713 h 459"/>
                <a:gd name="T14" fmla="*/ 240274 w 765"/>
                <a:gd name="T15" fmla="*/ 40797 h 459"/>
                <a:gd name="T16" fmla="*/ 258901 w 765"/>
                <a:gd name="T17" fmla="*/ 34980 h 459"/>
                <a:gd name="T18" fmla="*/ 258196 w 765"/>
                <a:gd name="T19" fmla="*/ 14847 h 459"/>
                <a:gd name="T20" fmla="*/ 227858 w 765"/>
                <a:gd name="T21" fmla="*/ 3221 h 459"/>
                <a:gd name="T22" fmla="*/ 145855 w 765"/>
                <a:gd name="T23" fmla="*/ 931 h 45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65" h="459">
                  <a:moveTo>
                    <a:pt x="424" y="10"/>
                  </a:moveTo>
                  <a:cubicBezTo>
                    <a:pt x="362" y="16"/>
                    <a:pt x="343" y="55"/>
                    <a:pt x="288" y="70"/>
                  </a:cubicBezTo>
                  <a:cubicBezTo>
                    <a:pt x="233" y="85"/>
                    <a:pt x="142" y="56"/>
                    <a:pt x="96" y="100"/>
                  </a:cubicBezTo>
                  <a:cubicBezTo>
                    <a:pt x="50" y="144"/>
                    <a:pt x="0" y="279"/>
                    <a:pt x="14" y="336"/>
                  </a:cubicBezTo>
                  <a:cubicBezTo>
                    <a:pt x="28" y="393"/>
                    <a:pt x="125" y="429"/>
                    <a:pt x="180" y="444"/>
                  </a:cubicBezTo>
                  <a:cubicBezTo>
                    <a:pt x="235" y="459"/>
                    <a:pt x="279" y="426"/>
                    <a:pt x="346" y="426"/>
                  </a:cubicBezTo>
                  <a:cubicBezTo>
                    <a:pt x="413" y="426"/>
                    <a:pt x="525" y="443"/>
                    <a:pt x="584" y="444"/>
                  </a:cubicBezTo>
                  <a:cubicBezTo>
                    <a:pt x="643" y="445"/>
                    <a:pt x="670" y="446"/>
                    <a:pt x="698" y="434"/>
                  </a:cubicBezTo>
                  <a:cubicBezTo>
                    <a:pt x="726" y="422"/>
                    <a:pt x="743" y="418"/>
                    <a:pt x="752" y="372"/>
                  </a:cubicBezTo>
                  <a:cubicBezTo>
                    <a:pt x="761" y="326"/>
                    <a:pt x="765" y="214"/>
                    <a:pt x="750" y="158"/>
                  </a:cubicBezTo>
                  <a:cubicBezTo>
                    <a:pt x="735" y="102"/>
                    <a:pt x="716" y="58"/>
                    <a:pt x="662" y="34"/>
                  </a:cubicBezTo>
                  <a:cubicBezTo>
                    <a:pt x="608" y="10"/>
                    <a:pt x="505" y="0"/>
                    <a:pt x="424" y="1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CCFF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577" name="Line 130"/>
            <p:cNvSpPr>
              <a:spLocks noChangeShapeType="1"/>
            </p:cNvSpPr>
            <p:nvPr/>
          </p:nvSpPr>
          <p:spPr bwMode="auto">
            <a:xfrm flipV="1">
              <a:off x="3763" y="2054"/>
              <a:ext cx="108" cy="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400" i="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2578" name="Line 131"/>
            <p:cNvSpPr>
              <a:spLocks noChangeShapeType="1"/>
            </p:cNvSpPr>
            <p:nvPr/>
          </p:nvSpPr>
          <p:spPr bwMode="auto">
            <a:xfrm>
              <a:off x="3616" y="2204"/>
              <a:ext cx="0" cy="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400" i="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2579" name="Line 132"/>
            <p:cNvSpPr>
              <a:spLocks noChangeShapeType="1"/>
            </p:cNvSpPr>
            <p:nvPr/>
          </p:nvSpPr>
          <p:spPr bwMode="auto">
            <a:xfrm flipV="1">
              <a:off x="3763" y="2114"/>
              <a:ext cx="226" cy="2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400" i="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2580" name="Line 133"/>
            <p:cNvSpPr>
              <a:spLocks noChangeShapeType="1"/>
            </p:cNvSpPr>
            <p:nvPr/>
          </p:nvSpPr>
          <p:spPr bwMode="auto">
            <a:xfrm>
              <a:off x="4076" y="2113"/>
              <a:ext cx="0" cy="1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400" i="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2581" name="Line 134"/>
            <p:cNvSpPr>
              <a:spLocks noChangeShapeType="1"/>
            </p:cNvSpPr>
            <p:nvPr/>
          </p:nvSpPr>
          <p:spPr bwMode="auto">
            <a:xfrm>
              <a:off x="3779" y="2380"/>
              <a:ext cx="16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400" i="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2582" name="Line 135"/>
            <p:cNvSpPr>
              <a:spLocks noChangeShapeType="1"/>
            </p:cNvSpPr>
            <p:nvPr/>
          </p:nvSpPr>
          <p:spPr bwMode="auto">
            <a:xfrm>
              <a:off x="4255" y="2372"/>
              <a:ext cx="1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400" i="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115855" name="Group 136"/>
            <p:cNvGrpSpPr>
              <a:grpSpLocks/>
            </p:cNvGrpSpPr>
            <p:nvPr/>
          </p:nvGrpSpPr>
          <p:grpSpPr bwMode="auto">
            <a:xfrm>
              <a:off x="3860" y="1969"/>
              <a:ext cx="335" cy="148"/>
              <a:chOff x="4650" y="1129"/>
              <a:chExt cx="246" cy="95"/>
            </a:xfrm>
          </p:grpSpPr>
          <p:sp>
            <p:nvSpPr>
              <p:cNvPr id="115885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 i="0" dirty="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115886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 i="0" dirty="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115887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 i="0" dirty="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grpSp>
            <p:nvGrpSpPr>
              <p:cNvPr id="115888" name="Group 140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115891" name="Freeform 141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15892" name="Freeform 142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sp>
            <p:nvSpPr>
              <p:cNvPr id="22617" name="Line 143"/>
              <p:cNvSpPr>
                <a:spLocks noChangeShapeType="1"/>
              </p:cNvSpPr>
              <p:nvPr/>
            </p:nvSpPr>
            <p:spPr bwMode="auto">
              <a:xfrm>
                <a:off x="4650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400" i="0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2618" name="Line 144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400" i="0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115856" name="Group 145"/>
            <p:cNvGrpSpPr>
              <a:grpSpLocks/>
            </p:cNvGrpSpPr>
            <p:nvPr/>
          </p:nvGrpSpPr>
          <p:grpSpPr bwMode="auto">
            <a:xfrm>
              <a:off x="3922" y="2284"/>
              <a:ext cx="336" cy="154"/>
              <a:chOff x="4650" y="1129"/>
              <a:chExt cx="246" cy="95"/>
            </a:xfrm>
          </p:grpSpPr>
          <p:sp>
            <p:nvSpPr>
              <p:cNvPr id="115877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 i="0" dirty="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115878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 i="0" dirty="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115879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 i="0" dirty="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grpSp>
            <p:nvGrpSpPr>
              <p:cNvPr id="115880" name="Group 149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115883" name="Freeform 150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15884" name="Freeform 151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sp>
            <p:nvSpPr>
              <p:cNvPr id="22609" name="Line 152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400" i="0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2610" name="Line 153"/>
              <p:cNvSpPr>
                <a:spLocks noChangeShapeType="1"/>
              </p:cNvSpPr>
              <p:nvPr/>
            </p:nvSpPr>
            <p:spPr bwMode="auto">
              <a:xfrm>
                <a:off x="4894" y="1161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400" i="0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115857" name="Group 154"/>
            <p:cNvGrpSpPr>
              <a:grpSpLocks/>
            </p:cNvGrpSpPr>
            <p:nvPr/>
          </p:nvGrpSpPr>
          <p:grpSpPr bwMode="auto">
            <a:xfrm>
              <a:off x="3443" y="2054"/>
              <a:ext cx="335" cy="149"/>
              <a:chOff x="4650" y="1129"/>
              <a:chExt cx="246" cy="95"/>
            </a:xfrm>
          </p:grpSpPr>
          <p:sp>
            <p:nvSpPr>
              <p:cNvPr id="115869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 i="0" dirty="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115870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 i="0" dirty="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115871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 i="0" dirty="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grpSp>
            <p:nvGrpSpPr>
              <p:cNvPr id="115872" name="Group 158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115875" name="Freeform 159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15876" name="Freeform 160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sp>
            <p:nvSpPr>
              <p:cNvPr id="22601" name="Line 161"/>
              <p:cNvSpPr>
                <a:spLocks noChangeShapeType="1"/>
              </p:cNvSpPr>
              <p:nvPr/>
            </p:nvSpPr>
            <p:spPr bwMode="auto">
              <a:xfrm>
                <a:off x="4650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400" i="0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2602" name="Line 162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400" i="0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115858" name="Group 163"/>
            <p:cNvGrpSpPr>
              <a:grpSpLocks/>
            </p:cNvGrpSpPr>
            <p:nvPr/>
          </p:nvGrpSpPr>
          <p:grpSpPr bwMode="auto">
            <a:xfrm>
              <a:off x="3452" y="2284"/>
              <a:ext cx="336" cy="148"/>
              <a:chOff x="4650" y="1129"/>
              <a:chExt cx="246" cy="95"/>
            </a:xfrm>
          </p:grpSpPr>
          <p:sp>
            <p:nvSpPr>
              <p:cNvPr id="115861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 i="0" dirty="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115862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 i="0" dirty="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115863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 i="0" dirty="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grpSp>
            <p:nvGrpSpPr>
              <p:cNvPr id="115864" name="Group 167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115867" name="Freeform 16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15868" name="Freeform 16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sp>
            <p:nvSpPr>
              <p:cNvPr id="22593" name="Line 170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400" i="0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2594" name="Line 171"/>
              <p:cNvSpPr>
                <a:spLocks noChangeShapeType="1"/>
              </p:cNvSpPr>
              <p:nvPr/>
            </p:nvSpPr>
            <p:spPr bwMode="auto">
              <a:xfrm>
                <a:off x="4893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400" i="0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22587" name="Line 172"/>
            <p:cNvSpPr>
              <a:spLocks noChangeShapeType="1"/>
            </p:cNvSpPr>
            <p:nvPr/>
          </p:nvSpPr>
          <p:spPr bwMode="auto">
            <a:xfrm>
              <a:off x="4423" y="2370"/>
              <a:ext cx="152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400" i="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5860" name="Text Box 580"/>
            <p:cNvSpPr txBox="1">
              <a:spLocks noChangeArrowheads="1"/>
            </p:cNvSpPr>
            <p:nvPr/>
          </p:nvSpPr>
          <p:spPr bwMode="auto">
            <a:xfrm>
              <a:off x="4231" y="1988"/>
              <a:ext cx="34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i="0" dirty="0">
                  <a:solidFill>
                    <a:srgbClr val="000000"/>
                  </a:solidFill>
                  <a:latin typeface="Arial" charset="0"/>
                </a:rPr>
                <a:t>ISP</a:t>
              </a:r>
            </a:p>
          </p:txBody>
        </p:sp>
      </p:grpSp>
      <p:sp>
        <p:nvSpPr>
          <p:cNvPr id="115718" name="Freeform 174"/>
          <p:cNvSpPr>
            <a:spLocks/>
          </p:cNvSpPr>
          <p:nvPr/>
        </p:nvSpPr>
        <p:spPr bwMode="auto">
          <a:xfrm flipH="1">
            <a:off x="1563688" y="3040063"/>
            <a:ext cx="163512" cy="927100"/>
          </a:xfrm>
          <a:custGeom>
            <a:avLst/>
            <a:gdLst>
              <a:gd name="T0" fmla="*/ 0 w 130"/>
              <a:gd name="T1" fmla="*/ 0 h 584"/>
              <a:gd name="T2" fmla="*/ 2147483647 w 130"/>
              <a:gd name="T3" fmla="*/ 0 h 584"/>
              <a:gd name="T4" fmla="*/ 2147483647 w 130"/>
              <a:gd name="T5" fmla="*/ 2147483647 h 58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30" h="584">
                <a:moveTo>
                  <a:pt x="0" y="0"/>
                </a:moveTo>
                <a:lnTo>
                  <a:pt x="130" y="0"/>
                </a:lnTo>
                <a:lnTo>
                  <a:pt x="130" y="584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2574" name="Line 176"/>
          <p:cNvSpPr>
            <a:spLocks noChangeShapeType="1"/>
          </p:cNvSpPr>
          <p:nvPr/>
        </p:nvSpPr>
        <p:spPr bwMode="auto">
          <a:xfrm flipH="1" flipV="1">
            <a:off x="1903413" y="3163888"/>
            <a:ext cx="452437" cy="38100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400" i="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2575" name="Text Box 177"/>
          <p:cNvSpPr txBox="1">
            <a:spLocks noChangeArrowheads="1"/>
          </p:cNvSpPr>
          <p:nvPr/>
        </p:nvSpPr>
        <p:spPr bwMode="auto">
          <a:xfrm>
            <a:off x="1885950" y="3370263"/>
            <a:ext cx="1741488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>
              <a:lnSpc>
                <a:spcPct val="85000"/>
              </a:lnSpc>
              <a:defRPr/>
            </a:pPr>
            <a:r>
              <a:rPr lang="en-US" sz="1400" dirty="0">
                <a:solidFill>
                  <a:srgbClr val="000000"/>
                </a:solidFill>
              </a:rPr>
              <a:t>cable modem</a:t>
            </a:r>
          </a:p>
          <a:p>
            <a:pPr algn="r">
              <a:lnSpc>
                <a:spcPct val="85000"/>
              </a:lnSpc>
              <a:defRPr/>
            </a:pPr>
            <a:r>
              <a:rPr lang="en-US" sz="1400" dirty="0">
                <a:solidFill>
                  <a:srgbClr val="000000"/>
                </a:solidFill>
              </a:rPr>
              <a:t>termination system</a:t>
            </a:r>
          </a:p>
        </p:txBody>
      </p:sp>
      <p:sp>
        <p:nvSpPr>
          <p:cNvPr id="57382" name="Rectangle 3"/>
          <p:cNvSpPr>
            <a:spLocks noChangeArrowheads="1"/>
          </p:cNvSpPr>
          <p:nvPr/>
        </p:nvSpPr>
        <p:spPr bwMode="auto">
          <a:xfrm>
            <a:off x="569913" y="4814888"/>
            <a:ext cx="8401050" cy="209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31775" indent="-231775" eaLnBrk="1" hangingPunct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sz="2400" dirty="0">
                <a:solidFill>
                  <a:srgbClr val="CC0000"/>
                </a:solidFill>
                <a:latin typeface="Gill Sans MT" charset="0"/>
              </a:rPr>
              <a:t>multiple</a:t>
            </a:r>
            <a:r>
              <a:rPr lang="en-US" sz="2400" i="0" dirty="0">
                <a:solidFill>
                  <a:srgbClr val="CC0000"/>
                </a:solidFill>
                <a:latin typeface="Gill Sans MT" charset="0"/>
              </a:rPr>
              <a:t> </a:t>
            </a:r>
            <a:r>
              <a:rPr lang="en-US" sz="2400" i="0" dirty="0">
                <a:solidFill>
                  <a:srgbClr val="000000"/>
                </a:solidFill>
                <a:latin typeface="Gill Sans MT" charset="0"/>
              </a:rPr>
              <a:t>40Mbps downstream (broadcast) channels</a:t>
            </a:r>
          </a:p>
          <a:p>
            <a:pPr marL="800100" lvl="1" indent="-342900" eaLnBrk="1" hangingPunct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0"/>
              <a:buChar char="§"/>
            </a:pPr>
            <a:r>
              <a:rPr lang="en-US" sz="2400" i="0" dirty="0">
                <a:solidFill>
                  <a:srgbClr val="000000"/>
                </a:solidFill>
                <a:latin typeface="Gill Sans MT" charset="0"/>
              </a:rPr>
              <a:t>single CMTS transmits into channels</a:t>
            </a:r>
          </a:p>
          <a:p>
            <a:pPr marL="231775" indent="-231775" eaLnBrk="1" hangingPunct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sz="2400" dirty="0">
                <a:solidFill>
                  <a:srgbClr val="CC0000"/>
                </a:solidFill>
                <a:latin typeface="Gill Sans MT" charset="0"/>
              </a:rPr>
              <a:t>multiple</a:t>
            </a:r>
            <a:r>
              <a:rPr lang="en-US" sz="2400" dirty="0">
                <a:solidFill>
                  <a:srgbClr val="000099"/>
                </a:solidFill>
                <a:latin typeface="Gill Sans MT" charset="0"/>
              </a:rPr>
              <a:t> </a:t>
            </a:r>
            <a:r>
              <a:rPr lang="en-US" sz="2400" i="0" dirty="0">
                <a:solidFill>
                  <a:srgbClr val="000000"/>
                </a:solidFill>
                <a:latin typeface="Gill Sans MT" charset="0"/>
              </a:rPr>
              <a:t>30 Mbps upstream channels</a:t>
            </a:r>
          </a:p>
          <a:p>
            <a:pPr marL="681038" lvl="1" indent="-223838" eaLnBrk="1" hangingPunct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0"/>
              <a:buChar char="§"/>
            </a:pPr>
            <a:r>
              <a:rPr lang="en-US" sz="2400" dirty="0">
                <a:solidFill>
                  <a:srgbClr val="CC0000"/>
                </a:solidFill>
                <a:latin typeface="Gill Sans MT" charset="0"/>
              </a:rPr>
              <a:t>multiple access: </a:t>
            </a:r>
            <a:r>
              <a:rPr lang="en-US" sz="2400" dirty="0">
                <a:solidFill>
                  <a:srgbClr val="000000"/>
                </a:solidFill>
                <a:latin typeface="Gill Sans MT" charset="0"/>
              </a:rPr>
              <a:t>all </a:t>
            </a:r>
            <a:r>
              <a:rPr lang="en-US" sz="2400" i="0" dirty="0">
                <a:solidFill>
                  <a:srgbClr val="000000"/>
                </a:solidFill>
                <a:latin typeface="Gill Sans MT" charset="0"/>
              </a:rPr>
              <a:t>users </a:t>
            </a:r>
            <a:r>
              <a:rPr lang="en-US" sz="2400" dirty="0">
                <a:solidFill>
                  <a:srgbClr val="000000"/>
                </a:solidFill>
                <a:latin typeface="Gill Sans MT" charset="0"/>
              </a:rPr>
              <a:t>compete </a:t>
            </a:r>
            <a:r>
              <a:rPr lang="en-US" sz="2400" i="0" dirty="0">
                <a:solidFill>
                  <a:srgbClr val="000000"/>
                </a:solidFill>
                <a:latin typeface="Gill Sans MT" charset="0"/>
              </a:rPr>
              <a:t>certain upstream channel time slots (others assigned)</a:t>
            </a:r>
            <a:endParaRPr lang="en-US" sz="2000" i="0" dirty="0">
              <a:solidFill>
                <a:srgbClr val="000000"/>
              </a:solidFill>
              <a:latin typeface="Gill Sans MT" charset="0"/>
            </a:endParaRPr>
          </a:p>
        </p:txBody>
      </p:sp>
      <p:sp>
        <p:nvSpPr>
          <p:cNvPr id="115722" name="Title 41"/>
          <p:cNvSpPr>
            <a:spLocks/>
          </p:cNvSpPr>
          <p:nvPr/>
        </p:nvSpPr>
        <p:spPr bwMode="auto">
          <a:xfrm>
            <a:off x="381000" y="239713"/>
            <a:ext cx="5622925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US" sz="4000" i="0" dirty="0">
                <a:solidFill>
                  <a:srgbClr val="000099"/>
                </a:solidFill>
                <a:latin typeface="Gill Sans MT" charset="0"/>
              </a:rPr>
              <a:t>Cable access network</a:t>
            </a:r>
          </a:p>
        </p:txBody>
      </p:sp>
      <p:pic>
        <p:nvPicPr>
          <p:cNvPr id="115723" name="Picture 180" descr="underline_base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38" y="868363"/>
            <a:ext cx="4616450" cy="20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5724" name="Group 2"/>
          <p:cNvGrpSpPr>
            <a:grpSpLocks/>
          </p:cNvGrpSpPr>
          <p:nvPr/>
        </p:nvGrpSpPr>
        <p:grpSpPr bwMode="auto">
          <a:xfrm>
            <a:off x="6440488" y="2089150"/>
            <a:ext cx="2268537" cy="1457325"/>
            <a:chOff x="419100" y="1239838"/>
            <a:chExt cx="2268538" cy="1456437"/>
          </a:xfrm>
        </p:grpSpPr>
        <p:sp>
          <p:nvSpPr>
            <p:cNvPr id="22532" name="Rectangle 9"/>
            <p:cNvSpPr>
              <a:spLocks noChangeArrowheads="1"/>
            </p:cNvSpPr>
            <p:nvPr/>
          </p:nvSpPr>
          <p:spPr bwMode="auto">
            <a:xfrm>
              <a:off x="657225" y="1650750"/>
              <a:ext cx="1793876" cy="926535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 i="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5830" name="Line 7"/>
            <p:cNvSpPr>
              <a:spLocks noChangeShapeType="1"/>
            </p:cNvSpPr>
            <p:nvPr/>
          </p:nvSpPr>
          <p:spPr bwMode="auto">
            <a:xfrm flipV="1">
              <a:off x="958850" y="2201863"/>
              <a:ext cx="365125" cy="15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115831" name="Text Box 39"/>
            <p:cNvSpPr txBox="1">
              <a:spLocks noChangeArrowheads="1"/>
            </p:cNvSpPr>
            <p:nvPr/>
          </p:nvSpPr>
          <p:spPr bwMode="auto">
            <a:xfrm>
              <a:off x="1237199" y="2264475"/>
              <a:ext cx="774700" cy="43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en-US" sz="1400" i="0" dirty="0">
                  <a:solidFill>
                    <a:srgbClr val="000000"/>
                  </a:solidFill>
                  <a:latin typeface="Arial" charset="0"/>
                </a:rPr>
                <a:t>cable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i="0" dirty="0">
                  <a:solidFill>
                    <a:srgbClr val="000000"/>
                  </a:solidFill>
                  <a:latin typeface="Arial" charset="0"/>
                </a:rPr>
                <a:t>modem</a:t>
              </a:r>
            </a:p>
          </p:txBody>
        </p:sp>
        <p:sp>
          <p:nvSpPr>
            <p:cNvPr id="115832" name="Text Box 41"/>
            <p:cNvSpPr txBox="1">
              <a:spLocks noChangeArrowheads="1"/>
            </p:cNvSpPr>
            <p:nvPr/>
          </p:nvSpPr>
          <p:spPr bwMode="auto">
            <a:xfrm>
              <a:off x="608202" y="2331583"/>
              <a:ext cx="706438" cy="261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en-US" sz="1400" i="0" dirty="0">
                  <a:solidFill>
                    <a:srgbClr val="000000"/>
                  </a:solidFill>
                  <a:latin typeface="Arial" charset="0"/>
                </a:rPr>
                <a:t>splitter</a:t>
              </a:r>
            </a:p>
          </p:txBody>
        </p:sp>
        <p:grpSp>
          <p:nvGrpSpPr>
            <p:cNvPr id="115833" name="Group 13"/>
            <p:cNvGrpSpPr>
              <a:grpSpLocks/>
            </p:cNvGrpSpPr>
            <p:nvPr/>
          </p:nvGrpSpPr>
          <p:grpSpPr bwMode="auto">
            <a:xfrm>
              <a:off x="1304925" y="2078038"/>
              <a:ext cx="614363" cy="220662"/>
              <a:chOff x="322" y="890"/>
              <a:chExt cx="872" cy="339"/>
            </a:xfrm>
          </p:grpSpPr>
          <p:sp>
            <p:nvSpPr>
              <p:cNvPr id="22701" name="Rectangle 14"/>
              <p:cNvSpPr>
                <a:spLocks noChangeArrowheads="1"/>
              </p:cNvSpPr>
              <p:nvPr/>
            </p:nvSpPr>
            <p:spPr bwMode="auto">
              <a:xfrm>
                <a:off x="322" y="1004"/>
                <a:ext cx="872" cy="224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2400" i="0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2702" name="Rectangle 15"/>
              <p:cNvSpPr>
                <a:spLocks noChangeArrowheads="1"/>
              </p:cNvSpPr>
              <p:nvPr/>
            </p:nvSpPr>
            <p:spPr bwMode="auto">
              <a:xfrm>
                <a:off x="394" y="1072"/>
                <a:ext cx="54" cy="5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2400" i="0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2703" name="Rectangle 16"/>
              <p:cNvSpPr>
                <a:spLocks noChangeArrowheads="1"/>
              </p:cNvSpPr>
              <p:nvPr/>
            </p:nvSpPr>
            <p:spPr bwMode="auto">
              <a:xfrm>
                <a:off x="466" y="1072"/>
                <a:ext cx="56" cy="56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2400" i="0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2704" name="Rectangle 17"/>
              <p:cNvSpPr>
                <a:spLocks noChangeArrowheads="1"/>
              </p:cNvSpPr>
              <p:nvPr/>
            </p:nvSpPr>
            <p:spPr bwMode="auto">
              <a:xfrm>
                <a:off x="541" y="1070"/>
                <a:ext cx="56" cy="5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2400" i="0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2705" name="Rectangle 18"/>
              <p:cNvSpPr>
                <a:spLocks noChangeArrowheads="1"/>
              </p:cNvSpPr>
              <p:nvPr/>
            </p:nvSpPr>
            <p:spPr bwMode="auto">
              <a:xfrm>
                <a:off x="615" y="1070"/>
                <a:ext cx="56" cy="5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2400" i="0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15847" name="AutoShape 19"/>
              <p:cNvSpPr>
                <a:spLocks noChangeArrowheads="1"/>
              </p:cNvSpPr>
              <p:nvPr/>
            </p:nvSpPr>
            <p:spPr bwMode="auto">
              <a:xfrm rot="10800000" flipH="1">
                <a:off x="322" y="890"/>
                <a:ext cx="859" cy="11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1 w 21600"/>
                  <a:gd name="T13" fmla="*/ 4516 h 21600"/>
                  <a:gd name="T14" fmla="*/ 17099 w 21600"/>
                  <a:gd name="T15" fmla="*/ 17084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22537" name="AutoShape 21"/>
            <p:cNvSpPr>
              <a:spLocks noChangeArrowheads="1"/>
            </p:cNvSpPr>
            <p:nvPr/>
          </p:nvSpPr>
          <p:spPr bwMode="auto">
            <a:xfrm>
              <a:off x="419100" y="1239838"/>
              <a:ext cx="2268538" cy="468028"/>
            </a:xfrm>
            <a:prstGeom prst="triangle">
              <a:avLst>
                <a:gd name="adj" fmla="val 50000"/>
              </a:avLst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 i="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2538" name="Rectangle 22"/>
            <p:cNvSpPr>
              <a:spLocks noChangeArrowheads="1"/>
            </p:cNvSpPr>
            <p:nvPr/>
          </p:nvSpPr>
          <p:spPr bwMode="auto">
            <a:xfrm>
              <a:off x="906462" y="2133056"/>
              <a:ext cx="166688" cy="144374"/>
            </a:xfrm>
            <a:prstGeom prst="rect">
              <a:avLst/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 i="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5836" name="Freeform 23"/>
            <p:cNvSpPr>
              <a:spLocks/>
            </p:cNvSpPr>
            <p:nvPr/>
          </p:nvSpPr>
          <p:spPr bwMode="auto">
            <a:xfrm flipH="1">
              <a:off x="970845" y="1691922"/>
              <a:ext cx="479425" cy="434975"/>
            </a:xfrm>
            <a:custGeom>
              <a:avLst/>
              <a:gdLst>
                <a:gd name="T0" fmla="*/ 2147483647 w 381"/>
                <a:gd name="T1" fmla="*/ 2147483647 h 274"/>
                <a:gd name="T2" fmla="*/ 2147483647 w 381"/>
                <a:gd name="T3" fmla="*/ 2147483647 h 274"/>
                <a:gd name="T4" fmla="*/ 0 w 381"/>
                <a:gd name="T5" fmla="*/ 0 h 27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1" h="274">
                  <a:moveTo>
                    <a:pt x="381" y="274"/>
                  </a:moveTo>
                  <a:lnTo>
                    <a:pt x="381" y="13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540" name="Line 24"/>
            <p:cNvSpPr>
              <a:spLocks noChangeShapeType="1"/>
            </p:cNvSpPr>
            <p:nvPr/>
          </p:nvSpPr>
          <p:spPr bwMode="auto">
            <a:xfrm flipH="1">
              <a:off x="1917701" y="2215556"/>
              <a:ext cx="2397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400" i="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pic>
          <p:nvPicPr>
            <p:cNvPr id="115838" name="Picture 25" descr="tv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4844" y="1355725"/>
              <a:ext cx="755650" cy="674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15839" name="Group 181"/>
            <p:cNvGrpSpPr>
              <a:grpSpLocks/>
            </p:cNvGrpSpPr>
            <p:nvPr/>
          </p:nvGrpSpPr>
          <p:grpSpPr bwMode="auto">
            <a:xfrm>
              <a:off x="1854097" y="1780738"/>
              <a:ext cx="609600" cy="609600"/>
              <a:chOff x="-44" y="1473"/>
              <a:chExt cx="981" cy="1105"/>
            </a:xfrm>
          </p:grpSpPr>
          <p:pic>
            <p:nvPicPr>
              <p:cNvPr id="115840" name="Picture 182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5841" name="Freeform 183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5595 w 356"/>
                  <a:gd name="T3" fmla="*/ 341 h 368"/>
                  <a:gd name="T4" fmla="*/ 6638 w 356"/>
                  <a:gd name="T5" fmla="*/ 7113 h 368"/>
                  <a:gd name="T6" fmla="*/ 1463 w 356"/>
                  <a:gd name="T7" fmla="*/ 8895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</p:grpSp>
      <p:grpSp>
        <p:nvGrpSpPr>
          <p:cNvPr id="115725" name="Group 8"/>
          <p:cNvGrpSpPr>
            <a:grpSpLocks/>
          </p:cNvGrpSpPr>
          <p:nvPr/>
        </p:nvGrpSpPr>
        <p:grpSpPr bwMode="auto">
          <a:xfrm>
            <a:off x="1998663" y="2298700"/>
            <a:ext cx="4938712" cy="1389063"/>
            <a:chOff x="4327270" y="1745934"/>
            <a:chExt cx="4938730" cy="1388847"/>
          </a:xfrm>
        </p:grpSpPr>
        <p:sp>
          <p:nvSpPr>
            <p:cNvPr id="22546" name="Line 94"/>
            <p:cNvSpPr>
              <a:spLocks noChangeShapeType="1"/>
            </p:cNvSpPr>
            <p:nvPr/>
          </p:nvSpPr>
          <p:spPr bwMode="auto">
            <a:xfrm>
              <a:off x="4327270" y="2504641"/>
              <a:ext cx="493873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400" i="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115734" name="Group 7"/>
            <p:cNvGrpSpPr>
              <a:grpSpLocks/>
            </p:cNvGrpSpPr>
            <p:nvPr/>
          </p:nvGrpSpPr>
          <p:grpSpPr bwMode="auto">
            <a:xfrm flipH="1">
              <a:off x="5534163" y="1745934"/>
              <a:ext cx="2894013" cy="752475"/>
              <a:chOff x="5534163" y="1745934"/>
              <a:chExt cx="2894013" cy="752475"/>
            </a:xfrm>
          </p:grpSpPr>
          <p:grpSp>
            <p:nvGrpSpPr>
              <p:cNvPr id="115774" name="Group 26"/>
              <p:cNvGrpSpPr>
                <a:grpSpLocks/>
              </p:cNvGrpSpPr>
              <p:nvPr/>
            </p:nvGrpSpPr>
            <p:grpSpPr bwMode="auto">
              <a:xfrm>
                <a:off x="5534163" y="1752284"/>
                <a:ext cx="850900" cy="527050"/>
                <a:chOff x="-490" y="1664"/>
                <a:chExt cx="1429" cy="842"/>
              </a:xfrm>
            </p:grpSpPr>
            <p:sp>
              <p:nvSpPr>
                <p:cNvPr id="22685" name="AutoShape 27"/>
                <p:cNvSpPr>
                  <a:spLocks noChangeArrowheads="1"/>
                </p:cNvSpPr>
                <p:nvPr/>
              </p:nvSpPr>
              <p:spPr bwMode="auto">
                <a:xfrm>
                  <a:off x="-489" y="1664"/>
                  <a:ext cx="1429" cy="294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DDDDD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2400" i="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grpSp>
              <p:nvGrpSpPr>
                <p:cNvPr id="115814" name="Group 28"/>
                <p:cNvGrpSpPr>
                  <a:grpSpLocks/>
                </p:cNvGrpSpPr>
                <p:nvPr/>
              </p:nvGrpSpPr>
              <p:grpSpPr bwMode="auto">
                <a:xfrm>
                  <a:off x="-427" y="1737"/>
                  <a:ext cx="1217" cy="769"/>
                  <a:chOff x="-427" y="1737"/>
                  <a:chExt cx="1217" cy="769"/>
                </a:xfrm>
              </p:grpSpPr>
              <p:sp>
                <p:nvSpPr>
                  <p:cNvPr id="22687" name="Rectangle 29"/>
                  <p:cNvSpPr>
                    <a:spLocks noChangeArrowheads="1"/>
                  </p:cNvSpPr>
                  <p:nvPr/>
                </p:nvSpPr>
                <p:spPr bwMode="auto">
                  <a:xfrm>
                    <a:off x="-335" y="1923"/>
                    <a:ext cx="1125" cy="583"/>
                  </a:xfrm>
                  <a:prstGeom prst="rect">
                    <a:avLst/>
                  </a:prstGeom>
                  <a:solidFill>
                    <a:srgbClr val="DDDDDD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15816" name="Line 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-150" y="2270"/>
                    <a:ext cx="230" cy="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 dirty="0"/>
                  </a:p>
                </p:txBody>
              </p:sp>
              <p:grpSp>
                <p:nvGrpSpPr>
                  <p:cNvPr id="115817" name="Group 31"/>
                  <p:cNvGrpSpPr>
                    <a:grpSpLocks/>
                  </p:cNvGrpSpPr>
                  <p:nvPr/>
                </p:nvGrpSpPr>
                <p:grpSpPr bwMode="auto">
                  <a:xfrm>
                    <a:off x="68" y="2192"/>
                    <a:ext cx="387" cy="139"/>
                    <a:chOff x="322" y="890"/>
                    <a:chExt cx="872" cy="339"/>
                  </a:xfrm>
                </p:grpSpPr>
                <p:sp>
                  <p:nvSpPr>
                    <p:cNvPr id="22695" name="Rectangle 3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22" y="1000"/>
                      <a:ext cx="871" cy="229"/>
                    </a:xfrm>
                    <a:prstGeom prst="rect">
                      <a:avLst/>
                    </a:prstGeom>
                    <a:solidFill>
                      <a:srgbClr val="FFFF99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i="0" dirty="0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22696" name="Rectangle 3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4" y="1074"/>
                      <a:ext cx="54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i="0" dirty="0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22697" name="Rectangle 3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6" y="1074"/>
                      <a:ext cx="54" cy="56"/>
                    </a:xfrm>
                    <a:prstGeom prst="rect">
                      <a:avLst/>
                    </a:prstGeom>
                    <a:solidFill>
                      <a:srgbClr val="33CC33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i="0" dirty="0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22698" name="Rectangle 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38" y="1068"/>
                      <a:ext cx="60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i="0" dirty="0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22699" name="Rectangle 3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6" y="1068"/>
                      <a:ext cx="54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i="0" dirty="0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115828" name="AutoShape 37"/>
                    <p:cNvSpPr>
                      <a:spLocks noChangeArrowheads="1"/>
                    </p:cNvSpPr>
                    <p:nvPr/>
                  </p:nvSpPr>
                  <p:spPr bwMode="auto">
                    <a:xfrm rot="10800000" flipH="1">
                      <a:off x="322" y="890"/>
                      <a:ext cx="859" cy="110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w 21600"/>
                        <a:gd name="T7" fmla="*/ 0 h 2160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4501 w 21600"/>
                        <a:gd name="T13" fmla="*/ 4516 h 21600"/>
                        <a:gd name="T14" fmla="*/ 17099 w 21600"/>
                        <a:gd name="T15" fmla="*/ 17084 h 2160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5400" y="21600"/>
                          </a:lnTo>
                          <a:lnTo>
                            <a:pt x="16200" y="21600"/>
                          </a:lnTo>
                          <a:lnTo>
                            <a:pt x="21600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FFFF99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dirty="0"/>
                    </a:p>
                  </p:txBody>
                </p:sp>
              </p:grpSp>
              <p:pic>
                <p:nvPicPr>
                  <p:cNvPr id="115818" name="Picture 38" descr="desktop_computer_stylized_small"/>
                  <p:cNvPicPr>
                    <a:picLocks noChangeAspect="1" noChangeArrowheads="1"/>
                  </p:cNvPicPr>
                  <p:nvPr/>
                </p:nvPicPr>
                <p:blipFill>
                  <a:blip r:embed="rId5" cstate="email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427" y="2049"/>
                    <a:ext cx="447" cy="41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22691" name="Rectangle 39"/>
                  <p:cNvSpPr>
                    <a:spLocks noChangeArrowheads="1"/>
                  </p:cNvSpPr>
                  <p:nvPr/>
                </p:nvSpPr>
                <p:spPr bwMode="auto">
                  <a:xfrm>
                    <a:off x="529" y="2232"/>
                    <a:ext cx="104" cy="91"/>
                  </a:xfrm>
                  <a:prstGeom prst="rect">
                    <a:avLst/>
                  </a:prstGeom>
                  <a:solidFill>
                    <a:srgbClr val="00009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15820" name="Freeform 40"/>
                  <p:cNvSpPr>
                    <a:spLocks/>
                  </p:cNvSpPr>
                  <p:nvPr/>
                </p:nvSpPr>
                <p:spPr bwMode="auto">
                  <a:xfrm>
                    <a:off x="282" y="1951"/>
                    <a:ext cx="302" cy="274"/>
                  </a:xfrm>
                  <a:custGeom>
                    <a:avLst/>
                    <a:gdLst>
                      <a:gd name="T0" fmla="*/ 37 w 381"/>
                      <a:gd name="T1" fmla="*/ 274 h 274"/>
                      <a:gd name="T2" fmla="*/ 37 w 381"/>
                      <a:gd name="T3" fmla="*/ 130 h 274"/>
                      <a:gd name="T4" fmla="*/ 0 w 381"/>
                      <a:gd name="T5" fmla="*/ 0 h 274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81" h="274">
                        <a:moveTo>
                          <a:pt x="381" y="274"/>
                        </a:moveTo>
                        <a:lnTo>
                          <a:pt x="381" y="13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22693" name="Line 4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70" y="2270"/>
                    <a:ext cx="15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pic>
                <p:nvPicPr>
                  <p:cNvPr id="115822" name="Picture 42" descr="tv"/>
                  <p:cNvPicPr>
                    <a:picLocks noChangeAspect="1" noChangeArrowheads="1"/>
                  </p:cNvPicPr>
                  <p:nvPr/>
                </p:nvPicPr>
                <p:blipFill>
                  <a:blip r:embed="rId6" cstate="email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" y="1737"/>
                    <a:ext cx="476" cy="42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</p:grpSp>
          <p:grpSp>
            <p:nvGrpSpPr>
              <p:cNvPr id="115775" name="Group 43"/>
              <p:cNvGrpSpPr>
                <a:grpSpLocks/>
              </p:cNvGrpSpPr>
              <p:nvPr/>
            </p:nvGrpSpPr>
            <p:grpSpPr bwMode="auto">
              <a:xfrm>
                <a:off x="6435863" y="1745934"/>
                <a:ext cx="850900" cy="527050"/>
                <a:chOff x="-490" y="1664"/>
                <a:chExt cx="1429" cy="842"/>
              </a:xfrm>
            </p:grpSpPr>
            <p:sp>
              <p:nvSpPr>
                <p:cNvPr id="22669" name="AutoShape 44"/>
                <p:cNvSpPr>
                  <a:spLocks noChangeArrowheads="1"/>
                </p:cNvSpPr>
                <p:nvPr/>
              </p:nvSpPr>
              <p:spPr bwMode="auto">
                <a:xfrm>
                  <a:off x="-489" y="1664"/>
                  <a:ext cx="1429" cy="294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DDDDD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2400" i="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grpSp>
              <p:nvGrpSpPr>
                <p:cNvPr id="115798" name="Group 45"/>
                <p:cNvGrpSpPr>
                  <a:grpSpLocks/>
                </p:cNvGrpSpPr>
                <p:nvPr/>
              </p:nvGrpSpPr>
              <p:grpSpPr bwMode="auto">
                <a:xfrm>
                  <a:off x="-427" y="1737"/>
                  <a:ext cx="1217" cy="769"/>
                  <a:chOff x="-427" y="1737"/>
                  <a:chExt cx="1217" cy="769"/>
                </a:xfrm>
              </p:grpSpPr>
              <p:sp>
                <p:nvSpPr>
                  <p:cNvPr id="22671" name="Rectangle 46"/>
                  <p:cNvSpPr>
                    <a:spLocks noChangeArrowheads="1"/>
                  </p:cNvSpPr>
                  <p:nvPr/>
                </p:nvSpPr>
                <p:spPr bwMode="auto">
                  <a:xfrm>
                    <a:off x="-335" y="1923"/>
                    <a:ext cx="1125" cy="583"/>
                  </a:xfrm>
                  <a:prstGeom prst="rect">
                    <a:avLst/>
                  </a:prstGeom>
                  <a:solidFill>
                    <a:srgbClr val="DDDDDD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15800" name="Line 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-150" y="2270"/>
                    <a:ext cx="230" cy="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 dirty="0"/>
                  </a:p>
                </p:txBody>
              </p:sp>
              <p:grpSp>
                <p:nvGrpSpPr>
                  <p:cNvPr id="115801" name="Group 48"/>
                  <p:cNvGrpSpPr>
                    <a:grpSpLocks/>
                  </p:cNvGrpSpPr>
                  <p:nvPr/>
                </p:nvGrpSpPr>
                <p:grpSpPr bwMode="auto">
                  <a:xfrm>
                    <a:off x="68" y="2192"/>
                    <a:ext cx="387" cy="139"/>
                    <a:chOff x="322" y="890"/>
                    <a:chExt cx="872" cy="339"/>
                  </a:xfrm>
                </p:grpSpPr>
                <p:sp>
                  <p:nvSpPr>
                    <p:cNvPr id="22679" name="Rectangle 4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22" y="1000"/>
                      <a:ext cx="871" cy="229"/>
                    </a:xfrm>
                    <a:prstGeom prst="rect">
                      <a:avLst/>
                    </a:prstGeom>
                    <a:solidFill>
                      <a:srgbClr val="FFFF99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i="0" dirty="0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22680" name="Rectangle 5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4" y="1074"/>
                      <a:ext cx="54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i="0" dirty="0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22681" name="Rectangle 5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6" y="1074"/>
                      <a:ext cx="54" cy="56"/>
                    </a:xfrm>
                    <a:prstGeom prst="rect">
                      <a:avLst/>
                    </a:prstGeom>
                    <a:solidFill>
                      <a:srgbClr val="33CC33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i="0" dirty="0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22682" name="Rectangle 5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38" y="1068"/>
                      <a:ext cx="60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i="0" dirty="0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22683" name="Rectangle 5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6" y="1068"/>
                      <a:ext cx="54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i="0" dirty="0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115812" name="AutoShape 54"/>
                    <p:cNvSpPr>
                      <a:spLocks noChangeArrowheads="1"/>
                    </p:cNvSpPr>
                    <p:nvPr/>
                  </p:nvSpPr>
                  <p:spPr bwMode="auto">
                    <a:xfrm rot="10800000" flipH="1">
                      <a:off x="322" y="890"/>
                      <a:ext cx="859" cy="110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w 21600"/>
                        <a:gd name="T7" fmla="*/ 0 h 2160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4501 w 21600"/>
                        <a:gd name="T13" fmla="*/ 4516 h 21600"/>
                        <a:gd name="T14" fmla="*/ 17099 w 21600"/>
                        <a:gd name="T15" fmla="*/ 17084 h 2160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5400" y="21600"/>
                          </a:lnTo>
                          <a:lnTo>
                            <a:pt x="16200" y="21600"/>
                          </a:lnTo>
                          <a:lnTo>
                            <a:pt x="21600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FFFF99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dirty="0"/>
                    </a:p>
                  </p:txBody>
                </p:sp>
              </p:grpSp>
              <p:pic>
                <p:nvPicPr>
                  <p:cNvPr id="115802" name="Picture 55" descr="desktop_computer_stylized_small"/>
                  <p:cNvPicPr>
                    <a:picLocks noChangeAspect="1" noChangeArrowheads="1"/>
                  </p:cNvPicPr>
                  <p:nvPr/>
                </p:nvPicPr>
                <p:blipFill>
                  <a:blip r:embed="rId5" cstate="email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427" y="2049"/>
                    <a:ext cx="447" cy="41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22675" name="Rectangle 56"/>
                  <p:cNvSpPr>
                    <a:spLocks noChangeArrowheads="1"/>
                  </p:cNvSpPr>
                  <p:nvPr/>
                </p:nvSpPr>
                <p:spPr bwMode="auto">
                  <a:xfrm>
                    <a:off x="529" y="2232"/>
                    <a:ext cx="104" cy="91"/>
                  </a:xfrm>
                  <a:prstGeom prst="rect">
                    <a:avLst/>
                  </a:prstGeom>
                  <a:solidFill>
                    <a:srgbClr val="00009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15804" name="Freeform 57"/>
                  <p:cNvSpPr>
                    <a:spLocks/>
                  </p:cNvSpPr>
                  <p:nvPr/>
                </p:nvSpPr>
                <p:spPr bwMode="auto">
                  <a:xfrm>
                    <a:off x="282" y="1951"/>
                    <a:ext cx="302" cy="274"/>
                  </a:xfrm>
                  <a:custGeom>
                    <a:avLst/>
                    <a:gdLst>
                      <a:gd name="T0" fmla="*/ 37 w 381"/>
                      <a:gd name="T1" fmla="*/ 274 h 274"/>
                      <a:gd name="T2" fmla="*/ 37 w 381"/>
                      <a:gd name="T3" fmla="*/ 130 h 274"/>
                      <a:gd name="T4" fmla="*/ 0 w 381"/>
                      <a:gd name="T5" fmla="*/ 0 h 274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81" h="274">
                        <a:moveTo>
                          <a:pt x="381" y="274"/>
                        </a:moveTo>
                        <a:lnTo>
                          <a:pt x="381" y="13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22677" name="Line 5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70" y="2270"/>
                    <a:ext cx="15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pic>
                <p:nvPicPr>
                  <p:cNvPr id="115806" name="Picture 59" descr="tv"/>
                  <p:cNvPicPr>
                    <a:picLocks noChangeAspect="1" noChangeArrowheads="1"/>
                  </p:cNvPicPr>
                  <p:nvPr/>
                </p:nvPicPr>
                <p:blipFill>
                  <a:blip r:embed="rId6" cstate="email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" y="1737"/>
                    <a:ext cx="476" cy="42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</p:grpSp>
          <p:grpSp>
            <p:nvGrpSpPr>
              <p:cNvPr id="115776" name="Group 95"/>
              <p:cNvGrpSpPr>
                <a:grpSpLocks/>
              </p:cNvGrpSpPr>
              <p:nvPr/>
            </p:nvGrpSpPr>
            <p:grpSpPr bwMode="auto">
              <a:xfrm>
                <a:off x="7577276" y="1753872"/>
                <a:ext cx="850900" cy="527050"/>
                <a:chOff x="-490" y="1664"/>
                <a:chExt cx="1429" cy="842"/>
              </a:xfrm>
            </p:grpSpPr>
            <p:sp>
              <p:nvSpPr>
                <p:cNvPr id="22621" name="AutoShape 96"/>
                <p:cNvSpPr>
                  <a:spLocks noChangeArrowheads="1"/>
                </p:cNvSpPr>
                <p:nvPr/>
              </p:nvSpPr>
              <p:spPr bwMode="auto">
                <a:xfrm>
                  <a:off x="-489" y="1664"/>
                  <a:ext cx="1429" cy="294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DDDDD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2400" i="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grpSp>
              <p:nvGrpSpPr>
                <p:cNvPr id="115782" name="Group 97"/>
                <p:cNvGrpSpPr>
                  <a:grpSpLocks/>
                </p:cNvGrpSpPr>
                <p:nvPr/>
              </p:nvGrpSpPr>
              <p:grpSpPr bwMode="auto">
                <a:xfrm>
                  <a:off x="-427" y="1737"/>
                  <a:ext cx="1217" cy="769"/>
                  <a:chOff x="-427" y="1737"/>
                  <a:chExt cx="1217" cy="769"/>
                </a:xfrm>
              </p:grpSpPr>
              <p:sp>
                <p:nvSpPr>
                  <p:cNvPr id="22623" name="Rectangle 98"/>
                  <p:cNvSpPr>
                    <a:spLocks noChangeArrowheads="1"/>
                  </p:cNvSpPr>
                  <p:nvPr/>
                </p:nvSpPr>
                <p:spPr bwMode="auto">
                  <a:xfrm>
                    <a:off x="-335" y="1923"/>
                    <a:ext cx="1125" cy="583"/>
                  </a:xfrm>
                  <a:prstGeom prst="rect">
                    <a:avLst/>
                  </a:prstGeom>
                  <a:solidFill>
                    <a:srgbClr val="DDDDDD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15784" name="Line 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-150" y="2270"/>
                    <a:ext cx="230" cy="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 dirty="0"/>
                  </a:p>
                </p:txBody>
              </p:sp>
              <p:grpSp>
                <p:nvGrpSpPr>
                  <p:cNvPr id="115785" name="Group 100"/>
                  <p:cNvGrpSpPr>
                    <a:grpSpLocks/>
                  </p:cNvGrpSpPr>
                  <p:nvPr/>
                </p:nvGrpSpPr>
                <p:grpSpPr bwMode="auto">
                  <a:xfrm>
                    <a:off x="68" y="2192"/>
                    <a:ext cx="387" cy="139"/>
                    <a:chOff x="322" y="890"/>
                    <a:chExt cx="872" cy="339"/>
                  </a:xfrm>
                </p:grpSpPr>
                <p:sp>
                  <p:nvSpPr>
                    <p:cNvPr id="22631" name="Rectangle 10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22" y="1000"/>
                      <a:ext cx="871" cy="229"/>
                    </a:xfrm>
                    <a:prstGeom prst="rect">
                      <a:avLst/>
                    </a:prstGeom>
                    <a:solidFill>
                      <a:srgbClr val="FFFF99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i="0" dirty="0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22632" name="Rectangle 10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4" y="1074"/>
                      <a:ext cx="54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i="0" dirty="0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22633" name="Rectangle 10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6" y="1074"/>
                      <a:ext cx="54" cy="56"/>
                    </a:xfrm>
                    <a:prstGeom prst="rect">
                      <a:avLst/>
                    </a:prstGeom>
                    <a:solidFill>
                      <a:srgbClr val="33CC33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i="0" dirty="0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22634" name="Rectangle 10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38" y="1068"/>
                      <a:ext cx="60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i="0" dirty="0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22635" name="Rectangle 10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6" y="1068"/>
                      <a:ext cx="54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i="0" dirty="0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115796" name="AutoShape 106"/>
                    <p:cNvSpPr>
                      <a:spLocks noChangeArrowheads="1"/>
                    </p:cNvSpPr>
                    <p:nvPr/>
                  </p:nvSpPr>
                  <p:spPr bwMode="auto">
                    <a:xfrm rot="10800000" flipH="1">
                      <a:off x="322" y="890"/>
                      <a:ext cx="859" cy="110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w 21600"/>
                        <a:gd name="T7" fmla="*/ 0 h 2160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4501 w 21600"/>
                        <a:gd name="T13" fmla="*/ 4516 h 21600"/>
                        <a:gd name="T14" fmla="*/ 17099 w 21600"/>
                        <a:gd name="T15" fmla="*/ 17084 h 2160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5400" y="21600"/>
                          </a:lnTo>
                          <a:lnTo>
                            <a:pt x="16200" y="21600"/>
                          </a:lnTo>
                          <a:lnTo>
                            <a:pt x="21600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FFFF99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dirty="0"/>
                    </a:p>
                  </p:txBody>
                </p:sp>
              </p:grpSp>
              <p:pic>
                <p:nvPicPr>
                  <p:cNvPr id="115786" name="Picture 107" descr="desktop_computer_stylized_small"/>
                  <p:cNvPicPr>
                    <a:picLocks noChangeAspect="1" noChangeArrowheads="1"/>
                  </p:cNvPicPr>
                  <p:nvPr/>
                </p:nvPicPr>
                <p:blipFill>
                  <a:blip r:embed="rId5" cstate="email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427" y="2049"/>
                    <a:ext cx="447" cy="41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22627" name="Rectangle 108"/>
                  <p:cNvSpPr>
                    <a:spLocks noChangeArrowheads="1"/>
                  </p:cNvSpPr>
                  <p:nvPr/>
                </p:nvSpPr>
                <p:spPr bwMode="auto">
                  <a:xfrm>
                    <a:off x="529" y="2232"/>
                    <a:ext cx="104" cy="91"/>
                  </a:xfrm>
                  <a:prstGeom prst="rect">
                    <a:avLst/>
                  </a:prstGeom>
                  <a:solidFill>
                    <a:srgbClr val="00009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15788" name="Freeform 109"/>
                  <p:cNvSpPr>
                    <a:spLocks/>
                  </p:cNvSpPr>
                  <p:nvPr/>
                </p:nvSpPr>
                <p:spPr bwMode="auto">
                  <a:xfrm>
                    <a:off x="282" y="1951"/>
                    <a:ext cx="302" cy="274"/>
                  </a:xfrm>
                  <a:custGeom>
                    <a:avLst/>
                    <a:gdLst>
                      <a:gd name="T0" fmla="*/ 37 w 381"/>
                      <a:gd name="T1" fmla="*/ 274 h 274"/>
                      <a:gd name="T2" fmla="*/ 37 w 381"/>
                      <a:gd name="T3" fmla="*/ 130 h 274"/>
                      <a:gd name="T4" fmla="*/ 0 w 381"/>
                      <a:gd name="T5" fmla="*/ 0 h 274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81" h="274">
                        <a:moveTo>
                          <a:pt x="381" y="274"/>
                        </a:moveTo>
                        <a:lnTo>
                          <a:pt x="381" y="13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22629" name="Line 11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70" y="2270"/>
                    <a:ext cx="15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pic>
                <p:nvPicPr>
                  <p:cNvPr id="115790" name="Picture 111" descr="tv"/>
                  <p:cNvPicPr>
                    <a:picLocks noChangeAspect="1" noChangeArrowheads="1"/>
                  </p:cNvPicPr>
                  <p:nvPr/>
                </p:nvPicPr>
                <p:blipFill>
                  <a:blip r:embed="rId6" cstate="email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" y="1737"/>
                    <a:ext cx="476" cy="42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</p:grpSp>
          <p:sp>
            <p:nvSpPr>
              <p:cNvPr id="22548" name="Text Box 112"/>
              <p:cNvSpPr txBox="1">
                <a:spLocks noChangeArrowheads="1"/>
              </p:cNvSpPr>
              <p:nvPr/>
            </p:nvSpPr>
            <p:spPr bwMode="auto">
              <a:xfrm>
                <a:off x="7188723" y="1823710"/>
                <a:ext cx="488952" cy="45712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>
                  <a:defRPr/>
                </a:pPr>
                <a:r>
                  <a:rPr lang="en-US" i="0" dirty="0">
                    <a:solidFill>
                      <a:srgbClr val="969696"/>
                    </a:solidFill>
                    <a:latin typeface="Times New Roman" charset="0"/>
                  </a:rPr>
                  <a:t>…</a:t>
                </a:r>
              </a:p>
            </p:txBody>
          </p:sp>
          <p:sp>
            <p:nvSpPr>
              <p:cNvPr id="22549" name="Line 113"/>
              <p:cNvSpPr>
                <a:spLocks noChangeShapeType="1"/>
              </p:cNvSpPr>
              <p:nvPr/>
            </p:nvSpPr>
            <p:spPr bwMode="auto">
              <a:xfrm flipH="1">
                <a:off x="6169544" y="2164969"/>
                <a:ext cx="3175" cy="33332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400" i="0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2550" name="Line 114"/>
              <p:cNvSpPr>
                <a:spLocks noChangeShapeType="1"/>
              </p:cNvSpPr>
              <p:nvPr/>
            </p:nvSpPr>
            <p:spPr bwMode="auto">
              <a:xfrm flipH="1">
                <a:off x="7074423" y="2164969"/>
                <a:ext cx="3175" cy="33332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400" i="0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2551" name="Line 115"/>
              <p:cNvSpPr>
                <a:spLocks noChangeShapeType="1"/>
              </p:cNvSpPr>
              <p:nvPr/>
            </p:nvSpPr>
            <p:spPr bwMode="auto">
              <a:xfrm flipH="1">
                <a:off x="8211077" y="2164969"/>
                <a:ext cx="3175" cy="33332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400" i="0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115735" name="Group 5"/>
            <p:cNvGrpSpPr>
              <a:grpSpLocks/>
            </p:cNvGrpSpPr>
            <p:nvPr/>
          </p:nvGrpSpPr>
          <p:grpSpPr bwMode="auto">
            <a:xfrm flipH="1">
              <a:off x="7298039" y="2490881"/>
              <a:ext cx="850900" cy="627063"/>
              <a:chOff x="6488251" y="2501584"/>
              <a:chExt cx="850900" cy="627063"/>
            </a:xfrm>
          </p:grpSpPr>
          <p:grpSp>
            <p:nvGrpSpPr>
              <p:cNvPr id="115756" name="Group 77"/>
              <p:cNvGrpSpPr>
                <a:grpSpLocks/>
              </p:cNvGrpSpPr>
              <p:nvPr/>
            </p:nvGrpSpPr>
            <p:grpSpPr bwMode="auto">
              <a:xfrm>
                <a:off x="6488251" y="2601597"/>
                <a:ext cx="850900" cy="527050"/>
                <a:chOff x="-490" y="1664"/>
                <a:chExt cx="1429" cy="842"/>
              </a:xfrm>
            </p:grpSpPr>
            <p:sp>
              <p:nvSpPr>
                <p:cNvPr id="22637" name="AutoShape 78"/>
                <p:cNvSpPr>
                  <a:spLocks noChangeArrowheads="1"/>
                </p:cNvSpPr>
                <p:nvPr/>
              </p:nvSpPr>
              <p:spPr bwMode="auto">
                <a:xfrm>
                  <a:off x="-489" y="1663"/>
                  <a:ext cx="1429" cy="294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DDDDD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2400" i="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grpSp>
              <p:nvGrpSpPr>
                <p:cNvPr id="115759" name="Group 79"/>
                <p:cNvGrpSpPr>
                  <a:grpSpLocks/>
                </p:cNvGrpSpPr>
                <p:nvPr/>
              </p:nvGrpSpPr>
              <p:grpSpPr bwMode="auto">
                <a:xfrm>
                  <a:off x="-427" y="1737"/>
                  <a:ext cx="1217" cy="769"/>
                  <a:chOff x="-427" y="1737"/>
                  <a:chExt cx="1217" cy="769"/>
                </a:xfrm>
              </p:grpSpPr>
              <p:sp>
                <p:nvSpPr>
                  <p:cNvPr id="22639" name="Rectangle 80"/>
                  <p:cNvSpPr>
                    <a:spLocks noChangeArrowheads="1"/>
                  </p:cNvSpPr>
                  <p:nvPr/>
                </p:nvSpPr>
                <p:spPr bwMode="auto">
                  <a:xfrm>
                    <a:off x="-329" y="1922"/>
                    <a:ext cx="1120" cy="583"/>
                  </a:xfrm>
                  <a:prstGeom prst="rect">
                    <a:avLst/>
                  </a:prstGeom>
                  <a:solidFill>
                    <a:srgbClr val="DDDDDD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15761" name="Line 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-150" y="2270"/>
                    <a:ext cx="230" cy="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 dirty="0"/>
                  </a:p>
                </p:txBody>
              </p:sp>
              <p:grpSp>
                <p:nvGrpSpPr>
                  <p:cNvPr id="115762" name="Group 82"/>
                  <p:cNvGrpSpPr>
                    <a:grpSpLocks/>
                  </p:cNvGrpSpPr>
                  <p:nvPr/>
                </p:nvGrpSpPr>
                <p:grpSpPr bwMode="auto">
                  <a:xfrm>
                    <a:off x="68" y="2192"/>
                    <a:ext cx="387" cy="139"/>
                    <a:chOff x="322" y="890"/>
                    <a:chExt cx="872" cy="339"/>
                  </a:xfrm>
                </p:grpSpPr>
                <p:sp>
                  <p:nvSpPr>
                    <p:cNvPr id="22647" name="Rectangle 8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22" y="998"/>
                      <a:ext cx="871" cy="229"/>
                    </a:xfrm>
                    <a:prstGeom prst="rect">
                      <a:avLst/>
                    </a:prstGeom>
                    <a:solidFill>
                      <a:srgbClr val="FFFF99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i="0" dirty="0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22648" name="Rectangle 8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4" y="1072"/>
                      <a:ext cx="54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i="0" dirty="0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22649" name="Rectangle 8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6" y="1072"/>
                      <a:ext cx="54" cy="56"/>
                    </a:xfrm>
                    <a:prstGeom prst="rect">
                      <a:avLst/>
                    </a:prstGeom>
                    <a:solidFill>
                      <a:srgbClr val="33CC33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i="0" dirty="0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22650" name="Rectangle 8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39" y="1066"/>
                      <a:ext cx="60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i="0" dirty="0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22651" name="Rectangle 8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7" y="1066"/>
                      <a:ext cx="54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i="0" dirty="0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115773" name="AutoShape 88"/>
                    <p:cNvSpPr>
                      <a:spLocks noChangeArrowheads="1"/>
                    </p:cNvSpPr>
                    <p:nvPr/>
                  </p:nvSpPr>
                  <p:spPr bwMode="auto">
                    <a:xfrm rot="10800000" flipH="1">
                      <a:off x="322" y="890"/>
                      <a:ext cx="859" cy="110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w 21600"/>
                        <a:gd name="T7" fmla="*/ 0 h 2160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4501 w 21600"/>
                        <a:gd name="T13" fmla="*/ 4516 h 21600"/>
                        <a:gd name="T14" fmla="*/ 17099 w 21600"/>
                        <a:gd name="T15" fmla="*/ 17084 h 2160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5400" y="21600"/>
                          </a:lnTo>
                          <a:lnTo>
                            <a:pt x="16200" y="21600"/>
                          </a:lnTo>
                          <a:lnTo>
                            <a:pt x="21600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FFFF99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dirty="0"/>
                    </a:p>
                  </p:txBody>
                </p:sp>
              </p:grpSp>
              <p:pic>
                <p:nvPicPr>
                  <p:cNvPr id="115763" name="Picture 89" descr="desktop_computer_stylized_small"/>
                  <p:cNvPicPr>
                    <a:picLocks noChangeAspect="1" noChangeArrowheads="1"/>
                  </p:cNvPicPr>
                  <p:nvPr/>
                </p:nvPicPr>
                <p:blipFill>
                  <a:blip r:embed="rId5" cstate="email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427" y="2049"/>
                    <a:ext cx="447" cy="41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22643" name="Rectangle 90"/>
                  <p:cNvSpPr>
                    <a:spLocks noChangeArrowheads="1"/>
                  </p:cNvSpPr>
                  <p:nvPr/>
                </p:nvSpPr>
                <p:spPr bwMode="auto">
                  <a:xfrm>
                    <a:off x="529" y="2231"/>
                    <a:ext cx="104" cy="91"/>
                  </a:xfrm>
                  <a:prstGeom prst="rect">
                    <a:avLst/>
                  </a:prstGeom>
                  <a:solidFill>
                    <a:srgbClr val="00009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15765" name="Freeform 91"/>
                  <p:cNvSpPr>
                    <a:spLocks/>
                  </p:cNvSpPr>
                  <p:nvPr/>
                </p:nvSpPr>
                <p:spPr bwMode="auto">
                  <a:xfrm>
                    <a:off x="282" y="1951"/>
                    <a:ext cx="302" cy="274"/>
                  </a:xfrm>
                  <a:custGeom>
                    <a:avLst/>
                    <a:gdLst>
                      <a:gd name="T0" fmla="*/ 37 w 381"/>
                      <a:gd name="T1" fmla="*/ 274 h 274"/>
                      <a:gd name="T2" fmla="*/ 37 w 381"/>
                      <a:gd name="T3" fmla="*/ 130 h 274"/>
                      <a:gd name="T4" fmla="*/ 0 w 381"/>
                      <a:gd name="T5" fmla="*/ 0 h 274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81" h="274">
                        <a:moveTo>
                          <a:pt x="381" y="274"/>
                        </a:moveTo>
                        <a:lnTo>
                          <a:pt x="381" y="13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22645" name="Line 9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71" y="2269"/>
                    <a:ext cx="15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pic>
                <p:nvPicPr>
                  <p:cNvPr id="115767" name="Picture 93" descr="tv"/>
                  <p:cNvPicPr>
                    <a:picLocks noChangeAspect="1" noChangeArrowheads="1"/>
                  </p:cNvPicPr>
                  <p:nvPr/>
                </p:nvPicPr>
                <p:blipFill>
                  <a:blip r:embed="rId6" cstate="email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" y="1737"/>
                    <a:ext cx="476" cy="42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</p:grpSp>
          <p:sp>
            <p:nvSpPr>
              <p:cNvPr id="115757" name="Freeform 116"/>
              <p:cNvSpPr>
                <a:spLocks/>
              </p:cNvSpPr>
              <p:nvPr/>
            </p:nvSpPr>
            <p:spPr bwMode="auto">
              <a:xfrm>
                <a:off x="7159763" y="2501584"/>
                <a:ext cx="127000" cy="476250"/>
              </a:xfrm>
              <a:custGeom>
                <a:avLst/>
                <a:gdLst>
                  <a:gd name="T0" fmla="*/ 0 w 80"/>
                  <a:gd name="T1" fmla="*/ 2147483647 h 300"/>
                  <a:gd name="T2" fmla="*/ 2147483647 w 80"/>
                  <a:gd name="T3" fmla="*/ 2147483647 h 300"/>
                  <a:gd name="T4" fmla="*/ 2147483647 w 80"/>
                  <a:gd name="T5" fmla="*/ 0 h 3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80" h="300">
                    <a:moveTo>
                      <a:pt x="0" y="300"/>
                    </a:moveTo>
                    <a:lnTo>
                      <a:pt x="80" y="300"/>
                    </a:lnTo>
                    <a:lnTo>
                      <a:pt x="80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115736" name="Group 186"/>
            <p:cNvGrpSpPr>
              <a:grpSpLocks/>
            </p:cNvGrpSpPr>
            <p:nvPr/>
          </p:nvGrpSpPr>
          <p:grpSpPr bwMode="auto">
            <a:xfrm flipH="1">
              <a:off x="5984260" y="2507718"/>
              <a:ext cx="850900" cy="627063"/>
              <a:chOff x="6488251" y="2501584"/>
              <a:chExt cx="850900" cy="627063"/>
            </a:xfrm>
          </p:grpSpPr>
          <p:grpSp>
            <p:nvGrpSpPr>
              <p:cNvPr id="115738" name="Group 77"/>
              <p:cNvGrpSpPr>
                <a:grpSpLocks/>
              </p:cNvGrpSpPr>
              <p:nvPr/>
            </p:nvGrpSpPr>
            <p:grpSpPr bwMode="auto">
              <a:xfrm>
                <a:off x="6488251" y="2601597"/>
                <a:ext cx="850900" cy="527050"/>
                <a:chOff x="-490" y="1664"/>
                <a:chExt cx="1429" cy="842"/>
              </a:xfrm>
            </p:grpSpPr>
            <p:sp>
              <p:nvSpPr>
                <p:cNvPr id="190" name="AutoShape 78"/>
                <p:cNvSpPr>
                  <a:spLocks noChangeArrowheads="1"/>
                </p:cNvSpPr>
                <p:nvPr/>
              </p:nvSpPr>
              <p:spPr bwMode="auto">
                <a:xfrm>
                  <a:off x="-491" y="1664"/>
                  <a:ext cx="1429" cy="294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DDDDD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2400" i="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grpSp>
              <p:nvGrpSpPr>
                <p:cNvPr id="115741" name="Group 79"/>
                <p:cNvGrpSpPr>
                  <a:grpSpLocks/>
                </p:cNvGrpSpPr>
                <p:nvPr/>
              </p:nvGrpSpPr>
              <p:grpSpPr bwMode="auto">
                <a:xfrm>
                  <a:off x="-427" y="1737"/>
                  <a:ext cx="1217" cy="769"/>
                  <a:chOff x="-427" y="1737"/>
                  <a:chExt cx="1217" cy="769"/>
                </a:xfrm>
              </p:grpSpPr>
              <p:sp>
                <p:nvSpPr>
                  <p:cNvPr id="192" name="Rectangle 80"/>
                  <p:cNvSpPr>
                    <a:spLocks noChangeArrowheads="1"/>
                  </p:cNvSpPr>
                  <p:nvPr/>
                </p:nvSpPr>
                <p:spPr bwMode="auto">
                  <a:xfrm>
                    <a:off x="-339" y="1923"/>
                    <a:ext cx="1128" cy="583"/>
                  </a:xfrm>
                  <a:prstGeom prst="rect">
                    <a:avLst/>
                  </a:prstGeom>
                  <a:solidFill>
                    <a:srgbClr val="DDDDDD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15743" name="Line 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-150" y="2270"/>
                    <a:ext cx="230" cy="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 dirty="0"/>
                  </a:p>
                </p:txBody>
              </p:sp>
              <p:grpSp>
                <p:nvGrpSpPr>
                  <p:cNvPr id="115744" name="Group 82"/>
                  <p:cNvGrpSpPr>
                    <a:grpSpLocks/>
                  </p:cNvGrpSpPr>
                  <p:nvPr/>
                </p:nvGrpSpPr>
                <p:grpSpPr bwMode="auto">
                  <a:xfrm>
                    <a:off x="68" y="2192"/>
                    <a:ext cx="387" cy="139"/>
                    <a:chOff x="322" y="890"/>
                    <a:chExt cx="872" cy="339"/>
                  </a:xfrm>
                </p:grpSpPr>
                <p:sp>
                  <p:nvSpPr>
                    <p:cNvPr id="200" name="Rectangle 8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19" y="1000"/>
                      <a:ext cx="853" cy="229"/>
                    </a:xfrm>
                    <a:prstGeom prst="rect">
                      <a:avLst/>
                    </a:prstGeom>
                    <a:solidFill>
                      <a:srgbClr val="FFFF99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i="0" dirty="0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201" name="Rectangle 8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3" y="1074"/>
                      <a:ext cx="54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i="0" dirty="0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202" name="Rectangle 8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5" y="1074"/>
                      <a:ext cx="54" cy="56"/>
                    </a:xfrm>
                    <a:prstGeom prst="rect">
                      <a:avLst/>
                    </a:prstGeom>
                    <a:solidFill>
                      <a:srgbClr val="33CC33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i="0" dirty="0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203" name="Rectangle 8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17" y="1068"/>
                      <a:ext cx="60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i="0" dirty="0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204" name="Rectangle 8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95" y="1068"/>
                      <a:ext cx="54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i="0" dirty="0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115755" name="AutoShape 88"/>
                    <p:cNvSpPr>
                      <a:spLocks noChangeArrowheads="1"/>
                    </p:cNvSpPr>
                    <p:nvPr/>
                  </p:nvSpPr>
                  <p:spPr bwMode="auto">
                    <a:xfrm rot="10800000" flipH="1">
                      <a:off x="322" y="890"/>
                      <a:ext cx="859" cy="110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w 21600"/>
                        <a:gd name="T7" fmla="*/ 0 h 2160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4501 w 21600"/>
                        <a:gd name="T13" fmla="*/ 4516 h 21600"/>
                        <a:gd name="T14" fmla="*/ 17099 w 21600"/>
                        <a:gd name="T15" fmla="*/ 17084 h 2160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5400" y="21600"/>
                          </a:lnTo>
                          <a:lnTo>
                            <a:pt x="16200" y="21600"/>
                          </a:lnTo>
                          <a:lnTo>
                            <a:pt x="21600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FFFF99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dirty="0"/>
                    </a:p>
                  </p:txBody>
                </p:sp>
              </p:grpSp>
              <p:pic>
                <p:nvPicPr>
                  <p:cNvPr id="115745" name="Picture 89" descr="desktop_computer_stylized_small"/>
                  <p:cNvPicPr>
                    <a:picLocks noChangeAspect="1" noChangeArrowheads="1"/>
                  </p:cNvPicPr>
                  <p:nvPr/>
                </p:nvPicPr>
                <p:blipFill>
                  <a:blip r:embed="rId5" cstate="email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427" y="2049"/>
                    <a:ext cx="447" cy="41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96" name="Rectangle 90"/>
                  <p:cNvSpPr>
                    <a:spLocks noChangeArrowheads="1"/>
                  </p:cNvSpPr>
                  <p:nvPr/>
                </p:nvSpPr>
                <p:spPr bwMode="auto">
                  <a:xfrm>
                    <a:off x="528" y="2232"/>
                    <a:ext cx="104" cy="91"/>
                  </a:xfrm>
                  <a:prstGeom prst="rect">
                    <a:avLst/>
                  </a:prstGeom>
                  <a:solidFill>
                    <a:srgbClr val="00009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15747" name="Freeform 91"/>
                  <p:cNvSpPr>
                    <a:spLocks/>
                  </p:cNvSpPr>
                  <p:nvPr/>
                </p:nvSpPr>
                <p:spPr bwMode="auto">
                  <a:xfrm>
                    <a:off x="282" y="1951"/>
                    <a:ext cx="302" cy="274"/>
                  </a:xfrm>
                  <a:custGeom>
                    <a:avLst/>
                    <a:gdLst>
                      <a:gd name="T0" fmla="*/ 37 w 381"/>
                      <a:gd name="T1" fmla="*/ 274 h 274"/>
                      <a:gd name="T2" fmla="*/ 37 w 381"/>
                      <a:gd name="T3" fmla="*/ 130 h 274"/>
                      <a:gd name="T4" fmla="*/ 0 w 381"/>
                      <a:gd name="T5" fmla="*/ 0 h 274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81" h="274">
                        <a:moveTo>
                          <a:pt x="381" y="274"/>
                        </a:moveTo>
                        <a:lnTo>
                          <a:pt x="381" y="13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98" name="Line 9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69" y="2270"/>
                    <a:ext cx="15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pic>
                <p:nvPicPr>
                  <p:cNvPr id="115749" name="Picture 93" descr="tv"/>
                  <p:cNvPicPr>
                    <a:picLocks noChangeAspect="1" noChangeArrowheads="1"/>
                  </p:cNvPicPr>
                  <p:nvPr/>
                </p:nvPicPr>
                <p:blipFill>
                  <a:blip r:embed="rId6" cstate="email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" y="1737"/>
                    <a:ext cx="476" cy="42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</p:grpSp>
          <p:sp>
            <p:nvSpPr>
              <p:cNvPr id="115739" name="Freeform 116"/>
              <p:cNvSpPr>
                <a:spLocks/>
              </p:cNvSpPr>
              <p:nvPr/>
            </p:nvSpPr>
            <p:spPr bwMode="auto">
              <a:xfrm>
                <a:off x="7159763" y="2501584"/>
                <a:ext cx="127000" cy="476250"/>
              </a:xfrm>
              <a:custGeom>
                <a:avLst/>
                <a:gdLst>
                  <a:gd name="T0" fmla="*/ 0 w 80"/>
                  <a:gd name="T1" fmla="*/ 2147483647 h 300"/>
                  <a:gd name="T2" fmla="*/ 2147483647 w 80"/>
                  <a:gd name="T3" fmla="*/ 2147483647 h 300"/>
                  <a:gd name="T4" fmla="*/ 2147483647 w 80"/>
                  <a:gd name="T5" fmla="*/ 0 h 3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80" h="300">
                    <a:moveTo>
                      <a:pt x="0" y="300"/>
                    </a:moveTo>
                    <a:lnTo>
                      <a:pt x="80" y="300"/>
                    </a:lnTo>
                    <a:lnTo>
                      <a:pt x="80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206" name="Text Box 112"/>
            <p:cNvSpPr txBox="1">
              <a:spLocks noChangeArrowheads="1"/>
            </p:cNvSpPr>
            <p:nvPr/>
          </p:nvSpPr>
          <p:spPr bwMode="auto">
            <a:xfrm>
              <a:off x="6787904" y="2596702"/>
              <a:ext cx="488952" cy="4571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>
                <a:defRPr/>
              </a:pPr>
              <a:r>
                <a:rPr lang="en-US" i="0" dirty="0">
                  <a:solidFill>
                    <a:srgbClr val="969696"/>
                  </a:solidFill>
                  <a:latin typeface="Times New Roman" charset="0"/>
                </a:rPr>
                <a:t>…</a:t>
              </a:r>
            </a:p>
          </p:txBody>
        </p:sp>
      </p:grp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1563688" y="1239838"/>
            <a:ext cx="6373812" cy="938212"/>
            <a:chOff x="1987247" y="1333114"/>
            <a:chExt cx="5338532" cy="938762"/>
          </a:xfrm>
        </p:grpSpPr>
        <p:sp>
          <p:nvSpPr>
            <p:cNvPr id="22707" name="Text Box 6"/>
            <p:cNvSpPr txBox="1">
              <a:spLocks noChangeArrowheads="1"/>
            </p:cNvSpPr>
            <p:nvPr/>
          </p:nvSpPr>
          <p:spPr bwMode="auto">
            <a:xfrm>
              <a:off x="1987247" y="1333114"/>
              <a:ext cx="5338532" cy="5178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lnSpc>
                  <a:spcPct val="85000"/>
                </a:lnSpc>
                <a:defRPr/>
              </a:pPr>
              <a:r>
                <a:rPr lang="en-US" sz="1600" dirty="0">
                  <a:solidFill>
                    <a:srgbClr val="000000"/>
                  </a:solidFill>
                </a:rPr>
                <a:t>Internet frames, TV channels, control  transmitted </a:t>
              </a:r>
            </a:p>
            <a:p>
              <a:pPr algn="ctr">
                <a:lnSpc>
                  <a:spcPct val="85000"/>
                </a:lnSpc>
                <a:defRPr/>
              </a:pPr>
              <a:r>
                <a:rPr lang="en-US" sz="1600" dirty="0">
                  <a:solidFill>
                    <a:srgbClr val="000000"/>
                  </a:solidFill>
                </a:rPr>
                <a:t>downstream at different frequencies</a:t>
              </a:r>
            </a:p>
          </p:txBody>
        </p:sp>
        <p:sp>
          <p:nvSpPr>
            <p:cNvPr id="115732" name="Right Arrow 9"/>
            <p:cNvSpPr>
              <a:spLocks noChangeArrowheads="1"/>
            </p:cNvSpPr>
            <p:nvPr/>
          </p:nvSpPr>
          <p:spPr bwMode="auto">
            <a:xfrm>
              <a:off x="3457110" y="1787244"/>
              <a:ext cx="2387053" cy="484632"/>
            </a:xfrm>
            <a:prstGeom prst="rightArrow">
              <a:avLst>
                <a:gd name="adj1" fmla="val 50000"/>
                <a:gd name="adj2" fmla="val 50007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0000FF"/>
                </a:gs>
              </a:gsLst>
              <a:lin ang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 i="0" dirty="0">
                <a:latin typeface="Arial" charset="0"/>
                <a:cs typeface="Arial" charset="0"/>
              </a:endParaRPr>
            </a:p>
          </p:txBody>
        </p:sp>
      </p:grp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2998788" y="3644900"/>
            <a:ext cx="5995987" cy="944563"/>
            <a:chOff x="2810374" y="3867998"/>
            <a:chExt cx="5997028" cy="944803"/>
          </a:xfrm>
        </p:grpSpPr>
        <p:sp>
          <p:nvSpPr>
            <p:cNvPr id="213" name="Text Box 6"/>
            <p:cNvSpPr txBox="1">
              <a:spLocks noChangeArrowheads="1"/>
            </p:cNvSpPr>
            <p:nvPr/>
          </p:nvSpPr>
          <p:spPr bwMode="auto">
            <a:xfrm>
              <a:off x="2810374" y="4295145"/>
              <a:ext cx="5997028" cy="5176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lnSpc>
                  <a:spcPct val="85000"/>
                </a:lnSpc>
                <a:defRPr/>
              </a:pPr>
              <a:r>
                <a:rPr lang="en-US" sz="1600" dirty="0">
                  <a:solidFill>
                    <a:srgbClr val="000000"/>
                  </a:solidFill>
                </a:rPr>
                <a:t>upstream Internet frames, TV control,  transmitted </a:t>
              </a:r>
            </a:p>
            <a:p>
              <a:pPr algn="ctr">
                <a:lnSpc>
                  <a:spcPct val="85000"/>
                </a:lnSpc>
                <a:defRPr/>
              </a:pPr>
              <a:r>
                <a:rPr lang="en-US" sz="1600" dirty="0">
                  <a:solidFill>
                    <a:srgbClr val="000000"/>
                  </a:solidFill>
                </a:rPr>
                <a:t>upstream at different frequencies in time slots</a:t>
              </a:r>
            </a:p>
          </p:txBody>
        </p:sp>
        <p:sp>
          <p:nvSpPr>
            <p:cNvPr id="115730" name="Right Arrow 213"/>
            <p:cNvSpPr>
              <a:spLocks noChangeArrowheads="1"/>
            </p:cNvSpPr>
            <p:nvPr/>
          </p:nvSpPr>
          <p:spPr bwMode="auto">
            <a:xfrm rot="10800000">
              <a:off x="4197454" y="3867998"/>
              <a:ext cx="2387053" cy="484632"/>
            </a:xfrm>
            <a:prstGeom prst="rightArrow">
              <a:avLst>
                <a:gd name="adj1" fmla="val 50000"/>
                <a:gd name="adj2" fmla="val 50007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0000FF"/>
                </a:gs>
              </a:gsLst>
              <a:lin ang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 i="0" dirty="0">
                <a:latin typeface="Arial" charset="0"/>
                <a:cs typeface="Arial" charset="0"/>
              </a:endParaRPr>
            </a:p>
          </p:txBody>
        </p:sp>
      </p:grpSp>
      <p:pic>
        <p:nvPicPr>
          <p:cNvPr id="217" name="Picture 6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5613" y="2740025"/>
            <a:ext cx="260350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8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23</a:t>
            </a:fld>
            <a:endParaRPr lang="en-US" sz="1200" dirty="0">
              <a:latin typeface="Tahoma" charset="0"/>
            </a:endParaRPr>
          </a:p>
        </p:txBody>
      </p:sp>
      <p:sp>
        <p:nvSpPr>
          <p:cNvPr id="18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</p:spTree>
    <p:extLst>
      <p:ext uri="{BB962C8B-B14F-4D97-AF65-F5344CB8AC3E}">
        <p14:creationId xmlns:p14="http://schemas.microsoft.com/office/powerpoint/2010/main" val="2203996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9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9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8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24" name="Rectangle 4"/>
          <p:cNvSpPr>
            <a:spLocks noChangeArrowheads="1"/>
          </p:cNvSpPr>
          <p:nvPr/>
        </p:nvSpPr>
        <p:spPr bwMode="auto">
          <a:xfrm>
            <a:off x="915988" y="4119563"/>
            <a:ext cx="7832725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defRPr/>
            </a:pPr>
            <a:r>
              <a:rPr lang="en-US" sz="2800" i="0" dirty="0">
                <a:solidFill>
                  <a:srgbClr val="CC0000"/>
                </a:solidFill>
                <a:latin typeface="Gill Sans MT" charset="0"/>
                <a:cs typeface="+mn-cs"/>
              </a:rPr>
              <a:t>DOCSIS: </a:t>
            </a:r>
            <a:r>
              <a:rPr lang="en-US" sz="2800" i="0" dirty="0">
                <a:latin typeface="Gill Sans MT" charset="0"/>
                <a:cs typeface="+mn-cs"/>
              </a:rPr>
              <a:t>data over cable service interface spec </a:t>
            </a:r>
            <a:endParaRPr lang="en-US" sz="2800" b="1" i="0" dirty="0">
              <a:latin typeface="Gill Sans MT" charset="0"/>
              <a:cs typeface="+mn-cs"/>
            </a:endParaRPr>
          </a:p>
          <a:p>
            <a:pPr marL="231775" indent="-2317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i="0" dirty="0">
                <a:latin typeface="Gill Sans MT" charset="0"/>
                <a:cs typeface="+mn-cs"/>
              </a:rPr>
              <a:t>FDM over upstream, downstream frequency channels</a:t>
            </a:r>
          </a:p>
          <a:p>
            <a:pPr marL="231775" indent="-2317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i="0" dirty="0">
                <a:latin typeface="Gill Sans MT" charset="0"/>
                <a:cs typeface="+mn-cs"/>
              </a:rPr>
              <a:t>TDM upstream: some slots assigned, some have contention</a:t>
            </a:r>
          </a:p>
          <a:p>
            <a:pPr marL="681038" lvl="1" indent="-223838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Arial"/>
              <a:buChar char="•"/>
              <a:defRPr/>
            </a:pPr>
            <a:r>
              <a:rPr lang="en-US" sz="2400" i="0" dirty="0">
                <a:latin typeface="Gill Sans MT" charset="0"/>
                <a:cs typeface="+mn-cs"/>
              </a:rPr>
              <a:t>downstream MAP frame: assigns upstream slots</a:t>
            </a:r>
          </a:p>
          <a:p>
            <a:pPr marL="681038" lvl="1" indent="-223838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Arial"/>
              <a:buChar char="•"/>
              <a:defRPr/>
            </a:pPr>
            <a:r>
              <a:rPr lang="en-US" sz="2400" i="0" dirty="0">
                <a:latin typeface="Gill Sans MT" charset="0"/>
                <a:cs typeface="+mn-cs"/>
              </a:rPr>
              <a:t>request for upstream slots (and data) transmitted random access (binary backoff) in selected slots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  <a:defRPr/>
            </a:pPr>
            <a:r>
              <a:rPr lang="en-US" sz="2800" i="0" dirty="0">
                <a:latin typeface="Gill Sans MT" charset="0"/>
                <a:cs typeface="+mn-cs"/>
              </a:rPr>
              <a:t> </a:t>
            </a:r>
          </a:p>
        </p:txBody>
      </p:sp>
      <p:grpSp>
        <p:nvGrpSpPr>
          <p:cNvPr id="116740" name="Group 3"/>
          <p:cNvGrpSpPr>
            <a:grpSpLocks/>
          </p:cNvGrpSpPr>
          <p:nvPr/>
        </p:nvGrpSpPr>
        <p:grpSpPr bwMode="auto">
          <a:xfrm>
            <a:off x="636588" y="1304925"/>
            <a:ext cx="8008937" cy="2705100"/>
            <a:chOff x="871157" y="3598021"/>
            <a:chExt cx="8009425" cy="2705644"/>
          </a:xfrm>
        </p:grpSpPr>
        <p:sp>
          <p:nvSpPr>
            <p:cNvPr id="6" name="Rectangle 5"/>
            <p:cNvSpPr/>
            <p:nvPr/>
          </p:nvSpPr>
          <p:spPr>
            <a:xfrm>
              <a:off x="4227336" y="3679000"/>
              <a:ext cx="970021" cy="425536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Arial"/>
                <a:cs typeface="Arial"/>
              </a:endParaRPr>
            </a:p>
          </p:txBody>
        </p:sp>
        <p:sp>
          <p:nvSpPr>
            <p:cNvPr id="116744" name="TextBox 6"/>
            <p:cNvSpPr txBox="1">
              <a:spLocks noChangeArrowheads="1"/>
            </p:cNvSpPr>
            <p:nvPr/>
          </p:nvSpPr>
          <p:spPr bwMode="auto">
            <a:xfrm>
              <a:off x="4154488" y="3716338"/>
              <a:ext cx="103649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lnSpc>
                  <a:spcPts val="1200"/>
                </a:lnSpc>
              </a:pPr>
              <a:r>
                <a:rPr lang="en-US" sz="1000" dirty="0">
                  <a:latin typeface="Arial" charset="0"/>
                  <a:cs typeface="Arial" charset="0"/>
                </a:rPr>
                <a:t>MAP frame for</a:t>
              </a:r>
            </a:p>
            <a:p>
              <a:pPr>
                <a:lnSpc>
                  <a:spcPts val="1200"/>
                </a:lnSpc>
              </a:pPr>
              <a:r>
                <a:rPr lang="en-US" sz="1000" dirty="0">
                  <a:latin typeface="Arial" charset="0"/>
                  <a:cs typeface="Arial" charset="0"/>
                </a:rPr>
                <a:t>Interval [t1, t2]</a:t>
              </a:r>
            </a:p>
          </p:txBody>
        </p:sp>
        <p:sp>
          <p:nvSpPr>
            <p:cNvPr id="116745" name="TextBox 28"/>
            <p:cNvSpPr txBox="1">
              <a:spLocks noChangeArrowheads="1"/>
            </p:cNvSpPr>
            <p:nvPr/>
          </p:nvSpPr>
          <p:spPr bwMode="auto">
            <a:xfrm>
              <a:off x="6127750" y="5278438"/>
              <a:ext cx="275283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400" dirty="0">
                  <a:latin typeface="Arial" charset="0"/>
                  <a:cs typeface="Arial" charset="0"/>
                </a:rPr>
                <a:t>Residences with cable modems</a:t>
              </a:r>
            </a:p>
          </p:txBody>
        </p:sp>
        <p:sp>
          <p:nvSpPr>
            <p:cNvPr id="30" name="Down Arrow 29"/>
            <p:cNvSpPr/>
            <p:nvPr/>
          </p:nvSpPr>
          <p:spPr>
            <a:xfrm rot="16200000">
              <a:off x="4257473" y="2472510"/>
              <a:ext cx="390604" cy="3607020"/>
            </a:xfrm>
            <a:prstGeom prst="downArrow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Arial"/>
                <a:cs typeface="Arial"/>
              </a:endParaRPr>
            </a:p>
          </p:txBody>
        </p:sp>
        <p:sp>
          <p:nvSpPr>
            <p:cNvPr id="31" name="Down Arrow 30"/>
            <p:cNvSpPr/>
            <p:nvPr/>
          </p:nvSpPr>
          <p:spPr>
            <a:xfrm rot="5400000">
              <a:off x="4198733" y="2898046"/>
              <a:ext cx="374725" cy="3607020"/>
            </a:xfrm>
            <a:prstGeom prst="downArrow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Arial"/>
                <a:cs typeface="Arial"/>
              </a:endParaRPr>
            </a:p>
          </p:txBody>
        </p:sp>
        <p:sp>
          <p:nvSpPr>
            <p:cNvPr id="116748" name="TextBox 31"/>
            <p:cNvSpPr txBox="1">
              <a:spLocks noChangeArrowheads="1"/>
            </p:cNvSpPr>
            <p:nvPr/>
          </p:nvSpPr>
          <p:spPr bwMode="auto">
            <a:xfrm>
              <a:off x="3505200" y="4124325"/>
              <a:ext cx="1745251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200" dirty="0">
                  <a:latin typeface="Arial" charset="0"/>
                  <a:cs typeface="Arial" charset="0"/>
                </a:rPr>
                <a:t>Downstream channel i</a:t>
              </a:r>
            </a:p>
          </p:txBody>
        </p:sp>
        <p:sp>
          <p:nvSpPr>
            <p:cNvPr id="116749" name="TextBox 32"/>
            <p:cNvSpPr txBox="1">
              <a:spLocks noChangeArrowheads="1"/>
            </p:cNvSpPr>
            <p:nvPr/>
          </p:nvSpPr>
          <p:spPr bwMode="auto">
            <a:xfrm>
              <a:off x="3648075" y="4546600"/>
              <a:ext cx="154853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200" dirty="0">
                  <a:latin typeface="Arial" charset="0"/>
                  <a:cs typeface="Arial" charset="0"/>
                </a:rPr>
                <a:t>Upstream channel j</a:t>
              </a:r>
            </a:p>
          </p:txBody>
        </p:sp>
        <p:pic>
          <p:nvPicPr>
            <p:cNvPr id="36884" name="Picture 4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0223" y="3796499"/>
              <a:ext cx="817612" cy="2429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cxnSp>
          <p:nvCxnSpPr>
            <p:cNvPr id="35" name="Straight Connector 34"/>
            <p:cNvCxnSpPr/>
            <p:nvPr/>
          </p:nvCxnSpPr>
          <p:spPr>
            <a:xfrm>
              <a:off x="3060452" y="5238239"/>
              <a:ext cx="2756068" cy="476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3119194" y="5044525"/>
              <a:ext cx="0" cy="1905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H="1">
              <a:off x="3204924" y="5130267"/>
              <a:ext cx="3175" cy="10797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H="1">
              <a:off x="3285891" y="5130267"/>
              <a:ext cx="3175" cy="10797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H="1">
              <a:off x="3366859" y="5133443"/>
              <a:ext cx="1587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H="1">
              <a:off x="3447826" y="5133443"/>
              <a:ext cx="1588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flipH="1">
              <a:off x="3528794" y="5133443"/>
              <a:ext cx="1587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H="1">
              <a:off x="3608174" y="5133443"/>
              <a:ext cx="3175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flipH="1">
              <a:off x="3689141" y="5133443"/>
              <a:ext cx="3175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flipH="1">
              <a:off x="3770109" y="5133443"/>
              <a:ext cx="3175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flipH="1">
              <a:off x="3851076" y="5133443"/>
              <a:ext cx="3175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H="1">
              <a:off x="3939981" y="5133443"/>
              <a:ext cx="1588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flipH="1">
              <a:off x="4019361" y="5133443"/>
              <a:ext cx="3175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H="1">
              <a:off x="4100329" y="5133443"/>
              <a:ext cx="3175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flipH="1">
              <a:off x="4181296" y="5133443"/>
              <a:ext cx="3175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H="1">
              <a:off x="4262264" y="5133443"/>
              <a:ext cx="3175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flipH="1">
              <a:off x="4343231" y="5133443"/>
              <a:ext cx="1588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flipH="1">
              <a:off x="4424198" y="5133443"/>
              <a:ext cx="1587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H="1">
              <a:off x="4505165" y="5133443"/>
              <a:ext cx="1588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H="1">
              <a:off x="4584545" y="5133443"/>
              <a:ext cx="3175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H="1">
              <a:off x="4678214" y="5133443"/>
              <a:ext cx="3175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H="1">
              <a:off x="4767119" y="5133443"/>
              <a:ext cx="1587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H="1">
              <a:off x="4848086" y="5133443"/>
              <a:ext cx="1588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flipH="1">
              <a:off x="4929054" y="5133443"/>
              <a:ext cx="1587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flipH="1">
              <a:off x="5008434" y="5133443"/>
              <a:ext cx="3175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flipH="1">
              <a:off x="5089401" y="5133443"/>
              <a:ext cx="3175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flipH="1">
              <a:off x="5170369" y="5133443"/>
              <a:ext cx="3175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flipH="1">
              <a:off x="5251336" y="5133443"/>
              <a:ext cx="3175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flipH="1">
              <a:off x="5332304" y="5133443"/>
              <a:ext cx="1587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flipH="1">
              <a:off x="5413271" y="5133443"/>
              <a:ext cx="1588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5508527" y="5044525"/>
              <a:ext cx="0" cy="1905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6782" name="TextBox 65"/>
            <p:cNvSpPr txBox="1">
              <a:spLocks noChangeArrowheads="1"/>
            </p:cNvSpPr>
            <p:nvPr/>
          </p:nvSpPr>
          <p:spPr bwMode="auto">
            <a:xfrm>
              <a:off x="2998788" y="5230813"/>
              <a:ext cx="35583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600" dirty="0">
                  <a:latin typeface="Arial" charset="0"/>
                  <a:cs typeface="Arial" charset="0"/>
                </a:rPr>
                <a:t>t</a:t>
              </a:r>
              <a:r>
                <a:rPr lang="en-US" sz="1600" baseline="-25000" dirty="0">
                  <a:latin typeface="Arial" charset="0"/>
                  <a:cs typeface="Arial" charset="0"/>
                </a:rPr>
                <a:t>1</a:t>
              </a:r>
            </a:p>
          </p:txBody>
        </p:sp>
        <p:sp>
          <p:nvSpPr>
            <p:cNvPr id="116783" name="TextBox 66"/>
            <p:cNvSpPr txBox="1">
              <a:spLocks noChangeArrowheads="1"/>
            </p:cNvSpPr>
            <p:nvPr/>
          </p:nvSpPr>
          <p:spPr bwMode="auto">
            <a:xfrm>
              <a:off x="5389563" y="5246688"/>
              <a:ext cx="35583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600" dirty="0">
                  <a:latin typeface="Arial" charset="0"/>
                  <a:cs typeface="Arial" charset="0"/>
                </a:rPr>
                <a:t>t</a:t>
              </a:r>
              <a:r>
                <a:rPr lang="en-US" sz="1600" baseline="-25000" dirty="0">
                  <a:latin typeface="Arial" charset="0"/>
                  <a:cs typeface="Arial" charset="0"/>
                </a:rPr>
                <a:t>2</a:t>
              </a:r>
            </a:p>
          </p:txBody>
        </p:sp>
        <p:cxnSp>
          <p:nvCxnSpPr>
            <p:cNvPr id="68" name="Straight Connector 67"/>
            <p:cNvCxnSpPr/>
            <p:nvPr/>
          </p:nvCxnSpPr>
          <p:spPr>
            <a:xfrm>
              <a:off x="3111255" y="5322393"/>
              <a:ext cx="577885" cy="3176"/>
            </a:xfrm>
            <a:prstGeom prst="line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3679615" y="5328744"/>
              <a:ext cx="1870189" cy="1588"/>
            </a:xfrm>
            <a:prstGeom prst="line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3400198" y="5376379"/>
              <a:ext cx="4763" cy="51286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4573433" y="5384318"/>
              <a:ext cx="6350" cy="51445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6788" name="TextBox 71"/>
            <p:cNvSpPr txBox="1">
              <a:spLocks noChangeArrowheads="1"/>
            </p:cNvSpPr>
            <p:nvPr/>
          </p:nvSpPr>
          <p:spPr bwMode="auto">
            <a:xfrm>
              <a:off x="4476750" y="5842000"/>
              <a:ext cx="320801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200" dirty="0">
                  <a:latin typeface="Arial" charset="0"/>
                  <a:cs typeface="Arial" charset="0"/>
                </a:rPr>
                <a:t>Assigned minislots containing cable modem</a:t>
              </a:r>
            </a:p>
            <a:p>
              <a:r>
                <a:rPr lang="en-US" sz="1200" dirty="0">
                  <a:latin typeface="Arial" charset="0"/>
                  <a:cs typeface="Arial" charset="0"/>
                </a:rPr>
                <a:t>upstream data frames</a:t>
              </a:r>
            </a:p>
          </p:txBody>
        </p:sp>
        <p:sp>
          <p:nvSpPr>
            <p:cNvPr id="116789" name="TextBox 72"/>
            <p:cNvSpPr txBox="1">
              <a:spLocks noChangeArrowheads="1"/>
            </p:cNvSpPr>
            <p:nvPr/>
          </p:nvSpPr>
          <p:spPr bwMode="auto">
            <a:xfrm>
              <a:off x="2579688" y="5840413"/>
              <a:ext cx="189042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200" dirty="0">
                  <a:latin typeface="Arial" charset="0"/>
                  <a:cs typeface="Arial" charset="0"/>
                </a:rPr>
                <a:t>Minislots containing </a:t>
              </a:r>
            </a:p>
            <a:p>
              <a:r>
                <a:rPr lang="en-US" sz="1200" dirty="0">
                  <a:latin typeface="Arial" charset="0"/>
                  <a:cs typeface="Arial" charset="0"/>
                </a:rPr>
                <a:t>minislots request frames</a:t>
              </a:r>
            </a:p>
          </p:txBody>
        </p:sp>
        <p:sp>
          <p:nvSpPr>
            <p:cNvPr id="116790" name="Rectangle 44"/>
            <p:cNvSpPr>
              <a:spLocks noChangeArrowheads="1"/>
            </p:cNvSpPr>
            <p:nvPr/>
          </p:nvSpPr>
          <p:spPr bwMode="auto">
            <a:xfrm>
              <a:off x="1431405" y="4202429"/>
              <a:ext cx="955675" cy="7000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2400" i="0" dirty="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116791" name="Text Box 45"/>
            <p:cNvSpPr txBox="1">
              <a:spLocks noChangeArrowheads="1"/>
            </p:cNvSpPr>
            <p:nvPr/>
          </p:nvSpPr>
          <p:spPr bwMode="auto">
            <a:xfrm>
              <a:off x="871157" y="3661398"/>
              <a:ext cx="1925637" cy="287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en-US" sz="1600" i="0" dirty="0">
                  <a:solidFill>
                    <a:srgbClr val="000000"/>
                  </a:solidFill>
                  <a:latin typeface="Arial" charset="0"/>
                </a:rPr>
                <a:t>cable headend</a:t>
              </a:r>
            </a:p>
          </p:txBody>
        </p:sp>
        <p:sp>
          <p:nvSpPr>
            <p:cNvPr id="77" name="Text Box 126"/>
            <p:cNvSpPr txBox="1">
              <a:spLocks noChangeArrowheads="1"/>
            </p:cNvSpPr>
            <p:nvPr/>
          </p:nvSpPr>
          <p:spPr bwMode="auto">
            <a:xfrm>
              <a:off x="1296633" y="4171224"/>
              <a:ext cx="950970" cy="3366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i="0" dirty="0">
                  <a:solidFill>
                    <a:srgbClr val="000000"/>
                  </a:solidFill>
                </a:rPr>
                <a:t>CMTS</a:t>
              </a:r>
            </a:p>
          </p:txBody>
        </p:sp>
        <p:sp>
          <p:nvSpPr>
            <p:cNvPr id="78" name="AutoShape 127"/>
            <p:cNvSpPr>
              <a:spLocks noChangeArrowheads="1"/>
            </p:cNvSpPr>
            <p:nvPr/>
          </p:nvSpPr>
          <p:spPr bwMode="auto">
            <a:xfrm>
              <a:off x="1336322" y="3939403"/>
              <a:ext cx="1206574" cy="261990"/>
            </a:xfrm>
            <a:prstGeom prst="triangle">
              <a:avLst>
                <a:gd name="adj" fmla="val 50000"/>
              </a:avLst>
            </a:prstGeom>
            <a:noFill/>
            <a:ln w="9525">
              <a:solidFill>
                <a:schemeClr val="tx1"/>
              </a:solidFill>
              <a:prstDash val="dash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 i="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pic>
          <p:nvPicPr>
            <p:cNvPr id="79" name="Picture 6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2949" y="4326831"/>
              <a:ext cx="258778" cy="5208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grpSp>
          <p:nvGrpSpPr>
            <p:cNvPr id="116795" name="Group 77"/>
            <p:cNvGrpSpPr>
              <a:grpSpLocks/>
            </p:cNvGrpSpPr>
            <p:nvPr/>
          </p:nvGrpSpPr>
          <p:grpSpPr bwMode="auto">
            <a:xfrm flipH="1">
              <a:off x="6302761" y="3598021"/>
              <a:ext cx="1034814" cy="625180"/>
              <a:chOff x="-490" y="1664"/>
              <a:chExt cx="1429" cy="842"/>
            </a:xfrm>
          </p:grpSpPr>
          <p:sp>
            <p:nvSpPr>
              <p:cNvPr id="106" name="AutoShape 78"/>
              <p:cNvSpPr>
                <a:spLocks noChangeArrowheads="1"/>
              </p:cNvSpPr>
              <p:nvPr/>
            </p:nvSpPr>
            <p:spPr bwMode="auto">
              <a:xfrm>
                <a:off x="-490" y="1664"/>
                <a:ext cx="1429" cy="295"/>
              </a:xfrm>
              <a:prstGeom prst="triangle">
                <a:avLst>
                  <a:gd name="adj" fmla="val 50000"/>
                </a:avLst>
              </a:prstGeom>
              <a:solidFill>
                <a:srgbClr val="DDDDD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2400" i="0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116848" name="Group 79"/>
              <p:cNvGrpSpPr>
                <a:grpSpLocks/>
              </p:cNvGrpSpPr>
              <p:nvPr/>
            </p:nvGrpSpPr>
            <p:grpSpPr bwMode="auto">
              <a:xfrm>
                <a:off x="-427" y="1737"/>
                <a:ext cx="1217" cy="769"/>
                <a:chOff x="-427" y="1737"/>
                <a:chExt cx="1217" cy="769"/>
              </a:xfrm>
            </p:grpSpPr>
            <p:sp>
              <p:nvSpPr>
                <p:cNvPr id="108" name="Rectangle 80"/>
                <p:cNvSpPr>
                  <a:spLocks noChangeArrowheads="1"/>
                </p:cNvSpPr>
                <p:nvPr/>
              </p:nvSpPr>
              <p:spPr bwMode="auto">
                <a:xfrm>
                  <a:off x="-336" y="1923"/>
                  <a:ext cx="1127" cy="584"/>
                </a:xfrm>
                <a:prstGeom prst="rect">
                  <a:avLst/>
                </a:prstGeom>
                <a:solidFill>
                  <a:srgbClr val="DDDDD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2400" i="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16850" name="Line 7"/>
                <p:cNvSpPr>
                  <a:spLocks noChangeShapeType="1"/>
                </p:cNvSpPr>
                <p:nvPr/>
              </p:nvSpPr>
              <p:spPr bwMode="auto">
                <a:xfrm flipV="1">
                  <a:off x="-150" y="2270"/>
                  <a:ext cx="230" cy="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grpSp>
              <p:nvGrpSpPr>
                <p:cNvPr id="116851" name="Group 82"/>
                <p:cNvGrpSpPr>
                  <a:grpSpLocks/>
                </p:cNvGrpSpPr>
                <p:nvPr/>
              </p:nvGrpSpPr>
              <p:grpSpPr bwMode="auto">
                <a:xfrm>
                  <a:off x="68" y="2192"/>
                  <a:ext cx="387" cy="139"/>
                  <a:chOff x="322" y="890"/>
                  <a:chExt cx="872" cy="339"/>
                </a:xfrm>
              </p:grpSpPr>
              <p:sp>
                <p:nvSpPr>
                  <p:cNvPr id="116" name="Rectangle 83"/>
                  <p:cNvSpPr>
                    <a:spLocks noChangeArrowheads="1"/>
                  </p:cNvSpPr>
                  <p:nvPr/>
                </p:nvSpPr>
                <p:spPr bwMode="auto">
                  <a:xfrm>
                    <a:off x="340" y="1000"/>
                    <a:ext cx="850" cy="229"/>
                  </a:xfrm>
                  <a:prstGeom prst="rect">
                    <a:avLst/>
                  </a:prstGeom>
                  <a:solidFill>
                    <a:srgbClr val="FFFF9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17" name="Rectangle 84"/>
                  <p:cNvSpPr>
                    <a:spLocks noChangeArrowheads="1"/>
                  </p:cNvSpPr>
                  <p:nvPr/>
                </p:nvSpPr>
                <p:spPr bwMode="auto">
                  <a:xfrm>
                    <a:off x="409" y="1073"/>
                    <a:ext cx="40" cy="57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18" name="Rectangle 85"/>
                  <p:cNvSpPr>
                    <a:spLocks noChangeArrowheads="1"/>
                  </p:cNvSpPr>
                  <p:nvPr/>
                </p:nvSpPr>
                <p:spPr bwMode="auto">
                  <a:xfrm>
                    <a:off x="468" y="1073"/>
                    <a:ext cx="54" cy="57"/>
                  </a:xfrm>
                  <a:prstGeom prst="rect">
                    <a:avLst/>
                  </a:prstGeom>
                  <a:solidFill>
                    <a:srgbClr val="33CC33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19" name="Rectangle 86"/>
                  <p:cNvSpPr>
                    <a:spLocks noChangeArrowheads="1"/>
                  </p:cNvSpPr>
                  <p:nvPr/>
                </p:nvSpPr>
                <p:spPr bwMode="auto">
                  <a:xfrm>
                    <a:off x="537" y="1068"/>
                    <a:ext cx="59" cy="57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20" name="Rectangle 87"/>
                  <p:cNvSpPr>
                    <a:spLocks noChangeArrowheads="1"/>
                  </p:cNvSpPr>
                  <p:nvPr/>
                </p:nvSpPr>
                <p:spPr bwMode="auto">
                  <a:xfrm>
                    <a:off x="616" y="1068"/>
                    <a:ext cx="54" cy="57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16862" name="AutoShape 88"/>
                  <p:cNvSpPr>
                    <a:spLocks noChangeArrowheads="1"/>
                  </p:cNvSpPr>
                  <p:nvPr/>
                </p:nvSpPr>
                <p:spPr bwMode="auto">
                  <a:xfrm rot="10800000" flipH="1">
                    <a:off x="322" y="890"/>
                    <a:ext cx="859" cy="110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4501 w 21600"/>
                      <a:gd name="T13" fmla="*/ 4516 h 21600"/>
                      <a:gd name="T14" fmla="*/ 17099 w 21600"/>
                      <a:gd name="T15" fmla="*/ 17084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0" y="0"/>
                        </a:moveTo>
                        <a:lnTo>
                          <a:pt x="5400" y="21600"/>
                        </a:lnTo>
                        <a:lnTo>
                          <a:pt x="16200" y="21600"/>
                        </a:lnTo>
                        <a:lnTo>
                          <a:pt x="2160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9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</p:grpSp>
            <p:pic>
              <p:nvPicPr>
                <p:cNvPr id="116852" name="Picture 89" descr="desktop_computer_stylized_small"/>
                <p:cNvPicPr>
                  <a:picLocks noChangeAspect="1" noChangeArrowheads="1"/>
                </p:cNvPicPr>
                <p:nvPr/>
              </p:nvPicPr>
              <p:blipFill>
                <a:blip r:embed="rId4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427" y="2049"/>
                  <a:ext cx="447" cy="4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12" name="Rectangle 90"/>
                <p:cNvSpPr>
                  <a:spLocks noChangeArrowheads="1"/>
                </p:cNvSpPr>
                <p:nvPr/>
              </p:nvSpPr>
              <p:spPr bwMode="auto">
                <a:xfrm>
                  <a:off x="530" y="2233"/>
                  <a:ext cx="103" cy="90"/>
                </a:xfrm>
                <a:prstGeom prst="rect">
                  <a:avLst/>
                </a:prstGeom>
                <a:solidFill>
                  <a:srgbClr val="0000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2400" i="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16854" name="Freeform 91"/>
                <p:cNvSpPr>
                  <a:spLocks/>
                </p:cNvSpPr>
                <p:nvPr/>
              </p:nvSpPr>
              <p:spPr bwMode="auto">
                <a:xfrm>
                  <a:off x="282" y="1951"/>
                  <a:ext cx="302" cy="274"/>
                </a:xfrm>
                <a:custGeom>
                  <a:avLst/>
                  <a:gdLst>
                    <a:gd name="T0" fmla="*/ 37 w 381"/>
                    <a:gd name="T1" fmla="*/ 274 h 274"/>
                    <a:gd name="T2" fmla="*/ 37 w 381"/>
                    <a:gd name="T3" fmla="*/ 130 h 274"/>
                    <a:gd name="T4" fmla="*/ 0 w 381"/>
                    <a:gd name="T5" fmla="*/ 0 h 27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81" h="274">
                      <a:moveTo>
                        <a:pt x="381" y="274"/>
                      </a:moveTo>
                      <a:lnTo>
                        <a:pt x="381" y="13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14" name="Line 92"/>
                <p:cNvSpPr>
                  <a:spLocks noChangeShapeType="1"/>
                </p:cNvSpPr>
                <p:nvPr/>
              </p:nvSpPr>
              <p:spPr bwMode="auto">
                <a:xfrm flipH="1">
                  <a:off x="470" y="2271"/>
                  <a:ext cx="151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400" i="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pic>
              <p:nvPicPr>
                <p:cNvPr id="116856" name="Picture 93" descr="tv"/>
                <p:cNvPicPr>
                  <a:picLocks noChangeAspect="1" noChangeArrowheads="1"/>
                </p:cNvPicPr>
                <p:nvPr/>
              </p:nvPicPr>
              <p:blipFill>
                <a:blip r:embed="rId5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" y="1737"/>
                  <a:ext cx="476" cy="4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grpSp>
          <p:nvGrpSpPr>
            <p:cNvPr id="116796" name="Group 77"/>
            <p:cNvGrpSpPr>
              <a:grpSpLocks/>
            </p:cNvGrpSpPr>
            <p:nvPr/>
          </p:nvGrpSpPr>
          <p:grpSpPr bwMode="auto">
            <a:xfrm flipH="1">
              <a:off x="7513460" y="3950311"/>
              <a:ext cx="1034814" cy="625180"/>
              <a:chOff x="-490" y="1664"/>
              <a:chExt cx="1429" cy="842"/>
            </a:xfrm>
          </p:grpSpPr>
          <p:sp>
            <p:nvSpPr>
              <p:cNvPr id="178" name="AutoShape 78"/>
              <p:cNvSpPr>
                <a:spLocks noChangeArrowheads="1"/>
              </p:cNvSpPr>
              <p:nvPr/>
            </p:nvSpPr>
            <p:spPr bwMode="auto">
              <a:xfrm>
                <a:off x="-491" y="1664"/>
                <a:ext cx="1429" cy="295"/>
              </a:xfrm>
              <a:prstGeom prst="triangle">
                <a:avLst>
                  <a:gd name="adj" fmla="val 50000"/>
                </a:avLst>
              </a:prstGeom>
              <a:solidFill>
                <a:srgbClr val="DDDDD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2400" i="0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116832" name="Group 79"/>
              <p:cNvGrpSpPr>
                <a:grpSpLocks/>
              </p:cNvGrpSpPr>
              <p:nvPr/>
            </p:nvGrpSpPr>
            <p:grpSpPr bwMode="auto">
              <a:xfrm>
                <a:off x="-427" y="1737"/>
                <a:ext cx="1217" cy="769"/>
                <a:chOff x="-427" y="1737"/>
                <a:chExt cx="1217" cy="769"/>
              </a:xfrm>
            </p:grpSpPr>
            <p:sp>
              <p:nvSpPr>
                <p:cNvPr id="180" name="Rectangle 80"/>
                <p:cNvSpPr>
                  <a:spLocks noChangeArrowheads="1"/>
                </p:cNvSpPr>
                <p:nvPr/>
              </p:nvSpPr>
              <p:spPr bwMode="auto">
                <a:xfrm>
                  <a:off x="-337" y="1923"/>
                  <a:ext cx="1127" cy="584"/>
                </a:xfrm>
                <a:prstGeom prst="rect">
                  <a:avLst/>
                </a:prstGeom>
                <a:solidFill>
                  <a:srgbClr val="DDDDD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2400" i="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16834" name="Line 7"/>
                <p:cNvSpPr>
                  <a:spLocks noChangeShapeType="1"/>
                </p:cNvSpPr>
                <p:nvPr/>
              </p:nvSpPr>
              <p:spPr bwMode="auto">
                <a:xfrm flipV="1">
                  <a:off x="-150" y="2270"/>
                  <a:ext cx="230" cy="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grpSp>
              <p:nvGrpSpPr>
                <p:cNvPr id="116835" name="Group 82"/>
                <p:cNvGrpSpPr>
                  <a:grpSpLocks/>
                </p:cNvGrpSpPr>
                <p:nvPr/>
              </p:nvGrpSpPr>
              <p:grpSpPr bwMode="auto">
                <a:xfrm>
                  <a:off x="68" y="2192"/>
                  <a:ext cx="387" cy="139"/>
                  <a:chOff x="322" y="890"/>
                  <a:chExt cx="872" cy="339"/>
                </a:xfrm>
              </p:grpSpPr>
              <p:sp>
                <p:nvSpPr>
                  <p:cNvPr id="188" name="Rectangle 83"/>
                  <p:cNvSpPr>
                    <a:spLocks noChangeArrowheads="1"/>
                  </p:cNvSpPr>
                  <p:nvPr/>
                </p:nvSpPr>
                <p:spPr bwMode="auto">
                  <a:xfrm>
                    <a:off x="323" y="1001"/>
                    <a:ext cx="864" cy="229"/>
                  </a:xfrm>
                  <a:prstGeom prst="rect">
                    <a:avLst/>
                  </a:prstGeom>
                  <a:solidFill>
                    <a:srgbClr val="FFFF9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89" name="Rectangle 84"/>
                  <p:cNvSpPr>
                    <a:spLocks noChangeArrowheads="1"/>
                  </p:cNvSpPr>
                  <p:nvPr/>
                </p:nvSpPr>
                <p:spPr bwMode="auto">
                  <a:xfrm>
                    <a:off x="392" y="1074"/>
                    <a:ext cx="54" cy="57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90" name="Rectangle 85"/>
                  <p:cNvSpPr>
                    <a:spLocks noChangeArrowheads="1"/>
                  </p:cNvSpPr>
                  <p:nvPr/>
                </p:nvSpPr>
                <p:spPr bwMode="auto">
                  <a:xfrm>
                    <a:off x="466" y="1074"/>
                    <a:ext cx="54" cy="57"/>
                  </a:xfrm>
                  <a:prstGeom prst="rect">
                    <a:avLst/>
                  </a:prstGeom>
                  <a:solidFill>
                    <a:srgbClr val="33CC33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91" name="Rectangle 86"/>
                  <p:cNvSpPr>
                    <a:spLocks noChangeArrowheads="1"/>
                  </p:cNvSpPr>
                  <p:nvPr/>
                </p:nvSpPr>
                <p:spPr bwMode="auto">
                  <a:xfrm>
                    <a:off x="535" y="1069"/>
                    <a:ext cx="59" cy="57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92" name="Rectangle 87"/>
                  <p:cNvSpPr>
                    <a:spLocks noChangeArrowheads="1"/>
                  </p:cNvSpPr>
                  <p:nvPr/>
                </p:nvSpPr>
                <p:spPr bwMode="auto">
                  <a:xfrm>
                    <a:off x="614" y="1069"/>
                    <a:ext cx="54" cy="57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16846" name="AutoShape 88"/>
                  <p:cNvSpPr>
                    <a:spLocks noChangeArrowheads="1"/>
                  </p:cNvSpPr>
                  <p:nvPr/>
                </p:nvSpPr>
                <p:spPr bwMode="auto">
                  <a:xfrm rot="10800000" flipH="1">
                    <a:off x="322" y="890"/>
                    <a:ext cx="859" cy="110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4501 w 21600"/>
                      <a:gd name="T13" fmla="*/ 4516 h 21600"/>
                      <a:gd name="T14" fmla="*/ 17099 w 21600"/>
                      <a:gd name="T15" fmla="*/ 17084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0" y="0"/>
                        </a:moveTo>
                        <a:lnTo>
                          <a:pt x="5400" y="21600"/>
                        </a:lnTo>
                        <a:lnTo>
                          <a:pt x="16200" y="21600"/>
                        </a:lnTo>
                        <a:lnTo>
                          <a:pt x="2160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9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</p:grpSp>
            <p:pic>
              <p:nvPicPr>
                <p:cNvPr id="116836" name="Picture 89" descr="desktop_computer_stylized_small"/>
                <p:cNvPicPr>
                  <a:picLocks noChangeAspect="1" noChangeArrowheads="1"/>
                </p:cNvPicPr>
                <p:nvPr/>
              </p:nvPicPr>
              <p:blipFill>
                <a:blip r:embed="rId4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427" y="2049"/>
                  <a:ext cx="447" cy="4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84" name="Rectangle 90"/>
                <p:cNvSpPr>
                  <a:spLocks noChangeArrowheads="1"/>
                </p:cNvSpPr>
                <p:nvPr/>
              </p:nvSpPr>
              <p:spPr bwMode="auto">
                <a:xfrm>
                  <a:off x="529" y="2233"/>
                  <a:ext cx="103" cy="90"/>
                </a:xfrm>
                <a:prstGeom prst="rect">
                  <a:avLst/>
                </a:prstGeom>
                <a:solidFill>
                  <a:srgbClr val="0000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2400" i="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16838" name="Freeform 91"/>
                <p:cNvSpPr>
                  <a:spLocks/>
                </p:cNvSpPr>
                <p:nvPr/>
              </p:nvSpPr>
              <p:spPr bwMode="auto">
                <a:xfrm>
                  <a:off x="282" y="1951"/>
                  <a:ext cx="302" cy="274"/>
                </a:xfrm>
                <a:custGeom>
                  <a:avLst/>
                  <a:gdLst>
                    <a:gd name="T0" fmla="*/ 37 w 381"/>
                    <a:gd name="T1" fmla="*/ 274 h 274"/>
                    <a:gd name="T2" fmla="*/ 37 w 381"/>
                    <a:gd name="T3" fmla="*/ 130 h 274"/>
                    <a:gd name="T4" fmla="*/ 0 w 381"/>
                    <a:gd name="T5" fmla="*/ 0 h 27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81" h="274">
                      <a:moveTo>
                        <a:pt x="381" y="274"/>
                      </a:moveTo>
                      <a:lnTo>
                        <a:pt x="381" y="13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86" name="Line 92"/>
                <p:cNvSpPr>
                  <a:spLocks noChangeShapeType="1"/>
                </p:cNvSpPr>
                <p:nvPr/>
              </p:nvSpPr>
              <p:spPr bwMode="auto">
                <a:xfrm flipH="1">
                  <a:off x="470" y="2272"/>
                  <a:ext cx="151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400" i="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pic>
              <p:nvPicPr>
                <p:cNvPr id="116840" name="Picture 93" descr="tv"/>
                <p:cNvPicPr>
                  <a:picLocks noChangeAspect="1" noChangeArrowheads="1"/>
                </p:cNvPicPr>
                <p:nvPr/>
              </p:nvPicPr>
              <p:blipFill>
                <a:blip r:embed="rId5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" y="1737"/>
                  <a:ext cx="476" cy="4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grpSp>
          <p:nvGrpSpPr>
            <p:cNvPr id="116797" name="Group 77"/>
            <p:cNvGrpSpPr>
              <a:grpSpLocks/>
            </p:cNvGrpSpPr>
            <p:nvPr/>
          </p:nvGrpSpPr>
          <p:grpSpPr bwMode="auto">
            <a:xfrm flipH="1">
              <a:off x="7313560" y="4655807"/>
              <a:ext cx="1034814" cy="625180"/>
              <a:chOff x="-490" y="1664"/>
              <a:chExt cx="1429" cy="842"/>
            </a:xfrm>
          </p:grpSpPr>
          <p:sp>
            <p:nvSpPr>
              <p:cNvPr id="213" name="AutoShape 78"/>
              <p:cNvSpPr>
                <a:spLocks noChangeArrowheads="1"/>
              </p:cNvSpPr>
              <p:nvPr/>
            </p:nvSpPr>
            <p:spPr bwMode="auto">
              <a:xfrm>
                <a:off x="-491" y="1664"/>
                <a:ext cx="1429" cy="295"/>
              </a:xfrm>
              <a:prstGeom prst="triangle">
                <a:avLst>
                  <a:gd name="adj" fmla="val 50000"/>
                </a:avLst>
              </a:prstGeom>
              <a:solidFill>
                <a:srgbClr val="DDDDD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2400" i="0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116816" name="Group 79"/>
              <p:cNvGrpSpPr>
                <a:grpSpLocks/>
              </p:cNvGrpSpPr>
              <p:nvPr/>
            </p:nvGrpSpPr>
            <p:grpSpPr bwMode="auto">
              <a:xfrm>
                <a:off x="-427" y="1737"/>
                <a:ext cx="1217" cy="769"/>
                <a:chOff x="-427" y="1737"/>
                <a:chExt cx="1217" cy="769"/>
              </a:xfrm>
            </p:grpSpPr>
            <p:sp>
              <p:nvSpPr>
                <p:cNvPr id="215" name="Rectangle 80"/>
                <p:cNvSpPr>
                  <a:spLocks noChangeArrowheads="1"/>
                </p:cNvSpPr>
                <p:nvPr/>
              </p:nvSpPr>
              <p:spPr bwMode="auto">
                <a:xfrm>
                  <a:off x="-337" y="1922"/>
                  <a:ext cx="1127" cy="584"/>
                </a:xfrm>
                <a:prstGeom prst="rect">
                  <a:avLst/>
                </a:prstGeom>
                <a:solidFill>
                  <a:srgbClr val="DDDDD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2400" i="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16818" name="Line 7"/>
                <p:cNvSpPr>
                  <a:spLocks noChangeShapeType="1"/>
                </p:cNvSpPr>
                <p:nvPr/>
              </p:nvSpPr>
              <p:spPr bwMode="auto">
                <a:xfrm flipV="1">
                  <a:off x="-150" y="2270"/>
                  <a:ext cx="230" cy="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grpSp>
              <p:nvGrpSpPr>
                <p:cNvPr id="116819" name="Group 82"/>
                <p:cNvGrpSpPr>
                  <a:grpSpLocks/>
                </p:cNvGrpSpPr>
                <p:nvPr/>
              </p:nvGrpSpPr>
              <p:grpSpPr bwMode="auto">
                <a:xfrm>
                  <a:off x="68" y="2192"/>
                  <a:ext cx="387" cy="139"/>
                  <a:chOff x="322" y="890"/>
                  <a:chExt cx="872" cy="339"/>
                </a:xfrm>
              </p:grpSpPr>
              <p:sp>
                <p:nvSpPr>
                  <p:cNvPr id="223" name="Rectangle 83"/>
                  <p:cNvSpPr>
                    <a:spLocks noChangeArrowheads="1"/>
                  </p:cNvSpPr>
                  <p:nvPr/>
                </p:nvSpPr>
                <p:spPr bwMode="auto">
                  <a:xfrm>
                    <a:off x="323" y="999"/>
                    <a:ext cx="864" cy="229"/>
                  </a:xfrm>
                  <a:prstGeom prst="rect">
                    <a:avLst/>
                  </a:prstGeom>
                  <a:solidFill>
                    <a:srgbClr val="FFFF9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224" name="Rectangle 84"/>
                  <p:cNvSpPr>
                    <a:spLocks noChangeArrowheads="1"/>
                  </p:cNvSpPr>
                  <p:nvPr/>
                </p:nvSpPr>
                <p:spPr bwMode="auto">
                  <a:xfrm>
                    <a:off x="392" y="1072"/>
                    <a:ext cx="54" cy="57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225" name="Rectangle 85"/>
                  <p:cNvSpPr>
                    <a:spLocks noChangeArrowheads="1"/>
                  </p:cNvSpPr>
                  <p:nvPr/>
                </p:nvSpPr>
                <p:spPr bwMode="auto">
                  <a:xfrm>
                    <a:off x="466" y="1072"/>
                    <a:ext cx="54" cy="57"/>
                  </a:xfrm>
                  <a:prstGeom prst="rect">
                    <a:avLst/>
                  </a:prstGeom>
                  <a:solidFill>
                    <a:srgbClr val="33CC33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226" name="Rectangle 86"/>
                  <p:cNvSpPr>
                    <a:spLocks noChangeArrowheads="1"/>
                  </p:cNvSpPr>
                  <p:nvPr/>
                </p:nvSpPr>
                <p:spPr bwMode="auto">
                  <a:xfrm>
                    <a:off x="536" y="1067"/>
                    <a:ext cx="59" cy="57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227" name="Rectangle 87"/>
                  <p:cNvSpPr>
                    <a:spLocks noChangeArrowheads="1"/>
                  </p:cNvSpPr>
                  <p:nvPr/>
                </p:nvSpPr>
                <p:spPr bwMode="auto">
                  <a:xfrm>
                    <a:off x="615" y="1067"/>
                    <a:ext cx="54" cy="57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16830" name="AutoShape 88"/>
                  <p:cNvSpPr>
                    <a:spLocks noChangeArrowheads="1"/>
                  </p:cNvSpPr>
                  <p:nvPr/>
                </p:nvSpPr>
                <p:spPr bwMode="auto">
                  <a:xfrm rot="10800000" flipH="1">
                    <a:off x="322" y="890"/>
                    <a:ext cx="859" cy="110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4501 w 21600"/>
                      <a:gd name="T13" fmla="*/ 4516 h 21600"/>
                      <a:gd name="T14" fmla="*/ 17099 w 21600"/>
                      <a:gd name="T15" fmla="*/ 17084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0" y="0"/>
                        </a:moveTo>
                        <a:lnTo>
                          <a:pt x="5400" y="21600"/>
                        </a:lnTo>
                        <a:lnTo>
                          <a:pt x="16200" y="21600"/>
                        </a:lnTo>
                        <a:lnTo>
                          <a:pt x="2160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9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</p:grpSp>
            <p:pic>
              <p:nvPicPr>
                <p:cNvPr id="116820" name="Picture 89" descr="desktop_computer_stylized_small"/>
                <p:cNvPicPr>
                  <a:picLocks noChangeAspect="1" noChangeArrowheads="1"/>
                </p:cNvPicPr>
                <p:nvPr/>
              </p:nvPicPr>
              <p:blipFill>
                <a:blip r:embed="rId4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427" y="2049"/>
                  <a:ext cx="447" cy="4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19" name="Rectangle 90"/>
                <p:cNvSpPr>
                  <a:spLocks noChangeArrowheads="1"/>
                </p:cNvSpPr>
                <p:nvPr/>
              </p:nvSpPr>
              <p:spPr bwMode="auto">
                <a:xfrm>
                  <a:off x="529" y="2232"/>
                  <a:ext cx="103" cy="90"/>
                </a:xfrm>
                <a:prstGeom prst="rect">
                  <a:avLst/>
                </a:prstGeom>
                <a:solidFill>
                  <a:srgbClr val="0000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2400" i="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16822" name="Freeform 91"/>
                <p:cNvSpPr>
                  <a:spLocks/>
                </p:cNvSpPr>
                <p:nvPr/>
              </p:nvSpPr>
              <p:spPr bwMode="auto">
                <a:xfrm>
                  <a:off x="282" y="1951"/>
                  <a:ext cx="302" cy="274"/>
                </a:xfrm>
                <a:custGeom>
                  <a:avLst/>
                  <a:gdLst>
                    <a:gd name="T0" fmla="*/ 37 w 381"/>
                    <a:gd name="T1" fmla="*/ 274 h 274"/>
                    <a:gd name="T2" fmla="*/ 37 w 381"/>
                    <a:gd name="T3" fmla="*/ 130 h 274"/>
                    <a:gd name="T4" fmla="*/ 0 w 381"/>
                    <a:gd name="T5" fmla="*/ 0 h 27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81" h="274">
                      <a:moveTo>
                        <a:pt x="381" y="274"/>
                      </a:moveTo>
                      <a:lnTo>
                        <a:pt x="381" y="13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21" name="Line 92"/>
                <p:cNvSpPr>
                  <a:spLocks noChangeShapeType="1"/>
                </p:cNvSpPr>
                <p:nvPr/>
              </p:nvSpPr>
              <p:spPr bwMode="auto">
                <a:xfrm flipH="1">
                  <a:off x="470" y="2271"/>
                  <a:ext cx="151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400" i="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pic>
              <p:nvPicPr>
                <p:cNvPr id="116824" name="Picture 93" descr="tv"/>
                <p:cNvPicPr>
                  <a:picLocks noChangeAspect="1" noChangeArrowheads="1"/>
                </p:cNvPicPr>
                <p:nvPr/>
              </p:nvPicPr>
              <p:blipFill>
                <a:blip r:embed="rId5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" y="1737"/>
                  <a:ext cx="476" cy="4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grpSp>
          <p:nvGrpSpPr>
            <p:cNvPr id="116798" name="Group 77"/>
            <p:cNvGrpSpPr>
              <a:grpSpLocks/>
            </p:cNvGrpSpPr>
            <p:nvPr/>
          </p:nvGrpSpPr>
          <p:grpSpPr bwMode="auto">
            <a:xfrm flipH="1">
              <a:off x="6254794" y="4337877"/>
              <a:ext cx="1034814" cy="625180"/>
              <a:chOff x="-490" y="1664"/>
              <a:chExt cx="1429" cy="842"/>
            </a:xfrm>
          </p:grpSpPr>
          <p:sp>
            <p:nvSpPr>
              <p:cNvPr id="230" name="AutoShape 78"/>
              <p:cNvSpPr>
                <a:spLocks noChangeArrowheads="1"/>
              </p:cNvSpPr>
              <p:nvPr/>
            </p:nvSpPr>
            <p:spPr bwMode="auto">
              <a:xfrm>
                <a:off x="-490" y="1664"/>
                <a:ext cx="1429" cy="295"/>
              </a:xfrm>
              <a:prstGeom prst="triangle">
                <a:avLst>
                  <a:gd name="adj" fmla="val 50000"/>
                </a:avLst>
              </a:prstGeom>
              <a:solidFill>
                <a:srgbClr val="DDDDD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2400" i="0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116800" name="Group 79"/>
              <p:cNvGrpSpPr>
                <a:grpSpLocks/>
              </p:cNvGrpSpPr>
              <p:nvPr/>
            </p:nvGrpSpPr>
            <p:grpSpPr bwMode="auto">
              <a:xfrm>
                <a:off x="-427" y="1737"/>
                <a:ext cx="1217" cy="769"/>
                <a:chOff x="-427" y="1737"/>
                <a:chExt cx="1217" cy="769"/>
              </a:xfrm>
            </p:grpSpPr>
            <p:sp>
              <p:nvSpPr>
                <p:cNvPr id="232" name="Rectangle 80"/>
                <p:cNvSpPr>
                  <a:spLocks noChangeArrowheads="1"/>
                </p:cNvSpPr>
                <p:nvPr/>
              </p:nvSpPr>
              <p:spPr bwMode="auto">
                <a:xfrm>
                  <a:off x="-337" y="1923"/>
                  <a:ext cx="1127" cy="584"/>
                </a:xfrm>
                <a:prstGeom prst="rect">
                  <a:avLst/>
                </a:prstGeom>
                <a:solidFill>
                  <a:srgbClr val="DDDDD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2400" i="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16802" name="Line 7"/>
                <p:cNvSpPr>
                  <a:spLocks noChangeShapeType="1"/>
                </p:cNvSpPr>
                <p:nvPr/>
              </p:nvSpPr>
              <p:spPr bwMode="auto">
                <a:xfrm flipV="1">
                  <a:off x="-150" y="2270"/>
                  <a:ext cx="230" cy="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grpSp>
              <p:nvGrpSpPr>
                <p:cNvPr id="116803" name="Group 82"/>
                <p:cNvGrpSpPr>
                  <a:grpSpLocks/>
                </p:cNvGrpSpPr>
                <p:nvPr/>
              </p:nvGrpSpPr>
              <p:grpSpPr bwMode="auto">
                <a:xfrm>
                  <a:off x="68" y="2192"/>
                  <a:ext cx="387" cy="139"/>
                  <a:chOff x="322" y="890"/>
                  <a:chExt cx="872" cy="339"/>
                </a:xfrm>
              </p:grpSpPr>
              <p:sp>
                <p:nvSpPr>
                  <p:cNvPr id="240" name="Rectangle 83"/>
                  <p:cNvSpPr>
                    <a:spLocks noChangeArrowheads="1"/>
                  </p:cNvSpPr>
                  <p:nvPr/>
                </p:nvSpPr>
                <p:spPr bwMode="auto">
                  <a:xfrm>
                    <a:off x="324" y="1000"/>
                    <a:ext cx="864" cy="229"/>
                  </a:xfrm>
                  <a:prstGeom prst="rect">
                    <a:avLst/>
                  </a:prstGeom>
                  <a:solidFill>
                    <a:srgbClr val="FFFF9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241" name="Rectangle 84"/>
                  <p:cNvSpPr>
                    <a:spLocks noChangeArrowheads="1"/>
                  </p:cNvSpPr>
                  <p:nvPr/>
                </p:nvSpPr>
                <p:spPr bwMode="auto">
                  <a:xfrm>
                    <a:off x="393" y="1073"/>
                    <a:ext cx="54" cy="57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242" name="Rectangle 85"/>
                  <p:cNvSpPr>
                    <a:spLocks noChangeArrowheads="1"/>
                  </p:cNvSpPr>
                  <p:nvPr/>
                </p:nvSpPr>
                <p:spPr bwMode="auto">
                  <a:xfrm>
                    <a:off x="467" y="1073"/>
                    <a:ext cx="54" cy="57"/>
                  </a:xfrm>
                  <a:prstGeom prst="rect">
                    <a:avLst/>
                  </a:prstGeom>
                  <a:solidFill>
                    <a:srgbClr val="33CC33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243" name="Rectangle 86"/>
                  <p:cNvSpPr>
                    <a:spLocks noChangeArrowheads="1"/>
                  </p:cNvSpPr>
                  <p:nvPr/>
                </p:nvSpPr>
                <p:spPr bwMode="auto">
                  <a:xfrm>
                    <a:off x="536" y="1068"/>
                    <a:ext cx="59" cy="57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244" name="Rectangle 87"/>
                  <p:cNvSpPr>
                    <a:spLocks noChangeArrowheads="1"/>
                  </p:cNvSpPr>
                  <p:nvPr/>
                </p:nvSpPr>
                <p:spPr bwMode="auto">
                  <a:xfrm>
                    <a:off x="615" y="1068"/>
                    <a:ext cx="54" cy="57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16814" name="AutoShape 88"/>
                  <p:cNvSpPr>
                    <a:spLocks noChangeArrowheads="1"/>
                  </p:cNvSpPr>
                  <p:nvPr/>
                </p:nvSpPr>
                <p:spPr bwMode="auto">
                  <a:xfrm rot="10800000" flipH="1">
                    <a:off x="322" y="890"/>
                    <a:ext cx="859" cy="110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4501 w 21600"/>
                      <a:gd name="T13" fmla="*/ 4516 h 21600"/>
                      <a:gd name="T14" fmla="*/ 17099 w 21600"/>
                      <a:gd name="T15" fmla="*/ 17084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0" y="0"/>
                        </a:moveTo>
                        <a:lnTo>
                          <a:pt x="5400" y="21600"/>
                        </a:lnTo>
                        <a:lnTo>
                          <a:pt x="16200" y="21600"/>
                        </a:lnTo>
                        <a:lnTo>
                          <a:pt x="2160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9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</p:grpSp>
            <p:pic>
              <p:nvPicPr>
                <p:cNvPr id="116804" name="Picture 89" descr="desktop_computer_stylized_small"/>
                <p:cNvPicPr>
                  <a:picLocks noChangeAspect="1" noChangeArrowheads="1"/>
                </p:cNvPicPr>
                <p:nvPr/>
              </p:nvPicPr>
              <p:blipFill>
                <a:blip r:embed="rId4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427" y="2049"/>
                  <a:ext cx="447" cy="4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36" name="Rectangle 90"/>
                <p:cNvSpPr>
                  <a:spLocks noChangeArrowheads="1"/>
                </p:cNvSpPr>
                <p:nvPr/>
              </p:nvSpPr>
              <p:spPr bwMode="auto">
                <a:xfrm>
                  <a:off x="529" y="2233"/>
                  <a:ext cx="103" cy="90"/>
                </a:xfrm>
                <a:prstGeom prst="rect">
                  <a:avLst/>
                </a:prstGeom>
                <a:solidFill>
                  <a:srgbClr val="0000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2400" i="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16806" name="Freeform 91"/>
                <p:cNvSpPr>
                  <a:spLocks/>
                </p:cNvSpPr>
                <p:nvPr/>
              </p:nvSpPr>
              <p:spPr bwMode="auto">
                <a:xfrm>
                  <a:off x="282" y="1951"/>
                  <a:ext cx="302" cy="274"/>
                </a:xfrm>
                <a:custGeom>
                  <a:avLst/>
                  <a:gdLst>
                    <a:gd name="T0" fmla="*/ 37 w 381"/>
                    <a:gd name="T1" fmla="*/ 274 h 274"/>
                    <a:gd name="T2" fmla="*/ 37 w 381"/>
                    <a:gd name="T3" fmla="*/ 130 h 274"/>
                    <a:gd name="T4" fmla="*/ 0 w 381"/>
                    <a:gd name="T5" fmla="*/ 0 h 27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81" h="274">
                      <a:moveTo>
                        <a:pt x="381" y="274"/>
                      </a:moveTo>
                      <a:lnTo>
                        <a:pt x="381" y="13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38" name="Line 92"/>
                <p:cNvSpPr>
                  <a:spLocks noChangeShapeType="1"/>
                </p:cNvSpPr>
                <p:nvPr/>
              </p:nvSpPr>
              <p:spPr bwMode="auto">
                <a:xfrm flipH="1">
                  <a:off x="470" y="2271"/>
                  <a:ext cx="151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400" i="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pic>
              <p:nvPicPr>
                <p:cNvPr id="116808" name="Picture 93" descr="tv"/>
                <p:cNvPicPr>
                  <a:picLocks noChangeAspect="1" noChangeArrowheads="1"/>
                </p:cNvPicPr>
                <p:nvPr/>
              </p:nvPicPr>
              <p:blipFill>
                <a:blip r:embed="rId5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" y="1737"/>
                  <a:ext cx="476" cy="4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</p:grpSp>
      <p:sp>
        <p:nvSpPr>
          <p:cNvPr id="116741" name="Title 41"/>
          <p:cNvSpPr>
            <a:spLocks/>
          </p:cNvSpPr>
          <p:nvPr/>
        </p:nvSpPr>
        <p:spPr bwMode="auto">
          <a:xfrm>
            <a:off x="2063876" y="239713"/>
            <a:ext cx="5622925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US" sz="4000" i="0" dirty="0">
                <a:solidFill>
                  <a:srgbClr val="000099"/>
                </a:solidFill>
                <a:latin typeface="Gill Sans MT" charset="0"/>
              </a:rPr>
              <a:t>Cable access network</a:t>
            </a:r>
          </a:p>
        </p:txBody>
      </p:sp>
      <p:pic>
        <p:nvPicPr>
          <p:cNvPr id="116742" name="Picture 180" descr="underline_base"/>
          <p:cNvPicPr>
            <a:picLocks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2579" y="873126"/>
            <a:ext cx="4616450" cy="20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24</a:t>
            </a:fld>
            <a:endParaRPr lang="en-US" sz="1200" dirty="0">
              <a:latin typeface="Tahoma" charset="0"/>
            </a:endParaRPr>
          </a:p>
        </p:txBody>
      </p:sp>
      <p:sp>
        <p:nvSpPr>
          <p:cNvPr id="12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</p:spTree>
    <p:extLst>
      <p:ext uri="{BB962C8B-B14F-4D97-AF65-F5344CB8AC3E}">
        <p14:creationId xmlns:p14="http://schemas.microsoft.com/office/powerpoint/2010/main" val="12426436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3" name="Picture 5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0" y="1027113"/>
            <a:ext cx="63992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 Summary of </a:t>
            </a:r>
            <a:r>
              <a:rPr lang="en-US" sz="4000" dirty="0">
                <a:latin typeface="Gill Sans MT" charset="0"/>
                <a:cs typeface="+mj-cs"/>
              </a:rPr>
              <a:t>MAC</a:t>
            </a:r>
            <a:r>
              <a:rPr lang="en-US" dirty="0">
                <a:latin typeface="Gill Sans MT" charset="0"/>
                <a:cs typeface="+mj-cs"/>
              </a:rPr>
              <a:t> protocols</a:t>
            </a:r>
          </a:p>
        </p:txBody>
      </p:sp>
      <p:sp>
        <p:nvSpPr>
          <p:cNvPr id="378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7772400" cy="4906963"/>
          </a:xfrm>
        </p:spPr>
        <p:txBody>
          <a:bodyPr/>
          <a:lstStyle/>
          <a:p>
            <a:pPr marL="231775" indent="-231775">
              <a:defRPr/>
            </a:pPr>
            <a:r>
              <a:rPr lang="en-US" sz="2400" i="1" dirty="0">
                <a:solidFill>
                  <a:srgbClr val="CC0000"/>
                </a:solidFill>
                <a:latin typeface="Gill Sans MT" charset="0"/>
                <a:cs typeface="+mn-cs"/>
              </a:rPr>
              <a:t>channel partitioning,</a:t>
            </a:r>
            <a:r>
              <a:rPr lang="en-US" sz="2400" dirty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sz="2400" dirty="0">
                <a:latin typeface="Gill Sans MT" charset="0"/>
                <a:cs typeface="+mn-cs"/>
              </a:rPr>
              <a:t>by time, frequency or code</a:t>
            </a:r>
          </a:p>
          <a:p>
            <a:pPr marL="690563" lvl="1" indent="-233363">
              <a:defRPr/>
            </a:pPr>
            <a:r>
              <a:rPr lang="en-US" sz="2000" dirty="0">
                <a:latin typeface="Gill Sans MT" charset="0"/>
              </a:rPr>
              <a:t>Time Division, Frequency Division</a:t>
            </a:r>
          </a:p>
          <a:p>
            <a:pPr marL="231775" indent="-231775">
              <a:defRPr/>
            </a:pPr>
            <a:r>
              <a:rPr lang="en-US" sz="2400" i="1" dirty="0">
                <a:solidFill>
                  <a:srgbClr val="CC0000"/>
                </a:solidFill>
                <a:latin typeface="Gill Sans MT" charset="0"/>
                <a:cs typeface="+mn-cs"/>
              </a:rPr>
              <a:t>random access </a:t>
            </a:r>
            <a:r>
              <a:rPr lang="en-US" sz="2400" dirty="0">
                <a:latin typeface="Gill Sans MT" charset="0"/>
                <a:cs typeface="+mn-cs"/>
              </a:rPr>
              <a:t>(dynamic), </a:t>
            </a:r>
          </a:p>
          <a:p>
            <a:pPr marL="690563" lvl="1" indent="-233363">
              <a:defRPr/>
            </a:pPr>
            <a:r>
              <a:rPr lang="en-US" dirty="0">
                <a:latin typeface="Gill Sans MT" charset="0"/>
              </a:rPr>
              <a:t>ALOHA, S-ALOHA, CSMA, CSMA/CD</a:t>
            </a:r>
          </a:p>
          <a:p>
            <a:pPr marL="690563" lvl="1" indent="-233363">
              <a:defRPr/>
            </a:pPr>
            <a:r>
              <a:rPr lang="en-US" dirty="0">
                <a:latin typeface="Gill Sans MT" charset="0"/>
              </a:rPr>
              <a:t>carrier sensing: easy in some technologies (wire), hard in others (wireless)</a:t>
            </a:r>
          </a:p>
          <a:p>
            <a:pPr marL="690563" lvl="1" indent="-233363">
              <a:defRPr/>
            </a:pPr>
            <a:r>
              <a:rPr lang="en-US" dirty="0">
                <a:latin typeface="Gill Sans MT" charset="0"/>
              </a:rPr>
              <a:t>CSMA/CD used in </a:t>
            </a:r>
            <a:r>
              <a:rPr lang="en-US" dirty="0">
                <a:solidFill>
                  <a:srgbClr val="C00000"/>
                </a:solidFill>
                <a:latin typeface="Gill Sans MT" charset="0"/>
              </a:rPr>
              <a:t>Ethernet</a:t>
            </a:r>
          </a:p>
          <a:p>
            <a:pPr marL="690563" lvl="1" indent="-233363">
              <a:defRPr/>
            </a:pPr>
            <a:r>
              <a:rPr lang="en-US" dirty="0">
                <a:latin typeface="Gill Sans MT" charset="0"/>
              </a:rPr>
              <a:t>CSMA/CA used in </a:t>
            </a:r>
            <a:r>
              <a:rPr lang="en-US" dirty="0">
                <a:solidFill>
                  <a:srgbClr val="C00000"/>
                </a:solidFill>
                <a:latin typeface="Gill Sans MT" charset="0"/>
              </a:rPr>
              <a:t>802.11</a:t>
            </a:r>
          </a:p>
          <a:p>
            <a:pPr marL="231775" indent="-231775">
              <a:tabLst>
                <a:tab pos="279400" algn="l"/>
              </a:tabLst>
              <a:defRPr/>
            </a:pPr>
            <a:r>
              <a:rPr lang="en-US" sz="2400" i="1" dirty="0">
                <a:solidFill>
                  <a:srgbClr val="CC0000"/>
                </a:solidFill>
                <a:latin typeface="Gill Sans MT" charset="0"/>
                <a:cs typeface="+mn-cs"/>
              </a:rPr>
              <a:t>taking turns</a:t>
            </a:r>
          </a:p>
          <a:p>
            <a:pPr marL="690563" lvl="1" indent="-233363">
              <a:defRPr/>
            </a:pPr>
            <a:r>
              <a:rPr lang="en-US" dirty="0">
                <a:latin typeface="Gill Sans MT" charset="0"/>
              </a:rPr>
              <a:t>polling from central site, token passing</a:t>
            </a:r>
          </a:p>
          <a:p>
            <a:pPr marL="690563" lvl="1" indent="-233363">
              <a:defRPr/>
            </a:pPr>
            <a:r>
              <a:rPr lang="en-US" dirty="0">
                <a:latin typeface="Gill Sans MT" charset="0"/>
              </a:rPr>
              <a:t>Bluetooth, FDDI,  token ring 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25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</p:spTree>
    <p:extLst>
      <p:ext uri="{BB962C8B-B14F-4D97-AF65-F5344CB8AC3E}">
        <p14:creationId xmlns:p14="http://schemas.microsoft.com/office/powerpoint/2010/main" val="39957092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Compare CSMA/CD vs CSMA/CA ?</a:t>
            </a:r>
          </a:p>
        </p:txBody>
      </p:sp>
    </p:spTree>
    <p:extLst>
      <p:ext uri="{BB962C8B-B14F-4D97-AF65-F5344CB8AC3E}">
        <p14:creationId xmlns:p14="http://schemas.microsoft.com/office/powerpoint/2010/main" val="18399738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Chapter 4: 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4.1 Allocation problem for a broadcast channel</a:t>
            </a:r>
          </a:p>
          <a:p>
            <a:pPr marL="0" indent="0">
              <a:buNone/>
            </a:pPr>
            <a:r>
              <a:rPr lang="en-US" dirty="0"/>
              <a:t>	- Multiple access problem</a:t>
            </a:r>
          </a:p>
          <a:p>
            <a:pPr marL="0" indent="0">
              <a:buNone/>
            </a:pPr>
            <a:r>
              <a:rPr lang="en-US" dirty="0"/>
              <a:t>4.2. Control access protocols</a:t>
            </a:r>
          </a:p>
          <a:p>
            <a:pPr lvl="1">
              <a:buFont typeface="Gill Sans MT" panose="020B0502020104020203" pitchFamily="34" charset="0"/>
              <a:buChar char="–"/>
            </a:pPr>
            <a:r>
              <a:rPr lang="en-US" dirty="0"/>
              <a:t>ALOHA</a:t>
            </a:r>
          </a:p>
          <a:p>
            <a:pPr lvl="1">
              <a:buFont typeface="Gill Sans MT" panose="020B0502020104020203" pitchFamily="34" charset="0"/>
              <a:buChar char="–"/>
            </a:pPr>
            <a:r>
              <a:rPr lang="en-US" dirty="0"/>
              <a:t>Slotted ALOHA</a:t>
            </a:r>
          </a:p>
          <a:p>
            <a:pPr lvl="1">
              <a:buFont typeface="Gill Sans MT" panose="020B0502020104020203" pitchFamily="34" charset="0"/>
              <a:buChar char="–"/>
            </a:pPr>
            <a:r>
              <a:rPr lang="en-US" dirty="0"/>
              <a:t>CSMA (CD/CA)</a:t>
            </a:r>
          </a:p>
          <a:p>
            <a:pPr lvl="1">
              <a:buFont typeface="Gill Sans MT" panose="020B0502020104020203" pitchFamily="34" charset="0"/>
              <a:buChar char="–"/>
            </a:pPr>
            <a:r>
              <a:rPr lang="en-US" dirty="0"/>
              <a:t>Collision-free</a:t>
            </a:r>
          </a:p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</a:rPr>
              <a:t>4.3. LAN technologies </a:t>
            </a:r>
          </a:p>
          <a:p>
            <a:pPr lvl="1">
              <a:buFont typeface="Gill Sans MT" panose="020B0502020104020203" pitchFamily="34" charset="0"/>
              <a:buChar char="–"/>
            </a:pPr>
            <a:r>
              <a:rPr lang="en-US" dirty="0">
                <a:solidFill>
                  <a:srgbClr val="C00000"/>
                </a:solidFill>
              </a:rPr>
              <a:t>LAN MAC Address &amp; ARP</a:t>
            </a:r>
          </a:p>
          <a:p>
            <a:pPr lvl="1">
              <a:buFont typeface="Gill Sans MT" panose="020B0502020104020203" pitchFamily="34" charset="0"/>
              <a:buChar char="–"/>
            </a:pPr>
            <a:r>
              <a:rPr lang="en-US" dirty="0">
                <a:solidFill>
                  <a:srgbClr val="C00000"/>
                </a:solidFill>
              </a:rPr>
              <a:t>Ethernet</a:t>
            </a:r>
          </a:p>
          <a:p>
            <a:pPr lvl="1">
              <a:buFont typeface="Gill Sans MT" panose="020B0502020104020203" pitchFamily="34" charset="0"/>
              <a:buChar char="–"/>
            </a:pPr>
            <a:r>
              <a:rPr lang="en-US" dirty="0">
                <a:solidFill>
                  <a:srgbClr val="C00000"/>
                </a:solidFill>
              </a:rPr>
              <a:t>Wi-Fi 802.11</a:t>
            </a:r>
          </a:p>
          <a:p>
            <a:pPr lvl="1">
              <a:buFont typeface="Gill Sans MT" panose="020B0502020104020203" pitchFamily="34" charset="0"/>
              <a:buChar char="–"/>
            </a:pP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WiMax</a:t>
            </a:r>
            <a:r>
              <a:rPr lang="en-US" dirty="0">
                <a:solidFill>
                  <a:srgbClr val="C00000"/>
                </a:solidFill>
              </a:rPr>
              <a:t> 802.16</a:t>
            </a:r>
          </a:p>
          <a:p>
            <a:pPr lvl="1">
              <a:buFont typeface="Gill Sans MT" panose="020B0502020104020203" pitchFamily="34" charset="0"/>
              <a:buChar char="–"/>
            </a:pPr>
            <a:r>
              <a:rPr lang="en-US" dirty="0">
                <a:solidFill>
                  <a:srgbClr val="C00000"/>
                </a:solidFill>
              </a:rPr>
              <a:t>Bluetooth</a:t>
            </a:r>
          </a:p>
          <a:p>
            <a:pPr lvl="1">
              <a:buFont typeface="Gill Sans MT" panose="020B0502020104020203" pitchFamily="34" charset="0"/>
              <a:buChar char="–"/>
            </a:pPr>
            <a:r>
              <a:rPr lang="en-US" dirty="0">
                <a:solidFill>
                  <a:srgbClr val="C00000"/>
                </a:solidFill>
              </a:rPr>
              <a:t>4G</a:t>
            </a:r>
          </a:p>
          <a:p>
            <a:pPr lvl="1">
              <a:buFont typeface="Gill Sans MT" panose="020B0502020104020203" pitchFamily="34" charset="0"/>
              <a:buChar char="–"/>
            </a:pPr>
            <a:r>
              <a:rPr lang="en-US" dirty="0" err="1">
                <a:solidFill>
                  <a:srgbClr val="C00000"/>
                </a:solidFill>
              </a:rPr>
              <a:t>IoT</a:t>
            </a:r>
            <a:endParaRPr lang="en-US" dirty="0">
              <a:solidFill>
                <a:srgbClr val="C00000"/>
              </a:solidFill>
            </a:endParaRPr>
          </a:p>
          <a:p>
            <a:pPr lvl="1">
              <a:buFont typeface="Gill Sans MT" panose="020B0502020104020203" pitchFamily="34" charset="0"/>
              <a:buChar char="–"/>
            </a:pPr>
            <a:r>
              <a:rPr lang="en-US" dirty="0">
                <a:solidFill>
                  <a:srgbClr val="C00000"/>
                </a:solidFill>
              </a:rPr>
              <a:t>RFID</a:t>
            </a:r>
          </a:p>
        </p:txBody>
      </p:sp>
    </p:spTree>
    <p:extLst>
      <p:ext uri="{BB962C8B-B14F-4D97-AF65-F5344CB8AC3E}">
        <p14:creationId xmlns:p14="http://schemas.microsoft.com/office/powerpoint/2010/main" val="18377495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>
                <a:latin typeface="Gill Sans MT" charset="0"/>
                <a:cs typeface="+mj-cs"/>
              </a:rPr>
              <a:t>MAC</a:t>
            </a:r>
            <a:r>
              <a:rPr lang="en-US" dirty="0">
                <a:latin typeface="Gill Sans MT" charset="0"/>
                <a:cs typeface="+mj-cs"/>
              </a:rPr>
              <a:t> addresses and </a:t>
            </a:r>
            <a:r>
              <a:rPr lang="en-US" sz="4000" dirty="0">
                <a:latin typeface="Gill Sans MT" charset="0"/>
                <a:cs typeface="+mj-cs"/>
              </a:rPr>
              <a:t>ARP</a:t>
            </a:r>
          </a:p>
        </p:txBody>
      </p:sp>
      <p:sp>
        <p:nvSpPr>
          <p:cNvPr id="399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247063" cy="46482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0070C0"/>
                </a:solidFill>
                <a:latin typeface="Gill Sans MT" charset="0"/>
                <a:cs typeface="+mn-cs"/>
              </a:rPr>
              <a:t>32-bit IP </a:t>
            </a:r>
            <a:r>
              <a:rPr lang="en-US" dirty="0">
                <a:latin typeface="Gill Sans MT" charset="0"/>
                <a:cs typeface="+mn-cs"/>
              </a:rPr>
              <a:t>address: </a:t>
            </a:r>
          </a:p>
          <a:p>
            <a:pPr lvl="1">
              <a:defRPr/>
            </a:pPr>
            <a:r>
              <a:rPr lang="en-US" i="1" dirty="0">
                <a:latin typeface="Gill Sans MT" charset="0"/>
              </a:rPr>
              <a:t>network-layer</a:t>
            </a:r>
            <a:r>
              <a:rPr lang="en-US" dirty="0">
                <a:latin typeface="Gill Sans MT" charset="0"/>
              </a:rPr>
              <a:t> address for interface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used for layer 3 (network layer) forwarding</a:t>
            </a:r>
          </a:p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MAC (or LAN or physical or Ethernet) address:</a:t>
            </a:r>
            <a:r>
              <a:rPr lang="en-US" dirty="0">
                <a:solidFill>
                  <a:srgbClr val="FF0000"/>
                </a:solidFill>
                <a:latin typeface="Gill Sans MT" charset="0"/>
                <a:cs typeface="+mn-cs"/>
              </a:rPr>
              <a:t> 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function:</a:t>
            </a:r>
            <a:r>
              <a:rPr lang="en-US" dirty="0">
                <a:solidFill>
                  <a:schemeClr val="accent2"/>
                </a:solidFill>
                <a:latin typeface="Gill Sans MT" charset="0"/>
              </a:rPr>
              <a:t> </a:t>
            </a:r>
            <a:r>
              <a:rPr lang="en-US" i="1" dirty="0">
                <a:solidFill>
                  <a:srgbClr val="CC0000"/>
                </a:solidFill>
                <a:latin typeface="Gill Sans MT" charset="0"/>
              </a:rPr>
              <a:t>used ‘locally” to get frame from one interface to another physically-connected interface (same network, in IP-addressing sense)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>
                <a:solidFill>
                  <a:srgbClr val="0070C0"/>
                </a:solidFill>
                <a:latin typeface="Gill Sans MT" charset="0"/>
              </a:rPr>
              <a:t>48 bit MAC address </a:t>
            </a:r>
            <a:r>
              <a:rPr lang="en-US" dirty="0">
                <a:latin typeface="Gill Sans MT" charset="0"/>
              </a:rPr>
              <a:t>(for most LANs) burned in NIC ROM, also sometimes software settable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>
                <a:latin typeface="Gill Sans MT" charset="0"/>
              </a:rPr>
              <a:t>e.g.: 1A-2F-BB-76-09-AD</a:t>
            </a:r>
          </a:p>
          <a:p>
            <a:pPr lvl="1">
              <a:lnSpc>
                <a:spcPct val="90000"/>
              </a:lnSpc>
              <a:defRPr/>
            </a:pPr>
            <a:endParaRPr lang="en-US" dirty="0">
              <a:latin typeface="Gill Sans MT" charset="0"/>
            </a:endParaRPr>
          </a:p>
        </p:txBody>
      </p:sp>
      <p:pic>
        <p:nvPicPr>
          <p:cNvPr id="121861" name="Picture 4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1028700"/>
            <a:ext cx="54848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3" name="Text Box 6"/>
          <p:cNvSpPr txBox="1">
            <a:spLocks noChangeArrowheads="1"/>
          </p:cNvSpPr>
          <p:nvPr/>
        </p:nvSpPr>
        <p:spPr bwMode="auto">
          <a:xfrm>
            <a:off x="812141" y="5591175"/>
            <a:ext cx="374464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i="0" dirty="0">
                <a:solidFill>
                  <a:srgbClr val="000099"/>
                </a:solidFill>
                <a:latin typeface="Arial" charset="0"/>
                <a:cs typeface="+mn-cs"/>
              </a:rPr>
              <a:t>hexadecimal (base 16) notation</a:t>
            </a:r>
          </a:p>
          <a:p>
            <a:pPr algn="ctr">
              <a:defRPr/>
            </a:pPr>
            <a:r>
              <a:rPr lang="en-US" i="0" dirty="0">
                <a:solidFill>
                  <a:srgbClr val="000099"/>
                </a:solidFill>
                <a:latin typeface="Arial" charset="0"/>
                <a:cs typeface="+mn-cs"/>
              </a:rPr>
              <a:t>(each </a:t>
            </a:r>
            <a:r>
              <a:rPr lang="ja-JP" altLang="en-US" i="0" dirty="0">
                <a:solidFill>
                  <a:srgbClr val="000099"/>
                </a:solidFill>
                <a:latin typeface="Arial" charset="0"/>
                <a:cs typeface="+mn-cs"/>
              </a:rPr>
              <a:t>“</a:t>
            </a:r>
            <a:r>
              <a:rPr lang="en-US" i="0" dirty="0">
                <a:solidFill>
                  <a:srgbClr val="000099"/>
                </a:solidFill>
                <a:latin typeface="Arial" charset="0"/>
                <a:cs typeface="+mn-cs"/>
              </a:rPr>
              <a:t>numeral</a:t>
            </a:r>
            <a:r>
              <a:rPr lang="ja-JP" altLang="en-US" i="0" dirty="0">
                <a:solidFill>
                  <a:srgbClr val="000099"/>
                </a:solidFill>
                <a:latin typeface="Arial" charset="0"/>
                <a:cs typeface="+mn-cs"/>
              </a:rPr>
              <a:t>”</a:t>
            </a:r>
            <a:r>
              <a:rPr lang="en-US" i="0" dirty="0">
                <a:solidFill>
                  <a:srgbClr val="000099"/>
                </a:solidFill>
                <a:latin typeface="Arial" charset="0"/>
                <a:cs typeface="+mn-cs"/>
              </a:rPr>
              <a:t> represents 4 bits)</a:t>
            </a:r>
          </a:p>
        </p:txBody>
      </p:sp>
      <p:sp>
        <p:nvSpPr>
          <p:cNvPr id="39944" name="Line 7"/>
          <p:cNvSpPr>
            <a:spLocks noChangeShapeType="1"/>
          </p:cNvSpPr>
          <p:nvPr/>
        </p:nvSpPr>
        <p:spPr bwMode="auto">
          <a:xfrm flipV="1">
            <a:off x="2116138" y="5326063"/>
            <a:ext cx="188912" cy="33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28</a:t>
            </a:fld>
            <a:endParaRPr lang="en-US" sz="1200" dirty="0">
              <a:latin typeface="Tahoma" charset="0"/>
            </a:endParaRP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</p:spTree>
    <p:extLst>
      <p:ext uri="{BB962C8B-B14F-4D97-AF65-F5344CB8AC3E}">
        <p14:creationId xmlns:p14="http://schemas.microsoft.com/office/powerpoint/2010/main" val="37233175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3566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MAC addresses and ARP</a:t>
            </a:r>
          </a:p>
        </p:txBody>
      </p:sp>
      <p:sp>
        <p:nvSpPr>
          <p:cNvPr id="40965" name="Text Box 4"/>
          <p:cNvSpPr txBox="1">
            <a:spLocks noChangeArrowheads="1"/>
          </p:cNvSpPr>
          <p:nvPr/>
        </p:nvSpPr>
        <p:spPr bwMode="auto">
          <a:xfrm>
            <a:off x="585788" y="1309688"/>
            <a:ext cx="691913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800" i="0" dirty="0">
                <a:latin typeface="Gill Sans MT" charset="0"/>
                <a:cs typeface="+mn-cs"/>
              </a:rPr>
              <a:t>each adapter on LAN has </a:t>
            </a:r>
            <a:r>
              <a:rPr lang="en-US" sz="2800" i="0" dirty="0">
                <a:solidFill>
                  <a:srgbClr val="C00000"/>
                </a:solidFill>
                <a:latin typeface="Gill Sans MT" charset="0"/>
                <a:cs typeface="+mn-cs"/>
              </a:rPr>
              <a:t>unique</a:t>
            </a:r>
            <a:r>
              <a:rPr lang="en-US" sz="2800" i="0" dirty="0">
                <a:latin typeface="Gill Sans MT" charset="0"/>
                <a:cs typeface="+mn-cs"/>
              </a:rPr>
              <a:t> </a:t>
            </a:r>
            <a:r>
              <a:rPr lang="en-US" sz="2800" dirty="0">
                <a:solidFill>
                  <a:srgbClr val="CC0000"/>
                </a:solidFill>
                <a:latin typeface="Gill Sans MT" charset="0"/>
                <a:cs typeface="+mn-cs"/>
              </a:rPr>
              <a:t>MAC</a:t>
            </a:r>
            <a:r>
              <a:rPr lang="en-US" sz="2800" i="0" dirty="0">
                <a:latin typeface="Gill Sans MT" charset="0"/>
                <a:cs typeface="+mn-cs"/>
              </a:rPr>
              <a:t> address</a:t>
            </a:r>
          </a:p>
        </p:txBody>
      </p:sp>
      <p:sp>
        <p:nvSpPr>
          <p:cNvPr id="40966" name="Text Box 18"/>
          <p:cNvSpPr txBox="1">
            <a:spLocks noChangeArrowheads="1"/>
          </p:cNvSpPr>
          <p:nvPr/>
        </p:nvSpPr>
        <p:spPr bwMode="auto">
          <a:xfrm>
            <a:off x="6918325" y="3890963"/>
            <a:ext cx="958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0" dirty="0">
                <a:latin typeface="Arial" charset="0"/>
                <a:cs typeface="+mn-cs"/>
              </a:rPr>
              <a:t>adapter</a:t>
            </a:r>
          </a:p>
        </p:txBody>
      </p:sp>
      <p:sp>
        <p:nvSpPr>
          <p:cNvPr id="123910" name="Freeform 8"/>
          <p:cNvSpPr>
            <a:spLocks/>
          </p:cNvSpPr>
          <p:nvPr/>
        </p:nvSpPr>
        <p:spPr bwMode="auto">
          <a:xfrm>
            <a:off x="2152650" y="3262313"/>
            <a:ext cx="2046288" cy="2049462"/>
          </a:xfrm>
          <a:custGeom>
            <a:avLst/>
            <a:gdLst>
              <a:gd name="T0" fmla="*/ 2147483647 w 1292"/>
              <a:gd name="T1" fmla="*/ 2147483647 h 1255"/>
              <a:gd name="T2" fmla="*/ 2147483647 w 1292"/>
              <a:gd name="T3" fmla="*/ 2147483647 h 1255"/>
              <a:gd name="T4" fmla="*/ 2147483647 w 1292"/>
              <a:gd name="T5" fmla="*/ 2147483647 h 1255"/>
              <a:gd name="T6" fmla="*/ 2147483647 w 1292"/>
              <a:gd name="T7" fmla="*/ 2147483647 h 1255"/>
              <a:gd name="T8" fmla="*/ 2147483647 w 1292"/>
              <a:gd name="T9" fmla="*/ 2147483647 h 1255"/>
              <a:gd name="T10" fmla="*/ 2147483647 w 1292"/>
              <a:gd name="T11" fmla="*/ 2147483647 h 1255"/>
              <a:gd name="T12" fmla="*/ 2147483647 w 1292"/>
              <a:gd name="T13" fmla="*/ 2147483647 h 1255"/>
              <a:gd name="T14" fmla="*/ 2147483647 w 1292"/>
              <a:gd name="T15" fmla="*/ 2147483647 h 1255"/>
              <a:gd name="T16" fmla="*/ 2147483647 w 1292"/>
              <a:gd name="T17" fmla="*/ 2147483647 h 1255"/>
              <a:gd name="T18" fmla="*/ 2147483647 w 1292"/>
              <a:gd name="T19" fmla="*/ 2147483647 h 1255"/>
              <a:gd name="T20" fmla="*/ 2147483647 w 1292"/>
              <a:gd name="T21" fmla="*/ 2147483647 h 1255"/>
              <a:gd name="T22" fmla="*/ 2147483647 w 1292"/>
              <a:gd name="T23" fmla="*/ 2147483647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0968" name="Line 19"/>
          <p:cNvSpPr>
            <a:spLocks noChangeShapeType="1"/>
          </p:cNvSpPr>
          <p:nvPr/>
        </p:nvSpPr>
        <p:spPr bwMode="auto">
          <a:xfrm>
            <a:off x="1300163" y="3940175"/>
            <a:ext cx="901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0969" name="Line 20"/>
          <p:cNvSpPr>
            <a:spLocks noChangeShapeType="1"/>
          </p:cNvSpPr>
          <p:nvPr/>
        </p:nvSpPr>
        <p:spPr bwMode="auto">
          <a:xfrm>
            <a:off x="3309938" y="2808288"/>
            <a:ext cx="0" cy="6556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0970" name="Line 21"/>
          <p:cNvSpPr>
            <a:spLocks noChangeShapeType="1"/>
          </p:cNvSpPr>
          <p:nvPr/>
        </p:nvSpPr>
        <p:spPr bwMode="auto">
          <a:xfrm flipH="1">
            <a:off x="4173538" y="4108450"/>
            <a:ext cx="796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0971" name="Line 22"/>
          <p:cNvSpPr>
            <a:spLocks noChangeShapeType="1"/>
          </p:cNvSpPr>
          <p:nvPr/>
        </p:nvSpPr>
        <p:spPr bwMode="auto">
          <a:xfrm flipV="1">
            <a:off x="3271838" y="5113338"/>
            <a:ext cx="0" cy="438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0972" name="Text Box 24"/>
          <p:cNvSpPr txBox="1">
            <a:spLocks noChangeArrowheads="1"/>
          </p:cNvSpPr>
          <p:nvPr/>
        </p:nvSpPr>
        <p:spPr bwMode="auto">
          <a:xfrm>
            <a:off x="3630613" y="2513013"/>
            <a:ext cx="17811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>
                <a:latin typeface="Arial" charset="0"/>
                <a:cs typeface="+mn-cs"/>
              </a:rPr>
              <a:t>1A-2F-BB-76-09-AD</a:t>
            </a:r>
          </a:p>
        </p:txBody>
      </p:sp>
      <p:sp>
        <p:nvSpPr>
          <p:cNvPr id="40973" name="Line 25"/>
          <p:cNvSpPr>
            <a:spLocks noChangeShapeType="1"/>
          </p:cNvSpPr>
          <p:nvPr/>
        </p:nvSpPr>
        <p:spPr bwMode="auto">
          <a:xfrm flipH="1" flipV="1">
            <a:off x="3449638" y="2652713"/>
            <a:ext cx="257175" cy="12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0974" name="Line 26"/>
          <p:cNvSpPr>
            <a:spLocks noChangeShapeType="1"/>
          </p:cNvSpPr>
          <p:nvPr/>
        </p:nvSpPr>
        <p:spPr bwMode="auto">
          <a:xfrm flipV="1">
            <a:off x="4999038" y="4289425"/>
            <a:ext cx="0" cy="373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0975" name="Text Box 27"/>
          <p:cNvSpPr txBox="1">
            <a:spLocks noChangeArrowheads="1"/>
          </p:cNvSpPr>
          <p:nvPr/>
        </p:nvSpPr>
        <p:spPr bwMode="auto">
          <a:xfrm>
            <a:off x="4479925" y="4662488"/>
            <a:ext cx="17399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>
                <a:latin typeface="Arial" charset="0"/>
                <a:cs typeface="+mn-cs"/>
              </a:rPr>
              <a:t>58-23-D7-FA-20-B0</a:t>
            </a:r>
          </a:p>
        </p:txBody>
      </p:sp>
      <p:sp>
        <p:nvSpPr>
          <p:cNvPr id="40976" name="Line 28"/>
          <p:cNvSpPr>
            <a:spLocks noChangeShapeType="1"/>
          </p:cNvSpPr>
          <p:nvPr/>
        </p:nvSpPr>
        <p:spPr bwMode="auto">
          <a:xfrm flipH="1">
            <a:off x="3375025" y="5667375"/>
            <a:ext cx="360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0977" name="Text Box 29"/>
          <p:cNvSpPr txBox="1">
            <a:spLocks noChangeArrowheads="1"/>
          </p:cNvSpPr>
          <p:nvPr/>
        </p:nvSpPr>
        <p:spPr bwMode="auto">
          <a:xfrm>
            <a:off x="3797300" y="5551488"/>
            <a:ext cx="17494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>
                <a:latin typeface="Arial" charset="0"/>
                <a:cs typeface="+mn-cs"/>
              </a:rPr>
              <a:t>0C-C4-11-6F-E3-98</a:t>
            </a:r>
          </a:p>
        </p:txBody>
      </p:sp>
      <p:sp>
        <p:nvSpPr>
          <p:cNvPr id="40978" name="Line 30"/>
          <p:cNvSpPr>
            <a:spLocks noChangeShapeType="1"/>
          </p:cNvSpPr>
          <p:nvPr/>
        </p:nvSpPr>
        <p:spPr bwMode="auto">
          <a:xfrm flipV="1">
            <a:off x="1236663" y="4095750"/>
            <a:ext cx="0" cy="373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0979" name="Text Box 31"/>
          <p:cNvSpPr txBox="1">
            <a:spLocks noChangeArrowheads="1"/>
          </p:cNvSpPr>
          <p:nvPr/>
        </p:nvSpPr>
        <p:spPr bwMode="auto">
          <a:xfrm>
            <a:off x="319088" y="4470400"/>
            <a:ext cx="16891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>
                <a:latin typeface="Arial" charset="0"/>
                <a:cs typeface="+mn-cs"/>
              </a:rPr>
              <a:t>71-65-F7-2B-08-53</a:t>
            </a:r>
          </a:p>
        </p:txBody>
      </p:sp>
      <p:sp>
        <p:nvSpPr>
          <p:cNvPr id="40980" name="Text Box 32"/>
          <p:cNvSpPr txBox="1">
            <a:spLocks noChangeArrowheads="1"/>
          </p:cNvSpPr>
          <p:nvPr/>
        </p:nvSpPr>
        <p:spPr bwMode="auto">
          <a:xfrm>
            <a:off x="2636838" y="3621088"/>
            <a:ext cx="108585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0" dirty="0">
                <a:latin typeface="Arial" charset="0"/>
                <a:cs typeface="+mn-cs"/>
              </a:rPr>
              <a:t>   LAN</a:t>
            </a:r>
          </a:p>
          <a:p>
            <a:pPr>
              <a:defRPr/>
            </a:pPr>
            <a:r>
              <a:rPr lang="en-US" i="0" dirty="0">
                <a:latin typeface="Arial" charset="0"/>
                <a:cs typeface="+mn-cs"/>
              </a:rPr>
              <a:t>(wired or</a:t>
            </a:r>
          </a:p>
          <a:p>
            <a:pPr>
              <a:defRPr/>
            </a:pPr>
            <a:r>
              <a:rPr lang="en-US" i="0" dirty="0">
                <a:latin typeface="Arial" charset="0"/>
                <a:cs typeface="+mn-cs"/>
              </a:rPr>
              <a:t>wireless)</a:t>
            </a:r>
          </a:p>
        </p:txBody>
      </p:sp>
      <p:sp>
        <p:nvSpPr>
          <p:cNvPr id="526373" name="Rectangle 37"/>
          <p:cNvSpPr>
            <a:spLocks noChangeArrowheads="1"/>
          </p:cNvSpPr>
          <p:nvPr/>
        </p:nvSpPr>
        <p:spPr bwMode="auto">
          <a:xfrm>
            <a:off x="6727825" y="3941763"/>
            <a:ext cx="160338" cy="255587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50000">
                <a:schemeClr val="bg1"/>
              </a:gs>
              <a:gs pos="100000">
                <a:srgbClr val="008000"/>
              </a:gs>
            </a:gsLst>
            <a:lin ang="0" scaled="1"/>
          </a:gradFill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Comic Sans MS" pitchFamily="66" charset="0"/>
              <a:ea typeface="+mn-ea"/>
              <a:cs typeface="+mn-cs"/>
            </a:endParaRPr>
          </a:p>
        </p:txBody>
      </p:sp>
      <p:grpSp>
        <p:nvGrpSpPr>
          <p:cNvPr id="123925" name="Group 51"/>
          <p:cNvGrpSpPr>
            <a:grpSpLocks/>
          </p:cNvGrpSpPr>
          <p:nvPr/>
        </p:nvGrpSpPr>
        <p:grpSpPr bwMode="auto">
          <a:xfrm>
            <a:off x="423863" y="3562350"/>
            <a:ext cx="922337" cy="658813"/>
            <a:chOff x="267" y="2244"/>
            <a:chExt cx="581" cy="415"/>
          </a:xfrm>
        </p:grpSpPr>
        <p:sp>
          <p:nvSpPr>
            <p:cNvPr id="526372" name="Rectangle 36"/>
            <p:cNvSpPr>
              <a:spLocks noChangeArrowheads="1"/>
            </p:cNvSpPr>
            <p:nvPr/>
          </p:nvSpPr>
          <p:spPr bwMode="auto">
            <a:xfrm rot="-5400000">
              <a:off x="717" y="2400"/>
              <a:ext cx="101" cy="161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Comic Sans MS" pitchFamily="66" charset="0"/>
                <a:ea typeface="+mn-ea"/>
                <a:cs typeface="+mn-cs"/>
              </a:endParaRPr>
            </a:p>
          </p:txBody>
        </p:sp>
        <p:grpSp>
          <p:nvGrpSpPr>
            <p:cNvPr id="123943" name="Group 38"/>
            <p:cNvGrpSpPr>
              <a:grpSpLocks/>
            </p:cNvGrpSpPr>
            <p:nvPr/>
          </p:nvGrpSpPr>
          <p:grpSpPr bwMode="auto">
            <a:xfrm>
              <a:off x="267" y="2244"/>
              <a:ext cx="512" cy="415"/>
              <a:chOff x="-44" y="1473"/>
              <a:chExt cx="981" cy="1105"/>
            </a:xfrm>
          </p:grpSpPr>
          <p:pic>
            <p:nvPicPr>
              <p:cNvPr id="123944" name="Picture 39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3945" name="Freeform 40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</p:grpSp>
      <p:grpSp>
        <p:nvGrpSpPr>
          <p:cNvPr id="123926" name="Group 50"/>
          <p:cNvGrpSpPr>
            <a:grpSpLocks/>
          </p:cNvGrpSpPr>
          <p:nvPr/>
        </p:nvGrpSpPr>
        <p:grpSpPr bwMode="auto">
          <a:xfrm>
            <a:off x="2744788" y="5559425"/>
            <a:ext cx="812800" cy="833438"/>
            <a:chOff x="1729" y="3502"/>
            <a:chExt cx="512" cy="525"/>
          </a:xfrm>
        </p:grpSpPr>
        <p:sp>
          <p:nvSpPr>
            <p:cNvPr id="526370" name="Rectangle 34"/>
            <p:cNvSpPr>
              <a:spLocks noChangeArrowheads="1"/>
            </p:cNvSpPr>
            <p:nvPr/>
          </p:nvSpPr>
          <p:spPr bwMode="auto">
            <a:xfrm>
              <a:off x="2021" y="3502"/>
              <a:ext cx="101" cy="161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Comic Sans MS" pitchFamily="66" charset="0"/>
                <a:ea typeface="+mn-ea"/>
                <a:cs typeface="+mn-cs"/>
              </a:endParaRPr>
            </a:p>
          </p:txBody>
        </p:sp>
        <p:grpSp>
          <p:nvGrpSpPr>
            <p:cNvPr id="123939" name="Group 41"/>
            <p:cNvGrpSpPr>
              <a:grpSpLocks/>
            </p:cNvGrpSpPr>
            <p:nvPr/>
          </p:nvGrpSpPr>
          <p:grpSpPr bwMode="auto">
            <a:xfrm>
              <a:off x="1729" y="3612"/>
              <a:ext cx="512" cy="415"/>
              <a:chOff x="-44" y="1473"/>
              <a:chExt cx="981" cy="1105"/>
            </a:xfrm>
          </p:grpSpPr>
          <p:pic>
            <p:nvPicPr>
              <p:cNvPr id="123940" name="Picture 42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3941" name="Freeform 43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</p:grpSp>
      <p:grpSp>
        <p:nvGrpSpPr>
          <p:cNvPr id="123927" name="Group 52"/>
          <p:cNvGrpSpPr>
            <a:grpSpLocks/>
          </p:cNvGrpSpPr>
          <p:nvPr/>
        </p:nvGrpSpPr>
        <p:grpSpPr bwMode="auto">
          <a:xfrm>
            <a:off x="2770188" y="2025650"/>
            <a:ext cx="812800" cy="776288"/>
            <a:chOff x="1745" y="1276"/>
            <a:chExt cx="512" cy="489"/>
          </a:xfrm>
        </p:grpSpPr>
        <p:sp>
          <p:nvSpPr>
            <p:cNvPr id="526350" name="Rectangle 14"/>
            <p:cNvSpPr>
              <a:spLocks noChangeArrowheads="1"/>
            </p:cNvSpPr>
            <p:nvPr/>
          </p:nvSpPr>
          <p:spPr bwMode="auto">
            <a:xfrm>
              <a:off x="2039" y="1604"/>
              <a:ext cx="101" cy="161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Comic Sans MS" pitchFamily="66" charset="0"/>
                <a:ea typeface="+mn-ea"/>
                <a:cs typeface="+mn-cs"/>
              </a:endParaRPr>
            </a:p>
          </p:txBody>
        </p:sp>
        <p:grpSp>
          <p:nvGrpSpPr>
            <p:cNvPr id="123935" name="Group 44"/>
            <p:cNvGrpSpPr>
              <a:grpSpLocks/>
            </p:cNvGrpSpPr>
            <p:nvPr/>
          </p:nvGrpSpPr>
          <p:grpSpPr bwMode="auto">
            <a:xfrm>
              <a:off x="1745" y="1276"/>
              <a:ext cx="512" cy="415"/>
              <a:chOff x="-44" y="1473"/>
              <a:chExt cx="981" cy="1105"/>
            </a:xfrm>
          </p:grpSpPr>
          <p:pic>
            <p:nvPicPr>
              <p:cNvPr id="123936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3937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</p:grpSp>
      <p:grpSp>
        <p:nvGrpSpPr>
          <p:cNvPr id="123928" name="Group 53"/>
          <p:cNvGrpSpPr>
            <a:grpSpLocks/>
          </p:cNvGrpSpPr>
          <p:nvPr/>
        </p:nvGrpSpPr>
        <p:grpSpPr bwMode="auto">
          <a:xfrm>
            <a:off x="4868863" y="3836988"/>
            <a:ext cx="812800" cy="658812"/>
            <a:chOff x="3067" y="2417"/>
            <a:chExt cx="512" cy="415"/>
          </a:xfrm>
        </p:grpSpPr>
        <p:sp>
          <p:nvSpPr>
            <p:cNvPr id="526371" name="Rectangle 35"/>
            <p:cNvSpPr>
              <a:spLocks noChangeArrowheads="1"/>
            </p:cNvSpPr>
            <p:nvPr/>
          </p:nvSpPr>
          <p:spPr bwMode="auto">
            <a:xfrm rot="-5400000">
              <a:off x="3162" y="2514"/>
              <a:ext cx="101" cy="161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Comic Sans MS" pitchFamily="66" charset="0"/>
                <a:ea typeface="+mn-ea"/>
                <a:cs typeface="+mn-cs"/>
              </a:endParaRPr>
            </a:p>
          </p:txBody>
        </p:sp>
        <p:grpSp>
          <p:nvGrpSpPr>
            <p:cNvPr id="123931" name="Group 47"/>
            <p:cNvGrpSpPr>
              <a:grpSpLocks/>
            </p:cNvGrpSpPr>
            <p:nvPr/>
          </p:nvGrpSpPr>
          <p:grpSpPr bwMode="auto">
            <a:xfrm>
              <a:off x="3067" y="2417"/>
              <a:ext cx="512" cy="415"/>
              <a:chOff x="-44" y="1473"/>
              <a:chExt cx="981" cy="1105"/>
            </a:xfrm>
          </p:grpSpPr>
          <p:pic>
            <p:nvPicPr>
              <p:cNvPr id="123932" name="Picture 48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3933" name="Freeform 49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</p:grpSp>
      <p:pic>
        <p:nvPicPr>
          <p:cNvPr id="123929" name="Picture 20" descr="underline_base"/>
          <p:cNvPicPr>
            <a:picLocks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953223"/>
            <a:ext cx="54848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29</a:t>
            </a:fld>
            <a:endParaRPr lang="en-US" sz="1200" dirty="0">
              <a:latin typeface="Tahoma" charset="0"/>
            </a:endParaRPr>
          </a:p>
        </p:txBody>
      </p:sp>
      <p:sp>
        <p:nvSpPr>
          <p:cNvPr id="4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</p:spTree>
    <p:extLst>
      <p:ext uri="{BB962C8B-B14F-4D97-AF65-F5344CB8AC3E}">
        <p14:creationId xmlns:p14="http://schemas.microsoft.com/office/powerpoint/2010/main" val="35548255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7" name="Picture 712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" y="836613"/>
            <a:ext cx="68564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5715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latin typeface="Gill Sans MT" charset="0"/>
                <a:cs typeface="+mj-cs"/>
              </a:rPr>
              <a:t>Multiple access links, protocols</a:t>
            </a:r>
            <a:endParaRPr lang="en-US" sz="4800" dirty="0">
              <a:latin typeface="Gill Sans MT" charset="0"/>
              <a:cs typeface="+mj-cs"/>
            </a:endParaRPr>
          </a:p>
        </p:txBody>
      </p:sp>
      <p:sp>
        <p:nvSpPr>
          <p:cNvPr id="174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5625" y="1109663"/>
            <a:ext cx="7772400" cy="3292475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dirty="0">
                <a:latin typeface="Gill Sans MT" charset="0"/>
                <a:cs typeface="+mn-cs"/>
              </a:rPr>
              <a:t>two types of </a:t>
            </a:r>
            <a:r>
              <a:rPr lang="ja-JP" altLang="en-US" dirty="0">
                <a:latin typeface="Gill Sans MT" charset="0"/>
                <a:cs typeface="+mn-cs"/>
              </a:rPr>
              <a:t>“</a:t>
            </a:r>
            <a:r>
              <a:rPr lang="en-US" dirty="0">
                <a:latin typeface="Gill Sans MT" charset="0"/>
                <a:cs typeface="+mn-cs"/>
              </a:rPr>
              <a:t>links</a:t>
            </a:r>
            <a:r>
              <a:rPr lang="ja-JP" altLang="en-US" dirty="0">
                <a:latin typeface="Gill Sans MT" charset="0"/>
                <a:cs typeface="+mn-cs"/>
              </a:rPr>
              <a:t>”</a:t>
            </a:r>
            <a:r>
              <a:rPr lang="en-US" dirty="0">
                <a:latin typeface="Gill Sans MT" charset="0"/>
                <a:cs typeface="+mn-cs"/>
              </a:rPr>
              <a:t>:</a:t>
            </a:r>
          </a:p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Point-to-point (discussed in Chapter 2&amp;3)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PPP for dial-up access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point-to-point link between Ethernet switch, host</a:t>
            </a:r>
          </a:p>
          <a:p>
            <a:pPr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Broadcast (shared wire or shared medium)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old-fashioned Ethernet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upstream HFC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802.11 wireless LAN</a:t>
            </a:r>
            <a:endParaRPr lang="en-US" dirty="0">
              <a:latin typeface="Gill Sans MT" charset="0"/>
            </a:endParaRPr>
          </a:p>
          <a:p>
            <a:pPr>
              <a:defRPr/>
            </a:pPr>
            <a:endParaRPr lang="en-US" dirty="0">
              <a:latin typeface="Gill Sans MT" charset="0"/>
              <a:cs typeface="+mn-cs"/>
            </a:endParaRPr>
          </a:p>
        </p:txBody>
      </p:sp>
      <p:sp>
        <p:nvSpPr>
          <p:cNvPr id="17415" name="Text Box 5"/>
          <p:cNvSpPr txBox="1">
            <a:spLocks noChangeArrowheads="1"/>
          </p:cNvSpPr>
          <p:nvPr/>
        </p:nvSpPr>
        <p:spPr bwMode="auto">
          <a:xfrm>
            <a:off x="933450" y="5694363"/>
            <a:ext cx="1601788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ct val="85000"/>
              </a:lnSpc>
              <a:defRPr/>
            </a:pPr>
            <a:r>
              <a:rPr lang="en-US" sz="1400" i="0" dirty="0">
                <a:latin typeface="Arial" charset="0"/>
                <a:cs typeface="+mn-cs"/>
              </a:rPr>
              <a:t>shared wire (e.g., </a:t>
            </a:r>
          </a:p>
          <a:p>
            <a:pPr algn="ctr">
              <a:lnSpc>
                <a:spcPct val="85000"/>
              </a:lnSpc>
              <a:defRPr/>
            </a:pPr>
            <a:r>
              <a:rPr lang="en-US" sz="1400" i="0" dirty="0">
                <a:latin typeface="Arial" charset="0"/>
                <a:cs typeface="+mn-cs"/>
              </a:rPr>
              <a:t>cabled Ethernet)</a:t>
            </a:r>
          </a:p>
        </p:txBody>
      </p:sp>
      <p:sp>
        <p:nvSpPr>
          <p:cNvPr id="17416" name="Text Box 6"/>
          <p:cNvSpPr txBox="1">
            <a:spLocks noChangeArrowheads="1"/>
          </p:cNvSpPr>
          <p:nvPr/>
        </p:nvSpPr>
        <p:spPr bwMode="auto">
          <a:xfrm>
            <a:off x="2781300" y="5683250"/>
            <a:ext cx="1690688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ct val="85000"/>
              </a:lnSpc>
              <a:defRPr/>
            </a:pPr>
            <a:r>
              <a:rPr lang="en-US" sz="1400" i="0" dirty="0">
                <a:latin typeface="Arial" charset="0"/>
                <a:cs typeface="+mn-cs"/>
              </a:rPr>
              <a:t>shared RF</a:t>
            </a:r>
          </a:p>
          <a:p>
            <a:pPr algn="ctr">
              <a:lnSpc>
                <a:spcPct val="85000"/>
              </a:lnSpc>
              <a:defRPr/>
            </a:pPr>
            <a:r>
              <a:rPr lang="en-US" sz="1400" i="0" dirty="0">
                <a:latin typeface="Arial" charset="0"/>
                <a:cs typeface="+mn-cs"/>
              </a:rPr>
              <a:t> (e.g., 802.11 WiFi)</a:t>
            </a:r>
          </a:p>
        </p:txBody>
      </p:sp>
      <p:sp>
        <p:nvSpPr>
          <p:cNvPr id="17417" name="Text Box 7"/>
          <p:cNvSpPr txBox="1">
            <a:spLocks noChangeArrowheads="1"/>
          </p:cNvSpPr>
          <p:nvPr/>
        </p:nvSpPr>
        <p:spPr bwMode="auto">
          <a:xfrm>
            <a:off x="5070475" y="5691188"/>
            <a:ext cx="1011238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ct val="85000"/>
              </a:lnSpc>
              <a:defRPr/>
            </a:pPr>
            <a:r>
              <a:rPr lang="en-US" sz="1400" i="0" dirty="0">
                <a:latin typeface="Arial" charset="0"/>
                <a:cs typeface="+mn-cs"/>
              </a:rPr>
              <a:t>shared RF</a:t>
            </a:r>
          </a:p>
          <a:p>
            <a:pPr algn="ctr">
              <a:lnSpc>
                <a:spcPct val="85000"/>
              </a:lnSpc>
              <a:defRPr/>
            </a:pPr>
            <a:r>
              <a:rPr lang="en-US" sz="1400" i="0" dirty="0">
                <a:latin typeface="Arial" charset="0"/>
                <a:cs typeface="+mn-cs"/>
              </a:rPr>
              <a:t>(satellite) </a:t>
            </a:r>
          </a:p>
        </p:txBody>
      </p:sp>
      <p:sp>
        <p:nvSpPr>
          <p:cNvPr id="17418" name="Text Box 8"/>
          <p:cNvSpPr txBox="1">
            <a:spLocks noChangeArrowheads="1"/>
          </p:cNvSpPr>
          <p:nvPr/>
        </p:nvSpPr>
        <p:spPr bwMode="auto">
          <a:xfrm>
            <a:off x="6543675" y="5700713"/>
            <a:ext cx="1976438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ct val="85000"/>
              </a:lnSpc>
              <a:defRPr/>
            </a:pPr>
            <a:r>
              <a:rPr lang="en-US" sz="1400" i="0" dirty="0">
                <a:latin typeface="Arial" charset="0"/>
                <a:cs typeface="+mn-cs"/>
              </a:rPr>
              <a:t>humans at a</a:t>
            </a:r>
          </a:p>
          <a:p>
            <a:pPr algn="ctr">
              <a:lnSpc>
                <a:spcPct val="85000"/>
              </a:lnSpc>
              <a:defRPr/>
            </a:pPr>
            <a:r>
              <a:rPr lang="en-US" sz="1400" i="0" dirty="0">
                <a:latin typeface="Arial" charset="0"/>
                <a:cs typeface="+mn-cs"/>
              </a:rPr>
              <a:t>cocktail party </a:t>
            </a:r>
          </a:p>
          <a:p>
            <a:pPr algn="ctr">
              <a:lnSpc>
                <a:spcPct val="85000"/>
              </a:lnSpc>
              <a:defRPr/>
            </a:pPr>
            <a:r>
              <a:rPr lang="en-US" sz="1400" i="0" dirty="0">
                <a:latin typeface="Arial" charset="0"/>
                <a:cs typeface="+mn-cs"/>
              </a:rPr>
              <a:t>(shared air, acoustical)</a:t>
            </a:r>
          </a:p>
        </p:txBody>
      </p:sp>
      <p:sp>
        <p:nvSpPr>
          <p:cNvPr id="17419" name="Line 173"/>
          <p:cNvSpPr>
            <a:spLocks noChangeShapeType="1"/>
          </p:cNvSpPr>
          <p:nvPr/>
        </p:nvSpPr>
        <p:spPr bwMode="auto">
          <a:xfrm flipH="1">
            <a:off x="1544638" y="4522788"/>
            <a:ext cx="466725" cy="890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7420" name="Line 174"/>
          <p:cNvSpPr>
            <a:spLocks noChangeShapeType="1"/>
          </p:cNvSpPr>
          <p:nvPr/>
        </p:nvSpPr>
        <p:spPr bwMode="auto">
          <a:xfrm>
            <a:off x="1527175" y="4994275"/>
            <a:ext cx="242888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7421" name="Line 175"/>
          <p:cNvSpPr>
            <a:spLocks noChangeShapeType="1"/>
          </p:cNvSpPr>
          <p:nvPr/>
        </p:nvSpPr>
        <p:spPr bwMode="auto">
          <a:xfrm>
            <a:off x="1392238" y="5330825"/>
            <a:ext cx="1905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7422" name="Line 176"/>
          <p:cNvSpPr>
            <a:spLocks noChangeShapeType="1"/>
          </p:cNvSpPr>
          <p:nvPr/>
        </p:nvSpPr>
        <p:spPr bwMode="auto">
          <a:xfrm flipV="1">
            <a:off x="1836738" y="4854575"/>
            <a:ext cx="177800" cy="79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72718" name="Group 382"/>
          <p:cNvGrpSpPr>
            <a:grpSpLocks/>
          </p:cNvGrpSpPr>
          <p:nvPr/>
        </p:nvGrpSpPr>
        <p:grpSpPr bwMode="auto">
          <a:xfrm>
            <a:off x="4808538" y="5362575"/>
            <a:ext cx="288925" cy="220663"/>
            <a:chOff x="2274" y="2821"/>
            <a:chExt cx="215" cy="238"/>
          </a:xfrm>
        </p:grpSpPr>
        <p:sp>
          <p:nvSpPr>
            <p:cNvPr id="72903" name="Freeform 383"/>
            <p:cNvSpPr>
              <a:spLocks noEditPoints="1"/>
            </p:cNvSpPr>
            <p:nvPr/>
          </p:nvSpPr>
          <p:spPr bwMode="auto">
            <a:xfrm>
              <a:off x="2274" y="3034"/>
              <a:ext cx="215" cy="25"/>
            </a:xfrm>
            <a:custGeom>
              <a:avLst/>
              <a:gdLst>
                <a:gd name="T0" fmla="*/ 1 w 430"/>
                <a:gd name="T1" fmla="*/ 1 h 50"/>
                <a:gd name="T2" fmla="*/ 0 w 430"/>
                <a:gd name="T3" fmla="*/ 1 h 50"/>
                <a:gd name="T4" fmla="*/ 0 w 430"/>
                <a:gd name="T5" fmla="*/ 1 h 50"/>
                <a:gd name="T6" fmla="*/ 7 w 430"/>
                <a:gd name="T7" fmla="*/ 1 h 50"/>
                <a:gd name="T8" fmla="*/ 7 w 430"/>
                <a:gd name="T9" fmla="*/ 1 h 50"/>
                <a:gd name="T10" fmla="*/ 6 w 430"/>
                <a:gd name="T11" fmla="*/ 1 h 50"/>
                <a:gd name="T12" fmla="*/ 6 w 430"/>
                <a:gd name="T13" fmla="*/ 0 h 50"/>
                <a:gd name="T14" fmla="*/ 1 w 430"/>
                <a:gd name="T15" fmla="*/ 0 h 50"/>
                <a:gd name="T16" fmla="*/ 1 w 430"/>
                <a:gd name="T17" fmla="*/ 1 h 50"/>
                <a:gd name="T18" fmla="*/ 6 w 430"/>
                <a:gd name="T19" fmla="*/ 1 h 50"/>
                <a:gd name="T20" fmla="*/ 1 w 430"/>
                <a:gd name="T21" fmla="*/ 1 h 50"/>
                <a:gd name="T22" fmla="*/ 6 w 430"/>
                <a:gd name="T23" fmla="*/ 1 h 5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30" h="50">
                  <a:moveTo>
                    <a:pt x="26" y="18"/>
                  </a:moveTo>
                  <a:lnTo>
                    <a:pt x="0" y="18"/>
                  </a:lnTo>
                  <a:lnTo>
                    <a:pt x="0" y="50"/>
                  </a:lnTo>
                  <a:lnTo>
                    <a:pt x="430" y="50"/>
                  </a:lnTo>
                  <a:lnTo>
                    <a:pt x="430" y="18"/>
                  </a:lnTo>
                  <a:lnTo>
                    <a:pt x="376" y="18"/>
                  </a:lnTo>
                  <a:lnTo>
                    <a:pt x="376" y="0"/>
                  </a:lnTo>
                  <a:lnTo>
                    <a:pt x="26" y="0"/>
                  </a:lnTo>
                  <a:lnTo>
                    <a:pt x="26" y="18"/>
                  </a:lnTo>
                  <a:close/>
                  <a:moveTo>
                    <a:pt x="376" y="18"/>
                  </a:moveTo>
                  <a:lnTo>
                    <a:pt x="33" y="18"/>
                  </a:lnTo>
                  <a:lnTo>
                    <a:pt x="376" y="18"/>
                  </a:lnTo>
                  <a:close/>
                </a:path>
              </a:pathLst>
            </a:custGeom>
            <a:solidFill>
              <a:srgbClr val="333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904" name="Line 384"/>
            <p:cNvSpPr>
              <a:spLocks noChangeShapeType="1"/>
            </p:cNvSpPr>
            <p:nvPr/>
          </p:nvSpPr>
          <p:spPr bwMode="auto">
            <a:xfrm>
              <a:off x="2317" y="2951"/>
              <a:ext cx="30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905" name="Freeform 385"/>
            <p:cNvSpPr>
              <a:spLocks/>
            </p:cNvSpPr>
            <p:nvPr/>
          </p:nvSpPr>
          <p:spPr bwMode="auto">
            <a:xfrm>
              <a:off x="2317" y="2923"/>
              <a:ext cx="44" cy="109"/>
            </a:xfrm>
            <a:custGeom>
              <a:avLst/>
              <a:gdLst>
                <a:gd name="T0" fmla="*/ 2 w 87"/>
                <a:gd name="T1" fmla="*/ 3 h 219"/>
                <a:gd name="T2" fmla="*/ 0 w 87"/>
                <a:gd name="T3" fmla="*/ 0 h 219"/>
                <a:gd name="T4" fmla="*/ 1 w 87"/>
                <a:gd name="T5" fmla="*/ 0 h 21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7" h="219">
                  <a:moveTo>
                    <a:pt x="87" y="219"/>
                  </a:moveTo>
                  <a:lnTo>
                    <a:pt x="0" y="55"/>
                  </a:lnTo>
                  <a:lnTo>
                    <a:pt x="28" y="0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906" name="Line 386"/>
            <p:cNvSpPr>
              <a:spLocks noChangeShapeType="1"/>
            </p:cNvSpPr>
            <p:nvPr/>
          </p:nvSpPr>
          <p:spPr bwMode="auto">
            <a:xfrm flipV="1">
              <a:off x="2300" y="2951"/>
              <a:ext cx="47" cy="8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907" name="Freeform 387"/>
            <p:cNvSpPr>
              <a:spLocks/>
            </p:cNvSpPr>
            <p:nvPr/>
          </p:nvSpPr>
          <p:spPr bwMode="auto">
            <a:xfrm>
              <a:off x="2317" y="3005"/>
              <a:ext cx="86" cy="27"/>
            </a:xfrm>
            <a:custGeom>
              <a:avLst/>
              <a:gdLst>
                <a:gd name="T0" fmla="*/ 1 w 172"/>
                <a:gd name="T1" fmla="*/ 0 h 55"/>
                <a:gd name="T2" fmla="*/ 0 w 172"/>
                <a:gd name="T3" fmla="*/ 0 h 55"/>
                <a:gd name="T4" fmla="*/ 3 w 172"/>
                <a:gd name="T5" fmla="*/ 0 h 55"/>
                <a:gd name="T6" fmla="*/ 3 w 172"/>
                <a:gd name="T7" fmla="*/ 0 h 5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72" h="55">
                  <a:moveTo>
                    <a:pt x="28" y="55"/>
                  </a:moveTo>
                  <a:lnTo>
                    <a:pt x="0" y="0"/>
                  </a:lnTo>
                  <a:lnTo>
                    <a:pt x="172" y="0"/>
                  </a:lnTo>
                  <a:lnTo>
                    <a:pt x="146" y="55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908" name="Line 388"/>
            <p:cNvSpPr>
              <a:spLocks noChangeShapeType="1"/>
            </p:cNvSpPr>
            <p:nvPr/>
          </p:nvSpPr>
          <p:spPr bwMode="auto">
            <a:xfrm flipH="1" flipV="1">
              <a:off x="2375" y="2960"/>
              <a:ext cx="46" cy="7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909" name="Freeform 389"/>
            <p:cNvSpPr>
              <a:spLocks/>
            </p:cNvSpPr>
            <p:nvPr/>
          </p:nvSpPr>
          <p:spPr bwMode="auto">
            <a:xfrm>
              <a:off x="2274" y="3034"/>
              <a:ext cx="215" cy="25"/>
            </a:xfrm>
            <a:custGeom>
              <a:avLst/>
              <a:gdLst>
                <a:gd name="T0" fmla="*/ 1 w 430"/>
                <a:gd name="T1" fmla="*/ 1 h 50"/>
                <a:gd name="T2" fmla="*/ 0 w 430"/>
                <a:gd name="T3" fmla="*/ 1 h 50"/>
                <a:gd name="T4" fmla="*/ 0 w 430"/>
                <a:gd name="T5" fmla="*/ 1 h 50"/>
                <a:gd name="T6" fmla="*/ 7 w 430"/>
                <a:gd name="T7" fmla="*/ 1 h 50"/>
                <a:gd name="T8" fmla="*/ 7 w 430"/>
                <a:gd name="T9" fmla="*/ 1 h 50"/>
                <a:gd name="T10" fmla="*/ 6 w 430"/>
                <a:gd name="T11" fmla="*/ 1 h 50"/>
                <a:gd name="T12" fmla="*/ 6 w 430"/>
                <a:gd name="T13" fmla="*/ 0 h 50"/>
                <a:gd name="T14" fmla="*/ 1 w 430"/>
                <a:gd name="T15" fmla="*/ 0 h 50"/>
                <a:gd name="T16" fmla="*/ 1 w 430"/>
                <a:gd name="T17" fmla="*/ 1 h 5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30" h="50">
                  <a:moveTo>
                    <a:pt x="26" y="18"/>
                  </a:moveTo>
                  <a:lnTo>
                    <a:pt x="0" y="18"/>
                  </a:lnTo>
                  <a:lnTo>
                    <a:pt x="0" y="50"/>
                  </a:lnTo>
                  <a:lnTo>
                    <a:pt x="430" y="50"/>
                  </a:lnTo>
                  <a:lnTo>
                    <a:pt x="430" y="18"/>
                  </a:lnTo>
                  <a:lnTo>
                    <a:pt x="376" y="18"/>
                  </a:lnTo>
                  <a:lnTo>
                    <a:pt x="376" y="0"/>
                  </a:lnTo>
                  <a:lnTo>
                    <a:pt x="26" y="0"/>
                  </a:lnTo>
                  <a:lnTo>
                    <a:pt x="26" y="18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910" name="Freeform 390"/>
            <p:cNvSpPr>
              <a:spLocks/>
            </p:cNvSpPr>
            <p:nvPr/>
          </p:nvSpPr>
          <p:spPr bwMode="auto">
            <a:xfrm>
              <a:off x="2290" y="3043"/>
              <a:ext cx="171" cy="1"/>
            </a:xfrm>
            <a:custGeom>
              <a:avLst/>
              <a:gdLst>
                <a:gd name="T0" fmla="*/ 5 w 343"/>
                <a:gd name="T1" fmla="*/ 0 h 1"/>
                <a:gd name="T2" fmla="*/ 0 w 343"/>
                <a:gd name="T3" fmla="*/ 0 h 1"/>
                <a:gd name="T4" fmla="*/ 5 w 343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43" h="1">
                  <a:moveTo>
                    <a:pt x="343" y="0"/>
                  </a:moveTo>
                  <a:lnTo>
                    <a:pt x="0" y="0"/>
                  </a:lnTo>
                  <a:lnTo>
                    <a:pt x="343" y="0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911" name="Rectangle 391"/>
            <p:cNvSpPr>
              <a:spLocks noChangeArrowheads="1"/>
            </p:cNvSpPr>
            <p:nvPr/>
          </p:nvSpPr>
          <p:spPr bwMode="auto">
            <a:xfrm>
              <a:off x="2347" y="2951"/>
              <a:ext cx="27" cy="83"/>
            </a:xfrm>
            <a:prstGeom prst="rect">
              <a:avLst/>
            </a:prstGeom>
            <a:solidFill>
              <a:srgbClr val="3333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912" name="Freeform 392"/>
            <p:cNvSpPr>
              <a:spLocks noEditPoints="1"/>
            </p:cNvSpPr>
            <p:nvPr/>
          </p:nvSpPr>
          <p:spPr bwMode="auto">
            <a:xfrm>
              <a:off x="2281" y="2821"/>
              <a:ext cx="208" cy="175"/>
            </a:xfrm>
            <a:custGeom>
              <a:avLst/>
              <a:gdLst>
                <a:gd name="T0" fmla="*/ 1 w 415"/>
                <a:gd name="T1" fmla="*/ 1 h 350"/>
                <a:gd name="T2" fmla="*/ 1 w 415"/>
                <a:gd name="T3" fmla="*/ 2 h 350"/>
                <a:gd name="T4" fmla="*/ 1 w 415"/>
                <a:gd name="T5" fmla="*/ 3 h 350"/>
                <a:gd name="T6" fmla="*/ 1 w 415"/>
                <a:gd name="T7" fmla="*/ 3 h 350"/>
                <a:gd name="T8" fmla="*/ 2 w 415"/>
                <a:gd name="T9" fmla="*/ 4 h 350"/>
                <a:gd name="T10" fmla="*/ 3 w 415"/>
                <a:gd name="T11" fmla="*/ 5 h 350"/>
                <a:gd name="T12" fmla="*/ 4 w 415"/>
                <a:gd name="T13" fmla="*/ 5 h 350"/>
                <a:gd name="T14" fmla="*/ 5 w 415"/>
                <a:gd name="T15" fmla="*/ 6 h 350"/>
                <a:gd name="T16" fmla="*/ 6 w 415"/>
                <a:gd name="T17" fmla="*/ 6 h 350"/>
                <a:gd name="T18" fmla="*/ 6 w 415"/>
                <a:gd name="T19" fmla="*/ 6 h 350"/>
                <a:gd name="T20" fmla="*/ 7 w 415"/>
                <a:gd name="T21" fmla="*/ 5 h 350"/>
                <a:gd name="T22" fmla="*/ 7 w 415"/>
                <a:gd name="T23" fmla="*/ 5 h 350"/>
                <a:gd name="T24" fmla="*/ 6 w 415"/>
                <a:gd name="T25" fmla="*/ 5 h 350"/>
                <a:gd name="T26" fmla="*/ 6 w 415"/>
                <a:gd name="T27" fmla="*/ 5 h 350"/>
                <a:gd name="T28" fmla="*/ 5 w 415"/>
                <a:gd name="T29" fmla="*/ 5 h 350"/>
                <a:gd name="T30" fmla="*/ 4 w 415"/>
                <a:gd name="T31" fmla="*/ 5 h 350"/>
                <a:gd name="T32" fmla="*/ 3 w 415"/>
                <a:gd name="T33" fmla="*/ 4 h 350"/>
                <a:gd name="T34" fmla="*/ 2 w 415"/>
                <a:gd name="T35" fmla="*/ 3 h 350"/>
                <a:gd name="T36" fmla="*/ 2 w 415"/>
                <a:gd name="T37" fmla="*/ 3 h 350"/>
                <a:gd name="T38" fmla="*/ 1 w 415"/>
                <a:gd name="T39" fmla="*/ 2 h 350"/>
                <a:gd name="T40" fmla="*/ 1 w 415"/>
                <a:gd name="T41" fmla="*/ 1 h 350"/>
                <a:gd name="T42" fmla="*/ 1 w 415"/>
                <a:gd name="T43" fmla="*/ 1 h 350"/>
                <a:gd name="T44" fmla="*/ 1 w 415"/>
                <a:gd name="T45" fmla="*/ 1 h 350"/>
                <a:gd name="T46" fmla="*/ 1 w 415"/>
                <a:gd name="T47" fmla="*/ 0 h 350"/>
                <a:gd name="T48" fmla="*/ 1 w 415"/>
                <a:gd name="T49" fmla="*/ 1 h 350"/>
                <a:gd name="T50" fmla="*/ 2 w 415"/>
                <a:gd name="T51" fmla="*/ 1 h 350"/>
                <a:gd name="T52" fmla="*/ 3 w 415"/>
                <a:gd name="T53" fmla="*/ 1 h 350"/>
                <a:gd name="T54" fmla="*/ 4 w 415"/>
                <a:gd name="T55" fmla="*/ 2 h 350"/>
                <a:gd name="T56" fmla="*/ 5 w 415"/>
                <a:gd name="T57" fmla="*/ 2 h 350"/>
                <a:gd name="T58" fmla="*/ 6 w 415"/>
                <a:gd name="T59" fmla="*/ 3 h 350"/>
                <a:gd name="T60" fmla="*/ 6 w 415"/>
                <a:gd name="T61" fmla="*/ 4 h 350"/>
                <a:gd name="T62" fmla="*/ 7 w 415"/>
                <a:gd name="T63" fmla="*/ 4 h 350"/>
                <a:gd name="T64" fmla="*/ 7 w 415"/>
                <a:gd name="T65" fmla="*/ 5 h 350"/>
                <a:gd name="T66" fmla="*/ 7 w 415"/>
                <a:gd name="T67" fmla="*/ 5 h 350"/>
                <a:gd name="T68" fmla="*/ 7 w 415"/>
                <a:gd name="T69" fmla="*/ 5 h 350"/>
                <a:gd name="T70" fmla="*/ 6 w 415"/>
                <a:gd name="T71" fmla="*/ 5 h 350"/>
                <a:gd name="T72" fmla="*/ 6 w 415"/>
                <a:gd name="T73" fmla="*/ 5 h 350"/>
                <a:gd name="T74" fmla="*/ 5 w 415"/>
                <a:gd name="T75" fmla="*/ 5 h 350"/>
                <a:gd name="T76" fmla="*/ 4 w 415"/>
                <a:gd name="T77" fmla="*/ 4 h 350"/>
                <a:gd name="T78" fmla="*/ 3 w 415"/>
                <a:gd name="T79" fmla="*/ 4 h 350"/>
                <a:gd name="T80" fmla="*/ 2 w 415"/>
                <a:gd name="T81" fmla="*/ 3 h 350"/>
                <a:gd name="T82" fmla="*/ 1 w 415"/>
                <a:gd name="T83" fmla="*/ 2 h 350"/>
                <a:gd name="T84" fmla="*/ 1 w 415"/>
                <a:gd name="T85" fmla="*/ 2 h 350"/>
                <a:gd name="T86" fmla="*/ 1 w 415"/>
                <a:gd name="T87" fmla="*/ 1 h 350"/>
                <a:gd name="T88" fmla="*/ 1 w 415"/>
                <a:gd name="T89" fmla="*/ 1 h 35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15" h="350">
                  <a:moveTo>
                    <a:pt x="8" y="12"/>
                  </a:moveTo>
                  <a:lnTo>
                    <a:pt x="1" y="32"/>
                  </a:lnTo>
                  <a:lnTo>
                    <a:pt x="0" y="53"/>
                  </a:lnTo>
                  <a:lnTo>
                    <a:pt x="3" y="78"/>
                  </a:lnTo>
                  <a:lnTo>
                    <a:pt x="8" y="103"/>
                  </a:lnTo>
                  <a:lnTo>
                    <a:pt x="18" y="130"/>
                  </a:lnTo>
                  <a:lnTo>
                    <a:pt x="34" y="158"/>
                  </a:lnTo>
                  <a:lnTo>
                    <a:pt x="51" y="185"/>
                  </a:lnTo>
                  <a:lnTo>
                    <a:pt x="73" y="211"/>
                  </a:lnTo>
                  <a:lnTo>
                    <a:pt x="97" y="236"/>
                  </a:lnTo>
                  <a:lnTo>
                    <a:pt x="124" y="261"/>
                  </a:lnTo>
                  <a:lnTo>
                    <a:pt x="151" y="282"/>
                  </a:lnTo>
                  <a:lnTo>
                    <a:pt x="182" y="302"/>
                  </a:lnTo>
                  <a:lnTo>
                    <a:pt x="212" y="318"/>
                  </a:lnTo>
                  <a:lnTo>
                    <a:pt x="242" y="332"/>
                  </a:lnTo>
                  <a:lnTo>
                    <a:pt x="270" y="341"/>
                  </a:lnTo>
                  <a:lnTo>
                    <a:pt x="299" y="346"/>
                  </a:lnTo>
                  <a:lnTo>
                    <a:pt x="325" y="350"/>
                  </a:lnTo>
                  <a:lnTo>
                    <a:pt x="349" y="346"/>
                  </a:lnTo>
                  <a:lnTo>
                    <a:pt x="371" y="341"/>
                  </a:lnTo>
                  <a:lnTo>
                    <a:pt x="388" y="332"/>
                  </a:lnTo>
                  <a:lnTo>
                    <a:pt x="402" y="318"/>
                  </a:lnTo>
                  <a:lnTo>
                    <a:pt x="412" y="302"/>
                  </a:lnTo>
                  <a:lnTo>
                    <a:pt x="406" y="309"/>
                  </a:lnTo>
                  <a:lnTo>
                    <a:pt x="396" y="314"/>
                  </a:lnTo>
                  <a:lnTo>
                    <a:pt x="382" y="316"/>
                  </a:lnTo>
                  <a:lnTo>
                    <a:pt x="365" y="313"/>
                  </a:lnTo>
                  <a:lnTo>
                    <a:pt x="343" y="307"/>
                  </a:lnTo>
                  <a:lnTo>
                    <a:pt x="321" y="300"/>
                  </a:lnTo>
                  <a:lnTo>
                    <a:pt x="295" y="288"/>
                  </a:lnTo>
                  <a:lnTo>
                    <a:pt x="268" y="275"/>
                  </a:lnTo>
                  <a:lnTo>
                    <a:pt x="239" y="259"/>
                  </a:lnTo>
                  <a:lnTo>
                    <a:pt x="210" y="240"/>
                  </a:lnTo>
                  <a:lnTo>
                    <a:pt x="182" y="220"/>
                  </a:lnTo>
                  <a:lnTo>
                    <a:pt x="153" y="199"/>
                  </a:lnTo>
                  <a:lnTo>
                    <a:pt x="126" y="178"/>
                  </a:lnTo>
                  <a:lnTo>
                    <a:pt x="100" y="154"/>
                  </a:lnTo>
                  <a:lnTo>
                    <a:pt x="76" y="131"/>
                  </a:lnTo>
                  <a:lnTo>
                    <a:pt x="56" y="110"/>
                  </a:lnTo>
                  <a:lnTo>
                    <a:pt x="38" y="89"/>
                  </a:lnTo>
                  <a:lnTo>
                    <a:pt x="24" y="69"/>
                  </a:lnTo>
                  <a:lnTo>
                    <a:pt x="14" y="51"/>
                  </a:lnTo>
                  <a:lnTo>
                    <a:pt x="8" y="35"/>
                  </a:lnTo>
                  <a:lnTo>
                    <a:pt x="5" y="23"/>
                  </a:lnTo>
                  <a:lnTo>
                    <a:pt x="8" y="12"/>
                  </a:lnTo>
                  <a:close/>
                  <a:moveTo>
                    <a:pt x="8" y="12"/>
                  </a:moveTo>
                  <a:lnTo>
                    <a:pt x="14" y="5"/>
                  </a:lnTo>
                  <a:lnTo>
                    <a:pt x="24" y="0"/>
                  </a:lnTo>
                  <a:lnTo>
                    <a:pt x="38" y="0"/>
                  </a:lnTo>
                  <a:lnTo>
                    <a:pt x="56" y="2"/>
                  </a:lnTo>
                  <a:lnTo>
                    <a:pt x="77" y="7"/>
                  </a:lnTo>
                  <a:lnTo>
                    <a:pt x="100" y="16"/>
                  </a:lnTo>
                  <a:lnTo>
                    <a:pt x="126" y="26"/>
                  </a:lnTo>
                  <a:lnTo>
                    <a:pt x="153" y="41"/>
                  </a:lnTo>
                  <a:lnTo>
                    <a:pt x="182" y="57"/>
                  </a:lnTo>
                  <a:lnTo>
                    <a:pt x="210" y="74"/>
                  </a:lnTo>
                  <a:lnTo>
                    <a:pt x="239" y="94"/>
                  </a:lnTo>
                  <a:lnTo>
                    <a:pt x="268" y="115"/>
                  </a:lnTo>
                  <a:lnTo>
                    <a:pt x="295" y="138"/>
                  </a:lnTo>
                  <a:lnTo>
                    <a:pt x="321" y="160"/>
                  </a:lnTo>
                  <a:lnTo>
                    <a:pt x="345" y="183"/>
                  </a:lnTo>
                  <a:lnTo>
                    <a:pt x="365" y="204"/>
                  </a:lnTo>
                  <a:lnTo>
                    <a:pt x="382" y="226"/>
                  </a:lnTo>
                  <a:lnTo>
                    <a:pt x="396" y="245"/>
                  </a:lnTo>
                  <a:lnTo>
                    <a:pt x="406" y="263"/>
                  </a:lnTo>
                  <a:lnTo>
                    <a:pt x="412" y="279"/>
                  </a:lnTo>
                  <a:lnTo>
                    <a:pt x="415" y="291"/>
                  </a:lnTo>
                  <a:lnTo>
                    <a:pt x="412" y="302"/>
                  </a:lnTo>
                  <a:lnTo>
                    <a:pt x="406" y="309"/>
                  </a:lnTo>
                  <a:lnTo>
                    <a:pt x="396" y="314"/>
                  </a:lnTo>
                  <a:lnTo>
                    <a:pt x="382" y="316"/>
                  </a:lnTo>
                  <a:lnTo>
                    <a:pt x="365" y="313"/>
                  </a:lnTo>
                  <a:lnTo>
                    <a:pt x="343" y="307"/>
                  </a:lnTo>
                  <a:lnTo>
                    <a:pt x="321" y="300"/>
                  </a:lnTo>
                  <a:lnTo>
                    <a:pt x="295" y="288"/>
                  </a:lnTo>
                  <a:lnTo>
                    <a:pt x="268" y="275"/>
                  </a:lnTo>
                  <a:lnTo>
                    <a:pt x="239" y="259"/>
                  </a:lnTo>
                  <a:lnTo>
                    <a:pt x="210" y="240"/>
                  </a:lnTo>
                  <a:lnTo>
                    <a:pt x="182" y="220"/>
                  </a:lnTo>
                  <a:lnTo>
                    <a:pt x="153" y="199"/>
                  </a:lnTo>
                  <a:lnTo>
                    <a:pt x="126" y="178"/>
                  </a:lnTo>
                  <a:lnTo>
                    <a:pt x="100" y="154"/>
                  </a:lnTo>
                  <a:lnTo>
                    <a:pt x="76" y="131"/>
                  </a:lnTo>
                  <a:lnTo>
                    <a:pt x="56" y="110"/>
                  </a:lnTo>
                  <a:lnTo>
                    <a:pt x="38" y="89"/>
                  </a:lnTo>
                  <a:lnTo>
                    <a:pt x="24" y="69"/>
                  </a:lnTo>
                  <a:lnTo>
                    <a:pt x="14" y="51"/>
                  </a:lnTo>
                  <a:lnTo>
                    <a:pt x="8" y="35"/>
                  </a:lnTo>
                  <a:lnTo>
                    <a:pt x="5" y="23"/>
                  </a:lnTo>
                  <a:lnTo>
                    <a:pt x="8" y="12"/>
                  </a:lnTo>
                  <a:close/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913" name="Line 393"/>
            <p:cNvSpPr>
              <a:spLocks noChangeShapeType="1"/>
            </p:cNvSpPr>
            <p:nvPr/>
          </p:nvSpPr>
          <p:spPr bwMode="auto">
            <a:xfrm flipH="1" flipV="1">
              <a:off x="2285" y="2824"/>
              <a:ext cx="136" cy="2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914" name="Line 394"/>
            <p:cNvSpPr>
              <a:spLocks noChangeShapeType="1"/>
            </p:cNvSpPr>
            <p:nvPr/>
          </p:nvSpPr>
          <p:spPr bwMode="auto">
            <a:xfrm flipH="1">
              <a:off x="2372" y="2826"/>
              <a:ext cx="49" cy="102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915" name="Line 395"/>
            <p:cNvSpPr>
              <a:spLocks noChangeShapeType="1"/>
            </p:cNvSpPr>
            <p:nvPr/>
          </p:nvSpPr>
          <p:spPr bwMode="auto">
            <a:xfrm>
              <a:off x="2421" y="2826"/>
              <a:ext cx="67" cy="144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916" name="Freeform 396"/>
            <p:cNvSpPr>
              <a:spLocks/>
            </p:cNvSpPr>
            <p:nvPr/>
          </p:nvSpPr>
          <p:spPr bwMode="auto">
            <a:xfrm>
              <a:off x="2349" y="2902"/>
              <a:ext cx="51" cy="40"/>
            </a:xfrm>
            <a:custGeom>
              <a:avLst/>
              <a:gdLst>
                <a:gd name="T0" fmla="*/ 0 w 101"/>
                <a:gd name="T1" fmla="*/ 1 h 80"/>
                <a:gd name="T2" fmla="*/ 1 w 101"/>
                <a:gd name="T3" fmla="*/ 0 h 80"/>
                <a:gd name="T4" fmla="*/ 1 w 101"/>
                <a:gd name="T5" fmla="*/ 1 h 80"/>
                <a:gd name="T6" fmla="*/ 1 w 101"/>
                <a:gd name="T7" fmla="*/ 1 h 80"/>
                <a:gd name="T8" fmla="*/ 1 w 101"/>
                <a:gd name="T9" fmla="*/ 1 h 80"/>
                <a:gd name="T10" fmla="*/ 1 w 101"/>
                <a:gd name="T11" fmla="*/ 1 h 80"/>
                <a:gd name="T12" fmla="*/ 2 w 101"/>
                <a:gd name="T13" fmla="*/ 1 h 80"/>
                <a:gd name="T14" fmla="*/ 2 w 101"/>
                <a:gd name="T15" fmla="*/ 1 h 80"/>
                <a:gd name="T16" fmla="*/ 2 w 101"/>
                <a:gd name="T17" fmla="*/ 1 h 80"/>
                <a:gd name="T18" fmla="*/ 2 w 101"/>
                <a:gd name="T19" fmla="*/ 1 h 80"/>
                <a:gd name="T20" fmla="*/ 2 w 101"/>
                <a:gd name="T21" fmla="*/ 2 h 80"/>
                <a:gd name="T22" fmla="*/ 2 w 101"/>
                <a:gd name="T23" fmla="*/ 2 h 80"/>
                <a:gd name="T24" fmla="*/ 2 w 101"/>
                <a:gd name="T25" fmla="*/ 2 h 80"/>
                <a:gd name="T26" fmla="*/ 2 w 101"/>
                <a:gd name="T27" fmla="*/ 2 h 80"/>
                <a:gd name="T28" fmla="*/ 2 w 101"/>
                <a:gd name="T29" fmla="*/ 2 h 80"/>
                <a:gd name="T30" fmla="*/ 2 w 101"/>
                <a:gd name="T31" fmla="*/ 2 h 80"/>
                <a:gd name="T32" fmla="*/ 1 w 101"/>
                <a:gd name="T33" fmla="*/ 1 h 80"/>
                <a:gd name="T34" fmla="*/ 1 w 101"/>
                <a:gd name="T35" fmla="*/ 1 h 80"/>
                <a:gd name="T36" fmla="*/ 1 w 101"/>
                <a:gd name="T37" fmla="*/ 1 h 80"/>
                <a:gd name="T38" fmla="*/ 1 w 101"/>
                <a:gd name="T39" fmla="*/ 1 h 80"/>
                <a:gd name="T40" fmla="*/ 1 w 101"/>
                <a:gd name="T41" fmla="*/ 1 h 80"/>
                <a:gd name="T42" fmla="*/ 0 w 101"/>
                <a:gd name="T43" fmla="*/ 1 h 80"/>
                <a:gd name="T44" fmla="*/ 0 w 101"/>
                <a:gd name="T45" fmla="*/ 1 h 8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01" h="80">
                  <a:moveTo>
                    <a:pt x="0" y="3"/>
                  </a:moveTo>
                  <a:lnTo>
                    <a:pt x="4" y="0"/>
                  </a:lnTo>
                  <a:lnTo>
                    <a:pt x="13" y="1"/>
                  </a:lnTo>
                  <a:lnTo>
                    <a:pt x="24" y="3"/>
                  </a:lnTo>
                  <a:lnTo>
                    <a:pt x="37" y="10"/>
                  </a:lnTo>
                  <a:lnTo>
                    <a:pt x="51" y="19"/>
                  </a:lnTo>
                  <a:lnTo>
                    <a:pt x="66" y="30"/>
                  </a:lnTo>
                  <a:lnTo>
                    <a:pt x="79" y="40"/>
                  </a:lnTo>
                  <a:lnTo>
                    <a:pt x="90" y="51"/>
                  </a:lnTo>
                  <a:lnTo>
                    <a:pt x="97" y="62"/>
                  </a:lnTo>
                  <a:lnTo>
                    <a:pt x="101" y="71"/>
                  </a:lnTo>
                  <a:lnTo>
                    <a:pt x="101" y="76"/>
                  </a:lnTo>
                  <a:lnTo>
                    <a:pt x="97" y="80"/>
                  </a:lnTo>
                  <a:lnTo>
                    <a:pt x="90" y="78"/>
                  </a:lnTo>
                  <a:lnTo>
                    <a:pt x="79" y="74"/>
                  </a:lnTo>
                  <a:lnTo>
                    <a:pt x="66" y="69"/>
                  </a:lnTo>
                  <a:lnTo>
                    <a:pt x="51" y="60"/>
                  </a:lnTo>
                  <a:lnTo>
                    <a:pt x="37" y="49"/>
                  </a:lnTo>
                  <a:lnTo>
                    <a:pt x="23" y="39"/>
                  </a:lnTo>
                  <a:lnTo>
                    <a:pt x="13" y="28"/>
                  </a:lnTo>
                  <a:lnTo>
                    <a:pt x="4" y="17"/>
                  </a:lnTo>
                  <a:lnTo>
                    <a:pt x="0" y="8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72719" name="Group 398"/>
          <p:cNvGrpSpPr>
            <a:grpSpLocks/>
          </p:cNvGrpSpPr>
          <p:nvPr/>
        </p:nvGrpSpPr>
        <p:grpSpPr bwMode="auto">
          <a:xfrm>
            <a:off x="5314950" y="5343525"/>
            <a:ext cx="223838" cy="254000"/>
            <a:chOff x="2274" y="2821"/>
            <a:chExt cx="215" cy="238"/>
          </a:xfrm>
        </p:grpSpPr>
        <p:sp>
          <p:nvSpPr>
            <p:cNvPr id="72889" name="Freeform 399"/>
            <p:cNvSpPr>
              <a:spLocks noEditPoints="1"/>
            </p:cNvSpPr>
            <p:nvPr/>
          </p:nvSpPr>
          <p:spPr bwMode="auto">
            <a:xfrm>
              <a:off x="2274" y="3034"/>
              <a:ext cx="215" cy="25"/>
            </a:xfrm>
            <a:custGeom>
              <a:avLst/>
              <a:gdLst>
                <a:gd name="T0" fmla="*/ 1 w 430"/>
                <a:gd name="T1" fmla="*/ 1 h 50"/>
                <a:gd name="T2" fmla="*/ 0 w 430"/>
                <a:gd name="T3" fmla="*/ 1 h 50"/>
                <a:gd name="T4" fmla="*/ 0 w 430"/>
                <a:gd name="T5" fmla="*/ 1 h 50"/>
                <a:gd name="T6" fmla="*/ 7 w 430"/>
                <a:gd name="T7" fmla="*/ 1 h 50"/>
                <a:gd name="T8" fmla="*/ 7 w 430"/>
                <a:gd name="T9" fmla="*/ 1 h 50"/>
                <a:gd name="T10" fmla="*/ 6 w 430"/>
                <a:gd name="T11" fmla="*/ 1 h 50"/>
                <a:gd name="T12" fmla="*/ 6 w 430"/>
                <a:gd name="T13" fmla="*/ 0 h 50"/>
                <a:gd name="T14" fmla="*/ 1 w 430"/>
                <a:gd name="T15" fmla="*/ 0 h 50"/>
                <a:gd name="T16" fmla="*/ 1 w 430"/>
                <a:gd name="T17" fmla="*/ 1 h 50"/>
                <a:gd name="T18" fmla="*/ 6 w 430"/>
                <a:gd name="T19" fmla="*/ 1 h 50"/>
                <a:gd name="T20" fmla="*/ 1 w 430"/>
                <a:gd name="T21" fmla="*/ 1 h 50"/>
                <a:gd name="T22" fmla="*/ 6 w 430"/>
                <a:gd name="T23" fmla="*/ 1 h 5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30" h="50">
                  <a:moveTo>
                    <a:pt x="26" y="18"/>
                  </a:moveTo>
                  <a:lnTo>
                    <a:pt x="0" y="18"/>
                  </a:lnTo>
                  <a:lnTo>
                    <a:pt x="0" y="50"/>
                  </a:lnTo>
                  <a:lnTo>
                    <a:pt x="430" y="50"/>
                  </a:lnTo>
                  <a:lnTo>
                    <a:pt x="430" y="18"/>
                  </a:lnTo>
                  <a:lnTo>
                    <a:pt x="376" y="18"/>
                  </a:lnTo>
                  <a:lnTo>
                    <a:pt x="376" y="0"/>
                  </a:lnTo>
                  <a:lnTo>
                    <a:pt x="26" y="0"/>
                  </a:lnTo>
                  <a:lnTo>
                    <a:pt x="26" y="18"/>
                  </a:lnTo>
                  <a:close/>
                  <a:moveTo>
                    <a:pt x="376" y="18"/>
                  </a:moveTo>
                  <a:lnTo>
                    <a:pt x="33" y="18"/>
                  </a:lnTo>
                  <a:lnTo>
                    <a:pt x="376" y="18"/>
                  </a:lnTo>
                  <a:close/>
                </a:path>
              </a:pathLst>
            </a:custGeom>
            <a:solidFill>
              <a:srgbClr val="333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90" name="Line 400"/>
            <p:cNvSpPr>
              <a:spLocks noChangeShapeType="1"/>
            </p:cNvSpPr>
            <p:nvPr/>
          </p:nvSpPr>
          <p:spPr bwMode="auto">
            <a:xfrm>
              <a:off x="2317" y="2951"/>
              <a:ext cx="30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91" name="Freeform 401"/>
            <p:cNvSpPr>
              <a:spLocks/>
            </p:cNvSpPr>
            <p:nvPr/>
          </p:nvSpPr>
          <p:spPr bwMode="auto">
            <a:xfrm>
              <a:off x="2317" y="2923"/>
              <a:ext cx="44" cy="109"/>
            </a:xfrm>
            <a:custGeom>
              <a:avLst/>
              <a:gdLst>
                <a:gd name="T0" fmla="*/ 2 w 87"/>
                <a:gd name="T1" fmla="*/ 3 h 219"/>
                <a:gd name="T2" fmla="*/ 0 w 87"/>
                <a:gd name="T3" fmla="*/ 0 h 219"/>
                <a:gd name="T4" fmla="*/ 1 w 87"/>
                <a:gd name="T5" fmla="*/ 0 h 21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7" h="219">
                  <a:moveTo>
                    <a:pt x="87" y="219"/>
                  </a:moveTo>
                  <a:lnTo>
                    <a:pt x="0" y="55"/>
                  </a:lnTo>
                  <a:lnTo>
                    <a:pt x="28" y="0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92" name="Line 402"/>
            <p:cNvSpPr>
              <a:spLocks noChangeShapeType="1"/>
            </p:cNvSpPr>
            <p:nvPr/>
          </p:nvSpPr>
          <p:spPr bwMode="auto">
            <a:xfrm flipV="1">
              <a:off x="2300" y="2951"/>
              <a:ext cx="47" cy="8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93" name="Freeform 403"/>
            <p:cNvSpPr>
              <a:spLocks/>
            </p:cNvSpPr>
            <p:nvPr/>
          </p:nvSpPr>
          <p:spPr bwMode="auto">
            <a:xfrm>
              <a:off x="2317" y="3005"/>
              <a:ext cx="86" cy="27"/>
            </a:xfrm>
            <a:custGeom>
              <a:avLst/>
              <a:gdLst>
                <a:gd name="T0" fmla="*/ 1 w 172"/>
                <a:gd name="T1" fmla="*/ 0 h 55"/>
                <a:gd name="T2" fmla="*/ 0 w 172"/>
                <a:gd name="T3" fmla="*/ 0 h 55"/>
                <a:gd name="T4" fmla="*/ 3 w 172"/>
                <a:gd name="T5" fmla="*/ 0 h 55"/>
                <a:gd name="T6" fmla="*/ 3 w 172"/>
                <a:gd name="T7" fmla="*/ 0 h 5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72" h="55">
                  <a:moveTo>
                    <a:pt x="28" y="55"/>
                  </a:moveTo>
                  <a:lnTo>
                    <a:pt x="0" y="0"/>
                  </a:lnTo>
                  <a:lnTo>
                    <a:pt x="172" y="0"/>
                  </a:lnTo>
                  <a:lnTo>
                    <a:pt x="146" y="55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94" name="Line 404"/>
            <p:cNvSpPr>
              <a:spLocks noChangeShapeType="1"/>
            </p:cNvSpPr>
            <p:nvPr/>
          </p:nvSpPr>
          <p:spPr bwMode="auto">
            <a:xfrm flipH="1" flipV="1">
              <a:off x="2375" y="2960"/>
              <a:ext cx="46" cy="7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95" name="Freeform 405"/>
            <p:cNvSpPr>
              <a:spLocks/>
            </p:cNvSpPr>
            <p:nvPr/>
          </p:nvSpPr>
          <p:spPr bwMode="auto">
            <a:xfrm>
              <a:off x="2274" y="3034"/>
              <a:ext cx="215" cy="25"/>
            </a:xfrm>
            <a:custGeom>
              <a:avLst/>
              <a:gdLst>
                <a:gd name="T0" fmla="*/ 1 w 430"/>
                <a:gd name="T1" fmla="*/ 1 h 50"/>
                <a:gd name="T2" fmla="*/ 0 w 430"/>
                <a:gd name="T3" fmla="*/ 1 h 50"/>
                <a:gd name="T4" fmla="*/ 0 w 430"/>
                <a:gd name="T5" fmla="*/ 1 h 50"/>
                <a:gd name="T6" fmla="*/ 7 w 430"/>
                <a:gd name="T7" fmla="*/ 1 h 50"/>
                <a:gd name="T8" fmla="*/ 7 w 430"/>
                <a:gd name="T9" fmla="*/ 1 h 50"/>
                <a:gd name="T10" fmla="*/ 6 w 430"/>
                <a:gd name="T11" fmla="*/ 1 h 50"/>
                <a:gd name="T12" fmla="*/ 6 w 430"/>
                <a:gd name="T13" fmla="*/ 0 h 50"/>
                <a:gd name="T14" fmla="*/ 1 w 430"/>
                <a:gd name="T15" fmla="*/ 0 h 50"/>
                <a:gd name="T16" fmla="*/ 1 w 430"/>
                <a:gd name="T17" fmla="*/ 1 h 5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30" h="50">
                  <a:moveTo>
                    <a:pt x="26" y="18"/>
                  </a:moveTo>
                  <a:lnTo>
                    <a:pt x="0" y="18"/>
                  </a:lnTo>
                  <a:lnTo>
                    <a:pt x="0" y="50"/>
                  </a:lnTo>
                  <a:lnTo>
                    <a:pt x="430" y="50"/>
                  </a:lnTo>
                  <a:lnTo>
                    <a:pt x="430" y="18"/>
                  </a:lnTo>
                  <a:lnTo>
                    <a:pt x="376" y="18"/>
                  </a:lnTo>
                  <a:lnTo>
                    <a:pt x="376" y="0"/>
                  </a:lnTo>
                  <a:lnTo>
                    <a:pt x="26" y="0"/>
                  </a:lnTo>
                  <a:lnTo>
                    <a:pt x="26" y="18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96" name="Freeform 406"/>
            <p:cNvSpPr>
              <a:spLocks/>
            </p:cNvSpPr>
            <p:nvPr/>
          </p:nvSpPr>
          <p:spPr bwMode="auto">
            <a:xfrm>
              <a:off x="2290" y="3043"/>
              <a:ext cx="171" cy="1"/>
            </a:xfrm>
            <a:custGeom>
              <a:avLst/>
              <a:gdLst>
                <a:gd name="T0" fmla="*/ 5 w 343"/>
                <a:gd name="T1" fmla="*/ 0 h 1"/>
                <a:gd name="T2" fmla="*/ 0 w 343"/>
                <a:gd name="T3" fmla="*/ 0 h 1"/>
                <a:gd name="T4" fmla="*/ 5 w 343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43" h="1">
                  <a:moveTo>
                    <a:pt x="343" y="0"/>
                  </a:moveTo>
                  <a:lnTo>
                    <a:pt x="0" y="0"/>
                  </a:lnTo>
                  <a:lnTo>
                    <a:pt x="343" y="0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97" name="Rectangle 407"/>
            <p:cNvSpPr>
              <a:spLocks noChangeArrowheads="1"/>
            </p:cNvSpPr>
            <p:nvPr/>
          </p:nvSpPr>
          <p:spPr bwMode="auto">
            <a:xfrm>
              <a:off x="2347" y="2951"/>
              <a:ext cx="27" cy="83"/>
            </a:xfrm>
            <a:prstGeom prst="rect">
              <a:avLst/>
            </a:prstGeom>
            <a:solidFill>
              <a:srgbClr val="3333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98" name="Freeform 408"/>
            <p:cNvSpPr>
              <a:spLocks noEditPoints="1"/>
            </p:cNvSpPr>
            <p:nvPr/>
          </p:nvSpPr>
          <p:spPr bwMode="auto">
            <a:xfrm>
              <a:off x="2281" y="2821"/>
              <a:ext cx="208" cy="175"/>
            </a:xfrm>
            <a:custGeom>
              <a:avLst/>
              <a:gdLst>
                <a:gd name="T0" fmla="*/ 1 w 415"/>
                <a:gd name="T1" fmla="*/ 1 h 350"/>
                <a:gd name="T2" fmla="*/ 1 w 415"/>
                <a:gd name="T3" fmla="*/ 2 h 350"/>
                <a:gd name="T4" fmla="*/ 1 w 415"/>
                <a:gd name="T5" fmla="*/ 3 h 350"/>
                <a:gd name="T6" fmla="*/ 1 w 415"/>
                <a:gd name="T7" fmla="*/ 3 h 350"/>
                <a:gd name="T8" fmla="*/ 2 w 415"/>
                <a:gd name="T9" fmla="*/ 4 h 350"/>
                <a:gd name="T10" fmla="*/ 3 w 415"/>
                <a:gd name="T11" fmla="*/ 5 h 350"/>
                <a:gd name="T12" fmla="*/ 4 w 415"/>
                <a:gd name="T13" fmla="*/ 5 h 350"/>
                <a:gd name="T14" fmla="*/ 5 w 415"/>
                <a:gd name="T15" fmla="*/ 6 h 350"/>
                <a:gd name="T16" fmla="*/ 6 w 415"/>
                <a:gd name="T17" fmla="*/ 6 h 350"/>
                <a:gd name="T18" fmla="*/ 6 w 415"/>
                <a:gd name="T19" fmla="*/ 6 h 350"/>
                <a:gd name="T20" fmla="*/ 7 w 415"/>
                <a:gd name="T21" fmla="*/ 5 h 350"/>
                <a:gd name="T22" fmla="*/ 7 w 415"/>
                <a:gd name="T23" fmla="*/ 5 h 350"/>
                <a:gd name="T24" fmla="*/ 6 w 415"/>
                <a:gd name="T25" fmla="*/ 5 h 350"/>
                <a:gd name="T26" fmla="*/ 6 w 415"/>
                <a:gd name="T27" fmla="*/ 5 h 350"/>
                <a:gd name="T28" fmla="*/ 5 w 415"/>
                <a:gd name="T29" fmla="*/ 5 h 350"/>
                <a:gd name="T30" fmla="*/ 4 w 415"/>
                <a:gd name="T31" fmla="*/ 5 h 350"/>
                <a:gd name="T32" fmla="*/ 3 w 415"/>
                <a:gd name="T33" fmla="*/ 4 h 350"/>
                <a:gd name="T34" fmla="*/ 2 w 415"/>
                <a:gd name="T35" fmla="*/ 3 h 350"/>
                <a:gd name="T36" fmla="*/ 2 w 415"/>
                <a:gd name="T37" fmla="*/ 3 h 350"/>
                <a:gd name="T38" fmla="*/ 1 w 415"/>
                <a:gd name="T39" fmla="*/ 2 h 350"/>
                <a:gd name="T40" fmla="*/ 1 w 415"/>
                <a:gd name="T41" fmla="*/ 1 h 350"/>
                <a:gd name="T42" fmla="*/ 1 w 415"/>
                <a:gd name="T43" fmla="*/ 1 h 350"/>
                <a:gd name="T44" fmla="*/ 1 w 415"/>
                <a:gd name="T45" fmla="*/ 1 h 350"/>
                <a:gd name="T46" fmla="*/ 1 w 415"/>
                <a:gd name="T47" fmla="*/ 0 h 350"/>
                <a:gd name="T48" fmla="*/ 1 w 415"/>
                <a:gd name="T49" fmla="*/ 1 h 350"/>
                <a:gd name="T50" fmla="*/ 2 w 415"/>
                <a:gd name="T51" fmla="*/ 1 h 350"/>
                <a:gd name="T52" fmla="*/ 3 w 415"/>
                <a:gd name="T53" fmla="*/ 1 h 350"/>
                <a:gd name="T54" fmla="*/ 4 w 415"/>
                <a:gd name="T55" fmla="*/ 2 h 350"/>
                <a:gd name="T56" fmla="*/ 5 w 415"/>
                <a:gd name="T57" fmla="*/ 2 h 350"/>
                <a:gd name="T58" fmla="*/ 6 w 415"/>
                <a:gd name="T59" fmla="*/ 3 h 350"/>
                <a:gd name="T60" fmla="*/ 6 w 415"/>
                <a:gd name="T61" fmla="*/ 4 h 350"/>
                <a:gd name="T62" fmla="*/ 7 w 415"/>
                <a:gd name="T63" fmla="*/ 4 h 350"/>
                <a:gd name="T64" fmla="*/ 7 w 415"/>
                <a:gd name="T65" fmla="*/ 5 h 350"/>
                <a:gd name="T66" fmla="*/ 7 w 415"/>
                <a:gd name="T67" fmla="*/ 5 h 350"/>
                <a:gd name="T68" fmla="*/ 7 w 415"/>
                <a:gd name="T69" fmla="*/ 5 h 350"/>
                <a:gd name="T70" fmla="*/ 6 w 415"/>
                <a:gd name="T71" fmla="*/ 5 h 350"/>
                <a:gd name="T72" fmla="*/ 6 w 415"/>
                <a:gd name="T73" fmla="*/ 5 h 350"/>
                <a:gd name="T74" fmla="*/ 5 w 415"/>
                <a:gd name="T75" fmla="*/ 5 h 350"/>
                <a:gd name="T76" fmla="*/ 4 w 415"/>
                <a:gd name="T77" fmla="*/ 4 h 350"/>
                <a:gd name="T78" fmla="*/ 3 w 415"/>
                <a:gd name="T79" fmla="*/ 4 h 350"/>
                <a:gd name="T80" fmla="*/ 2 w 415"/>
                <a:gd name="T81" fmla="*/ 3 h 350"/>
                <a:gd name="T82" fmla="*/ 1 w 415"/>
                <a:gd name="T83" fmla="*/ 2 h 350"/>
                <a:gd name="T84" fmla="*/ 1 w 415"/>
                <a:gd name="T85" fmla="*/ 2 h 350"/>
                <a:gd name="T86" fmla="*/ 1 w 415"/>
                <a:gd name="T87" fmla="*/ 1 h 350"/>
                <a:gd name="T88" fmla="*/ 1 w 415"/>
                <a:gd name="T89" fmla="*/ 1 h 35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15" h="350">
                  <a:moveTo>
                    <a:pt x="8" y="12"/>
                  </a:moveTo>
                  <a:lnTo>
                    <a:pt x="1" y="32"/>
                  </a:lnTo>
                  <a:lnTo>
                    <a:pt x="0" y="53"/>
                  </a:lnTo>
                  <a:lnTo>
                    <a:pt x="3" y="78"/>
                  </a:lnTo>
                  <a:lnTo>
                    <a:pt x="8" y="103"/>
                  </a:lnTo>
                  <a:lnTo>
                    <a:pt x="18" y="130"/>
                  </a:lnTo>
                  <a:lnTo>
                    <a:pt x="34" y="158"/>
                  </a:lnTo>
                  <a:lnTo>
                    <a:pt x="51" y="185"/>
                  </a:lnTo>
                  <a:lnTo>
                    <a:pt x="73" y="211"/>
                  </a:lnTo>
                  <a:lnTo>
                    <a:pt x="97" y="236"/>
                  </a:lnTo>
                  <a:lnTo>
                    <a:pt x="124" y="261"/>
                  </a:lnTo>
                  <a:lnTo>
                    <a:pt x="151" y="282"/>
                  </a:lnTo>
                  <a:lnTo>
                    <a:pt x="182" y="302"/>
                  </a:lnTo>
                  <a:lnTo>
                    <a:pt x="212" y="318"/>
                  </a:lnTo>
                  <a:lnTo>
                    <a:pt x="242" y="332"/>
                  </a:lnTo>
                  <a:lnTo>
                    <a:pt x="270" y="341"/>
                  </a:lnTo>
                  <a:lnTo>
                    <a:pt x="299" y="346"/>
                  </a:lnTo>
                  <a:lnTo>
                    <a:pt x="325" y="350"/>
                  </a:lnTo>
                  <a:lnTo>
                    <a:pt x="349" y="346"/>
                  </a:lnTo>
                  <a:lnTo>
                    <a:pt x="371" y="341"/>
                  </a:lnTo>
                  <a:lnTo>
                    <a:pt x="388" y="332"/>
                  </a:lnTo>
                  <a:lnTo>
                    <a:pt x="402" y="318"/>
                  </a:lnTo>
                  <a:lnTo>
                    <a:pt x="412" y="302"/>
                  </a:lnTo>
                  <a:lnTo>
                    <a:pt x="406" y="309"/>
                  </a:lnTo>
                  <a:lnTo>
                    <a:pt x="396" y="314"/>
                  </a:lnTo>
                  <a:lnTo>
                    <a:pt x="382" y="316"/>
                  </a:lnTo>
                  <a:lnTo>
                    <a:pt x="365" y="313"/>
                  </a:lnTo>
                  <a:lnTo>
                    <a:pt x="343" y="307"/>
                  </a:lnTo>
                  <a:lnTo>
                    <a:pt x="321" y="300"/>
                  </a:lnTo>
                  <a:lnTo>
                    <a:pt x="295" y="288"/>
                  </a:lnTo>
                  <a:lnTo>
                    <a:pt x="268" y="275"/>
                  </a:lnTo>
                  <a:lnTo>
                    <a:pt x="239" y="259"/>
                  </a:lnTo>
                  <a:lnTo>
                    <a:pt x="210" y="240"/>
                  </a:lnTo>
                  <a:lnTo>
                    <a:pt x="182" y="220"/>
                  </a:lnTo>
                  <a:lnTo>
                    <a:pt x="153" y="199"/>
                  </a:lnTo>
                  <a:lnTo>
                    <a:pt x="126" y="178"/>
                  </a:lnTo>
                  <a:lnTo>
                    <a:pt x="100" y="154"/>
                  </a:lnTo>
                  <a:lnTo>
                    <a:pt x="76" y="131"/>
                  </a:lnTo>
                  <a:lnTo>
                    <a:pt x="56" y="110"/>
                  </a:lnTo>
                  <a:lnTo>
                    <a:pt x="38" y="89"/>
                  </a:lnTo>
                  <a:lnTo>
                    <a:pt x="24" y="69"/>
                  </a:lnTo>
                  <a:lnTo>
                    <a:pt x="14" y="51"/>
                  </a:lnTo>
                  <a:lnTo>
                    <a:pt x="8" y="35"/>
                  </a:lnTo>
                  <a:lnTo>
                    <a:pt x="5" y="23"/>
                  </a:lnTo>
                  <a:lnTo>
                    <a:pt x="8" y="12"/>
                  </a:lnTo>
                  <a:close/>
                  <a:moveTo>
                    <a:pt x="8" y="12"/>
                  </a:moveTo>
                  <a:lnTo>
                    <a:pt x="14" y="5"/>
                  </a:lnTo>
                  <a:lnTo>
                    <a:pt x="24" y="0"/>
                  </a:lnTo>
                  <a:lnTo>
                    <a:pt x="38" y="0"/>
                  </a:lnTo>
                  <a:lnTo>
                    <a:pt x="56" y="2"/>
                  </a:lnTo>
                  <a:lnTo>
                    <a:pt x="77" y="7"/>
                  </a:lnTo>
                  <a:lnTo>
                    <a:pt x="100" y="16"/>
                  </a:lnTo>
                  <a:lnTo>
                    <a:pt x="126" y="26"/>
                  </a:lnTo>
                  <a:lnTo>
                    <a:pt x="153" y="41"/>
                  </a:lnTo>
                  <a:lnTo>
                    <a:pt x="182" y="57"/>
                  </a:lnTo>
                  <a:lnTo>
                    <a:pt x="210" y="74"/>
                  </a:lnTo>
                  <a:lnTo>
                    <a:pt x="239" y="94"/>
                  </a:lnTo>
                  <a:lnTo>
                    <a:pt x="268" y="115"/>
                  </a:lnTo>
                  <a:lnTo>
                    <a:pt x="295" y="138"/>
                  </a:lnTo>
                  <a:lnTo>
                    <a:pt x="321" y="160"/>
                  </a:lnTo>
                  <a:lnTo>
                    <a:pt x="345" y="183"/>
                  </a:lnTo>
                  <a:lnTo>
                    <a:pt x="365" y="204"/>
                  </a:lnTo>
                  <a:lnTo>
                    <a:pt x="382" y="226"/>
                  </a:lnTo>
                  <a:lnTo>
                    <a:pt x="396" y="245"/>
                  </a:lnTo>
                  <a:lnTo>
                    <a:pt x="406" y="263"/>
                  </a:lnTo>
                  <a:lnTo>
                    <a:pt x="412" y="279"/>
                  </a:lnTo>
                  <a:lnTo>
                    <a:pt x="415" y="291"/>
                  </a:lnTo>
                  <a:lnTo>
                    <a:pt x="412" y="302"/>
                  </a:lnTo>
                  <a:lnTo>
                    <a:pt x="406" y="309"/>
                  </a:lnTo>
                  <a:lnTo>
                    <a:pt x="396" y="314"/>
                  </a:lnTo>
                  <a:lnTo>
                    <a:pt x="382" y="316"/>
                  </a:lnTo>
                  <a:lnTo>
                    <a:pt x="365" y="313"/>
                  </a:lnTo>
                  <a:lnTo>
                    <a:pt x="343" y="307"/>
                  </a:lnTo>
                  <a:lnTo>
                    <a:pt x="321" y="300"/>
                  </a:lnTo>
                  <a:lnTo>
                    <a:pt x="295" y="288"/>
                  </a:lnTo>
                  <a:lnTo>
                    <a:pt x="268" y="275"/>
                  </a:lnTo>
                  <a:lnTo>
                    <a:pt x="239" y="259"/>
                  </a:lnTo>
                  <a:lnTo>
                    <a:pt x="210" y="240"/>
                  </a:lnTo>
                  <a:lnTo>
                    <a:pt x="182" y="220"/>
                  </a:lnTo>
                  <a:lnTo>
                    <a:pt x="153" y="199"/>
                  </a:lnTo>
                  <a:lnTo>
                    <a:pt x="126" y="178"/>
                  </a:lnTo>
                  <a:lnTo>
                    <a:pt x="100" y="154"/>
                  </a:lnTo>
                  <a:lnTo>
                    <a:pt x="76" y="131"/>
                  </a:lnTo>
                  <a:lnTo>
                    <a:pt x="56" y="110"/>
                  </a:lnTo>
                  <a:lnTo>
                    <a:pt x="38" y="89"/>
                  </a:lnTo>
                  <a:lnTo>
                    <a:pt x="24" y="69"/>
                  </a:lnTo>
                  <a:lnTo>
                    <a:pt x="14" y="51"/>
                  </a:lnTo>
                  <a:lnTo>
                    <a:pt x="8" y="35"/>
                  </a:lnTo>
                  <a:lnTo>
                    <a:pt x="5" y="23"/>
                  </a:lnTo>
                  <a:lnTo>
                    <a:pt x="8" y="12"/>
                  </a:lnTo>
                  <a:close/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99" name="Line 409"/>
            <p:cNvSpPr>
              <a:spLocks noChangeShapeType="1"/>
            </p:cNvSpPr>
            <p:nvPr/>
          </p:nvSpPr>
          <p:spPr bwMode="auto">
            <a:xfrm flipH="1" flipV="1">
              <a:off x="2285" y="2824"/>
              <a:ext cx="136" cy="2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900" name="Line 410"/>
            <p:cNvSpPr>
              <a:spLocks noChangeShapeType="1"/>
            </p:cNvSpPr>
            <p:nvPr/>
          </p:nvSpPr>
          <p:spPr bwMode="auto">
            <a:xfrm flipH="1">
              <a:off x="2372" y="2826"/>
              <a:ext cx="49" cy="102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901" name="Line 411"/>
            <p:cNvSpPr>
              <a:spLocks noChangeShapeType="1"/>
            </p:cNvSpPr>
            <p:nvPr/>
          </p:nvSpPr>
          <p:spPr bwMode="auto">
            <a:xfrm>
              <a:off x="2421" y="2826"/>
              <a:ext cx="67" cy="144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902" name="Freeform 412"/>
            <p:cNvSpPr>
              <a:spLocks/>
            </p:cNvSpPr>
            <p:nvPr/>
          </p:nvSpPr>
          <p:spPr bwMode="auto">
            <a:xfrm>
              <a:off x="2349" y="2902"/>
              <a:ext cx="51" cy="40"/>
            </a:xfrm>
            <a:custGeom>
              <a:avLst/>
              <a:gdLst>
                <a:gd name="T0" fmla="*/ 0 w 101"/>
                <a:gd name="T1" fmla="*/ 1 h 80"/>
                <a:gd name="T2" fmla="*/ 1 w 101"/>
                <a:gd name="T3" fmla="*/ 0 h 80"/>
                <a:gd name="T4" fmla="*/ 1 w 101"/>
                <a:gd name="T5" fmla="*/ 1 h 80"/>
                <a:gd name="T6" fmla="*/ 1 w 101"/>
                <a:gd name="T7" fmla="*/ 1 h 80"/>
                <a:gd name="T8" fmla="*/ 1 w 101"/>
                <a:gd name="T9" fmla="*/ 1 h 80"/>
                <a:gd name="T10" fmla="*/ 1 w 101"/>
                <a:gd name="T11" fmla="*/ 1 h 80"/>
                <a:gd name="T12" fmla="*/ 2 w 101"/>
                <a:gd name="T13" fmla="*/ 1 h 80"/>
                <a:gd name="T14" fmla="*/ 2 w 101"/>
                <a:gd name="T15" fmla="*/ 1 h 80"/>
                <a:gd name="T16" fmla="*/ 2 w 101"/>
                <a:gd name="T17" fmla="*/ 1 h 80"/>
                <a:gd name="T18" fmla="*/ 2 w 101"/>
                <a:gd name="T19" fmla="*/ 1 h 80"/>
                <a:gd name="T20" fmla="*/ 2 w 101"/>
                <a:gd name="T21" fmla="*/ 2 h 80"/>
                <a:gd name="T22" fmla="*/ 2 w 101"/>
                <a:gd name="T23" fmla="*/ 2 h 80"/>
                <a:gd name="T24" fmla="*/ 2 w 101"/>
                <a:gd name="T25" fmla="*/ 2 h 80"/>
                <a:gd name="T26" fmla="*/ 2 w 101"/>
                <a:gd name="T27" fmla="*/ 2 h 80"/>
                <a:gd name="T28" fmla="*/ 2 w 101"/>
                <a:gd name="T29" fmla="*/ 2 h 80"/>
                <a:gd name="T30" fmla="*/ 2 w 101"/>
                <a:gd name="T31" fmla="*/ 2 h 80"/>
                <a:gd name="T32" fmla="*/ 1 w 101"/>
                <a:gd name="T33" fmla="*/ 1 h 80"/>
                <a:gd name="T34" fmla="*/ 1 w 101"/>
                <a:gd name="T35" fmla="*/ 1 h 80"/>
                <a:gd name="T36" fmla="*/ 1 w 101"/>
                <a:gd name="T37" fmla="*/ 1 h 80"/>
                <a:gd name="T38" fmla="*/ 1 w 101"/>
                <a:gd name="T39" fmla="*/ 1 h 80"/>
                <a:gd name="T40" fmla="*/ 1 w 101"/>
                <a:gd name="T41" fmla="*/ 1 h 80"/>
                <a:gd name="T42" fmla="*/ 0 w 101"/>
                <a:gd name="T43" fmla="*/ 1 h 80"/>
                <a:gd name="T44" fmla="*/ 0 w 101"/>
                <a:gd name="T45" fmla="*/ 1 h 8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01" h="80">
                  <a:moveTo>
                    <a:pt x="0" y="3"/>
                  </a:moveTo>
                  <a:lnTo>
                    <a:pt x="4" y="0"/>
                  </a:lnTo>
                  <a:lnTo>
                    <a:pt x="13" y="1"/>
                  </a:lnTo>
                  <a:lnTo>
                    <a:pt x="24" y="3"/>
                  </a:lnTo>
                  <a:lnTo>
                    <a:pt x="37" y="10"/>
                  </a:lnTo>
                  <a:lnTo>
                    <a:pt x="51" y="19"/>
                  </a:lnTo>
                  <a:lnTo>
                    <a:pt x="66" y="30"/>
                  </a:lnTo>
                  <a:lnTo>
                    <a:pt x="79" y="40"/>
                  </a:lnTo>
                  <a:lnTo>
                    <a:pt x="90" y="51"/>
                  </a:lnTo>
                  <a:lnTo>
                    <a:pt x="97" y="62"/>
                  </a:lnTo>
                  <a:lnTo>
                    <a:pt x="101" y="71"/>
                  </a:lnTo>
                  <a:lnTo>
                    <a:pt x="101" y="76"/>
                  </a:lnTo>
                  <a:lnTo>
                    <a:pt x="97" y="80"/>
                  </a:lnTo>
                  <a:lnTo>
                    <a:pt x="90" y="78"/>
                  </a:lnTo>
                  <a:lnTo>
                    <a:pt x="79" y="74"/>
                  </a:lnTo>
                  <a:lnTo>
                    <a:pt x="66" y="69"/>
                  </a:lnTo>
                  <a:lnTo>
                    <a:pt x="51" y="60"/>
                  </a:lnTo>
                  <a:lnTo>
                    <a:pt x="37" y="49"/>
                  </a:lnTo>
                  <a:lnTo>
                    <a:pt x="23" y="39"/>
                  </a:lnTo>
                  <a:lnTo>
                    <a:pt x="13" y="28"/>
                  </a:lnTo>
                  <a:lnTo>
                    <a:pt x="4" y="17"/>
                  </a:lnTo>
                  <a:lnTo>
                    <a:pt x="0" y="8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72720" name="Group 413"/>
          <p:cNvGrpSpPr>
            <a:grpSpLocks/>
          </p:cNvGrpSpPr>
          <p:nvPr/>
        </p:nvGrpSpPr>
        <p:grpSpPr bwMode="auto">
          <a:xfrm flipH="1">
            <a:off x="5694363" y="5372100"/>
            <a:ext cx="298450" cy="211138"/>
            <a:chOff x="2274" y="2821"/>
            <a:chExt cx="215" cy="238"/>
          </a:xfrm>
        </p:grpSpPr>
        <p:sp>
          <p:nvSpPr>
            <p:cNvPr id="72875" name="Freeform 414"/>
            <p:cNvSpPr>
              <a:spLocks noEditPoints="1"/>
            </p:cNvSpPr>
            <p:nvPr/>
          </p:nvSpPr>
          <p:spPr bwMode="auto">
            <a:xfrm>
              <a:off x="2274" y="3034"/>
              <a:ext cx="215" cy="25"/>
            </a:xfrm>
            <a:custGeom>
              <a:avLst/>
              <a:gdLst>
                <a:gd name="T0" fmla="*/ 1 w 430"/>
                <a:gd name="T1" fmla="*/ 1 h 50"/>
                <a:gd name="T2" fmla="*/ 0 w 430"/>
                <a:gd name="T3" fmla="*/ 1 h 50"/>
                <a:gd name="T4" fmla="*/ 0 w 430"/>
                <a:gd name="T5" fmla="*/ 1 h 50"/>
                <a:gd name="T6" fmla="*/ 7 w 430"/>
                <a:gd name="T7" fmla="*/ 1 h 50"/>
                <a:gd name="T8" fmla="*/ 7 w 430"/>
                <a:gd name="T9" fmla="*/ 1 h 50"/>
                <a:gd name="T10" fmla="*/ 6 w 430"/>
                <a:gd name="T11" fmla="*/ 1 h 50"/>
                <a:gd name="T12" fmla="*/ 6 w 430"/>
                <a:gd name="T13" fmla="*/ 0 h 50"/>
                <a:gd name="T14" fmla="*/ 1 w 430"/>
                <a:gd name="T15" fmla="*/ 0 h 50"/>
                <a:gd name="T16" fmla="*/ 1 w 430"/>
                <a:gd name="T17" fmla="*/ 1 h 50"/>
                <a:gd name="T18" fmla="*/ 6 w 430"/>
                <a:gd name="T19" fmla="*/ 1 h 50"/>
                <a:gd name="T20" fmla="*/ 1 w 430"/>
                <a:gd name="T21" fmla="*/ 1 h 50"/>
                <a:gd name="T22" fmla="*/ 6 w 430"/>
                <a:gd name="T23" fmla="*/ 1 h 5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30" h="50">
                  <a:moveTo>
                    <a:pt x="26" y="18"/>
                  </a:moveTo>
                  <a:lnTo>
                    <a:pt x="0" y="18"/>
                  </a:lnTo>
                  <a:lnTo>
                    <a:pt x="0" y="50"/>
                  </a:lnTo>
                  <a:lnTo>
                    <a:pt x="430" y="50"/>
                  </a:lnTo>
                  <a:lnTo>
                    <a:pt x="430" y="18"/>
                  </a:lnTo>
                  <a:lnTo>
                    <a:pt x="376" y="18"/>
                  </a:lnTo>
                  <a:lnTo>
                    <a:pt x="376" y="0"/>
                  </a:lnTo>
                  <a:lnTo>
                    <a:pt x="26" y="0"/>
                  </a:lnTo>
                  <a:lnTo>
                    <a:pt x="26" y="18"/>
                  </a:lnTo>
                  <a:close/>
                  <a:moveTo>
                    <a:pt x="376" y="18"/>
                  </a:moveTo>
                  <a:lnTo>
                    <a:pt x="33" y="18"/>
                  </a:lnTo>
                  <a:lnTo>
                    <a:pt x="376" y="18"/>
                  </a:lnTo>
                  <a:close/>
                </a:path>
              </a:pathLst>
            </a:custGeom>
            <a:solidFill>
              <a:srgbClr val="333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76" name="Line 415"/>
            <p:cNvSpPr>
              <a:spLocks noChangeShapeType="1"/>
            </p:cNvSpPr>
            <p:nvPr/>
          </p:nvSpPr>
          <p:spPr bwMode="auto">
            <a:xfrm>
              <a:off x="2317" y="2951"/>
              <a:ext cx="30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77" name="Freeform 416"/>
            <p:cNvSpPr>
              <a:spLocks/>
            </p:cNvSpPr>
            <p:nvPr/>
          </p:nvSpPr>
          <p:spPr bwMode="auto">
            <a:xfrm>
              <a:off x="2317" y="2923"/>
              <a:ext cx="44" cy="109"/>
            </a:xfrm>
            <a:custGeom>
              <a:avLst/>
              <a:gdLst>
                <a:gd name="T0" fmla="*/ 2 w 87"/>
                <a:gd name="T1" fmla="*/ 3 h 219"/>
                <a:gd name="T2" fmla="*/ 0 w 87"/>
                <a:gd name="T3" fmla="*/ 0 h 219"/>
                <a:gd name="T4" fmla="*/ 1 w 87"/>
                <a:gd name="T5" fmla="*/ 0 h 21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7" h="219">
                  <a:moveTo>
                    <a:pt x="87" y="219"/>
                  </a:moveTo>
                  <a:lnTo>
                    <a:pt x="0" y="55"/>
                  </a:lnTo>
                  <a:lnTo>
                    <a:pt x="28" y="0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78" name="Line 417"/>
            <p:cNvSpPr>
              <a:spLocks noChangeShapeType="1"/>
            </p:cNvSpPr>
            <p:nvPr/>
          </p:nvSpPr>
          <p:spPr bwMode="auto">
            <a:xfrm flipV="1">
              <a:off x="2300" y="2951"/>
              <a:ext cx="47" cy="8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79" name="Freeform 418"/>
            <p:cNvSpPr>
              <a:spLocks/>
            </p:cNvSpPr>
            <p:nvPr/>
          </p:nvSpPr>
          <p:spPr bwMode="auto">
            <a:xfrm>
              <a:off x="2317" y="3005"/>
              <a:ext cx="86" cy="27"/>
            </a:xfrm>
            <a:custGeom>
              <a:avLst/>
              <a:gdLst>
                <a:gd name="T0" fmla="*/ 1 w 172"/>
                <a:gd name="T1" fmla="*/ 0 h 55"/>
                <a:gd name="T2" fmla="*/ 0 w 172"/>
                <a:gd name="T3" fmla="*/ 0 h 55"/>
                <a:gd name="T4" fmla="*/ 3 w 172"/>
                <a:gd name="T5" fmla="*/ 0 h 55"/>
                <a:gd name="T6" fmla="*/ 3 w 172"/>
                <a:gd name="T7" fmla="*/ 0 h 5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72" h="55">
                  <a:moveTo>
                    <a:pt x="28" y="55"/>
                  </a:moveTo>
                  <a:lnTo>
                    <a:pt x="0" y="0"/>
                  </a:lnTo>
                  <a:lnTo>
                    <a:pt x="172" y="0"/>
                  </a:lnTo>
                  <a:lnTo>
                    <a:pt x="146" y="55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80" name="Line 419"/>
            <p:cNvSpPr>
              <a:spLocks noChangeShapeType="1"/>
            </p:cNvSpPr>
            <p:nvPr/>
          </p:nvSpPr>
          <p:spPr bwMode="auto">
            <a:xfrm flipH="1" flipV="1">
              <a:off x="2375" y="2960"/>
              <a:ext cx="46" cy="7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81" name="Freeform 420"/>
            <p:cNvSpPr>
              <a:spLocks/>
            </p:cNvSpPr>
            <p:nvPr/>
          </p:nvSpPr>
          <p:spPr bwMode="auto">
            <a:xfrm>
              <a:off x="2274" y="3034"/>
              <a:ext cx="215" cy="25"/>
            </a:xfrm>
            <a:custGeom>
              <a:avLst/>
              <a:gdLst>
                <a:gd name="T0" fmla="*/ 1 w 430"/>
                <a:gd name="T1" fmla="*/ 1 h 50"/>
                <a:gd name="T2" fmla="*/ 0 w 430"/>
                <a:gd name="T3" fmla="*/ 1 h 50"/>
                <a:gd name="T4" fmla="*/ 0 w 430"/>
                <a:gd name="T5" fmla="*/ 1 h 50"/>
                <a:gd name="T6" fmla="*/ 7 w 430"/>
                <a:gd name="T7" fmla="*/ 1 h 50"/>
                <a:gd name="T8" fmla="*/ 7 w 430"/>
                <a:gd name="T9" fmla="*/ 1 h 50"/>
                <a:gd name="T10" fmla="*/ 6 w 430"/>
                <a:gd name="T11" fmla="*/ 1 h 50"/>
                <a:gd name="T12" fmla="*/ 6 w 430"/>
                <a:gd name="T13" fmla="*/ 0 h 50"/>
                <a:gd name="T14" fmla="*/ 1 w 430"/>
                <a:gd name="T15" fmla="*/ 0 h 50"/>
                <a:gd name="T16" fmla="*/ 1 w 430"/>
                <a:gd name="T17" fmla="*/ 1 h 5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30" h="50">
                  <a:moveTo>
                    <a:pt x="26" y="18"/>
                  </a:moveTo>
                  <a:lnTo>
                    <a:pt x="0" y="18"/>
                  </a:lnTo>
                  <a:lnTo>
                    <a:pt x="0" y="50"/>
                  </a:lnTo>
                  <a:lnTo>
                    <a:pt x="430" y="50"/>
                  </a:lnTo>
                  <a:lnTo>
                    <a:pt x="430" y="18"/>
                  </a:lnTo>
                  <a:lnTo>
                    <a:pt x="376" y="18"/>
                  </a:lnTo>
                  <a:lnTo>
                    <a:pt x="376" y="0"/>
                  </a:lnTo>
                  <a:lnTo>
                    <a:pt x="26" y="0"/>
                  </a:lnTo>
                  <a:lnTo>
                    <a:pt x="26" y="18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82" name="Freeform 421"/>
            <p:cNvSpPr>
              <a:spLocks/>
            </p:cNvSpPr>
            <p:nvPr/>
          </p:nvSpPr>
          <p:spPr bwMode="auto">
            <a:xfrm>
              <a:off x="2290" y="3043"/>
              <a:ext cx="171" cy="1"/>
            </a:xfrm>
            <a:custGeom>
              <a:avLst/>
              <a:gdLst>
                <a:gd name="T0" fmla="*/ 5 w 343"/>
                <a:gd name="T1" fmla="*/ 0 h 1"/>
                <a:gd name="T2" fmla="*/ 0 w 343"/>
                <a:gd name="T3" fmla="*/ 0 h 1"/>
                <a:gd name="T4" fmla="*/ 5 w 343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43" h="1">
                  <a:moveTo>
                    <a:pt x="343" y="0"/>
                  </a:moveTo>
                  <a:lnTo>
                    <a:pt x="0" y="0"/>
                  </a:lnTo>
                  <a:lnTo>
                    <a:pt x="343" y="0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83" name="Rectangle 422"/>
            <p:cNvSpPr>
              <a:spLocks noChangeArrowheads="1"/>
            </p:cNvSpPr>
            <p:nvPr/>
          </p:nvSpPr>
          <p:spPr bwMode="auto">
            <a:xfrm>
              <a:off x="2347" y="2951"/>
              <a:ext cx="27" cy="83"/>
            </a:xfrm>
            <a:prstGeom prst="rect">
              <a:avLst/>
            </a:prstGeom>
            <a:solidFill>
              <a:srgbClr val="3333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84" name="Freeform 423"/>
            <p:cNvSpPr>
              <a:spLocks noEditPoints="1"/>
            </p:cNvSpPr>
            <p:nvPr/>
          </p:nvSpPr>
          <p:spPr bwMode="auto">
            <a:xfrm>
              <a:off x="2281" y="2821"/>
              <a:ext cx="208" cy="175"/>
            </a:xfrm>
            <a:custGeom>
              <a:avLst/>
              <a:gdLst>
                <a:gd name="T0" fmla="*/ 1 w 415"/>
                <a:gd name="T1" fmla="*/ 1 h 350"/>
                <a:gd name="T2" fmla="*/ 1 w 415"/>
                <a:gd name="T3" fmla="*/ 2 h 350"/>
                <a:gd name="T4" fmla="*/ 1 w 415"/>
                <a:gd name="T5" fmla="*/ 3 h 350"/>
                <a:gd name="T6" fmla="*/ 1 w 415"/>
                <a:gd name="T7" fmla="*/ 3 h 350"/>
                <a:gd name="T8" fmla="*/ 2 w 415"/>
                <a:gd name="T9" fmla="*/ 4 h 350"/>
                <a:gd name="T10" fmla="*/ 3 w 415"/>
                <a:gd name="T11" fmla="*/ 5 h 350"/>
                <a:gd name="T12" fmla="*/ 4 w 415"/>
                <a:gd name="T13" fmla="*/ 5 h 350"/>
                <a:gd name="T14" fmla="*/ 5 w 415"/>
                <a:gd name="T15" fmla="*/ 6 h 350"/>
                <a:gd name="T16" fmla="*/ 6 w 415"/>
                <a:gd name="T17" fmla="*/ 6 h 350"/>
                <a:gd name="T18" fmla="*/ 6 w 415"/>
                <a:gd name="T19" fmla="*/ 6 h 350"/>
                <a:gd name="T20" fmla="*/ 7 w 415"/>
                <a:gd name="T21" fmla="*/ 5 h 350"/>
                <a:gd name="T22" fmla="*/ 7 w 415"/>
                <a:gd name="T23" fmla="*/ 5 h 350"/>
                <a:gd name="T24" fmla="*/ 6 w 415"/>
                <a:gd name="T25" fmla="*/ 5 h 350"/>
                <a:gd name="T26" fmla="*/ 6 w 415"/>
                <a:gd name="T27" fmla="*/ 5 h 350"/>
                <a:gd name="T28" fmla="*/ 5 w 415"/>
                <a:gd name="T29" fmla="*/ 5 h 350"/>
                <a:gd name="T30" fmla="*/ 4 w 415"/>
                <a:gd name="T31" fmla="*/ 5 h 350"/>
                <a:gd name="T32" fmla="*/ 3 w 415"/>
                <a:gd name="T33" fmla="*/ 4 h 350"/>
                <a:gd name="T34" fmla="*/ 2 w 415"/>
                <a:gd name="T35" fmla="*/ 3 h 350"/>
                <a:gd name="T36" fmla="*/ 2 w 415"/>
                <a:gd name="T37" fmla="*/ 3 h 350"/>
                <a:gd name="T38" fmla="*/ 1 w 415"/>
                <a:gd name="T39" fmla="*/ 2 h 350"/>
                <a:gd name="T40" fmla="*/ 1 w 415"/>
                <a:gd name="T41" fmla="*/ 1 h 350"/>
                <a:gd name="T42" fmla="*/ 1 w 415"/>
                <a:gd name="T43" fmla="*/ 1 h 350"/>
                <a:gd name="T44" fmla="*/ 1 w 415"/>
                <a:gd name="T45" fmla="*/ 1 h 350"/>
                <a:gd name="T46" fmla="*/ 1 w 415"/>
                <a:gd name="T47" fmla="*/ 0 h 350"/>
                <a:gd name="T48" fmla="*/ 1 w 415"/>
                <a:gd name="T49" fmla="*/ 1 h 350"/>
                <a:gd name="T50" fmla="*/ 2 w 415"/>
                <a:gd name="T51" fmla="*/ 1 h 350"/>
                <a:gd name="T52" fmla="*/ 3 w 415"/>
                <a:gd name="T53" fmla="*/ 1 h 350"/>
                <a:gd name="T54" fmla="*/ 4 w 415"/>
                <a:gd name="T55" fmla="*/ 2 h 350"/>
                <a:gd name="T56" fmla="*/ 5 w 415"/>
                <a:gd name="T57" fmla="*/ 2 h 350"/>
                <a:gd name="T58" fmla="*/ 6 w 415"/>
                <a:gd name="T59" fmla="*/ 3 h 350"/>
                <a:gd name="T60" fmla="*/ 6 w 415"/>
                <a:gd name="T61" fmla="*/ 4 h 350"/>
                <a:gd name="T62" fmla="*/ 7 w 415"/>
                <a:gd name="T63" fmla="*/ 4 h 350"/>
                <a:gd name="T64" fmla="*/ 7 w 415"/>
                <a:gd name="T65" fmla="*/ 5 h 350"/>
                <a:gd name="T66" fmla="*/ 7 w 415"/>
                <a:gd name="T67" fmla="*/ 5 h 350"/>
                <a:gd name="T68" fmla="*/ 7 w 415"/>
                <a:gd name="T69" fmla="*/ 5 h 350"/>
                <a:gd name="T70" fmla="*/ 6 w 415"/>
                <a:gd name="T71" fmla="*/ 5 h 350"/>
                <a:gd name="T72" fmla="*/ 6 w 415"/>
                <a:gd name="T73" fmla="*/ 5 h 350"/>
                <a:gd name="T74" fmla="*/ 5 w 415"/>
                <a:gd name="T75" fmla="*/ 5 h 350"/>
                <a:gd name="T76" fmla="*/ 4 w 415"/>
                <a:gd name="T77" fmla="*/ 4 h 350"/>
                <a:gd name="T78" fmla="*/ 3 w 415"/>
                <a:gd name="T79" fmla="*/ 4 h 350"/>
                <a:gd name="T80" fmla="*/ 2 w 415"/>
                <a:gd name="T81" fmla="*/ 3 h 350"/>
                <a:gd name="T82" fmla="*/ 1 w 415"/>
                <a:gd name="T83" fmla="*/ 2 h 350"/>
                <a:gd name="T84" fmla="*/ 1 w 415"/>
                <a:gd name="T85" fmla="*/ 2 h 350"/>
                <a:gd name="T86" fmla="*/ 1 w 415"/>
                <a:gd name="T87" fmla="*/ 1 h 350"/>
                <a:gd name="T88" fmla="*/ 1 w 415"/>
                <a:gd name="T89" fmla="*/ 1 h 35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15" h="350">
                  <a:moveTo>
                    <a:pt x="8" y="12"/>
                  </a:moveTo>
                  <a:lnTo>
                    <a:pt x="1" y="32"/>
                  </a:lnTo>
                  <a:lnTo>
                    <a:pt x="0" y="53"/>
                  </a:lnTo>
                  <a:lnTo>
                    <a:pt x="3" y="78"/>
                  </a:lnTo>
                  <a:lnTo>
                    <a:pt x="8" y="103"/>
                  </a:lnTo>
                  <a:lnTo>
                    <a:pt x="18" y="130"/>
                  </a:lnTo>
                  <a:lnTo>
                    <a:pt x="34" y="158"/>
                  </a:lnTo>
                  <a:lnTo>
                    <a:pt x="51" y="185"/>
                  </a:lnTo>
                  <a:lnTo>
                    <a:pt x="73" y="211"/>
                  </a:lnTo>
                  <a:lnTo>
                    <a:pt x="97" y="236"/>
                  </a:lnTo>
                  <a:lnTo>
                    <a:pt x="124" y="261"/>
                  </a:lnTo>
                  <a:lnTo>
                    <a:pt x="151" y="282"/>
                  </a:lnTo>
                  <a:lnTo>
                    <a:pt x="182" y="302"/>
                  </a:lnTo>
                  <a:lnTo>
                    <a:pt x="212" y="318"/>
                  </a:lnTo>
                  <a:lnTo>
                    <a:pt x="242" y="332"/>
                  </a:lnTo>
                  <a:lnTo>
                    <a:pt x="270" y="341"/>
                  </a:lnTo>
                  <a:lnTo>
                    <a:pt x="299" y="346"/>
                  </a:lnTo>
                  <a:lnTo>
                    <a:pt x="325" y="350"/>
                  </a:lnTo>
                  <a:lnTo>
                    <a:pt x="349" y="346"/>
                  </a:lnTo>
                  <a:lnTo>
                    <a:pt x="371" y="341"/>
                  </a:lnTo>
                  <a:lnTo>
                    <a:pt x="388" y="332"/>
                  </a:lnTo>
                  <a:lnTo>
                    <a:pt x="402" y="318"/>
                  </a:lnTo>
                  <a:lnTo>
                    <a:pt x="412" y="302"/>
                  </a:lnTo>
                  <a:lnTo>
                    <a:pt x="406" y="309"/>
                  </a:lnTo>
                  <a:lnTo>
                    <a:pt x="396" y="314"/>
                  </a:lnTo>
                  <a:lnTo>
                    <a:pt x="382" y="316"/>
                  </a:lnTo>
                  <a:lnTo>
                    <a:pt x="365" y="313"/>
                  </a:lnTo>
                  <a:lnTo>
                    <a:pt x="343" y="307"/>
                  </a:lnTo>
                  <a:lnTo>
                    <a:pt x="321" y="300"/>
                  </a:lnTo>
                  <a:lnTo>
                    <a:pt x="295" y="288"/>
                  </a:lnTo>
                  <a:lnTo>
                    <a:pt x="268" y="275"/>
                  </a:lnTo>
                  <a:lnTo>
                    <a:pt x="239" y="259"/>
                  </a:lnTo>
                  <a:lnTo>
                    <a:pt x="210" y="240"/>
                  </a:lnTo>
                  <a:lnTo>
                    <a:pt x="182" y="220"/>
                  </a:lnTo>
                  <a:lnTo>
                    <a:pt x="153" y="199"/>
                  </a:lnTo>
                  <a:lnTo>
                    <a:pt x="126" y="178"/>
                  </a:lnTo>
                  <a:lnTo>
                    <a:pt x="100" y="154"/>
                  </a:lnTo>
                  <a:lnTo>
                    <a:pt x="76" y="131"/>
                  </a:lnTo>
                  <a:lnTo>
                    <a:pt x="56" y="110"/>
                  </a:lnTo>
                  <a:lnTo>
                    <a:pt x="38" y="89"/>
                  </a:lnTo>
                  <a:lnTo>
                    <a:pt x="24" y="69"/>
                  </a:lnTo>
                  <a:lnTo>
                    <a:pt x="14" y="51"/>
                  </a:lnTo>
                  <a:lnTo>
                    <a:pt x="8" y="35"/>
                  </a:lnTo>
                  <a:lnTo>
                    <a:pt x="5" y="23"/>
                  </a:lnTo>
                  <a:lnTo>
                    <a:pt x="8" y="12"/>
                  </a:lnTo>
                  <a:close/>
                  <a:moveTo>
                    <a:pt x="8" y="12"/>
                  </a:moveTo>
                  <a:lnTo>
                    <a:pt x="14" y="5"/>
                  </a:lnTo>
                  <a:lnTo>
                    <a:pt x="24" y="0"/>
                  </a:lnTo>
                  <a:lnTo>
                    <a:pt x="38" y="0"/>
                  </a:lnTo>
                  <a:lnTo>
                    <a:pt x="56" y="2"/>
                  </a:lnTo>
                  <a:lnTo>
                    <a:pt x="77" y="7"/>
                  </a:lnTo>
                  <a:lnTo>
                    <a:pt x="100" y="16"/>
                  </a:lnTo>
                  <a:lnTo>
                    <a:pt x="126" y="26"/>
                  </a:lnTo>
                  <a:lnTo>
                    <a:pt x="153" y="41"/>
                  </a:lnTo>
                  <a:lnTo>
                    <a:pt x="182" y="57"/>
                  </a:lnTo>
                  <a:lnTo>
                    <a:pt x="210" y="74"/>
                  </a:lnTo>
                  <a:lnTo>
                    <a:pt x="239" y="94"/>
                  </a:lnTo>
                  <a:lnTo>
                    <a:pt x="268" y="115"/>
                  </a:lnTo>
                  <a:lnTo>
                    <a:pt x="295" y="138"/>
                  </a:lnTo>
                  <a:lnTo>
                    <a:pt x="321" y="160"/>
                  </a:lnTo>
                  <a:lnTo>
                    <a:pt x="345" y="183"/>
                  </a:lnTo>
                  <a:lnTo>
                    <a:pt x="365" y="204"/>
                  </a:lnTo>
                  <a:lnTo>
                    <a:pt x="382" y="226"/>
                  </a:lnTo>
                  <a:lnTo>
                    <a:pt x="396" y="245"/>
                  </a:lnTo>
                  <a:lnTo>
                    <a:pt x="406" y="263"/>
                  </a:lnTo>
                  <a:lnTo>
                    <a:pt x="412" y="279"/>
                  </a:lnTo>
                  <a:lnTo>
                    <a:pt x="415" y="291"/>
                  </a:lnTo>
                  <a:lnTo>
                    <a:pt x="412" y="302"/>
                  </a:lnTo>
                  <a:lnTo>
                    <a:pt x="406" y="309"/>
                  </a:lnTo>
                  <a:lnTo>
                    <a:pt x="396" y="314"/>
                  </a:lnTo>
                  <a:lnTo>
                    <a:pt x="382" y="316"/>
                  </a:lnTo>
                  <a:lnTo>
                    <a:pt x="365" y="313"/>
                  </a:lnTo>
                  <a:lnTo>
                    <a:pt x="343" y="307"/>
                  </a:lnTo>
                  <a:lnTo>
                    <a:pt x="321" y="300"/>
                  </a:lnTo>
                  <a:lnTo>
                    <a:pt x="295" y="288"/>
                  </a:lnTo>
                  <a:lnTo>
                    <a:pt x="268" y="275"/>
                  </a:lnTo>
                  <a:lnTo>
                    <a:pt x="239" y="259"/>
                  </a:lnTo>
                  <a:lnTo>
                    <a:pt x="210" y="240"/>
                  </a:lnTo>
                  <a:lnTo>
                    <a:pt x="182" y="220"/>
                  </a:lnTo>
                  <a:lnTo>
                    <a:pt x="153" y="199"/>
                  </a:lnTo>
                  <a:lnTo>
                    <a:pt x="126" y="178"/>
                  </a:lnTo>
                  <a:lnTo>
                    <a:pt x="100" y="154"/>
                  </a:lnTo>
                  <a:lnTo>
                    <a:pt x="76" y="131"/>
                  </a:lnTo>
                  <a:lnTo>
                    <a:pt x="56" y="110"/>
                  </a:lnTo>
                  <a:lnTo>
                    <a:pt x="38" y="89"/>
                  </a:lnTo>
                  <a:lnTo>
                    <a:pt x="24" y="69"/>
                  </a:lnTo>
                  <a:lnTo>
                    <a:pt x="14" y="51"/>
                  </a:lnTo>
                  <a:lnTo>
                    <a:pt x="8" y="35"/>
                  </a:lnTo>
                  <a:lnTo>
                    <a:pt x="5" y="23"/>
                  </a:lnTo>
                  <a:lnTo>
                    <a:pt x="8" y="12"/>
                  </a:lnTo>
                  <a:close/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85" name="Line 424"/>
            <p:cNvSpPr>
              <a:spLocks noChangeShapeType="1"/>
            </p:cNvSpPr>
            <p:nvPr/>
          </p:nvSpPr>
          <p:spPr bwMode="auto">
            <a:xfrm flipH="1" flipV="1">
              <a:off x="2285" y="2824"/>
              <a:ext cx="136" cy="2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86" name="Line 425"/>
            <p:cNvSpPr>
              <a:spLocks noChangeShapeType="1"/>
            </p:cNvSpPr>
            <p:nvPr/>
          </p:nvSpPr>
          <p:spPr bwMode="auto">
            <a:xfrm flipH="1">
              <a:off x="2372" y="2826"/>
              <a:ext cx="49" cy="102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87" name="Line 426"/>
            <p:cNvSpPr>
              <a:spLocks noChangeShapeType="1"/>
            </p:cNvSpPr>
            <p:nvPr/>
          </p:nvSpPr>
          <p:spPr bwMode="auto">
            <a:xfrm>
              <a:off x="2421" y="2826"/>
              <a:ext cx="67" cy="144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88" name="Freeform 427"/>
            <p:cNvSpPr>
              <a:spLocks/>
            </p:cNvSpPr>
            <p:nvPr/>
          </p:nvSpPr>
          <p:spPr bwMode="auto">
            <a:xfrm>
              <a:off x="2349" y="2902"/>
              <a:ext cx="51" cy="40"/>
            </a:xfrm>
            <a:custGeom>
              <a:avLst/>
              <a:gdLst>
                <a:gd name="T0" fmla="*/ 0 w 101"/>
                <a:gd name="T1" fmla="*/ 1 h 80"/>
                <a:gd name="T2" fmla="*/ 1 w 101"/>
                <a:gd name="T3" fmla="*/ 0 h 80"/>
                <a:gd name="T4" fmla="*/ 1 w 101"/>
                <a:gd name="T5" fmla="*/ 1 h 80"/>
                <a:gd name="T6" fmla="*/ 1 w 101"/>
                <a:gd name="T7" fmla="*/ 1 h 80"/>
                <a:gd name="T8" fmla="*/ 1 w 101"/>
                <a:gd name="T9" fmla="*/ 1 h 80"/>
                <a:gd name="T10" fmla="*/ 1 w 101"/>
                <a:gd name="T11" fmla="*/ 1 h 80"/>
                <a:gd name="T12" fmla="*/ 2 w 101"/>
                <a:gd name="T13" fmla="*/ 1 h 80"/>
                <a:gd name="T14" fmla="*/ 2 w 101"/>
                <a:gd name="T15" fmla="*/ 1 h 80"/>
                <a:gd name="T16" fmla="*/ 2 w 101"/>
                <a:gd name="T17" fmla="*/ 1 h 80"/>
                <a:gd name="T18" fmla="*/ 2 w 101"/>
                <a:gd name="T19" fmla="*/ 1 h 80"/>
                <a:gd name="T20" fmla="*/ 2 w 101"/>
                <a:gd name="T21" fmla="*/ 2 h 80"/>
                <a:gd name="T22" fmla="*/ 2 w 101"/>
                <a:gd name="T23" fmla="*/ 2 h 80"/>
                <a:gd name="T24" fmla="*/ 2 w 101"/>
                <a:gd name="T25" fmla="*/ 2 h 80"/>
                <a:gd name="T26" fmla="*/ 2 w 101"/>
                <a:gd name="T27" fmla="*/ 2 h 80"/>
                <a:gd name="T28" fmla="*/ 2 w 101"/>
                <a:gd name="T29" fmla="*/ 2 h 80"/>
                <a:gd name="T30" fmla="*/ 2 w 101"/>
                <a:gd name="T31" fmla="*/ 2 h 80"/>
                <a:gd name="T32" fmla="*/ 1 w 101"/>
                <a:gd name="T33" fmla="*/ 1 h 80"/>
                <a:gd name="T34" fmla="*/ 1 w 101"/>
                <a:gd name="T35" fmla="*/ 1 h 80"/>
                <a:gd name="T36" fmla="*/ 1 w 101"/>
                <a:gd name="T37" fmla="*/ 1 h 80"/>
                <a:gd name="T38" fmla="*/ 1 w 101"/>
                <a:gd name="T39" fmla="*/ 1 h 80"/>
                <a:gd name="T40" fmla="*/ 1 w 101"/>
                <a:gd name="T41" fmla="*/ 1 h 80"/>
                <a:gd name="T42" fmla="*/ 0 w 101"/>
                <a:gd name="T43" fmla="*/ 1 h 80"/>
                <a:gd name="T44" fmla="*/ 0 w 101"/>
                <a:gd name="T45" fmla="*/ 1 h 8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01" h="80">
                  <a:moveTo>
                    <a:pt x="0" y="3"/>
                  </a:moveTo>
                  <a:lnTo>
                    <a:pt x="4" y="0"/>
                  </a:lnTo>
                  <a:lnTo>
                    <a:pt x="13" y="1"/>
                  </a:lnTo>
                  <a:lnTo>
                    <a:pt x="24" y="3"/>
                  </a:lnTo>
                  <a:lnTo>
                    <a:pt x="37" y="10"/>
                  </a:lnTo>
                  <a:lnTo>
                    <a:pt x="51" y="19"/>
                  </a:lnTo>
                  <a:lnTo>
                    <a:pt x="66" y="30"/>
                  </a:lnTo>
                  <a:lnTo>
                    <a:pt x="79" y="40"/>
                  </a:lnTo>
                  <a:lnTo>
                    <a:pt x="90" y="51"/>
                  </a:lnTo>
                  <a:lnTo>
                    <a:pt x="97" y="62"/>
                  </a:lnTo>
                  <a:lnTo>
                    <a:pt x="101" y="71"/>
                  </a:lnTo>
                  <a:lnTo>
                    <a:pt x="101" y="76"/>
                  </a:lnTo>
                  <a:lnTo>
                    <a:pt x="97" y="80"/>
                  </a:lnTo>
                  <a:lnTo>
                    <a:pt x="90" y="78"/>
                  </a:lnTo>
                  <a:lnTo>
                    <a:pt x="79" y="74"/>
                  </a:lnTo>
                  <a:lnTo>
                    <a:pt x="66" y="69"/>
                  </a:lnTo>
                  <a:lnTo>
                    <a:pt x="51" y="60"/>
                  </a:lnTo>
                  <a:lnTo>
                    <a:pt x="37" y="49"/>
                  </a:lnTo>
                  <a:lnTo>
                    <a:pt x="23" y="39"/>
                  </a:lnTo>
                  <a:lnTo>
                    <a:pt x="13" y="28"/>
                  </a:lnTo>
                  <a:lnTo>
                    <a:pt x="4" y="17"/>
                  </a:lnTo>
                  <a:lnTo>
                    <a:pt x="0" y="8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pic>
        <p:nvPicPr>
          <p:cNvPr id="72721" name="Picture 429" descr="MMj03957750000[1]"/>
          <p:cNvPicPr>
            <a:picLocks noChangeAspect="1" noChangeArrowheads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588" y="4649788"/>
            <a:ext cx="561975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22" name="Picture 432" descr="cocktail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9063" y="4568825"/>
            <a:ext cx="2030412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8" name="Line 434"/>
          <p:cNvSpPr>
            <a:spLocks noChangeShapeType="1"/>
          </p:cNvSpPr>
          <p:nvPr/>
        </p:nvSpPr>
        <p:spPr bwMode="auto">
          <a:xfrm>
            <a:off x="1708150" y="4627563"/>
            <a:ext cx="242888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7429" name="Line 435"/>
          <p:cNvSpPr>
            <a:spLocks noChangeShapeType="1"/>
          </p:cNvSpPr>
          <p:nvPr/>
        </p:nvSpPr>
        <p:spPr bwMode="auto">
          <a:xfrm>
            <a:off x="1708150" y="4627563"/>
            <a:ext cx="242888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7430" name="Line 436"/>
          <p:cNvSpPr>
            <a:spLocks noChangeShapeType="1"/>
          </p:cNvSpPr>
          <p:nvPr/>
        </p:nvSpPr>
        <p:spPr bwMode="auto">
          <a:xfrm>
            <a:off x="1639888" y="5264150"/>
            <a:ext cx="1905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72726" name="Group 506"/>
          <p:cNvGrpSpPr>
            <a:grpSpLocks/>
          </p:cNvGrpSpPr>
          <p:nvPr/>
        </p:nvGrpSpPr>
        <p:grpSpPr bwMode="auto">
          <a:xfrm flipH="1">
            <a:off x="977900" y="5140325"/>
            <a:ext cx="501650" cy="512763"/>
            <a:chOff x="2839" y="3501"/>
            <a:chExt cx="755" cy="803"/>
          </a:xfrm>
        </p:grpSpPr>
        <p:pic>
          <p:nvPicPr>
            <p:cNvPr id="72873" name="Picture 507" descr="desktop_computer_stylized_medium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874" name="Freeform 508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72727" name="Group 621"/>
          <p:cNvGrpSpPr>
            <a:grpSpLocks/>
          </p:cNvGrpSpPr>
          <p:nvPr/>
        </p:nvGrpSpPr>
        <p:grpSpPr bwMode="auto">
          <a:xfrm>
            <a:off x="3038475" y="4186238"/>
            <a:ext cx="635000" cy="485775"/>
            <a:chOff x="3061" y="2530"/>
            <a:chExt cx="400" cy="306"/>
          </a:xfrm>
        </p:grpSpPr>
        <p:grpSp>
          <p:nvGrpSpPr>
            <p:cNvPr id="72842" name="Group 494"/>
            <p:cNvGrpSpPr>
              <a:grpSpLocks/>
            </p:cNvGrpSpPr>
            <p:nvPr/>
          </p:nvGrpSpPr>
          <p:grpSpPr bwMode="auto">
            <a:xfrm>
              <a:off x="3061" y="2530"/>
              <a:ext cx="327" cy="81"/>
              <a:chOff x="2199" y="955"/>
              <a:chExt cx="2547" cy="506"/>
            </a:xfrm>
          </p:grpSpPr>
          <p:sp>
            <p:nvSpPr>
              <p:cNvPr id="72867" name="Freeform 495"/>
              <p:cNvSpPr>
                <a:spLocks/>
              </p:cNvSpPr>
              <p:nvPr/>
            </p:nvSpPr>
            <p:spPr bwMode="auto">
              <a:xfrm>
                <a:off x="2199" y="1166"/>
                <a:ext cx="260" cy="281"/>
              </a:xfrm>
              <a:custGeom>
                <a:avLst/>
                <a:gdLst>
                  <a:gd name="T0" fmla="*/ 260 w 260"/>
                  <a:gd name="T1" fmla="*/ 0 h 281"/>
                  <a:gd name="T2" fmla="*/ 42 w 260"/>
                  <a:gd name="T3" fmla="*/ 112 h 281"/>
                  <a:gd name="T4" fmla="*/ 35 w 260"/>
                  <a:gd name="T5" fmla="*/ 211 h 281"/>
                  <a:gd name="T6" fmla="*/ 253 w 260"/>
                  <a:gd name="T7" fmla="*/ 281 h 28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60" h="281">
                    <a:moveTo>
                      <a:pt x="260" y="0"/>
                    </a:moveTo>
                    <a:cubicBezTo>
                      <a:pt x="224" y="19"/>
                      <a:pt x="79" y="77"/>
                      <a:pt x="42" y="112"/>
                    </a:cubicBezTo>
                    <a:cubicBezTo>
                      <a:pt x="5" y="143"/>
                      <a:pt x="0" y="183"/>
                      <a:pt x="35" y="211"/>
                    </a:cubicBezTo>
                    <a:cubicBezTo>
                      <a:pt x="70" y="239"/>
                      <a:pt x="208" y="266"/>
                      <a:pt x="253" y="281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68" name="Freeform 496"/>
              <p:cNvSpPr>
                <a:spLocks/>
              </p:cNvSpPr>
              <p:nvPr/>
            </p:nvSpPr>
            <p:spPr bwMode="auto">
              <a:xfrm>
                <a:off x="2482" y="1040"/>
                <a:ext cx="900" cy="421"/>
              </a:xfrm>
              <a:custGeom>
                <a:avLst/>
                <a:gdLst>
                  <a:gd name="T0" fmla="*/ 531 w 900"/>
                  <a:gd name="T1" fmla="*/ 0 h 421"/>
                  <a:gd name="T2" fmla="*/ 279 w 900"/>
                  <a:gd name="T3" fmla="*/ 77 h 421"/>
                  <a:gd name="T4" fmla="*/ 68 w 900"/>
                  <a:gd name="T5" fmla="*/ 182 h 421"/>
                  <a:gd name="T6" fmla="*/ 33 w 900"/>
                  <a:gd name="T7" fmla="*/ 323 h 421"/>
                  <a:gd name="T8" fmla="*/ 328 w 900"/>
                  <a:gd name="T9" fmla="*/ 400 h 421"/>
                  <a:gd name="T10" fmla="*/ 812 w 900"/>
                  <a:gd name="T11" fmla="*/ 421 h 421"/>
                  <a:gd name="T12" fmla="*/ 855 w 900"/>
                  <a:gd name="T13" fmla="*/ 400 h 4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00" h="421">
                    <a:moveTo>
                      <a:pt x="531" y="0"/>
                    </a:moveTo>
                    <a:cubicBezTo>
                      <a:pt x="489" y="13"/>
                      <a:pt x="356" y="47"/>
                      <a:pt x="279" y="77"/>
                    </a:cubicBezTo>
                    <a:cubicBezTo>
                      <a:pt x="202" y="107"/>
                      <a:pt x="109" y="141"/>
                      <a:pt x="68" y="182"/>
                    </a:cubicBezTo>
                    <a:cubicBezTo>
                      <a:pt x="31" y="213"/>
                      <a:pt x="0" y="292"/>
                      <a:pt x="33" y="323"/>
                    </a:cubicBezTo>
                    <a:cubicBezTo>
                      <a:pt x="76" y="359"/>
                      <a:pt x="198" y="384"/>
                      <a:pt x="328" y="400"/>
                    </a:cubicBezTo>
                    <a:cubicBezTo>
                      <a:pt x="458" y="416"/>
                      <a:pt x="724" y="421"/>
                      <a:pt x="812" y="421"/>
                    </a:cubicBezTo>
                    <a:cubicBezTo>
                      <a:pt x="900" y="421"/>
                      <a:pt x="846" y="404"/>
                      <a:pt x="855" y="40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69" name="Freeform 497"/>
              <p:cNvSpPr>
                <a:spLocks/>
              </p:cNvSpPr>
              <p:nvPr/>
            </p:nvSpPr>
            <p:spPr bwMode="auto">
              <a:xfrm>
                <a:off x="2782" y="1068"/>
                <a:ext cx="428" cy="269"/>
              </a:xfrm>
              <a:custGeom>
                <a:avLst/>
                <a:gdLst>
                  <a:gd name="T0" fmla="*/ 428 w 428"/>
                  <a:gd name="T1" fmla="*/ 0 h 269"/>
                  <a:gd name="T2" fmla="*/ 217 w 428"/>
                  <a:gd name="T3" fmla="*/ 35 h 269"/>
                  <a:gd name="T4" fmla="*/ 21 w 428"/>
                  <a:gd name="T5" fmla="*/ 140 h 269"/>
                  <a:gd name="T6" fmla="*/ 91 w 428"/>
                  <a:gd name="T7" fmla="*/ 246 h 269"/>
                  <a:gd name="T8" fmla="*/ 231 w 428"/>
                  <a:gd name="T9" fmla="*/ 267 h 269"/>
                  <a:gd name="T10" fmla="*/ 414 w 428"/>
                  <a:gd name="T11" fmla="*/ 260 h 26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28" h="269">
                    <a:moveTo>
                      <a:pt x="428" y="0"/>
                    </a:moveTo>
                    <a:cubicBezTo>
                      <a:pt x="428" y="0"/>
                      <a:pt x="217" y="35"/>
                      <a:pt x="217" y="35"/>
                    </a:cubicBezTo>
                    <a:cubicBezTo>
                      <a:pt x="217" y="35"/>
                      <a:pt x="42" y="105"/>
                      <a:pt x="21" y="140"/>
                    </a:cubicBezTo>
                    <a:cubicBezTo>
                      <a:pt x="0" y="175"/>
                      <a:pt x="14" y="217"/>
                      <a:pt x="91" y="246"/>
                    </a:cubicBezTo>
                    <a:cubicBezTo>
                      <a:pt x="126" y="267"/>
                      <a:pt x="177" y="265"/>
                      <a:pt x="231" y="267"/>
                    </a:cubicBezTo>
                    <a:cubicBezTo>
                      <a:pt x="285" y="269"/>
                      <a:pt x="376" y="262"/>
                      <a:pt x="414" y="26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70" name="Freeform 498"/>
              <p:cNvSpPr>
                <a:spLocks/>
              </p:cNvSpPr>
              <p:nvPr/>
            </p:nvSpPr>
            <p:spPr bwMode="auto">
              <a:xfrm>
                <a:off x="3554" y="1075"/>
                <a:ext cx="377" cy="239"/>
              </a:xfrm>
              <a:custGeom>
                <a:avLst/>
                <a:gdLst>
                  <a:gd name="T0" fmla="*/ 42 w 377"/>
                  <a:gd name="T1" fmla="*/ 239 h 239"/>
                  <a:gd name="T2" fmla="*/ 335 w 377"/>
                  <a:gd name="T3" fmla="*/ 146 h 239"/>
                  <a:gd name="T4" fmla="*/ 342 w 377"/>
                  <a:gd name="T5" fmla="*/ 47 h 239"/>
                  <a:gd name="T6" fmla="*/ 0 w 377"/>
                  <a:gd name="T7" fmla="*/ 0 h 23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77" h="239">
                    <a:moveTo>
                      <a:pt x="42" y="239"/>
                    </a:moveTo>
                    <a:cubicBezTo>
                      <a:pt x="89" y="224"/>
                      <a:pt x="285" y="178"/>
                      <a:pt x="335" y="146"/>
                    </a:cubicBezTo>
                    <a:cubicBezTo>
                      <a:pt x="372" y="115"/>
                      <a:pt x="377" y="75"/>
                      <a:pt x="342" y="47"/>
                    </a:cubicBezTo>
                    <a:cubicBezTo>
                      <a:pt x="286" y="23"/>
                      <a:pt x="71" y="10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71" name="Freeform 499"/>
              <p:cNvSpPr>
                <a:spLocks/>
              </p:cNvSpPr>
              <p:nvPr/>
            </p:nvSpPr>
            <p:spPr bwMode="auto">
              <a:xfrm>
                <a:off x="3646" y="997"/>
                <a:ext cx="660" cy="336"/>
              </a:xfrm>
              <a:custGeom>
                <a:avLst/>
                <a:gdLst>
                  <a:gd name="T0" fmla="*/ 390 w 646"/>
                  <a:gd name="T1" fmla="*/ 592 h 300"/>
                  <a:gd name="T2" fmla="*/ 555 w 646"/>
                  <a:gd name="T3" fmla="*/ 501 h 300"/>
                  <a:gd name="T4" fmla="*/ 690 w 646"/>
                  <a:gd name="T5" fmla="*/ 377 h 300"/>
                  <a:gd name="T6" fmla="*/ 713 w 646"/>
                  <a:gd name="T7" fmla="*/ 211 h 300"/>
                  <a:gd name="T8" fmla="*/ 522 w 646"/>
                  <a:gd name="T9" fmla="*/ 119 h 300"/>
                  <a:gd name="T10" fmla="*/ 0 w 646"/>
                  <a:gd name="T11" fmla="*/ 0 h 3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46" h="300">
                    <a:moveTo>
                      <a:pt x="343" y="300"/>
                    </a:moveTo>
                    <a:cubicBezTo>
                      <a:pt x="367" y="292"/>
                      <a:pt x="443" y="272"/>
                      <a:pt x="487" y="254"/>
                    </a:cubicBezTo>
                    <a:cubicBezTo>
                      <a:pt x="531" y="236"/>
                      <a:pt x="584" y="216"/>
                      <a:pt x="607" y="191"/>
                    </a:cubicBezTo>
                    <a:cubicBezTo>
                      <a:pt x="628" y="173"/>
                      <a:pt x="646" y="125"/>
                      <a:pt x="627" y="107"/>
                    </a:cubicBezTo>
                    <a:cubicBezTo>
                      <a:pt x="603" y="85"/>
                      <a:pt x="563" y="79"/>
                      <a:pt x="459" y="61"/>
                    </a:cubicBezTo>
                    <a:cubicBezTo>
                      <a:pt x="355" y="43"/>
                      <a:pt x="76" y="10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72" name="Freeform 500"/>
              <p:cNvSpPr>
                <a:spLocks/>
              </p:cNvSpPr>
              <p:nvPr/>
            </p:nvSpPr>
            <p:spPr bwMode="auto">
              <a:xfrm>
                <a:off x="4116" y="955"/>
                <a:ext cx="630" cy="397"/>
              </a:xfrm>
              <a:custGeom>
                <a:avLst/>
                <a:gdLst>
                  <a:gd name="T0" fmla="*/ 320 w 630"/>
                  <a:gd name="T1" fmla="*/ 397 h 397"/>
                  <a:gd name="T2" fmla="*/ 468 w 630"/>
                  <a:gd name="T3" fmla="*/ 345 h 397"/>
                  <a:gd name="T4" fmla="*/ 590 w 630"/>
                  <a:gd name="T5" fmla="*/ 275 h 397"/>
                  <a:gd name="T6" fmla="*/ 611 w 630"/>
                  <a:gd name="T7" fmla="*/ 181 h 397"/>
                  <a:gd name="T8" fmla="*/ 439 w 630"/>
                  <a:gd name="T9" fmla="*/ 129 h 397"/>
                  <a:gd name="T10" fmla="*/ 0 w 630"/>
                  <a:gd name="T11" fmla="*/ 0 h 3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30" h="397">
                    <a:moveTo>
                      <a:pt x="320" y="397"/>
                    </a:moveTo>
                    <a:cubicBezTo>
                      <a:pt x="345" y="388"/>
                      <a:pt x="423" y="366"/>
                      <a:pt x="468" y="345"/>
                    </a:cubicBezTo>
                    <a:cubicBezTo>
                      <a:pt x="513" y="325"/>
                      <a:pt x="567" y="303"/>
                      <a:pt x="590" y="275"/>
                    </a:cubicBezTo>
                    <a:cubicBezTo>
                      <a:pt x="612" y="255"/>
                      <a:pt x="630" y="201"/>
                      <a:pt x="611" y="181"/>
                    </a:cubicBezTo>
                    <a:cubicBezTo>
                      <a:pt x="586" y="156"/>
                      <a:pt x="541" y="159"/>
                      <a:pt x="439" y="129"/>
                    </a:cubicBezTo>
                    <a:cubicBezTo>
                      <a:pt x="337" y="99"/>
                      <a:pt x="91" y="27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pic>
          <p:nvPicPr>
            <p:cNvPr id="72843" name="Picture 549" descr="laptop_keyboard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3109" y="2736"/>
              <a:ext cx="245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844" name="Freeform 550"/>
            <p:cNvSpPr>
              <a:spLocks/>
            </p:cNvSpPr>
            <p:nvPr/>
          </p:nvSpPr>
          <p:spPr bwMode="auto">
            <a:xfrm>
              <a:off x="3190" y="2638"/>
              <a:ext cx="197" cy="131"/>
            </a:xfrm>
            <a:custGeom>
              <a:avLst/>
              <a:gdLst>
                <a:gd name="T0" fmla="*/ 0 w 2982"/>
                <a:gd name="T1" fmla="*/ 0 h 2442"/>
                <a:gd name="T2" fmla="*/ 0 w 2982"/>
                <a:gd name="T3" fmla="*/ 0 h 2442"/>
                <a:gd name="T4" fmla="*/ 0 w 2982"/>
                <a:gd name="T5" fmla="*/ 0 h 2442"/>
                <a:gd name="T6" fmla="*/ 0 w 2982"/>
                <a:gd name="T7" fmla="*/ 0 h 2442"/>
                <a:gd name="T8" fmla="*/ 0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pic>
          <p:nvPicPr>
            <p:cNvPr id="72845" name="Picture 551" descr="screen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0" y="2641"/>
              <a:ext cx="179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846" name="Freeform 552"/>
            <p:cNvSpPr>
              <a:spLocks/>
            </p:cNvSpPr>
            <p:nvPr/>
          </p:nvSpPr>
          <p:spPr bwMode="auto">
            <a:xfrm>
              <a:off x="3226" y="2634"/>
              <a:ext cx="167" cy="25"/>
            </a:xfrm>
            <a:custGeom>
              <a:avLst/>
              <a:gdLst>
                <a:gd name="T0" fmla="*/ 0 w 2528"/>
                <a:gd name="T1" fmla="*/ 0 h 455"/>
                <a:gd name="T2" fmla="*/ 0 w 2528"/>
                <a:gd name="T3" fmla="*/ 0 h 455"/>
                <a:gd name="T4" fmla="*/ 0 w 2528"/>
                <a:gd name="T5" fmla="*/ 0 h 455"/>
                <a:gd name="T6" fmla="*/ 0 w 2528"/>
                <a:gd name="T7" fmla="*/ 0 h 455"/>
                <a:gd name="T8" fmla="*/ 0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47" name="Freeform 553"/>
            <p:cNvSpPr>
              <a:spLocks/>
            </p:cNvSpPr>
            <p:nvPr/>
          </p:nvSpPr>
          <p:spPr bwMode="auto">
            <a:xfrm>
              <a:off x="3189" y="2634"/>
              <a:ext cx="46" cy="102"/>
            </a:xfrm>
            <a:custGeom>
              <a:avLst/>
              <a:gdLst>
                <a:gd name="T0" fmla="*/ 0 w 702"/>
                <a:gd name="T1" fmla="*/ 0 h 1893"/>
                <a:gd name="T2" fmla="*/ 0 w 702"/>
                <a:gd name="T3" fmla="*/ 0 h 1893"/>
                <a:gd name="T4" fmla="*/ 0 w 702"/>
                <a:gd name="T5" fmla="*/ 0 h 1893"/>
                <a:gd name="T6" fmla="*/ 0 w 702"/>
                <a:gd name="T7" fmla="*/ 0 h 1893"/>
                <a:gd name="T8" fmla="*/ 0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48" name="Freeform 554"/>
            <p:cNvSpPr>
              <a:spLocks/>
            </p:cNvSpPr>
            <p:nvPr/>
          </p:nvSpPr>
          <p:spPr bwMode="auto">
            <a:xfrm>
              <a:off x="3342" y="2652"/>
              <a:ext cx="50" cy="117"/>
            </a:xfrm>
            <a:custGeom>
              <a:avLst/>
              <a:gdLst>
                <a:gd name="T0" fmla="*/ 0 w 756"/>
                <a:gd name="T1" fmla="*/ 0 h 2184"/>
                <a:gd name="T2" fmla="*/ 0 w 756"/>
                <a:gd name="T3" fmla="*/ 0 h 2184"/>
                <a:gd name="T4" fmla="*/ 0 w 756"/>
                <a:gd name="T5" fmla="*/ 0 h 2184"/>
                <a:gd name="T6" fmla="*/ 0 w 756"/>
                <a:gd name="T7" fmla="*/ 0 h 2184"/>
                <a:gd name="T8" fmla="*/ 0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49" name="Freeform 555"/>
            <p:cNvSpPr>
              <a:spLocks/>
            </p:cNvSpPr>
            <p:nvPr/>
          </p:nvSpPr>
          <p:spPr bwMode="auto">
            <a:xfrm>
              <a:off x="3188" y="2730"/>
              <a:ext cx="183" cy="40"/>
            </a:xfrm>
            <a:custGeom>
              <a:avLst/>
              <a:gdLst>
                <a:gd name="T0" fmla="*/ 0 w 2773"/>
                <a:gd name="T1" fmla="*/ 0 h 738"/>
                <a:gd name="T2" fmla="*/ 0 w 2773"/>
                <a:gd name="T3" fmla="*/ 0 h 738"/>
                <a:gd name="T4" fmla="*/ 0 w 2773"/>
                <a:gd name="T5" fmla="*/ 0 h 738"/>
                <a:gd name="T6" fmla="*/ 0 w 2773"/>
                <a:gd name="T7" fmla="*/ 0 h 738"/>
                <a:gd name="T8" fmla="*/ 0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50" name="Freeform 556"/>
            <p:cNvSpPr>
              <a:spLocks/>
            </p:cNvSpPr>
            <p:nvPr/>
          </p:nvSpPr>
          <p:spPr bwMode="auto">
            <a:xfrm>
              <a:off x="3347" y="2653"/>
              <a:ext cx="47" cy="118"/>
            </a:xfrm>
            <a:custGeom>
              <a:avLst/>
              <a:gdLst>
                <a:gd name="T0" fmla="*/ 0 w 637"/>
                <a:gd name="T1" fmla="*/ 0 h 1659"/>
                <a:gd name="T2" fmla="*/ 0 w 637"/>
                <a:gd name="T3" fmla="*/ 0 h 1659"/>
                <a:gd name="T4" fmla="*/ 0 w 637"/>
                <a:gd name="T5" fmla="*/ 0 h 1659"/>
                <a:gd name="T6" fmla="*/ 0 w 637"/>
                <a:gd name="T7" fmla="*/ 0 h 1659"/>
                <a:gd name="T8" fmla="*/ 0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51" name="Freeform 557"/>
            <p:cNvSpPr>
              <a:spLocks/>
            </p:cNvSpPr>
            <p:nvPr/>
          </p:nvSpPr>
          <p:spPr bwMode="auto">
            <a:xfrm>
              <a:off x="3188" y="2736"/>
              <a:ext cx="163" cy="39"/>
            </a:xfrm>
            <a:custGeom>
              <a:avLst/>
              <a:gdLst>
                <a:gd name="T0" fmla="*/ 0 w 2216"/>
                <a:gd name="T1" fmla="*/ 0 h 550"/>
                <a:gd name="T2" fmla="*/ 0 w 2216"/>
                <a:gd name="T3" fmla="*/ 0 h 550"/>
                <a:gd name="T4" fmla="*/ 0 w 2216"/>
                <a:gd name="T5" fmla="*/ 0 h 550"/>
                <a:gd name="T6" fmla="*/ 0 w 2216"/>
                <a:gd name="T7" fmla="*/ 0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72852" name="Group 558"/>
            <p:cNvGrpSpPr>
              <a:grpSpLocks/>
            </p:cNvGrpSpPr>
            <p:nvPr/>
          </p:nvGrpSpPr>
          <p:grpSpPr bwMode="auto">
            <a:xfrm>
              <a:off x="3186" y="2777"/>
              <a:ext cx="55" cy="24"/>
              <a:chOff x="1740" y="2642"/>
              <a:chExt cx="752" cy="327"/>
            </a:xfrm>
          </p:grpSpPr>
          <p:sp>
            <p:nvSpPr>
              <p:cNvPr id="72861" name="Freeform 559"/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62" name="Freeform 560"/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63" name="Freeform 561"/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64" name="Freeform 562"/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65" name="Freeform 563"/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66" name="Freeform 564"/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72853" name="Freeform 565"/>
            <p:cNvSpPr>
              <a:spLocks/>
            </p:cNvSpPr>
            <p:nvPr/>
          </p:nvSpPr>
          <p:spPr bwMode="auto">
            <a:xfrm>
              <a:off x="3280" y="2781"/>
              <a:ext cx="67" cy="51"/>
            </a:xfrm>
            <a:custGeom>
              <a:avLst/>
              <a:gdLst>
                <a:gd name="T0" fmla="*/ 0 w 990"/>
                <a:gd name="T1" fmla="*/ 0 h 792"/>
                <a:gd name="T2" fmla="*/ 0 w 990"/>
                <a:gd name="T3" fmla="*/ 0 h 792"/>
                <a:gd name="T4" fmla="*/ 0 w 990"/>
                <a:gd name="T5" fmla="*/ 0 h 792"/>
                <a:gd name="T6" fmla="*/ 0 w 990"/>
                <a:gd name="T7" fmla="*/ 0 h 792"/>
                <a:gd name="T8" fmla="*/ 0 w 990"/>
                <a:gd name="T9" fmla="*/ 0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54" name="Freeform 566"/>
            <p:cNvSpPr>
              <a:spLocks/>
            </p:cNvSpPr>
            <p:nvPr/>
          </p:nvSpPr>
          <p:spPr bwMode="auto">
            <a:xfrm>
              <a:off x="3109" y="2785"/>
              <a:ext cx="171" cy="46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55" name="Freeform 567"/>
            <p:cNvSpPr>
              <a:spLocks/>
            </p:cNvSpPr>
            <p:nvPr/>
          </p:nvSpPr>
          <p:spPr bwMode="auto">
            <a:xfrm>
              <a:off x="3110" y="2776"/>
              <a:ext cx="1" cy="10"/>
            </a:xfrm>
            <a:custGeom>
              <a:avLst/>
              <a:gdLst>
                <a:gd name="T0" fmla="*/ 0 w 26"/>
                <a:gd name="T1" fmla="*/ 0 h 147"/>
                <a:gd name="T2" fmla="*/ 0 w 26"/>
                <a:gd name="T3" fmla="*/ 0 h 147"/>
                <a:gd name="T4" fmla="*/ 0 w 26"/>
                <a:gd name="T5" fmla="*/ 0 h 147"/>
                <a:gd name="T6" fmla="*/ 0 w 26"/>
                <a:gd name="T7" fmla="*/ 0 h 147"/>
                <a:gd name="T8" fmla="*/ 0 w 26"/>
                <a:gd name="T9" fmla="*/ 0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56" name="Freeform 568"/>
            <p:cNvSpPr>
              <a:spLocks/>
            </p:cNvSpPr>
            <p:nvPr/>
          </p:nvSpPr>
          <p:spPr bwMode="auto">
            <a:xfrm>
              <a:off x="3110" y="2738"/>
              <a:ext cx="79" cy="39"/>
            </a:xfrm>
            <a:custGeom>
              <a:avLst/>
              <a:gdLst>
                <a:gd name="T0" fmla="*/ 0 w 1176"/>
                <a:gd name="T1" fmla="*/ 0 h 606"/>
                <a:gd name="T2" fmla="*/ 0 w 1176"/>
                <a:gd name="T3" fmla="*/ 0 h 606"/>
                <a:gd name="T4" fmla="*/ 0 w 1176"/>
                <a:gd name="T5" fmla="*/ 0 h 606"/>
                <a:gd name="T6" fmla="*/ 0 w 1176"/>
                <a:gd name="T7" fmla="*/ 0 h 606"/>
                <a:gd name="T8" fmla="*/ 0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57" name="Freeform 569"/>
            <p:cNvSpPr>
              <a:spLocks/>
            </p:cNvSpPr>
            <p:nvPr/>
          </p:nvSpPr>
          <p:spPr bwMode="auto">
            <a:xfrm>
              <a:off x="3115" y="2778"/>
              <a:ext cx="162" cy="45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58" name="Freeform 570"/>
            <p:cNvSpPr>
              <a:spLocks/>
            </p:cNvSpPr>
            <p:nvPr/>
          </p:nvSpPr>
          <p:spPr bwMode="auto">
            <a:xfrm flipV="1">
              <a:off x="3277" y="2775"/>
              <a:ext cx="66" cy="47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59" name="Freeform 589"/>
            <p:cNvSpPr>
              <a:spLocks/>
            </p:cNvSpPr>
            <p:nvPr/>
          </p:nvSpPr>
          <p:spPr bwMode="auto">
            <a:xfrm>
              <a:off x="3382" y="2736"/>
              <a:ext cx="1" cy="10"/>
            </a:xfrm>
            <a:custGeom>
              <a:avLst/>
              <a:gdLst>
                <a:gd name="T0" fmla="*/ 0 w 26"/>
                <a:gd name="T1" fmla="*/ 0 h 147"/>
                <a:gd name="T2" fmla="*/ 0 w 26"/>
                <a:gd name="T3" fmla="*/ 0 h 147"/>
                <a:gd name="T4" fmla="*/ 0 w 26"/>
                <a:gd name="T5" fmla="*/ 0 h 147"/>
                <a:gd name="T6" fmla="*/ 0 w 26"/>
                <a:gd name="T7" fmla="*/ 0 h 147"/>
                <a:gd name="T8" fmla="*/ 0 w 26"/>
                <a:gd name="T9" fmla="*/ 0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60" name="Freeform 590"/>
            <p:cNvSpPr>
              <a:spLocks/>
            </p:cNvSpPr>
            <p:nvPr/>
          </p:nvSpPr>
          <p:spPr bwMode="auto">
            <a:xfrm>
              <a:off x="3382" y="2698"/>
              <a:ext cx="79" cy="39"/>
            </a:xfrm>
            <a:custGeom>
              <a:avLst/>
              <a:gdLst>
                <a:gd name="T0" fmla="*/ 0 w 1176"/>
                <a:gd name="T1" fmla="*/ 0 h 606"/>
                <a:gd name="T2" fmla="*/ 0 w 1176"/>
                <a:gd name="T3" fmla="*/ 0 h 606"/>
                <a:gd name="T4" fmla="*/ 0 w 1176"/>
                <a:gd name="T5" fmla="*/ 0 h 606"/>
                <a:gd name="T6" fmla="*/ 0 w 1176"/>
                <a:gd name="T7" fmla="*/ 0 h 606"/>
                <a:gd name="T8" fmla="*/ 0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72728" name="Group 632"/>
          <p:cNvGrpSpPr>
            <a:grpSpLocks/>
          </p:cNvGrpSpPr>
          <p:nvPr/>
        </p:nvGrpSpPr>
        <p:grpSpPr bwMode="auto">
          <a:xfrm>
            <a:off x="3925888" y="4354513"/>
            <a:ext cx="536575" cy="401637"/>
            <a:chOff x="3328" y="2543"/>
            <a:chExt cx="338" cy="253"/>
          </a:xfrm>
        </p:grpSpPr>
        <p:grpSp>
          <p:nvGrpSpPr>
            <p:cNvPr id="72815" name="Group 487"/>
            <p:cNvGrpSpPr>
              <a:grpSpLocks/>
            </p:cNvGrpSpPr>
            <p:nvPr/>
          </p:nvGrpSpPr>
          <p:grpSpPr bwMode="auto">
            <a:xfrm>
              <a:off x="3328" y="2543"/>
              <a:ext cx="327" cy="81"/>
              <a:chOff x="2199" y="955"/>
              <a:chExt cx="2547" cy="506"/>
            </a:xfrm>
          </p:grpSpPr>
          <p:sp>
            <p:nvSpPr>
              <p:cNvPr id="72836" name="Freeform 488"/>
              <p:cNvSpPr>
                <a:spLocks/>
              </p:cNvSpPr>
              <p:nvPr/>
            </p:nvSpPr>
            <p:spPr bwMode="auto">
              <a:xfrm>
                <a:off x="2199" y="1166"/>
                <a:ext cx="260" cy="281"/>
              </a:xfrm>
              <a:custGeom>
                <a:avLst/>
                <a:gdLst>
                  <a:gd name="T0" fmla="*/ 260 w 260"/>
                  <a:gd name="T1" fmla="*/ 0 h 281"/>
                  <a:gd name="T2" fmla="*/ 42 w 260"/>
                  <a:gd name="T3" fmla="*/ 112 h 281"/>
                  <a:gd name="T4" fmla="*/ 35 w 260"/>
                  <a:gd name="T5" fmla="*/ 211 h 281"/>
                  <a:gd name="T6" fmla="*/ 253 w 260"/>
                  <a:gd name="T7" fmla="*/ 281 h 28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60" h="281">
                    <a:moveTo>
                      <a:pt x="260" y="0"/>
                    </a:moveTo>
                    <a:cubicBezTo>
                      <a:pt x="224" y="19"/>
                      <a:pt x="79" y="77"/>
                      <a:pt x="42" y="112"/>
                    </a:cubicBezTo>
                    <a:cubicBezTo>
                      <a:pt x="5" y="143"/>
                      <a:pt x="0" y="183"/>
                      <a:pt x="35" y="211"/>
                    </a:cubicBezTo>
                    <a:cubicBezTo>
                      <a:pt x="70" y="239"/>
                      <a:pt x="208" y="266"/>
                      <a:pt x="253" y="281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37" name="Freeform 489"/>
              <p:cNvSpPr>
                <a:spLocks/>
              </p:cNvSpPr>
              <p:nvPr/>
            </p:nvSpPr>
            <p:spPr bwMode="auto">
              <a:xfrm>
                <a:off x="2482" y="1040"/>
                <a:ext cx="900" cy="421"/>
              </a:xfrm>
              <a:custGeom>
                <a:avLst/>
                <a:gdLst>
                  <a:gd name="T0" fmla="*/ 531 w 900"/>
                  <a:gd name="T1" fmla="*/ 0 h 421"/>
                  <a:gd name="T2" fmla="*/ 279 w 900"/>
                  <a:gd name="T3" fmla="*/ 77 h 421"/>
                  <a:gd name="T4" fmla="*/ 68 w 900"/>
                  <a:gd name="T5" fmla="*/ 182 h 421"/>
                  <a:gd name="T6" fmla="*/ 33 w 900"/>
                  <a:gd name="T7" fmla="*/ 323 h 421"/>
                  <a:gd name="T8" fmla="*/ 328 w 900"/>
                  <a:gd name="T9" fmla="*/ 400 h 421"/>
                  <a:gd name="T10" fmla="*/ 812 w 900"/>
                  <a:gd name="T11" fmla="*/ 421 h 421"/>
                  <a:gd name="T12" fmla="*/ 855 w 900"/>
                  <a:gd name="T13" fmla="*/ 400 h 4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00" h="421">
                    <a:moveTo>
                      <a:pt x="531" y="0"/>
                    </a:moveTo>
                    <a:cubicBezTo>
                      <a:pt x="489" y="13"/>
                      <a:pt x="356" y="47"/>
                      <a:pt x="279" y="77"/>
                    </a:cubicBezTo>
                    <a:cubicBezTo>
                      <a:pt x="202" y="107"/>
                      <a:pt x="109" y="141"/>
                      <a:pt x="68" y="182"/>
                    </a:cubicBezTo>
                    <a:cubicBezTo>
                      <a:pt x="31" y="213"/>
                      <a:pt x="0" y="292"/>
                      <a:pt x="33" y="323"/>
                    </a:cubicBezTo>
                    <a:cubicBezTo>
                      <a:pt x="76" y="359"/>
                      <a:pt x="198" y="384"/>
                      <a:pt x="328" y="400"/>
                    </a:cubicBezTo>
                    <a:cubicBezTo>
                      <a:pt x="458" y="416"/>
                      <a:pt x="724" y="421"/>
                      <a:pt x="812" y="421"/>
                    </a:cubicBezTo>
                    <a:cubicBezTo>
                      <a:pt x="900" y="421"/>
                      <a:pt x="846" y="404"/>
                      <a:pt x="855" y="40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38" name="Freeform 490"/>
              <p:cNvSpPr>
                <a:spLocks/>
              </p:cNvSpPr>
              <p:nvPr/>
            </p:nvSpPr>
            <p:spPr bwMode="auto">
              <a:xfrm>
                <a:off x="2782" y="1068"/>
                <a:ext cx="428" cy="269"/>
              </a:xfrm>
              <a:custGeom>
                <a:avLst/>
                <a:gdLst>
                  <a:gd name="T0" fmla="*/ 428 w 428"/>
                  <a:gd name="T1" fmla="*/ 0 h 269"/>
                  <a:gd name="T2" fmla="*/ 217 w 428"/>
                  <a:gd name="T3" fmla="*/ 35 h 269"/>
                  <a:gd name="T4" fmla="*/ 21 w 428"/>
                  <a:gd name="T5" fmla="*/ 140 h 269"/>
                  <a:gd name="T6" fmla="*/ 91 w 428"/>
                  <a:gd name="T7" fmla="*/ 246 h 269"/>
                  <a:gd name="T8" fmla="*/ 231 w 428"/>
                  <a:gd name="T9" fmla="*/ 267 h 269"/>
                  <a:gd name="T10" fmla="*/ 414 w 428"/>
                  <a:gd name="T11" fmla="*/ 260 h 26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28" h="269">
                    <a:moveTo>
                      <a:pt x="428" y="0"/>
                    </a:moveTo>
                    <a:cubicBezTo>
                      <a:pt x="428" y="0"/>
                      <a:pt x="217" y="35"/>
                      <a:pt x="217" y="35"/>
                    </a:cubicBezTo>
                    <a:cubicBezTo>
                      <a:pt x="217" y="35"/>
                      <a:pt x="42" y="105"/>
                      <a:pt x="21" y="140"/>
                    </a:cubicBezTo>
                    <a:cubicBezTo>
                      <a:pt x="0" y="175"/>
                      <a:pt x="14" y="217"/>
                      <a:pt x="91" y="246"/>
                    </a:cubicBezTo>
                    <a:cubicBezTo>
                      <a:pt x="126" y="267"/>
                      <a:pt x="177" y="265"/>
                      <a:pt x="231" y="267"/>
                    </a:cubicBezTo>
                    <a:cubicBezTo>
                      <a:pt x="285" y="269"/>
                      <a:pt x="376" y="262"/>
                      <a:pt x="414" y="26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39" name="Freeform 491"/>
              <p:cNvSpPr>
                <a:spLocks/>
              </p:cNvSpPr>
              <p:nvPr/>
            </p:nvSpPr>
            <p:spPr bwMode="auto">
              <a:xfrm>
                <a:off x="3554" y="1075"/>
                <a:ext cx="377" cy="239"/>
              </a:xfrm>
              <a:custGeom>
                <a:avLst/>
                <a:gdLst>
                  <a:gd name="T0" fmla="*/ 42 w 377"/>
                  <a:gd name="T1" fmla="*/ 239 h 239"/>
                  <a:gd name="T2" fmla="*/ 335 w 377"/>
                  <a:gd name="T3" fmla="*/ 146 h 239"/>
                  <a:gd name="T4" fmla="*/ 342 w 377"/>
                  <a:gd name="T5" fmla="*/ 47 h 239"/>
                  <a:gd name="T6" fmla="*/ 0 w 377"/>
                  <a:gd name="T7" fmla="*/ 0 h 23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77" h="239">
                    <a:moveTo>
                      <a:pt x="42" y="239"/>
                    </a:moveTo>
                    <a:cubicBezTo>
                      <a:pt x="89" y="224"/>
                      <a:pt x="285" y="178"/>
                      <a:pt x="335" y="146"/>
                    </a:cubicBezTo>
                    <a:cubicBezTo>
                      <a:pt x="372" y="115"/>
                      <a:pt x="377" y="75"/>
                      <a:pt x="342" y="47"/>
                    </a:cubicBezTo>
                    <a:cubicBezTo>
                      <a:pt x="286" y="23"/>
                      <a:pt x="71" y="10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40" name="Freeform 492"/>
              <p:cNvSpPr>
                <a:spLocks/>
              </p:cNvSpPr>
              <p:nvPr/>
            </p:nvSpPr>
            <p:spPr bwMode="auto">
              <a:xfrm>
                <a:off x="3646" y="997"/>
                <a:ext cx="660" cy="336"/>
              </a:xfrm>
              <a:custGeom>
                <a:avLst/>
                <a:gdLst>
                  <a:gd name="T0" fmla="*/ 390 w 646"/>
                  <a:gd name="T1" fmla="*/ 592 h 300"/>
                  <a:gd name="T2" fmla="*/ 555 w 646"/>
                  <a:gd name="T3" fmla="*/ 501 h 300"/>
                  <a:gd name="T4" fmla="*/ 690 w 646"/>
                  <a:gd name="T5" fmla="*/ 377 h 300"/>
                  <a:gd name="T6" fmla="*/ 713 w 646"/>
                  <a:gd name="T7" fmla="*/ 211 h 300"/>
                  <a:gd name="T8" fmla="*/ 522 w 646"/>
                  <a:gd name="T9" fmla="*/ 119 h 300"/>
                  <a:gd name="T10" fmla="*/ 0 w 646"/>
                  <a:gd name="T11" fmla="*/ 0 h 3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46" h="300">
                    <a:moveTo>
                      <a:pt x="343" y="300"/>
                    </a:moveTo>
                    <a:cubicBezTo>
                      <a:pt x="367" y="292"/>
                      <a:pt x="443" y="272"/>
                      <a:pt x="487" y="254"/>
                    </a:cubicBezTo>
                    <a:cubicBezTo>
                      <a:pt x="531" y="236"/>
                      <a:pt x="584" y="216"/>
                      <a:pt x="607" y="191"/>
                    </a:cubicBezTo>
                    <a:cubicBezTo>
                      <a:pt x="628" y="173"/>
                      <a:pt x="646" y="125"/>
                      <a:pt x="627" y="107"/>
                    </a:cubicBezTo>
                    <a:cubicBezTo>
                      <a:pt x="603" y="85"/>
                      <a:pt x="563" y="79"/>
                      <a:pt x="459" y="61"/>
                    </a:cubicBezTo>
                    <a:cubicBezTo>
                      <a:pt x="355" y="43"/>
                      <a:pt x="76" y="10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41" name="Freeform 493"/>
              <p:cNvSpPr>
                <a:spLocks/>
              </p:cNvSpPr>
              <p:nvPr/>
            </p:nvSpPr>
            <p:spPr bwMode="auto">
              <a:xfrm>
                <a:off x="4116" y="955"/>
                <a:ext cx="630" cy="397"/>
              </a:xfrm>
              <a:custGeom>
                <a:avLst/>
                <a:gdLst>
                  <a:gd name="T0" fmla="*/ 320 w 630"/>
                  <a:gd name="T1" fmla="*/ 397 h 397"/>
                  <a:gd name="T2" fmla="*/ 468 w 630"/>
                  <a:gd name="T3" fmla="*/ 345 h 397"/>
                  <a:gd name="T4" fmla="*/ 590 w 630"/>
                  <a:gd name="T5" fmla="*/ 275 h 397"/>
                  <a:gd name="T6" fmla="*/ 611 w 630"/>
                  <a:gd name="T7" fmla="*/ 181 h 397"/>
                  <a:gd name="T8" fmla="*/ 439 w 630"/>
                  <a:gd name="T9" fmla="*/ 129 h 397"/>
                  <a:gd name="T10" fmla="*/ 0 w 630"/>
                  <a:gd name="T11" fmla="*/ 0 h 3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30" h="397">
                    <a:moveTo>
                      <a:pt x="320" y="397"/>
                    </a:moveTo>
                    <a:cubicBezTo>
                      <a:pt x="345" y="388"/>
                      <a:pt x="423" y="366"/>
                      <a:pt x="468" y="345"/>
                    </a:cubicBezTo>
                    <a:cubicBezTo>
                      <a:pt x="513" y="325"/>
                      <a:pt x="567" y="303"/>
                      <a:pt x="590" y="275"/>
                    </a:cubicBezTo>
                    <a:cubicBezTo>
                      <a:pt x="612" y="255"/>
                      <a:pt x="630" y="201"/>
                      <a:pt x="611" y="181"/>
                    </a:cubicBezTo>
                    <a:cubicBezTo>
                      <a:pt x="586" y="156"/>
                      <a:pt x="541" y="159"/>
                      <a:pt x="439" y="129"/>
                    </a:cubicBezTo>
                    <a:cubicBezTo>
                      <a:pt x="337" y="99"/>
                      <a:pt x="91" y="27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pic>
          <p:nvPicPr>
            <p:cNvPr id="72816" name="Picture 571" descr="laptop_keyboard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3381" y="2696"/>
              <a:ext cx="245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817" name="Freeform 572"/>
            <p:cNvSpPr>
              <a:spLocks/>
            </p:cNvSpPr>
            <p:nvPr/>
          </p:nvSpPr>
          <p:spPr bwMode="auto">
            <a:xfrm>
              <a:off x="3462" y="2598"/>
              <a:ext cx="197" cy="131"/>
            </a:xfrm>
            <a:custGeom>
              <a:avLst/>
              <a:gdLst>
                <a:gd name="T0" fmla="*/ 0 w 2982"/>
                <a:gd name="T1" fmla="*/ 0 h 2442"/>
                <a:gd name="T2" fmla="*/ 0 w 2982"/>
                <a:gd name="T3" fmla="*/ 0 h 2442"/>
                <a:gd name="T4" fmla="*/ 0 w 2982"/>
                <a:gd name="T5" fmla="*/ 0 h 2442"/>
                <a:gd name="T6" fmla="*/ 0 w 2982"/>
                <a:gd name="T7" fmla="*/ 0 h 2442"/>
                <a:gd name="T8" fmla="*/ 0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pic>
          <p:nvPicPr>
            <p:cNvPr id="72818" name="Picture 573" descr="screen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2" y="2601"/>
              <a:ext cx="179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819" name="Freeform 574"/>
            <p:cNvSpPr>
              <a:spLocks/>
            </p:cNvSpPr>
            <p:nvPr/>
          </p:nvSpPr>
          <p:spPr bwMode="auto">
            <a:xfrm>
              <a:off x="3498" y="2594"/>
              <a:ext cx="167" cy="25"/>
            </a:xfrm>
            <a:custGeom>
              <a:avLst/>
              <a:gdLst>
                <a:gd name="T0" fmla="*/ 0 w 2528"/>
                <a:gd name="T1" fmla="*/ 0 h 455"/>
                <a:gd name="T2" fmla="*/ 0 w 2528"/>
                <a:gd name="T3" fmla="*/ 0 h 455"/>
                <a:gd name="T4" fmla="*/ 0 w 2528"/>
                <a:gd name="T5" fmla="*/ 0 h 455"/>
                <a:gd name="T6" fmla="*/ 0 w 2528"/>
                <a:gd name="T7" fmla="*/ 0 h 455"/>
                <a:gd name="T8" fmla="*/ 0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20" name="Freeform 575"/>
            <p:cNvSpPr>
              <a:spLocks/>
            </p:cNvSpPr>
            <p:nvPr/>
          </p:nvSpPr>
          <p:spPr bwMode="auto">
            <a:xfrm>
              <a:off x="3461" y="2594"/>
              <a:ext cx="46" cy="102"/>
            </a:xfrm>
            <a:custGeom>
              <a:avLst/>
              <a:gdLst>
                <a:gd name="T0" fmla="*/ 0 w 702"/>
                <a:gd name="T1" fmla="*/ 0 h 1893"/>
                <a:gd name="T2" fmla="*/ 0 w 702"/>
                <a:gd name="T3" fmla="*/ 0 h 1893"/>
                <a:gd name="T4" fmla="*/ 0 w 702"/>
                <a:gd name="T5" fmla="*/ 0 h 1893"/>
                <a:gd name="T6" fmla="*/ 0 w 702"/>
                <a:gd name="T7" fmla="*/ 0 h 1893"/>
                <a:gd name="T8" fmla="*/ 0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21" name="Freeform 576"/>
            <p:cNvSpPr>
              <a:spLocks/>
            </p:cNvSpPr>
            <p:nvPr/>
          </p:nvSpPr>
          <p:spPr bwMode="auto">
            <a:xfrm>
              <a:off x="3614" y="2612"/>
              <a:ext cx="50" cy="117"/>
            </a:xfrm>
            <a:custGeom>
              <a:avLst/>
              <a:gdLst>
                <a:gd name="T0" fmla="*/ 0 w 756"/>
                <a:gd name="T1" fmla="*/ 0 h 2184"/>
                <a:gd name="T2" fmla="*/ 0 w 756"/>
                <a:gd name="T3" fmla="*/ 0 h 2184"/>
                <a:gd name="T4" fmla="*/ 0 w 756"/>
                <a:gd name="T5" fmla="*/ 0 h 2184"/>
                <a:gd name="T6" fmla="*/ 0 w 756"/>
                <a:gd name="T7" fmla="*/ 0 h 2184"/>
                <a:gd name="T8" fmla="*/ 0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22" name="Freeform 577"/>
            <p:cNvSpPr>
              <a:spLocks/>
            </p:cNvSpPr>
            <p:nvPr/>
          </p:nvSpPr>
          <p:spPr bwMode="auto">
            <a:xfrm>
              <a:off x="3460" y="2690"/>
              <a:ext cx="183" cy="40"/>
            </a:xfrm>
            <a:custGeom>
              <a:avLst/>
              <a:gdLst>
                <a:gd name="T0" fmla="*/ 0 w 2773"/>
                <a:gd name="T1" fmla="*/ 0 h 738"/>
                <a:gd name="T2" fmla="*/ 0 w 2773"/>
                <a:gd name="T3" fmla="*/ 0 h 738"/>
                <a:gd name="T4" fmla="*/ 0 w 2773"/>
                <a:gd name="T5" fmla="*/ 0 h 738"/>
                <a:gd name="T6" fmla="*/ 0 w 2773"/>
                <a:gd name="T7" fmla="*/ 0 h 738"/>
                <a:gd name="T8" fmla="*/ 0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23" name="Freeform 578"/>
            <p:cNvSpPr>
              <a:spLocks/>
            </p:cNvSpPr>
            <p:nvPr/>
          </p:nvSpPr>
          <p:spPr bwMode="auto">
            <a:xfrm>
              <a:off x="3619" y="2613"/>
              <a:ext cx="47" cy="118"/>
            </a:xfrm>
            <a:custGeom>
              <a:avLst/>
              <a:gdLst>
                <a:gd name="T0" fmla="*/ 0 w 637"/>
                <a:gd name="T1" fmla="*/ 0 h 1659"/>
                <a:gd name="T2" fmla="*/ 0 w 637"/>
                <a:gd name="T3" fmla="*/ 0 h 1659"/>
                <a:gd name="T4" fmla="*/ 0 w 637"/>
                <a:gd name="T5" fmla="*/ 0 h 1659"/>
                <a:gd name="T6" fmla="*/ 0 w 637"/>
                <a:gd name="T7" fmla="*/ 0 h 1659"/>
                <a:gd name="T8" fmla="*/ 0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24" name="Freeform 579"/>
            <p:cNvSpPr>
              <a:spLocks/>
            </p:cNvSpPr>
            <p:nvPr/>
          </p:nvSpPr>
          <p:spPr bwMode="auto">
            <a:xfrm>
              <a:off x="3460" y="2696"/>
              <a:ext cx="163" cy="39"/>
            </a:xfrm>
            <a:custGeom>
              <a:avLst/>
              <a:gdLst>
                <a:gd name="T0" fmla="*/ 0 w 2216"/>
                <a:gd name="T1" fmla="*/ 0 h 550"/>
                <a:gd name="T2" fmla="*/ 0 w 2216"/>
                <a:gd name="T3" fmla="*/ 0 h 550"/>
                <a:gd name="T4" fmla="*/ 0 w 2216"/>
                <a:gd name="T5" fmla="*/ 0 h 550"/>
                <a:gd name="T6" fmla="*/ 0 w 2216"/>
                <a:gd name="T7" fmla="*/ 0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72825" name="Group 580"/>
            <p:cNvGrpSpPr>
              <a:grpSpLocks/>
            </p:cNvGrpSpPr>
            <p:nvPr/>
          </p:nvGrpSpPr>
          <p:grpSpPr bwMode="auto">
            <a:xfrm>
              <a:off x="3458" y="2737"/>
              <a:ext cx="55" cy="24"/>
              <a:chOff x="1740" y="2642"/>
              <a:chExt cx="752" cy="327"/>
            </a:xfrm>
          </p:grpSpPr>
          <p:sp>
            <p:nvSpPr>
              <p:cNvPr id="72830" name="Freeform 581"/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31" name="Freeform 582"/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32" name="Freeform 583"/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33" name="Freeform 584"/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34" name="Freeform 585"/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35" name="Freeform 586"/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72826" name="Freeform 587"/>
            <p:cNvSpPr>
              <a:spLocks/>
            </p:cNvSpPr>
            <p:nvPr/>
          </p:nvSpPr>
          <p:spPr bwMode="auto">
            <a:xfrm>
              <a:off x="3552" y="2741"/>
              <a:ext cx="67" cy="51"/>
            </a:xfrm>
            <a:custGeom>
              <a:avLst/>
              <a:gdLst>
                <a:gd name="T0" fmla="*/ 0 w 990"/>
                <a:gd name="T1" fmla="*/ 0 h 792"/>
                <a:gd name="T2" fmla="*/ 0 w 990"/>
                <a:gd name="T3" fmla="*/ 0 h 792"/>
                <a:gd name="T4" fmla="*/ 0 w 990"/>
                <a:gd name="T5" fmla="*/ 0 h 792"/>
                <a:gd name="T6" fmla="*/ 0 w 990"/>
                <a:gd name="T7" fmla="*/ 0 h 792"/>
                <a:gd name="T8" fmla="*/ 0 w 990"/>
                <a:gd name="T9" fmla="*/ 0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27" name="Freeform 588"/>
            <p:cNvSpPr>
              <a:spLocks/>
            </p:cNvSpPr>
            <p:nvPr/>
          </p:nvSpPr>
          <p:spPr bwMode="auto">
            <a:xfrm>
              <a:off x="3381" y="2745"/>
              <a:ext cx="171" cy="46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28" name="Freeform 591"/>
            <p:cNvSpPr>
              <a:spLocks/>
            </p:cNvSpPr>
            <p:nvPr/>
          </p:nvSpPr>
          <p:spPr bwMode="auto">
            <a:xfrm>
              <a:off x="3387" y="2738"/>
              <a:ext cx="162" cy="45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29" name="Freeform 592"/>
            <p:cNvSpPr>
              <a:spLocks/>
            </p:cNvSpPr>
            <p:nvPr/>
          </p:nvSpPr>
          <p:spPr bwMode="auto">
            <a:xfrm flipV="1">
              <a:off x="3549" y="2735"/>
              <a:ext cx="66" cy="47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72729" name="Group 631"/>
          <p:cNvGrpSpPr>
            <a:grpSpLocks/>
          </p:cNvGrpSpPr>
          <p:nvPr/>
        </p:nvGrpSpPr>
        <p:grpSpPr bwMode="auto">
          <a:xfrm>
            <a:off x="3308350" y="4614863"/>
            <a:ext cx="585788" cy="419100"/>
            <a:chOff x="5096" y="2218"/>
            <a:chExt cx="369" cy="264"/>
          </a:xfrm>
        </p:grpSpPr>
        <p:grpSp>
          <p:nvGrpSpPr>
            <p:cNvPr id="72806" name="Group 622"/>
            <p:cNvGrpSpPr>
              <a:grpSpLocks/>
            </p:cNvGrpSpPr>
            <p:nvPr/>
          </p:nvGrpSpPr>
          <p:grpSpPr bwMode="auto">
            <a:xfrm>
              <a:off x="5096" y="2218"/>
              <a:ext cx="327" cy="81"/>
              <a:chOff x="2199" y="955"/>
              <a:chExt cx="2547" cy="506"/>
            </a:xfrm>
          </p:grpSpPr>
          <p:sp>
            <p:nvSpPr>
              <p:cNvPr id="72809" name="Freeform 623"/>
              <p:cNvSpPr>
                <a:spLocks/>
              </p:cNvSpPr>
              <p:nvPr/>
            </p:nvSpPr>
            <p:spPr bwMode="auto">
              <a:xfrm>
                <a:off x="2199" y="1166"/>
                <a:ext cx="260" cy="281"/>
              </a:xfrm>
              <a:custGeom>
                <a:avLst/>
                <a:gdLst>
                  <a:gd name="T0" fmla="*/ 260 w 260"/>
                  <a:gd name="T1" fmla="*/ 0 h 281"/>
                  <a:gd name="T2" fmla="*/ 42 w 260"/>
                  <a:gd name="T3" fmla="*/ 112 h 281"/>
                  <a:gd name="T4" fmla="*/ 35 w 260"/>
                  <a:gd name="T5" fmla="*/ 211 h 281"/>
                  <a:gd name="T6" fmla="*/ 253 w 260"/>
                  <a:gd name="T7" fmla="*/ 281 h 28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60" h="281">
                    <a:moveTo>
                      <a:pt x="260" y="0"/>
                    </a:moveTo>
                    <a:cubicBezTo>
                      <a:pt x="224" y="19"/>
                      <a:pt x="79" y="77"/>
                      <a:pt x="42" y="112"/>
                    </a:cubicBezTo>
                    <a:cubicBezTo>
                      <a:pt x="5" y="143"/>
                      <a:pt x="0" y="183"/>
                      <a:pt x="35" y="211"/>
                    </a:cubicBezTo>
                    <a:cubicBezTo>
                      <a:pt x="70" y="239"/>
                      <a:pt x="208" y="266"/>
                      <a:pt x="253" y="281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10" name="Freeform 624"/>
              <p:cNvSpPr>
                <a:spLocks/>
              </p:cNvSpPr>
              <p:nvPr/>
            </p:nvSpPr>
            <p:spPr bwMode="auto">
              <a:xfrm>
                <a:off x="2482" y="1040"/>
                <a:ext cx="900" cy="421"/>
              </a:xfrm>
              <a:custGeom>
                <a:avLst/>
                <a:gdLst>
                  <a:gd name="T0" fmla="*/ 531 w 900"/>
                  <a:gd name="T1" fmla="*/ 0 h 421"/>
                  <a:gd name="T2" fmla="*/ 279 w 900"/>
                  <a:gd name="T3" fmla="*/ 77 h 421"/>
                  <a:gd name="T4" fmla="*/ 68 w 900"/>
                  <a:gd name="T5" fmla="*/ 182 h 421"/>
                  <a:gd name="T6" fmla="*/ 33 w 900"/>
                  <a:gd name="T7" fmla="*/ 323 h 421"/>
                  <a:gd name="T8" fmla="*/ 328 w 900"/>
                  <a:gd name="T9" fmla="*/ 400 h 421"/>
                  <a:gd name="T10" fmla="*/ 812 w 900"/>
                  <a:gd name="T11" fmla="*/ 421 h 421"/>
                  <a:gd name="T12" fmla="*/ 855 w 900"/>
                  <a:gd name="T13" fmla="*/ 400 h 4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00" h="421">
                    <a:moveTo>
                      <a:pt x="531" y="0"/>
                    </a:moveTo>
                    <a:cubicBezTo>
                      <a:pt x="489" y="13"/>
                      <a:pt x="356" y="47"/>
                      <a:pt x="279" y="77"/>
                    </a:cubicBezTo>
                    <a:cubicBezTo>
                      <a:pt x="202" y="107"/>
                      <a:pt x="109" y="141"/>
                      <a:pt x="68" y="182"/>
                    </a:cubicBezTo>
                    <a:cubicBezTo>
                      <a:pt x="31" y="213"/>
                      <a:pt x="0" y="292"/>
                      <a:pt x="33" y="323"/>
                    </a:cubicBezTo>
                    <a:cubicBezTo>
                      <a:pt x="76" y="359"/>
                      <a:pt x="198" y="384"/>
                      <a:pt x="328" y="400"/>
                    </a:cubicBezTo>
                    <a:cubicBezTo>
                      <a:pt x="458" y="416"/>
                      <a:pt x="724" y="421"/>
                      <a:pt x="812" y="421"/>
                    </a:cubicBezTo>
                    <a:cubicBezTo>
                      <a:pt x="900" y="421"/>
                      <a:pt x="846" y="404"/>
                      <a:pt x="855" y="40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11" name="Freeform 625"/>
              <p:cNvSpPr>
                <a:spLocks/>
              </p:cNvSpPr>
              <p:nvPr/>
            </p:nvSpPr>
            <p:spPr bwMode="auto">
              <a:xfrm>
                <a:off x="2782" y="1068"/>
                <a:ext cx="428" cy="269"/>
              </a:xfrm>
              <a:custGeom>
                <a:avLst/>
                <a:gdLst>
                  <a:gd name="T0" fmla="*/ 428 w 428"/>
                  <a:gd name="T1" fmla="*/ 0 h 269"/>
                  <a:gd name="T2" fmla="*/ 217 w 428"/>
                  <a:gd name="T3" fmla="*/ 35 h 269"/>
                  <a:gd name="T4" fmla="*/ 21 w 428"/>
                  <a:gd name="T5" fmla="*/ 140 h 269"/>
                  <a:gd name="T6" fmla="*/ 91 w 428"/>
                  <a:gd name="T7" fmla="*/ 246 h 269"/>
                  <a:gd name="T8" fmla="*/ 231 w 428"/>
                  <a:gd name="T9" fmla="*/ 267 h 269"/>
                  <a:gd name="T10" fmla="*/ 414 w 428"/>
                  <a:gd name="T11" fmla="*/ 260 h 26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28" h="269">
                    <a:moveTo>
                      <a:pt x="428" y="0"/>
                    </a:moveTo>
                    <a:cubicBezTo>
                      <a:pt x="428" y="0"/>
                      <a:pt x="217" y="35"/>
                      <a:pt x="217" y="35"/>
                    </a:cubicBezTo>
                    <a:cubicBezTo>
                      <a:pt x="217" y="35"/>
                      <a:pt x="42" y="105"/>
                      <a:pt x="21" y="140"/>
                    </a:cubicBezTo>
                    <a:cubicBezTo>
                      <a:pt x="0" y="175"/>
                      <a:pt x="14" y="217"/>
                      <a:pt x="91" y="246"/>
                    </a:cubicBezTo>
                    <a:cubicBezTo>
                      <a:pt x="126" y="267"/>
                      <a:pt x="177" y="265"/>
                      <a:pt x="231" y="267"/>
                    </a:cubicBezTo>
                    <a:cubicBezTo>
                      <a:pt x="285" y="269"/>
                      <a:pt x="376" y="262"/>
                      <a:pt x="414" y="26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12" name="Freeform 626"/>
              <p:cNvSpPr>
                <a:spLocks/>
              </p:cNvSpPr>
              <p:nvPr/>
            </p:nvSpPr>
            <p:spPr bwMode="auto">
              <a:xfrm>
                <a:off x="3554" y="1075"/>
                <a:ext cx="377" cy="239"/>
              </a:xfrm>
              <a:custGeom>
                <a:avLst/>
                <a:gdLst>
                  <a:gd name="T0" fmla="*/ 42 w 377"/>
                  <a:gd name="T1" fmla="*/ 239 h 239"/>
                  <a:gd name="T2" fmla="*/ 335 w 377"/>
                  <a:gd name="T3" fmla="*/ 146 h 239"/>
                  <a:gd name="T4" fmla="*/ 342 w 377"/>
                  <a:gd name="T5" fmla="*/ 47 h 239"/>
                  <a:gd name="T6" fmla="*/ 0 w 377"/>
                  <a:gd name="T7" fmla="*/ 0 h 23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77" h="239">
                    <a:moveTo>
                      <a:pt x="42" y="239"/>
                    </a:moveTo>
                    <a:cubicBezTo>
                      <a:pt x="89" y="224"/>
                      <a:pt x="285" y="178"/>
                      <a:pt x="335" y="146"/>
                    </a:cubicBezTo>
                    <a:cubicBezTo>
                      <a:pt x="372" y="115"/>
                      <a:pt x="377" y="75"/>
                      <a:pt x="342" y="47"/>
                    </a:cubicBezTo>
                    <a:cubicBezTo>
                      <a:pt x="286" y="23"/>
                      <a:pt x="71" y="10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13" name="Freeform 627"/>
              <p:cNvSpPr>
                <a:spLocks/>
              </p:cNvSpPr>
              <p:nvPr/>
            </p:nvSpPr>
            <p:spPr bwMode="auto">
              <a:xfrm>
                <a:off x="3646" y="997"/>
                <a:ext cx="660" cy="336"/>
              </a:xfrm>
              <a:custGeom>
                <a:avLst/>
                <a:gdLst>
                  <a:gd name="T0" fmla="*/ 390 w 646"/>
                  <a:gd name="T1" fmla="*/ 592 h 300"/>
                  <a:gd name="T2" fmla="*/ 555 w 646"/>
                  <a:gd name="T3" fmla="*/ 501 h 300"/>
                  <a:gd name="T4" fmla="*/ 690 w 646"/>
                  <a:gd name="T5" fmla="*/ 377 h 300"/>
                  <a:gd name="T6" fmla="*/ 713 w 646"/>
                  <a:gd name="T7" fmla="*/ 211 h 300"/>
                  <a:gd name="T8" fmla="*/ 522 w 646"/>
                  <a:gd name="T9" fmla="*/ 119 h 300"/>
                  <a:gd name="T10" fmla="*/ 0 w 646"/>
                  <a:gd name="T11" fmla="*/ 0 h 3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46" h="300">
                    <a:moveTo>
                      <a:pt x="343" y="300"/>
                    </a:moveTo>
                    <a:cubicBezTo>
                      <a:pt x="367" y="292"/>
                      <a:pt x="443" y="272"/>
                      <a:pt x="487" y="254"/>
                    </a:cubicBezTo>
                    <a:cubicBezTo>
                      <a:pt x="531" y="236"/>
                      <a:pt x="584" y="216"/>
                      <a:pt x="607" y="191"/>
                    </a:cubicBezTo>
                    <a:cubicBezTo>
                      <a:pt x="628" y="173"/>
                      <a:pt x="646" y="125"/>
                      <a:pt x="627" y="107"/>
                    </a:cubicBezTo>
                    <a:cubicBezTo>
                      <a:pt x="603" y="85"/>
                      <a:pt x="563" y="79"/>
                      <a:pt x="459" y="61"/>
                    </a:cubicBezTo>
                    <a:cubicBezTo>
                      <a:pt x="355" y="43"/>
                      <a:pt x="76" y="10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14" name="Freeform 628"/>
              <p:cNvSpPr>
                <a:spLocks/>
              </p:cNvSpPr>
              <p:nvPr/>
            </p:nvSpPr>
            <p:spPr bwMode="auto">
              <a:xfrm>
                <a:off x="4116" y="955"/>
                <a:ext cx="630" cy="397"/>
              </a:xfrm>
              <a:custGeom>
                <a:avLst/>
                <a:gdLst>
                  <a:gd name="T0" fmla="*/ 320 w 630"/>
                  <a:gd name="T1" fmla="*/ 397 h 397"/>
                  <a:gd name="T2" fmla="*/ 468 w 630"/>
                  <a:gd name="T3" fmla="*/ 345 h 397"/>
                  <a:gd name="T4" fmla="*/ 590 w 630"/>
                  <a:gd name="T5" fmla="*/ 275 h 397"/>
                  <a:gd name="T6" fmla="*/ 611 w 630"/>
                  <a:gd name="T7" fmla="*/ 181 h 397"/>
                  <a:gd name="T8" fmla="*/ 439 w 630"/>
                  <a:gd name="T9" fmla="*/ 129 h 397"/>
                  <a:gd name="T10" fmla="*/ 0 w 630"/>
                  <a:gd name="T11" fmla="*/ 0 h 3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30" h="397">
                    <a:moveTo>
                      <a:pt x="320" y="397"/>
                    </a:moveTo>
                    <a:cubicBezTo>
                      <a:pt x="345" y="388"/>
                      <a:pt x="423" y="366"/>
                      <a:pt x="468" y="345"/>
                    </a:cubicBezTo>
                    <a:cubicBezTo>
                      <a:pt x="513" y="325"/>
                      <a:pt x="567" y="303"/>
                      <a:pt x="590" y="275"/>
                    </a:cubicBezTo>
                    <a:cubicBezTo>
                      <a:pt x="612" y="255"/>
                      <a:pt x="630" y="201"/>
                      <a:pt x="611" y="181"/>
                    </a:cubicBezTo>
                    <a:cubicBezTo>
                      <a:pt x="586" y="156"/>
                      <a:pt x="541" y="159"/>
                      <a:pt x="439" y="129"/>
                    </a:cubicBezTo>
                    <a:cubicBezTo>
                      <a:pt x="337" y="99"/>
                      <a:pt x="91" y="27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pic>
          <p:nvPicPr>
            <p:cNvPr id="72807" name="Picture 629" descr="access_point_stylized_small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2" y="2250"/>
              <a:ext cx="273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808" name="Picture 630" descr="access_point_stylized_small"/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5" y="2251"/>
              <a:ext cx="26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2730" name="Group 633"/>
          <p:cNvGrpSpPr>
            <a:grpSpLocks/>
          </p:cNvGrpSpPr>
          <p:nvPr/>
        </p:nvGrpSpPr>
        <p:grpSpPr bwMode="auto">
          <a:xfrm>
            <a:off x="3009900" y="5040313"/>
            <a:ext cx="635000" cy="485775"/>
            <a:chOff x="3061" y="2530"/>
            <a:chExt cx="400" cy="306"/>
          </a:xfrm>
        </p:grpSpPr>
        <p:grpSp>
          <p:nvGrpSpPr>
            <p:cNvPr id="72775" name="Group 634"/>
            <p:cNvGrpSpPr>
              <a:grpSpLocks/>
            </p:cNvGrpSpPr>
            <p:nvPr/>
          </p:nvGrpSpPr>
          <p:grpSpPr bwMode="auto">
            <a:xfrm>
              <a:off x="3061" y="2530"/>
              <a:ext cx="327" cy="81"/>
              <a:chOff x="2199" y="955"/>
              <a:chExt cx="2547" cy="506"/>
            </a:xfrm>
          </p:grpSpPr>
          <p:sp>
            <p:nvSpPr>
              <p:cNvPr id="72800" name="Freeform 635"/>
              <p:cNvSpPr>
                <a:spLocks/>
              </p:cNvSpPr>
              <p:nvPr/>
            </p:nvSpPr>
            <p:spPr bwMode="auto">
              <a:xfrm>
                <a:off x="2199" y="1166"/>
                <a:ext cx="260" cy="281"/>
              </a:xfrm>
              <a:custGeom>
                <a:avLst/>
                <a:gdLst>
                  <a:gd name="T0" fmla="*/ 260 w 260"/>
                  <a:gd name="T1" fmla="*/ 0 h 281"/>
                  <a:gd name="T2" fmla="*/ 42 w 260"/>
                  <a:gd name="T3" fmla="*/ 112 h 281"/>
                  <a:gd name="T4" fmla="*/ 35 w 260"/>
                  <a:gd name="T5" fmla="*/ 211 h 281"/>
                  <a:gd name="T6" fmla="*/ 253 w 260"/>
                  <a:gd name="T7" fmla="*/ 281 h 28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60" h="281">
                    <a:moveTo>
                      <a:pt x="260" y="0"/>
                    </a:moveTo>
                    <a:cubicBezTo>
                      <a:pt x="224" y="19"/>
                      <a:pt x="79" y="77"/>
                      <a:pt x="42" y="112"/>
                    </a:cubicBezTo>
                    <a:cubicBezTo>
                      <a:pt x="5" y="143"/>
                      <a:pt x="0" y="183"/>
                      <a:pt x="35" y="211"/>
                    </a:cubicBezTo>
                    <a:cubicBezTo>
                      <a:pt x="70" y="239"/>
                      <a:pt x="208" y="266"/>
                      <a:pt x="253" y="281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01" name="Freeform 636"/>
              <p:cNvSpPr>
                <a:spLocks/>
              </p:cNvSpPr>
              <p:nvPr/>
            </p:nvSpPr>
            <p:spPr bwMode="auto">
              <a:xfrm>
                <a:off x="2482" y="1040"/>
                <a:ext cx="900" cy="421"/>
              </a:xfrm>
              <a:custGeom>
                <a:avLst/>
                <a:gdLst>
                  <a:gd name="T0" fmla="*/ 531 w 900"/>
                  <a:gd name="T1" fmla="*/ 0 h 421"/>
                  <a:gd name="T2" fmla="*/ 279 w 900"/>
                  <a:gd name="T3" fmla="*/ 77 h 421"/>
                  <a:gd name="T4" fmla="*/ 68 w 900"/>
                  <a:gd name="T5" fmla="*/ 182 h 421"/>
                  <a:gd name="T6" fmla="*/ 33 w 900"/>
                  <a:gd name="T7" fmla="*/ 323 h 421"/>
                  <a:gd name="T8" fmla="*/ 328 w 900"/>
                  <a:gd name="T9" fmla="*/ 400 h 421"/>
                  <a:gd name="T10" fmla="*/ 812 w 900"/>
                  <a:gd name="T11" fmla="*/ 421 h 421"/>
                  <a:gd name="T12" fmla="*/ 855 w 900"/>
                  <a:gd name="T13" fmla="*/ 400 h 4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00" h="421">
                    <a:moveTo>
                      <a:pt x="531" y="0"/>
                    </a:moveTo>
                    <a:cubicBezTo>
                      <a:pt x="489" y="13"/>
                      <a:pt x="356" y="47"/>
                      <a:pt x="279" y="77"/>
                    </a:cubicBezTo>
                    <a:cubicBezTo>
                      <a:pt x="202" y="107"/>
                      <a:pt x="109" y="141"/>
                      <a:pt x="68" y="182"/>
                    </a:cubicBezTo>
                    <a:cubicBezTo>
                      <a:pt x="31" y="213"/>
                      <a:pt x="0" y="292"/>
                      <a:pt x="33" y="323"/>
                    </a:cubicBezTo>
                    <a:cubicBezTo>
                      <a:pt x="76" y="359"/>
                      <a:pt x="198" y="384"/>
                      <a:pt x="328" y="400"/>
                    </a:cubicBezTo>
                    <a:cubicBezTo>
                      <a:pt x="458" y="416"/>
                      <a:pt x="724" y="421"/>
                      <a:pt x="812" y="421"/>
                    </a:cubicBezTo>
                    <a:cubicBezTo>
                      <a:pt x="900" y="421"/>
                      <a:pt x="846" y="404"/>
                      <a:pt x="855" y="40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02" name="Freeform 637"/>
              <p:cNvSpPr>
                <a:spLocks/>
              </p:cNvSpPr>
              <p:nvPr/>
            </p:nvSpPr>
            <p:spPr bwMode="auto">
              <a:xfrm>
                <a:off x="2782" y="1068"/>
                <a:ext cx="428" cy="269"/>
              </a:xfrm>
              <a:custGeom>
                <a:avLst/>
                <a:gdLst>
                  <a:gd name="T0" fmla="*/ 428 w 428"/>
                  <a:gd name="T1" fmla="*/ 0 h 269"/>
                  <a:gd name="T2" fmla="*/ 217 w 428"/>
                  <a:gd name="T3" fmla="*/ 35 h 269"/>
                  <a:gd name="T4" fmla="*/ 21 w 428"/>
                  <a:gd name="T5" fmla="*/ 140 h 269"/>
                  <a:gd name="T6" fmla="*/ 91 w 428"/>
                  <a:gd name="T7" fmla="*/ 246 h 269"/>
                  <a:gd name="T8" fmla="*/ 231 w 428"/>
                  <a:gd name="T9" fmla="*/ 267 h 269"/>
                  <a:gd name="T10" fmla="*/ 414 w 428"/>
                  <a:gd name="T11" fmla="*/ 260 h 26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28" h="269">
                    <a:moveTo>
                      <a:pt x="428" y="0"/>
                    </a:moveTo>
                    <a:cubicBezTo>
                      <a:pt x="428" y="0"/>
                      <a:pt x="217" y="35"/>
                      <a:pt x="217" y="35"/>
                    </a:cubicBezTo>
                    <a:cubicBezTo>
                      <a:pt x="217" y="35"/>
                      <a:pt x="42" y="105"/>
                      <a:pt x="21" y="140"/>
                    </a:cubicBezTo>
                    <a:cubicBezTo>
                      <a:pt x="0" y="175"/>
                      <a:pt x="14" y="217"/>
                      <a:pt x="91" y="246"/>
                    </a:cubicBezTo>
                    <a:cubicBezTo>
                      <a:pt x="126" y="267"/>
                      <a:pt x="177" y="265"/>
                      <a:pt x="231" y="267"/>
                    </a:cubicBezTo>
                    <a:cubicBezTo>
                      <a:pt x="285" y="269"/>
                      <a:pt x="376" y="262"/>
                      <a:pt x="414" y="26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03" name="Freeform 638"/>
              <p:cNvSpPr>
                <a:spLocks/>
              </p:cNvSpPr>
              <p:nvPr/>
            </p:nvSpPr>
            <p:spPr bwMode="auto">
              <a:xfrm>
                <a:off x="3554" y="1075"/>
                <a:ext cx="377" cy="239"/>
              </a:xfrm>
              <a:custGeom>
                <a:avLst/>
                <a:gdLst>
                  <a:gd name="T0" fmla="*/ 42 w 377"/>
                  <a:gd name="T1" fmla="*/ 239 h 239"/>
                  <a:gd name="T2" fmla="*/ 335 w 377"/>
                  <a:gd name="T3" fmla="*/ 146 h 239"/>
                  <a:gd name="T4" fmla="*/ 342 w 377"/>
                  <a:gd name="T5" fmla="*/ 47 h 239"/>
                  <a:gd name="T6" fmla="*/ 0 w 377"/>
                  <a:gd name="T7" fmla="*/ 0 h 23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77" h="239">
                    <a:moveTo>
                      <a:pt x="42" y="239"/>
                    </a:moveTo>
                    <a:cubicBezTo>
                      <a:pt x="89" y="224"/>
                      <a:pt x="285" y="178"/>
                      <a:pt x="335" y="146"/>
                    </a:cubicBezTo>
                    <a:cubicBezTo>
                      <a:pt x="372" y="115"/>
                      <a:pt x="377" y="75"/>
                      <a:pt x="342" y="47"/>
                    </a:cubicBezTo>
                    <a:cubicBezTo>
                      <a:pt x="286" y="23"/>
                      <a:pt x="71" y="10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04" name="Freeform 639"/>
              <p:cNvSpPr>
                <a:spLocks/>
              </p:cNvSpPr>
              <p:nvPr/>
            </p:nvSpPr>
            <p:spPr bwMode="auto">
              <a:xfrm>
                <a:off x="3646" y="997"/>
                <a:ext cx="660" cy="336"/>
              </a:xfrm>
              <a:custGeom>
                <a:avLst/>
                <a:gdLst>
                  <a:gd name="T0" fmla="*/ 390 w 646"/>
                  <a:gd name="T1" fmla="*/ 592 h 300"/>
                  <a:gd name="T2" fmla="*/ 555 w 646"/>
                  <a:gd name="T3" fmla="*/ 501 h 300"/>
                  <a:gd name="T4" fmla="*/ 690 w 646"/>
                  <a:gd name="T5" fmla="*/ 377 h 300"/>
                  <a:gd name="T6" fmla="*/ 713 w 646"/>
                  <a:gd name="T7" fmla="*/ 211 h 300"/>
                  <a:gd name="T8" fmla="*/ 522 w 646"/>
                  <a:gd name="T9" fmla="*/ 119 h 300"/>
                  <a:gd name="T10" fmla="*/ 0 w 646"/>
                  <a:gd name="T11" fmla="*/ 0 h 3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46" h="300">
                    <a:moveTo>
                      <a:pt x="343" y="300"/>
                    </a:moveTo>
                    <a:cubicBezTo>
                      <a:pt x="367" y="292"/>
                      <a:pt x="443" y="272"/>
                      <a:pt x="487" y="254"/>
                    </a:cubicBezTo>
                    <a:cubicBezTo>
                      <a:pt x="531" y="236"/>
                      <a:pt x="584" y="216"/>
                      <a:pt x="607" y="191"/>
                    </a:cubicBezTo>
                    <a:cubicBezTo>
                      <a:pt x="628" y="173"/>
                      <a:pt x="646" y="125"/>
                      <a:pt x="627" y="107"/>
                    </a:cubicBezTo>
                    <a:cubicBezTo>
                      <a:pt x="603" y="85"/>
                      <a:pt x="563" y="79"/>
                      <a:pt x="459" y="61"/>
                    </a:cubicBezTo>
                    <a:cubicBezTo>
                      <a:pt x="355" y="43"/>
                      <a:pt x="76" y="10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05" name="Freeform 640"/>
              <p:cNvSpPr>
                <a:spLocks/>
              </p:cNvSpPr>
              <p:nvPr/>
            </p:nvSpPr>
            <p:spPr bwMode="auto">
              <a:xfrm>
                <a:off x="4116" y="955"/>
                <a:ext cx="630" cy="397"/>
              </a:xfrm>
              <a:custGeom>
                <a:avLst/>
                <a:gdLst>
                  <a:gd name="T0" fmla="*/ 320 w 630"/>
                  <a:gd name="T1" fmla="*/ 397 h 397"/>
                  <a:gd name="T2" fmla="*/ 468 w 630"/>
                  <a:gd name="T3" fmla="*/ 345 h 397"/>
                  <a:gd name="T4" fmla="*/ 590 w 630"/>
                  <a:gd name="T5" fmla="*/ 275 h 397"/>
                  <a:gd name="T6" fmla="*/ 611 w 630"/>
                  <a:gd name="T7" fmla="*/ 181 h 397"/>
                  <a:gd name="T8" fmla="*/ 439 w 630"/>
                  <a:gd name="T9" fmla="*/ 129 h 397"/>
                  <a:gd name="T10" fmla="*/ 0 w 630"/>
                  <a:gd name="T11" fmla="*/ 0 h 3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30" h="397">
                    <a:moveTo>
                      <a:pt x="320" y="397"/>
                    </a:moveTo>
                    <a:cubicBezTo>
                      <a:pt x="345" y="388"/>
                      <a:pt x="423" y="366"/>
                      <a:pt x="468" y="345"/>
                    </a:cubicBezTo>
                    <a:cubicBezTo>
                      <a:pt x="513" y="325"/>
                      <a:pt x="567" y="303"/>
                      <a:pt x="590" y="275"/>
                    </a:cubicBezTo>
                    <a:cubicBezTo>
                      <a:pt x="612" y="255"/>
                      <a:pt x="630" y="201"/>
                      <a:pt x="611" y="181"/>
                    </a:cubicBezTo>
                    <a:cubicBezTo>
                      <a:pt x="586" y="156"/>
                      <a:pt x="541" y="159"/>
                      <a:pt x="439" y="129"/>
                    </a:cubicBezTo>
                    <a:cubicBezTo>
                      <a:pt x="337" y="99"/>
                      <a:pt x="91" y="27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pic>
          <p:nvPicPr>
            <p:cNvPr id="72776" name="Picture 641" descr="laptop_keyboard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3109" y="2736"/>
              <a:ext cx="245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777" name="Freeform 642"/>
            <p:cNvSpPr>
              <a:spLocks/>
            </p:cNvSpPr>
            <p:nvPr/>
          </p:nvSpPr>
          <p:spPr bwMode="auto">
            <a:xfrm>
              <a:off x="3190" y="2638"/>
              <a:ext cx="197" cy="131"/>
            </a:xfrm>
            <a:custGeom>
              <a:avLst/>
              <a:gdLst>
                <a:gd name="T0" fmla="*/ 0 w 2982"/>
                <a:gd name="T1" fmla="*/ 0 h 2442"/>
                <a:gd name="T2" fmla="*/ 0 w 2982"/>
                <a:gd name="T3" fmla="*/ 0 h 2442"/>
                <a:gd name="T4" fmla="*/ 0 w 2982"/>
                <a:gd name="T5" fmla="*/ 0 h 2442"/>
                <a:gd name="T6" fmla="*/ 0 w 2982"/>
                <a:gd name="T7" fmla="*/ 0 h 2442"/>
                <a:gd name="T8" fmla="*/ 0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pic>
          <p:nvPicPr>
            <p:cNvPr id="72778" name="Picture 643" descr="screen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0" y="2641"/>
              <a:ext cx="179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779" name="Freeform 644"/>
            <p:cNvSpPr>
              <a:spLocks/>
            </p:cNvSpPr>
            <p:nvPr/>
          </p:nvSpPr>
          <p:spPr bwMode="auto">
            <a:xfrm>
              <a:off x="3226" y="2634"/>
              <a:ext cx="167" cy="25"/>
            </a:xfrm>
            <a:custGeom>
              <a:avLst/>
              <a:gdLst>
                <a:gd name="T0" fmla="*/ 0 w 2528"/>
                <a:gd name="T1" fmla="*/ 0 h 455"/>
                <a:gd name="T2" fmla="*/ 0 w 2528"/>
                <a:gd name="T3" fmla="*/ 0 h 455"/>
                <a:gd name="T4" fmla="*/ 0 w 2528"/>
                <a:gd name="T5" fmla="*/ 0 h 455"/>
                <a:gd name="T6" fmla="*/ 0 w 2528"/>
                <a:gd name="T7" fmla="*/ 0 h 455"/>
                <a:gd name="T8" fmla="*/ 0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80" name="Freeform 645"/>
            <p:cNvSpPr>
              <a:spLocks/>
            </p:cNvSpPr>
            <p:nvPr/>
          </p:nvSpPr>
          <p:spPr bwMode="auto">
            <a:xfrm>
              <a:off x="3189" y="2634"/>
              <a:ext cx="46" cy="102"/>
            </a:xfrm>
            <a:custGeom>
              <a:avLst/>
              <a:gdLst>
                <a:gd name="T0" fmla="*/ 0 w 702"/>
                <a:gd name="T1" fmla="*/ 0 h 1893"/>
                <a:gd name="T2" fmla="*/ 0 w 702"/>
                <a:gd name="T3" fmla="*/ 0 h 1893"/>
                <a:gd name="T4" fmla="*/ 0 w 702"/>
                <a:gd name="T5" fmla="*/ 0 h 1893"/>
                <a:gd name="T6" fmla="*/ 0 w 702"/>
                <a:gd name="T7" fmla="*/ 0 h 1893"/>
                <a:gd name="T8" fmla="*/ 0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81" name="Freeform 646"/>
            <p:cNvSpPr>
              <a:spLocks/>
            </p:cNvSpPr>
            <p:nvPr/>
          </p:nvSpPr>
          <p:spPr bwMode="auto">
            <a:xfrm>
              <a:off x="3342" y="2652"/>
              <a:ext cx="50" cy="117"/>
            </a:xfrm>
            <a:custGeom>
              <a:avLst/>
              <a:gdLst>
                <a:gd name="T0" fmla="*/ 0 w 756"/>
                <a:gd name="T1" fmla="*/ 0 h 2184"/>
                <a:gd name="T2" fmla="*/ 0 w 756"/>
                <a:gd name="T3" fmla="*/ 0 h 2184"/>
                <a:gd name="T4" fmla="*/ 0 w 756"/>
                <a:gd name="T5" fmla="*/ 0 h 2184"/>
                <a:gd name="T6" fmla="*/ 0 w 756"/>
                <a:gd name="T7" fmla="*/ 0 h 2184"/>
                <a:gd name="T8" fmla="*/ 0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82" name="Freeform 647"/>
            <p:cNvSpPr>
              <a:spLocks/>
            </p:cNvSpPr>
            <p:nvPr/>
          </p:nvSpPr>
          <p:spPr bwMode="auto">
            <a:xfrm>
              <a:off x="3188" y="2730"/>
              <a:ext cx="183" cy="40"/>
            </a:xfrm>
            <a:custGeom>
              <a:avLst/>
              <a:gdLst>
                <a:gd name="T0" fmla="*/ 0 w 2773"/>
                <a:gd name="T1" fmla="*/ 0 h 738"/>
                <a:gd name="T2" fmla="*/ 0 w 2773"/>
                <a:gd name="T3" fmla="*/ 0 h 738"/>
                <a:gd name="T4" fmla="*/ 0 w 2773"/>
                <a:gd name="T5" fmla="*/ 0 h 738"/>
                <a:gd name="T6" fmla="*/ 0 w 2773"/>
                <a:gd name="T7" fmla="*/ 0 h 738"/>
                <a:gd name="T8" fmla="*/ 0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83" name="Freeform 648"/>
            <p:cNvSpPr>
              <a:spLocks/>
            </p:cNvSpPr>
            <p:nvPr/>
          </p:nvSpPr>
          <p:spPr bwMode="auto">
            <a:xfrm>
              <a:off x="3347" y="2653"/>
              <a:ext cx="47" cy="118"/>
            </a:xfrm>
            <a:custGeom>
              <a:avLst/>
              <a:gdLst>
                <a:gd name="T0" fmla="*/ 0 w 637"/>
                <a:gd name="T1" fmla="*/ 0 h 1659"/>
                <a:gd name="T2" fmla="*/ 0 w 637"/>
                <a:gd name="T3" fmla="*/ 0 h 1659"/>
                <a:gd name="T4" fmla="*/ 0 w 637"/>
                <a:gd name="T5" fmla="*/ 0 h 1659"/>
                <a:gd name="T6" fmla="*/ 0 w 637"/>
                <a:gd name="T7" fmla="*/ 0 h 1659"/>
                <a:gd name="T8" fmla="*/ 0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84" name="Freeform 649"/>
            <p:cNvSpPr>
              <a:spLocks/>
            </p:cNvSpPr>
            <p:nvPr/>
          </p:nvSpPr>
          <p:spPr bwMode="auto">
            <a:xfrm>
              <a:off x="3188" y="2736"/>
              <a:ext cx="163" cy="39"/>
            </a:xfrm>
            <a:custGeom>
              <a:avLst/>
              <a:gdLst>
                <a:gd name="T0" fmla="*/ 0 w 2216"/>
                <a:gd name="T1" fmla="*/ 0 h 550"/>
                <a:gd name="T2" fmla="*/ 0 w 2216"/>
                <a:gd name="T3" fmla="*/ 0 h 550"/>
                <a:gd name="T4" fmla="*/ 0 w 2216"/>
                <a:gd name="T5" fmla="*/ 0 h 550"/>
                <a:gd name="T6" fmla="*/ 0 w 2216"/>
                <a:gd name="T7" fmla="*/ 0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72785" name="Group 650"/>
            <p:cNvGrpSpPr>
              <a:grpSpLocks/>
            </p:cNvGrpSpPr>
            <p:nvPr/>
          </p:nvGrpSpPr>
          <p:grpSpPr bwMode="auto">
            <a:xfrm>
              <a:off x="3186" y="2777"/>
              <a:ext cx="55" cy="24"/>
              <a:chOff x="1740" y="2642"/>
              <a:chExt cx="752" cy="327"/>
            </a:xfrm>
          </p:grpSpPr>
          <p:sp>
            <p:nvSpPr>
              <p:cNvPr id="72794" name="Freeform 651"/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795" name="Freeform 652"/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796" name="Freeform 653"/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797" name="Freeform 654"/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798" name="Freeform 655"/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799" name="Freeform 656"/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72786" name="Freeform 657"/>
            <p:cNvSpPr>
              <a:spLocks/>
            </p:cNvSpPr>
            <p:nvPr/>
          </p:nvSpPr>
          <p:spPr bwMode="auto">
            <a:xfrm>
              <a:off x="3280" y="2781"/>
              <a:ext cx="67" cy="51"/>
            </a:xfrm>
            <a:custGeom>
              <a:avLst/>
              <a:gdLst>
                <a:gd name="T0" fmla="*/ 0 w 990"/>
                <a:gd name="T1" fmla="*/ 0 h 792"/>
                <a:gd name="T2" fmla="*/ 0 w 990"/>
                <a:gd name="T3" fmla="*/ 0 h 792"/>
                <a:gd name="T4" fmla="*/ 0 w 990"/>
                <a:gd name="T5" fmla="*/ 0 h 792"/>
                <a:gd name="T6" fmla="*/ 0 w 990"/>
                <a:gd name="T7" fmla="*/ 0 h 792"/>
                <a:gd name="T8" fmla="*/ 0 w 990"/>
                <a:gd name="T9" fmla="*/ 0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87" name="Freeform 658"/>
            <p:cNvSpPr>
              <a:spLocks/>
            </p:cNvSpPr>
            <p:nvPr/>
          </p:nvSpPr>
          <p:spPr bwMode="auto">
            <a:xfrm>
              <a:off x="3109" y="2785"/>
              <a:ext cx="171" cy="46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88" name="Freeform 659"/>
            <p:cNvSpPr>
              <a:spLocks/>
            </p:cNvSpPr>
            <p:nvPr/>
          </p:nvSpPr>
          <p:spPr bwMode="auto">
            <a:xfrm>
              <a:off x="3110" y="2776"/>
              <a:ext cx="1" cy="10"/>
            </a:xfrm>
            <a:custGeom>
              <a:avLst/>
              <a:gdLst>
                <a:gd name="T0" fmla="*/ 0 w 26"/>
                <a:gd name="T1" fmla="*/ 0 h 147"/>
                <a:gd name="T2" fmla="*/ 0 w 26"/>
                <a:gd name="T3" fmla="*/ 0 h 147"/>
                <a:gd name="T4" fmla="*/ 0 w 26"/>
                <a:gd name="T5" fmla="*/ 0 h 147"/>
                <a:gd name="T6" fmla="*/ 0 w 26"/>
                <a:gd name="T7" fmla="*/ 0 h 147"/>
                <a:gd name="T8" fmla="*/ 0 w 26"/>
                <a:gd name="T9" fmla="*/ 0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89" name="Freeform 660"/>
            <p:cNvSpPr>
              <a:spLocks/>
            </p:cNvSpPr>
            <p:nvPr/>
          </p:nvSpPr>
          <p:spPr bwMode="auto">
            <a:xfrm>
              <a:off x="3110" y="2738"/>
              <a:ext cx="79" cy="39"/>
            </a:xfrm>
            <a:custGeom>
              <a:avLst/>
              <a:gdLst>
                <a:gd name="T0" fmla="*/ 0 w 1176"/>
                <a:gd name="T1" fmla="*/ 0 h 606"/>
                <a:gd name="T2" fmla="*/ 0 w 1176"/>
                <a:gd name="T3" fmla="*/ 0 h 606"/>
                <a:gd name="T4" fmla="*/ 0 w 1176"/>
                <a:gd name="T5" fmla="*/ 0 h 606"/>
                <a:gd name="T6" fmla="*/ 0 w 1176"/>
                <a:gd name="T7" fmla="*/ 0 h 606"/>
                <a:gd name="T8" fmla="*/ 0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90" name="Freeform 661"/>
            <p:cNvSpPr>
              <a:spLocks/>
            </p:cNvSpPr>
            <p:nvPr/>
          </p:nvSpPr>
          <p:spPr bwMode="auto">
            <a:xfrm>
              <a:off x="3115" y="2778"/>
              <a:ext cx="162" cy="45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91" name="Freeform 662"/>
            <p:cNvSpPr>
              <a:spLocks/>
            </p:cNvSpPr>
            <p:nvPr/>
          </p:nvSpPr>
          <p:spPr bwMode="auto">
            <a:xfrm flipV="1">
              <a:off x="3277" y="2775"/>
              <a:ext cx="66" cy="47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92" name="Freeform 663"/>
            <p:cNvSpPr>
              <a:spLocks/>
            </p:cNvSpPr>
            <p:nvPr/>
          </p:nvSpPr>
          <p:spPr bwMode="auto">
            <a:xfrm>
              <a:off x="3382" y="2736"/>
              <a:ext cx="1" cy="10"/>
            </a:xfrm>
            <a:custGeom>
              <a:avLst/>
              <a:gdLst>
                <a:gd name="T0" fmla="*/ 0 w 26"/>
                <a:gd name="T1" fmla="*/ 0 h 147"/>
                <a:gd name="T2" fmla="*/ 0 w 26"/>
                <a:gd name="T3" fmla="*/ 0 h 147"/>
                <a:gd name="T4" fmla="*/ 0 w 26"/>
                <a:gd name="T5" fmla="*/ 0 h 147"/>
                <a:gd name="T6" fmla="*/ 0 w 26"/>
                <a:gd name="T7" fmla="*/ 0 h 147"/>
                <a:gd name="T8" fmla="*/ 0 w 26"/>
                <a:gd name="T9" fmla="*/ 0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93" name="Freeform 664"/>
            <p:cNvSpPr>
              <a:spLocks/>
            </p:cNvSpPr>
            <p:nvPr/>
          </p:nvSpPr>
          <p:spPr bwMode="auto">
            <a:xfrm>
              <a:off x="3382" y="2698"/>
              <a:ext cx="79" cy="39"/>
            </a:xfrm>
            <a:custGeom>
              <a:avLst/>
              <a:gdLst>
                <a:gd name="T0" fmla="*/ 0 w 1176"/>
                <a:gd name="T1" fmla="*/ 0 h 606"/>
                <a:gd name="T2" fmla="*/ 0 w 1176"/>
                <a:gd name="T3" fmla="*/ 0 h 606"/>
                <a:gd name="T4" fmla="*/ 0 w 1176"/>
                <a:gd name="T5" fmla="*/ 0 h 606"/>
                <a:gd name="T6" fmla="*/ 0 w 1176"/>
                <a:gd name="T7" fmla="*/ 0 h 606"/>
                <a:gd name="T8" fmla="*/ 0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72731" name="Group 665"/>
          <p:cNvGrpSpPr>
            <a:grpSpLocks/>
          </p:cNvGrpSpPr>
          <p:nvPr/>
        </p:nvGrpSpPr>
        <p:grpSpPr bwMode="auto">
          <a:xfrm>
            <a:off x="3492500" y="5095875"/>
            <a:ext cx="635000" cy="485775"/>
            <a:chOff x="3061" y="2530"/>
            <a:chExt cx="400" cy="306"/>
          </a:xfrm>
        </p:grpSpPr>
        <p:grpSp>
          <p:nvGrpSpPr>
            <p:cNvPr id="72744" name="Group 666"/>
            <p:cNvGrpSpPr>
              <a:grpSpLocks/>
            </p:cNvGrpSpPr>
            <p:nvPr/>
          </p:nvGrpSpPr>
          <p:grpSpPr bwMode="auto">
            <a:xfrm>
              <a:off x="3061" y="2530"/>
              <a:ext cx="327" cy="81"/>
              <a:chOff x="2199" y="955"/>
              <a:chExt cx="2547" cy="506"/>
            </a:xfrm>
          </p:grpSpPr>
          <p:sp>
            <p:nvSpPr>
              <p:cNvPr id="72769" name="Freeform 667"/>
              <p:cNvSpPr>
                <a:spLocks/>
              </p:cNvSpPr>
              <p:nvPr/>
            </p:nvSpPr>
            <p:spPr bwMode="auto">
              <a:xfrm>
                <a:off x="2199" y="1166"/>
                <a:ext cx="260" cy="281"/>
              </a:xfrm>
              <a:custGeom>
                <a:avLst/>
                <a:gdLst>
                  <a:gd name="T0" fmla="*/ 260 w 260"/>
                  <a:gd name="T1" fmla="*/ 0 h 281"/>
                  <a:gd name="T2" fmla="*/ 42 w 260"/>
                  <a:gd name="T3" fmla="*/ 112 h 281"/>
                  <a:gd name="T4" fmla="*/ 35 w 260"/>
                  <a:gd name="T5" fmla="*/ 211 h 281"/>
                  <a:gd name="T6" fmla="*/ 253 w 260"/>
                  <a:gd name="T7" fmla="*/ 281 h 28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60" h="281">
                    <a:moveTo>
                      <a:pt x="260" y="0"/>
                    </a:moveTo>
                    <a:cubicBezTo>
                      <a:pt x="224" y="19"/>
                      <a:pt x="79" y="77"/>
                      <a:pt x="42" y="112"/>
                    </a:cubicBezTo>
                    <a:cubicBezTo>
                      <a:pt x="5" y="143"/>
                      <a:pt x="0" y="183"/>
                      <a:pt x="35" y="211"/>
                    </a:cubicBezTo>
                    <a:cubicBezTo>
                      <a:pt x="70" y="239"/>
                      <a:pt x="208" y="266"/>
                      <a:pt x="253" y="281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770" name="Freeform 668"/>
              <p:cNvSpPr>
                <a:spLocks/>
              </p:cNvSpPr>
              <p:nvPr/>
            </p:nvSpPr>
            <p:spPr bwMode="auto">
              <a:xfrm>
                <a:off x="2482" y="1040"/>
                <a:ext cx="900" cy="421"/>
              </a:xfrm>
              <a:custGeom>
                <a:avLst/>
                <a:gdLst>
                  <a:gd name="T0" fmla="*/ 531 w 900"/>
                  <a:gd name="T1" fmla="*/ 0 h 421"/>
                  <a:gd name="T2" fmla="*/ 279 w 900"/>
                  <a:gd name="T3" fmla="*/ 77 h 421"/>
                  <a:gd name="T4" fmla="*/ 68 w 900"/>
                  <a:gd name="T5" fmla="*/ 182 h 421"/>
                  <a:gd name="T6" fmla="*/ 33 w 900"/>
                  <a:gd name="T7" fmla="*/ 323 h 421"/>
                  <a:gd name="T8" fmla="*/ 328 w 900"/>
                  <a:gd name="T9" fmla="*/ 400 h 421"/>
                  <a:gd name="T10" fmla="*/ 812 w 900"/>
                  <a:gd name="T11" fmla="*/ 421 h 421"/>
                  <a:gd name="T12" fmla="*/ 855 w 900"/>
                  <a:gd name="T13" fmla="*/ 400 h 4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00" h="421">
                    <a:moveTo>
                      <a:pt x="531" y="0"/>
                    </a:moveTo>
                    <a:cubicBezTo>
                      <a:pt x="489" y="13"/>
                      <a:pt x="356" y="47"/>
                      <a:pt x="279" y="77"/>
                    </a:cubicBezTo>
                    <a:cubicBezTo>
                      <a:pt x="202" y="107"/>
                      <a:pt x="109" y="141"/>
                      <a:pt x="68" y="182"/>
                    </a:cubicBezTo>
                    <a:cubicBezTo>
                      <a:pt x="31" y="213"/>
                      <a:pt x="0" y="292"/>
                      <a:pt x="33" y="323"/>
                    </a:cubicBezTo>
                    <a:cubicBezTo>
                      <a:pt x="76" y="359"/>
                      <a:pt x="198" y="384"/>
                      <a:pt x="328" y="400"/>
                    </a:cubicBezTo>
                    <a:cubicBezTo>
                      <a:pt x="458" y="416"/>
                      <a:pt x="724" y="421"/>
                      <a:pt x="812" y="421"/>
                    </a:cubicBezTo>
                    <a:cubicBezTo>
                      <a:pt x="900" y="421"/>
                      <a:pt x="846" y="404"/>
                      <a:pt x="855" y="40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771" name="Freeform 669"/>
              <p:cNvSpPr>
                <a:spLocks/>
              </p:cNvSpPr>
              <p:nvPr/>
            </p:nvSpPr>
            <p:spPr bwMode="auto">
              <a:xfrm>
                <a:off x="2782" y="1068"/>
                <a:ext cx="428" cy="269"/>
              </a:xfrm>
              <a:custGeom>
                <a:avLst/>
                <a:gdLst>
                  <a:gd name="T0" fmla="*/ 428 w 428"/>
                  <a:gd name="T1" fmla="*/ 0 h 269"/>
                  <a:gd name="T2" fmla="*/ 217 w 428"/>
                  <a:gd name="T3" fmla="*/ 35 h 269"/>
                  <a:gd name="T4" fmla="*/ 21 w 428"/>
                  <a:gd name="T5" fmla="*/ 140 h 269"/>
                  <a:gd name="T6" fmla="*/ 91 w 428"/>
                  <a:gd name="T7" fmla="*/ 246 h 269"/>
                  <a:gd name="T8" fmla="*/ 231 w 428"/>
                  <a:gd name="T9" fmla="*/ 267 h 269"/>
                  <a:gd name="T10" fmla="*/ 414 w 428"/>
                  <a:gd name="T11" fmla="*/ 260 h 26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28" h="269">
                    <a:moveTo>
                      <a:pt x="428" y="0"/>
                    </a:moveTo>
                    <a:cubicBezTo>
                      <a:pt x="428" y="0"/>
                      <a:pt x="217" y="35"/>
                      <a:pt x="217" y="35"/>
                    </a:cubicBezTo>
                    <a:cubicBezTo>
                      <a:pt x="217" y="35"/>
                      <a:pt x="42" y="105"/>
                      <a:pt x="21" y="140"/>
                    </a:cubicBezTo>
                    <a:cubicBezTo>
                      <a:pt x="0" y="175"/>
                      <a:pt x="14" y="217"/>
                      <a:pt x="91" y="246"/>
                    </a:cubicBezTo>
                    <a:cubicBezTo>
                      <a:pt x="126" y="267"/>
                      <a:pt x="177" y="265"/>
                      <a:pt x="231" y="267"/>
                    </a:cubicBezTo>
                    <a:cubicBezTo>
                      <a:pt x="285" y="269"/>
                      <a:pt x="376" y="262"/>
                      <a:pt x="414" y="26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772" name="Freeform 670"/>
              <p:cNvSpPr>
                <a:spLocks/>
              </p:cNvSpPr>
              <p:nvPr/>
            </p:nvSpPr>
            <p:spPr bwMode="auto">
              <a:xfrm>
                <a:off x="3554" y="1075"/>
                <a:ext cx="377" cy="239"/>
              </a:xfrm>
              <a:custGeom>
                <a:avLst/>
                <a:gdLst>
                  <a:gd name="T0" fmla="*/ 42 w 377"/>
                  <a:gd name="T1" fmla="*/ 239 h 239"/>
                  <a:gd name="T2" fmla="*/ 335 w 377"/>
                  <a:gd name="T3" fmla="*/ 146 h 239"/>
                  <a:gd name="T4" fmla="*/ 342 w 377"/>
                  <a:gd name="T5" fmla="*/ 47 h 239"/>
                  <a:gd name="T6" fmla="*/ 0 w 377"/>
                  <a:gd name="T7" fmla="*/ 0 h 23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77" h="239">
                    <a:moveTo>
                      <a:pt x="42" y="239"/>
                    </a:moveTo>
                    <a:cubicBezTo>
                      <a:pt x="89" y="224"/>
                      <a:pt x="285" y="178"/>
                      <a:pt x="335" y="146"/>
                    </a:cubicBezTo>
                    <a:cubicBezTo>
                      <a:pt x="372" y="115"/>
                      <a:pt x="377" y="75"/>
                      <a:pt x="342" y="47"/>
                    </a:cubicBezTo>
                    <a:cubicBezTo>
                      <a:pt x="286" y="23"/>
                      <a:pt x="71" y="10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773" name="Freeform 671"/>
              <p:cNvSpPr>
                <a:spLocks/>
              </p:cNvSpPr>
              <p:nvPr/>
            </p:nvSpPr>
            <p:spPr bwMode="auto">
              <a:xfrm>
                <a:off x="3646" y="997"/>
                <a:ext cx="660" cy="336"/>
              </a:xfrm>
              <a:custGeom>
                <a:avLst/>
                <a:gdLst>
                  <a:gd name="T0" fmla="*/ 390 w 646"/>
                  <a:gd name="T1" fmla="*/ 592 h 300"/>
                  <a:gd name="T2" fmla="*/ 555 w 646"/>
                  <a:gd name="T3" fmla="*/ 501 h 300"/>
                  <a:gd name="T4" fmla="*/ 690 w 646"/>
                  <a:gd name="T5" fmla="*/ 377 h 300"/>
                  <a:gd name="T6" fmla="*/ 713 w 646"/>
                  <a:gd name="T7" fmla="*/ 211 h 300"/>
                  <a:gd name="T8" fmla="*/ 522 w 646"/>
                  <a:gd name="T9" fmla="*/ 119 h 300"/>
                  <a:gd name="T10" fmla="*/ 0 w 646"/>
                  <a:gd name="T11" fmla="*/ 0 h 3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46" h="300">
                    <a:moveTo>
                      <a:pt x="343" y="300"/>
                    </a:moveTo>
                    <a:cubicBezTo>
                      <a:pt x="367" y="292"/>
                      <a:pt x="443" y="272"/>
                      <a:pt x="487" y="254"/>
                    </a:cubicBezTo>
                    <a:cubicBezTo>
                      <a:pt x="531" y="236"/>
                      <a:pt x="584" y="216"/>
                      <a:pt x="607" y="191"/>
                    </a:cubicBezTo>
                    <a:cubicBezTo>
                      <a:pt x="628" y="173"/>
                      <a:pt x="646" y="125"/>
                      <a:pt x="627" y="107"/>
                    </a:cubicBezTo>
                    <a:cubicBezTo>
                      <a:pt x="603" y="85"/>
                      <a:pt x="563" y="79"/>
                      <a:pt x="459" y="61"/>
                    </a:cubicBezTo>
                    <a:cubicBezTo>
                      <a:pt x="355" y="43"/>
                      <a:pt x="76" y="10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774" name="Freeform 672"/>
              <p:cNvSpPr>
                <a:spLocks/>
              </p:cNvSpPr>
              <p:nvPr/>
            </p:nvSpPr>
            <p:spPr bwMode="auto">
              <a:xfrm>
                <a:off x="4116" y="955"/>
                <a:ext cx="630" cy="397"/>
              </a:xfrm>
              <a:custGeom>
                <a:avLst/>
                <a:gdLst>
                  <a:gd name="T0" fmla="*/ 320 w 630"/>
                  <a:gd name="T1" fmla="*/ 397 h 397"/>
                  <a:gd name="T2" fmla="*/ 468 w 630"/>
                  <a:gd name="T3" fmla="*/ 345 h 397"/>
                  <a:gd name="T4" fmla="*/ 590 w 630"/>
                  <a:gd name="T5" fmla="*/ 275 h 397"/>
                  <a:gd name="T6" fmla="*/ 611 w 630"/>
                  <a:gd name="T7" fmla="*/ 181 h 397"/>
                  <a:gd name="T8" fmla="*/ 439 w 630"/>
                  <a:gd name="T9" fmla="*/ 129 h 397"/>
                  <a:gd name="T10" fmla="*/ 0 w 630"/>
                  <a:gd name="T11" fmla="*/ 0 h 3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30" h="397">
                    <a:moveTo>
                      <a:pt x="320" y="397"/>
                    </a:moveTo>
                    <a:cubicBezTo>
                      <a:pt x="345" y="388"/>
                      <a:pt x="423" y="366"/>
                      <a:pt x="468" y="345"/>
                    </a:cubicBezTo>
                    <a:cubicBezTo>
                      <a:pt x="513" y="325"/>
                      <a:pt x="567" y="303"/>
                      <a:pt x="590" y="275"/>
                    </a:cubicBezTo>
                    <a:cubicBezTo>
                      <a:pt x="612" y="255"/>
                      <a:pt x="630" y="201"/>
                      <a:pt x="611" y="181"/>
                    </a:cubicBezTo>
                    <a:cubicBezTo>
                      <a:pt x="586" y="156"/>
                      <a:pt x="541" y="159"/>
                      <a:pt x="439" y="129"/>
                    </a:cubicBezTo>
                    <a:cubicBezTo>
                      <a:pt x="337" y="99"/>
                      <a:pt x="91" y="27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pic>
          <p:nvPicPr>
            <p:cNvPr id="72745" name="Picture 673" descr="laptop_keyboard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3109" y="2736"/>
              <a:ext cx="245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746" name="Freeform 674"/>
            <p:cNvSpPr>
              <a:spLocks/>
            </p:cNvSpPr>
            <p:nvPr/>
          </p:nvSpPr>
          <p:spPr bwMode="auto">
            <a:xfrm>
              <a:off x="3190" y="2638"/>
              <a:ext cx="197" cy="131"/>
            </a:xfrm>
            <a:custGeom>
              <a:avLst/>
              <a:gdLst>
                <a:gd name="T0" fmla="*/ 0 w 2982"/>
                <a:gd name="T1" fmla="*/ 0 h 2442"/>
                <a:gd name="T2" fmla="*/ 0 w 2982"/>
                <a:gd name="T3" fmla="*/ 0 h 2442"/>
                <a:gd name="T4" fmla="*/ 0 w 2982"/>
                <a:gd name="T5" fmla="*/ 0 h 2442"/>
                <a:gd name="T6" fmla="*/ 0 w 2982"/>
                <a:gd name="T7" fmla="*/ 0 h 2442"/>
                <a:gd name="T8" fmla="*/ 0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pic>
          <p:nvPicPr>
            <p:cNvPr id="72747" name="Picture 675" descr="screen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0" y="2641"/>
              <a:ext cx="179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748" name="Freeform 676"/>
            <p:cNvSpPr>
              <a:spLocks/>
            </p:cNvSpPr>
            <p:nvPr/>
          </p:nvSpPr>
          <p:spPr bwMode="auto">
            <a:xfrm>
              <a:off x="3226" y="2634"/>
              <a:ext cx="167" cy="25"/>
            </a:xfrm>
            <a:custGeom>
              <a:avLst/>
              <a:gdLst>
                <a:gd name="T0" fmla="*/ 0 w 2528"/>
                <a:gd name="T1" fmla="*/ 0 h 455"/>
                <a:gd name="T2" fmla="*/ 0 w 2528"/>
                <a:gd name="T3" fmla="*/ 0 h 455"/>
                <a:gd name="T4" fmla="*/ 0 w 2528"/>
                <a:gd name="T5" fmla="*/ 0 h 455"/>
                <a:gd name="T6" fmla="*/ 0 w 2528"/>
                <a:gd name="T7" fmla="*/ 0 h 455"/>
                <a:gd name="T8" fmla="*/ 0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49" name="Freeform 677"/>
            <p:cNvSpPr>
              <a:spLocks/>
            </p:cNvSpPr>
            <p:nvPr/>
          </p:nvSpPr>
          <p:spPr bwMode="auto">
            <a:xfrm>
              <a:off x="3189" y="2634"/>
              <a:ext cx="46" cy="102"/>
            </a:xfrm>
            <a:custGeom>
              <a:avLst/>
              <a:gdLst>
                <a:gd name="T0" fmla="*/ 0 w 702"/>
                <a:gd name="T1" fmla="*/ 0 h 1893"/>
                <a:gd name="T2" fmla="*/ 0 w 702"/>
                <a:gd name="T3" fmla="*/ 0 h 1893"/>
                <a:gd name="T4" fmla="*/ 0 w 702"/>
                <a:gd name="T5" fmla="*/ 0 h 1893"/>
                <a:gd name="T6" fmla="*/ 0 w 702"/>
                <a:gd name="T7" fmla="*/ 0 h 1893"/>
                <a:gd name="T8" fmla="*/ 0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50" name="Freeform 678"/>
            <p:cNvSpPr>
              <a:spLocks/>
            </p:cNvSpPr>
            <p:nvPr/>
          </p:nvSpPr>
          <p:spPr bwMode="auto">
            <a:xfrm>
              <a:off x="3342" y="2652"/>
              <a:ext cx="50" cy="117"/>
            </a:xfrm>
            <a:custGeom>
              <a:avLst/>
              <a:gdLst>
                <a:gd name="T0" fmla="*/ 0 w 756"/>
                <a:gd name="T1" fmla="*/ 0 h 2184"/>
                <a:gd name="T2" fmla="*/ 0 w 756"/>
                <a:gd name="T3" fmla="*/ 0 h 2184"/>
                <a:gd name="T4" fmla="*/ 0 w 756"/>
                <a:gd name="T5" fmla="*/ 0 h 2184"/>
                <a:gd name="T6" fmla="*/ 0 w 756"/>
                <a:gd name="T7" fmla="*/ 0 h 2184"/>
                <a:gd name="T8" fmla="*/ 0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51" name="Freeform 679"/>
            <p:cNvSpPr>
              <a:spLocks/>
            </p:cNvSpPr>
            <p:nvPr/>
          </p:nvSpPr>
          <p:spPr bwMode="auto">
            <a:xfrm>
              <a:off x="3188" y="2730"/>
              <a:ext cx="183" cy="40"/>
            </a:xfrm>
            <a:custGeom>
              <a:avLst/>
              <a:gdLst>
                <a:gd name="T0" fmla="*/ 0 w 2773"/>
                <a:gd name="T1" fmla="*/ 0 h 738"/>
                <a:gd name="T2" fmla="*/ 0 w 2773"/>
                <a:gd name="T3" fmla="*/ 0 h 738"/>
                <a:gd name="T4" fmla="*/ 0 w 2773"/>
                <a:gd name="T5" fmla="*/ 0 h 738"/>
                <a:gd name="T6" fmla="*/ 0 w 2773"/>
                <a:gd name="T7" fmla="*/ 0 h 738"/>
                <a:gd name="T8" fmla="*/ 0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52" name="Freeform 680"/>
            <p:cNvSpPr>
              <a:spLocks/>
            </p:cNvSpPr>
            <p:nvPr/>
          </p:nvSpPr>
          <p:spPr bwMode="auto">
            <a:xfrm>
              <a:off x="3347" y="2653"/>
              <a:ext cx="47" cy="118"/>
            </a:xfrm>
            <a:custGeom>
              <a:avLst/>
              <a:gdLst>
                <a:gd name="T0" fmla="*/ 0 w 637"/>
                <a:gd name="T1" fmla="*/ 0 h 1659"/>
                <a:gd name="T2" fmla="*/ 0 w 637"/>
                <a:gd name="T3" fmla="*/ 0 h 1659"/>
                <a:gd name="T4" fmla="*/ 0 w 637"/>
                <a:gd name="T5" fmla="*/ 0 h 1659"/>
                <a:gd name="T6" fmla="*/ 0 w 637"/>
                <a:gd name="T7" fmla="*/ 0 h 1659"/>
                <a:gd name="T8" fmla="*/ 0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53" name="Freeform 681"/>
            <p:cNvSpPr>
              <a:spLocks/>
            </p:cNvSpPr>
            <p:nvPr/>
          </p:nvSpPr>
          <p:spPr bwMode="auto">
            <a:xfrm>
              <a:off x="3188" y="2736"/>
              <a:ext cx="163" cy="39"/>
            </a:xfrm>
            <a:custGeom>
              <a:avLst/>
              <a:gdLst>
                <a:gd name="T0" fmla="*/ 0 w 2216"/>
                <a:gd name="T1" fmla="*/ 0 h 550"/>
                <a:gd name="T2" fmla="*/ 0 w 2216"/>
                <a:gd name="T3" fmla="*/ 0 h 550"/>
                <a:gd name="T4" fmla="*/ 0 w 2216"/>
                <a:gd name="T5" fmla="*/ 0 h 550"/>
                <a:gd name="T6" fmla="*/ 0 w 2216"/>
                <a:gd name="T7" fmla="*/ 0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72754" name="Group 682"/>
            <p:cNvGrpSpPr>
              <a:grpSpLocks/>
            </p:cNvGrpSpPr>
            <p:nvPr/>
          </p:nvGrpSpPr>
          <p:grpSpPr bwMode="auto">
            <a:xfrm>
              <a:off x="3186" y="2777"/>
              <a:ext cx="55" cy="24"/>
              <a:chOff x="1740" y="2642"/>
              <a:chExt cx="752" cy="327"/>
            </a:xfrm>
          </p:grpSpPr>
          <p:sp>
            <p:nvSpPr>
              <p:cNvPr id="72763" name="Freeform 683"/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764" name="Freeform 684"/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765" name="Freeform 685"/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766" name="Freeform 686"/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767" name="Freeform 687"/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768" name="Freeform 688"/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72755" name="Freeform 689"/>
            <p:cNvSpPr>
              <a:spLocks/>
            </p:cNvSpPr>
            <p:nvPr/>
          </p:nvSpPr>
          <p:spPr bwMode="auto">
            <a:xfrm>
              <a:off x="3280" y="2781"/>
              <a:ext cx="67" cy="51"/>
            </a:xfrm>
            <a:custGeom>
              <a:avLst/>
              <a:gdLst>
                <a:gd name="T0" fmla="*/ 0 w 990"/>
                <a:gd name="T1" fmla="*/ 0 h 792"/>
                <a:gd name="T2" fmla="*/ 0 w 990"/>
                <a:gd name="T3" fmla="*/ 0 h 792"/>
                <a:gd name="T4" fmla="*/ 0 w 990"/>
                <a:gd name="T5" fmla="*/ 0 h 792"/>
                <a:gd name="T6" fmla="*/ 0 w 990"/>
                <a:gd name="T7" fmla="*/ 0 h 792"/>
                <a:gd name="T8" fmla="*/ 0 w 990"/>
                <a:gd name="T9" fmla="*/ 0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56" name="Freeform 690"/>
            <p:cNvSpPr>
              <a:spLocks/>
            </p:cNvSpPr>
            <p:nvPr/>
          </p:nvSpPr>
          <p:spPr bwMode="auto">
            <a:xfrm>
              <a:off x="3109" y="2785"/>
              <a:ext cx="171" cy="46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57" name="Freeform 691"/>
            <p:cNvSpPr>
              <a:spLocks/>
            </p:cNvSpPr>
            <p:nvPr/>
          </p:nvSpPr>
          <p:spPr bwMode="auto">
            <a:xfrm>
              <a:off x="3110" y="2776"/>
              <a:ext cx="1" cy="10"/>
            </a:xfrm>
            <a:custGeom>
              <a:avLst/>
              <a:gdLst>
                <a:gd name="T0" fmla="*/ 0 w 26"/>
                <a:gd name="T1" fmla="*/ 0 h 147"/>
                <a:gd name="T2" fmla="*/ 0 w 26"/>
                <a:gd name="T3" fmla="*/ 0 h 147"/>
                <a:gd name="T4" fmla="*/ 0 w 26"/>
                <a:gd name="T5" fmla="*/ 0 h 147"/>
                <a:gd name="T6" fmla="*/ 0 w 26"/>
                <a:gd name="T7" fmla="*/ 0 h 147"/>
                <a:gd name="T8" fmla="*/ 0 w 26"/>
                <a:gd name="T9" fmla="*/ 0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58" name="Freeform 692"/>
            <p:cNvSpPr>
              <a:spLocks/>
            </p:cNvSpPr>
            <p:nvPr/>
          </p:nvSpPr>
          <p:spPr bwMode="auto">
            <a:xfrm>
              <a:off x="3110" y="2738"/>
              <a:ext cx="79" cy="39"/>
            </a:xfrm>
            <a:custGeom>
              <a:avLst/>
              <a:gdLst>
                <a:gd name="T0" fmla="*/ 0 w 1176"/>
                <a:gd name="T1" fmla="*/ 0 h 606"/>
                <a:gd name="T2" fmla="*/ 0 w 1176"/>
                <a:gd name="T3" fmla="*/ 0 h 606"/>
                <a:gd name="T4" fmla="*/ 0 w 1176"/>
                <a:gd name="T5" fmla="*/ 0 h 606"/>
                <a:gd name="T6" fmla="*/ 0 w 1176"/>
                <a:gd name="T7" fmla="*/ 0 h 606"/>
                <a:gd name="T8" fmla="*/ 0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59" name="Freeform 693"/>
            <p:cNvSpPr>
              <a:spLocks/>
            </p:cNvSpPr>
            <p:nvPr/>
          </p:nvSpPr>
          <p:spPr bwMode="auto">
            <a:xfrm>
              <a:off x="3115" y="2778"/>
              <a:ext cx="162" cy="45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60" name="Freeform 694"/>
            <p:cNvSpPr>
              <a:spLocks/>
            </p:cNvSpPr>
            <p:nvPr/>
          </p:nvSpPr>
          <p:spPr bwMode="auto">
            <a:xfrm flipV="1">
              <a:off x="3277" y="2775"/>
              <a:ext cx="66" cy="47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61" name="Freeform 695"/>
            <p:cNvSpPr>
              <a:spLocks/>
            </p:cNvSpPr>
            <p:nvPr/>
          </p:nvSpPr>
          <p:spPr bwMode="auto">
            <a:xfrm>
              <a:off x="3382" y="2736"/>
              <a:ext cx="1" cy="10"/>
            </a:xfrm>
            <a:custGeom>
              <a:avLst/>
              <a:gdLst>
                <a:gd name="T0" fmla="*/ 0 w 26"/>
                <a:gd name="T1" fmla="*/ 0 h 147"/>
                <a:gd name="T2" fmla="*/ 0 w 26"/>
                <a:gd name="T3" fmla="*/ 0 h 147"/>
                <a:gd name="T4" fmla="*/ 0 w 26"/>
                <a:gd name="T5" fmla="*/ 0 h 147"/>
                <a:gd name="T6" fmla="*/ 0 w 26"/>
                <a:gd name="T7" fmla="*/ 0 h 147"/>
                <a:gd name="T8" fmla="*/ 0 w 26"/>
                <a:gd name="T9" fmla="*/ 0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62" name="Freeform 696"/>
            <p:cNvSpPr>
              <a:spLocks/>
            </p:cNvSpPr>
            <p:nvPr/>
          </p:nvSpPr>
          <p:spPr bwMode="auto">
            <a:xfrm>
              <a:off x="3382" y="2698"/>
              <a:ext cx="79" cy="39"/>
            </a:xfrm>
            <a:custGeom>
              <a:avLst/>
              <a:gdLst>
                <a:gd name="T0" fmla="*/ 0 w 1176"/>
                <a:gd name="T1" fmla="*/ 0 h 606"/>
                <a:gd name="T2" fmla="*/ 0 w 1176"/>
                <a:gd name="T3" fmla="*/ 0 h 606"/>
                <a:gd name="T4" fmla="*/ 0 w 1176"/>
                <a:gd name="T5" fmla="*/ 0 h 606"/>
                <a:gd name="T6" fmla="*/ 0 w 1176"/>
                <a:gd name="T7" fmla="*/ 0 h 606"/>
                <a:gd name="T8" fmla="*/ 0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72732" name="Group 699"/>
          <p:cNvGrpSpPr>
            <a:grpSpLocks/>
          </p:cNvGrpSpPr>
          <p:nvPr/>
        </p:nvGrpSpPr>
        <p:grpSpPr bwMode="auto">
          <a:xfrm flipH="1">
            <a:off x="1131888" y="4695825"/>
            <a:ext cx="501650" cy="512763"/>
            <a:chOff x="2839" y="3501"/>
            <a:chExt cx="755" cy="803"/>
          </a:xfrm>
        </p:grpSpPr>
        <p:pic>
          <p:nvPicPr>
            <p:cNvPr id="72742" name="Picture 700" descr="desktop_computer_stylized_medium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743" name="Freeform 701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72733" name="Group 702"/>
          <p:cNvGrpSpPr>
            <a:grpSpLocks/>
          </p:cNvGrpSpPr>
          <p:nvPr/>
        </p:nvGrpSpPr>
        <p:grpSpPr bwMode="auto">
          <a:xfrm flipH="1">
            <a:off x="1282700" y="4268788"/>
            <a:ext cx="501650" cy="512762"/>
            <a:chOff x="2839" y="3501"/>
            <a:chExt cx="755" cy="803"/>
          </a:xfrm>
        </p:grpSpPr>
        <p:pic>
          <p:nvPicPr>
            <p:cNvPr id="72740" name="Picture 703" descr="desktop_computer_stylized_medium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741" name="Freeform 704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72734" name="Group 705"/>
          <p:cNvGrpSpPr>
            <a:grpSpLocks/>
          </p:cNvGrpSpPr>
          <p:nvPr/>
        </p:nvGrpSpPr>
        <p:grpSpPr bwMode="auto">
          <a:xfrm>
            <a:off x="1955800" y="4656138"/>
            <a:ext cx="501650" cy="512762"/>
            <a:chOff x="2839" y="3501"/>
            <a:chExt cx="755" cy="803"/>
          </a:xfrm>
        </p:grpSpPr>
        <p:pic>
          <p:nvPicPr>
            <p:cNvPr id="72738" name="Picture 706" descr="desktop_computer_stylized_medium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739" name="Freeform 707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72735" name="Group 708"/>
          <p:cNvGrpSpPr>
            <a:grpSpLocks/>
          </p:cNvGrpSpPr>
          <p:nvPr/>
        </p:nvGrpSpPr>
        <p:grpSpPr bwMode="auto">
          <a:xfrm>
            <a:off x="1757363" y="5095875"/>
            <a:ext cx="501650" cy="512763"/>
            <a:chOff x="2839" y="3501"/>
            <a:chExt cx="755" cy="803"/>
          </a:xfrm>
        </p:grpSpPr>
        <p:pic>
          <p:nvPicPr>
            <p:cNvPr id="72736" name="Picture 709" descr="desktop_computer_stylized_medium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737" name="Freeform 710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sp>
        <p:nvSpPr>
          <p:cNvPr id="2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3</a:t>
            </a:fld>
            <a:endParaRPr lang="en-US" sz="1200" dirty="0">
              <a:latin typeface="Tahoma" charset="0"/>
            </a:endParaRPr>
          </a:p>
        </p:txBody>
      </p:sp>
      <p:sp>
        <p:nvSpPr>
          <p:cNvPr id="21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</p:spTree>
    <p:extLst>
      <p:ext uri="{BB962C8B-B14F-4D97-AF65-F5344CB8AC3E}">
        <p14:creationId xmlns:p14="http://schemas.microsoft.com/office/powerpoint/2010/main" val="7797602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5" name="Picture 5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38" y="946873"/>
            <a:ext cx="54848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9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3566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MAC addresses (more)</a:t>
            </a:r>
          </a:p>
        </p:txBody>
      </p:sp>
      <p:sp>
        <p:nvSpPr>
          <p:cNvPr id="4199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MAC address allocation administered by IEEE</a:t>
            </a:r>
          </a:p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manufacturer buys portion of MAC address space (to assure uniqueness)</a:t>
            </a:r>
          </a:p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analogy: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MAC address: </a:t>
            </a:r>
            <a:r>
              <a:rPr lang="en-US" dirty="0">
                <a:solidFill>
                  <a:srgbClr val="0070C0"/>
                </a:solidFill>
                <a:latin typeface="Gill Sans MT" charset="0"/>
              </a:rPr>
              <a:t>like Social Security Number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IP address: </a:t>
            </a:r>
            <a:r>
              <a:rPr lang="en-US" dirty="0">
                <a:solidFill>
                  <a:srgbClr val="0070C0"/>
                </a:solidFill>
                <a:latin typeface="Gill Sans MT" charset="0"/>
              </a:rPr>
              <a:t>like postal address</a:t>
            </a:r>
          </a:p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 MAC flat address  </a:t>
            </a:r>
            <a:r>
              <a:rPr lang="en-US" dirty="0">
                <a:latin typeface="MS Mincho" charset="0"/>
                <a:ea typeface="MS Mincho" charset="0"/>
                <a:cs typeface="MS Mincho" charset="0"/>
              </a:rPr>
              <a:t>➜</a:t>
            </a:r>
            <a:r>
              <a:rPr lang="en-US" dirty="0">
                <a:latin typeface="Gill Sans MT" charset="0"/>
                <a:cs typeface="+mn-cs"/>
              </a:rPr>
              <a:t> portability 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can move LAN card from one LAN to another</a:t>
            </a:r>
          </a:p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IP hierarchical address </a:t>
            </a:r>
            <a:r>
              <a:rPr lang="en-US" i="1" dirty="0">
                <a:latin typeface="Gill Sans MT" charset="0"/>
                <a:cs typeface="+mn-cs"/>
              </a:rPr>
              <a:t>not</a:t>
            </a:r>
            <a:r>
              <a:rPr lang="en-US" dirty="0">
                <a:latin typeface="Gill Sans MT" charset="0"/>
                <a:cs typeface="+mn-cs"/>
              </a:rPr>
              <a:t> portable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 address depends on IP subnet to which node is attached</a:t>
            </a:r>
          </a:p>
          <a:p>
            <a:pPr>
              <a:defRPr/>
            </a:pPr>
            <a:endParaRPr lang="en-US" sz="3200" dirty="0">
              <a:latin typeface="Gill Sans MT" charset="0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30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</p:spTree>
    <p:extLst>
      <p:ext uri="{BB962C8B-B14F-4D97-AF65-F5344CB8AC3E}">
        <p14:creationId xmlns:p14="http://schemas.microsoft.com/office/powerpoint/2010/main" val="4867004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3" name="Picture 40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13" y="919163"/>
            <a:ext cx="73136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3" name="Rectangle 3"/>
          <p:cNvSpPr>
            <a:spLocks noGrp="1" noChangeArrowheads="1"/>
          </p:cNvSpPr>
          <p:nvPr>
            <p:ph type="title"/>
          </p:nvPr>
        </p:nvSpPr>
        <p:spPr>
          <a:xfrm>
            <a:off x="501650" y="241300"/>
            <a:ext cx="8191500" cy="9017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latin typeface="Gill Sans MT" charset="0"/>
                <a:cs typeface="+mj-cs"/>
              </a:rPr>
              <a:t>ARP: address resolution protocol</a:t>
            </a:r>
          </a:p>
        </p:txBody>
      </p:sp>
      <p:sp>
        <p:nvSpPr>
          <p:cNvPr id="39936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886325" y="2119313"/>
            <a:ext cx="3990975" cy="3881437"/>
          </a:xfrm>
        </p:spPr>
        <p:txBody>
          <a:bodyPr/>
          <a:lstStyle/>
          <a:p>
            <a:pPr marL="0" indent="0">
              <a:buFont typeface="Wingdings" charset="0"/>
              <a:buNone/>
              <a:defRPr/>
            </a:pPr>
            <a:r>
              <a:rPr lang="en-US" sz="2400" i="1" dirty="0">
                <a:solidFill>
                  <a:srgbClr val="CC0000"/>
                </a:solidFill>
                <a:latin typeface="Gill Sans MT" charset="0"/>
                <a:cs typeface="+mn-cs"/>
              </a:rPr>
              <a:t>ARP table: </a:t>
            </a:r>
            <a:r>
              <a:rPr lang="en-US" sz="2400" dirty="0">
                <a:latin typeface="Gill Sans MT" charset="0"/>
                <a:cs typeface="+mn-cs"/>
              </a:rPr>
              <a:t>each IP node (host, router) on LAN has table</a:t>
            </a:r>
          </a:p>
          <a:p>
            <a:pPr lvl="1">
              <a:defRPr/>
            </a:pPr>
            <a:r>
              <a:rPr lang="en-US" dirty="0">
                <a:solidFill>
                  <a:srgbClr val="0070C0"/>
                </a:solidFill>
                <a:latin typeface="Gill Sans MT" charset="0"/>
              </a:rPr>
              <a:t>IP/MAC address mappings </a:t>
            </a:r>
            <a:r>
              <a:rPr lang="en-US" dirty="0">
                <a:latin typeface="Gill Sans MT" charset="0"/>
              </a:rPr>
              <a:t>for some LAN nodes:</a:t>
            </a:r>
          </a:p>
          <a:p>
            <a:pPr>
              <a:buFont typeface="Wingdings" charset="0"/>
              <a:buNone/>
              <a:defRPr/>
            </a:pPr>
            <a:r>
              <a:rPr lang="en-US" sz="1800" dirty="0">
                <a:latin typeface="Gill Sans MT" charset="0"/>
                <a:cs typeface="+mn-cs"/>
              </a:rPr>
              <a:t>          </a:t>
            </a:r>
            <a:r>
              <a:rPr lang="en-US" sz="1800" dirty="0">
                <a:solidFill>
                  <a:srgbClr val="CC0000"/>
                </a:solidFill>
                <a:latin typeface="Gill Sans MT" charset="0"/>
                <a:cs typeface="+mn-cs"/>
              </a:rPr>
              <a:t>&lt; IP address; MAC address; TTL&gt;</a:t>
            </a:r>
          </a:p>
          <a:p>
            <a:pPr lvl="1">
              <a:defRPr/>
            </a:pPr>
            <a:r>
              <a:rPr lang="en-US" dirty="0">
                <a:solidFill>
                  <a:srgbClr val="0070C0"/>
                </a:solidFill>
                <a:latin typeface="Gill Sans MT" charset="0"/>
              </a:rPr>
              <a:t>TTL</a:t>
            </a:r>
            <a:r>
              <a:rPr lang="en-US" dirty="0">
                <a:latin typeface="Gill Sans MT" charset="0"/>
              </a:rPr>
              <a:t> (</a:t>
            </a:r>
            <a:r>
              <a:rPr lang="en-US" dirty="0">
                <a:solidFill>
                  <a:srgbClr val="0070C0"/>
                </a:solidFill>
                <a:latin typeface="Gill Sans MT" charset="0"/>
              </a:rPr>
              <a:t>Time To Live</a:t>
            </a:r>
            <a:r>
              <a:rPr lang="en-US" dirty="0">
                <a:latin typeface="Gill Sans MT" charset="0"/>
              </a:rPr>
              <a:t>): time after which address mapping will be forgotten (typically 20 min)</a:t>
            </a:r>
          </a:p>
        </p:txBody>
      </p:sp>
      <p:grpSp>
        <p:nvGrpSpPr>
          <p:cNvPr id="128006" name="Group 41"/>
          <p:cNvGrpSpPr>
            <a:grpSpLocks/>
          </p:cNvGrpSpPr>
          <p:nvPr/>
        </p:nvGrpSpPr>
        <p:grpSpPr bwMode="auto">
          <a:xfrm>
            <a:off x="406400" y="1298575"/>
            <a:ext cx="4146550" cy="1277938"/>
            <a:chOff x="145" y="937"/>
            <a:chExt cx="2612" cy="805"/>
          </a:xfrm>
        </p:grpSpPr>
        <p:sp>
          <p:nvSpPr>
            <p:cNvPr id="43056" name="Text Box 6"/>
            <p:cNvSpPr txBox="1">
              <a:spLocks noChangeArrowheads="1"/>
            </p:cNvSpPr>
            <p:nvPr/>
          </p:nvSpPr>
          <p:spPr bwMode="auto">
            <a:xfrm>
              <a:off x="232" y="947"/>
              <a:ext cx="2525" cy="7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400" dirty="0">
                  <a:solidFill>
                    <a:srgbClr val="CC0000"/>
                  </a:solidFill>
                  <a:latin typeface="Arial" charset="0"/>
                  <a:cs typeface="+mn-cs"/>
                </a:rPr>
                <a:t>Question:</a:t>
              </a:r>
              <a:r>
                <a:rPr lang="en-US" sz="2400" i="0" dirty="0">
                  <a:latin typeface="Arial" charset="0"/>
                  <a:cs typeface="+mn-cs"/>
                </a:rPr>
                <a:t> how to determine</a:t>
              </a:r>
            </a:p>
            <a:p>
              <a:pPr>
                <a:defRPr/>
              </a:pPr>
              <a:r>
                <a:rPr lang="en-US" sz="2400" i="0" dirty="0">
                  <a:latin typeface="Arial" charset="0"/>
                  <a:cs typeface="+mn-cs"/>
                </a:rPr>
                <a:t>interface’s MAC address, knowing its IP address?</a:t>
              </a:r>
            </a:p>
          </p:txBody>
        </p:sp>
        <p:sp>
          <p:nvSpPr>
            <p:cNvPr id="43057" name="Rectangle 7"/>
            <p:cNvSpPr>
              <a:spLocks noChangeArrowheads="1"/>
            </p:cNvSpPr>
            <p:nvPr/>
          </p:nvSpPr>
          <p:spPr bwMode="auto">
            <a:xfrm>
              <a:off x="145" y="937"/>
              <a:ext cx="2609" cy="805"/>
            </a:xfrm>
            <a:prstGeom prst="rect">
              <a:avLst/>
            </a:prstGeom>
            <a:noFill/>
            <a:ln w="28575">
              <a:solidFill>
                <a:srgbClr val="CC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128007" name="Freeform 10"/>
          <p:cNvSpPr>
            <a:spLocks/>
          </p:cNvSpPr>
          <p:nvPr/>
        </p:nvSpPr>
        <p:spPr bwMode="auto">
          <a:xfrm>
            <a:off x="1800225" y="3944938"/>
            <a:ext cx="1393825" cy="1525587"/>
          </a:xfrm>
          <a:custGeom>
            <a:avLst/>
            <a:gdLst>
              <a:gd name="T0" fmla="*/ 2147483647 w 1292"/>
              <a:gd name="T1" fmla="*/ 2147483647 h 1255"/>
              <a:gd name="T2" fmla="*/ 2147483647 w 1292"/>
              <a:gd name="T3" fmla="*/ 2147483647 h 1255"/>
              <a:gd name="T4" fmla="*/ 2147483647 w 1292"/>
              <a:gd name="T5" fmla="*/ 2147483647 h 1255"/>
              <a:gd name="T6" fmla="*/ 2147483647 w 1292"/>
              <a:gd name="T7" fmla="*/ 2147483647 h 1255"/>
              <a:gd name="T8" fmla="*/ 2147483647 w 1292"/>
              <a:gd name="T9" fmla="*/ 2147483647 h 1255"/>
              <a:gd name="T10" fmla="*/ 2147483647 w 1292"/>
              <a:gd name="T11" fmla="*/ 2147483647 h 1255"/>
              <a:gd name="T12" fmla="*/ 2147483647 w 1292"/>
              <a:gd name="T13" fmla="*/ 2147483647 h 1255"/>
              <a:gd name="T14" fmla="*/ 2147483647 w 1292"/>
              <a:gd name="T15" fmla="*/ 2147483647 h 1255"/>
              <a:gd name="T16" fmla="*/ 2147483647 w 1292"/>
              <a:gd name="T17" fmla="*/ 2147483647 h 1255"/>
              <a:gd name="T18" fmla="*/ 2147483647 w 1292"/>
              <a:gd name="T19" fmla="*/ 2147483647 h 1255"/>
              <a:gd name="T20" fmla="*/ 2147483647 w 1292"/>
              <a:gd name="T21" fmla="*/ 2147483647 h 1255"/>
              <a:gd name="T22" fmla="*/ 2147483647 w 1292"/>
              <a:gd name="T23" fmla="*/ 2147483647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3017" name="Line 18"/>
          <p:cNvSpPr>
            <a:spLocks noChangeShapeType="1"/>
          </p:cNvSpPr>
          <p:nvPr/>
        </p:nvSpPr>
        <p:spPr bwMode="auto">
          <a:xfrm>
            <a:off x="1357313" y="4449763"/>
            <a:ext cx="476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3018" name="Line 19"/>
          <p:cNvSpPr>
            <a:spLocks noChangeShapeType="1"/>
          </p:cNvSpPr>
          <p:nvPr/>
        </p:nvSpPr>
        <p:spPr bwMode="auto">
          <a:xfrm>
            <a:off x="2587625" y="3606800"/>
            <a:ext cx="0" cy="488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3019" name="Line 20"/>
          <p:cNvSpPr>
            <a:spLocks noChangeShapeType="1"/>
          </p:cNvSpPr>
          <p:nvPr/>
        </p:nvSpPr>
        <p:spPr bwMode="auto">
          <a:xfrm flipH="1">
            <a:off x="3176588" y="4575175"/>
            <a:ext cx="447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3020" name="Line 21"/>
          <p:cNvSpPr>
            <a:spLocks noChangeShapeType="1"/>
          </p:cNvSpPr>
          <p:nvPr/>
        </p:nvSpPr>
        <p:spPr bwMode="auto">
          <a:xfrm flipV="1">
            <a:off x="2562225" y="5322888"/>
            <a:ext cx="0" cy="327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3021" name="Text Box 22"/>
          <p:cNvSpPr txBox="1">
            <a:spLocks noChangeArrowheads="1"/>
          </p:cNvSpPr>
          <p:nvPr/>
        </p:nvSpPr>
        <p:spPr bwMode="auto">
          <a:xfrm>
            <a:off x="2806700" y="3386138"/>
            <a:ext cx="17811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>
                <a:latin typeface="Arial" charset="0"/>
                <a:cs typeface="+mn-cs"/>
              </a:rPr>
              <a:t>1A-2F-BB-76-09-AD</a:t>
            </a:r>
          </a:p>
        </p:txBody>
      </p:sp>
      <p:sp>
        <p:nvSpPr>
          <p:cNvPr id="43022" name="Line 23"/>
          <p:cNvSpPr>
            <a:spLocks noChangeShapeType="1"/>
          </p:cNvSpPr>
          <p:nvPr/>
        </p:nvSpPr>
        <p:spPr bwMode="auto">
          <a:xfrm flipH="1" flipV="1">
            <a:off x="2678113" y="3538538"/>
            <a:ext cx="2047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3023" name="Line 24"/>
          <p:cNvSpPr>
            <a:spLocks noChangeShapeType="1"/>
          </p:cNvSpPr>
          <p:nvPr/>
        </p:nvSpPr>
        <p:spPr bwMode="auto">
          <a:xfrm flipV="1">
            <a:off x="3633788" y="4651375"/>
            <a:ext cx="0" cy="373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3024" name="Text Box 25"/>
          <p:cNvSpPr txBox="1">
            <a:spLocks noChangeArrowheads="1"/>
          </p:cNvSpPr>
          <p:nvPr/>
        </p:nvSpPr>
        <p:spPr bwMode="auto">
          <a:xfrm>
            <a:off x="3187700" y="4953000"/>
            <a:ext cx="17399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>
                <a:latin typeface="Arial" charset="0"/>
                <a:cs typeface="+mn-cs"/>
              </a:rPr>
              <a:t>58-23-D7-FA-20-B0</a:t>
            </a:r>
          </a:p>
        </p:txBody>
      </p:sp>
      <p:sp>
        <p:nvSpPr>
          <p:cNvPr id="43025" name="Line 26"/>
          <p:cNvSpPr>
            <a:spLocks noChangeShapeType="1"/>
          </p:cNvSpPr>
          <p:nvPr/>
        </p:nvSpPr>
        <p:spPr bwMode="auto">
          <a:xfrm flipH="1">
            <a:off x="2632075" y="5735638"/>
            <a:ext cx="2460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3026" name="Text Box 27"/>
          <p:cNvSpPr txBox="1">
            <a:spLocks noChangeArrowheads="1"/>
          </p:cNvSpPr>
          <p:nvPr/>
        </p:nvSpPr>
        <p:spPr bwMode="auto">
          <a:xfrm>
            <a:off x="2816225" y="5578475"/>
            <a:ext cx="17494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>
                <a:latin typeface="Arial" charset="0"/>
                <a:cs typeface="+mn-cs"/>
              </a:rPr>
              <a:t>0C-C4-11-6F-E3-98</a:t>
            </a:r>
          </a:p>
        </p:txBody>
      </p:sp>
      <p:sp>
        <p:nvSpPr>
          <p:cNvPr id="43027" name="Line 28"/>
          <p:cNvSpPr>
            <a:spLocks noChangeShapeType="1"/>
          </p:cNvSpPr>
          <p:nvPr/>
        </p:nvSpPr>
        <p:spPr bwMode="auto">
          <a:xfrm flipV="1">
            <a:off x="1320800" y="4552950"/>
            <a:ext cx="0" cy="3317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3028" name="Text Box 29"/>
          <p:cNvSpPr txBox="1">
            <a:spLocks noChangeArrowheads="1"/>
          </p:cNvSpPr>
          <p:nvPr/>
        </p:nvSpPr>
        <p:spPr bwMode="auto">
          <a:xfrm>
            <a:off x="166688" y="4811713"/>
            <a:ext cx="16891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>
                <a:latin typeface="Arial" charset="0"/>
                <a:cs typeface="+mn-cs"/>
              </a:rPr>
              <a:t>71-65-F7-2B-08-53</a:t>
            </a:r>
          </a:p>
        </p:txBody>
      </p:sp>
      <p:sp>
        <p:nvSpPr>
          <p:cNvPr id="43029" name="Text Box 30"/>
          <p:cNvSpPr txBox="1">
            <a:spLocks noChangeArrowheads="1"/>
          </p:cNvSpPr>
          <p:nvPr/>
        </p:nvSpPr>
        <p:spPr bwMode="auto">
          <a:xfrm>
            <a:off x="2012950" y="4430713"/>
            <a:ext cx="819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0" dirty="0">
                <a:latin typeface="Arial" charset="0"/>
                <a:cs typeface="+mn-cs"/>
              </a:rPr>
              <a:t>   LAN</a:t>
            </a:r>
          </a:p>
        </p:txBody>
      </p:sp>
      <p:sp>
        <p:nvSpPr>
          <p:cNvPr id="43030" name="Text Box 31"/>
          <p:cNvSpPr txBox="1">
            <a:spLocks noChangeArrowheads="1"/>
          </p:cNvSpPr>
          <p:nvPr/>
        </p:nvSpPr>
        <p:spPr bwMode="auto">
          <a:xfrm>
            <a:off x="363538" y="3665538"/>
            <a:ext cx="12176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>
                <a:latin typeface="Arial" charset="0"/>
                <a:cs typeface="+mn-cs"/>
              </a:rPr>
              <a:t>137.196.7.23</a:t>
            </a:r>
          </a:p>
        </p:txBody>
      </p:sp>
      <p:sp>
        <p:nvSpPr>
          <p:cNvPr id="43031" name="Line 32"/>
          <p:cNvSpPr>
            <a:spLocks noChangeShapeType="1"/>
          </p:cNvSpPr>
          <p:nvPr/>
        </p:nvSpPr>
        <p:spPr bwMode="auto">
          <a:xfrm>
            <a:off x="1009650" y="3921125"/>
            <a:ext cx="0" cy="246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3032" name="Text Box 33"/>
          <p:cNvSpPr txBox="1">
            <a:spLocks noChangeArrowheads="1"/>
          </p:cNvSpPr>
          <p:nvPr/>
        </p:nvSpPr>
        <p:spPr bwMode="auto">
          <a:xfrm>
            <a:off x="2944813" y="2987675"/>
            <a:ext cx="12176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>
                <a:latin typeface="Arial" charset="0"/>
                <a:cs typeface="+mn-cs"/>
              </a:rPr>
              <a:t>137.196.7.78</a:t>
            </a:r>
          </a:p>
        </p:txBody>
      </p:sp>
      <p:sp>
        <p:nvSpPr>
          <p:cNvPr id="43033" name="Line 34"/>
          <p:cNvSpPr>
            <a:spLocks noChangeShapeType="1"/>
          </p:cNvSpPr>
          <p:nvPr/>
        </p:nvSpPr>
        <p:spPr bwMode="auto">
          <a:xfrm flipH="1" flipV="1">
            <a:off x="2774950" y="3125788"/>
            <a:ext cx="2349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3034" name="Line 35"/>
          <p:cNvSpPr>
            <a:spLocks noChangeShapeType="1"/>
          </p:cNvSpPr>
          <p:nvPr/>
        </p:nvSpPr>
        <p:spPr bwMode="auto">
          <a:xfrm>
            <a:off x="3954463" y="4121150"/>
            <a:ext cx="0" cy="246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3035" name="Text Box 36"/>
          <p:cNvSpPr txBox="1">
            <a:spLocks noChangeArrowheads="1"/>
          </p:cNvSpPr>
          <p:nvPr/>
        </p:nvSpPr>
        <p:spPr bwMode="auto">
          <a:xfrm>
            <a:off x="3344863" y="3887788"/>
            <a:ext cx="12176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>
                <a:latin typeface="Arial" charset="0"/>
                <a:cs typeface="+mn-cs"/>
              </a:rPr>
              <a:t>137.196.7.14</a:t>
            </a:r>
          </a:p>
        </p:txBody>
      </p:sp>
      <p:sp>
        <p:nvSpPr>
          <p:cNvPr id="43036" name="Line 38"/>
          <p:cNvSpPr>
            <a:spLocks noChangeShapeType="1"/>
          </p:cNvSpPr>
          <p:nvPr/>
        </p:nvSpPr>
        <p:spPr bwMode="auto">
          <a:xfrm>
            <a:off x="2136775" y="6002338"/>
            <a:ext cx="231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3037" name="Text Box 39"/>
          <p:cNvSpPr txBox="1">
            <a:spLocks noChangeArrowheads="1"/>
          </p:cNvSpPr>
          <p:nvPr/>
        </p:nvSpPr>
        <p:spPr bwMode="auto">
          <a:xfrm>
            <a:off x="955675" y="5848350"/>
            <a:ext cx="12176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>
                <a:latin typeface="Arial" charset="0"/>
                <a:cs typeface="+mn-cs"/>
              </a:rPr>
              <a:t>137.196.7.88</a:t>
            </a:r>
          </a:p>
        </p:txBody>
      </p:sp>
      <p:sp>
        <p:nvSpPr>
          <p:cNvPr id="399403" name="Rectangle 43"/>
          <p:cNvSpPr>
            <a:spLocks noChangeArrowheads="1"/>
          </p:cNvSpPr>
          <p:nvPr/>
        </p:nvSpPr>
        <p:spPr bwMode="auto">
          <a:xfrm rot="-5400000">
            <a:off x="3659982" y="4482306"/>
            <a:ext cx="127000" cy="195263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50000">
                <a:schemeClr val="bg1"/>
              </a:gs>
              <a:gs pos="100000">
                <a:srgbClr val="008000"/>
              </a:gs>
            </a:gsLst>
            <a:lin ang="0" scaled="1"/>
          </a:gradFill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Comic Sans MS" pitchFamily="66" charset="0"/>
              <a:ea typeface="+mn-ea"/>
              <a:cs typeface="+mn-cs"/>
            </a:endParaRPr>
          </a:p>
        </p:txBody>
      </p:sp>
      <p:grpSp>
        <p:nvGrpSpPr>
          <p:cNvPr id="128030" name="Group 44"/>
          <p:cNvGrpSpPr>
            <a:grpSpLocks/>
          </p:cNvGrpSpPr>
          <p:nvPr/>
        </p:nvGrpSpPr>
        <p:grpSpPr bwMode="auto">
          <a:xfrm>
            <a:off x="3562350" y="4357688"/>
            <a:ext cx="598488" cy="520700"/>
            <a:chOff x="-44" y="1473"/>
            <a:chExt cx="981" cy="1105"/>
          </a:xfrm>
        </p:grpSpPr>
        <p:pic>
          <p:nvPicPr>
            <p:cNvPr id="128045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8046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28031" name="Group 47"/>
          <p:cNvGrpSpPr>
            <a:grpSpLocks/>
          </p:cNvGrpSpPr>
          <p:nvPr/>
        </p:nvGrpSpPr>
        <p:grpSpPr bwMode="auto">
          <a:xfrm>
            <a:off x="657225" y="4160838"/>
            <a:ext cx="709613" cy="520700"/>
            <a:chOff x="267" y="2244"/>
            <a:chExt cx="581" cy="415"/>
          </a:xfrm>
        </p:grpSpPr>
        <p:sp>
          <p:nvSpPr>
            <p:cNvPr id="399408" name="Rectangle 48"/>
            <p:cNvSpPr>
              <a:spLocks noChangeArrowheads="1"/>
            </p:cNvSpPr>
            <p:nvPr/>
          </p:nvSpPr>
          <p:spPr bwMode="auto">
            <a:xfrm rot="-5400000">
              <a:off x="717" y="2400"/>
              <a:ext cx="101" cy="161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Comic Sans MS" pitchFamily="66" charset="0"/>
                <a:ea typeface="+mn-ea"/>
                <a:cs typeface="+mn-cs"/>
              </a:endParaRPr>
            </a:p>
          </p:txBody>
        </p:sp>
        <p:grpSp>
          <p:nvGrpSpPr>
            <p:cNvPr id="128042" name="Group 49"/>
            <p:cNvGrpSpPr>
              <a:grpSpLocks/>
            </p:cNvGrpSpPr>
            <p:nvPr/>
          </p:nvGrpSpPr>
          <p:grpSpPr bwMode="auto">
            <a:xfrm>
              <a:off x="267" y="2244"/>
              <a:ext cx="512" cy="415"/>
              <a:chOff x="-44" y="1473"/>
              <a:chExt cx="981" cy="1105"/>
            </a:xfrm>
          </p:grpSpPr>
          <p:pic>
            <p:nvPicPr>
              <p:cNvPr id="128043" name="Picture 50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8044" name="Freeform 51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</p:grpSp>
      <p:grpSp>
        <p:nvGrpSpPr>
          <p:cNvPr id="128032" name="Group 52"/>
          <p:cNvGrpSpPr>
            <a:grpSpLocks/>
          </p:cNvGrpSpPr>
          <p:nvPr/>
        </p:nvGrpSpPr>
        <p:grpSpPr bwMode="auto">
          <a:xfrm>
            <a:off x="2157413" y="3048000"/>
            <a:ext cx="631825" cy="554038"/>
            <a:chOff x="1745" y="1276"/>
            <a:chExt cx="512" cy="489"/>
          </a:xfrm>
        </p:grpSpPr>
        <p:sp>
          <p:nvSpPr>
            <p:cNvPr id="399413" name="Rectangle 53"/>
            <p:cNvSpPr>
              <a:spLocks noChangeArrowheads="1"/>
            </p:cNvSpPr>
            <p:nvPr/>
          </p:nvSpPr>
          <p:spPr bwMode="auto">
            <a:xfrm>
              <a:off x="2040" y="1604"/>
              <a:ext cx="100" cy="161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Comic Sans MS" pitchFamily="66" charset="0"/>
                <a:ea typeface="+mn-ea"/>
                <a:cs typeface="+mn-cs"/>
              </a:endParaRPr>
            </a:p>
          </p:txBody>
        </p:sp>
        <p:grpSp>
          <p:nvGrpSpPr>
            <p:cNvPr id="128038" name="Group 54"/>
            <p:cNvGrpSpPr>
              <a:grpSpLocks/>
            </p:cNvGrpSpPr>
            <p:nvPr/>
          </p:nvGrpSpPr>
          <p:grpSpPr bwMode="auto">
            <a:xfrm>
              <a:off x="1745" y="1276"/>
              <a:ext cx="512" cy="415"/>
              <a:chOff x="-44" y="1473"/>
              <a:chExt cx="981" cy="1105"/>
            </a:xfrm>
          </p:grpSpPr>
          <p:pic>
            <p:nvPicPr>
              <p:cNvPr id="128039" name="Picture 5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8040" name="Freeform 5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</p:grpSp>
      <p:sp>
        <p:nvSpPr>
          <p:cNvPr id="399418" name="Rectangle 58"/>
          <p:cNvSpPr>
            <a:spLocks noChangeArrowheads="1"/>
          </p:cNvSpPr>
          <p:nvPr/>
        </p:nvSpPr>
        <p:spPr bwMode="auto">
          <a:xfrm>
            <a:off x="2501900" y="5645150"/>
            <a:ext cx="123825" cy="182563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50000">
                <a:schemeClr val="bg1"/>
              </a:gs>
              <a:gs pos="100000">
                <a:srgbClr val="008000"/>
              </a:gs>
            </a:gsLst>
            <a:lin ang="0" scaled="1"/>
          </a:gradFill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Comic Sans MS" pitchFamily="66" charset="0"/>
              <a:ea typeface="+mn-ea"/>
              <a:cs typeface="+mn-cs"/>
            </a:endParaRPr>
          </a:p>
        </p:txBody>
      </p:sp>
      <p:grpSp>
        <p:nvGrpSpPr>
          <p:cNvPr id="128034" name="Group 59"/>
          <p:cNvGrpSpPr>
            <a:grpSpLocks/>
          </p:cNvGrpSpPr>
          <p:nvPr/>
        </p:nvGrpSpPr>
        <p:grpSpPr bwMode="auto">
          <a:xfrm>
            <a:off x="2166938" y="5784850"/>
            <a:ext cx="584200" cy="469900"/>
            <a:chOff x="-44" y="1473"/>
            <a:chExt cx="981" cy="1105"/>
          </a:xfrm>
        </p:grpSpPr>
        <p:pic>
          <p:nvPicPr>
            <p:cNvPr id="128035" name="Picture 60" descr="desktop_computer_stylized_medium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8036" name="Freeform 61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sp>
        <p:nvSpPr>
          <p:cNvPr id="5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31</a:t>
            </a:fld>
            <a:endParaRPr lang="en-US" sz="1200" dirty="0">
              <a:latin typeface="Tahoma" charset="0"/>
            </a:endParaRPr>
          </a:p>
        </p:txBody>
      </p:sp>
      <p:sp>
        <p:nvSpPr>
          <p:cNvPr id="5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</p:spTree>
    <p:extLst>
      <p:ext uri="{BB962C8B-B14F-4D97-AF65-F5344CB8AC3E}">
        <p14:creationId xmlns:p14="http://schemas.microsoft.com/office/powerpoint/2010/main" val="3943597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6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66675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ARP protocol: same LAN</a:t>
            </a:r>
          </a:p>
        </p:txBody>
      </p:sp>
      <p:sp>
        <p:nvSpPr>
          <p:cNvPr id="4403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06413" y="1277938"/>
            <a:ext cx="3810000" cy="4648200"/>
          </a:xfrm>
        </p:spPr>
        <p:txBody>
          <a:bodyPr>
            <a:normAutofit fontScale="92500" lnSpcReduction="20000"/>
          </a:bodyPr>
          <a:lstStyle/>
          <a:p>
            <a:pPr marL="231775" indent="-231775">
              <a:defRPr/>
            </a:pPr>
            <a:r>
              <a:rPr lang="en-US" sz="2400" dirty="0">
                <a:latin typeface="Gill Sans MT" charset="0"/>
                <a:cs typeface="+mn-cs"/>
              </a:rPr>
              <a:t>A wants to send datagram to B</a:t>
            </a:r>
          </a:p>
          <a:p>
            <a:pPr marL="681038" lvl="1" indent="-223838">
              <a:defRPr/>
            </a:pPr>
            <a:r>
              <a:rPr lang="en-US" sz="2000" dirty="0">
                <a:latin typeface="Gill Sans MT" charset="0"/>
              </a:rPr>
              <a:t>B</a:t>
            </a:r>
            <a:r>
              <a:rPr lang="ja-JP" altLang="en-US" sz="2000" dirty="0">
                <a:latin typeface="Gill Sans MT" charset="0"/>
              </a:rPr>
              <a:t>’</a:t>
            </a:r>
            <a:r>
              <a:rPr lang="en-US" sz="2000" dirty="0">
                <a:latin typeface="Gill Sans MT" charset="0"/>
              </a:rPr>
              <a:t>s MAC address not in A</a:t>
            </a:r>
            <a:r>
              <a:rPr lang="ja-JP" altLang="en-US" sz="2000" dirty="0">
                <a:latin typeface="Gill Sans MT" charset="0"/>
              </a:rPr>
              <a:t>’</a:t>
            </a:r>
            <a:r>
              <a:rPr lang="en-US" sz="2000" dirty="0">
                <a:latin typeface="Gill Sans MT" charset="0"/>
              </a:rPr>
              <a:t>s ARP table.</a:t>
            </a:r>
          </a:p>
          <a:p>
            <a:pPr marL="231775" indent="-231775">
              <a:defRPr/>
            </a:pPr>
            <a:r>
              <a:rPr lang="en-US" sz="2400" dirty="0">
                <a:latin typeface="Gill Sans MT" charset="0"/>
                <a:cs typeface="+mn-cs"/>
              </a:rPr>
              <a:t>A </a:t>
            </a:r>
            <a:r>
              <a:rPr lang="en-US" sz="2400" dirty="0">
                <a:solidFill>
                  <a:srgbClr val="CC0000"/>
                </a:solidFill>
                <a:latin typeface="Gill Sans MT" charset="0"/>
                <a:cs typeface="+mn-cs"/>
              </a:rPr>
              <a:t>broadcasts</a:t>
            </a:r>
            <a:r>
              <a:rPr lang="en-US" sz="2400" dirty="0">
                <a:latin typeface="Gill Sans MT" charset="0"/>
                <a:cs typeface="+mn-cs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Gill Sans MT" charset="0"/>
                <a:cs typeface="+mn-cs"/>
              </a:rPr>
              <a:t>ARP query </a:t>
            </a:r>
            <a:r>
              <a:rPr lang="en-US" sz="2400" dirty="0">
                <a:latin typeface="Gill Sans MT" charset="0"/>
                <a:cs typeface="+mn-cs"/>
              </a:rPr>
              <a:t>packet, containing B's IP address </a:t>
            </a:r>
          </a:p>
          <a:p>
            <a:pPr marL="681038" lvl="1" indent="-223838">
              <a:defRPr/>
            </a:pPr>
            <a:r>
              <a:rPr lang="en-US" sz="2000" dirty="0">
                <a:latin typeface="Gill Sans MT" charset="0"/>
              </a:rPr>
              <a:t>destination MAC address = </a:t>
            </a:r>
            <a:r>
              <a:rPr lang="en-US" sz="2000" dirty="0">
                <a:solidFill>
                  <a:srgbClr val="0070C0"/>
                </a:solidFill>
                <a:latin typeface="Gill Sans MT" charset="0"/>
              </a:rPr>
              <a:t>FF-FF-FF-FF-FF-FF</a:t>
            </a:r>
          </a:p>
          <a:p>
            <a:pPr marL="681038" lvl="1" indent="-223838">
              <a:defRPr/>
            </a:pPr>
            <a:r>
              <a:rPr lang="en-US" sz="2000" dirty="0">
                <a:latin typeface="Gill Sans MT" charset="0"/>
              </a:rPr>
              <a:t>all nodes on LAN receive ARP query </a:t>
            </a:r>
          </a:p>
          <a:p>
            <a:pPr marL="231775" indent="-231775">
              <a:defRPr/>
            </a:pPr>
            <a:r>
              <a:rPr lang="en-US" sz="2400" dirty="0">
                <a:latin typeface="Gill Sans MT" charset="0"/>
                <a:cs typeface="+mn-cs"/>
              </a:rPr>
              <a:t>B receives ARP packet, </a:t>
            </a:r>
            <a:r>
              <a:rPr lang="en-US" sz="2400" dirty="0">
                <a:solidFill>
                  <a:srgbClr val="0070C0"/>
                </a:solidFill>
                <a:latin typeface="Gill Sans MT" charset="0"/>
                <a:cs typeface="+mn-cs"/>
              </a:rPr>
              <a:t>replies</a:t>
            </a:r>
            <a:r>
              <a:rPr lang="en-US" sz="2400" dirty="0">
                <a:latin typeface="Gill Sans MT" charset="0"/>
                <a:cs typeface="+mn-cs"/>
              </a:rPr>
              <a:t> to A with its (B's) MAC address</a:t>
            </a:r>
          </a:p>
          <a:p>
            <a:pPr marL="681038" lvl="1" indent="-223838">
              <a:defRPr/>
            </a:pPr>
            <a:r>
              <a:rPr lang="en-US" sz="2000" dirty="0">
                <a:latin typeface="Gill Sans MT" charset="0"/>
              </a:rPr>
              <a:t>frame sent to A</a:t>
            </a:r>
            <a:r>
              <a:rPr lang="ja-JP" altLang="en-US" sz="2000" dirty="0">
                <a:latin typeface="Gill Sans MT" charset="0"/>
              </a:rPr>
              <a:t>’</a:t>
            </a:r>
            <a:r>
              <a:rPr lang="en-US" sz="2000" dirty="0">
                <a:latin typeface="Gill Sans MT" charset="0"/>
              </a:rPr>
              <a:t>s MAC address (unicast)</a:t>
            </a:r>
          </a:p>
          <a:p>
            <a:pPr>
              <a:defRPr/>
            </a:pPr>
            <a:endParaRPr lang="en-US" sz="2400" dirty="0">
              <a:latin typeface="Gill Sans MT" charset="0"/>
              <a:cs typeface="+mn-cs"/>
            </a:endParaRPr>
          </a:p>
        </p:txBody>
      </p:sp>
      <p:sp>
        <p:nvSpPr>
          <p:cNvPr id="40038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995863" y="1878013"/>
            <a:ext cx="3810000" cy="4648200"/>
          </a:xfrm>
        </p:spPr>
        <p:txBody>
          <a:bodyPr/>
          <a:lstStyle/>
          <a:p>
            <a:pPr marL="231775" indent="-231775">
              <a:defRPr/>
            </a:pPr>
            <a:r>
              <a:rPr lang="en-US" sz="2400" dirty="0">
                <a:latin typeface="Gill Sans MT" charset="0"/>
                <a:cs typeface="+mn-cs"/>
              </a:rPr>
              <a:t>A </a:t>
            </a:r>
            <a:r>
              <a:rPr lang="en-US" sz="2400" dirty="0">
                <a:solidFill>
                  <a:srgbClr val="0070C0"/>
                </a:solidFill>
                <a:latin typeface="Gill Sans MT" charset="0"/>
                <a:cs typeface="+mn-cs"/>
              </a:rPr>
              <a:t>caches</a:t>
            </a:r>
            <a:r>
              <a:rPr lang="en-US" sz="2400" dirty="0">
                <a:latin typeface="Gill Sans MT" charset="0"/>
                <a:cs typeface="+mn-cs"/>
              </a:rPr>
              <a:t> (saves) IP-to-MAC address pair in its ARP table until information becomes old (times out)</a:t>
            </a:r>
            <a:r>
              <a:rPr lang="en-US" sz="2000" dirty="0">
                <a:latin typeface="Gill Sans MT" charset="0"/>
                <a:cs typeface="+mn-cs"/>
              </a:rPr>
              <a:t> </a:t>
            </a:r>
          </a:p>
          <a:p>
            <a:pPr marL="681038" lvl="1" indent="-223838">
              <a:defRPr/>
            </a:pPr>
            <a:r>
              <a:rPr lang="en-US" sz="2000" dirty="0">
                <a:latin typeface="Gill Sans MT" charset="0"/>
              </a:rPr>
              <a:t>soft state: information that times out (goes away) unless refreshed</a:t>
            </a:r>
          </a:p>
          <a:p>
            <a:pPr marL="231775" indent="-231775">
              <a:defRPr/>
            </a:pPr>
            <a:r>
              <a:rPr lang="en-US" sz="2400" dirty="0">
                <a:latin typeface="Gill Sans MT" charset="0"/>
                <a:cs typeface="+mn-cs"/>
              </a:rPr>
              <a:t>ARP is </a:t>
            </a:r>
            <a:r>
              <a:rPr lang="ja-JP" altLang="en-US" sz="2400" dirty="0">
                <a:latin typeface="Gill Sans MT" charset="0"/>
                <a:cs typeface="+mn-cs"/>
              </a:rPr>
              <a:t>“</a:t>
            </a:r>
            <a:r>
              <a:rPr lang="en-US" sz="2400" dirty="0">
                <a:latin typeface="Gill Sans MT" charset="0"/>
                <a:cs typeface="+mn-cs"/>
              </a:rPr>
              <a:t>plug-and-play</a:t>
            </a:r>
            <a:r>
              <a:rPr lang="ja-JP" altLang="en-US" sz="2400" dirty="0">
                <a:latin typeface="Gill Sans MT" charset="0"/>
                <a:cs typeface="+mn-cs"/>
              </a:rPr>
              <a:t>”</a:t>
            </a:r>
            <a:r>
              <a:rPr lang="en-US" sz="2400" dirty="0">
                <a:latin typeface="Gill Sans MT" charset="0"/>
                <a:cs typeface="+mn-cs"/>
              </a:rPr>
              <a:t>:</a:t>
            </a:r>
          </a:p>
          <a:p>
            <a:pPr marL="681038" lvl="1" indent="-223838">
              <a:defRPr/>
            </a:pPr>
            <a:r>
              <a:rPr lang="en-US" sz="2000" dirty="0">
                <a:latin typeface="Gill Sans MT" charset="0"/>
              </a:rPr>
              <a:t>nodes create their ARP tables </a:t>
            </a:r>
            <a:r>
              <a:rPr lang="en-US" sz="2000" i="1" dirty="0">
                <a:latin typeface="Gill Sans MT" charset="0"/>
              </a:rPr>
              <a:t>without intervention from net administrator</a:t>
            </a:r>
          </a:p>
        </p:txBody>
      </p:sp>
      <p:pic>
        <p:nvPicPr>
          <p:cNvPr id="130054" name="Picture 19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3" y="876300"/>
            <a:ext cx="59420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32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</p:spTree>
    <p:extLst>
      <p:ext uri="{BB962C8B-B14F-4D97-AF65-F5344CB8AC3E}">
        <p14:creationId xmlns:p14="http://schemas.microsoft.com/office/powerpoint/2010/main" val="3007899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038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52425" y="1057274"/>
            <a:ext cx="8675688" cy="2143125"/>
          </a:xfrm>
        </p:spPr>
        <p:txBody>
          <a:bodyPr>
            <a:noAutofit/>
          </a:bodyPr>
          <a:lstStyle/>
          <a:p>
            <a:pPr marL="111125" indent="-111125">
              <a:buFont typeface="Wingdings" charset="0"/>
              <a:buNone/>
              <a:defRPr/>
            </a:pPr>
            <a:r>
              <a:rPr lang="en-US" dirty="0">
                <a:latin typeface="Gill Sans MT" charset="0"/>
                <a:cs typeface="+mn-cs"/>
              </a:rPr>
              <a:t>walkthrough</a:t>
            </a:r>
            <a:r>
              <a:rPr lang="en-US" dirty="0">
                <a:solidFill>
                  <a:srgbClr val="CC0000"/>
                </a:solidFill>
                <a:latin typeface="Gill Sans MT" charset="0"/>
                <a:cs typeface="+mn-cs"/>
              </a:rPr>
              <a:t>: send datagram from A to B via R</a:t>
            </a:r>
          </a:p>
          <a:p>
            <a:pPr marL="457200" lvl="1" indent="-225425">
              <a:buFont typeface="Wingdings" charset="2"/>
              <a:buChar char="§"/>
              <a:defRPr/>
            </a:pPr>
            <a:r>
              <a:rPr lang="en-US" dirty="0"/>
              <a:t>focus on addressing – at IP (datagram) and MAC layer (frame)</a:t>
            </a:r>
          </a:p>
          <a:p>
            <a:pPr marL="457200" lvl="1" indent="-225425">
              <a:buFont typeface="Wingdings" charset="2"/>
              <a:buChar char="§"/>
              <a:defRPr/>
            </a:pPr>
            <a:r>
              <a:rPr lang="en-US" dirty="0"/>
              <a:t>assume A knows B</a:t>
            </a:r>
            <a:r>
              <a:rPr lang="ja-JP" altLang="en-US" dirty="0"/>
              <a:t>’</a:t>
            </a:r>
            <a:r>
              <a:rPr lang="en-US" dirty="0"/>
              <a:t>s IP address</a:t>
            </a:r>
          </a:p>
          <a:p>
            <a:pPr marL="457200" lvl="1" indent="-225425">
              <a:buFont typeface="Wingdings" charset="2"/>
              <a:buChar char="§"/>
              <a:defRPr/>
            </a:pPr>
            <a:r>
              <a:rPr lang="en-US" dirty="0"/>
              <a:t>assume A knows IP address of first hop router, R (how?)</a:t>
            </a:r>
          </a:p>
          <a:p>
            <a:pPr marL="457200" lvl="1" indent="-225425">
              <a:buFont typeface="Wingdings" charset="2"/>
              <a:buChar char="§"/>
              <a:defRPr/>
            </a:pPr>
            <a:r>
              <a:rPr lang="en-US" dirty="0"/>
              <a:t>assume A knows R</a:t>
            </a:r>
            <a:r>
              <a:rPr lang="ja-JP" altLang="en-US" dirty="0"/>
              <a:t>’</a:t>
            </a:r>
            <a:r>
              <a:rPr lang="en-US" dirty="0"/>
              <a:t>s MAC address (how?)</a:t>
            </a:r>
          </a:p>
        </p:txBody>
      </p:sp>
      <p:sp>
        <p:nvSpPr>
          <p:cNvPr id="45061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001000" cy="11430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latin typeface="Gill Sans MT" charset="0"/>
                <a:cs typeface="+mj-cs"/>
              </a:rPr>
              <a:t>Addressing: routing to another LAN</a:t>
            </a:r>
          </a:p>
        </p:txBody>
      </p:sp>
      <p:grpSp>
        <p:nvGrpSpPr>
          <p:cNvPr id="132101" name="Group 4"/>
          <p:cNvGrpSpPr>
            <a:grpSpLocks/>
          </p:cNvGrpSpPr>
          <p:nvPr/>
        </p:nvGrpSpPr>
        <p:grpSpPr bwMode="auto">
          <a:xfrm>
            <a:off x="709613" y="3962400"/>
            <a:ext cx="8221662" cy="2349500"/>
            <a:chOff x="709613" y="3962400"/>
            <a:chExt cx="8221662" cy="2349500"/>
          </a:xfrm>
        </p:grpSpPr>
        <p:grpSp>
          <p:nvGrpSpPr>
            <p:cNvPr id="132103" name="Group 99"/>
            <p:cNvGrpSpPr>
              <a:grpSpLocks/>
            </p:cNvGrpSpPr>
            <p:nvPr/>
          </p:nvGrpSpPr>
          <p:grpSpPr bwMode="auto">
            <a:xfrm>
              <a:off x="6979920" y="5354320"/>
              <a:ext cx="711200" cy="601028"/>
              <a:chOff x="7179310" y="4033520"/>
              <a:chExt cx="1009650" cy="855028"/>
            </a:xfrm>
          </p:grpSpPr>
          <p:grpSp>
            <p:nvGrpSpPr>
              <p:cNvPr id="132162" name="Group 44"/>
              <p:cNvGrpSpPr>
                <a:grpSpLocks/>
              </p:cNvGrpSpPr>
              <p:nvPr/>
            </p:nvGrpSpPr>
            <p:grpSpPr bwMode="auto">
              <a:xfrm>
                <a:off x="7179310" y="4033520"/>
                <a:ext cx="1009650" cy="855028"/>
                <a:chOff x="-44" y="1473"/>
                <a:chExt cx="981" cy="1105"/>
              </a:xfrm>
            </p:grpSpPr>
            <p:pic>
              <p:nvPicPr>
                <p:cNvPr id="132164" name="Picture 45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3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2165" name="Freeform 46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sp>
            <p:nvSpPr>
              <p:cNvPr id="102" name="Rectangle 43"/>
              <p:cNvSpPr>
                <a:spLocks noChangeArrowheads="1"/>
              </p:cNvSpPr>
              <p:nvPr/>
            </p:nvSpPr>
            <p:spPr bwMode="auto">
              <a:xfrm rot="16200000">
                <a:off x="7439930" y="4308572"/>
                <a:ext cx="126470" cy="196070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32104" name="Group 2"/>
            <p:cNvGrpSpPr>
              <a:grpSpLocks/>
            </p:cNvGrpSpPr>
            <p:nvPr/>
          </p:nvGrpSpPr>
          <p:grpSpPr bwMode="auto">
            <a:xfrm>
              <a:off x="1046480" y="3962400"/>
              <a:ext cx="1026163" cy="761428"/>
              <a:chOff x="1046480" y="3962400"/>
              <a:chExt cx="1026163" cy="761428"/>
            </a:xfrm>
          </p:grpSpPr>
          <p:sp>
            <p:nvSpPr>
              <p:cNvPr id="64" name="Rectangle 48"/>
              <p:cNvSpPr>
                <a:spLocks noChangeArrowheads="1"/>
              </p:cNvSpPr>
              <p:nvPr/>
            </p:nvSpPr>
            <p:spPr bwMode="auto">
              <a:xfrm rot="16200000">
                <a:off x="1893887" y="4300538"/>
                <a:ext cx="111125" cy="247650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grpSp>
            <p:nvGrpSpPr>
              <p:cNvPr id="132159" name="Group 49"/>
              <p:cNvGrpSpPr>
                <a:grpSpLocks/>
              </p:cNvGrpSpPr>
              <p:nvPr/>
            </p:nvGrpSpPr>
            <p:grpSpPr bwMode="auto">
              <a:xfrm>
                <a:off x="1046480" y="3962400"/>
                <a:ext cx="936071" cy="761428"/>
                <a:chOff x="-44" y="1473"/>
                <a:chExt cx="981" cy="1105"/>
              </a:xfrm>
            </p:grpSpPr>
            <p:pic>
              <p:nvPicPr>
                <p:cNvPr id="132160" name="Picture 50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4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2161" name="Freeform 51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</p:grpSp>
        <p:sp>
          <p:nvSpPr>
            <p:cNvPr id="710660" name="Text Box 4"/>
            <p:cNvSpPr txBox="1">
              <a:spLocks noChangeArrowheads="1"/>
            </p:cNvSpPr>
            <p:nvPr/>
          </p:nvSpPr>
          <p:spPr bwMode="auto">
            <a:xfrm>
              <a:off x="4224338" y="4381500"/>
              <a:ext cx="376237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i="0" dirty="0">
                  <a:solidFill>
                    <a:srgbClr val="FF0000"/>
                  </a:solidFill>
                  <a:latin typeface="+mn-lt"/>
                  <a:ea typeface="+mn-ea"/>
                  <a:cs typeface="+mn-cs"/>
                </a:rPr>
                <a:t>R</a:t>
              </a:r>
              <a:endParaRPr lang="en-US" i="0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067" name="Text Box 21"/>
            <p:cNvSpPr txBox="1">
              <a:spLocks noChangeArrowheads="1"/>
            </p:cNvSpPr>
            <p:nvPr/>
          </p:nvSpPr>
          <p:spPr bwMode="auto">
            <a:xfrm>
              <a:off x="3868738" y="5378450"/>
              <a:ext cx="1543050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>
                  <a:latin typeface="Arial" charset="0"/>
                  <a:cs typeface="+mn-cs"/>
                </a:rPr>
                <a:t>1A-23-F9-CD-06-9B</a:t>
              </a:r>
            </a:p>
          </p:txBody>
        </p:sp>
        <p:sp>
          <p:nvSpPr>
            <p:cNvPr id="45068" name="Text Box 22"/>
            <p:cNvSpPr txBox="1">
              <a:spLocks noChangeArrowheads="1"/>
            </p:cNvSpPr>
            <p:nvPr/>
          </p:nvSpPr>
          <p:spPr bwMode="auto">
            <a:xfrm>
              <a:off x="4016375" y="5205413"/>
              <a:ext cx="1322388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>
                  <a:latin typeface="Arial" charset="0"/>
                  <a:cs typeface="+mn-cs"/>
                </a:rPr>
                <a:t>222.222.222.220</a:t>
              </a:r>
            </a:p>
          </p:txBody>
        </p:sp>
        <p:grpSp>
          <p:nvGrpSpPr>
            <p:cNvPr id="132108" name="Group 23"/>
            <p:cNvGrpSpPr>
              <a:grpSpLocks/>
            </p:cNvGrpSpPr>
            <p:nvPr/>
          </p:nvGrpSpPr>
          <p:grpSpPr bwMode="auto">
            <a:xfrm>
              <a:off x="3044825" y="5794375"/>
              <a:ext cx="1541463" cy="449263"/>
              <a:chOff x="1934" y="2405"/>
              <a:chExt cx="971" cy="283"/>
            </a:xfrm>
          </p:grpSpPr>
          <p:sp>
            <p:nvSpPr>
              <p:cNvPr id="45117" name="Text Box 24"/>
              <p:cNvSpPr txBox="1">
                <a:spLocks noChangeArrowheads="1"/>
              </p:cNvSpPr>
              <p:nvPr/>
            </p:nvSpPr>
            <p:spPr bwMode="auto">
              <a:xfrm>
                <a:off x="1934" y="2405"/>
                <a:ext cx="833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dirty="0">
                    <a:latin typeface="Arial" charset="0"/>
                    <a:cs typeface="+mn-cs"/>
                  </a:rPr>
                  <a:t>111.111.111.110</a:t>
                </a:r>
              </a:p>
            </p:txBody>
          </p:sp>
          <p:sp>
            <p:nvSpPr>
              <p:cNvPr id="45118" name="Text Box 25"/>
              <p:cNvSpPr txBox="1">
                <a:spLocks noChangeArrowheads="1"/>
              </p:cNvSpPr>
              <p:nvPr/>
            </p:nvSpPr>
            <p:spPr bwMode="auto">
              <a:xfrm>
                <a:off x="1938" y="2515"/>
                <a:ext cx="967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dirty="0">
                    <a:latin typeface="Arial" charset="0"/>
                    <a:cs typeface="+mn-cs"/>
                  </a:rPr>
                  <a:t>E6-E9-00-17-BB-4B</a:t>
                </a:r>
              </a:p>
            </p:txBody>
          </p:sp>
        </p:grpSp>
        <p:sp>
          <p:nvSpPr>
            <p:cNvPr id="45070" name="Text Box 26"/>
            <p:cNvSpPr txBox="1">
              <a:spLocks noChangeArrowheads="1"/>
            </p:cNvSpPr>
            <p:nvPr/>
          </p:nvSpPr>
          <p:spPr bwMode="auto">
            <a:xfrm>
              <a:off x="952500" y="6037263"/>
              <a:ext cx="1627188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>
                  <a:latin typeface="Arial" charset="0"/>
                  <a:cs typeface="+mn-cs"/>
                </a:rPr>
                <a:t>CC-49-DE-D0-AB-7D</a:t>
              </a:r>
            </a:p>
          </p:txBody>
        </p:sp>
        <p:sp>
          <p:nvSpPr>
            <p:cNvPr id="45071" name="Text Box 27"/>
            <p:cNvSpPr txBox="1">
              <a:spLocks noChangeArrowheads="1"/>
            </p:cNvSpPr>
            <p:nvPr/>
          </p:nvSpPr>
          <p:spPr bwMode="auto">
            <a:xfrm>
              <a:off x="942975" y="5854700"/>
              <a:ext cx="1322388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>
                  <a:latin typeface="Arial" charset="0"/>
                  <a:cs typeface="+mn-cs"/>
                </a:rPr>
                <a:t>111.111.111.112</a:t>
              </a:r>
            </a:p>
          </p:txBody>
        </p:sp>
        <p:sp>
          <p:nvSpPr>
            <p:cNvPr id="45072" name="Text Box 30"/>
            <p:cNvSpPr txBox="1">
              <a:spLocks noChangeArrowheads="1"/>
            </p:cNvSpPr>
            <p:nvPr/>
          </p:nvSpPr>
          <p:spPr bwMode="auto">
            <a:xfrm>
              <a:off x="709613" y="4741863"/>
              <a:ext cx="1322387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>
                  <a:latin typeface="Arial" charset="0"/>
                  <a:cs typeface="+mn-cs"/>
                </a:rPr>
                <a:t>111.111.111.111</a:t>
              </a:r>
            </a:p>
          </p:txBody>
        </p:sp>
        <p:sp>
          <p:nvSpPr>
            <p:cNvPr id="45073" name="Text Box 33"/>
            <p:cNvSpPr txBox="1">
              <a:spLocks noChangeArrowheads="1"/>
            </p:cNvSpPr>
            <p:nvPr/>
          </p:nvSpPr>
          <p:spPr bwMode="auto">
            <a:xfrm>
              <a:off x="730250" y="4927600"/>
              <a:ext cx="1509713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>
                  <a:latin typeface="Arial" charset="0"/>
                  <a:cs typeface="+mn-cs"/>
                </a:rPr>
                <a:t>74-29-9C-E8-FF-55</a:t>
              </a:r>
            </a:p>
          </p:txBody>
        </p:sp>
        <p:sp>
          <p:nvSpPr>
            <p:cNvPr id="132113" name="Freeform 39"/>
            <p:cNvSpPr>
              <a:spLocks/>
            </p:cNvSpPr>
            <p:nvPr/>
          </p:nvSpPr>
          <p:spPr bwMode="auto">
            <a:xfrm>
              <a:off x="2365375" y="4437063"/>
              <a:ext cx="839788" cy="1069975"/>
            </a:xfrm>
            <a:custGeom>
              <a:avLst/>
              <a:gdLst>
                <a:gd name="T0" fmla="*/ 2147483647 w 1005"/>
                <a:gd name="T1" fmla="*/ 2147483647 h 996"/>
                <a:gd name="T2" fmla="*/ 2147483647 w 1005"/>
                <a:gd name="T3" fmla="*/ 2147483647 h 996"/>
                <a:gd name="T4" fmla="*/ 2147483647 w 1005"/>
                <a:gd name="T5" fmla="*/ 2147483647 h 996"/>
                <a:gd name="T6" fmla="*/ 2147483647 w 1005"/>
                <a:gd name="T7" fmla="*/ 2147483647 h 996"/>
                <a:gd name="T8" fmla="*/ 2147483647 w 1005"/>
                <a:gd name="T9" fmla="*/ 2147483647 h 996"/>
                <a:gd name="T10" fmla="*/ 2147483647 w 1005"/>
                <a:gd name="T11" fmla="*/ 2147483647 h 996"/>
                <a:gd name="T12" fmla="*/ 2147483647 w 1005"/>
                <a:gd name="T13" fmla="*/ 2147483647 h 996"/>
                <a:gd name="T14" fmla="*/ 2147483647 w 1005"/>
                <a:gd name="T15" fmla="*/ 2147483647 h 996"/>
                <a:gd name="T16" fmla="*/ 2147483647 w 1005"/>
                <a:gd name="T17" fmla="*/ 2147483647 h 996"/>
                <a:gd name="T18" fmla="*/ 2147483647 w 1005"/>
                <a:gd name="T19" fmla="*/ 2147483647 h 996"/>
                <a:gd name="T20" fmla="*/ 2147483647 w 1005"/>
                <a:gd name="T21" fmla="*/ 2147483647 h 996"/>
                <a:gd name="T22" fmla="*/ 2147483647 w 1005"/>
                <a:gd name="T23" fmla="*/ 2147483647 h 996"/>
                <a:gd name="T24" fmla="*/ 2147483647 w 1005"/>
                <a:gd name="T25" fmla="*/ 2147483647 h 99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05" h="996">
                  <a:moveTo>
                    <a:pt x="307" y="83"/>
                  </a:moveTo>
                  <a:cubicBezTo>
                    <a:pt x="218" y="117"/>
                    <a:pt x="182" y="156"/>
                    <a:pt x="134" y="227"/>
                  </a:cubicBezTo>
                  <a:cubicBezTo>
                    <a:pt x="86" y="298"/>
                    <a:pt x="38" y="426"/>
                    <a:pt x="19" y="507"/>
                  </a:cubicBezTo>
                  <a:cubicBezTo>
                    <a:pt x="0" y="588"/>
                    <a:pt x="8" y="648"/>
                    <a:pt x="19" y="716"/>
                  </a:cubicBezTo>
                  <a:cubicBezTo>
                    <a:pt x="30" y="784"/>
                    <a:pt x="54" y="873"/>
                    <a:pt x="84" y="918"/>
                  </a:cubicBezTo>
                  <a:cubicBezTo>
                    <a:pt x="114" y="963"/>
                    <a:pt x="148" y="984"/>
                    <a:pt x="199" y="990"/>
                  </a:cubicBezTo>
                  <a:cubicBezTo>
                    <a:pt x="250" y="996"/>
                    <a:pt x="310" y="961"/>
                    <a:pt x="393" y="954"/>
                  </a:cubicBezTo>
                  <a:cubicBezTo>
                    <a:pt x="476" y="947"/>
                    <a:pt x="614" y="967"/>
                    <a:pt x="696" y="947"/>
                  </a:cubicBezTo>
                  <a:cubicBezTo>
                    <a:pt x="778" y="927"/>
                    <a:pt x="833" y="898"/>
                    <a:pt x="883" y="831"/>
                  </a:cubicBezTo>
                  <a:cubicBezTo>
                    <a:pt x="933" y="764"/>
                    <a:pt x="991" y="644"/>
                    <a:pt x="998" y="543"/>
                  </a:cubicBezTo>
                  <a:cubicBezTo>
                    <a:pt x="1005" y="442"/>
                    <a:pt x="981" y="313"/>
                    <a:pt x="926" y="227"/>
                  </a:cubicBezTo>
                  <a:cubicBezTo>
                    <a:pt x="871" y="141"/>
                    <a:pt x="768" y="50"/>
                    <a:pt x="667" y="25"/>
                  </a:cubicBezTo>
                  <a:cubicBezTo>
                    <a:pt x="566" y="0"/>
                    <a:pt x="396" y="49"/>
                    <a:pt x="307" y="83"/>
                  </a:cubicBezTo>
                  <a:close/>
                </a:path>
              </a:pathLst>
            </a:custGeom>
            <a:solidFill>
              <a:srgbClr val="00CCFF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45075" name="Line 40"/>
            <p:cNvSpPr>
              <a:spLocks noChangeShapeType="1"/>
            </p:cNvSpPr>
            <p:nvPr/>
          </p:nvSpPr>
          <p:spPr bwMode="auto">
            <a:xfrm>
              <a:off x="2062163" y="4416425"/>
              <a:ext cx="438150" cy="2301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5076" name="Line 41"/>
            <p:cNvSpPr>
              <a:spLocks noChangeShapeType="1"/>
            </p:cNvSpPr>
            <p:nvPr/>
          </p:nvSpPr>
          <p:spPr bwMode="auto">
            <a:xfrm flipV="1">
              <a:off x="2185988" y="5360988"/>
              <a:ext cx="231775" cy="2555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5077" name="Line 42"/>
            <p:cNvSpPr>
              <a:spLocks noChangeShapeType="1"/>
            </p:cNvSpPr>
            <p:nvPr/>
          </p:nvSpPr>
          <p:spPr bwMode="auto">
            <a:xfrm>
              <a:off x="3184525" y="4954588"/>
              <a:ext cx="584200" cy="95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5078" name="Line 44"/>
            <p:cNvSpPr>
              <a:spLocks noChangeShapeType="1"/>
            </p:cNvSpPr>
            <p:nvPr/>
          </p:nvSpPr>
          <p:spPr bwMode="auto">
            <a:xfrm flipV="1">
              <a:off x="2101850" y="5711825"/>
              <a:ext cx="0" cy="1635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5079" name="Line 45"/>
            <p:cNvSpPr>
              <a:spLocks noChangeShapeType="1"/>
            </p:cNvSpPr>
            <p:nvPr/>
          </p:nvSpPr>
          <p:spPr bwMode="auto">
            <a:xfrm flipH="1" flipV="1">
              <a:off x="1976438" y="4489450"/>
              <a:ext cx="0" cy="3984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5080" name="Line 46"/>
            <p:cNvSpPr>
              <a:spLocks noChangeShapeType="1"/>
            </p:cNvSpPr>
            <p:nvPr/>
          </p:nvSpPr>
          <p:spPr bwMode="auto">
            <a:xfrm>
              <a:off x="3854450" y="5021263"/>
              <a:ext cx="0" cy="7508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5081" name="Line 47"/>
            <p:cNvSpPr>
              <a:spLocks noChangeShapeType="1"/>
            </p:cNvSpPr>
            <p:nvPr/>
          </p:nvSpPr>
          <p:spPr bwMode="auto">
            <a:xfrm flipH="1" flipV="1">
              <a:off x="4935538" y="5011738"/>
              <a:ext cx="4762" cy="2206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710714" name="Text Box 58"/>
            <p:cNvSpPr txBox="1">
              <a:spLocks noChangeArrowheads="1"/>
            </p:cNvSpPr>
            <p:nvPr/>
          </p:nvSpPr>
          <p:spPr bwMode="auto">
            <a:xfrm>
              <a:off x="719138" y="4156075"/>
              <a:ext cx="390525" cy="4619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i="0" dirty="0">
                  <a:solidFill>
                    <a:srgbClr val="FF0000"/>
                  </a:solidFill>
                  <a:latin typeface="+mj-lt"/>
                  <a:ea typeface="+mn-ea"/>
                  <a:cs typeface="+mn-cs"/>
                </a:rPr>
                <a:t>A</a:t>
              </a:r>
            </a:p>
          </p:txBody>
        </p:sp>
        <p:sp>
          <p:nvSpPr>
            <p:cNvPr id="45083" name="Line 60"/>
            <p:cNvSpPr>
              <a:spLocks noChangeShapeType="1"/>
            </p:cNvSpPr>
            <p:nvPr/>
          </p:nvSpPr>
          <p:spPr bwMode="auto">
            <a:xfrm>
              <a:off x="5045075" y="4921250"/>
              <a:ext cx="11985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132123" name="Group 63"/>
            <p:cNvGrpSpPr>
              <a:grpSpLocks/>
            </p:cNvGrpSpPr>
            <p:nvPr/>
          </p:nvGrpSpPr>
          <p:grpSpPr bwMode="auto">
            <a:xfrm>
              <a:off x="7372350" y="4845050"/>
              <a:ext cx="1558925" cy="460375"/>
              <a:chOff x="4351" y="2786"/>
              <a:chExt cx="982" cy="290"/>
            </a:xfrm>
          </p:grpSpPr>
          <p:sp>
            <p:nvSpPr>
              <p:cNvPr id="45115" name="Text Box 64"/>
              <p:cNvSpPr txBox="1">
                <a:spLocks noChangeArrowheads="1"/>
              </p:cNvSpPr>
              <p:nvPr/>
            </p:nvSpPr>
            <p:spPr bwMode="auto">
              <a:xfrm>
                <a:off x="4352" y="2786"/>
                <a:ext cx="833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dirty="0">
                    <a:latin typeface="Arial" charset="0"/>
                    <a:cs typeface="+mn-cs"/>
                  </a:rPr>
                  <a:t>222.222.222.222</a:t>
                </a:r>
              </a:p>
            </p:txBody>
          </p:sp>
          <p:sp>
            <p:nvSpPr>
              <p:cNvPr id="45116" name="Text Box 65"/>
              <p:cNvSpPr txBox="1">
                <a:spLocks noChangeArrowheads="1"/>
              </p:cNvSpPr>
              <p:nvPr/>
            </p:nvSpPr>
            <p:spPr bwMode="auto">
              <a:xfrm>
                <a:off x="4351" y="2904"/>
                <a:ext cx="982" cy="17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dirty="0">
                    <a:latin typeface="Arial" charset="0"/>
                    <a:cs typeface="+mn-cs"/>
                  </a:rPr>
                  <a:t>49-BD-D2-C7-56-2A</a:t>
                </a:r>
              </a:p>
            </p:txBody>
          </p:sp>
        </p:grpSp>
        <p:sp>
          <p:nvSpPr>
            <p:cNvPr id="45085" name="Line 67"/>
            <p:cNvSpPr>
              <a:spLocks noChangeShapeType="1"/>
            </p:cNvSpPr>
            <p:nvPr/>
          </p:nvSpPr>
          <p:spPr bwMode="auto">
            <a:xfrm flipV="1">
              <a:off x="6943725" y="4416425"/>
              <a:ext cx="450850" cy="3175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5086" name="Line 68"/>
            <p:cNvSpPr>
              <a:spLocks noChangeShapeType="1"/>
            </p:cNvSpPr>
            <p:nvPr/>
          </p:nvSpPr>
          <p:spPr bwMode="auto">
            <a:xfrm flipH="1" flipV="1">
              <a:off x="7469188" y="4492625"/>
              <a:ext cx="11112" cy="3889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5087" name="Text Box 71"/>
            <p:cNvSpPr txBox="1">
              <a:spLocks noChangeArrowheads="1"/>
            </p:cNvSpPr>
            <p:nvPr/>
          </p:nvSpPr>
          <p:spPr bwMode="auto">
            <a:xfrm>
              <a:off x="7073900" y="5811838"/>
              <a:ext cx="1322388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>
                  <a:latin typeface="Arial" charset="0"/>
                  <a:cs typeface="+mn-cs"/>
                </a:rPr>
                <a:t>222.222.222.221</a:t>
              </a:r>
            </a:p>
          </p:txBody>
        </p:sp>
        <p:sp>
          <p:nvSpPr>
            <p:cNvPr id="45088" name="Text Box 72"/>
            <p:cNvSpPr txBox="1">
              <a:spLocks noChangeArrowheads="1"/>
            </p:cNvSpPr>
            <p:nvPr/>
          </p:nvSpPr>
          <p:spPr bwMode="auto">
            <a:xfrm>
              <a:off x="7077075" y="5986463"/>
              <a:ext cx="1501775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>
                  <a:latin typeface="Arial" charset="0"/>
                  <a:cs typeface="+mn-cs"/>
                </a:rPr>
                <a:t>88-B2-2F-54-1A-0F</a:t>
              </a:r>
            </a:p>
          </p:txBody>
        </p:sp>
        <p:sp>
          <p:nvSpPr>
            <p:cNvPr id="45089" name="Line 73"/>
            <p:cNvSpPr>
              <a:spLocks noChangeShapeType="1"/>
            </p:cNvSpPr>
            <p:nvPr/>
          </p:nvSpPr>
          <p:spPr bwMode="auto">
            <a:xfrm flipH="1" flipV="1">
              <a:off x="6873875" y="5313363"/>
              <a:ext cx="254000" cy="2508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5090" name="Line 74"/>
            <p:cNvSpPr>
              <a:spLocks noChangeShapeType="1"/>
            </p:cNvSpPr>
            <p:nvPr/>
          </p:nvSpPr>
          <p:spPr bwMode="auto">
            <a:xfrm flipH="1">
              <a:off x="7208838" y="5654675"/>
              <a:ext cx="4762" cy="2016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132130" name="Freeform 75"/>
            <p:cNvSpPr>
              <a:spLocks/>
            </p:cNvSpPr>
            <p:nvPr/>
          </p:nvSpPr>
          <p:spPr bwMode="auto">
            <a:xfrm>
              <a:off x="6203950" y="4440238"/>
              <a:ext cx="765175" cy="1081088"/>
            </a:xfrm>
            <a:custGeom>
              <a:avLst/>
              <a:gdLst>
                <a:gd name="T0" fmla="*/ 2147483647 w 1005"/>
                <a:gd name="T1" fmla="*/ 2147483647 h 996"/>
                <a:gd name="T2" fmla="*/ 2147483647 w 1005"/>
                <a:gd name="T3" fmla="*/ 2147483647 h 996"/>
                <a:gd name="T4" fmla="*/ 2147483647 w 1005"/>
                <a:gd name="T5" fmla="*/ 2147483647 h 996"/>
                <a:gd name="T6" fmla="*/ 2147483647 w 1005"/>
                <a:gd name="T7" fmla="*/ 2147483647 h 996"/>
                <a:gd name="T8" fmla="*/ 2147483647 w 1005"/>
                <a:gd name="T9" fmla="*/ 2147483647 h 996"/>
                <a:gd name="T10" fmla="*/ 2147483647 w 1005"/>
                <a:gd name="T11" fmla="*/ 2147483647 h 996"/>
                <a:gd name="T12" fmla="*/ 2147483647 w 1005"/>
                <a:gd name="T13" fmla="*/ 2147483647 h 996"/>
                <a:gd name="T14" fmla="*/ 2147483647 w 1005"/>
                <a:gd name="T15" fmla="*/ 2147483647 h 996"/>
                <a:gd name="T16" fmla="*/ 2147483647 w 1005"/>
                <a:gd name="T17" fmla="*/ 2147483647 h 996"/>
                <a:gd name="T18" fmla="*/ 2147483647 w 1005"/>
                <a:gd name="T19" fmla="*/ 2147483647 h 996"/>
                <a:gd name="T20" fmla="*/ 2147483647 w 1005"/>
                <a:gd name="T21" fmla="*/ 2147483647 h 996"/>
                <a:gd name="T22" fmla="*/ 2147483647 w 1005"/>
                <a:gd name="T23" fmla="*/ 2147483647 h 996"/>
                <a:gd name="T24" fmla="*/ 2147483647 w 1005"/>
                <a:gd name="T25" fmla="*/ 2147483647 h 99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05" h="996">
                  <a:moveTo>
                    <a:pt x="307" y="83"/>
                  </a:moveTo>
                  <a:cubicBezTo>
                    <a:pt x="218" y="117"/>
                    <a:pt x="182" y="156"/>
                    <a:pt x="134" y="227"/>
                  </a:cubicBezTo>
                  <a:cubicBezTo>
                    <a:pt x="86" y="298"/>
                    <a:pt x="38" y="426"/>
                    <a:pt x="19" y="507"/>
                  </a:cubicBezTo>
                  <a:cubicBezTo>
                    <a:pt x="0" y="588"/>
                    <a:pt x="8" y="648"/>
                    <a:pt x="19" y="716"/>
                  </a:cubicBezTo>
                  <a:cubicBezTo>
                    <a:pt x="30" y="784"/>
                    <a:pt x="54" y="873"/>
                    <a:pt x="84" y="918"/>
                  </a:cubicBezTo>
                  <a:cubicBezTo>
                    <a:pt x="114" y="963"/>
                    <a:pt x="148" y="984"/>
                    <a:pt x="199" y="990"/>
                  </a:cubicBezTo>
                  <a:cubicBezTo>
                    <a:pt x="250" y="996"/>
                    <a:pt x="310" y="961"/>
                    <a:pt x="393" y="954"/>
                  </a:cubicBezTo>
                  <a:cubicBezTo>
                    <a:pt x="476" y="947"/>
                    <a:pt x="614" y="967"/>
                    <a:pt x="696" y="947"/>
                  </a:cubicBezTo>
                  <a:cubicBezTo>
                    <a:pt x="778" y="927"/>
                    <a:pt x="833" y="898"/>
                    <a:pt x="883" y="831"/>
                  </a:cubicBezTo>
                  <a:cubicBezTo>
                    <a:pt x="933" y="764"/>
                    <a:pt x="991" y="644"/>
                    <a:pt x="998" y="543"/>
                  </a:cubicBezTo>
                  <a:cubicBezTo>
                    <a:pt x="1005" y="442"/>
                    <a:pt x="981" y="313"/>
                    <a:pt x="926" y="227"/>
                  </a:cubicBezTo>
                  <a:cubicBezTo>
                    <a:pt x="871" y="141"/>
                    <a:pt x="768" y="50"/>
                    <a:pt x="667" y="25"/>
                  </a:cubicBezTo>
                  <a:cubicBezTo>
                    <a:pt x="566" y="0"/>
                    <a:pt x="396" y="49"/>
                    <a:pt x="307" y="83"/>
                  </a:cubicBezTo>
                  <a:close/>
                </a:path>
              </a:pathLst>
            </a:custGeom>
            <a:solidFill>
              <a:srgbClr val="00CCFF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710732" name="Text Box 76"/>
            <p:cNvSpPr txBox="1">
              <a:spLocks noChangeArrowheads="1"/>
            </p:cNvSpPr>
            <p:nvPr/>
          </p:nvSpPr>
          <p:spPr bwMode="auto">
            <a:xfrm>
              <a:off x="8307388" y="4073525"/>
              <a:ext cx="357187" cy="4619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i="0" dirty="0">
                  <a:solidFill>
                    <a:srgbClr val="FF0000"/>
                  </a:solidFill>
                  <a:latin typeface="+mj-lt"/>
                  <a:ea typeface="+mn-ea"/>
                  <a:cs typeface="+mn-cs"/>
                </a:rPr>
                <a:t>B</a:t>
              </a:r>
            </a:p>
          </p:txBody>
        </p:sp>
        <p:grpSp>
          <p:nvGrpSpPr>
            <p:cNvPr id="132132" name="Group 3"/>
            <p:cNvGrpSpPr>
              <a:grpSpLocks/>
            </p:cNvGrpSpPr>
            <p:nvPr/>
          </p:nvGrpSpPr>
          <p:grpSpPr bwMode="auto">
            <a:xfrm>
              <a:off x="7179310" y="4033520"/>
              <a:ext cx="1009650" cy="855028"/>
              <a:chOff x="7179310" y="4033520"/>
              <a:chExt cx="1009650" cy="855028"/>
            </a:xfrm>
          </p:grpSpPr>
          <p:grpSp>
            <p:nvGrpSpPr>
              <p:cNvPr id="132150" name="Group 44"/>
              <p:cNvGrpSpPr>
                <a:grpSpLocks/>
              </p:cNvGrpSpPr>
              <p:nvPr/>
            </p:nvGrpSpPr>
            <p:grpSpPr bwMode="auto">
              <a:xfrm>
                <a:off x="7179310" y="4033520"/>
                <a:ext cx="1009650" cy="855028"/>
                <a:chOff x="-44" y="1473"/>
                <a:chExt cx="981" cy="1105"/>
              </a:xfrm>
            </p:grpSpPr>
            <p:pic>
              <p:nvPicPr>
                <p:cNvPr id="132152" name="Picture 45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5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2153" name="Freeform 46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sp>
            <p:nvSpPr>
              <p:cNvPr id="90" name="Rectangle 43"/>
              <p:cNvSpPr>
                <a:spLocks noChangeArrowheads="1"/>
              </p:cNvSpPr>
              <p:nvPr/>
            </p:nvSpPr>
            <p:spPr bwMode="auto">
              <a:xfrm rot="16200000">
                <a:off x="7438232" y="4309268"/>
                <a:ext cx="127000" cy="195263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32133" name="Group 1"/>
            <p:cNvGrpSpPr>
              <a:grpSpLocks/>
            </p:cNvGrpSpPr>
            <p:nvPr/>
          </p:nvGrpSpPr>
          <p:grpSpPr bwMode="auto">
            <a:xfrm>
              <a:off x="3757931" y="4714240"/>
              <a:ext cx="1291589" cy="426719"/>
              <a:chOff x="4011931" y="3379152"/>
              <a:chExt cx="1262062" cy="390207"/>
            </a:xfrm>
          </p:grpSpPr>
          <p:sp>
            <p:nvSpPr>
              <p:cNvPr id="77" name="Rectangle 43"/>
              <p:cNvSpPr>
                <a:spLocks noChangeArrowheads="1"/>
              </p:cNvSpPr>
              <p:nvPr/>
            </p:nvSpPr>
            <p:spPr bwMode="auto">
              <a:xfrm rot="16200000">
                <a:off x="5112705" y="3476529"/>
                <a:ext cx="127747" cy="195452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grpSp>
            <p:nvGrpSpPr>
              <p:cNvPr id="132140" name="Group 1185"/>
              <p:cNvGrpSpPr>
                <a:grpSpLocks/>
              </p:cNvGrpSpPr>
              <p:nvPr/>
            </p:nvGrpSpPr>
            <p:grpSpPr bwMode="auto">
              <a:xfrm>
                <a:off x="4197985" y="3379152"/>
                <a:ext cx="892175" cy="390207"/>
                <a:chOff x="4650" y="1129"/>
                <a:chExt cx="246" cy="95"/>
              </a:xfrm>
            </p:grpSpPr>
            <p:sp>
              <p:nvSpPr>
                <p:cNvPr id="132142" name="Oval 407"/>
                <p:cNvSpPr>
                  <a:spLocks noChangeArrowheads="1"/>
                </p:cNvSpPr>
                <p:nvPr/>
              </p:nvSpPr>
              <p:spPr bwMode="auto">
                <a:xfrm>
                  <a:off x="4651" y="1171"/>
                  <a:ext cx="244" cy="5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 i="0" dirty="0">
                    <a:latin typeface="Times New Roman" charset="0"/>
                    <a:cs typeface="Arial" charset="0"/>
                  </a:endParaRPr>
                </a:p>
              </p:txBody>
            </p:sp>
            <p:sp>
              <p:nvSpPr>
                <p:cNvPr id="132143" name="Rectangle 410"/>
                <p:cNvSpPr>
                  <a:spLocks noChangeArrowheads="1"/>
                </p:cNvSpPr>
                <p:nvPr/>
              </p:nvSpPr>
              <p:spPr bwMode="auto">
                <a:xfrm>
                  <a:off x="4651" y="1165"/>
                  <a:ext cx="245" cy="33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sz="2400" i="0" dirty="0">
                    <a:latin typeface="Times New Roman" charset="0"/>
                    <a:cs typeface="Arial" charset="0"/>
                  </a:endParaRPr>
                </a:p>
              </p:txBody>
            </p:sp>
            <p:sp>
              <p:nvSpPr>
                <p:cNvPr id="132144" name="Oval 411"/>
                <p:cNvSpPr>
                  <a:spLocks noChangeArrowheads="1"/>
                </p:cNvSpPr>
                <p:nvPr/>
              </p:nvSpPr>
              <p:spPr bwMode="auto">
                <a:xfrm>
                  <a:off x="4650" y="1129"/>
                  <a:ext cx="244" cy="6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 i="0" dirty="0">
                    <a:latin typeface="Times New Roman" charset="0"/>
                    <a:cs typeface="Arial" charset="0"/>
                  </a:endParaRPr>
                </a:p>
              </p:txBody>
            </p:sp>
            <p:grpSp>
              <p:nvGrpSpPr>
                <p:cNvPr id="132145" name="Group 1189"/>
                <p:cNvGrpSpPr>
                  <a:grpSpLocks/>
                </p:cNvGrpSpPr>
                <p:nvPr/>
              </p:nvGrpSpPr>
              <p:grpSpPr bwMode="auto">
                <a:xfrm>
                  <a:off x="4699" y="1145"/>
                  <a:ext cx="138" cy="29"/>
                  <a:chOff x="2468" y="1332"/>
                  <a:chExt cx="310" cy="60"/>
                </a:xfrm>
              </p:grpSpPr>
              <p:sp>
                <p:nvSpPr>
                  <p:cNvPr id="132148" name="Freeform 1190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12700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32149" name="Freeform 1191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12700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45107" name="Line 1192"/>
                <p:cNvSpPr>
                  <a:spLocks noChangeShapeType="1"/>
                </p:cNvSpPr>
                <p:nvPr/>
              </p:nvSpPr>
              <p:spPr bwMode="auto">
                <a:xfrm>
                  <a:off x="4651" y="1158"/>
                  <a:ext cx="0" cy="4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45108" name="Line 1193"/>
                <p:cNvSpPr>
                  <a:spLocks noChangeShapeType="1"/>
                </p:cNvSpPr>
                <p:nvPr/>
              </p:nvSpPr>
              <p:spPr bwMode="auto">
                <a:xfrm>
                  <a:off x="4894" y="1160"/>
                  <a:ext cx="0" cy="4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sp>
            <p:nvSpPr>
              <p:cNvPr id="91" name="Rectangle 43"/>
              <p:cNvSpPr>
                <a:spLocks noChangeArrowheads="1"/>
              </p:cNvSpPr>
              <p:nvPr/>
            </p:nvSpPr>
            <p:spPr bwMode="auto">
              <a:xfrm rot="16200000">
                <a:off x="4046200" y="3485965"/>
                <a:ext cx="126295" cy="195452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32134" name="Group 93"/>
            <p:cNvGrpSpPr>
              <a:grpSpLocks/>
            </p:cNvGrpSpPr>
            <p:nvPr/>
          </p:nvGrpSpPr>
          <p:grpSpPr bwMode="auto">
            <a:xfrm>
              <a:off x="1483360" y="5313680"/>
              <a:ext cx="701043" cy="517588"/>
              <a:chOff x="1046480" y="3962400"/>
              <a:chExt cx="1026163" cy="761428"/>
            </a:xfrm>
          </p:grpSpPr>
          <p:sp>
            <p:nvSpPr>
              <p:cNvPr id="95" name="Rectangle 48"/>
              <p:cNvSpPr>
                <a:spLocks noChangeArrowheads="1"/>
              </p:cNvSpPr>
              <p:nvPr/>
            </p:nvSpPr>
            <p:spPr bwMode="auto">
              <a:xfrm rot="16200000">
                <a:off x="1893438" y="4298853"/>
                <a:ext cx="109762" cy="248638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grpSp>
            <p:nvGrpSpPr>
              <p:cNvPr id="132136" name="Group 49"/>
              <p:cNvGrpSpPr>
                <a:grpSpLocks/>
              </p:cNvGrpSpPr>
              <p:nvPr/>
            </p:nvGrpSpPr>
            <p:grpSpPr bwMode="auto">
              <a:xfrm>
                <a:off x="1046480" y="3962400"/>
                <a:ext cx="936071" cy="761428"/>
                <a:chOff x="-44" y="1473"/>
                <a:chExt cx="981" cy="1105"/>
              </a:xfrm>
            </p:grpSpPr>
            <p:pic>
              <p:nvPicPr>
                <p:cNvPr id="132137" name="Picture 50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6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2138" name="Freeform 51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</p:grpSp>
      </p:grpSp>
      <p:pic>
        <p:nvPicPr>
          <p:cNvPr id="132102" name="Picture 15" descr="underline_base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38" y="794568"/>
            <a:ext cx="77692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33</a:t>
            </a:fld>
            <a:endParaRPr lang="en-US" sz="1200" dirty="0">
              <a:latin typeface="Tahoma" charset="0"/>
            </a:endParaRPr>
          </a:p>
        </p:txBody>
      </p:sp>
      <p:sp>
        <p:nvSpPr>
          <p:cNvPr id="7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</p:spTree>
    <p:extLst>
      <p:ext uri="{BB962C8B-B14F-4D97-AF65-F5344CB8AC3E}">
        <p14:creationId xmlns:p14="http://schemas.microsoft.com/office/powerpoint/2010/main" val="314915764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145" name="Group 94"/>
          <p:cNvGrpSpPr>
            <a:grpSpLocks/>
          </p:cNvGrpSpPr>
          <p:nvPr/>
        </p:nvGrpSpPr>
        <p:grpSpPr bwMode="auto">
          <a:xfrm>
            <a:off x="709613" y="3962400"/>
            <a:ext cx="8221662" cy="2349500"/>
            <a:chOff x="709613" y="3962400"/>
            <a:chExt cx="8221662" cy="2349500"/>
          </a:xfrm>
        </p:grpSpPr>
        <p:grpSp>
          <p:nvGrpSpPr>
            <p:cNvPr id="134183" name="Group 95"/>
            <p:cNvGrpSpPr>
              <a:grpSpLocks/>
            </p:cNvGrpSpPr>
            <p:nvPr/>
          </p:nvGrpSpPr>
          <p:grpSpPr bwMode="auto">
            <a:xfrm>
              <a:off x="6979920" y="5354320"/>
              <a:ext cx="711200" cy="601028"/>
              <a:chOff x="7179310" y="4033520"/>
              <a:chExt cx="1009650" cy="855028"/>
            </a:xfrm>
          </p:grpSpPr>
          <p:grpSp>
            <p:nvGrpSpPr>
              <p:cNvPr id="134242" name="Group 44"/>
              <p:cNvGrpSpPr>
                <a:grpSpLocks/>
              </p:cNvGrpSpPr>
              <p:nvPr/>
            </p:nvGrpSpPr>
            <p:grpSpPr bwMode="auto">
              <a:xfrm>
                <a:off x="7179310" y="4033520"/>
                <a:ext cx="1009650" cy="855028"/>
                <a:chOff x="-44" y="1473"/>
                <a:chExt cx="981" cy="1105"/>
              </a:xfrm>
            </p:grpSpPr>
            <p:pic>
              <p:nvPicPr>
                <p:cNvPr id="134244" name="Picture 45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3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4245" name="Freeform 46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sp>
            <p:nvSpPr>
              <p:cNvPr id="156" name="Rectangle 43"/>
              <p:cNvSpPr>
                <a:spLocks noChangeArrowheads="1"/>
              </p:cNvSpPr>
              <p:nvPr/>
            </p:nvSpPr>
            <p:spPr bwMode="auto">
              <a:xfrm rot="16200000">
                <a:off x="7439930" y="4308572"/>
                <a:ext cx="126470" cy="196070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34184" name="Group 96"/>
            <p:cNvGrpSpPr>
              <a:grpSpLocks/>
            </p:cNvGrpSpPr>
            <p:nvPr/>
          </p:nvGrpSpPr>
          <p:grpSpPr bwMode="auto">
            <a:xfrm>
              <a:off x="1046480" y="3962400"/>
              <a:ext cx="1026163" cy="761428"/>
              <a:chOff x="1046480" y="3962400"/>
              <a:chExt cx="1026163" cy="761428"/>
            </a:xfrm>
          </p:grpSpPr>
          <p:sp>
            <p:nvSpPr>
              <p:cNvPr id="151" name="Rectangle 48"/>
              <p:cNvSpPr>
                <a:spLocks noChangeArrowheads="1"/>
              </p:cNvSpPr>
              <p:nvPr/>
            </p:nvSpPr>
            <p:spPr bwMode="auto">
              <a:xfrm rot="16200000">
                <a:off x="1893887" y="4300538"/>
                <a:ext cx="111125" cy="247650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grpSp>
            <p:nvGrpSpPr>
              <p:cNvPr id="134239" name="Group 49"/>
              <p:cNvGrpSpPr>
                <a:grpSpLocks/>
              </p:cNvGrpSpPr>
              <p:nvPr/>
            </p:nvGrpSpPr>
            <p:grpSpPr bwMode="auto">
              <a:xfrm>
                <a:off x="1046480" y="3962400"/>
                <a:ext cx="936071" cy="761428"/>
                <a:chOff x="-44" y="1473"/>
                <a:chExt cx="981" cy="1105"/>
              </a:xfrm>
            </p:grpSpPr>
            <p:pic>
              <p:nvPicPr>
                <p:cNvPr id="134240" name="Picture 50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4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4241" name="Freeform 51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</p:grpSp>
        <p:sp>
          <p:nvSpPr>
            <p:cNvPr id="98" name="Text Box 4"/>
            <p:cNvSpPr txBox="1">
              <a:spLocks noChangeArrowheads="1"/>
            </p:cNvSpPr>
            <p:nvPr/>
          </p:nvSpPr>
          <p:spPr bwMode="auto">
            <a:xfrm>
              <a:off x="4224338" y="4381500"/>
              <a:ext cx="376237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i="0" dirty="0">
                  <a:solidFill>
                    <a:srgbClr val="FF0000"/>
                  </a:solidFill>
                  <a:latin typeface="+mn-lt"/>
                  <a:ea typeface="+mn-ea"/>
                  <a:cs typeface="+mn-cs"/>
                </a:rPr>
                <a:t>R</a:t>
              </a:r>
              <a:endParaRPr lang="en-US" i="0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123" name="Text Box 21"/>
            <p:cNvSpPr txBox="1">
              <a:spLocks noChangeArrowheads="1"/>
            </p:cNvSpPr>
            <p:nvPr/>
          </p:nvSpPr>
          <p:spPr bwMode="auto">
            <a:xfrm>
              <a:off x="3868738" y="5378450"/>
              <a:ext cx="1543050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>
                  <a:latin typeface="Arial" charset="0"/>
                  <a:cs typeface="+mn-cs"/>
                </a:rPr>
                <a:t>1A-23-F9-CD-06-9B</a:t>
              </a:r>
            </a:p>
          </p:txBody>
        </p:sp>
        <p:sp>
          <p:nvSpPr>
            <p:cNvPr id="46124" name="Text Box 22"/>
            <p:cNvSpPr txBox="1">
              <a:spLocks noChangeArrowheads="1"/>
            </p:cNvSpPr>
            <p:nvPr/>
          </p:nvSpPr>
          <p:spPr bwMode="auto">
            <a:xfrm>
              <a:off x="4016375" y="5205413"/>
              <a:ext cx="1322388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>
                  <a:latin typeface="Arial" charset="0"/>
                  <a:cs typeface="+mn-cs"/>
                </a:rPr>
                <a:t>222.222.222.220</a:t>
              </a:r>
            </a:p>
          </p:txBody>
        </p:sp>
        <p:grpSp>
          <p:nvGrpSpPr>
            <p:cNvPr id="134188" name="Group 23"/>
            <p:cNvGrpSpPr>
              <a:grpSpLocks/>
            </p:cNvGrpSpPr>
            <p:nvPr/>
          </p:nvGrpSpPr>
          <p:grpSpPr bwMode="auto">
            <a:xfrm>
              <a:off x="3044825" y="5794375"/>
              <a:ext cx="1541463" cy="449263"/>
              <a:chOff x="1934" y="2405"/>
              <a:chExt cx="971" cy="283"/>
            </a:xfrm>
          </p:grpSpPr>
          <p:sp>
            <p:nvSpPr>
              <p:cNvPr id="46173" name="Text Box 24"/>
              <p:cNvSpPr txBox="1">
                <a:spLocks noChangeArrowheads="1"/>
              </p:cNvSpPr>
              <p:nvPr/>
            </p:nvSpPr>
            <p:spPr bwMode="auto">
              <a:xfrm>
                <a:off x="1934" y="2405"/>
                <a:ext cx="833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dirty="0">
                    <a:latin typeface="Arial" charset="0"/>
                    <a:cs typeface="+mn-cs"/>
                  </a:rPr>
                  <a:t>111.111.111.110</a:t>
                </a:r>
              </a:p>
            </p:txBody>
          </p:sp>
          <p:sp>
            <p:nvSpPr>
              <p:cNvPr id="46174" name="Text Box 25"/>
              <p:cNvSpPr txBox="1">
                <a:spLocks noChangeArrowheads="1"/>
              </p:cNvSpPr>
              <p:nvPr/>
            </p:nvSpPr>
            <p:spPr bwMode="auto">
              <a:xfrm>
                <a:off x="1938" y="2515"/>
                <a:ext cx="967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dirty="0">
                    <a:latin typeface="Arial" charset="0"/>
                    <a:cs typeface="+mn-cs"/>
                  </a:rPr>
                  <a:t>E6-E9-00-17-BB-4B</a:t>
                </a:r>
              </a:p>
            </p:txBody>
          </p:sp>
        </p:grpSp>
        <p:sp>
          <p:nvSpPr>
            <p:cNvPr id="46126" name="Text Box 26"/>
            <p:cNvSpPr txBox="1">
              <a:spLocks noChangeArrowheads="1"/>
            </p:cNvSpPr>
            <p:nvPr/>
          </p:nvSpPr>
          <p:spPr bwMode="auto">
            <a:xfrm>
              <a:off x="952500" y="6037263"/>
              <a:ext cx="1627188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>
                  <a:latin typeface="Arial" charset="0"/>
                  <a:cs typeface="+mn-cs"/>
                </a:rPr>
                <a:t>CC-49-DE-D0-AB-7D</a:t>
              </a:r>
            </a:p>
          </p:txBody>
        </p:sp>
        <p:sp>
          <p:nvSpPr>
            <p:cNvPr id="46127" name="Text Box 27"/>
            <p:cNvSpPr txBox="1">
              <a:spLocks noChangeArrowheads="1"/>
            </p:cNvSpPr>
            <p:nvPr/>
          </p:nvSpPr>
          <p:spPr bwMode="auto">
            <a:xfrm>
              <a:off x="942975" y="5854700"/>
              <a:ext cx="1322388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>
                  <a:latin typeface="Arial" charset="0"/>
                  <a:cs typeface="+mn-cs"/>
                </a:rPr>
                <a:t>111.111.111.112</a:t>
              </a:r>
            </a:p>
          </p:txBody>
        </p:sp>
        <p:sp>
          <p:nvSpPr>
            <p:cNvPr id="46128" name="Text Box 30"/>
            <p:cNvSpPr txBox="1">
              <a:spLocks noChangeArrowheads="1"/>
            </p:cNvSpPr>
            <p:nvPr/>
          </p:nvSpPr>
          <p:spPr bwMode="auto">
            <a:xfrm>
              <a:off x="709613" y="4741863"/>
              <a:ext cx="1322387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>
                  <a:latin typeface="Arial" charset="0"/>
                  <a:cs typeface="+mn-cs"/>
                </a:rPr>
                <a:t>111.111.111.111</a:t>
              </a:r>
            </a:p>
          </p:txBody>
        </p:sp>
        <p:sp>
          <p:nvSpPr>
            <p:cNvPr id="46129" name="Text Box 33"/>
            <p:cNvSpPr txBox="1">
              <a:spLocks noChangeArrowheads="1"/>
            </p:cNvSpPr>
            <p:nvPr/>
          </p:nvSpPr>
          <p:spPr bwMode="auto">
            <a:xfrm>
              <a:off x="730250" y="4927600"/>
              <a:ext cx="1509713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>
                  <a:latin typeface="Arial" charset="0"/>
                  <a:cs typeface="+mn-cs"/>
                </a:rPr>
                <a:t>74-29-9C-E8-FF-55</a:t>
              </a:r>
            </a:p>
          </p:txBody>
        </p:sp>
        <p:sp>
          <p:nvSpPr>
            <p:cNvPr id="134193" name="Freeform 39"/>
            <p:cNvSpPr>
              <a:spLocks/>
            </p:cNvSpPr>
            <p:nvPr/>
          </p:nvSpPr>
          <p:spPr bwMode="auto">
            <a:xfrm>
              <a:off x="2365375" y="4437063"/>
              <a:ext cx="839788" cy="1069975"/>
            </a:xfrm>
            <a:custGeom>
              <a:avLst/>
              <a:gdLst>
                <a:gd name="T0" fmla="*/ 2147483647 w 1005"/>
                <a:gd name="T1" fmla="*/ 2147483647 h 996"/>
                <a:gd name="T2" fmla="*/ 2147483647 w 1005"/>
                <a:gd name="T3" fmla="*/ 2147483647 h 996"/>
                <a:gd name="T4" fmla="*/ 2147483647 w 1005"/>
                <a:gd name="T5" fmla="*/ 2147483647 h 996"/>
                <a:gd name="T6" fmla="*/ 2147483647 w 1005"/>
                <a:gd name="T7" fmla="*/ 2147483647 h 996"/>
                <a:gd name="T8" fmla="*/ 2147483647 w 1005"/>
                <a:gd name="T9" fmla="*/ 2147483647 h 996"/>
                <a:gd name="T10" fmla="*/ 2147483647 w 1005"/>
                <a:gd name="T11" fmla="*/ 2147483647 h 996"/>
                <a:gd name="T12" fmla="*/ 2147483647 w 1005"/>
                <a:gd name="T13" fmla="*/ 2147483647 h 996"/>
                <a:gd name="T14" fmla="*/ 2147483647 w 1005"/>
                <a:gd name="T15" fmla="*/ 2147483647 h 996"/>
                <a:gd name="T16" fmla="*/ 2147483647 w 1005"/>
                <a:gd name="T17" fmla="*/ 2147483647 h 996"/>
                <a:gd name="T18" fmla="*/ 2147483647 w 1005"/>
                <a:gd name="T19" fmla="*/ 2147483647 h 996"/>
                <a:gd name="T20" fmla="*/ 2147483647 w 1005"/>
                <a:gd name="T21" fmla="*/ 2147483647 h 996"/>
                <a:gd name="T22" fmla="*/ 2147483647 w 1005"/>
                <a:gd name="T23" fmla="*/ 2147483647 h 996"/>
                <a:gd name="T24" fmla="*/ 2147483647 w 1005"/>
                <a:gd name="T25" fmla="*/ 2147483647 h 99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05" h="996">
                  <a:moveTo>
                    <a:pt x="307" y="83"/>
                  </a:moveTo>
                  <a:cubicBezTo>
                    <a:pt x="218" y="117"/>
                    <a:pt x="182" y="156"/>
                    <a:pt x="134" y="227"/>
                  </a:cubicBezTo>
                  <a:cubicBezTo>
                    <a:pt x="86" y="298"/>
                    <a:pt x="38" y="426"/>
                    <a:pt x="19" y="507"/>
                  </a:cubicBezTo>
                  <a:cubicBezTo>
                    <a:pt x="0" y="588"/>
                    <a:pt x="8" y="648"/>
                    <a:pt x="19" y="716"/>
                  </a:cubicBezTo>
                  <a:cubicBezTo>
                    <a:pt x="30" y="784"/>
                    <a:pt x="54" y="873"/>
                    <a:pt x="84" y="918"/>
                  </a:cubicBezTo>
                  <a:cubicBezTo>
                    <a:pt x="114" y="963"/>
                    <a:pt x="148" y="984"/>
                    <a:pt x="199" y="990"/>
                  </a:cubicBezTo>
                  <a:cubicBezTo>
                    <a:pt x="250" y="996"/>
                    <a:pt x="310" y="961"/>
                    <a:pt x="393" y="954"/>
                  </a:cubicBezTo>
                  <a:cubicBezTo>
                    <a:pt x="476" y="947"/>
                    <a:pt x="614" y="967"/>
                    <a:pt x="696" y="947"/>
                  </a:cubicBezTo>
                  <a:cubicBezTo>
                    <a:pt x="778" y="927"/>
                    <a:pt x="833" y="898"/>
                    <a:pt x="883" y="831"/>
                  </a:cubicBezTo>
                  <a:cubicBezTo>
                    <a:pt x="933" y="764"/>
                    <a:pt x="991" y="644"/>
                    <a:pt x="998" y="543"/>
                  </a:cubicBezTo>
                  <a:cubicBezTo>
                    <a:pt x="1005" y="442"/>
                    <a:pt x="981" y="313"/>
                    <a:pt x="926" y="227"/>
                  </a:cubicBezTo>
                  <a:cubicBezTo>
                    <a:pt x="871" y="141"/>
                    <a:pt x="768" y="50"/>
                    <a:pt x="667" y="25"/>
                  </a:cubicBezTo>
                  <a:cubicBezTo>
                    <a:pt x="566" y="0"/>
                    <a:pt x="396" y="49"/>
                    <a:pt x="307" y="83"/>
                  </a:cubicBezTo>
                  <a:close/>
                </a:path>
              </a:pathLst>
            </a:custGeom>
            <a:solidFill>
              <a:srgbClr val="00CCFF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46131" name="Line 40"/>
            <p:cNvSpPr>
              <a:spLocks noChangeShapeType="1"/>
            </p:cNvSpPr>
            <p:nvPr/>
          </p:nvSpPr>
          <p:spPr bwMode="auto">
            <a:xfrm>
              <a:off x="2062163" y="4416425"/>
              <a:ext cx="438150" cy="2301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6132" name="Line 41"/>
            <p:cNvSpPr>
              <a:spLocks noChangeShapeType="1"/>
            </p:cNvSpPr>
            <p:nvPr/>
          </p:nvSpPr>
          <p:spPr bwMode="auto">
            <a:xfrm flipV="1">
              <a:off x="2185988" y="5360988"/>
              <a:ext cx="231775" cy="2555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6133" name="Line 42"/>
            <p:cNvSpPr>
              <a:spLocks noChangeShapeType="1"/>
            </p:cNvSpPr>
            <p:nvPr/>
          </p:nvSpPr>
          <p:spPr bwMode="auto">
            <a:xfrm>
              <a:off x="3184525" y="4954588"/>
              <a:ext cx="584200" cy="95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6134" name="Line 44"/>
            <p:cNvSpPr>
              <a:spLocks noChangeShapeType="1"/>
            </p:cNvSpPr>
            <p:nvPr/>
          </p:nvSpPr>
          <p:spPr bwMode="auto">
            <a:xfrm flipV="1">
              <a:off x="2101850" y="5711825"/>
              <a:ext cx="0" cy="1635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6135" name="Line 45"/>
            <p:cNvSpPr>
              <a:spLocks noChangeShapeType="1"/>
            </p:cNvSpPr>
            <p:nvPr/>
          </p:nvSpPr>
          <p:spPr bwMode="auto">
            <a:xfrm flipH="1" flipV="1">
              <a:off x="1976438" y="4489450"/>
              <a:ext cx="0" cy="3984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6136" name="Line 46"/>
            <p:cNvSpPr>
              <a:spLocks noChangeShapeType="1"/>
            </p:cNvSpPr>
            <p:nvPr/>
          </p:nvSpPr>
          <p:spPr bwMode="auto">
            <a:xfrm>
              <a:off x="3854450" y="5021263"/>
              <a:ext cx="0" cy="7508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6137" name="Line 47"/>
            <p:cNvSpPr>
              <a:spLocks noChangeShapeType="1"/>
            </p:cNvSpPr>
            <p:nvPr/>
          </p:nvSpPr>
          <p:spPr bwMode="auto">
            <a:xfrm flipH="1" flipV="1">
              <a:off x="4935538" y="5011738"/>
              <a:ext cx="4762" cy="2206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114" name="Text Box 58"/>
            <p:cNvSpPr txBox="1">
              <a:spLocks noChangeArrowheads="1"/>
            </p:cNvSpPr>
            <p:nvPr/>
          </p:nvSpPr>
          <p:spPr bwMode="auto">
            <a:xfrm>
              <a:off x="719138" y="4156075"/>
              <a:ext cx="390525" cy="4619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i="0" dirty="0">
                  <a:solidFill>
                    <a:srgbClr val="FF0000"/>
                  </a:solidFill>
                  <a:latin typeface="+mj-lt"/>
                  <a:ea typeface="+mn-ea"/>
                  <a:cs typeface="+mn-cs"/>
                </a:rPr>
                <a:t>A</a:t>
              </a:r>
            </a:p>
          </p:txBody>
        </p:sp>
        <p:sp>
          <p:nvSpPr>
            <p:cNvPr id="46139" name="Line 60"/>
            <p:cNvSpPr>
              <a:spLocks noChangeShapeType="1"/>
            </p:cNvSpPr>
            <p:nvPr/>
          </p:nvSpPr>
          <p:spPr bwMode="auto">
            <a:xfrm>
              <a:off x="5045075" y="4921250"/>
              <a:ext cx="11985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134203" name="Group 63"/>
            <p:cNvGrpSpPr>
              <a:grpSpLocks/>
            </p:cNvGrpSpPr>
            <p:nvPr/>
          </p:nvGrpSpPr>
          <p:grpSpPr bwMode="auto">
            <a:xfrm>
              <a:off x="7372350" y="4845050"/>
              <a:ext cx="1558925" cy="460375"/>
              <a:chOff x="4351" y="2786"/>
              <a:chExt cx="982" cy="290"/>
            </a:xfrm>
          </p:grpSpPr>
          <p:sp>
            <p:nvSpPr>
              <p:cNvPr id="46171" name="Text Box 64"/>
              <p:cNvSpPr txBox="1">
                <a:spLocks noChangeArrowheads="1"/>
              </p:cNvSpPr>
              <p:nvPr/>
            </p:nvSpPr>
            <p:spPr bwMode="auto">
              <a:xfrm>
                <a:off x="4352" y="2786"/>
                <a:ext cx="833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dirty="0">
                    <a:latin typeface="Arial" charset="0"/>
                    <a:cs typeface="+mn-cs"/>
                  </a:rPr>
                  <a:t>222.222.222.222</a:t>
                </a:r>
              </a:p>
            </p:txBody>
          </p:sp>
          <p:sp>
            <p:nvSpPr>
              <p:cNvPr id="46172" name="Text Box 65"/>
              <p:cNvSpPr txBox="1">
                <a:spLocks noChangeArrowheads="1"/>
              </p:cNvSpPr>
              <p:nvPr/>
            </p:nvSpPr>
            <p:spPr bwMode="auto">
              <a:xfrm>
                <a:off x="4351" y="2904"/>
                <a:ext cx="982" cy="17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dirty="0">
                    <a:latin typeface="Arial" charset="0"/>
                    <a:cs typeface="+mn-cs"/>
                  </a:rPr>
                  <a:t>49-BD-D2-C7-56-2A</a:t>
                </a:r>
              </a:p>
            </p:txBody>
          </p:sp>
        </p:grpSp>
        <p:sp>
          <p:nvSpPr>
            <p:cNvPr id="46141" name="Line 67"/>
            <p:cNvSpPr>
              <a:spLocks noChangeShapeType="1"/>
            </p:cNvSpPr>
            <p:nvPr/>
          </p:nvSpPr>
          <p:spPr bwMode="auto">
            <a:xfrm flipV="1">
              <a:off x="6943725" y="4416425"/>
              <a:ext cx="450850" cy="3175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6142" name="Line 68"/>
            <p:cNvSpPr>
              <a:spLocks noChangeShapeType="1"/>
            </p:cNvSpPr>
            <p:nvPr/>
          </p:nvSpPr>
          <p:spPr bwMode="auto">
            <a:xfrm flipH="1" flipV="1">
              <a:off x="7469188" y="4492625"/>
              <a:ext cx="11112" cy="3889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6143" name="Text Box 71"/>
            <p:cNvSpPr txBox="1">
              <a:spLocks noChangeArrowheads="1"/>
            </p:cNvSpPr>
            <p:nvPr/>
          </p:nvSpPr>
          <p:spPr bwMode="auto">
            <a:xfrm>
              <a:off x="7073900" y="5811838"/>
              <a:ext cx="1322388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>
                  <a:latin typeface="Arial" charset="0"/>
                  <a:cs typeface="+mn-cs"/>
                </a:rPr>
                <a:t>222.222.222.221</a:t>
              </a:r>
            </a:p>
          </p:txBody>
        </p:sp>
        <p:sp>
          <p:nvSpPr>
            <p:cNvPr id="46144" name="Text Box 72"/>
            <p:cNvSpPr txBox="1">
              <a:spLocks noChangeArrowheads="1"/>
            </p:cNvSpPr>
            <p:nvPr/>
          </p:nvSpPr>
          <p:spPr bwMode="auto">
            <a:xfrm>
              <a:off x="7077075" y="5986463"/>
              <a:ext cx="1501775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>
                  <a:latin typeface="Arial" charset="0"/>
                  <a:cs typeface="+mn-cs"/>
                </a:rPr>
                <a:t>88-B2-2F-54-1A-0F</a:t>
              </a:r>
            </a:p>
          </p:txBody>
        </p:sp>
        <p:sp>
          <p:nvSpPr>
            <p:cNvPr id="46145" name="Line 73"/>
            <p:cNvSpPr>
              <a:spLocks noChangeShapeType="1"/>
            </p:cNvSpPr>
            <p:nvPr/>
          </p:nvSpPr>
          <p:spPr bwMode="auto">
            <a:xfrm flipH="1" flipV="1">
              <a:off x="6873875" y="5313363"/>
              <a:ext cx="254000" cy="2508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6146" name="Line 74"/>
            <p:cNvSpPr>
              <a:spLocks noChangeShapeType="1"/>
            </p:cNvSpPr>
            <p:nvPr/>
          </p:nvSpPr>
          <p:spPr bwMode="auto">
            <a:xfrm flipH="1">
              <a:off x="7208838" y="5654675"/>
              <a:ext cx="4762" cy="2016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134210" name="Freeform 75"/>
            <p:cNvSpPr>
              <a:spLocks/>
            </p:cNvSpPr>
            <p:nvPr/>
          </p:nvSpPr>
          <p:spPr bwMode="auto">
            <a:xfrm>
              <a:off x="6203950" y="4440238"/>
              <a:ext cx="765175" cy="1081088"/>
            </a:xfrm>
            <a:custGeom>
              <a:avLst/>
              <a:gdLst>
                <a:gd name="T0" fmla="*/ 2147483647 w 1005"/>
                <a:gd name="T1" fmla="*/ 2147483647 h 996"/>
                <a:gd name="T2" fmla="*/ 2147483647 w 1005"/>
                <a:gd name="T3" fmla="*/ 2147483647 h 996"/>
                <a:gd name="T4" fmla="*/ 2147483647 w 1005"/>
                <a:gd name="T5" fmla="*/ 2147483647 h 996"/>
                <a:gd name="T6" fmla="*/ 2147483647 w 1005"/>
                <a:gd name="T7" fmla="*/ 2147483647 h 996"/>
                <a:gd name="T8" fmla="*/ 2147483647 w 1005"/>
                <a:gd name="T9" fmla="*/ 2147483647 h 996"/>
                <a:gd name="T10" fmla="*/ 2147483647 w 1005"/>
                <a:gd name="T11" fmla="*/ 2147483647 h 996"/>
                <a:gd name="T12" fmla="*/ 2147483647 w 1005"/>
                <a:gd name="T13" fmla="*/ 2147483647 h 996"/>
                <a:gd name="T14" fmla="*/ 2147483647 w 1005"/>
                <a:gd name="T15" fmla="*/ 2147483647 h 996"/>
                <a:gd name="T16" fmla="*/ 2147483647 w 1005"/>
                <a:gd name="T17" fmla="*/ 2147483647 h 996"/>
                <a:gd name="T18" fmla="*/ 2147483647 w 1005"/>
                <a:gd name="T19" fmla="*/ 2147483647 h 996"/>
                <a:gd name="T20" fmla="*/ 2147483647 w 1005"/>
                <a:gd name="T21" fmla="*/ 2147483647 h 996"/>
                <a:gd name="T22" fmla="*/ 2147483647 w 1005"/>
                <a:gd name="T23" fmla="*/ 2147483647 h 996"/>
                <a:gd name="T24" fmla="*/ 2147483647 w 1005"/>
                <a:gd name="T25" fmla="*/ 2147483647 h 99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05" h="996">
                  <a:moveTo>
                    <a:pt x="307" y="83"/>
                  </a:moveTo>
                  <a:cubicBezTo>
                    <a:pt x="218" y="117"/>
                    <a:pt x="182" y="156"/>
                    <a:pt x="134" y="227"/>
                  </a:cubicBezTo>
                  <a:cubicBezTo>
                    <a:pt x="86" y="298"/>
                    <a:pt x="38" y="426"/>
                    <a:pt x="19" y="507"/>
                  </a:cubicBezTo>
                  <a:cubicBezTo>
                    <a:pt x="0" y="588"/>
                    <a:pt x="8" y="648"/>
                    <a:pt x="19" y="716"/>
                  </a:cubicBezTo>
                  <a:cubicBezTo>
                    <a:pt x="30" y="784"/>
                    <a:pt x="54" y="873"/>
                    <a:pt x="84" y="918"/>
                  </a:cubicBezTo>
                  <a:cubicBezTo>
                    <a:pt x="114" y="963"/>
                    <a:pt x="148" y="984"/>
                    <a:pt x="199" y="990"/>
                  </a:cubicBezTo>
                  <a:cubicBezTo>
                    <a:pt x="250" y="996"/>
                    <a:pt x="310" y="961"/>
                    <a:pt x="393" y="954"/>
                  </a:cubicBezTo>
                  <a:cubicBezTo>
                    <a:pt x="476" y="947"/>
                    <a:pt x="614" y="967"/>
                    <a:pt x="696" y="947"/>
                  </a:cubicBezTo>
                  <a:cubicBezTo>
                    <a:pt x="778" y="927"/>
                    <a:pt x="833" y="898"/>
                    <a:pt x="883" y="831"/>
                  </a:cubicBezTo>
                  <a:cubicBezTo>
                    <a:pt x="933" y="764"/>
                    <a:pt x="991" y="644"/>
                    <a:pt x="998" y="543"/>
                  </a:cubicBezTo>
                  <a:cubicBezTo>
                    <a:pt x="1005" y="442"/>
                    <a:pt x="981" y="313"/>
                    <a:pt x="926" y="227"/>
                  </a:cubicBezTo>
                  <a:cubicBezTo>
                    <a:pt x="871" y="141"/>
                    <a:pt x="768" y="50"/>
                    <a:pt x="667" y="25"/>
                  </a:cubicBezTo>
                  <a:cubicBezTo>
                    <a:pt x="566" y="0"/>
                    <a:pt x="396" y="49"/>
                    <a:pt x="307" y="83"/>
                  </a:cubicBezTo>
                  <a:close/>
                </a:path>
              </a:pathLst>
            </a:custGeom>
            <a:solidFill>
              <a:srgbClr val="00CCFF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124" name="Text Box 76"/>
            <p:cNvSpPr txBox="1">
              <a:spLocks noChangeArrowheads="1"/>
            </p:cNvSpPr>
            <p:nvPr/>
          </p:nvSpPr>
          <p:spPr bwMode="auto">
            <a:xfrm>
              <a:off x="8307388" y="4073525"/>
              <a:ext cx="357187" cy="4619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i="0" dirty="0">
                  <a:solidFill>
                    <a:srgbClr val="FF0000"/>
                  </a:solidFill>
                  <a:latin typeface="+mj-lt"/>
                  <a:ea typeface="+mn-ea"/>
                  <a:cs typeface="+mn-cs"/>
                </a:rPr>
                <a:t>B</a:t>
              </a:r>
            </a:p>
          </p:txBody>
        </p:sp>
        <p:grpSp>
          <p:nvGrpSpPr>
            <p:cNvPr id="134212" name="Group 124"/>
            <p:cNvGrpSpPr>
              <a:grpSpLocks/>
            </p:cNvGrpSpPr>
            <p:nvPr/>
          </p:nvGrpSpPr>
          <p:grpSpPr bwMode="auto">
            <a:xfrm>
              <a:off x="7179310" y="4033520"/>
              <a:ext cx="1009650" cy="855028"/>
              <a:chOff x="7179310" y="4033520"/>
              <a:chExt cx="1009650" cy="855028"/>
            </a:xfrm>
          </p:grpSpPr>
          <p:grpSp>
            <p:nvGrpSpPr>
              <p:cNvPr id="134230" name="Group 44"/>
              <p:cNvGrpSpPr>
                <a:grpSpLocks/>
              </p:cNvGrpSpPr>
              <p:nvPr/>
            </p:nvGrpSpPr>
            <p:grpSpPr bwMode="auto">
              <a:xfrm>
                <a:off x="7179310" y="4033520"/>
                <a:ext cx="1009650" cy="855028"/>
                <a:chOff x="-44" y="1473"/>
                <a:chExt cx="981" cy="1105"/>
              </a:xfrm>
            </p:grpSpPr>
            <p:pic>
              <p:nvPicPr>
                <p:cNvPr id="134232" name="Picture 45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5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4233" name="Freeform 46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sp>
            <p:nvSpPr>
              <p:cNvPr id="144" name="Rectangle 43"/>
              <p:cNvSpPr>
                <a:spLocks noChangeArrowheads="1"/>
              </p:cNvSpPr>
              <p:nvPr/>
            </p:nvSpPr>
            <p:spPr bwMode="auto">
              <a:xfrm rot="16200000">
                <a:off x="7438232" y="4309268"/>
                <a:ext cx="127000" cy="195263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34213" name="Group 125"/>
            <p:cNvGrpSpPr>
              <a:grpSpLocks/>
            </p:cNvGrpSpPr>
            <p:nvPr/>
          </p:nvGrpSpPr>
          <p:grpSpPr bwMode="auto">
            <a:xfrm>
              <a:off x="3757931" y="4714240"/>
              <a:ext cx="1291589" cy="426719"/>
              <a:chOff x="4011931" y="3379152"/>
              <a:chExt cx="1262062" cy="390207"/>
            </a:xfrm>
          </p:grpSpPr>
          <p:sp>
            <p:nvSpPr>
              <p:cNvPr id="132" name="Rectangle 43"/>
              <p:cNvSpPr>
                <a:spLocks noChangeArrowheads="1"/>
              </p:cNvSpPr>
              <p:nvPr/>
            </p:nvSpPr>
            <p:spPr bwMode="auto">
              <a:xfrm rot="16200000">
                <a:off x="5112705" y="3476529"/>
                <a:ext cx="127747" cy="195452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grpSp>
            <p:nvGrpSpPr>
              <p:cNvPr id="134220" name="Group 1185"/>
              <p:cNvGrpSpPr>
                <a:grpSpLocks/>
              </p:cNvGrpSpPr>
              <p:nvPr/>
            </p:nvGrpSpPr>
            <p:grpSpPr bwMode="auto">
              <a:xfrm>
                <a:off x="4197985" y="3379152"/>
                <a:ext cx="892175" cy="390207"/>
                <a:chOff x="4650" y="1129"/>
                <a:chExt cx="246" cy="95"/>
              </a:xfrm>
            </p:grpSpPr>
            <p:sp>
              <p:nvSpPr>
                <p:cNvPr id="134222" name="Oval 407"/>
                <p:cNvSpPr>
                  <a:spLocks noChangeArrowheads="1"/>
                </p:cNvSpPr>
                <p:nvPr/>
              </p:nvSpPr>
              <p:spPr bwMode="auto">
                <a:xfrm>
                  <a:off x="4651" y="1171"/>
                  <a:ext cx="244" cy="5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 i="0" dirty="0">
                    <a:latin typeface="Times New Roman" charset="0"/>
                    <a:cs typeface="Arial" charset="0"/>
                  </a:endParaRPr>
                </a:p>
              </p:txBody>
            </p:sp>
            <p:sp>
              <p:nvSpPr>
                <p:cNvPr id="134223" name="Rectangle 410"/>
                <p:cNvSpPr>
                  <a:spLocks noChangeArrowheads="1"/>
                </p:cNvSpPr>
                <p:nvPr/>
              </p:nvSpPr>
              <p:spPr bwMode="auto">
                <a:xfrm>
                  <a:off x="4651" y="1165"/>
                  <a:ext cx="245" cy="33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sz="2400" i="0" dirty="0">
                    <a:latin typeface="Times New Roman" charset="0"/>
                    <a:cs typeface="Arial" charset="0"/>
                  </a:endParaRPr>
                </a:p>
              </p:txBody>
            </p:sp>
            <p:sp>
              <p:nvSpPr>
                <p:cNvPr id="134224" name="Oval 411"/>
                <p:cNvSpPr>
                  <a:spLocks noChangeArrowheads="1"/>
                </p:cNvSpPr>
                <p:nvPr/>
              </p:nvSpPr>
              <p:spPr bwMode="auto">
                <a:xfrm>
                  <a:off x="4650" y="1129"/>
                  <a:ext cx="244" cy="6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 i="0" dirty="0">
                    <a:latin typeface="Times New Roman" charset="0"/>
                    <a:cs typeface="Arial" charset="0"/>
                  </a:endParaRPr>
                </a:p>
              </p:txBody>
            </p:sp>
            <p:grpSp>
              <p:nvGrpSpPr>
                <p:cNvPr id="134225" name="Group 1189"/>
                <p:cNvGrpSpPr>
                  <a:grpSpLocks/>
                </p:cNvGrpSpPr>
                <p:nvPr/>
              </p:nvGrpSpPr>
              <p:grpSpPr bwMode="auto">
                <a:xfrm>
                  <a:off x="4699" y="1145"/>
                  <a:ext cx="138" cy="29"/>
                  <a:chOff x="2468" y="1332"/>
                  <a:chExt cx="310" cy="60"/>
                </a:xfrm>
              </p:grpSpPr>
              <p:sp>
                <p:nvSpPr>
                  <p:cNvPr id="134228" name="Freeform 1190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12700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34229" name="Freeform 1191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12700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46163" name="Line 1192"/>
                <p:cNvSpPr>
                  <a:spLocks noChangeShapeType="1"/>
                </p:cNvSpPr>
                <p:nvPr/>
              </p:nvSpPr>
              <p:spPr bwMode="auto">
                <a:xfrm>
                  <a:off x="4651" y="1158"/>
                  <a:ext cx="0" cy="4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46164" name="Line 1193"/>
                <p:cNvSpPr>
                  <a:spLocks noChangeShapeType="1"/>
                </p:cNvSpPr>
                <p:nvPr/>
              </p:nvSpPr>
              <p:spPr bwMode="auto">
                <a:xfrm>
                  <a:off x="4894" y="1160"/>
                  <a:ext cx="0" cy="4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sp>
            <p:nvSpPr>
              <p:cNvPr id="134" name="Rectangle 43"/>
              <p:cNvSpPr>
                <a:spLocks noChangeArrowheads="1"/>
              </p:cNvSpPr>
              <p:nvPr/>
            </p:nvSpPr>
            <p:spPr bwMode="auto">
              <a:xfrm rot="16200000">
                <a:off x="4046200" y="3485965"/>
                <a:ext cx="126295" cy="195452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34214" name="Group 126"/>
            <p:cNvGrpSpPr>
              <a:grpSpLocks/>
            </p:cNvGrpSpPr>
            <p:nvPr/>
          </p:nvGrpSpPr>
          <p:grpSpPr bwMode="auto">
            <a:xfrm>
              <a:off x="1483360" y="5313680"/>
              <a:ext cx="701043" cy="517588"/>
              <a:chOff x="1046480" y="3962400"/>
              <a:chExt cx="1026163" cy="761428"/>
            </a:xfrm>
          </p:grpSpPr>
          <p:sp>
            <p:nvSpPr>
              <p:cNvPr id="128" name="Rectangle 48"/>
              <p:cNvSpPr>
                <a:spLocks noChangeArrowheads="1"/>
              </p:cNvSpPr>
              <p:nvPr/>
            </p:nvSpPr>
            <p:spPr bwMode="auto">
              <a:xfrm rot="16200000">
                <a:off x="1893438" y="4298853"/>
                <a:ext cx="109762" cy="248638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grpSp>
            <p:nvGrpSpPr>
              <p:cNvPr id="134216" name="Group 49"/>
              <p:cNvGrpSpPr>
                <a:grpSpLocks/>
              </p:cNvGrpSpPr>
              <p:nvPr/>
            </p:nvGrpSpPr>
            <p:grpSpPr bwMode="auto">
              <a:xfrm>
                <a:off x="1046480" y="3962400"/>
                <a:ext cx="936071" cy="761428"/>
                <a:chOff x="-44" y="1473"/>
                <a:chExt cx="981" cy="1105"/>
              </a:xfrm>
            </p:grpSpPr>
            <p:pic>
              <p:nvPicPr>
                <p:cNvPr id="134217" name="Picture 50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6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4218" name="Freeform 51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</p:grpSp>
      </p:grpSp>
      <p:sp>
        <p:nvSpPr>
          <p:cNvPr id="712857" name="AutoShape 153"/>
          <p:cNvSpPr>
            <a:spLocks noChangeArrowheads="1"/>
          </p:cNvSpPr>
          <p:nvPr/>
        </p:nvSpPr>
        <p:spPr bwMode="auto">
          <a:xfrm>
            <a:off x="2387600" y="3086100"/>
            <a:ext cx="314325" cy="792163"/>
          </a:xfrm>
          <a:prstGeom prst="downArrow">
            <a:avLst>
              <a:gd name="adj1" fmla="val 50000"/>
              <a:gd name="adj2" fmla="val 63005"/>
            </a:avLst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lin ang="5400000" scaled="1"/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6086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001000" cy="11430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latin typeface="Gill Sans MT" charset="0"/>
                <a:cs typeface="+mj-cs"/>
              </a:rPr>
              <a:t>Addressing: routing to another LAN</a:t>
            </a:r>
          </a:p>
        </p:txBody>
      </p:sp>
      <p:grpSp>
        <p:nvGrpSpPr>
          <p:cNvPr id="712834" name="Group 130"/>
          <p:cNvGrpSpPr>
            <a:grpSpLocks/>
          </p:cNvGrpSpPr>
          <p:nvPr/>
        </p:nvGrpSpPr>
        <p:grpSpPr bwMode="auto">
          <a:xfrm>
            <a:off x="534988" y="2686050"/>
            <a:ext cx="976312" cy="1460500"/>
            <a:chOff x="337" y="1692"/>
            <a:chExt cx="615" cy="920"/>
          </a:xfrm>
        </p:grpSpPr>
        <p:sp>
          <p:nvSpPr>
            <p:cNvPr id="134176" name="Freeform 65"/>
            <p:cNvSpPr>
              <a:spLocks/>
            </p:cNvSpPr>
            <p:nvPr/>
          </p:nvSpPr>
          <p:spPr bwMode="auto">
            <a:xfrm>
              <a:off x="348" y="1709"/>
              <a:ext cx="604" cy="903"/>
            </a:xfrm>
            <a:custGeom>
              <a:avLst/>
              <a:gdLst>
                <a:gd name="T0" fmla="*/ 496 w 604"/>
                <a:gd name="T1" fmla="*/ 0 h 903"/>
                <a:gd name="T2" fmla="*/ 604 w 604"/>
                <a:gd name="T3" fmla="*/ 903 h 903"/>
                <a:gd name="T4" fmla="*/ 0 w 604"/>
                <a:gd name="T5" fmla="*/ 788 h 903"/>
                <a:gd name="T6" fmla="*/ 456 w 604"/>
                <a:gd name="T7" fmla="*/ 750 h 903"/>
                <a:gd name="T8" fmla="*/ 496 w 604"/>
                <a:gd name="T9" fmla="*/ 0 h 9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4" h="903">
                  <a:moveTo>
                    <a:pt x="496" y="0"/>
                  </a:moveTo>
                  <a:lnTo>
                    <a:pt x="604" y="903"/>
                  </a:lnTo>
                  <a:lnTo>
                    <a:pt x="0" y="788"/>
                  </a:lnTo>
                  <a:lnTo>
                    <a:pt x="456" y="750"/>
                  </a:lnTo>
                  <a:lnTo>
                    <a:pt x="496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46114" name="Rectangle 67"/>
            <p:cNvSpPr>
              <a:spLocks noChangeArrowheads="1"/>
            </p:cNvSpPr>
            <p:nvPr/>
          </p:nvSpPr>
          <p:spPr bwMode="auto">
            <a:xfrm>
              <a:off x="344" y="1711"/>
              <a:ext cx="493" cy="79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6115" name="Text Box 68"/>
            <p:cNvSpPr txBox="1">
              <a:spLocks noChangeArrowheads="1"/>
            </p:cNvSpPr>
            <p:nvPr/>
          </p:nvSpPr>
          <p:spPr bwMode="auto">
            <a:xfrm>
              <a:off x="413" y="1692"/>
              <a:ext cx="336" cy="8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endParaRPr lang="en-US" sz="1600" i="0" dirty="0">
                <a:latin typeface="Arial" charset="0"/>
                <a:cs typeface="+mn-cs"/>
              </a:endParaRPr>
            </a:p>
            <a:p>
              <a:pPr algn="ctr">
                <a:defRPr/>
              </a:pPr>
              <a:endParaRPr lang="en-US" sz="1600" i="0" dirty="0">
                <a:latin typeface="Arial" charset="0"/>
                <a:cs typeface="+mn-cs"/>
              </a:endParaRPr>
            </a:p>
            <a:p>
              <a:pPr algn="ctr">
                <a:defRPr/>
              </a:pPr>
              <a:r>
                <a:rPr lang="en-US" sz="1600" i="0" dirty="0">
                  <a:latin typeface="Arial" charset="0"/>
                  <a:cs typeface="+mn-cs"/>
                </a:rPr>
                <a:t>IP</a:t>
              </a:r>
            </a:p>
            <a:p>
              <a:pPr algn="ctr">
                <a:defRPr/>
              </a:pPr>
              <a:r>
                <a:rPr lang="en-US" sz="1600" i="0" dirty="0">
                  <a:latin typeface="Arial" charset="0"/>
                  <a:cs typeface="+mn-cs"/>
                </a:rPr>
                <a:t>Eth</a:t>
              </a:r>
            </a:p>
            <a:p>
              <a:pPr algn="ctr">
                <a:defRPr/>
              </a:pPr>
              <a:r>
                <a:rPr lang="en-US" sz="1600" i="0" dirty="0">
                  <a:latin typeface="Arial" charset="0"/>
                  <a:cs typeface="+mn-cs"/>
                </a:rPr>
                <a:t>Phy</a:t>
              </a:r>
            </a:p>
          </p:txBody>
        </p:sp>
        <p:sp>
          <p:nvSpPr>
            <p:cNvPr id="46116" name="Line 69"/>
            <p:cNvSpPr>
              <a:spLocks noChangeShapeType="1"/>
            </p:cNvSpPr>
            <p:nvPr/>
          </p:nvSpPr>
          <p:spPr bwMode="auto">
            <a:xfrm>
              <a:off x="346" y="1868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6117" name="Line 70"/>
            <p:cNvSpPr>
              <a:spLocks noChangeShapeType="1"/>
            </p:cNvSpPr>
            <p:nvPr/>
          </p:nvSpPr>
          <p:spPr bwMode="auto">
            <a:xfrm>
              <a:off x="343" y="2027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6118" name="Line 71"/>
            <p:cNvSpPr>
              <a:spLocks noChangeShapeType="1"/>
            </p:cNvSpPr>
            <p:nvPr/>
          </p:nvSpPr>
          <p:spPr bwMode="auto">
            <a:xfrm>
              <a:off x="340" y="2186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6119" name="Line 72"/>
            <p:cNvSpPr>
              <a:spLocks noChangeShapeType="1"/>
            </p:cNvSpPr>
            <p:nvPr/>
          </p:nvSpPr>
          <p:spPr bwMode="auto">
            <a:xfrm>
              <a:off x="337" y="2345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712855" name="Group 151"/>
          <p:cNvGrpSpPr>
            <a:grpSpLocks/>
          </p:cNvGrpSpPr>
          <p:nvPr/>
        </p:nvGrpSpPr>
        <p:grpSpPr bwMode="auto">
          <a:xfrm>
            <a:off x="1893888" y="2643188"/>
            <a:ext cx="2011362" cy="760412"/>
            <a:chOff x="1197" y="1665"/>
            <a:chExt cx="1267" cy="479"/>
          </a:xfrm>
        </p:grpSpPr>
        <p:grpSp>
          <p:nvGrpSpPr>
            <p:cNvPr id="134171" name="Group 150"/>
            <p:cNvGrpSpPr>
              <a:grpSpLocks/>
            </p:cNvGrpSpPr>
            <p:nvPr/>
          </p:nvGrpSpPr>
          <p:grpSpPr bwMode="auto">
            <a:xfrm>
              <a:off x="1231" y="1990"/>
              <a:ext cx="691" cy="154"/>
              <a:chOff x="1231" y="1990"/>
              <a:chExt cx="691" cy="154"/>
            </a:xfrm>
          </p:grpSpPr>
          <p:sp>
            <p:nvSpPr>
              <p:cNvPr id="46110" name="Rectangle 123"/>
              <p:cNvSpPr>
                <a:spLocks noChangeArrowheads="1"/>
              </p:cNvSpPr>
              <p:nvPr/>
            </p:nvSpPr>
            <p:spPr bwMode="auto">
              <a:xfrm>
                <a:off x="1231" y="1991"/>
                <a:ext cx="691" cy="15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6111" name="Line 124"/>
              <p:cNvSpPr>
                <a:spLocks noChangeShapeType="1"/>
              </p:cNvSpPr>
              <p:nvPr/>
            </p:nvSpPr>
            <p:spPr bwMode="auto">
              <a:xfrm>
                <a:off x="1337" y="1990"/>
                <a:ext cx="0" cy="15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6112" name="Line 125"/>
              <p:cNvSpPr>
                <a:spLocks noChangeShapeType="1"/>
              </p:cNvSpPr>
              <p:nvPr/>
            </p:nvSpPr>
            <p:spPr bwMode="auto">
              <a:xfrm>
                <a:off x="1427" y="1992"/>
                <a:ext cx="0" cy="15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sp>
          <p:nvSpPr>
            <p:cNvPr id="46109" name="Text Box 126"/>
            <p:cNvSpPr txBox="1">
              <a:spLocks noChangeArrowheads="1"/>
            </p:cNvSpPr>
            <p:nvPr/>
          </p:nvSpPr>
          <p:spPr bwMode="auto">
            <a:xfrm>
              <a:off x="1197" y="1665"/>
              <a:ext cx="126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>
                  <a:latin typeface="Arial" charset="0"/>
                  <a:cs typeface="+mn-cs"/>
                </a:rPr>
                <a:t>IP src: 111.111.111.111</a:t>
              </a:r>
            </a:p>
            <a:p>
              <a:pPr>
                <a:defRPr/>
              </a:pPr>
              <a:r>
                <a:rPr lang="en-US" sz="1200" i="0" dirty="0">
                  <a:latin typeface="Arial" charset="0"/>
                  <a:cs typeface="+mn-cs"/>
                </a:rPr>
                <a:t>   IP dest: 222.222.222.222</a:t>
              </a:r>
            </a:p>
          </p:txBody>
        </p:sp>
      </p:grpSp>
      <p:grpSp>
        <p:nvGrpSpPr>
          <p:cNvPr id="712845" name="Group 141"/>
          <p:cNvGrpSpPr>
            <a:grpSpLocks/>
          </p:cNvGrpSpPr>
          <p:nvPr/>
        </p:nvGrpSpPr>
        <p:grpSpPr bwMode="auto">
          <a:xfrm>
            <a:off x="2027238" y="2903538"/>
            <a:ext cx="146050" cy="385762"/>
            <a:chOff x="1272" y="1762"/>
            <a:chExt cx="92" cy="243"/>
          </a:xfrm>
        </p:grpSpPr>
        <p:sp>
          <p:nvSpPr>
            <p:cNvPr id="46106" name="Line 127"/>
            <p:cNvSpPr>
              <a:spLocks noChangeShapeType="1"/>
            </p:cNvSpPr>
            <p:nvPr/>
          </p:nvSpPr>
          <p:spPr bwMode="auto">
            <a:xfrm>
              <a:off x="1272" y="1762"/>
              <a:ext cx="0" cy="2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6107" name="Line 128"/>
            <p:cNvSpPr>
              <a:spLocks noChangeShapeType="1"/>
            </p:cNvSpPr>
            <p:nvPr/>
          </p:nvSpPr>
          <p:spPr bwMode="auto">
            <a:xfrm>
              <a:off x="1364" y="1878"/>
              <a:ext cx="0" cy="1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712847" name="Rectangle 143"/>
          <p:cNvSpPr>
            <a:spLocks noChangeArrowheads="1"/>
          </p:cNvSpPr>
          <p:nvPr/>
        </p:nvSpPr>
        <p:spPr bwMode="auto">
          <a:xfrm>
            <a:off x="706438" y="1084263"/>
            <a:ext cx="7772400" cy="550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31775" indent="-2317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i="0" dirty="0">
                <a:latin typeface="Gill Sans MT" charset="0"/>
                <a:cs typeface="+mn-cs"/>
              </a:rPr>
              <a:t>A creates IP datagram with IP source A, destination B </a:t>
            </a:r>
          </a:p>
        </p:txBody>
      </p:sp>
      <p:sp>
        <p:nvSpPr>
          <p:cNvPr id="712848" name="Rectangle 144"/>
          <p:cNvSpPr>
            <a:spLocks noChangeArrowheads="1"/>
          </p:cNvSpPr>
          <p:nvPr/>
        </p:nvSpPr>
        <p:spPr bwMode="auto">
          <a:xfrm>
            <a:off x="719138" y="1441450"/>
            <a:ext cx="7772400" cy="72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31775" indent="-2317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i="0" dirty="0">
                <a:latin typeface="Gill Sans MT" charset="0"/>
                <a:cs typeface="+mn-cs"/>
              </a:rPr>
              <a:t>A creates link-layer frame with R's MAC address as destination address, frame contains A-to-B IP datagram</a:t>
            </a:r>
            <a:endParaRPr lang="en-US" sz="2800" i="0" dirty="0">
              <a:latin typeface="Gill Sans MT" charset="0"/>
              <a:cs typeface="+mn-cs"/>
            </a:endParaRPr>
          </a:p>
        </p:txBody>
      </p:sp>
      <p:grpSp>
        <p:nvGrpSpPr>
          <p:cNvPr id="712856" name="Group 152"/>
          <p:cNvGrpSpPr>
            <a:grpSpLocks/>
          </p:cNvGrpSpPr>
          <p:nvPr/>
        </p:nvGrpSpPr>
        <p:grpSpPr bwMode="auto">
          <a:xfrm>
            <a:off x="1477963" y="2244725"/>
            <a:ext cx="2443162" cy="1519238"/>
            <a:chOff x="931" y="1414"/>
            <a:chExt cx="1539" cy="957"/>
          </a:xfrm>
        </p:grpSpPr>
        <p:sp>
          <p:nvSpPr>
            <p:cNvPr id="46094" name="Text Box 135"/>
            <p:cNvSpPr txBox="1">
              <a:spLocks noChangeArrowheads="1"/>
            </p:cNvSpPr>
            <p:nvPr/>
          </p:nvSpPr>
          <p:spPr bwMode="auto">
            <a:xfrm>
              <a:off x="931" y="1414"/>
              <a:ext cx="1539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>
                  <a:latin typeface="Arial" charset="0"/>
                  <a:cs typeface="+mn-cs"/>
                </a:rPr>
                <a:t>MAC src: 74-29-9C-E8-FF-55</a:t>
              </a:r>
            </a:p>
            <a:p>
              <a:pPr>
                <a:defRPr/>
              </a:pPr>
              <a:r>
                <a:rPr lang="en-US" sz="1200" i="0" dirty="0">
                  <a:latin typeface="Arial" charset="0"/>
                  <a:cs typeface="+mn-cs"/>
                </a:rPr>
                <a:t>   MAC dest: </a:t>
              </a:r>
              <a:r>
                <a:rPr lang="en-US" sz="1200" i="0" dirty="0">
                  <a:solidFill>
                    <a:srgbClr val="FF0000"/>
                  </a:solidFill>
                  <a:latin typeface="Arial" charset="0"/>
                  <a:cs typeface="+mn-cs"/>
                </a:rPr>
                <a:t>E6-E9-00-17-BB-4B</a:t>
              </a:r>
            </a:p>
          </p:txBody>
        </p:sp>
        <p:grpSp>
          <p:nvGrpSpPr>
            <p:cNvPr id="134158" name="Group 145"/>
            <p:cNvGrpSpPr>
              <a:grpSpLocks/>
            </p:cNvGrpSpPr>
            <p:nvPr/>
          </p:nvGrpSpPr>
          <p:grpSpPr bwMode="auto">
            <a:xfrm>
              <a:off x="981" y="2182"/>
              <a:ext cx="1049" cy="189"/>
              <a:chOff x="2829" y="2040"/>
              <a:chExt cx="1049" cy="189"/>
            </a:xfrm>
          </p:grpSpPr>
          <p:sp>
            <p:nvSpPr>
              <p:cNvPr id="46100" name="Rectangle 138"/>
              <p:cNvSpPr>
                <a:spLocks noChangeArrowheads="1"/>
              </p:cNvSpPr>
              <p:nvPr/>
            </p:nvSpPr>
            <p:spPr bwMode="auto">
              <a:xfrm>
                <a:off x="2829" y="2042"/>
                <a:ext cx="1049" cy="185"/>
              </a:xfrm>
              <a:prstGeom prst="rect">
                <a:avLst/>
              </a:prstGeom>
              <a:solidFill>
                <a:srgbClr val="0000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6101" name="Rectangle 132"/>
              <p:cNvSpPr>
                <a:spLocks noChangeArrowheads="1"/>
              </p:cNvSpPr>
              <p:nvPr/>
            </p:nvSpPr>
            <p:spPr bwMode="auto">
              <a:xfrm>
                <a:off x="3078" y="2060"/>
                <a:ext cx="691" cy="15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6102" name="Line 133"/>
              <p:cNvSpPr>
                <a:spLocks noChangeShapeType="1"/>
              </p:cNvSpPr>
              <p:nvPr/>
            </p:nvSpPr>
            <p:spPr bwMode="auto">
              <a:xfrm>
                <a:off x="3180" y="2063"/>
                <a:ext cx="0" cy="15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6103" name="Line 134"/>
              <p:cNvSpPr>
                <a:spLocks noChangeShapeType="1"/>
              </p:cNvSpPr>
              <p:nvPr/>
            </p:nvSpPr>
            <p:spPr bwMode="auto">
              <a:xfrm>
                <a:off x="3276" y="2063"/>
                <a:ext cx="0" cy="15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6104" name="Line 139"/>
              <p:cNvSpPr>
                <a:spLocks noChangeShapeType="1"/>
              </p:cNvSpPr>
              <p:nvPr/>
            </p:nvSpPr>
            <p:spPr bwMode="auto">
              <a:xfrm>
                <a:off x="2910" y="2040"/>
                <a:ext cx="0" cy="189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6105" name="Line 140"/>
              <p:cNvSpPr>
                <a:spLocks noChangeShapeType="1"/>
              </p:cNvSpPr>
              <p:nvPr/>
            </p:nvSpPr>
            <p:spPr bwMode="auto">
              <a:xfrm>
                <a:off x="3006" y="2040"/>
                <a:ext cx="0" cy="189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sp>
          <p:nvSpPr>
            <p:cNvPr id="46096" name="Line 146"/>
            <p:cNvSpPr>
              <a:spLocks noChangeShapeType="1"/>
            </p:cNvSpPr>
            <p:nvPr/>
          </p:nvSpPr>
          <p:spPr bwMode="auto">
            <a:xfrm flipV="1">
              <a:off x="1018" y="1576"/>
              <a:ext cx="2" cy="70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6097" name="Line 147"/>
            <p:cNvSpPr>
              <a:spLocks noChangeShapeType="1"/>
            </p:cNvSpPr>
            <p:nvPr/>
          </p:nvSpPr>
          <p:spPr bwMode="auto">
            <a:xfrm flipV="1">
              <a:off x="1106" y="1680"/>
              <a:ext cx="0" cy="5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6098" name="Line 148"/>
            <p:cNvSpPr>
              <a:spLocks noChangeShapeType="1"/>
            </p:cNvSpPr>
            <p:nvPr/>
          </p:nvSpPr>
          <p:spPr bwMode="auto">
            <a:xfrm flipH="1" flipV="1">
              <a:off x="1276" y="1812"/>
              <a:ext cx="2" cy="4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6099" name="Line 149"/>
            <p:cNvSpPr>
              <a:spLocks noChangeShapeType="1"/>
            </p:cNvSpPr>
            <p:nvPr/>
          </p:nvSpPr>
          <p:spPr bwMode="auto">
            <a:xfrm>
              <a:off x="1368" y="1924"/>
              <a:ext cx="2" cy="3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pic>
        <p:nvPicPr>
          <p:cNvPr id="134156" name="Picture 15" descr="underline_base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38" y="794568"/>
            <a:ext cx="77692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34</a:t>
            </a:fld>
            <a:endParaRPr lang="en-US" sz="1200" dirty="0">
              <a:latin typeface="Tahoma" charset="0"/>
            </a:endParaRPr>
          </a:p>
        </p:txBody>
      </p:sp>
      <p:sp>
        <p:nvSpPr>
          <p:cNvPr id="10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</p:spTree>
    <p:extLst>
      <p:ext uri="{BB962C8B-B14F-4D97-AF65-F5344CB8AC3E}">
        <p14:creationId xmlns:p14="http://schemas.microsoft.com/office/powerpoint/2010/main" val="105553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2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12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12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712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7128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2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712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2857" grpId="0" animBg="1"/>
      <p:bldP spid="712847" grpId="0"/>
      <p:bldP spid="71284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193" name="Group 163"/>
          <p:cNvGrpSpPr>
            <a:grpSpLocks/>
          </p:cNvGrpSpPr>
          <p:nvPr/>
        </p:nvGrpSpPr>
        <p:grpSpPr bwMode="auto">
          <a:xfrm>
            <a:off x="709613" y="3962400"/>
            <a:ext cx="8221662" cy="2349500"/>
            <a:chOff x="709613" y="3962400"/>
            <a:chExt cx="8221662" cy="2349500"/>
          </a:xfrm>
        </p:grpSpPr>
        <p:grpSp>
          <p:nvGrpSpPr>
            <p:cNvPr id="136236" name="Group 164"/>
            <p:cNvGrpSpPr>
              <a:grpSpLocks/>
            </p:cNvGrpSpPr>
            <p:nvPr/>
          </p:nvGrpSpPr>
          <p:grpSpPr bwMode="auto">
            <a:xfrm>
              <a:off x="6979920" y="5354320"/>
              <a:ext cx="711200" cy="601028"/>
              <a:chOff x="7179310" y="4033520"/>
              <a:chExt cx="1009650" cy="855028"/>
            </a:xfrm>
          </p:grpSpPr>
          <p:grpSp>
            <p:nvGrpSpPr>
              <p:cNvPr id="136295" name="Group 44"/>
              <p:cNvGrpSpPr>
                <a:grpSpLocks/>
              </p:cNvGrpSpPr>
              <p:nvPr/>
            </p:nvGrpSpPr>
            <p:grpSpPr bwMode="auto">
              <a:xfrm>
                <a:off x="7179310" y="4033520"/>
                <a:ext cx="1009650" cy="855028"/>
                <a:chOff x="-44" y="1473"/>
                <a:chExt cx="981" cy="1105"/>
              </a:xfrm>
            </p:grpSpPr>
            <p:pic>
              <p:nvPicPr>
                <p:cNvPr id="136297" name="Picture 45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3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6298" name="Freeform 46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sp>
            <p:nvSpPr>
              <p:cNvPr id="225" name="Rectangle 43"/>
              <p:cNvSpPr>
                <a:spLocks noChangeArrowheads="1"/>
              </p:cNvSpPr>
              <p:nvPr/>
            </p:nvSpPr>
            <p:spPr bwMode="auto">
              <a:xfrm rot="16200000">
                <a:off x="7439930" y="4308572"/>
                <a:ext cx="126470" cy="196070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36237" name="Group 165"/>
            <p:cNvGrpSpPr>
              <a:grpSpLocks/>
            </p:cNvGrpSpPr>
            <p:nvPr/>
          </p:nvGrpSpPr>
          <p:grpSpPr bwMode="auto">
            <a:xfrm>
              <a:off x="1046480" y="3962400"/>
              <a:ext cx="1026163" cy="761428"/>
              <a:chOff x="1046480" y="3962400"/>
              <a:chExt cx="1026163" cy="761428"/>
            </a:xfrm>
          </p:grpSpPr>
          <p:sp>
            <p:nvSpPr>
              <p:cNvPr id="220" name="Rectangle 48"/>
              <p:cNvSpPr>
                <a:spLocks noChangeArrowheads="1"/>
              </p:cNvSpPr>
              <p:nvPr/>
            </p:nvSpPr>
            <p:spPr bwMode="auto">
              <a:xfrm rot="16200000">
                <a:off x="1893887" y="4300538"/>
                <a:ext cx="111125" cy="247650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grpSp>
            <p:nvGrpSpPr>
              <p:cNvPr id="136292" name="Group 49"/>
              <p:cNvGrpSpPr>
                <a:grpSpLocks/>
              </p:cNvGrpSpPr>
              <p:nvPr/>
            </p:nvGrpSpPr>
            <p:grpSpPr bwMode="auto">
              <a:xfrm>
                <a:off x="1046480" y="3962400"/>
                <a:ext cx="936071" cy="761428"/>
                <a:chOff x="-44" y="1473"/>
                <a:chExt cx="981" cy="1105"/>
              </a:xfrm>
            </p:grpSpPr>
            <p:pic>
              <p:nvPicPr>
                <p:cNvPr id="136293" name="Picture 50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4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6294" name="Freeform 51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</p:grpSp>
        <p:sp>
          <p:nvSpPr>
            <p:cNvPr id="167" name="Text Box 4"/>
            <p:cNvSpPr txBox="1">
              <a:spLocks noChangeArrowheads="1"/>
            </p:cNvSpPr>
            <p:nvPr/>
          </p:nvSpPr>
          <p:spPr bwMode="auto">
            <a:xfrm>
              <a:off x="4224338" y="4381500"/>
              <a:ext cx="376237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i="0" dirty="0">
                  <a:solidFill>
                    <a:srgbClr val="FF0000"/>
                  </a:solidFill>
                  <a:latin typeface="+mn-lt"/>
                  <a:ea typeface="+mn-ea"/>
                  <a:cs typeface="+mn-cs"/>
                </a:rPr>
                <a:t>R</a:t>
              </a:r>
              <a:endParaRPr lang="en-US" i="0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7152" name="Text Box 21"/>
            <p:cNvSpPr txBox="1">
              <a:spLocks noChangeArrowheads="1"/>
            </p:cNvSpPr>
            <p:nvPr/>
          </p:nvSpPr>
          <p:spPr bwMode="auto">
            <a:xfrm>
              <a:off x="3868738" y="5378450"/>
              <a:ext cx="1543050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>
                  <a:latin typeface="Arial" charset="0"/>
                  <a:cs typeface="+mn-cs"/>
                </a:rPr>
                <a:t>1A-23-F9-CD-06-9B</a:t>
              </a:r>
            </a:p>
          </p:txBody>
        </p:sp>
        <p:sp>
          <p:nvSpPr>
            <p:cNvPr id="47153" name="Text Box 22"/>
            <p:cNvSpPr txBox="1">
              <a:spLocks noChangeArrowheads="1"/>
            </p:cNvSpPr>
            <p:nvPr/>
          </p:nvSpPr>
          <p:spPr bwMode="auto">
            <a:xfrm>
              <a:off x="4016375" y="5205413"/>
              <a:ext cx="1322388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>
                  <a:latin typeface="Arial" charset="0"/>
                  <a:cs typeface="+mn-cs"/>
                </a:rPr>
                <a:t>222.222.222.220</a:t>
              </a:r>
            </a:p>
          </p:txBody>
        </p:sp>
        <p:grpSp>
          <p:nvGrpSpPr>
            <p:cNvPr id="136241" name="Group 23"/>
            <p:cNvGrpSpPr>
              <a:grpSpLocks/>
            </p:cNvGrpSpPr>
            <p:nvPr/>
          </p:nvGrpSpPr>
          <p:grpSpPr bwMode="auto">
            <a:xfrm>
              <a:off x="3044825" y="5794375"/>
              <a:ext cx="1541463" cy="449263"/>
              <a:chOff x="1934" y="2405"/>
              <a:chExt cx="971" cy="283"/>
            </a:xfrm>
          </p:grpSpPr>
          <p:sp>
            <p:nvSpPr>
              <p:cNvPr id="47202" name="Text Box 24"/>
              <p:cNvSpPr txBox="1">
                <a:spLocks noChangeArrowheads="1"/>
              </p:cNvSpPr>
              <p:nvPr/>
            </p:nvSpPr>
            <p:spPr bwMode="auto">
              <a:xfrm>
                <a:off x="1934" y="2405"/>
                <a:ext cx="833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dirty="0">
                    <a:latin typeface="Arial" charset="0"/>
                    <a:cs typeface="+mn-cs"/>
                  </a:rPr>
                  <a:t>111.111.111.110</a:t>
                </a:r>
              </a:p>
            </p:txBody>
          </p:sp>
          <p:sp>
            <p:nvSpPr>
              <p:cNvPr id="47203" name="Text Box 25"/>
              <p:cNvSpPr txBox="1">
                <a:spLocks noChangeArrowheads="1"/>
              </p:cNvSpPr>
              <p:nvPr/>
            </p:nvSpPr>
            <p:spPr bwMode="auto">
              <a:xfrm>
                <a:off x="1938" y="2515"/>
                <a:ext cx="967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dirty="0">
                    <a:latin typeface="Arial" charset="0"/>
                    <a:cs typeface="+mn-cs"/>
                  </a:rPr>
                  <a:t>E6-E9-00-17-BB-4B</a:t>
                </a:r>
              </a:p>
            </p:txBody>
          </p:sp>
        </p:grpSp>
        <p:sp>
          <p:nvSpPr>
            <p:cNvPr id="47155" name="Text Box 26"/>
            <p:cNvSpPr txBox="1">
              <a:spLocks noChangeArrowheads="1"/>
            </p:cNvSpPr>
            <p:nvPr/>
          </p:nvSpPr>
          <p:spPr bwMode="auto">
            <a:xfrm>
              <a:off x="952500" y="6037263"/>
              <a:ext cx="1627188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>
                  <a:latin typeface="Arial" charset="0"/>
                  <a:cs typeface="+mn-cs"/>
                </a:rPr>
                <a:t>CC-49-DE-D0-AB-7D</a:t>
              </a:r>
            </a:p>
          </p:txBody>
        </p:sp>
        <p:sp>
          <p:nvSpPr>
            <p:cNvPr id="47156" name="Text Box 27"/>
            <p:cNvSpPr txBox="1">
              <a:spLocks noChangeArrowheads="1"/>
            </p:cNvSpPr>
            <p:nvPr/>
          </p:nvSpPr>
          <p:spPr bwMode="auto">
            <a:xfrm>
              <a:off x="942975" y="5854700"/>
              <a:ext cx="1322388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>
                  <a:latin typeface="Arial" charset="0"/>
                  <a:cs typeface="+mn-cs"/>
                </a:rPr>
                <a:t>111.111.111.112</a:t>
              </a:r>
            </a:p>
          </p:txBody>
        </p:sp>
        <p:sp>
          <p:nvSpPr>
            <p:cNvPr id="47157" name="Text Box 30"/>
            <p:cNvSpPr txBox="1">
              <a:spLocks noChangeArrowheads="1"/>
            </p:cNvSpPr>
            <p:nvPr/>
          </p:nvSpPr>
          <p:spPr bwMode="auto">
            <a:xfrm>
              <a:off x="709613" y="4741863"/>
              <a:ext cx="1322387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>
                  <a:latin typeface="Arial" charset="0"/>
                  <a:cs typeface="+mn-cs"/>
                </a:rPr>
                <a:t>111.111.111.111</a:t>
              </a:r>
            </a:p>
          </p:txBody>
        </p:sp>
        <p:sp>
          <p:nvSpPr>
            <p:cNvPr id="47158" name="Text Box 33"/>
            <p:cNvSpPr txBox="1">
              <a:spLocks noChangeArrowheads="1"/>
            </p:cNvSpPr>
            <p:nvPr/>
          </p:nvSpPr>
          <p:spPr bwMode="auto">
            <a:xfrm>
              <a:off x="730250" y="4927600"/>
              <a:ext cx="1509713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>
                  <a:latin typeface="Arial" charset="0"/>
                  <a:cs typeface="+mn-cs"/>
                </a:rPr>
                <a:t>74-29-9C-E8-FF-55</a:t>
              </a:r>
            </a:p>
          </p:txBody>
        </p:sp>
        <p:sp>
          <p:nvSpPr>
            <p:cNvPr id="136246" name="Freeform 39"/>
            <p:cNvSpPr>
              <a:spLocks/>
            </p:cNvSpPr>
            <p:nvPr/>
          </p:nvSpPr>
          <p:spPr bwMode="auto">
            <a:xfrm>
              <a:off x="2365375" y="4437063"/>
              <a:ext cx="839788" cy="1069975"/>
            </a:xfrm>
            <a:custGeom>
              <a:avLst/>
              <a:gdLst>
                <a:gd name="T0" fmla="*/ 2147483647 w 1005"/>
                <a:gd name="T1" fmla="*/ 2147483647 h 996"/>
                <a:gd name="T2" fmla="*/ 2147483647 w 1005"/>
                <a:gd name="T3" fmla="*/ 2147483647 h 996"/>
                <a:gd name="T4" fmla="*/ 2147483647 w 1005"/>
                <a:gd name="T5" fmla="*/ 2147483647 h 996"/>
                <a:gd name="T6" fmla="*/ 2147483647 w 1005"/>
                <a:gd name="T7" fmla="*/ 2147483647 h 996"/>
                <a:gd name="T8" fmla="*/ 2147483647 w 1005"/>
                <a:gd name="T9" fmla="*/ 2147483647 h 996"/>
                <a:gd name="T10" fmla="*/ 2147483647 w 1005"/>
                <a:gd name="T11" fmla="*/ 2147483647 h 996"/>
                <a:gd name="T12" fmla="*/ 2147483647 w 1005"/>
                <a:gd name="T13" fmla="*/ 2147483647 h 996"/>
                <a:gd name="T14" fmla="*/ 2147483647 w 1005"/>
                <a:gd name="T15" fmla="*/ 2147483647 h 996"/>
                <a:gd name="T16" fmla="*/ 2147483647 w 1005"/>
                <a:gd name="T17" fmla="*/ 2147483647 h 996"/>
                <a:gd name="T18" fmla="*/ 2147483647 w 1005"/>
                <a:gd name="T19" fmla="*/ 2147483647 h 996"/>
                <a:gd name="T20" fmla="*/ 2147483647 w 1005"/>
                <a:gd name="T21" fmla="*/ 2147483647 h 996"/>
                <a:gd name="T22" fmla="*/ 2147483647 w 1005"/>
                <a:gd name="T23" fmla="*/ 2147483647 h 996"/>
                <a:gd name="T24" fmla="*/ 2147483647 w 1005"/>
                <a:gd name="T25" fmla="*/ 2147483647 h 99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05" h="996">
                  <a:moveTo>
                    <a:pt x="307" y="83"/>
                  </a:moveTo>
                  <a:cubicBezTo>
                    <a:pt x="218" y="117"/>
                    <a:pt x="182" y="156"/>
                    <a:pt x="134" y="227"/>
                  </a:cubicBezTo>
                  <a:cubicBezTo>
                    <a:pt x="86" y="298"/>
                    <a:pt x="38" y="426"/>
                    <a:pt x="19" y="507"/>
                  </a:cubicBezTo>
                  <a:cubicBezTo>
                    <a:pt x="0" y="588"/>
                    <a:pt x="8" y="648"/>
                    <a:pt x="19" y="716"/>
                  </a:cubicBezTo>
                  <a:cubicBezTo>
                    <a:pt x="30" y="784"/>
                    <a:pt x="54" y="873"/>
                    <a:pt x="84" y="918"/>
                  </a:cubicBezTo>
                  <a:cubicBezTo>
                    <a:pt x="114" y="963"/>
                    <a:pt x="148" y="984"/>
                    <a:pt x="199" y="990"/>
                  </a:cubicBezTo>
                  <a:cubicBezTo>
                    <a:pt x="250" y="996"/>
                    <a:pt x="310" y="961"/>
                    <a:pt x="393" y="954"/>
                  </a:cubicBezTo>
                  <a:cubicBezTo>
                    <a:pt x="476" y="947"/>
                    <a:pt x="614" y="967"/>
                    <a:pt x="696" y="947"/>
                  </a:cubicBezTo>
                  <a:cubicBezTo>
                    <a:pt x="778" y="927"/>
                    <a:pt x="833" y="898"/>
                    <a:pt x="883" y="831"/>
                  </a:cubicBezTo>
                  <a:cubicBezTo>
                    <a:pt x="933" y="764"/>
                    <a:pt x="991" y="644"/>
                    <a:pt x="998" y="543"/>
                  </a:cubicBezTo>
                  <a:cubicBezTo>
                    <a:pt x="1005" y="442"/>
                    <a:pt x="981" y="313"/>
                    <a:pt x="926" y="227"/>
                  </a:cubicBezTo>
                  <a:cubicBezTo>
                    <a:pt x="871" y="141"/>
                    <a:pt x="768" y="50"/>
                    <a:pt x="667" y="25"/>
                  </a:cubicBezTo>
                  <a:cubicBezTo>
                    <a:pt x="566" y="0"/>
                    <a:pt x="396" y="49"/>
                    <a:pt x="307" y="83"/>
                  </a:cubicBezTo>
                  <a:close/>
                </a:path>
              </a:pathLst>
            </a:custGeom>
            <a:solidFill>
              <a:srgbClr val="00CCFF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47160" name="Line 40"/>
            <p:cNvSpPr>
              <a:spLocks noChangeShapeType="1"/>
            </p:cNvSpPr>
            <p:nvPr/>
          </p:nvSpPr>
          <p:spPr bwMode="auto">
            <a:xfrm>
              <a:off x="2062163" y="4416425"/>
              <a:ext cx="438150" cy="2301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7161" name="Line 41"/>
            <p:cNvSpPr>
              <a:spLocks noChangeShapeType="1"/>
            </p:cNvSpPr>
            <p:nvPr/>
          </p:nvSpPr>
          <p:spPr bwMode="auto">
            <a:xfrm flipV="1">
              <a:off x="2185988" y="5360988"/>
              <a:ext cx="231775" cy="2555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7162" name="Line 42"/>
            <p:cNvSpPr>
              <a:spLocks noChangeShapeType="1"/>
            </p:cNvSpPr>
            <p:nvPr/>
          </p:nvSpPr>
          <p:spPr bwMode="auto">
            <a:xfrm>
              <a:off x="3184525" y="4954588"/>
              <a:ext cx="584200" cy="95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7163" name="Line 44"/>
            <p:cNvSpPr>
              <a:spLocks noChangeShapeType="1"/>
            </p:cNvSpPr>
            <p:nvPr/>
          </p:nvSpPr>
          <p:spPr bwMode="auto">
            <a:xfrm flipV="1">
              <a:off x="2101850" y="5711825"/>
              <a:ext cx="0" cy="1635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7164" name="Line 45"/>
            <p:cNvSpPr>
              <a:spLocks noChangeShapeType="1"/>
            </p:cNvSpPr>
            <p:nvPr/>
          </p:nvSpPr>
          <p:spPr bwMode="auto">
            <a:xfrm flipH="1" flipV="1">
              <a:off x="1976438" y="4489450"/>
              <a:ext cx="0" cy="3984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7165" name="Line 46"/>
            <p:cNvSpPr>
              <a:spLocks noChangeShapeType="1"/>
            </p:cNvSpPr>
            <p:nvPr/>
          </p:nvSpPr>
          <p:spPr bwMode="auto">
            <a:xfrm>
              <a:off x="3854450" y="5021263"/>
              <a:ext cx="0" cy="7508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7166" name="Line 47"/>
            <p:cNvSpPr>
              <a:spLocks noChangeShapeType="1"/>
            </p:cNvSpPr>
            <p:nvPr/>
          </p:nvSpPr>
          <p:spPr bwMode="auto">
            <a:xfrm flipH="1" flipV="1">
              <a:off x="4935538" y="5011738"/>
              <a:ext cx="4762" cy="2206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183" name="Text Box 58"/>
            <p:cNvSpPr txBox="1">
              <a:spLocks noChangeArrowheads="1"/>
            </p:cNvSpPr>
            <p:nvPr/>
          </p:nvSpPr>
          <p:spPr bwMode="auto">
            <a:xfrm>
              <a:off x="719138" y="4156075"/>
              <a:ext cx="390525" cy="4619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i="0" dirty="0">
                  <a:solidFill>
                    <a:srgbClr val="FF0000"/>
                  </a:solidFill>
                  <a:latin typeface="+mj-lt"/>
                  <a:ea typeface="+mn-ea"/>
                  <a:cs typeface="+mn-cs"/>
                </a:rPr>
                <a:t>A</a:t>
              </a:r>
            </a:p>
          </p:txBody>
        </p:sp>
        <p:sp>
          <p:nvSpPr>
            <p:cNvPr id="47168" name="Line 60"/>
            <p:cNvSpPr>
              <a:spLocks noChangeShapeType="1"/>
            </p:cNvSpPr>
            <p:nvPr/>
          </p:nvSpPr>
          <p:spPr bwMode="auto">
            <a:xfrm>
              <a:off x="5045075" y="4921250"/>
              <a:ext cx="11985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136256" name="Group 63"/>
            <p:cNvGrpSpPr>
              <a:grpSpLocks/>
            </p:cNvGrpSpPr>
            <p:nvPr/>
          </p:nvGrpSpPr>
          <p:grpSpPr bwMode="auto">
            <a:xfrm>
              <a:off x="7372350" y="4845050"/>
              <a:ext cx="1558925" cy="460375"/>
              <a:chOff x="4351" y="2786"/>
              <a:chExt cx="982" cy="290"/>
            </a:xfrm>
          </p:grpSpPr>
          <p:sp>
            <p:nvSpPr>
              <p:cNvPr id="47200" name="Text Box 64"/>
              <p:cNvSpPr txBox="1">
                <a:spLocks noChangeArrowheads="1"/>
              </p:cNvSpPr>
              <p:nvPr/>
            </p:nvSpPr>
            <p:spPr bwMode="auto">
              <a:xfrm>
                <a:off x="4352" y="2786"/>
                <a:ext cx="833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dirty="0">
                    <a:latin typeface="Arial" charset="0"/>
                    <a:cs typeface="+mn-cs"/>
                  </a:rPr>
                  <a:t>222.222.222.222</a:t>
                </a:r>
              </a:p>
            </p:txBody>
          </p:sp>
          <p:sp>
            <p:nvSpPr>
              <p:cNvPr id="47201" name="Text Box 65"/>
              <p:cNvSpPr txBox="1">
                <a:spLocks noChangeArrowheads="1"/>
              </p:cNvSpPr>
              <p:nvPr/>
            </p:nvSpPr>
            <p:spPr bwMode="auto">
              <a:xfrm>
                <a:off x="4351" y="2904"/>
                <a:ext cx="982" cy="17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dirty="0">
                    <a:latin typeface="Arial" charset="0"/>
                    <a:cs typeface="+mn-cs"/>
                  </a:rPr>
                  <a:t>49-BD-D2-C7-56-2A</a:t>
                </a:r>
              </a:p>
            </p:txBody>
          </p:sp>
        </p:grpSp>
        <p:sp>
          <p:nvSpPr>
            <p:cNvPr id="47170" name="Line 67"/>
            <p:cNvSpPr>
              <a:spLocks noChangeShapeType="1"/>
            </p:cNvSpPr>
            <p:nvPr/>
          </p:nvSpPr>
          <p:spPr bwMode="auto">
            <a:xfrm flipV="1">
              <a:off x="6943725" y="4416425"/>
              <a:ext cx="450850" cy="3175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7171" name="Line 68"/>
            <p:cNvSpPr>
              <a:spLocks noChangeShapeType="1"/>
            </p:cNvSpPr>
            <p:nvPr/>
          </p:nvSpPr>
          <p:spPr bwMode="auto">
            <a:xfrm flipH="1" flipV="1">
              <a:off x="7469188" y="4492625"/>
              <a:ext cx="11112" cy="3889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7172" name="Text Box 71"/>
            <p:cNvSpPr txBox="1">
              <a:spLocks noChangeArrowheads="1"/>
            </p:cNvSpPr>
            <p:nvPr/>
          </p:nvSpPr>
          <p:spPr bwMode="auto">
            <a:xfrm>
              <a:off x="7073900" y="5811838"/>
              <a:ext cx="1322388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>
                  <a:latin typeface="Arial" charset="0"/>
                  <a:cs typeface="+mn-cs"/>
                </a:rPr>
                <a:t>222.222.222.221</a:t>
              </a:r>
            </a:p>
          </p:txBody>
        </p:sp>
        <p:sp>
          <p:nvSpPr>
            <p:cNvPr id="47173" name="Text Box 72"/>
            <p:cNvSpPr txBox="1">
              <a:spLocks noChangeArrowheads="1"/>
            </p:cNvSpPr>
            <p:nvPr/>
          </p:nvSpPr>
          <p:spPr bwMode="auto">
            <a:xfrm>
              <a:off x="7077075" y="5986463"/>
              <a:ext cx="1501775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>
                  <a:latin typeface="Arial" charset="0"/>
                  <a:cs typeface="+mn-cs"/>
                </a:rPr>
                <a:t>88-B2-2F-54-1A-0F</a:t>
              </a:r>
            </a:p>
          </p:txBody>
        </p:sp>
        <p:sp>
          <p:nvSpPr>
            <p:cNvPr id="47174" name="Line 73"/>
            <p:cNvSpPr>
              <a:spLocks noChangeShapeType="1"/>
            </p:cNvSpPr>
            <p:nvPr/>
          </p:nvSpPr>
          <p:spPr bwMode="auto">
            <a:xfrm flipH="1" flipV="1">
              <a:off x="6873875" y="5313363"/>
              <a:ext cx="254000" cy="2508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7175" name="Line 74"/>
            <p:cNvSpPr>
              <a:spLocks noChangeShapeType="1"/>
            </p:cNvSpPr>
            <p:nvPr/>
          </p:nvSpPr>
          <p:spPr bwMode="auto">
            <a:xfrm flipH="1">
              <a:off x="7208838" y="5654675"/>
              <a:ext cx="4762" cy="2016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136263" name="Freeform 75"/>
            <p:cNvSpPr>
              <a:spLocks/>
            </p:cNvSpPr>
            <p:nvPr/>
          </p:nvSpPr>
          <p:spPr bwMode="auto">
            <a:xfrm>
              <a:off x="6203950" y="4440238"/>
              <a:ext cx="765175" cy="1081088"/>
            </a:xfrm>
            <a:custGeom>
              <a:avLst/>
              <a:gdLst>
                <a:gd name="T0" fmla="*/ 2147483647 w 1005"/>
                <a:gd name="T1" fmla="*/ 2147483647 h 996"/>
                <a:gd name="T2" fmla="*/ 2147483647 w 1005"/>
                <a:gd name="T3" fmla="*/ 2147483647 h 996"/>
                <a:gd name="T4" fmla="*/ 2147483647 w 1005"/>
                <a:gd name="T5" fmla="*/ 2147483647 h 996"/>
                <a:gd name="T6" fmla="*/ 2147483647 w 1005"/>
                <a:gd name="T7" fmla="*/ 2147483647 h 996"/>
                <a:gd name="T8" fmla="*/ 2147483647 w 1005"/>
                <a:gd name="T9" fmla="*/ 2147483647 h 996"/>
                <a:gd name="T10" fmla="*/ 2147483647 w 1005"/>
                <a:gd name="T11" fmla="*/ 2147483647 h 996"/>
                <a:gd name="T12" fmla="*/ 2147483647 w 1005"/>
                <a:gd name="T13" fmla="*/ 2147483647 h 996"/>
                <a:gd name="T14" fmla="*/ 2147483647 w 1005"/>
                <a:gd name="T15" fmla="*/ 2147483647 h 996"/>
                <a:gd name="T16" fmla="*/ 2147483647 w 1005"/>
                <a:gd name="T17" fmla="*/ 2147483647 h 996"/>
                <a:gd name="T18" fmla="*/ 2147483647 w 1005"/>
                <a:gd name="T19" fmla="*/ 2147483647 h 996"/>
                <a:gd name="T20" fmla="*/ 2147483647 w 1005"/>
                <a:gd name="T21" fmla="*/ 2147483647 h 996"/>
                <a:gd name="T22" fmla="*/ 2147483647 w 1005"/>
                <a:gd name="T23" fmla="*/ 2147483647 h 996"/>
                <a:gd name="T24" fmla="*/ 2147483647 w 1005"/>
                <a:gd name="T25" fmla="*/ 2147483647 h 99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05" h="996">
                  <a:moveTo>
                    <a:pt x="307" y="83"/>
                  </a:moveTo>
                  <a:cubicBezTo>
                    <a:pt x="218" y="117"/>
                    <a:pt x="182" y="156"/>
                    <a:pt x="134" y="227"/>
                  </a:cubicBezTo>
                  <a:cubicBezTo>
                    <a:pt x="86" y="298"/>
                    <a:pt x="38" y="426"/>
                    <a:pt x="19" y="507"/>
                  </a:cubicBezTo>
                  <a:cubicBezTo>
                    <a:pt x="0" y="588"/>
                    <a:pt x="8" y="648"/>
                    <a:pt x="19" y="716"/>
                  </a:cubicBezTo>
                  <a:cubicBezTo>
                    <a:pt x="30" y="784"/>
                    <a:pt x="54" y="873"/>
                    <a:pt x="84" y="918"/>
                  </a:cubicBezTo>
                  <a:cubicBezTo>
                    <a:pt x="114" y="963"/>
                    <a:pt x="148" y="984"/>
                    <a:pt x="199" y="990"/>
                  </a:cubicBezTo>
                  <a:cubicBezTo>
                    <a:pt x="250" y="996"/>
                    <a:pt x="310" y="961"/>
                    <a:pt x="393" y="954"/>
                  </a:cubicBezTo>
                  <a:cubicBezTo>
                    <a:pt x="476" y="947"/>
                    <a:pt x="614" y="967"/>
                    <a:pt x="696" y="947"/>
                  </a:cubicBezTo>
                  <a:cubicBezTo>
                    <a:pt x="778" y="927"/>
                    <a:pt x="833" y="898"/>
                    <a:pt x="883" y="831"/>
                  </a:cubicBezTo>
                  <a:cubicBezTo>
                    <a:pt x="933" y="764"/>
                    <a:pt x="991" y="644"/>
                    <a:pt x="998" y="543"/>
                  </a:cubicBezTo>
                  <a:cubicBezTo>
                    <a:pt x="1005" y="442"/>
                    <a:pt x="981" y="313"/>
                    <a:pt x="926" y="227"/>
                  </a:cubicBezTo>
                  <a:cubicBezTo>
                    <a:pt x="871" y="141"/>
                    <a:pt x="768" y="50"/>
                    <a:pt x="667" y="25"/>
                  </a:cubicBezTo>
                  <a:cubicBezTo>
                    <a:pt x="566" y="0"/>
                    <a:pt x="396" y="49"/>
                    <a:pt x="307" y="83"/>
                  </a:cubicBezTo>
                  <a:close/>
                </a:path>
              </a:pathLst>
            </a:custGeom>
            <a:solidFill>
              <a:srgbClr val="00CCFF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193" name="Text Box 76"/>
            <p:cNvSpPr txBox="1">
              <a:spLocks noChangeArrowheads="1"/>
            </p:cNvSpPr>
            <p:nvPr/>
          </p:nvSpPr>
          <p:spPr bwMode="auto">
            <a:xfrm>
              <a:off x="8307388" y="4073525"/>
              <a:ext cx="357187" cy="4619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i="0" dirty="0">
                  <a:solidFill>
                    <a:srgbClr val="FF0000"/>
                  </a:solidFill>
                  <a:latin typeface="+mj-lt"/>
                  <a:ea typeface="+mn-ea"/>
                  <a:cs typeface="+mn-cs"/>
                </a:rPr>
                <a:t>B</a:t>
              </a:r>
            </a:p>
          </p:txBody>
        </p:sp>
        <p:grpSp>
          <p:nvGrpSpPr>
            <p:cNvPr id="136265" name="Group 193"/>
            <p:cNvGrpSpPr>
              <a:grpSpLocks/>
            </p:cNvGrpSpPr>
            <p:nvPr/>
          </p:nvGrpSpPr>
          <p:grpSpPr bwMode="auto">
            <a:xfrm>
              <a:off x="7179310" y="4033520"/>
              <a:ext cx="1009650" cy="855028"/>
              <a:chOff x="7179310" y="4033520"/>
              <a:chExt cx="1009650" cy="855028"/>
            </a:xfrm>
          </p:grpSpPr>
          <p:grpSp>
            <p:nvGrpSpPr>
              <p:cNvPr id="136283" name="Group 44"/>
              <p:cNvGrpSpPr>
                <a:grpSpLocks/>
              </p:cNvGrpSpPr>
              <p:nvPr/>
            </p:nvGrpSpPr>
            <p:grpSpPr bwMode="auto">
              <a:xfrm>
                <a:off x="7179310" y="4033520"/>
                <a:ext cx="1009650" cy="855028"/>
                <a:chOff x="-44" y="1473"/>
                <a:chExt cx="981" cy="1105"/>
              </a:xfrm>
            </p:grpSpPr>
            <p:pic>
              <p:nvPicPr>
                <p:cNvPr id="136285" name="Picture 45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5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6286" name="Freeform 46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sp>
            <p:nvSpPr>
              <p:cNvPr id="213" name="Rectangle 43"/>
              <p:cNvSpPr>
                <a:spLocks noChangeArrowheads="1"/>
              </p:cNvSpPr>
              <p:nvPr/>
            </p:nvSpPr>
            <p:spPr bwMode="auto">
              <a:xfrm rot="16200000">
                <a:off x="7438232" y="4309268"/>
                <a:ext cx="127000" cy="195263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36266" name="Group 194"/>
            <p:cNvGrpSpPr>
              <a:grpSpLocks/>
            </p:cNvGrpSpPr>
            <p:nvPr/>
          </p:nvGrpSpPr>
          <p:grpSpPr bwMode="auto">
            <a:xfrm>
              <a:off x="3757931" y="4714240"/>
              <a:ext cx="1291589" cy="426719"/>
              <a:chOff x="4011931" y="3379152"/>
              <a:chExt cx="1262062" cy="390207"/>
            </a:xfrm>
          </p:grpSpPr>
          <p:sp>
            <p:nvSpPr>
              <p:cNvPr id="201" name="Rectangle 43"/>
              <p:cNvSpPr>
                <a:spLocks noChangeArrowheads="1"/>
              </p:cNvSpPr>
              <p:nvPr/>
            </p:nvSpPr>
            <p:spPr bwMode="auto">
              <a:xfrm rot="16200000">
                <a:off x="5112705" y="3476529"/>
                <a:ext cx="127747" cy="195452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grpSp>
            <p:nvGrpSpPr>
              <p:cNvPr id="136273" name="Group 1185"/>
              <p:cNvGrpSpPr>
                <a:grpSpLocks/>
              </p:cNvGrpSpPr>
              <p:nvPr/>
            </p:nvGrpSpPr>
            <p:grpSpPr bwMode="auto">
              <a:xfrm>
                <a:off x="4197985" y="3379152"/>
                <a:ext cx="892175" cy="390207"/>
                <a:chOff x="4650" y="1129"/>
                <a:chExt cx="246" cy="95"/>
              </a:xfrm>
            </p:grpSpPr>
            <p:sp>
              <p:nvSpPr>
                <p:cNvPr id="136275" name="Oval 407"/>
                <p:cNvSpPr>
                  <a:spLocks noChangeArrowheads="1"/>
                </p:cNvSpPr>
                <p:nvPr/>
              </p:nvSpPr>
              <p:spPr bwMode="auto">
                <a:xfrm>
                  <a:off x="4651" y="1171"/>
                  <a:ext cx="244" cy="5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 i="0" dirty="0">
                    <a:latin typeface="Times New Roman" charset="0"/>
                    <a:cs typeface="Arial" charset="0"/>
                  </a:endParaRPr>
                </a:p>
              </p:txBody>
            </p:sp>
            <p:sp>
              <p:nvSpPr>
                <p:cNvPr id="136276" name="Rectangle 410"/>
                <p:cNvSpPr>
                  <a:spLocks noChangeArrowheads="1"/>
                </p:cNvSpPr>
                <p:nvPr/>
              </p:nvSpPr>
              <p:spPr bwMode="auto">
                <a:xfrm>
                  <a:off x="4651" y="1165"/>
                  <a:ext cx="245" cy="33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sz="2400" i="0" dirty="0">
                    <a:latin typeface="Times New Roman" charset="0"/>
                    <a:cs typeface="Arial" charset="0"/>
                  </a:endParaRPr>
                </a:p>
              </p:txBody>
            </p:sp>
            <p:sp>
              <p:nvSpPr>
                <p:cNvPr id="136277" name="Oval 411"/>
                <p:cNvSpPr>
                  <a:spLocks noChangeArrowheads="1"/>
                </p:cNvSpPr>
                <p:nvPr/>
              </p:nvSpPr>
              <p:spPr bwMode="auto">
                <a:xfrm>
                  <a:off x="4650" y="1129"/>
                  <a:ext cx="244" cy="6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 i="0" dirty="0">
                    <a:latin typeface="Times New Roman" charset="0"/>
                    <a:cs typeface="Arial" charset="0"/>
                  </a:endParaRPr>
                </a:p>
              </p:txBody>
            </p:sp>
            <p:grpSp>
              <p:nvGrpSpPr>
                <p:cNvPr id="136278" name="Group 1189"/>
                <p:cNvGrpSpPr>
                  <a:grpSpLocks/>
                </p:cNvGrpSpPr>
                <p:nvPr/>
              </p:nvGrpSpPr>
              <p:grpSpPr bwMode="auto">
                <a:xfrm>
                  <a:off x="4699" y="1145"/>
                  <a:ext cx="138" cy="29"/>
                  <a:chOff x="2468" y="1332"/>
                  <a:chExt cx="310" cy="60"/>
                </a:xfrm>
              </p:grpSpPr>
              <p:sp>
                <p:nvSpPr>
                  <p:cNvPr id="136281" name="Freeform 1190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12700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36282" name="Freeform 1191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12700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47192" name="Line 1192"/>
                <p:cNvSpPr>
                  <a:spLocks noChangeShapeType="1"/>
                </p:cNvSpPr>
                <p:nvPr/>
              </p:nvSpPr>
              <p:spPr bwMode="auto">
                <a:xfrm>
                  <a:off x="4651" y="1158"/>
                  <a:ext cx="0" cy="4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47193" name="Line 1193"/>
                <p:cNvSpPr>
                  <a:spLocks noChangeShapeType="1"/>
                </p:cNvSpPr>
                <p:nvPr/>
              </p:nvSpPr>
              <p:spPr bwMode="auto">
                <a:xfrm>
                  <a:off x="4894" y="1160"/>
                  <a:ext cx="0" cy="4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sp>
            <p:nvSpPr>
              <p:cNvPr id="203" name="Rectangle 43"/>
              <p:cNvSpPr>
                <a:spLocks noChangeArrowheads="1"/>
              </p:cNvSpPr>
              <p:nvPr/>
            </p:nvSpPr>
            <p:spPr bwMode="auto">
              <a:xfrm rot="16200000">
                <a:off x="4046200" y="3485965"/>
                <a:ext cx="126295" cy="195452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36267" name="Group 195"/>
            <p:cNvGrpSpPr>
              <a:grpSpLocks/>
            </p:cNvGrpSpPr>
            <p:nvPr/>
          </p:nvGrpSpPr>
          <p:grpSpPr bwMode="auto">
            <a:xfrm>
              <a:off x="1483360" y="5313680"/>
              <a:ext cx="701043" cy="517588"/>
              <a:chOff x="1046480" y="3962400"/>
              <a:chExt cx="1026163" cy="761428"/>
            </a:xfrm>
          </p:grpSpPr>
          <p:sp>
            <p:nvSpPr>
              <p:cNvPr id="197" name="Rectangle 48"/>
              <p:cNvSpPr>
                <a:spLocks noChangeArrowheads="1"/>
              </p:cNvSpPr>
              <p:nvPr/>
            </p:nvSpPr>
            <p:spPr bwMode="auto">
              <a:xfrm rot="16200000">
                <a:off x="1893438" y="4298853"/>
                <a:ext cx="109762" cy="248638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grpSp>
            <p:nvGrpSpPr>
              <p:cNvPr id="136269" name="Group 49"/>
              <p:cNvGrpSpPr>
                <a:grpSpLocks/>
              </p:cNvGrpSpPr>
              <p:nvPr/>
            </p:nvGrpSpPr>
            <p:grpSpPr bwMode="auto">
              <a:xfrm>
                <a:off x="1046480" y="3962400"/>
                <a:ext cx="936071" cy="761428"/>
                <a:chOff x="-44" y="1473"/>
                <a:chExt cx="981" cy="1105"/>
              </a:xfrm>
            </p:grpSpPr>
            <p:pic>
              <p:nvPicPr>
                <p:cNvPr id="136270" name="Picture 50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6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6271" name="Freeform 51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</p:grpSp>
      </p:grpSp>
      <p:sp>
        <p:nvSpPr>
          <p:cNvPr id="47109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001000" cy="11430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latin typeface="Gill Sans MT" charset="0"/>
                <a:cs typeface="+mj-cs"/>
              </a:rPr>
              <a:t>Addressing: routing to another LAN</a:t>
            </a:r>
          </a:p>
        </p:txBody>
      </p:sp>
      <p:grpSp>
        <p:nvGrpSpPr>
          <p:cNvPr id="714811" name="Group 59"/>
          <p:cNvGrpSpPr>
            <a:grpSpLocks/>
          </p:cNvGrpSpPr>
          <p:nvPr/>
        </p:nvGrpSpPr>
        <p:grpSpPr bwMode="auto">
          <a:xfrm>
            <a:off x="534988" y="2686050"/>
            <a:ext cx="976312" cy="1460500"/>
            <a:chOff x="337" y="1692"/>
            <a:chExt cx="615" cy="920"/>
          </a:xfrm>
        </p:grpSpPr>
        <p:sp>
          <p:nvSpPr>
            <p:cNvPr id="136229" name="Freeform 60"/>
            <p:cNvSpPr>
              <a:spLocks/>
            </p:cNvSpPr>
            <p:nvPr/>
          </p:nvSpPr>
          <p:spPr bwMode="auto">
            <a:xfrm>
              <a:off x="348" y="1709"/>
              <a:ext cx="604" cy="903"/>
            </a:xfrm>
            <a:custGeom>
              <a:avLst/>
              <a:gdLst>
                <a:gd name="T0" fmla="*/ 496 w 604"/>
                <a:gd name="T1" fmla="*/ 0 h 903"/>
                <a:gd name="T2" fmla="*/ 604 w 604"/>
                <a:gd name="T3" fmla="*/ 903 h 903"/>
                <a:gd name="T4" fmla="*/ 0 w 604"/>
                <a:gd name="T5" fmla="*/ 788 h 903"/>
                <a:gd name="T6" fmla="*/ 456 w 604"/>
                <a:gd name="T7" fmla="*/ 750 h 903"/>
                <a:gd name="T8" fmla="*/ 496 w 604"/>
                <a:gd name="T9" fmla="*/ 0 h 9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4" h="903">
                  <a:moveTo>
                    <a:pt x="496" y="0"/>
                  </a:moveTo>
                  <a:lnTo>
                    <a:pt x="604" y="903"/>
                  </a:lnTo>
                  <a:lnTo>
                    <a:pt x="0" y="788"/>
                  </a:lnTo>
                  <a:lnTo>
                    <a:pt x="456" y="750"/>
                  </a:lnTo>
                  <a:lnTo>
                    <a:pt x="496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47143" name="Rectangle 61"/>
            <p:cNvSpPr>
              <a:spLocks noChangeArrowheads="1"/>
            </p:cNvSpPr>
            <p:nvPr/>
          </p:nvSpPr>
          <p:spPr bwMode="auto">
            <a:xfrm>
              <a:off x="344" y="1711"/>
              <a:ext cx="493" cy="79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7144" name="Text Box 62"/>
            <p:cNvSpPr txBox="1">
              <a:spLocks noChangeArrowheads="1"/>
            </p:cNvSpPr>
            <p:nvPr/>
          </p:nvSpPr>
          <p:spPr bwMode="auto">
            <a:xfrm>
              <a:off x="413" y="1692"/>
              <a:ext cx="336" cy="8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endParaRPr lang="en-US" sz="1600" i="0" dirty="0">
                <a:latin typeface="Arial" charset="0"/>
                <a:cs typeface="+mn-cs"/>
              </a:endParaRPr>
            </a:p>
            <a:p>
              <a:pPr algn="ctr">
                <a:defRPr/>
              </a:pPr>
              <a:endParaRPr lang="en-US" sz="1600" i="0" dirty="0">
                <a:latin typeface="Arial" charset="0"/>
                <a:cs typeface="+mn-cs"/>
              </a:endParaRPr>
            </a:p>
            <a:p>
              <a:pPr algn="ctr">
                <a:defRPr/>
              </a:pPr>
              <a:r>
                <a:rPr lang="en-US" sz="1600" i="0" dirty="0">
                  <a:latin typeface="Arial" charset="0"/>
                  <a:cs typeface="+mn-cs"/>
                </a:rPr>
                <a:t>IP</a:t>
              </a:r>
            </a:p>
            <a:p>
              <a:pPr algn="ctr">
                <a:defRPr/>
              </a:pPr>
              <a:r>
                <a:rPr lang="en-US" sz="1600" i="0" dirty="0">
                  <a:latin typeface="Arial" charset="0"/>
                  <a:cs typeface="+mn-cs"/>
                </a:rPr>
                <a:t>Eth</a:t>
              </a:r>
            </a:p>
            <a:p>
              <a:pPr algn="ctr">
                <a:defRPr/>
              </a:pPr>
              <a:r>
                <a:rPr lang="en-US" sz="1600" i="0" dirty="0">
                  <a:latin typeface="Arial" charset="0"/>
                  <a:cs typeface="+mn-cs"/>
                </a:rPr>
                <a:t>Phy</a:t>
              </a:r>
            </a:p>
          </p:txBody>
        </p:sp>
        <p:sp>
          <p:nvSpPr>
            <p:cNvPr id="47145" name="Line 63"/>
            <p:cNvSpPr>
              <a:spLocks noChangeShapeType="1"/>
            </p:cNvSpPr>
            <p:nvPr/>
          </p:nvSpPr>
          <p:spPr bwMode="auto">
            <a:xfrm>
              <a:off x="346" y="1868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7146" name="Line 64"/>
            <p:cNvSpPr>
              <a:spLocks noChangeShapeType="1"/>
            </p:cNvSpPr>
            <p:nvPr/>
          </p:nvSpPr>
          <p:spPr bwMode="auto">
            <a:xfrm>
              <a:off x="343" y="2027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7147" name="Line 65"/>
            <p:cNvSpPr>
              <a:spLocks noChangeShapeType="1"/>
            </p:cNvSpPr>
            <p:nvPr/>
          </p:nvSpPr>
          <p:spPr bwMode="auto">
            <a:xfrm>
              <a:off x="340" y="2186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7148" name="Line 66"/>
            <p:cNvSpPr>
              <a:spLocks noChangeShapeType="1"/>
            </p:cNvSpPr>
            <p:nvPr/>
          </p:nvSpPr>
          <p:spPr bwMode="auto">
            <a:xfrm>
              <a:off x="337" y="2345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47111" name="Rectangle 76"/>
          <p:cNvSpPr>
            <a:spLocks noChangeArrowheads="1"/>
          </p:cNvSpPr>
          <p:nvPr/>
        </p:nvSpPr>
        <p:spPr bwMode="auto">
          <a:xfrm>
            <a:off x="706438" y="1084263"/>
            <a:ext cx="77724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31775" indent="-2317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i="0" dirty="0">
                <a:latin typeface="Gill Sans MT" charset="0"/>
                <a:cs typeface="+mn-cs"/>
              </a:rPr>
              <a:t>frame sent from A to R</a:t>
            </a:r>
          </a:p>
        </p:txBody>
      </p:sp>
      <p:grpSp>
        <p:nvGrpSpPr>
          <p:cNvPr id="714820" name="Group 68"/>
          <p:cNvGrpSpPr>
            <a:grpSpLocks/>
          </p:cNvGrpSpPr>
          <p:nvPr/>
        </p:nvGrpSpPr>
        <p:grpSpPr bwMode="auto">
          <a:xfrm>
            <a:off x="2713038" y="3265488"/>
            <a:ext cx="1096962" cy="244475"/>
            <a:chOff x="1231" y="1990"/>
            <a:chExt cx="691" cy="154"/>
          </a:xfrm>
        </p:grpSpPr>
        <p:sp>
          <p:nvSpPr>
            <p:cNvPr id="47139" name="Rectangle 69"/>
            <p:cNvSpPr>
              <a:spLocks noChangeArrowheads="1"/>
            </p:cNvSpPr>
            <p:nvPr/>
          </p:nvSpPr>
          <p:spPr bwMode="auto">
            <a:xfrm>
              <a:off x="1231" y="1991"/>
              <a:ext cx="691" cy="15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7140" name="Line 70"/>
            <p:cNvSpPr>
              <a:spLocks noChangeShapeType="1"/>
            </p:cNvSpPr>
            <p:nvPr/>
          </p:nvSpPr>
          <p:spPr bwMode="auto">
            <a:xfrm>
              <a:off x="1337" y="1990"/>
              <a:ext cx="0" cy="152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7141" name="Line 71"/>
            <p:cNvSpPr>
              <a:spLocks noChangeShapeType="1"/>
            </p:cNvSpPr>
            <p:nvPr/>
          </p:nvSpPr>
          <p:spPr bwMode="auto">
            <a:xfrm>
              <a:off x="1427" y="1992"/>
              <a:ext cx="0" cy="152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714852" name="Group 100"/>
          <p:cNvGrpSpPr>
            <a:grpSpLocks/>
          </p:cNvGrpSpPr>
          <p:nvPr/>
        </p:nvGrpSpPr>
        <p:grpSpPr bwMode="auto">
          <a:xfrm>
            <a:off x="3952875" y="2767013"/>
            <a:ext cx="895350" cy="2038350"/>
            <a:chOff x="2823" y="1545"/>
            <a:chExt cx="564" cy="1284"/>
          </a:xfrm>
        </p:grpSpPr>
        <p:sp>
          <p:nvSpPr>
            <p:cNvPr id="136221" name="Freeform 93"/>
            <p:cNvSpPr>
              <a:spLocks/>
            </p:cNvSpPr>
            <p:nvPr/>
          </p:nvSpPr>
          <p:spPr bwMode="auto">
            <a:xfrm>
              <a:off x="2823" y="2265"/>
              <a:ext cx="564" cy="564"/>
            </a:xfrm>
            <a:custGeom>
              <a:avLst/>
              <a:gdLst>
                <a:gd name="T0" fmla="*/ 564 w 564"/>
                <a:gd name="T1" fmla="*/ 0 h 564"/>
                <a:gd name="T2" fmla="*/ 287 w 564"/>
                <a:gd name="T3" fmla="*/ 564 h 564"/>
                <a:gd name="T4" fmla="*/ 0 w 564"/>
                <a:gd name="T5" fmla="*/ 0 h 564"/>
                <a:gd name="T6" fmla="*/ 564 w 564"/>
                <a:gd name="T7" fmla="*/ 0 h 56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64" h="564">
                  <a:moveTo>
                    <a:pt x="564" y="0"/>
                  </a:moveTo>
                  <a:lnTo>
                    <a:pt x="287" y="564"/>
                  </a:lnTo>
                  <a:lnTo>
                    <a:pt x="0" y="0"/>
                  </a:lnTo>
                  <a:lnTo>
                    <a:pt x="564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47135" name="Rectangle 94"/>
            <p:cNvSpPr>
              <a:spLocks noChangeArrowheads="1"/>
            </p:cNvSpPr>
            <p:nvPr/>
          </p:nvSpPr>
          <p:spPr bwMode="auto">
            <a:xfrm>
              <a:off x="2872" y="1877"/>
              <a:ext cx="493" cy="47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7136" name="Text Box 95"/>
            <p:cNvSpPr txBox="1">
              <a:spLocks noChangeArrowheads="1"/>
            </p:cNvSpPr>
            <p:nvPr/>
          </p:nvSpPr>
          <p:spPr bwMode="auto">
            <a:xfrm>
              <a:off x="2941" y="1545"/>
              <a:ext cx="336" cy="8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endParaRPr lang="en-US" sz="1600" i="0" dirty="0">
                <a:latin typeface="Arial" charset="0"/>
                <a:cs typeface="+mn-cs"/>
              </a:endParaRPr>
            </a:p>
            <a:p>
              <a:pPr algn="ctr">
                <a:defRPr/>
              </a:pPr>
              <a:endParaRPr lang="en-US" sz="1600" i="0" dirty="0">
                <a:latin typeface="Arial" charset="0"/>
                <a:cs typeface="+mn-cs"/>
              </a:endParaRPr>
            </a:p>
            <a:p>
              <a:pPr algn="ctr">
                <a:defRPr/>
              </a:pPr>
              <a:r>
                <a:rPr lang="en-US" sz="1600" i="0" dirty="0">
                  <a:latin typeface="Arial" charset="0"/>
                  <a:cs typeface="+mn-cs"/>
                </a:rPr>
                <a:t>IP</a:t>
              </a:r>
            </a:p>
            <a:p>
              <a:pPr algn="ctr">
                <a:defRPr/>
              </a:pPr>
              <a:r>
                <a:rPr lang="en-US" sz="1600" i="0" dirty="0">
                  <a:latin typeface="Arial" charset="0"/>
                  <a:cs typeface="+mn-cs"/>
                </a:rPr>
                <a:t>Eth</a:t>
              </a:r>
            </a:p>
            <a:p>
              <a:pPr algn="ctr">
                <a:defRPr/>
              </a:pPr>
              <a:r>
                <a:rPr lang="en-US" sz="1600" i="0" dirty="0">
                  <a:latin typeface="Arial" charset="0"/>
                  <a:cs typeface="+mn-cs"/>
                </a:rPr>
                <a:t>Phy</a:t>
              </a:r>
            </a:p>
          </p:txBody>
        </p:sp>
        <p:sp>
          <p:nvSpPr>
            <p:cNvPr id="47137" name="Line 98"/>
            <p:cNvSpPr>
              <a:spLocks noChangeShapeType="1"/>
            </p:cNvSpPr>
            <p:nvPr/>
          </p:nvSpPr>
          <p:spPr bwMode="auto">
            <a:xfrm>
              <a:off x="2868" y="2039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7138" name="Line 99"/>
            <p:cNvSpPr>
              <a:spLocks noChangeShapeType="1"/>
            </p:cNvSpPr>
            <p:nvPr/>
          </p:nvSpPr>
          <p:spPr bwMode="auto">
            <a:xfrm>
              <a:off x="2865" y="2198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714853" name="Rectangle 101"/>
          <p:cNvSpPr>
            <a:spLocks noChangeArrowheads="1"/>
          </p:cNvSpPr>
          <p:nvPr/>
        </p:nvSpPr>
        <p:spPr bwMode="auto">
          <a:xfrm>
            <a:off x="709613" y="1439863"/>
            <a:ext cx="77724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31775" indent="-2317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i="0" dirty="0">
                <a:latin typeface="Gill Sans MT" charset="0"/>
                <a:cs typeface="+mn-cs"/>
              </a:rPr>
              <a:t>frame received at R, datagram removed, passed up to IP</a:t>
            </a:r>
          </a:p>
        </p:txBody>
      </p:sp>
      <p:grpSp>
        <p:nvGrpSpPr>
          <p:cNvPr id="714883" name="Group 131"/>
          <p:cNvGrpSpPr>
            <a:grpSpLocks/>
          </p:cNvGrpSpPr>
          <p:nvPr/>
        </p:nvGrpSpPr>
        <p:grpSpPr bwMode="auto">
          <a:xfrm>
            <a:off x="1477963" y="2244725"/>
            <a:ext cx="2443162" cy="1519238"/>
            <a:chOff x="931" y="1414"/>
            <a:chExt cx="1539" cy="957"/>
          </a:xfrm>
        </p:grpSpPr>
        <p:sp>
          <p:nvSpPr>
            <p:cNvPr id="47121" name="Text Box 79"/>
            <p:cNvSpPr txBox="1">
              <a:spLocks noChangeArrowheads="1"/>
            </p:cNvSpPr>
            <p:nvPr/>
          </p:nvSpPr>
          <p:spPr bwMode="auto">
            <a:xfrm>
              <a:off x="931" y="1414"/>
              <a:ext cx="1539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>
                  <a:latin typeface="Arial" charset="0"/>
                  <a:cs typeface="+mn-cs"/>
                </a:rPr>
                <a:t>MAC src: 74-29-9C-E8-FF-55</a:t>
              </a:r>
            </a:p>
            <a:p>
              <a:pPr>
                <a:defRPr/>
              </a:pPr>
              <a:r>
                <a:rPr lang="en-US" sz="1200" i="0" dirty="0">
                  <a:latin typeface="Arial" charset="0"/>
                  <a:cs typeface="+mn-cs"/>
                </a:rPr>
                <a:t>   MAC dest: E6-E9-00-17-BB-4B</a:t>
              </a:r>
            </a:p>
          </p:txBody>
        </p:sp>
        <p:grpSp>
          <p:nvGrpSpPr>
            <p:cNvPr id="136209" name="Group 80"/>
            <p:cNvGrpSpPr>
              <a:grpSpLocks/>
            </p:cNvGrpSpPr>
            <p:nvPr/>
          </p:nvGrpSpPr>
          <p:grpSpPr bwMode="auto">
            <a:xfrm>
              <a:off x="981" y="2182"/>
              <a:ext cx="1049" cy="189"/>
              <a:chOff x="2829" y="2040"/>
              <a:chExt cx="1049" cy="189"/>
            </a:xfrm>
          </p:grpSpPr>
          <p:sp>
            <p:nvSpPr>
              <p:cNvPr id="47128" name="Rectangle 81"/>
              <p:cNvSpPr>
                <a:spLocks noChangeArrowheads="1"/>
              </p:cNvSpPr>
              <p:nvPr/>
            </p:nvSpPr>
            <p:spPr bwMode="auto">
              <a:xfrm>
                <a:off x="2829" y="2042"/>
                <a:ext cx="1049" cy="185"/>
              </a:xfrm>
              <a:prstGeom prst="rect">
                <a:avLst/>
              </a:prstGeom>
              <a:solidFill>
                <a:srgbClr val="0000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7129" name="Rectangle 82"/>
              <p:cNvSpPr>
                <a:spLocks noChangeArrowheads="1"/>
              </p:cNvSpPr>
              <p:nvPr/>
            </p:nvSpPr>
            <p:spPr bwMode="auto">
              <a:xfrm>
                <a:off x="3078" y="2060"/>
                <a:ext cx="691" cy="15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7130" name="Line 83"/>
              <p:cNvSpPr>
                <a:spLocks noChangeShapeType="1"/>
              </p:cNvSpPr>
              <p:nvPr/>
            </p:nvSpPr>
            <p:spPr bwMode="auto">
              <a:xfrm>
                <a:off x="3180" y="2063"/>
                <a:ext cx="0" cy="15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7131" name="Line 84"/>
              <p:cNvSpPr>
                <a:spLocks noChangeShapeType="1"/>
              </p:cNvSpPr>
              <p:nvPr/>
            </p:nvSpPr>
            <p:spPr bwMode="auto">
              <a:xfrm>
                <a:off x="3276" y="2063"/>
                <a:ext cx="0" cy="15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7132" name="Line 85"/>
              <p:cNvSpPr>
                <a:spLocks noChangeShapeType="1"/>
              </p:cNvSpPr>
              <p:nvPr/>
            </p:nvSpPr>
            <p:spPr bwMode="auto">
              <a:xfrm>
                <a:off x="2910" y="2040"/>
                <a:ext cx="0" cy="189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7133" name="Line 86"/>
              <p:cNvSpPr>
                <a:spLocks noChangeShapeType="1"/>
              </p:cNvSpPr>
              <p:nvPr/>
            </p:nvSpPr>
            <p:spPr bwMode="auto">
              <a:xfrm>
                <a:off x="3006" y="2040"/>
                <a:ext cx="0" cy="189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sp>
          <p:nvSpPr>
            <p:cNvPr id="47123" name="Line 87"/>
            <p:cNvSpPr>
              <a:spLocks noChangeShapeType="1"/>
            </p:cNvSpPr>
            <p:nvPr/>
          </p:nvSpPr>
          <p:spPr bwMode="auto">
            <a:xfrm flipV="1">
              <a:off x="1018" y="1576"/>
              <a:ext cx="2" cy="70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7124" name="Line 88"/>
            <p:cNvSpPr>
              <a:spLocks noChangeShapeType="1"/>
            </p:cNvSpPr>
            <p:nvPr/>
          </p:nvSpPr>
          <p:spPr bwMode="auto">
            <a:xfrm flipV="1">
              <a:off x="1106" y="1680"/>
              <a:ext cx="0" cy="5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7125" name="Line 89"/>
            <p:cNvSpPr>
              <a:spLocks noChangeShapeType="1"/>
            </p:cNvSpPr>
            <p:nvPr/>
          </p:nvSpPr>
          <p:spPr bwMode="auto">
            <a:xfrm flipH="1" flipV="1">
              <a:off x="1276" y="1812"/>
              <a:ext cx="2" cy="4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7126" name="Line 90"/>
            <p:cNvSpPr>
              <a:spLocks noChangeShapeType="1"/>
            </p:cNvSpPr>
            <p:nvPr/>
          </p:nvSpPr>
          <p:spPr bwMode="auto">
            <a:xfrm>
              <a:off x="1368" y="1924"/>
              <a:ext cx="2" cy="3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7127" name="Text Box 130"/>
            <p:cNvSpPr txBox="1">
              <a:spLocks noChangeArrowheads="1"/>
            </p:cNvSpPr>
            <p:nvPr/>
          </p:nvSpPr>
          <p:spPr bwMode="auto">
            <a:xfrm>
              <a:off x="1193" y="1665"/>
              <a:ext cx="126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>
                  <a:latin typeface="Arial" charset="0"/>
                  <a:cs typeface="+mn-cs"/>
                </a:rPr>
                <a:t>IP src: 111.111.111.111</a:t>
              </a:r>
            </a:p>
            <a:p>
              <a:pPr>
                <a:defRPr/>
              </a:pPr>
              <a:r>
                <a:rPr lang="en-US" sz="1200" i="0" dirty="0">
                  <a:latin typeface="Arial" charset="0"/>
                  <a:cs typeface="+mn-cs"/>
                </a:rPr>
                <a:t>   IP dest: 222.222.222.222</a:t>
              </a:r>
            </a:p>
          </p:txBody>
        </p:sp>
      </p:grpSp>
      <p:grpSp>
        <p:nvGrpSpPr>
          <p:cNvPr id="714898" name="Group 146"/>
          <p:cNvGrpSpPr>
            <a:grpSpLocks/>
          </p:cNvGrpSpPr>
          <p:nvPr/>
        </p:nvGrpSpPr>
        <p:grpSpPr bwMode="auto">
          <a:xfrm>
            <a:off x="2667000" y="2435225"/>
            <a:ext cx="2011363" cy="979488"/>
            <a:chOff x="4493" y="1480"/>
            <a:chExt cx="1267" cy="617"/>
          </a:xfrm>
        </p:grpSpPr>
        <p:sp>
          <p:nvSpPr>
            <p:cNvPr id="47118" name="Line 143"/>
            <p:cNvSpPr>
              <a:spLocks noChangeShapeType="1"/>
            </p:cNvSpPr>
            <p:nvPr/>
          </p:nvSpPr>
          <p:spPr bwMode="auto">
            <a:xfrm flipH="1" flipV="1">
              <a:off x="4576" y="1627"/>
              <a:ext cx="2" cy="4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7119" name="Line 144"/>
            <p:cNvSpPr>
              <a:spLocks noChangeShapeType="1"/>
            </p:cNvSpPr>
            <p:nvPr/>
          </p:nvSpPr>
          <p:spPr bwMode="auto">
            <a:xfrm>
              <a:off x="4668" y="1739"/>
              <a:ext cx="2" cy="3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7120" name="Text Box 145"/>
            <p:cNvSpPr txBox="1">
              <a:spLocks noChangeArrowheads="1"/>
            </p:cNvSpPr>
            <p:nvPr/>
          </p:nvSpPr>
          <p:spPr bwMode="auto">
            <a:xfrm>
              <a:off x="4493" y="1480"/>
              <a:ext cx="126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>
                  <a:latin typeface="Arial" charset="0"/>
                  <a:cs typeface="+mn-cs"/>
                </a:rPr>
                <a:t>IP src: 111.111.111.111</a:t>
              </a:r>
            </a:p>
            <a:p>
              <a:pPr>
                <a:defRPr/>
              </a:pPr>
              <a:r>
                <a:rPr lang="en-US" sz="1200" i="0" dirty="0">
                  <a:latin typeface="Arial" charset="0"/>
                  <a:cs typeface="+mn-cs"/>
                </a:rPr>
                <a:t>   IP dest: 222.222.222.222</a:t>
              </a:r>
            </a:p>
          </p:txBody>
        </p:sp>
      </p:grpSp>
      <p:pic>
        <p:nvPicPr>
          <p:cNvPr id="136204" name="Picture 15" descr="underline_base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38" y="763588"/>
            <a:ext cx="77692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35</a:t>
            </a:fld>
            <a:endParaRPr lang="en-US" sz="1200" dirty="0">
              <a:latin typeface="Tahoma" charset="0"/>
            </a:endParaRPr>
          </a:p>
        </p:txBody>
      </p:sp>
      <p:sp>
        <p:nvSpPr>
          <p:cNvPr id="10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</p:spTree>
    <p:extLst>
      <p:ext uri="{BB962C8B-B14F-4D97-AF65-F5344CB8AC3E}">
        <p14:creationId xmlns:p14="http://schemas.microsoft.com/office/powerpoint/2010/main" val="1482899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714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96296E-6 L -8.33333E-7 0.13334 L 0.04045 0.16297 L 0.08629 0.16297 L 0.08524 0.01482 " pathEditMode="relative" rAng="0" ptsTypes="AAAAA">
                                      <p:cBhvr>
                                        <p:cTn id="11" dur="2000" fill="hold"/>
                                        <p:tgtEl>
                                          <p:spTgt spid="7148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06" y="8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7148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4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1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7148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4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714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485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241" name="Group 100"/>
          <p:cNvGrpSpPr>
            <a:grpSpLocks/>
          </p:cNvGrpSpPr>
          <p:nvPr/>
        </p:nvGrpSpPr>
        <p:grpSpPr bwMode="auto">
          <a:xfrm>
            <a:off x="709613" y="3962400"/>
            <a:ext cx="8221662" cy="2349500"/>
            <a:chOff x="709613" y="3962400"/>
            <a:chExt cx="8221662" cy="2349500"/>
          </a:xfrm>
        </p:grpSpPr>
        <p:grpSp>
          <p:nvGrpSpPr>
            <p:cNvPr id="138285" name="Group 101"/>
            <p:cNvGrpSpPr>
              <a:grpSpLocks/>
            </p:cNvGrpSpPr>
            <p:nvPr/>
          </p:nvGrpSpPr>
          <p:grpSpPr bwMode="auto">
            <a:xfrm>
              <a:off x="6979920" y="5354320"/>
              <a:ext cx="711200" cy="601028"/>
              <a:chOff x="7179310" y="4033520"/>
              <a:chExt cx="1009650" cy="855028"/>
            </a:xfrm>
          </p:grpSpPr>
          <p:grpSp>
            <p:nvGrpSpPr>
              <p:cNvPr id="138344" name="Group 44"/>
              <p:cNvGrpSpPr>
                <a:grpSpLocks/>
              </p:cNvGrpSpPr>
              <p:nvPr/>
            </p:nvGrpSpPr>
            <p:grpSpPr bwMode="auto">
              <a:xfrm>
                <a:off x="7179310" y="4033520"/>
                <a:ext cx="1009650" cy="855028"/>
                <a:chOff x="-44" y="1473"/>
                <a:chExt cx="981" cy="1105"/>
              </a:xfrm>
            </p:grpSpPr>
            <p:pic>
              <p:nvPicPr>
                <p:cNvPr id="138346" name="Picture 45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3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8347" name="Freeform 46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sp>
            <p:nvSpPr>
              <p:cNvPr id="162" name="Rectangle 43"/>
              <p:cNvSpPr>
                <a:spLocks noChangeArrowheads="1"/>
              </p:cNvSpPr>
              <p:nvPr/>
            </p:nvSpPr>
            <p:spPr bwMode="auto">
              <a:xfrm rot="16200000">
                <a:off x="7439930" y="4308572"/>
                <a:ext cx="126470" cy="196070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38286" name="Group 102"/>
            <p:cNvGrpSpPr>
              <a:grpSpLocks/>
            </p:cNvGrpSpPr>
            <p:nvPr/>
          </p:nvGrpSpPr>
          <p:grpSpPr bwMode="auto">
            <a:xfrm>
              <a:off x="1046480" y="3962400"/>
              <a:ext cx="1026163" cy="761428"/>
              <a:chOff x="1046480" y="3962400"/>
              <a:chExt cx="1026163" cy="761428"/>
            </a:xfrm>
          </p:grpSpPr>
          <p:sp>
            <p:nvSpPr>
              <p:cNvPr id="157" name="Rectangle 48"/>
              <p:cNvSpPr>
                <a:spLocks noChangeArrowheads="1"/>
              </p:cNvSpPr>
              <p:nvPr/>
            </p:nvSpPr>
            <p:spPr bwMode="auto">
              <a:xfrm rot="16200000">
                <a:off x="1893887" y="4300538"/>
                <a:ext cx="111125" cy="247650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grpSp>
            <p:nvGrpSpPr>
              <p:cNvPr id="138341" name="Group 49"/>
              <p:cNvGrpSpPr>
                <a:grpSpLocks/>
              </p:cNvGrpSpPr>
              <p:nvPr/>
            </p:nvGrpSpPr>
            <p:grpSpPr bwMode="auto">
              <a:xfrm>
                <a:off x="1046480" y="3962400"/>
                <a:ext cx="936071" cy="761428"/>
                <a:chOff x="-44" y="1473"/>
                <a:chExt cx="981" cy="1105"/>
              </a:xfrm>
            </p:grpSpPr>
            <p:pic>
              <p:nvPicPr>
                <p:cNvPr id="138342" name="Picture 50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4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8343" name="Freeform 51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</p:grpSp>
        <p:sp>
          <p:nvSpPr>
            <p:cNvPr id="104" name="Text Box 4"/>
            <p:cNvSpPr txBox="1">
              <a:spLocks noChangeArrowheads="1"/>
            </p:cNvSpPr>
            <p:nvPr/>
          </p:nvSpPr>
          <p:spPr bwMode="auto">
            <a:xfrm>
              <a:off x="4224338" y="4381500"/>
              <a:ext cx="376237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i="0" dirty="0">
                  <a:solidFill>
                    <a:srgbClr val="FF0000"/>
                  </a:solidFill>
                  <a:latin typeface="+mn-lt"/>
                  <a:ea typeface="+mn-ea"/>
                  <a:cs typeface="+mn-cs"/>
                </a:rPr>
                <a:t>R</a:t>
              </a:r>
              <a:endParaRPr lang="en-US" i="0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8177" name="Text Box 21"/>
            <p:cNvSpPr txBox="1">
              <a:spLocks noChangeArrowheads="1"/>
            </p:cNvSpPr>
            <p:nvPr/>
          </p:nvSpPr>
          <p:spPr bwMode="auto">
            <a:xfrm>
              <a:off x="3868738" y="5378450"/>
              <a:ext cx="1543050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>
                  <a:latin typeface="Arial" charset="0"/>
                  <a:cs typeface="+mn-cs"/>
                </a:rPr>
                <a:t>1A-23-F9-CD-06-9B</a:t>
              </a:r>
            </a:p>
          </p:txBody>
        </p:sp>
        <p:sp>
          <p:nvSpPr>
            <p:cNvPr id="48178" name="Text Box 22"/>
            <p:cNvSpPr txBox="1">
              <a:spLocks noChangeArrowheads="1"/>
            </p:cNvSpPr>
            <p:nvPr/>
          </p:nvSpPr>
          <p:spPr bwMode="auto">
            <a:xfrm>
              <a:off x="4016375" y="5205413"/>
              <a:ext cx="1322388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>
                  <a:latin typeface="Arial" charset="0"/>
                  <a:cs typeface="+mn-cs"/>
                </a:rPr>
                <a:t>222.222.222.220</a:t>
              </a:r>
            </a:p>
          </p:txBody>
        </p:sp>
        <p:grpSp>
          <p:nvGrpSpPr>
            <p:cNvPr id="138290" name="Group 23"/>
            <p:cNvGrpSpPr>
              <a:grpSpLocks/>
            </p:cNvGrpSpPr>
            <p:nvPr/>
          </p:nvGrpSpPr>
          <p:grpSpPr bwMode="auto">
            <a:xfrm>
              <a:off x="3044825" y="5794375"/>
              <a:ext cx="1541463" cy="449263"/>
              <a:chOff x="1934" y="2405"/>
              <a:chExt cx="971" cy="283"/>
            </a:xfrm>
          </p:grpSpPr>
          <p:sp>
            <p:nvSpPr>
              <p:cNvPr id="48227" name="Text Box 24"/>
              <p:cNvSpPr txBox="1">
                <a:spLocks noChangeArrowheads="1"/>
              </p:cNvSpPr>
              <p:nvPr/>
            </p:nvSpPr>
            <p:spPr bwMode="auto">
              <a:xfrm>
                <a:off x="1934" y="2405"/>
                <a:ext cx="833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dirty="0">
                    <a:latin typeface="Arial" charset="0"/>
                    <a:cs typeface="+mn-cs"/>
                  </a:rPr>
                  <a:t>111.111.111.110</a:t>
                </a:r>
              </a:p>
            </p:txBody>
          </p:sp>
          <p:sp>
            <p:nvSpPr>
              <p:cNvPr id="48228" name="Text Box 25"/>
              <p:cNvSpPr txBox="1">
                <a:spLocks noChangeArrowheads="1"/>
              </p:cNvSpPr>
              <p:nvPr/>
            </p:nvSpPr>
            <p:spPr bwMode="auto">
              <a:xfrm>
                <a:off x="1938" y="2515"/>
                <a:ext cx="967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dirty="0">
                    <a:latin typeface="Arial" charset="0"/>
                    <a:cs typeface="+mn-cs"/>
                  </a:rPr>
                  <a:t>E6-E9-00-17-BB-4B</a:t>
                </a:r>
              </a:p>
            </p:txBody>
          </p:sp>
        </p:grpSp>
        <p:sp>
          <p:nvSpPr>
            <p:cNvPr id="48180" name="Text Box 26"/>
            <p:cNvSpPr txBox="1">
              <a:spLocks noChangeArrowheads="1"/>
            </p:cNvSpPr>
            <p:nvPr/>
          </p:nvSpPr>
          <p:spPr bwMode="auto">
            <a:xfrm>
              <a:off x="952500" y="6037263"/>
              <a:ext cx="1627188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>
                  <a:latin typeface="Arial" charset="0"/>
                  <a:cs typeface="+mn-cs"/>
                </a:rPr>
                <a:t>CC-49-DE-D0-AB-7D</a:t>
              </a:r>
            </a:p>
          </p:txBody>
        </p:sp>
        <p:sp>
          <p:nvSpPr>
            <p:cNvPr id="48181" name="Text Box 27"/>
            <p:cNvSpPr txBox="1">
              <a:spLocks noChangeArrowheads="1"/>
            </p:cNvSpPr>
            <p:nvPr/>
          </p:nvSpPr>
          <p:spPr bwMode="auto">
            <a:xfrm>
              <a:off x="942975" y="5854700"/>
              <a:ext cx="1322388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>
                  <a:latin typeface="Arial" charset="0"/>
                  <a:cs typeface="+mn-cs"/>
                </a:rPr>
                <a:t>111.111.111.112</a:t>
              </a:r>
            </a:p>
          </p:txBody>
        </p:sp>
        <p:sp>
          <p:nvSpPr>
            <p:cNvPr id="48182" name="Text Box 30"/>
            <p:cNvSpPr txBox="1">
              <a:spLocks noChangeArrowheads="1"/>
            </p:cNvSpPr>
            <p:nvPr/>
          </p:nvSpPr>
          <p:spPr bwMode="auto">
            <a:xfrm>
              <a:off x="709613" y="4741863"/>
              <a:ext cx="1322387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>
                  <a:latin typeface="Arial" charset="0"/>
                  <a:cs typeface="+mn-cs"/>
                </a:rPr>
                <a:t>111.111.111.111</a:t>
              </a:r>
            </a:p>
          </p:txBody>
        </p:sp>
        <p:sp>
          <p:nvSpPr>
            <p:cNvPr id="48183" name="Text Box 33"/>
            <p:cNvSpPr txBox="1">
              <a:spLocks noChangeArrowheads="1"/>
            </p:cNvSpPr>
            <p:nvPr/>
          </p:nvSpPr>
          <p:spPr bwMode="auto">
            <a:xfrm>
              <a:off x="730250" y="4927600"/>
              <a:ext cx="1509713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>
                  <a:latin typeface="Arial" charset="0"/>
                  <a:cs typeface="+mn-cs"/>
                </a:rPr>
                <a:t>74-29-9C-E8-FF-55</a:t>
              </a:r>
            </a:p>
          </p:txBody>
        </p:sp>
        <p:sp>
          <p:nvSpPr>
            <p:cNvPr id="138295" name="Freeform 39"/>
            <p:cNvSpPr>
              <a:spLocks/>
            </p:cNvSpPr>
            <p:nvPr/>
          </p:nvSpPr>
          <p:spPr bwMode="auto">
            <a:xfrm>
              <a:off x="2365375" y="4437063"/>
              <a:ext cx="839788" cy="1069975"/>
            </a:xfrm>
            <a:custGeom>
              <a:avLst/>
              <a:gdLst>
                <a:gd name="T0" fmla="*/ 2147483647 w 1005"/>
                <a:gd name="T1" fmla="*/ 2147483647 h 996"/>
                <a:gd name="T2" fmla="*/ 2147483647 w 1005"/>
                <a:gd name="T3" fmla="*/ 2147483647 h 996"/>
                <a:gd name="T4" fmla="*/ 2147483647 w 1005"/>
                <a:gd name="T5" fmla="*/ 2147483647 h 996"/>
                <a:gd name="T6" fmla="*/ 2147483647 w 1005"/>
                <a:gd name="T7" fmla="*/ 2147483647 h 996"/>
                <a:gd name="T8" fmla="*/ 2147483647 w 1005"/>
                <a:gd name="T9" fmla="*/ 2147483647 h 996"/>
                <a:gd name="T10" fmla="*/ 2147483647 w 1005"/>
                <a:gd name="T11" fmla="*/ 2147483647 h 996"/>
                <a:gd name="T12" fmla="*/ 2147483647 w 1005"/>
                <a:gd name="T13" fmla="*/ 2147483647 h 996"/>
                <a:gd name="T14" fmla="*/ 2147483647 w 1005"/>
                <a:gd name="T15" fmla="*/ 2147483647 h 996"/>
                <a:gd name="T16" fmla="*/ 2147483647 w 1005"/>
                <a:gd name="T17" fmla="*/ 2147483647 h 996"/>
                <a:gd name="T18" fmla="*/ 2147483647 w 1005"/>
                <a:gd name="T19" fmla="*/ 2147483647 h 996"/>
                <a:gd name="T20" fmla="*/ 2147483647 w 1005"/>
                <a:gd name="T21" fmla="*/ 2147483647 h 996"/>
                <a:gd name="T22" fmla="*/ 2147483647 w 1005"/>
                <a:gd name="T23" fmla="*/ 2147483647 h 996"/>
                <a:gd name="T24" fmla="*/ 2147483647 w 1005"/>
                <a:gd name="T25" fmla="*/ 2147483647 h 99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05" h="996">
                  <a:moveTo>
                    <a:pt x="307" y="83"/>
                  </a:moveTo>
                  <a:cubicBezTo>
                    <a:pt x="218" y="117"/>
                    <a:pt x="182" y="156"/>
                    <a:pt x="134" y="227"/>
                  </a:cubicBezTo>
                  <a:cubicBezTo>
                    <a:pt x="86" y="298"/>
                    <a:pt x="38" y="426"/>
                    <a:pt x="19" y="507"/>
                  </a:cubicBezTo>
                  <a:cubicBezTo>
                    <a:pt x="0" y="588"/>
                    <a:pt x="8" y="648"/>
                    <a:pt x="19" y="716"/>
                  </a:cubicBezTo>
                  <a:cubicBezTo>
                    <a:pt x="30" y="784"/>
                    <a:pt x="54" y="873"/>
                    <a:pt x="84" y="918"/>
                  </a:cubicBezTo>
                  <a:cubicBezTo>
                    <a:pt x="114" y="963"/>
                    <a:pt x="148" y="984"/>
                    <a:pt x="199" y="990"/>
                  </a:cubicBezTo>
                  <a:cubicBezTo>
                    <a:pt x="250" y="996"/>
                    <a:pt x="310" y="961"/>
                    <a:pt x="393" y="954"/>
                  </a:cubicBezTo>
                  <a:cubicBezTo>
                    <a:pt x="476" y="947"/>
                    <a:pt x="614" y="967"/>
                    <a:pt x="696" y="947"/>
                  </a:cubicBezTo>
                  <a:cubicBezTo>
                    <a:pt x="778" y="927"/>
                    <a:pt x="833" y="898"/>
                    <a:pt x="883" y="831"/>
                  </a:cubicBezTo>
                  <a:cubicBezTo>
                    <a:pt x="933" y="764"/>
                    <a:pt x="991" y="644"/>
                    <a:pt x="998" y="543"/>
                  </a:cubicBezTo>
                  <a:cubicBezTo>
                    <a:pt x="1005" y="442"/>
                    <a:pt x="981" y="313"/>
                    <a:pt x="926" y="227"/>
                  </a:cubicBezTo>
                  <a:cubicBezTo>
                    <a:pt x="871" y="141"/>
                    <a:pt x="768" y="50"/>
                    <a:pt x="667" y="25"/>
                  </a:cubicBezTo>
                  <a:cubicBezTo>
                    <a:pt x="566" y="0"/>
                    <a:pt x="396" y="49"/>
                    <a:pt x="307" y="83"/>
                  </a:cubicBezTo>
                  <a:close/>
                </a:path>
              </a:pathLst>
            </a:custGeom>
            <a:solidFill>
              <a:srgbClr val="00CCFF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48185" name="Line 40"/>
            <p:cNvSpPr>
              <a:spLocks noChangeShapeType="1"/>
            </p:cNvSpPr>
            <p:nvPr/>
          </p:nvSpPr>
          <p:spPr bwMode="auto">
            <a:xfrm>
              <a:off x="2062163" y="4416425"/>
              <a:ext cx="438150" cy="2301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8186" name="Line 41"/>
            <p:cNvSpPr>
              <a:spLocks noChangeShapeType="1"/>
            </p:cNvSpPr>
            <p:nvPr/>
          </p:nvSpPr>
          <p:spPr bwMode="auto">
            <a:xfrm flipV="1">
              <a:off x="2185988" y="5360988"/>
              <a:ext cx="231775" cy="2555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8187" name="Line 42"/>
            <p:cNvSpPr>
              <a:spLocks noChangeShapeType="1"/>
            </p:cNvSpPr>
            <p:nvPr/>
          </p:nvSpPr>
          <p:spPr bwMode="auto">
            <a:xfrm>
              <a:off x="3184525" y="4954588"/>
              <a:ext cx="584200" cy="95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8188" name="Line 44"/>
            <p:cNvSpPr>
              <a:spLocks noChangeShapeType="1"/>
            </p:cNvSpPr>
            <p:nvPr/>
          </p:nvSpPr>
          <p:spPr bwMode="auto">
            <a:xfrm flipV="1">
              <a:off x="2101850" y="5711825"/>
              <a:ext cx="0" cy="1635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8189" name="Line 45"/>
            <p:cNvSpPr>
              <a:spLocks noChangeShapeType="1"/>
            </p:cNvSpPr>
            <p:nvPr/>
          </p:nvSpPr>
          <p:spPr bwMode="auto">
            <a:xfrm flipH="1" flipV="1">
              <a:off x="1976438" y="4489450"/>
              <a:ext cx="0" cy="3984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8190" name="Line 46"/>
            <p:cNvSpPr>
              <a:spLocks noChangeShapeType="1"/>
            </p:cNvSpPr>
            <p:nvPr/>
          </p:nvSpPr>
          <p:spPr bwMode="auto">
            <a:xfrm>
              <a:off x="3854450" y="5021263"/>
              <a:ext cx="0" cy="7508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8191" name="Line 47"/>
            <p:cNvSpPr>
              <a:spLocks noChangeShapeType="1"/>
            </p:cNvSpPr>
            <p:nvPr/>
          </p:nvSpPr>
          <p:spPr bwMode="auto">
            <a:xfrm flipH="1" flipV="1">
              <a:off x="4935538" y="5011738"/>
              <a:ext cx="4762" cy="2206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120" name="Text Box 58"/>
            <p:cNvSpPr txBox="1">
              <a:spLocks noChangeArrowheads="1"/>
            </p:cNvSpPr>
            <p:nvPr/>
          </p:nvSpPr>
          <p:spPr bwMode="auto">
            <a:xfrm>
              <a:off x="719138" y="4156075"/>
              <a:ext cx="390525" cy="4619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i="0" dirty="0">
                  <a:solidFill>
                    <a:srgbClr val="FF0000"/>
                  </a:solidFill>
                  <a:latin typeface="+mj-lt"/>
                  <a:ea typeface="+mn-ea"/>
                  <a:cs typeface="+mn-cs"/>
                </a:rPr>
                <a:t>A</a:t>
              </a:r>
            </a:p>
          </p:txBody>
        </p:sp>
        <p:sp>
          <p:nvSpPr>
            <p:cNvPr id="48193" name="Line 60"/>
            <p:cNvSpPr>
              <a:spLocks noChangeShapeType="1"/>
            </p:cNvSpPr>
            <p:nvPr/>
          </p:nvSpPr>
          <p:spPr bwMode="auto">
            <a:xfrm>
              <a:off x="5045075" y="4921250"/>
              <a:ext cx="11985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138305" name="Group 63"/>
            <p:cNvGrpSpPr>
              <a:grpSpLocks/>
            </p:cNvGrpSpPr>
            <p:nvPr/>
          </p:nvGrpSpPr>
          <p:grpSpPr bwMode="auto">
            <a:xfrm>
              <a:off x="7372350" y="4845050"/>
              <a:ext cx="1558925" cy="460375"/>
              <a:chOff x="4351" y="2786"/>
              <a:chExt cx="982" cy="290"/>
            </a:xfrm>
          </p:grpSpPr>
          <p:sp>
            <p:nvSpPr>
              <p:cNvPr id="48225" name="Text Box 64"/>
              <p:cNvSpPr txBox="1">
                <a:spLocks noChangeArrowheads="1"/>
              </p:cNvSpPr>
              <p:nvPr/>
            </p:nvSpPr>
            <p:spPr bwMode="auto">
              <a:xfrm>
                <a:off x="4352" y="2786"/>
                <a:ext cx="833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dirty="0">
                    <a:latin typeface="Arial" charset="0"/>
                    <a:cs typeface="+mn-cs"/>
                  </a:rPr>
                  <a:t>222.222.222.222</a:t>
                </a:r>
              </a:p>
            </p:txBody>
          </p:sp>
          <p:sp>
            <p:nvSpPr>
              <p:cNvPr id="48226" name="Text Box 65"/>
              <p:cNvSpPr txBox="1">
                <a:spLocks noChangeArrowheads="1"/>
              </p:cNvSpPr>
              <p:nvPr/>
            </p:nvSpPr>
            <p:spPr bwMode="auto">
              <a:xfrm>
                <a:off x="4351" y="2904"/>
                <a:ext cx="982" cy="17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dirty="0">
                    <a:latin typeface="Arial" charset="0"/>
                    <a:cs typeface="+mn-cs"/>
                  </a:rPr>
                  <a:t>49-BD-D2-C7-56-2A</a:t>
                </a:r>
              </a:p>
            </p:txBody>
          </p:sp>
        </p:grpSp>
        <p:sp>
          <p:nvSpPr>
            <p:cNvPr id="48195" name="Line 67"/>
            <p:cNvSpPr>
              <a:spLocks noChangeShapeType="1"/>
            </p:cNvSpPr>
            <p:nvPr/>
          </p:nvSpPr>
          <p:spPr bwMode="auto">
            <a:xfrm flipV="1">
              <a:off x="6943725" y="4416425"/>
              <a:ext cx="450850" cy="3175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8196" name="Line 68"/>
            <p:cNvSpPr>
              <a:spLocks noChangeShapeType="1"/>
            </p:cNvSpPr>
            <p:nvPr/>
          </p:nvSpPr>
          <p:spPr bwMode="auto">
            <a:xfrm flipH="1" flipV="1">
              <a:off x="7469188" y="4492625"/>
              <a:ext cx="11112" cy="3889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8197" name="Text Box 71"/>
            <p:cNvSpPr txBox="1">
              <a:spLocks noChangeArrowheads="1"/>
            </p:cNvSpPr>
            <p:nvPr/>
          </p:nvSpPr>
          <p:spPr bwMode="auto">
            <a:xfrm>
              <a:off x="7073900" y="5811838"/>
              <a:ext cx="1322388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>
                  <a:latin typeface="Arial" charset="0"/>
                  <a:cs typeface="+mn-cs"/>
                </a:rPr>
                <a:t>222.222.222.221</a:t>
              </a:r>
            </a:p>
          </p:txBody>
        </p:sp>
        <p:sp>
          <p:nvSpPr>
            <p:cNvPr id="48198" name="Text Box 72"/>
            <p:cNvSpPr txBox="1">
              <a:spLocks noChangeArrowheads="1"/>
            </p:cNvSpPr>
            <p:nvPr/>
          </p:nvSpPr>
          <p:spPr bwMode="auto">
            <a:xfrm>
              <a:off x="7077075" y="5986463"/>
              <a:ext cx="1501775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>
                  <a:latin typeface="Arial" charset="0"/>
                  <a:cs typeface="+mn-cs"/>
                </a:rPr>
                <a:t>88-B2-2F-54-1A-0F</a:t>
              </a:r>
            </a:p>
          </p:txBody>
        </p:sp>
        <p:sp>
          <p:nvSpPr>
            <p:cNvPr id="48199" name="Line 73"/>
            <p:cNvSpPr>
              <a:spLocks noChangeShapeType="1"/>
            </p:cNvSpPr>
            <p:nvPr/>
          </p:nvSpPr>
          <p:spPr bwMode="auto">
            <a:xfrm flipH="1" flipV="1">
              <a:off x="6873875" y="5313363"/>
              <a:ext cx="254000" cy="2508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8200" name="Line 74"/>
            <p:cNvSpPr>
              <a:spLocks noChangeShapeType="1"/>
            </p:cNvSpPr>
            <p:nvPr/>
          </p:nvSpPr>
          <p:spPr bwMode="auto">
            <a:xfrm flipH="1">
              <a:off x="7208838" y="5654675"/>
              <a:ext cx="4762" cy="2016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138312" name="Freeform 75"/>
            <p:cNvSpPr>
              <a:spLocks/>
            </p:cNvSpPr>
            <p:nvPr/>
          </p:nvSpPr>
          <p:spPr bwMode="auto">
            <a:xfrm>
              <a:off x="6203950" y="4440238"/>
              <a:ext cx="765175" cy="1081088"/>
            </a:xfrm>
            <a:custGeom>
              <a:avLst/>
              <a:gdLst>
                <a:gd name="T0" fmla="*/ 2147483647 w 1005"/>
                <a:gd name="T1" fmla="*/ 2147483647 h 996"/>
                <a:gd name="T2" fmla="*/ 2147483647 w 1005"/>
                <a:gd name="T3" fmla="*/ 2147483647 h 996"/>
                <a:gd name="T4" fmla="*/ 2147483647 w 1005"/>
                <a:gd name="T5" fmla="*/ 2147483647 h 996"/>
                <a:gd name="T6" fmla="*/ 2147483647 w 1005"/>
                <a:gd name="T7" fmla="*/ 2147483647 h 996"/>
                <a:gd name="T8" fmla="*/ 2147483647 w 1005"/>
                <a:gd name="T9" fmla="*/ 2147483647 h 996"/>
                <a:gd name="T10" fmla="*/ 2147483647 w 1005"/>
                <a:gd name="T11" fmla="*/ 2147483647 h 996"/>
                <a:gd name="T12" fmla="*/ 2147483647 w 1005"/>
                <a:gd name="T13" fmla="*/ 2147483647 h 996"/>
                <a:gd name="T14" fmla="*/ 2147483647 w 1005"/>
                <a:gd name="T15" fmla="*/ 2147483647 h 996"/>
                <a:gd name="T16" fmla="*/ 2147483647 w 1005"/>
                <a:gd name="T17" fmla="*/ 2147483647 h 996"/>
                <a:gd name="T18" fmla="*/ 2147483647 w 1005"/>
                <a:gd name="T19" fmla="*/ 2147483647 h 996"/>
                <a:gd name="T20" fmla="*/ 2147483647 w 1005"/>
                <a:gd name="T21" fmla="*/ 2147483647 h 996"/>
                <a:gd name="T22" fmla="*/ 2147483647 w 1005"/>
                <a:gd name="T23" fmla="*/ 2147483647 h 996"/>
                <a:gd name="T24" fmla="*/ 2147483647 w 1005"/>
                <a:gd name="T25" fmla="*/ 2147483647 h 99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05" h="996">
                  <a:moveTo>
                    <a:pt x="307" y="83"/>
                  </a:moveTo>
                  <a:cubicBezTo>
                    <a:pt x="218" y="117"/>
                    <a:pt x="182" y="156"/>
                    <a:pt x="134" y="227"/>
                  </a:cubicBezTo>
                  <a:cubicBezTo>
                    <a:pt x="86" y="298"/>
                    <a:pt x="38" y="426"/>
                    <a:pt x="19" y="507"/>
                  </a:cubicBezTo>
                  <a:cubicBezTo>
                    <a:pt x="0" y="588"/>
                    <a:pt x="8" y="648"/>
                    <a:pt x="19" y="716"/>
                  </a:cubicBezTo>
                  <a:cubicBezTo>
                    <a:pt x="30" y="784"/>
                    <a:pt x="54" y="873"/>
                    <a:pt x="84" y="918"/>
                  </a:cubicBezTo>
                  <a:cubicBezTo>
                    <a:pt x="114" y="963"/>
                    <a:pt x="148" y="984"/>
                    <a:pt x="199" y="990"/>
                  </a:cubicBezTo>
                  <a:cubicBezTo>
                    <a:pt x="250" y="996"/>
                    <a:pt x="310" y="961"/>
                    <a:pt x="393" y="954"/>
                  </a:cubicBezTo>
                  <a:cubicBezTo>
                    <a:pt x="476" y="947"/>
                    <a:pt x="614" y="967"/>
                    <a:pt x="696" y="947"/>
                  </a:cubicBezTo>
                  <a:cubicBezTo>
                    <a:pt x="778" y="927"/>
                    <a:pt x="833" y="898"/>
                    <a:pt x="883" y="831"/>
                  </a:cubicBezTo>
                  <a:cubicBezTo>
                    <a:pt x="933" y="764"/>
                    <a:pt x="991" y="644"/>
                    <a:pt x="998" y="543"/>
                  </a:cubicBezTo>
                  <a:cubicBezTo>
                    <a:pt x="1005" y="442"/>
                    <a:pt x="981" y="313"/>
                    <a:pt x="926" y="227"/>
                  </a:cubicBezTo>
                  <a:cubicBezTo>
                    <a:pt x="871" y="141"/>
                    <a:pt x="768" y="50"/>
                    <a:pt x="667" y="25"/>
                  </a:cubicBezTo>
                  <a:cubicBezTo>
                    <a:pt x="566" y="0"/>
                    <a:pt x="396" y="49"/>
                    <a:pt x="307" y="83"/>
                  </a:cubicBezTo>
                  <a:close/>
                </a:path>
              </a:pathLst>
            </a:custGeom>
            <a:solidFill>
              <a:srgbClr val="00CCFF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130" name="Text Box 76"/>
            <p:cNvSpPr txBox="1">
              <a:spLocks noChangeArrowheads="1"/>
            </p:cNvSpPr>
            <p:nvPr/>
          </p:nvSpPr>
          <p:spPr bwMode="auto">
            <a:xfrm>
              <a:off x="8307388" y="4073525"/>
              <a:ext cx="357187" cy="4619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i="0" dirty="0">
                  <a:solidFill>
                    <a:srgbClr val="FF0000"/>
                  </a:solidFill>
                  <a:latin typeface="+mj-lt"/>
                  <a:ea typeface="+mn-ea"/>
                  <a:cs typeface="+mn-cs"/>
                </a:rPr>
                <a:t>B</a:t>
              </a:r>
            </a:p>
          </p:txBody>
        </p:sp>
        <p:grpSp>
          <p:nvGrpSpPr>
            <p:cNvPr id="138314" name="Group 130"/>
            <p:cNvGrpSpPr>
              <a:grpSpLocks/>
            </p:cNvGrpSpPr>
            <p:nvPr/>
          </p:nvGrpSpPr>
          <p:grpSpPr bwMode="auto">
            <a:xfrm>
              <a:off x="7179310" y="4033520"/>
              <a:ext cx="1009650" cy="855028"/>
              <a:chOff x="7179310" y="4033520"/>
              <a:chExt cx="1009650" cy="855028"/>
            </a:xfrm>
          </p:grpSpPr>
          <p:grpSp>
            <p:nvGrpSpPr>
              <p:cNvPr id="138332" name="Group 44"/>
              <p:cNvGrpSpPr>
                <a:grpSpLocks/>
              </p:cNvGrpSpPr>
              <p:nvPr/>
            </p:nvGrpSpPr>
            <p:grpSpPr bwMode="auto">
              <a:xfrm>
                <a:off x="7179310" y="4033520"/>
                <a:ext cx="1009650" cy="855028"/>
                <a:chOff x="-44" y="1473"/>
                <a:chExt cx="981" cy="1105"/>
              </a:xfrm>
            </p:grpSpPr>
            <p:pic>
              <p:nvPicPr>
                <p:cNvPr id="138334" name="Picture 45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5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8335" name="Freeform 46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sp>
            <p:nvSpPr>
              <p:cNvPr id="150" name="Rectangle 43"/>
              <p:cNvSpPr>
                <a:spLocks noChangeArrowheads="1"/>
              </p:cNvSpPr>
              <p:nvPr/>
            </p:nvSpPr>
            <p:spPr bwMode="auto">
              <a:xfrm rot="16200000">
                <a:off x="7438232" y="4309268"/>
                <a:ext cx="127000" cy="195263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38315" name="Group 131"/>
            <p:cNvGrpSpPr>
              <a:grpSpLocks/>
            </p:cNvGrpSpPr>
            <p:nvPr/>
          </p:nvGrpSpPr>
          <p:grpSpPr bwMode="auto">
            <a:xfrm>
              <a:off x="3757931" y="4714240"/>
              <a:ext cx="1291589" cy="426719"/>
              <a:chOff x="4011931" y="3379152"/>
              <a:chExt cx="1262062" cy="390207"/>
            </a:xfrm>
          </p:grpSpPr>
          <p:sp>
            <p:nvSpPr>
              <p:cNvPr id="138" name="Rectangle 43"/>
              <p:cNvSpPr>
                <a:spLocks noChangeArrowheads="1"/>
              </p:cNvSpPr>
              <p:nvPr/>
            </p:nvSpPr>
            <p:spPr bwMode="auto">
              <a:xfrm rot="16200000">
                <a:off x="5112705" y="3476529"/>
                <a:ext cx="127747" cy="195452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grpSp>
            <p:nvGrpSpPr>
              <p:cNvPr id="138322" name="Group 1185"/>
              <p:cNvGrpSpPr>
                <a:grpSpLocks/>
              </p:cNvGrpSpPr>
              <p:nvPr/>
            </p:nvGrpSpPr>
            <p:grpSpPr bwMode="auto">
              <a:xfrm>
                <a:off x="4197985" y="3379152"/>
                <a:ext cx="892175" cy="390207"/>
                <a:chOff x="4650" y="1129"/>
                <a:chExt cx="246" cy="95"/>
              </a:xfrm>
            </p:grpSpPr>
            <p:sp>
              <p:nvSpPr>
                <p:cNvPr id="138324" name="Oval 407"/>
                <p:cNvSpPr>
                  <a:spLocks noChangeArrowheads="1"/>
                </p:cNvSpPr>
                <p:nvPr/>
              </p:nvSpPr>
              <p:spPr bwMode="auto">
                <a:xfrm>
                  <a:off x="4651" y="1171"/>
                  <a:ext cx="244" cy="5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 i="0" dirty="0">
                    <a:latin typeface="Times New Roman" charset="0"/>
                    <a:cs typeface="Arial" charset="0"/>
                  </a:endParaRPr>
                </a:p>
              </p:txBody>
            </p:sp>
            <p:sp>
              <p:nvSpPr>
                <p:cNvPr id="138325" name="Rectangle 410"/>
                <p:cNvSpPr>
                  <a:spLocks noChangeArrowheads="1"/>
                </p:cNvSpPr>
                <p:nvPr/>
              </p:nvSpPr>
              <p:spPr bwMode="auto">
                <a:xfrm>
                  <a:off x="4651" y="1165"/>
                  <a:ext cx="245" cy="33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sz="2400" i="0" dirty="0">
                    <a:latin typeface="Times New Roman" charset="0"/>
                    <a:cs typeface="Arial" charset="0"/>
                  </a:endParaRPr>
                </a:p>
              </p:txBody>
            </p:sp>
            <p:sp>
              <p:nvSpPr>
                <p:cNvPr id="138326" name="Oval 411"/>
                <p:cNvSpPr>
                  <a:spLocks noChangeArrowheads="1"/>
                </p:cNvSpPr>
                <p:nvPr/>
              </p:nvSpPr>
              <p:spPr bwMode="auto">
                <a:xfrm>
                  <a:off x="4650" y="1129"/>
                  <a:ext cx="244" cy="6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 i="0" dirty="0">
                    <a:latin typeface="Times New Roman" charset="0"/>
                    <a:cs typeface="Arial" charset="0"/>
                  </a:endParaRPr>
                </a:p>
              </p:txBody>
            </p:sp>
            <p:grpSp>
              <p:nvGrpSpPr>
                <p:cNvPr id="138327" name="Group 1189"/>
                <p:cNvGrpSpPr>
                  <a:grpSpLocks/>
                </p:cNvGrpSpPr>
                <p:nvPr/>
              </p:nvGrpSpPr>
              <p:grpSpPr bwMode="auto">
                <a:xfrm>
                  <a:off x="4699" y="1145"/>
                  <a:ext cx="138" cy="29"/>
                  <a:chOff x="2468" y="1332"/>
                  <a:chExt cx="310" cy="60"/>
                </a:xfrm>
              </p:grpSpPr>
              <p:sp>
                <p:nvSpPr>
                  <p:cNvPr id="138330" name="Freeform 1190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12700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38331" name="Freeform 1191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12700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48217" name="Line 1192"/>
                <p:cNvSpPr>
                  <a:spLocks noChangeShapeType="1"/>
                </p:cNvSpPr>
                <p:nvPr/>
              </p:nvSpPr>
              <p:spPr bwMode="auto">
                <a:xfrm>
                  <a:off x="4651" y="1158"/>
                  <a:ext cx="0" cy="4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48218" name="Line 1193"/>
                <p:cNvSpPr>
                  <a:spLocks noChangeShapeType="1"/>
                </p:cNvSpPr>
                <p:nvPr/>
              </p:nvSpPr>
              <p:spPr bwMode="auto">
                <a:xfrm>
                  <a:off x="4894" y="1160"/>
                  <a:ext cx="0" cy="4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sp>
            <p:nvSpPr>
              <p:cNvPr id="140" name="Rectangle 43"/>
              <p:cNvSpPr>
                <a:spLocks noChangeArrowheads="1"/>
              </p:cNvSpPr>
              <p:nvPr/>
            </p:nvSpPr>
            <p:spPr bwMode="auto">
              <a:xfrm rot="16200000">
                <a:off x="4046200" y="3485965"/>
                <a:ext cx="126295" cy="195452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38316" name="Group 132"/>
            <p:cNvGrpSpPr>
              <a:grpSpLocks/>
            </p:cNvGrpSpPr>
            <p:nvPr/>
          </p:nvGrpSpPr>
          <p:grpSpPr bwMode="auto">
            <a:xfrm>
              <a:off x="1483360" y="5313680"/>
              <a:ext cx="701043" cy="517588"/>
              <a:chOff x="1046480" y="3962400"/>
              <a:chExt cx="1026163" cy="761428"/>
            </a:xfrm>
          </p:grpSpPr>
          <p:sp>
            <p:nvSpPr>
              <p:cNvPr id="134" name="Rectangle 48"/>
              <p:cNvSpPr>
                <a:spLocks noChangeArrowheads="1"/>
              </p:cNvSpPr>
              <p:nvPr/>
            </p:nvSpPr>
            <p:spPr bwMode="auto">
              <a:xfrm rot="16200000">
                <a:off x="1893438" y="4298853"/>
                <a:ext cx="109762" cy="248638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grpSp>
            <p:nvGrpSpPr>
              <p:cNvPr id="138318" name="Group 49"/>
              <p:cNvGrpSpPr>
                <a:grpSpLocks/>
              </p:cNvGrpSpPr>
              <p:nvPr/>
            </p:nvGrpSpPr>
            <p:grpSpPr bwMode="auto">
              <a:xfrm>
                <a:off x="1046480" y="3962400"/>
                <a:ext cx="936071" cy="761428"/>
                <a:chOff x="-44" y="1473"/>
                <a:chExt cx="981" cy="1105"/>
              </a:xfrm>
            </p:grpSpPr>
            <p:pic>
              <p:nvPicPr>
                <p:cNvPr id="138319" name="Picture 50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6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8320" name="Freeform 51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</p:grpSp>
      </p:grpSp>
      <p:sp>
        <p:nvSpPr>
          <p:cNvPr id="718850" name="AutoShape 2"/>
          <p:cNvSpPr>
            <a:spLocks noChangeArrowheads="1"/>
          </p:cNvSpPr>
          <p:nvPr/>
        </p:nvSpPr>
        <p:spPr bwMode="auto">
          <a:xfrm>
            <a:off x="5710238" y="3144838"/>
            <a:ext cx="314325" cy="792162"/>
          </a:xfrm>
          <a:prstGeom prst="downArrow">
            <a:avLst>
              <a:gd name="adj1" fmla="val 50000"/>
              <a:gd name="adj2" fmla="val 63005"/>
            </a:avLst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lin ang="5400000" scaled="1"/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8134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001000" cy="11430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latin typeface="Gill Sans MT" charset="0"/>
                <a:cs typeface="+mj-cs"/>
              </a:rPr>
              <a:t>Addressing: routing to another LAN</a:t>
            </a:r>
          </a:p>
        </p:txBody>
      </p:sp>
      <p:grpSp>
        <p:nvGrpSpPr>
          <p:cNvPr id="138246" name="Group 67"/>
          <p:cNvGrpSpPr>
            <a:grpSpLocks/>
          </p:cNvGrpSpPr>
          <p:nvPr/>
        </p:nvGrpSpPr>
        <p:grpSpPr bwMode="auto">
          <a:xfrm>
            <a:off x="5216525" y="2701925"/>
            <a:ext cx="2011363" cy="760413"/>
            <a:chOff x="1197" y="1665"/>
            <a:chExt cx="1267" cy="479"/>
          </a:xfrm>
        </p:grpSpPr>
        <p:grpSp>
          <p:nvGrpSpPr>
            <p:cNvPr id="138280" name="Group 68"/>
            <p:cNvGrpSpPr>
              <a:grpSpLocks/>
            </p:cNvGrpSpPr>
            <p:nvPr/>
          </p:nvGrpSpPr>
          <p:grpSpPr bwMode="auto">
            <a:xfrm>
              <a:off x="1231" y="1990"/>
              <a:ext cx="691" cy="154"/>
              <a:chOff x="1231" y="1990"/>
              <a:chExt cx="691" cy="154"/>
            </a:xfrm>
          </p:grpSpPr>
          <p:sp>
            <p:nvSpPr>
              <p:cNvPr id="48171" name="Rectangle 69"/>
              <p:cNvSpPr>
                <a:spLocks noChangeArrowheads="1"/>
              </p:cNvSpPr>
              <p:nvPr/>
            </p:nvSpPr>
            <p:spPr bwMode="auto">
              <a:xfrm>
                <a:off x="1231" y="1991"/>
                <a:ext cx="691" cy="15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8172" name="Line 70"/>
              <p:cNvSpPr>
                <a:spLocks noChangeShapeType="1"/>
              </p:cNvSpPr>
              <p:nvPr/>
            </p:nvSpPr>
            <p:spPr bwMode="auto">
              <a:xfrm>
                <a:off x="1337" y="1990"/>
                <a:ext cx="0" cy="15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8173" name="Line 71"/>
              <p:cNvSpPr>
                <a:spLocks noChangeShapeType="1"/>
              </p:cNvSpPr>
              <p:nvPr/>
            </p:nvSpPr>
            <p:spPr bwMode="auto">
              <a:xfrm>
                <a:off x="1427" y="1992"/>
                <a:ext cx="0" cy="15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sp>
          <p:nvSpPr>
            <p:cNvPr id="48170" name="Text Box 72"/>
            <p:cNvSpPr txBox="1">
              <a:spLocks noChangeArrowheads="1"/>
            </p:cNvSpPr>
            <p:nvPr/>
          </p:nvSpPr>
          <p:spPr bwMode="auto">
            <a:xfrm>
              <a:off x="1197" y="1665"/>
              <a:ext cx="126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>
                  <a:latin typeface="Arial" charset="0"/>
                  <a:cs typeface="+mn-cs"/>
                </a:rPr>
                <a:t>IP src: 111.111.111.111</a:t>
              </a:r>
            </a:p>
            <a:p>
              <a:pPr>
                <a:defRPr/>
              </a:pPr>
              <a:r>
                <a:rPr lang="en-US" sz="1200" i="0" dirty="0">
                  <a:latin typeface="Arial" charset="0"/>
                  <a:cs typeface="+mn-cs"/>
                </a:rPr>
                <a:t>   IP dest: 222.222.222.222</a:t>
              </a:r>
            </a:p>
          </p:txBody>
        </p:sp>
      </p:grpSp>
      <p:grpSp>
        <p:nvGrpSpPr>
          <p:cNvPr id="718921" name="Group 73"/>
          <p:cNvGrpSpPr>
            <a:grpSpLocks/>
          </p:cNvGrpSpPr>
          <p:nvPr/>
        </p:nvGrpSpPr>
        <p:grpSpPr bwMode="auto">
          <a:xfrm>
            <a:off x="5340350" y="2952750"/>
            <a:ext cx="146050" cy="385763"/>
            <a:chOff x="1272" y="1762"/>
            <a:chExt cx="92" cy="243"/>
          </a:xfrm>
        </p:grpSpPr>
        <p:sp>
          <p:nvSpPr>
            <p:cNvPr id="48167" name="Line 74"/>
            <p:cNvSpPr>
              <a:spLocks noChangeShapeType="1"/>
            </p:cNvSpPr>
            <p:nvPr/>
          </p:nvSpPr>
          <p:spPr bwMode="auto">
            <a:xfrm>
              <a:off x="1272" y="1762"/>
              <a:ext cx="0" cy="2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8168" name="Line 75"/>
            <p:cNvSpPr>
              <a:spLocks noChangeShapeType="1"/>
            </p:cNvSpPr>
            <p:nvPr/>
          </p:nvSpPr>
          <p:spPr bwMode="auto">
            <a:xfrm>
              <a:off x="1364" y="1878"/>
              <a:ext cx="0" cy="1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718924" name="Rectangle 76"/>
          <p:cNvSpPr>
            <a:spLocks noChangeArrowheads="1"/>
          </p:cNvSpPr>
          <p:nvPr/>
        </p:nvSpPr>
        <p:spPr bwMode="auto">
          <a:xfrm>
            <a:off x="706438" y="1084263"/>
            <a:ext cx="7772400" cy="550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31775" indent="-2317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i="0" dirty="0">
                <a:latin typeface="Gill Sans MT" charset="0"/>
                <a:cs typeface="+mn-cs"/>
              </a:rPr>
              <a:t>R forwards datagram with IP source A, destination B </a:t>
            </a:r>
          </a:p>
        </p:txBody>
      </p:sp>
      <p:sp>
        <p:nvSpPr>
          <p:cNvPr id="718925" name="Rectangle 77"/>
          <p:cNvSpPr>
            <a:spLocks noChangeArrowheads="1"/>
          </p:cNvSpPr>
          <p:nvPr/>
        </p:nvSpPr>
        <p:spPr bwMode="auto">
          <a:xfrm>
            <a:off x="719138" y="1441450"/>
            <a:ext cx="7772400" cy="72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31775" indent="-2317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i="0" dirty="0">
                <a:latin typeface="Gill Sans MT" charset="0"/>
                <a:cs typeface="+mn-cs"/>
              </a:rPr>
              <a:t>R creates link-layer frame with B's MAC address as destination address, frame contains A-to-B IP datagram</a:t>
            </a:r>
            <a:endParaRPr lang="en-US" sz="2800" i="0" dirty="0">
              <a:latin typeface="Gill Sans MT" charset="0"/>
              <a:cs typeface="+mn-cs"/>
            </a:endParaRPr>
          </a:p>
        </p:txBody>
      </p:sp>
      <p:grpSp>
        <p:nvGrpSpPr>
          <p:cNvPr id="718926" name="Group 78"/>
          <p:cNvGrpSpPr>
            <a:grpSpLocks/>
          </p:cNvGrpSpPr>
          <p:nvPr/>
        </p:nvGrpSpPr>
        <p:grpSpPr bwMode="auto">
          <a:xfrm>
            <a:off x="4791075" y="2293938"/>
            <a:ext cx="2428876" cy="1519237"/>
            <a:chOff x="931" y="1414"/>
            <a:chExt cx="1530" cy="957"/>
          </a:xfrm>
        </p:grpSpPr>
        <p:sp>
          <p:nvSpPr>
            <p:cNvPr id="48155" name="Text Box 79"/>
            <p:cNvSpPr txBox="1">
              <a:spLocks noChangeArrowheads="1"/>
            </p:cNvSpPr>
            <p:nvPr/>
          </p:nvSpPr>
          <p:spPr bwMode="auto">
            <a:xfrm>
              <a:off x="931" y="1414"/>
              <a:ext cx="1530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>
                  <a:latin typeface="Arial" charset="0"/>
                  <a:cs typeface="+mn-cs"/>
                </a:rPr>
                <a:t>MAC src: </a:t>
              </a:r>
              <a:r>
                <a:rPr lang="en-US" sz="1200" i="0" dirty="0">
                  <a:solidFill>
                    <a:srgbClr val="FF0000"/>
                  </a:solidFill>
                  <a:latin typeface="Arial" charset="0"/>
                  <a:cs typeface="+mn-cs"/>
                </a:rPr>
                <a:t>1A-23-F9-CD-06-9B</a:t>
              </a:r>
            </a:p>
            <a:p>
              <a:pPr>
                <a:defRPr/>
              </a:pPr>
              <a:r>
                <a:rPr lang="en-US" sz="1200" i="0" dirty="0">
                  <a:latin typeface="Arial" charset="0"/>
                  <a:cs typeface="+mn-cs"/>
                </a:rPr>
                <a:t>  MAC dest: </a:t>
              </a:r>
              <a:r>
                <a:rPr lang="en-US" sz="1200" i="0" dirty="0">
                  <a:solidFill>
                    <a:srgbClr val="FF0000"/>
                  </a:solidFill>
                  <a:latin typeface="Arial" charset="0"/>
                  <a:cs typeface="+mn-cs"/>
                </a:rPr>
                <a:t>49-BD-D2-C7-56-2A</a:t>
              </a:r>
            </a:p>
            <a:p>
              <a:pPr>
                <a:defRPr/>
              </a:pPr>
              <a:endParaRPr lang="en-US" sz="1200" i="0" dirty="0">
                <a:solidFill>
                  <a:srgbClr val="FF0000"/>
                </a:solidFill>
                <a:latin typeface="Arial" charset="0"/>
                <a:cs typeface="+mn-cs"/>
              </a:endParaRPr>
            </a:p>
          </p:txBody>
        </p:sp>
        <p:grpSp>
          <p:nvGrpSpPr>
            <p:cNvPr id="138267" name="Group 80"/>
            <p:cNvGrpSpPr>
              <a:grpSpLocks/>
            </p:cNvGrpSpPr>
            <p:nvPr/>
          </p:nvGrpSpPr>
          <p:grpSpPr bwMode="auto">
            <a:xfrm>
              <a:off x="981" y="2182"/>
              <a:ext cx="1049" cy="189"/>
              <a:chOff x="2829" y="2040"/>
              <a:chExt cx="1049" cy="189"/>
            </a:xfrm>
          </p:grpSpPr>
          <p:sp>
            <p:nvSpPr>
              <p:cNvPr id="48161" name="Rectangle 81"/>
              <p:cNvSpPr>
                <a:spLocks noChangeArrowheads="1"/>
              </p:cNvSpPr>
              <p:nvPr/>
            </p:nvSpPr>
            <p:spPr bwMode="auto">
              <a:xfrm>
                <a:off x="2829" y="2042"/>
                <a:ext cx="1049" cy="185"/>
              </a:xfrm>
              <a:prstGeom prst="rect">
                <a:avLst/>
              </a:prstGeom>
              <a:solidFill>
                <a:srgbClr val="0000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8162" name="Rectangle 82"/>
              <p:cNvSpPr>
                <a:spLocks noChangeArrowheads="1"/>
              </p:cNvSpPr>
              <p:nvPr/>
            </p:nvSpPr>
            <p:spPr bwMode="auto">
              <a:xfrm>
                <a:off x="3078" y="2060"/>
                <a:ext cx="691" cy="15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8163" name="Line 83"/>
              <p:cNvSpPr>
                <a:spLocks noChangeShapeType="1"/>
              </p:cNvSpPr>
              <p:nvPr/>
            </p:nvSpPr>
            <p:spPr bwMode="auto">
              <a:xfrm>
                <a:off x="3180" y="2063"/>
                <a:ext cx="0" cy="15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8164" name="Line 84"/>
              <p:cNvSpPr>
                <a:spLocks noChangeShapeType="1"/>
              </p:cNvSpPr>
              <p:nvPr/>
            </p:nvSpPr>
            <p:spPr bwMode="auto">
              <a:xfrm>
                <a:off x="3276" y="2063"/>
                <a:ext cx="0" cy="15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8165" name="Line 85"/>
              <p:cNvSpPr>
                <a:spLocks noChangeShapeType="1"/>
              </p:cNvSpPr>
              <p:nvPr/>
            </p:nvSpPr>
            <p:spPr bwMode="auto">
              <a:xfrm>
                <a:off x="2910" y="2040"/>
                <a:ext cx="0" cy="189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8166" name="Line 86"/>
              <p:cNvSpPr>
                <a:spLocks noChangeShapeType="1"/>
              </p:cNvSpPr>
              <p:nvPr/>
            </p:nvSpPr>
            <p:spPr bwMode="auto">
              <a:xfrm>
                <a:off x="3006" y="2040"/>
                <a:ext cx="0" cy="189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sp>
          <p:nvSpPr>
            <p:cNvPr id="48157" name="Line 87"/>
            <p:cNvSpPr>
              <a:spLocks noChangeShapeType="1"/>
            </p:cNvSpPr>
            <p:nvPr/>
          </p:nvSpPr>
          <p:spPr bwMode="auto">
            <a:xfrm flipV="1">
              <a:off x="1018" y="1576"/>
              <a:ext cx="2" cy="70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8158" name="Line 88"/>
            <p:cNvSpPr>
              <a:spLocks noChangeShapeType="1"/>
            </p:cNvSpPr>
            <p:nvPr/>
          </p:nvSpPr>
          <p:spPr bwMode="auto">
            <a:xfrm flipV="1">
              <a:off x="1106" y="1680"/>
              <a:ext cx="0" cy="5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8159" name="Line 89"/>
            <p:cNvSpPr>
              <a:spLocks noChangeShapeType="1"/>
            </p:cNvSpPr>
            <p:nvPr/>
          </p:nvSpPr>
          <p:spPr bwMode="auto">
            <a:xfrm flipH="1" flipV="1">
              <a:off x="1276" y="1812"/>
              <a:ext cx="2" cy="4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8160" name="Line 90"/>
            <p:cNvSpPr>
              <a:spLocks noChangeShapeType="1"/>
            </p:cNvSpPr>
            <p:nvPr/>
          </p:nvSpPr>
          <p:spPr bwMode="auto">
            <a:xfrm>
              <a:off x="1368" y="1924"/>
              <a:ext cx="2" cy="3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138251" name="Group 91"/>
          <p:cNvGrpSpPr>
            <a:grpSpLocks/>
          </p:cNvGrpSpPr>
          <p:nvPr/>
        </p:nvGrpSpPr>
        <p:grpSpPr bwMode="auto">
          <a:xfrm>
            <a:off x="3952875" y="2767013"/>
            <a:ext cx="895350" cy="2038350"/>
            <a:chOff x="2823" y="1545"/>
            <a:chExt cx="564" cy="1284"/>
          </a:xfrm>
        </p:grpSpPr>
        <p:sp>
          <p:nvSpPr>
            <p:cNvPr id="138261" name="Freeform 92"/>
            <p:cNvSpPr>
              <a:spLocks/>
            </p:cNvSpPr>
            <p:nvPr/>
          </p:nvSpPr>
          <p:spPr bwMode="auto">
            <a:xfrm>
              <a:off x="2823" y="2265"/>
              <a:ext cx="564" cy="564"/>
            </a:xfrm>
            <a:custGeom>
              <a:avLst/>
              <a:gdLst>
                <a:gd name="T0" fmla="*/ 564 w 564"/>
                <a:gd name="T1" fmla="*/ 0 h 564"/>
                <a:gd name="T2" fmla="*/ 287 w 564"/>
                <a:gd name="T3" fmla="*/ 564 h 564"/>
                <a:gd name="T4" fmla="*/ 0 w 564"/>
                <a:gd name="T5" fmla="*/ 0 h 564"/>
                <a:gd name="T6" fmla="*/ 564 w 564"/>
                <a:gd name="T7" fmla="*/ 0 h 56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64" h="564">
                  <a:moveTo>
                    <a:pt x="564" y="0"/>
                  </a:moveTo>
                  <a:lnTo>
                    <a:pt x="287" y="564"/>
                  </a:lnTo>
                  <a:lnTo>
                    <a:pt x="0" y="0"/>
                  </a:lnTo>
                  <a:lnTo>
                    <a:pt x="564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48151" name="Rectangle 93"/>
            <p:cNvSpPr>
              <a:spLocks noChangeArrowheads="1"/>
            </p:cNvSpPr>
            <p:nvPr/>
          </p:nvSpPr>
          <p:spPr bwMode="auto">
            <a:xfrm>
              <a:off x="2872" y="1877"/>
              <a:ext cx="493" cy="47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8152" name="Text Box 94"/>
            <p:cNvSpPr txBox="1">
              <a:spLocks noChangeArrowheads="1"/>
            </p:cNvSpPr>
            <p:nvPr/>
          </p:nvSpPr>
          <p:spPr bwMode="auto">
            <a:xfrm>
              <a:off x="2941" y="1545"/>
              <a:ext cx="336" cy="8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endParaRPr lang="en-US" sz="1600" i="0" dirty="0">
                <a:latin typeface="Arial" charset="0"/>
                <a:cs typeface="+mn-cs"/>
              </a:endParaRPr>
            </a:p>
            <a:p>
              <a:pPr algn="ctr">
                <a:defRPr/>
              </a:pPr>
              <a:endParaRPr lang="en-US" sz="1600" i="0" dirty="0">
                <a:latin typeface="Arial" charset="0"/>
                <a:cs typeface="+mn-cs"/>
              </a:endParaRPr>
            </a:p>
            <a:p>
              <a:pPr algn="ctr">
                <a:defRPr/>
              </a:pPr>
              <a:r>
                <a:rPr lang="en-US" sz="1600" i="0" dirty="0">
                  <a:latin typeface="Arial" charset="0"/>
                  <a:cs typeface="+mn-cs"/>
                </a:rPr>
                <a:t>IP</a:t>
              </a:r>
            </a:p>
            <a:p>
              <a:pPr algn="ctr">
                <a:defRPr/>
              </a:pPr>
              <a:r>
                <a:rPr lang="en-US" sz="1600" i="0" dirty="0">
                  <a:latin typeface="Arial" charset="0"/>
                  <a:cs typeface="+mn-cs"/>
                </a:rPr>
                <a:t>Eth</a:t>
              </a:r>
            </a:p>
            <a:p>
              <a:pPr algn="ctr">
                <a:defRPr/>
              </a:pPr>
              <a:r>
                <a:rPr lang="en-US" sz="1600" i="0" dirty="0">
                  <a:latin typeface="Arial" charset="0"/>
                  <a:cs typeface="+mn-cs"/>
                </a:rPr>
                <a:t>Phy</a:t>
              </a:r>
            </a:p>
          </p:txBody>
        </p:sp>
        <p:sp>
          <p:nvSpPr>
            <p:cNvPr id="48153" name="Line 95"/>
            <p:cNvSpPr>
              <a:spLocks noChangeShapeType="1"/>
            </p:cNvSpPr>
            <p:nvPr/>
          </p:nvSpPr>
          <p:spPr bwMode="auto">
            <a:xfrm>
              <a:off x="2868" y="2039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8154" name="Line 96"/>
            <p:cNvSpPr>
              <a:spLocks noChangeShapeType="1"/>
            </p:cNvSpPr>
            <p:nvPr/>
          </p:nvSpPr>
          <p:spPr bwMode="auto">
            <a:xfrm>
              <a:off x="2865" y="2198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138252" name="Group 113"/>
          <p:cNvGrpSpPr>
            <a:grpSpLocks/>
          </p:cNvGrpSpPr>
          <p:nvPr/>
        </p:nvGrpSpPr>
        <p:grpSpPr bwMode="auto">
          <a:xfrm>
            <a:off x="8061325" y="2478088"/>
            <a:ext cx="928688" cy="1954212"/>
            <a:chOff x="250" y="1380"/>
            <a:chExt cx="585" cy="1231"/>
          </a:xfrm>
        </p:grpSpPr>
        <p:sp>
          <p:nvSpPr>
            <p:cNvPr id="138254" name="Freeform 106"/>
            <p:cNvSpPr>
              <a:spLocks/>
            </p:cNvSpPr>
            <p:nvPr/>
          </p:nvSpPr>
          <p:spPr bwMode="auto">
            <a:xfrm>
              <a:off x="250" y="1414"/>
              <a:ext cx="582" cy="1197"/>
            </a:xfrm>
            <a:custGeom>
              <a:avLst/>
              <a:gdLst>
                <a:gd name="T0" fmla="*/ 582 w 582"/>
                <a:gd name="T1" fmla="*/ 781 h 1197"/>
                <a:gd name="T2" fmla="*/ 0 w 582"/>
                <a:gd name="T3" fmla="*/ 1197 h 1197"/>
                <a:gd name="T4" fmla="*/ 83 w 582"/>
                <a:gd name="T5" fmla="*/ 0 h 1197"/>
                <a:gd name="T6" fmla="*/ 582 w 582"/>
                <a:gd name="T7" fmla="*/ 781 h 119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82" h="1197">
                  <a:moveTo>
                    <a:pt x="582" y="781"/>
                  </a:moveTo>
                  <a:lnTo>
                    <a:pt x="0" y="1197"/>
                  </a:lnTo>
                  <a:lnTo>
                    <a:pt x="83" y="0"/>
                  </a:lnTo>
                  <a:lnTo>
                    <a:pt x="582" y="781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48144" name="Rectangle 107"/>
            <p:cNvSpPr>
              <a:spLocks noChangeArrowheads="1"/>
            </p:cNvSpPr>
            <p:nvPr/>
          </p:nvSpPr>
          <p:spPr bwMode="auto">
            <a:xfrm>
              <a:off x="338" y="1399"/>
              <a:ext cx="493" cy="79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8145" name="Text Box 108"/>
            <p:cNvSpPr txBox="1">
              <a:spLocks noChangeArrowheads="1"/>
            </p:cNvSpPr>
            <p:nvPr/>
          </p:nvSpPr>
          <p:spPr bwMode="auto">
            <a:xfrm>
              <a:off x="413" y="1380"/>
              <a:ext cx="336" cy="8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endParaRPr lang="en-US" sz="1600" i="0" dirty="0">
                <a:latin typeface="Arial" charset="0"/>
                <a:cs typeface="+mn-cs"/>
              </a:endParaRPr>
            </a:p>
            <a:p>
              <a:pPr algn="ctr">
                <a:defRPr/>
              </a:pPr>
              <a:endParaRPr lang="en-US" sz="1600" i="0" dirty="0">
                <a:latin typeface="Arial" charset="0"/>
                <a:cs typeface="+mn-cs"/>
              </a:endParaRPr>
            </a:p>
            <a:p>
              <a:pPr algn="ctr">
                <a:defRPr/>
              </a:pPr>
              <a:r>
                <a:rPr lang="en-US" sz="1600" i="0" dirty="0">
                  <a:latin typeface="Arial" charset="0"/>
                  <a:cs typeface="+mn-cs"/>
                </a:rPr>
                <a:t>IP</a:t>
              </a:r>
            </a:p>
            <a:p>
              <a:pPr algn="ctr">
                <a:defRPr/>
              </a:pPr>
              <a:r>
                <a:rPr lang="en-US" sz="1600" i="0" dirty="0">
                  <a:latin typeface="Arial" charset="0"/>
                  <a:cs typeface="+mn-cs"/>
                </a:rPr>
                <a:t>Eth</a:t>
              </a:r>
            </a:p>
            <a:p>
              <a:pPr algn="ctr">
                <a:defRPr/>
              </a:pPr>
              <a:r>
                <a:rPr lang="en-US" sz="1600" i="0" dirty="0">
                  <a:latin typeface="Arial" charset="0"/>
                  <a:cs typeface="+mn-cs"/>
                </a:rPr>
                <a:t>Phy</a:t>
              </a:r>
            </a:p>
          </p:txBody>
        </p:sp>
        <p:sp>
          <p:nvSpPr>
            <p:cNvPr id="48146" name="Line 109"/>
            <p:cNvSpPr>
              <a:spLocks noChangeShapeType="1"/>
            </p:cNvSpPr>
            <p:nvPr/>
          </p:nvSpPr>
          <p:spPr bwMode="auto">
            <a:xfrm>
              <a:off x="346" y="1868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8147" name="Line 110"/>
            <p:cNvSpPr>
              <a:spLocks noChangeShapeType="1"/>
            </p:cNvSpPr>
            <p:nvPr/>
          </p:nvSpPr>
          <p:spPr bwMode="auto">
            <a:xfrm>
              <a:off x="343" y="2027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8148" name="Line 111"/>
            <p:cNvSpPr>
              <a:spLocks noChangeShapeType="1"/>
            </p:cNvSpPr>
            <p:nvPr/>
          </p:nvSpPr>
          <p:spPr bwMode="auto">
            <a:xfrm>
              <a:off x="340" y="2186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8149" name="Line 112"/>
            <p:cNvSpPr>
              <a:spLocks noChangeShapeType="1"/>
            </p:cNvSpPr>
            <p:nvPr/>
          </p:nvSpPr>
          <p:spPr bwMode="auto">
            <a:xfrm>
              <a:off x="330" y="1698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pic>
        <p:nvPicPr>
          <p:cNvPr id="138253" name="Picture 15" descr="underline_base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38" y="763588"/>
            <a:ext cx="77692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36</a:t>
            </a:fld>
            <a:endParaRPr lang="en-US" sz="1200" dirty="0">
              <a:latin typeface="Tahoma" charset="0"/>
            </a:endParaRPr>
          </a:p>
        </p:txBody>
      </p:sp>
      <p:sp>
        <p:nvSpPr>
          <p:cNvPr id="11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</p:spTree>
    <p:extLst>
      <p:ext uri="{BB962C8B-B14F-4D97-AF65-F5344CB8AC3E}">
        <p14:creationId xmlns:p14="http://schemas.microsoft.com/office/powerpoint/2010/main" val="1427104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718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7189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18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850" grpId="0" animBg="1"/>
      <p:bldP spid="718924" grpId="0"/>
      <p:bldP spid="71892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0289" name="Group 101"/>
          <p:cNvGrpSpPr>
            <a:grpSpLocks/>
          </p:cNvGrpSpPr>
          <p:nvPr/>
        </p:nvGrpSpPr>
        <p:grpSpPr bwMode="auto">
          <a:xfrm>
            <a:off x="709613" y="3962400"/>
            <a:ext cx="8221662" cy="2349500"/>
            <a:chOff x="709613" y="3962400"/>
            <a:chExt cx="8221662" cy="2349500"/>
          </a:xfrm>
        </p:grpSpPr>
        <p:grpSp>
          <p:nvGrpSpPr>
            <p:cNvPr id="140334" name="Group 102"/>
            <p:cNvGrpSpPr>
              <a:grpSpLocks/>
            </p:cNvGrpSpPr>
            <p:nvPr/>
          </p:nvGrpSpPr>
          <p:grpSpPr bwMode="auto">
            <a:xfrm>
              <a:off x="6979920" y="5354320"/>
              <a:ext cx="711200" cy="601028"/>
              <a:chOff x="7179310" y="4033520"/>
              <a:chExt cx="1009650" cy="855028"/>
            </a:xfrm>
          </p:grpSpPr>
          <p:grpSp>
            <p:nvGrpSpPr>
              <p:cNvPr id="140393" name="Group 44"/>
              <p:cNvGrpSpPr>
                <a:grpSpLocks/>
              </p:cNvGrpSpPr>
              <p:nvPr/>
            </p:nvGrpSpPr>
            <p:grpSpPr bwMode="auto">
              <a:xfrm>
                <a:off x="7179310" y="4033520"/>
                <a:ext cx="1009650" cy="855028"/>
                <a:chOff x="-44" y="1473"/>
                <a:chExt cx="981" cy="1105"/>
              </a:xfrm>
            </p:grpSpPr>
            <p:pic>
              <p:nvPicPr>
                <p:cNvPr id="140395" name="Picture 45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3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40396" name="Freeform 46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sp>
            <p:nvSpPr>
              <p:cNvPr id="163" name="Rectangle 43"/>
              <p:cNvSpPr>
                <a:spLocks noChangeArrowheads="1"/>
              </p:cNvSpPr>
              <p:nvPr/>
            </p:nvSpPr>
            <p:spPr bwMode="auto">
              <a:xfrm rot="16200000">
                <a:off x="7439930" y="4308572"/>
                <a:ext cx="126470" cy="196070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40335" name="Group 103"/>
            <p:cNvGrpSpPr>
              <a:grpSpLocks/>
            </p:cNvGrpSpPr>
            <p:nvPr/>
          </p:nvGrpSpPr>
          <p:grpSpPr bwMode="auto">
            <a:xfrm>
              <a:off x="1046480" y="3962400"/>
              <a:ext cx="1026163" cy="761428"/>
              <a:chOff x="1046480" y="3962400"/>
              <a:chExt cx="1026163" cy="761428"/>
            </a:xfrm>
          </p:grpSpPr>
          <p:sp>
            <p:nvSpPr>
              <p:cNvPr id="158" name="Rectangle 48"/>
              <p:cNvSpPr>
                <a:spLocks noChangeArrowheads="1"/>
              </p:cNvSpPr>
              <p:nvPr/>
            </p:nvSpPr>
            <p:spPr bwMode="auto">
              <a:xfrm rot="16200000">
                <a:off x="1893887" y="4300538"/>
                <a:ext cx="111125" cy="247650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grpSp>
            <p:nvGrpSpPr>
              <p:cNvPr id="140390" name="Group 49"/>
              <p:cNvGrpSpPr>
                <a:grpSpLocks/>
              </p:cNvGrpSpPr>
              <p:nvPr/>
            </p:nvGrpSpPr>
            <p:grpSpPr bwMode="auto">
              <a:xfrm>
                <a:off x="1046480" y="3962400"/>
                <a:ext cx="936071" cy="761428"/>
                <a:chOff x="-44" y="1473"/>
                <a:chExt cx="981" cy="1105"/>
              </a:xfrm>
            </p:grpSpPr>
            <p:pic>
              <p:nvPicPr>
                <p:cNvPr id="140391" name="Picture 50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4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40392" name="Freeform 51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</p:grpSp>
        <p:sp>
          <p:nvSpPr>
            <p:cNvPr id="105" name="Text Box 4"/>
            <p:cNvSpPr txBox="1">
              <a:spLocks noChangeArrowheads="1"/>
            </p:cNvSpPr>
            <p:nvPr/>
          </p:nvSpPr>
          <p:spPr bwMode="auto">
            <a:xfrm>
              <a:off x="4224338" y="4381500"/>
              <a:ext cx="376237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i="0" dirty="0">
                  <a:solidFill>
                    <a:srgbClr val="FF0000"/>
                  </a:solidFill>
                  <a:latin typeface="+mn-lt"/>
                  <a:ea typeface="+mn-ea"/>
                  <a:cs typeface="+mn-cs"/>
                </a:rPr>
                <a:t>R</a:t>
              </a:r>
              <a:endParaRPr lang="en-US" i="0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9202" name="Text Box 21"/>
            <p:cNvSpPr txBox="1">
              <a:spLocks noChangeArrowheads="1"/>
            </p:cNvSpPr>
            <p:nvPr/>
          </p:nvSpPr>
          <p:spPr bwMode="auto">
            <a:xfrm>
              <a:off x="3868738" y="5378450"/>
              <a:ext cx="1543050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>
                  <a:latin typeface="Arial" charset="0"/>
                  <a:cs typeface="+mn-cs"/>
                </a:rPr>
                <a:t>1A-23-F9-CD-06-9B</a:t>
              </a:r>
            </a:p>
          </p:txBody>
        </p:sp>
        <p:sp>
          <p:nvSpPr>
            <p:cNvPr id="49203" name="Text Box 22"/>
            <p:cNvSpPr txBox="1">
              <a:spLocks noChangeArrowheads="1"/>
            </p:cNvSpPr>
            <p:nvPr/>
          </p:nvSpPr>
          <p:spPr bwMode="auto">
            <a:xfrm>
              <a:off x="4016375" y="5205413"/>
              <a:ext cx="1322388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>
                  <a:latin typeface="Arial" charset="0"/>
                  <a:cs typeface="+mn-cs"/>
                </a:rPr>
                <a:t>222.222.222.220</a:t>
              </a:r>
            </a:p>
          </p:txBody>
        </p:sp>
        <p:grpSp>
          <p:nvGrpSpPr>
            <p:cNvPr id="140339" name="Group 23"/>
            <p:cNvGrpSpPr>
              <a:grpSpLocks/>
            </p:cNvGrpSpPr>
            <p:nvPr/>
          </p:nvGrpSpPr>
          <p:grpSpPr bwMode="auto">
            <a:xfrm>
              <a:off x="3044825" y="5794375"/>
              <a:ext cx="1541463" cy="449263"/>
              <a:chOff x="1934" y="2405"/>
              <a:chExt cx="971" cy="283"/>
            </a:xfrm>
          </p:grpSpPr>
          <p:sp>
            <p:nvSpPr>
              <p:cNvPr id="49252" name="Text Box 24"/>
              <p:cNvSpPr txBox="1">
                <a:spLocks noChangeArrowheads="1"/>
              </p:cNvSpPr>
              <p:nvPr/>
            </p:nvSpPr>
            <p:spPr bwMode="auto">
              <a:xfrm>
                <a:off x="1934" y="2405"/>
                <a:ext cx="833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dirty="0">
                    <a:latin typeface="Arial" charset="0"/>
                    <a:cs typeface="+mn-cs"/>
                  </a:rPr>
                  <a:t>111.111.111.110</a:t>
                </a:r>
              </a:p>
            </p:txBody>
          </p:sp>
          <p:sp>
            <p:nvSpPr>
              <p:cNvPr id="49253" name="Text Box 25"/>
              <p:cNvSpPr txBox="1">
                <a:spLocks noChangeArrowheads="1"/>
              </p:cNvSpPr>
              <p:nvPr/>
            </p:nvSpPr>
            <p:spPr bwMode="auto">
              <a:xfrm>
                <a:off x="1938" y="2515"/>
                <a:ext cx="967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dirty="0">
                    <a:latin typeface="Arial" charset="0"/>
                    <a:cs typeface="+mn-cs"/>
                  </a:rPr>
                  <a:t>E6-E9-00-17-BB-4B</a:t>
                </a:r>
              </a:p>
            </p:txBody>
          </p:sp>
        </p:grpSp>
        <p:sp>
          <p:nvSpPr>
            <p:cNvPr id="49205" name="Text Box 26"/>
            <p:cNvSpPr txBox="1">
              <a:spLocks noChangeArrowheads="1"/>
            </p:cNvSpPr>
            <p:nvPr/>
          </p:nvSpPr>
          <p:spPr bwMode="auto">
            <a:xfrm>
              <a:off x="952500" y="6037263"/>
              <a:ext cx="1627188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>
                  <a:latin typeface="Arial" charset="0"/>
                  <a:cs typeface="+mn-cs"/>
                </a:rPr>
                <a:t>CC-49-DE-D0-AB-7D</a:t>
              </a:r>
            </a:p>
          </p:txBody>
        </p:sp>
        <p:sp>
          <p:nvSpPr>
            <p:cNvPr id="49206" name="Text Box 27"/>
            <p:cNvSpPr txBox="1">
              <a:spLocks noChangeArrowheads="1"/>
            </p:cNvSpPr>
            <p:nvPr/>
          </p:nvSpPr>
          <p:spPr bwMode="auto">
            <a:xfrm>
              <a:off x="942975" y="5854700"/>
              <a:ext cx="1322388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>
                  <a:latin typeface="Arial" charset="0"/>
                  <a:cs typeface="+mn-cs"/>
                </a:rPr>
                <a:t>111.111.111.112</a:t>
              </a:r>
            </a:p>
          </p:txBody>
        </p:sp>
        <p:sp>
          <p:nvSpPr>
            <p:cNvPr id="49207" name="Text Box 30"/>
            <p:cNvSpPr txBox="1">
              <a:spLocks noChangeArrowheads="1"/>
            </p:cNvSpPr>
            <p:nvPr/>
          </p:nvSpPr>
          <p:spPr bwMode="auto">
            <a:xfrm>
              <a:off x="709613" y="4741863"/>
              <a:ext cx="1322387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>
                  <a:latin typeface="Arial" charset="0"/>
                  <a:cs typeface="+mn-cs"/>
                </a:rPr>
                <a:t>111.111.111.111</a:t>
              </a:r>
            </a:p>
          </p:txBody>
        </p:sp>
        <p:sp>
          <p:nvSpPr>
            <p:cNvPr id="49208" name="Text Box 33"/>
            <p:cNvSpPr txBox="1">
              <a:spLocks noChangeArrowheads="1"/>
            </p:cNvSpPr>
            <p:nvPr/>
          </p:nvSpPr>
          <p:spPr bwMode="auto">
            <a:xfrm>
              <a:off x="730250" y="4927600"/>
              <a:ext cx="1509713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>
                  <a:latin typeface="Arial" charset="0"/>
                  <a:cs typeface="+mn-cs"/>
                </a:rPr>
                <a:t>74-29-9C-E8-FF-55</a:t>
              </a:r>
            </a:p>
          </p:txBody>
        </p:sp>
        <p:sp>
          <p:nvSpPr>
            <p:cNvPr id="140344" name="Freeform 39"/>
            <p:cNvSpPr>
              <a:spLocks/>
            </p:cNvSpPr>
            <p:nvPr/>
          </p:nvSpPr>
          <p:spPr bwMode="auto">
            <a:xfrm>
              <a:off x="2365375" y="4437063"/>
              <a:ext cx="839788" cy="1069975"/>
            </a:xfrm>
            <a:custGeom>
              <a:avLst/>
              <a:gdLst>
                <a:gd name="T0" fmla="*/ 2147483647 w 1005"/>
                <a:gd name="T1" fmla="*/ 2147483647 h 996"/>
                <a:gd name="T2" fmla="*/ 2147483647 w 1005"/>
                <a:gd name="T3" fmla="*/ 2147483647 h 996"/>
                <a:gd name="T4" fmla="*/ 2147483647 w 1005"/>
                <a:gd name="T5" fmla="*/ 2147483647 h 996"/>
                <a:gd name="T6" fmla="*/ 2147483647 w 1005"/>
                <a:gd name="T7" fmla="*/ 2147483647 h 996"/>
                <a:gd name="T8" fmla="*/ 2147483647 w 1005"/>
                <a:gd name="T9" fmla="*/ 2147483647 h 996"/>
                <a:gd name="T10" fmla="*/ 2147483647 w 1005"/>
                <a:gd name="T11" fmla="*/ 2147483647 h 996"/>
                <a:gd name="T12" fmla="*/ 2147483647 w 1005"/>
                <a:gd name="T13" fmla="*/ 2147483647 h 996"/>
                <a:gd name="T14" fmla="*/ 2147483647 w 1005"/>
                <a:gd name="T15" fmla="*/ 2147483647 h 996"/>
                <a:gd name="T16" fmla="*/ 2147483647 w 1005"/>
                <a:gd name="T17" fmla="*/ 2147483647 h 996"/>
                <a:gd name="T18" fmla="*/ 2147483647 w 1005"/>
                <a:gd name="T19" fmla="*/ 2147483647 h 996"/>
                <a:gd name="T20" fmla="*/ 2147483647 w 1005"/>
                <a:gd name="T21" fmla="*/ 2147483647 h 996"/>
                <a:gd name="T22" fmla="*/ 2147483647 w 1005"/>
                <a:gd name="T23" fmla="*/ 2147483647 h 996"/>
                <a:gd name="T24" fmla="*/ 2147483647 w 1005"/>
                <a:gd name="T25" fmla="*/ 2147483647 h 99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05" h="996">
                  <a:moveTo>
                    <a:pt x="307" y="83"/>
                  </a:moveTo>
                  <a:cubicBezTo>
                    <a:pt x="218" y="117"/>
                    <a:pt x="182" y="156"/>
                    <a:pt x="134" y="227"/>
                  </a:cubicBezTo>
                  <a:cubicBezTo>
                    <a:pt x="86" y="298"/>
                    <a:pt x="38" y="426"/>
                    <a:pt x="19" y="507"/>
                  </a:cubicBezTo>
                  <a:cubicBezTo>
                    <a:pt x="0" y="588"/>
                    <a:pt x="8" y="648"/>
                    <a:pt x="19" y="716"/>
                  </a:cubicBezTo>
                  <a:cubicBezTo>
                    <a:pt x="30" y="784"/>
                    <a:pt x="54" y="873"/>
                    <a:pt x="84" y="918"/>
                  </a:cubicBezTo>
                  <a:cubicBezTo>
                    <a:pt x="114" y="963"/>
                    <a:pt x="148" y="984"/>
                    <a:pt x="199" y="990"/>
                  </a:cubicBezTo>
                  <a:cubicBezTo>
                    <a:pt x="250" y="996"/>
                    <a:pt x="310" y="961"/>
                    <a:pt x="393" y="954"/>
                  </a:cubicBezTo>
                  <a:cubicBezTo>
                    <a:pt x="476" y="947"/>
                    <a:pt x="614" y="967"/>
                    <a:pt x="696" y="947"/>
                  </a:cubicBezTo>
                  <a:cubicBezTo>
                    <a:pt x="778" y="927"/>
                    <a:pt x="833" y="898"/>
                    <a:pt x="883" y="831"/>
                  </a:cubicBezTo>
                  <a:cubicBezTo>
                    <a:pt x="933" y="764"/>
                    <a:pt x="991" y="644"/>
                    <a:pt x="998" y="543"/>
                  </a:cubicBezTo>
                  <a:cubicBezTo>
                    <a:pt x="1005" y="442"/>
                    <a:pt x="981" y="313"/>
                    <a:pt x="926" y="227"/>
                  </a:cubicBezTo>
                  <a:cubicBezTo>
                    <a:pt x="871" y="141"/>
                    <a:pt x="768" y="50"/>
                    <a:pt x="667" y="25"/>
                  </a:cubicBezTo>
                  <a:cubicBezTo>
                    <a:pt x="566" y="0"/>
                    <a:pt x="396" y="49"/>
                    <a:pt x="307" y="83"/>
                  </a:cubicBezTo>
                  <a:close/>
                </a:path>
              </a:pathLst>
            </a:custGeom>
            <a:solidFill>
              <a:srgbClr val="00CCFF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49210" name="Line 40"/>
            <p:cNvSpPr>
              <a:spLocks noChangeShapeType="1"/>
            </p:cNvSpPr>
            <p:nvPr/>
          </p:nvSpPr>
          <p:spPr bwMode="auto">
            <a:xfrm>
              <a:off x="2062163" y="4416425"/>
              <a:ext cx="438150" cy="2301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9211" name="Line 41"/>
            <p:cNvSpPr>
              <a:spLocks noChangeShapeType="1"/>
            </p:cNvSpPr>
            <p:nvPr/>
          </p:nvSpPr>
          <p:spPr bwMode="auto">
            <a:xfrm flipV="1">
              <a:off x="2185988" y="5360988"/>
              <a:ext cx="231775" cy="2555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9212" name="Line 42"/>
            <p:cNvSpPr>
              <a:spLocks noChangeShapeType="1"/>
            </p:cNvSpPr>
            <p:nvPr/>
          </p:nvSpPr>
          <p:spPr bwMode="auto">
            <a:xfrm>
              <a:off x="3184525" y="4954588"/>
              <a:ext cx="584200" cy="95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9213" name="Line 44"/>
            <p:cNvSpPr>
              <a:spLocks noChangeShapeType="1"/>
            </p:cNvSpPr>
            <p:nvPr/>
          </p:nvSpPr>
          <p:spPr bwMode="auto">
            <a:xfrm flipV="1">
              <a:off x="2101850" y="5711825"/>
              <a:ext cx="0" cy="1635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9214" name="Line 45"/>
            <p:cNvSpPr>
              <a:spLocks noChangeShapeType="1"/>
            </p:cNvSpPr>
            <p:nvPr/>
          </p:nvSpPr>
          <p:spPr bwMode="auto">
            <a:xfrm flipH="1" flipV="1">
              <a:off x="1976438" y="4489450"/>
              <a:ext cx="0" cy="3984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9215" name="Line 46"/>
            <p:cNvSpPr>
              <a:spLocks noChangeShapeType="1"/>
            </p:cNvSpPr>
            <p:nvPr/>
          </p:nvSpPr>
          <p:spPr bwMode="auto">
            <a:xfrm>
              <a:off x="3854450" y="5021263"/>
              <a:ext cx="0" cy="7508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9216" name="Line 47"/>
            <p:cNvSpPr>
              <a:spLocks noChangeShapeType="1"/>
            </p:cNvSpPr>
            <p:nvPr/>
          </p:nvSpPr>
          <p:spPr bwMode="auto">
            <a:xfrm flipH="1" flipV="1">
              <a:off x="4935538" y="5011738"/>
              <a:ext cx="4762" cy="2206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121" name="Text Box 58"/>
            <p:cNvSpPr txBox="1">
              <a:spLocks noChangeArrowheads="1"/>
            </p:cNvSpPr>
            <p:nvPr/>
          </p:nvSpPr>
          <p:spPr bwMode="auto">
            <a:xfrm>
              <a:off x="719138" y="4156075"/>
              <a:ext cx="390525" cy="4619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i="0" dirty="0">
                  <a:solidFill>
                    <a:srgbClr val="FF0000"/>
                  </a:solidFill>
                  <a:latin typeface="+mj-lt"/>
                  <a:ea typeface="+mn-ea"/>
                  <a:cs typeface="+mn-cs"/>
                </a:rPr>
                <a:t>A</a:t>
              </a:r>
            </a:p>
          </p:txBody>
        </p:sp>
        <p:sp>
          <p:nvSpPr>
            <p:cNvPr id="49218" name="Line 60"/>
            <p:cNvSpPr>
              <a:spLocks noChangeShapeType="1"/>
            </p:cNvSpPr>
            <p:nvPr/>
          </p:nvSpPr>
          <p:spPr bwMode="auto">
            <a:xfrm>
              <a:off x="5045075" y="4921250"/>
              <a:ext cx="11985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140354" name="Group 63"/>
            <p:cNvGrpSpPr>
              <a:grpSpLocks/>
            </p:cNvGrpSpPr>
            <p:nvPr/>
          </p:nvGrpSpPr>
          <p:grpSpPr bwMode="auto">
            <a:xfrm>
              <a:off x="7372350" y="4845050"/>
              <a:ext cx="1558925" cy="460375"/>
              <a:chOff x="4351" y="2786"/>
              <a:chExt cx="982" cy="290"/>
            </a:xfrm>
          </p:grpSpPr>
          <p:sp>
            <p:nvSpPr>
              <p:cNvPr id="49250" name="Text Box 64"/>
              <p:cNvSpPr txBox="1">
                <a:spLocks noChangeArrowheads="1"/>
              </p:cNvSpPr>
              <p:nvPr/>
            </p:nvSpPr>
            <p:spPr bwMode="auto">
              <a:xfrm>
                <a:off x="4352" y="2786"/>
                <a:ext cx="833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dirty="0">
                    <a:latin typeface="Arial" charset="0"/>
                    <a:cs typeface="+mn-cs"/>
                  </a:rPr>
                  <a:t>222.222.222.222</a:t>
                </a:r>
              </a:p>
            </p:txBody>
          </p:sp>
          <p:sp>
            <p:nvSpPr>
              <p:cNvPr id="49251" name="Text Box 65"/>
              <p:cNvSpPr txBox="1">
                <a:spLocks noChangeArrowheads="1"/>
              </p:cNvSpPr>
              <p:nvPr/>
            </p:nvSpPr>
            <p:spPr bwMode="auto">
              <a:xfrm>
                <a:off x="4351" y="2904"/>
                <a:ext cx="982" cy="17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dirty="0">
                    <a:latin typeface="Arial" charset="0"/>
                    <a:cs typeface="+mn-cs"/>
                  </a:rPr>
                  <a:t>49-BD-D2-C7-56-2A</a:t>
                </a:r>
              </a:p>
            </p:txBody>
          </p:sp>
        </p:grpSp>
        <p:sp>
          <p:nvSpPr>
            <p:cNvPr id="49220" name="Line 67"/>
            <p:cNvSpPr>
              <a:spLocks noChangeShapeType="1"/>
            </p:cNvSpPr>
            <p:nvPr/>
          </p:nvSpPr>
          <p:spPr bwMode="auto">
            <a:xfrm flipV="1">
              <a:off x="6943725" y="4416425"/>
              <a:ext cx="450850" cy="3175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9221" name="Line 68"/>
            <p:cNvSpPr>
              <a:spLocks noChangeShapeType="1"/>
            </p:cNvSpPr>
            <p:nvPr/>
          </p:nvSpPr>
          <p:spPr bwMode="auto">
            <a:xfrm flipH="1" flipV="1">
              <a:off x="7469188" y="4492625"/>
              <a:ext cx="11112" cy="3889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9222" name="Text Box 71"/>
            <p:cNvSpPr txBox="1">
              <a:spLocks noChangeArrowheads="1"/>
            </p:cNvSpPr>
            <p:nvPr/>
          </p:nvSpPr>
          <p:spPr bwMode="auto">
            <a:xfrm>
              <a:off x="7073900" y="5811838"/>
              <a:ext cx="1322388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>
                  <a:latin typeface="Arial" charset="0"/>
                  <a:cs typeface="+mn-cs"/>
                </a:rPr>
                <a:t>222.222.222.221</a:t>
              </a:r>
            </a:p>
          </p:txBody>
        </p:sp>
        <p:sp>
          <p:nvSpPr>
            <p:cNvPr id="49223" name="Text Box 72"/>
            <p:cNvSpPr txBox="1">
              <a:spLocks noChangeArrowheads="1"/>
            </p:cNvSpPr>
            <p:nvPr/>
          </p:nvSpPr>
          <p:spPr bwMode="auto">
            <a:xfrm>
              <a:off x="7077075" y="5986463"/>
              <a:ext cx="1501775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>
                  <a:latin typeface="Arial" charset="0"/>
                  <a:cs typeface="+mn-cs"/>
                </a:rPr>
                <a:t>88-B2-2F-54-1A-0F</a:t>
              </a:r>
            </a:p>
          </p:txBody>
        </p:sp>
        <p:sp>
          <p:nvSpPr>
            <p:cNvPr id="49224" name="Line 73"/>
            <p:cNvSpPr>
              <a:spLocks noChangeShapeType="1"/>
            </p:cNvSpPr>
            <p:nvPr/>
          </p:nvSpPr>
          <p:spPr bwMode="auto">
            <a:xfrm flipH="1" flipV="1">
              <a:off x="6873875" y="5313363"/>
              <a:ext cx="254000" cy="2508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9225" name="Line 74"/>
            <p:cNvSpPr>
              <a:spLocks noChangeShapeType="1"/>
            </p:cNvSpPr>
            <p:nvPr/>
          </p:nvSpPr>
          <p:spPr bwMode="auto">
            <a:xfrm flipH="1">
              <a:off x="7208838" y="5654675"/>
              <a:ext cx="4762" cy="2016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140361" name="Freeform 75"/>
            <p:cNvSpPr>
              <a:spLocks/>
            </p:cNvSpPr>
            <p:nvPr/>
          </p:nvSpPr>
          <p:spPr bwMode="auto">
            <a:xfrm>
              <a:off x="6203950" y="4440238"/>
              <a:ext cx="765175" cy="1081088"/>
            </a:xfrm>
            <a:custGeom>
              <a:avLst/>
              <a:gdLst>
                <a:gd name="T0" fmla="*/ 2147483647 w 1005"/>
                <a:gd name="T1" fmla="*/ 2147483647 h 996"/>
                <a:gd name="T2" fmla="*/ 2147483647 w 1005"/>
                <a:gd name="T3" fmla="*/ 2147483647 h 996"/>
                <a:gd name="T4" fmla="*/ 2147483647 w 1005"/>
                <a:gd name="T5" fmla="*/ 2147483647 h 996"/>
                <a:gd name="T6" fmla="*/ 2147483647 w 1005"/>
                <a:gd name="T7" fmla="*/ 2147483647 h 996"/>
                <a:gd name="T8" fmla="*/ 2147483647 w 1005"/>
                <a:gd name="T9" fmla="*/ 2147483647 h 996"/>
                <a:gd name="T10" fmla="*/ 2147483647 w 1005"/>
                <a:gd name="T11" fmla="*/ 2147483647 h 996"/>
                <a:gd name="T12" fmla="*/ 2147483647 w 1005"/>
                <a:gd name="T13" fmla="*/ 2147483647 h 996"/>
                <a:gd name="T14" fmla="*/ 2147483647 w 1005"/>
                <a:gd name="T15" fmla="*/ 2147483647 h 996"/>
                <a:gd name="T16" fmla="*/ 2147483647 w 1005"/>
                <a:gd name="T17" fmla="*/ 2147483647 h 996"/>
                <a:gd name="T18" fmla="*/ 2147483647 w 1005"/>
                <a:gd name="T19" fmla="*/ 2147483647 h 996"/>
                <a:gd name="T20" fmla="*/ 2147483647 w 1005"/>
                <a:gd name="T21" fmla="*/ 2147483647 h 996"/>
                <a:gd name="T22" fmla="*/ 2147483647 w 1005"/>
                <a:gd name="T23" fmla="*/ 2147483647 h 996"/>
                <a:gd name="T24" fmla="*/ 2147483647 w 1005"/>
                <a:gd name="T25" fmla="*/ 2147483647 h 99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05" h="996">
                  <a:moveTo>
                    <a:pt x="307" y="83"/>
                  </a:moveTo>
                  <a:cubicBezTo>
                    <a:pt x="218" y="117"/>
                    <a:pt x="182" y="156"/>
                    <a:pt x="134" y="227"/>
                  </a:cubicBezTo>
                  <a:cubicBezTo>
                    <a:pt x="86" y="298"/>
                    <a:pt x="38" y="426"/>
                    <a:pt x="19" y="507"/>
                  </a:cubicBezTo>
                  <a:cubicBezTo>
                    <a:pt x="0" y="588"/>
                    <a:pt x="8" y="648"/>
                    <a:pt x="19" y="716"/>
                  </a:cubicBezTo>
                  <a:cubicBezTo>
                    <a:pt x="30" y="784"/>
                    <a:pt x="54" y="873"/>
                    <a:pt x="84" y="918"/>
                  </a:cubicBezTo>
                  <a:cubicBezTo>
                    <a:pt x="114" y="963"/>
                    <a:pt x="148" y="984"/>
                    <a:pt x="199" y="990"/>
                  </a:cubicBezTo>
                  <a:cubicBezTo>
                    <a:pt x="250" y="996"/>
                    <a:pt x="310" y="961"/>
                    <a:pt x="393" y="954"/>
                  </a:cubicBezTo>
                  <a:cubicBezTo>
                    <a:pt x="476" y="947"/>
                    <a:pt x="614" y="967"/>
                    <a:pt x="696" y="947"/>
                  </a:cubicBezTo>
                  <a:cubicBezTo>
                    <a:pt x="778" y="927"/>
                    <a:pt x="833" y="898"/>
                    <a:pt x="883" y="831"/>
                  </a:cubicBezTo>
                  <a:cubicBezTo>
                    <a:pt x="933" y="764"/>
                    <a:pt x="991" y="644"/>
                    <a:pt x="998" y="543"/>
                  </a:cubicBezTo>
                  <a:cubicBezTo>
                    <a:pt x="1005" y="442"/>
                    <a:pt x="981" y="313"/>
                    <a:pt x="926" y="227"/>
                  </a:cubicBezTo>
                  <a:cubicBezTo>
                    <a:pt x="871" y="141"/>
                    <a:pt x="768" y="50"/>
                    <a:pt x="667" y="25"/>
                  </a:cubicBezTo>
                  <a:cubicBezTo>
                    <a:pt x="566" y="0"/>
                    <a:pt x="396" y="49"/>
                    <a:pt x="307" y="83"/>
                  </a:cubicBezTo>
                  <a:close/>
                </a:path>
              </a:pathLst>
            </a:custGeom>
            <a:solidFill>
              <a:srgbClr val="00CCFF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131" name="Text Box 76"/>
            <p:cNvSpPr txBox="1">
              <a:spLocks noChangeArrowheads="1"/>
            </p:cNvSpPr>
            <p:nvPr/>
          </p:nvSpPr>
          <p:spPr bwMode="auto">
            <a:xfrm>
              <a:off x="8307388" y="4073525"/>
              <a:ext cx="357187" cy="4619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i="0" dirty="0">
                  <a:solidFill>
                    <a:srgbClr val="FF0000"/>
                  </a:solidFill>
                  <a:latin typeface="+mj-lt"/>
                  <a:ea typeface="+mn-ea"/>
                  <a:cs typeface="+mn-cs"/>
                </a:rPr>
                <a:t>B</a:t>
              </a:r>
            </a:p>
          </p:txBody>
        </p:sp>
        <p:grpSp>
          <p:nvGrpSpPr>
            <p:cNvPr id="140363" name="Group 131"/>
            <p:cNvGrpSpPr>
              <a:grpSpLocks/>
            </p:cNvGrpSpPr>
            <p:nvPr/>
          </p:nvGrpSpPr>
          <p:grpSpPr bwMode="auto">
            <a:xfrm>
              <a:off x="7179310" y="4033520"/>
              <a:ext cx="1009650" cy="855028"/>
              <a:chOff x="7179310" y="4033520"/>
              <a:chExt cx="1009650" cy="855028"/>
            </a:xfrm>
          </p:grpSpPr>
          <p:grpSp>
            <p:nvGrpSpPr>
              <p:cNvPr id="140381" name="Group 44"/>
              <p:cNvGrpSpPr>
                <a:grpSpLocks/>
              </p:cNvGrpSpPr>
              <p:nvPr/>
            </p:nvGrpSpPr>
            <p:grpSpPr bwMode="auto">
              <a:xfrm>
                <a:off x="7179310" y="4033520"/>
                <a:ext cx="1009650" cy="855028"/>
                <a:chOff x="-44" y="1473"/>
                <a:chExt cx="981" cy="1105"/>
              </a:xfrm>
            </p:grpSpPr>
            <p:pic>
              <p:nvPicPr>
                <p:cNvPr id="140383" name="Picture 45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5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40384" name="Freeform 46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sp>
            <p:nvSpPr>
              <p:cNvPr id="151" name="Rectangle 43"/>
              <p:cNvSpPr>
                <a:spLocks noChangeArrowheads="1"/>
              </p:cNvSpPr>
              <p:nvPr/>
            </p:nvSpPr>
            <p:spPr bwMode="auto">
              <a:xfrm rot="16200000">
                <a:off x="7438232" y="4309268"/>
                <a:ext cx="127000" cy="195263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40364" name="Group 132"/>
            <p:cNvGrpSpPr>
              <a:grpSpLocks/>
            </p:cNvGrpSpPr>
            <p:nvPr/>
          </p:nvGrpSpPr>
          <p:grpSpPr bwMode="auto">
            <a:xfrm>
              <a:off x="3757931" y="4714240"/>
              <a:ext cx="1291589" cy="426719"/>
              <a:chOff x="4011931" y="3379152"/>
              <a:chExt cx="1262062" cy="390207"/>
            </a:xfrm>
          </p:grpSpPr>
          <p:sp>
            <p:nvSpPr>
              <p:cNvPr id="139" name="Rectangle 43"/>
              <p:cNvSpPr>
                <a:spLocks noChangeArrowheads="1"/>
              </p:cNvSpPr>
              <p:nvPr/>
            </p:nvSpPr>
            <p:spPr bwMode="auto">
              <a:xfrm rot="16200000">
                <a:off x="5112705" y="3476529"/>
                <a:ext cx="127747" cy="195452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grpSp>
            <p:nvGrpSpPr>
              <p:cNvPr id="140371" name="Group 1185"/>
              <p:cNvGrpSpPr>
                <a:grpSpLocks/>
              </p:cNvGrpSpPr>
              <p:nvPr/>
            </p:nvGrpSpPr>
            <p:grpSpPr bwMode="auto">
              <a:xfrm>
                <a:off x="4197985" y="3379152"/>
                <a:ext cx="892175" cy="390207"/>
                <a:chOff x="4650" y="1129"/>
                <a:chExt cx="246" cy="95"/>
              </a:xfrm>
            </p:grpSpPr>
            <p:sp>
              <p:nvSpPr>
                <p:cNvPr id="140373" name="Oval 407"/>
                <p:cNvSpPr>
                  <a:spLocks noChangeArrowheads="1"/>
                </p:cNvSpPr>
                <p:nvPr/>
              </p:nvSpPr>
              <p:spPr bwMode="auto">
                <a:xfrm>
                  <a:off x="4651" y="1171"/>
                  <a:ext cx="244" cy="5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 i="0" dirty="0">
                    <a:latin typeface="Times New Roman" charset="0"/>
                    <a:cs typeface="Arial" charset="0"/>
                  </a:endParaRPr>
                </a:p>
              </p:txBody>
            </p:sp>
            <p:sp>
              <p:nvSpPr>
                <p:cNvPr id="140374" name="Rectangle 410"/>
                <p:cNvSpPr>
                  <a:spLocks noChangeArrowheads="1"/>
                </p:cNvSpPr>
                <p:nvPr/>
              </p:nvSpPr>
              <p:spPr bwMode="auto">
                <a:xfrm>
                  <a:off x="4651" y="1165"/>
                  <a:ext cx="245" cy="33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sz="2400" i="0" dirty="0">
                    <a:latin typeface="Times New Roman" charset="0"/>
                    <a:cs typeface="Arial" charset="0"/>
                  </a:endParaRPr>
                </a:p>
              </p:txBody>
            </p:sp>
            <p:sp>
              <p:nvSpPr>
                <p:cNvPr id="140375" name="Oval 411"/>
                <p:cNvSpPr>
                  <a:spLocks noChangeArrowheads="1"/>
                </p:cNvSpPr>
                <p:nvPr/>
              </p:nvSpPr>
              <p:spPr bwMode="auto">
                <a:xfrm>
                  <a:off x="4650" y="1129"/>
                  <a:ext cx="244" cy="6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 i="0" dirty="0">
                    <a:latin typeface="Times New Roman" charset="0"/>
                    <a:cs typeface="Arial" charset="0"/>
                  </a:endParaRPr>
                </a:p>
              </p:txBody>
            </p:sp>
            <p:grpSp>
              <p:nvGrpSpPr>
                <p:cNvPr id="140376" name="Group 1189"/>
                <p:cNvGrpSpPr>
                  <a:grpSpLocks/>
                </p:cNvGrpSpPr>
                <p:nvPr/>
              </p:nvGrpSpPr>
              <p:grpSpPr bwMode="auto">
                <a:xfrm>
                  <a:off x="4699" y="1145"/>
                  <a:ext cx="138" cy="29"/>
                  <a:chOff x="2468" y="1332"/>
                  <a:chExt cx="310" cy="60"/>
                </a:xfrm>
              </p:grpSpPr>
              <p:sp>
                <p:nvSpPr>
                  <p:cNvPr id="140379" name="Freeform 1190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12700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40380" name="Freeform 1191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12700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49242" name="Line 1192"/>
                <p:cNvSpPr>
                  <a:spLocks noChangeShapeType="1"/>
                </p:cNvSpPr>
                <p:nvPr/>
              </p:nvSpPr>
              <p:spPr bwMode="auto">
                <a:xfrm>
                  <a:off x="4651" y="1158"/>
                  <a:ext cx="0" cy="4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49243" name="Line 1193"/>
                <p:cNvSpPr>
                  <a:spLocks noChangeShapeType="1"/>
                </p:cNvSpPr>
                <p:nvPr/>
              </p:nvSpPr>
              <p:spPr bwMode="auto">
                <a:xfrm>
                  <a:off x="4894" y="1160"/>
                  <a:ext cx="0" cy="4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sp>
            <p:nvSpPr>
              <p:cNvPr id="141" name="Rectangle 43"/>
              <p:cNvSpPr>
                <a:spLocks noChangeArrowheads="1"/>
              </p:cNvSpPr>
              <p:nvPr/>
            </p:nvSpPr>
            <p:spPr bwMode="auto">
              <a:xfrm rot="16200000">
                <a:off x="4046200" y="3485965"/>
                <a:ext cx="126295" cy="195452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40365" name="Group 133"/>
            <p:cNvGrpSpPr>
              <a:grpSpLocks/>
            </p:cNvGrpSpPr>
            <p:nvPr/>
          </p:nvGrpSpPr>
          <p:grpSpPr bwMode="auto">
            <a:xfrm>
              <a:off x="1483360" y="5313680"/>
              <a:ext cx="701043" cy="517588"/>
              <a:chOff x="1046480" y="3962400"/>
              <a:chExt cx="1026163" cy="761428"/>
            </a:xfrm>
          </p:grpSpPr>
          <p:sp>
            <p:nvSpPr>
              <p:cNvPr id="135" name="Rectangle 48"/>
              <p:cNvSpPr>
                <a:spLocks noChangeArrowheads="1"/>
              </p:cNvSpPr>
              <p:nvPr/>
            </p:nvSpPr>
            <p:spPr bwMode="auto">
              <a:xfrm rot="16200000">
                <a:off x="1893438" y="4298853"/>
                <a:ext cx="109762" cy="248638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grpSp>
            <p:nvGrpSpPr>
              <p:cNvPr id="140367" name="Group 49"/>
              <p:cNvGrpSpPr>
                <a:grpSpLocks/>
              </p:cNvGrpSpPr>
              <p:nvPr/>
            </p:nvGrpSpPr>
            <p:grpSpPr bwMode="auto">
              <a:xfrm>
                <a:off x="1046480" y="3962400"/>
                <a:ext cx="936071" cy="761428"/>
                <a:chOff x="-44" y="1473"/>
                <a:chExt cx="981" cy="1105"/>
              </a:xfrm>
            </p:grpSpPr>
            <p:pic>
              <p:nvPicPr>
                <p:cNvPr id="140368" name="Picture 50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6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40369" name="Freeform 51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</p:grpSp>
      </p:grpSp>
      <p:sp>
        <p:nvSpPr>
          <p:cNvPr id="49157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001000" cy="11430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latin typeface="Gill Sans MT" charset="0"/>
                <a:cs typeface="+mj-cs"/>
              </a:rPr>
              <a:t>Addressing: routing to another LAN</a:t>
            </a:r>
          </a:p>
        </p:txBody>
      </p:sp>
      <p:sp>
        <p:nvSpPr>
          <p:cNvPr id="720966" name="Rectangle 70"/>
          <p:cNvSpPr>
            <a:spLocks noChangeArrowheads="1"/>
          </p:cNvSpPr>
          <p:nvPr/>
        </p:nvSpPr>
        <p:spPr bwMode="auto">
          <a:xfrm>
            <a:off x="706438" y="1084263"/>
            <a:ext cx="7772400" cy="550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31775" indent="-2317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i="0" dirty="0">
                <a:latin typeface="Gill Sans MT" charset="0"/>
                <a:cs typeface="+mn-cs"/>
              </a:rPr>
              <a:t>R forwards datagram with IP source A, destination B </a:t>
            </a:r>
          </a:p>
        </p:txBody>
      </p:sp>
      <p:sp>
        <p:nvSpPr>
          <p:cNvPr id="720967" name="Rectangle 71"/>
          <p:cNvSpPr>
            <a:spLocks noChangeArrowheads="1"/>
          </p:cNvSpPr>
          <p:nvPr/>
        </p:nvSpPr>
        <p:spPr bwMode="auto">
          <a:xfrm>
            <a:off x="719138" y="1441450"/>
            <a:ext cx="7772400" cy="72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31775" indent="-2317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i="0" dirty="0">
                <a:latin typeface="Gill Sans MT" charset="0"/>
                <a:cs typeface="+mn-cs"/>
              </a:rPr>
              <a:t>R creates link-layer frame with B's MAC address as destination address, frame contains A-to-B IP datagram</a:t>
            </a:r>
            <a:endParaRPr lang="en-US" sz="2800" i="0" dirty="0">
              <a:latin typeface="Gill Sans MT" charset="0"/>
              <a:cs typeface="+mn-cs"/>
            </a:endParaRPr>
          </a:p>
        </p:txBody>
      </p:sp>
      <p:grpSp>
        <p:nvGrpSpPr>
          <p:cNvPr id="720995" name="Group 99"/>
          <p:cNvGrpSpPr>
            <a:grpSpLocks/>
          </p:cNvGrpSpPr>
          <p:nvPr/>
        </p:nvGrpSpPr>
        <p:grpSpPr bwMode="auto">
          <a:xfrm>
            <a:off x="4791075" y="2293938"/>
            <a:ext cx="2436813" cy="1643062"/>
            <a:chOff x="3018" y="1445"/>
            <a:chExt cx="1535" cy="1035"/>
          </a:xfrm>
        </p:grpSpPr>
        <p:sp>
          <p:nvSpPr>
            <p:cNvPr id="49176" name="AutoShape 2"/>
            <p:cNvSpPr>
              <a:spLocks noChangeArrowheads="1"/>
            </p:cNvSpPr>
            <p:nvPr/>
          </p:nvSpPr>
          <p:spPr bwMode="auto">
            <a:xfrm>
              <a:off x="3597" y="1981"/>
              <a:ext cx="198" cy="499"/>
            </a:xfrm>
            <a:prstGeom prst="downArrow">
              <a:avLst>
                <a:gd name="adj1" fmla="val 50000"/>
                <a:gd name="adj2" fmla="val 63005"/>
              </a:avLst>
            </a:pr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540000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140312" name="Group 61"/>
            <p:cNvGrpSpPr>
              <a:grpSpLocks/>
            </p:cNvGrpSpPr>
            <p:nvPr/>
          </p:nvGrpSpPr>
          <p:grpSpPr bwMode="auto">
            <a:xfrm>
              <a:off x="3286" y="1702"/>
              <a:ext cx="1267" cy="479"/>
              <a:chOff x="1197" y="1665"/>
              <a:chExt cx="1267" cy="479"/>
            </a:xfrm>
          </p:grpSpPr>
          <p:grpSp>
            <p:nvGrpSpPr>
              <p:cNvPr id="140329" name="Group 62"/>
              <p:cNvGrpSpPr>
                <a:grpSpLocks/>
              </p:cNvGrpSpPr>
              <p:nvPr/>
            </p:nvGrpSpPr>
            <p:grpSpPr bwMode="auto">
              <a:xfrm>
                <a:off x="1231" y="1990"/>
                <a:ext cx="691" cy="154"/>
                <a:chOff x="1231" y="1990"/>
                <a:chExt cx="691" cy="154"/>
              </a:xfrm>
            </p:grpSpPr>
            <p:sp>
              <p:nvSpPr>
                <p:cNvPr id="49196" name="Rectangle 63"/>
                <p:cNvSpPr>
                  <a:spLocks noChangeArrowheads="1"/>
                </p:cNvSpPr>
                <p:nvPr/>
              </p:nvSpPr>
              <p:spPr bwMode="auto">
                <a:xfrm>
                  <a:off x="1231" y="1991"/>
                  <a:ext cx="691" cy="153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49197" name="Line 64"/>
                <p:cNvSpPr>
                  <a:spLocks noChangeShapeType="1"/>
                </p:cNvSpPr>
                <p:nvPr/>
              </p:nvSpPr>
              <p:spPr bwMode="auto">
                <a:xfrm>
                  <a:off x="1337" y="1990"/>
                  <a:ext cx="0" cy="152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49198" name="Line 65"/>
                <p:cNvSpPr>
                  <a:spLocks noChangeShapeType="1"/>
                </p:cNvSpPr>
                <p:nvPr/>
              </p:nvSpPr>
              <p:spPr bwMode="auto">
                <a:xfrm>
                  <a:off x="1427" y="1992"/>
                  <a:ext cx="0" cy="152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sp>
            <p:nvSpPr>
              <p:cNvPr id="49195" name="Text Box 66"/>
              <p:cNvSpPr txBox="1">
                <a:spLocks noChangeArrowheads="1"/>
              </p:cNvSpPr>
              <p:nvPr/>
            </p:nvSpPr>
            <p:spPr bwMode="auto">
              <a:xfrm>
                <a:off x="1197" y="1665"/>
                <a:ext cx="126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dirty="0">
                    <a:latin typeface="Arial" charset="0"/>
                    <a:cs typeface="+mn-cs"/>
                  </a:rPr>
                  <a:t>IP src: 111.111.111.111</a:t>
                </a:r>
              </a:p>
              <a:p>
                <a:pPr>
                  <a:defRPr/>
                </a:pPr>
                <a:r>
                  <a:rPr lang="en-US" sz="1200" i="0" dirty="0">
                    <a:latin typeface="Arial" charset="0"/>
                    <a:cs typeface="+mn-cs"/>
                  </a:rPr>
                  <a:t>   IP dest: 222.222.222.222</a:t>
                </a:r>
              </a:p>
            </p:txBody>
          </p:sp>
        </p:grpSp>
        <p:grpSp>
          <p:nvGrpSpPr>
            <p:cNvPr id="140313" name="Group 67"/>
            <p:cNvGrpSpPr>
              <a:grpSpLocks/>
            </p:cNvGrpSpPr>
            <p:nvPr/>
          </p:nvGrpSpPr>
          <p:grpSpPr bwMode="auto">
            <a:xfrm>
              <a:off x="3364" y="1860"/>
              <a:ext cx="92" cy="243"/>
              <a:chOff x="1272" y="1762"/>
              <a:chExt cx="92" cy="243"/>
            </a:xfrm>
          </p:grpSpPr>
          <p:sp>
            <p:nvSpPr>
              <p:cNvPr id="49192" name="Line 68"/>
              <p:cNvSpPr>
                <a:spLocks noChangeShapeType="1"/>
              </p:cNvSpPr>
              <p:nvPr/>
            </p:nvSpPr>
            <p:spPr bwMode="auto">
              <a:xfrm>
                <a:off x="1272" y="1762"/>
                <a:ext cx="0" cy="24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9193" name="Line 69"/>
              <p:cNvSpPr>
                <a:spLocks noChangeShapeType="1"/>
              </p:cNvSpPr>
              <p:nvPr/>
            </p:nvSpPr>
            <p:spPr bwMode="auto">
              <a:xfrm>
                <a:off x="1364" y="1878"/>
                <a:ext cx="0" cy="12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40314" name="Group 72"/>
            <p:cNvGrpSpPr>
              <a:grpSpLocks/>
            </p:cNvGrpSpPr>
            <p:nvPr/>
          </p:nvGrpSpPr>
          <p:grpSpPr bwMode="auto">
            <a:xfrm>
              <a:off x="3018" y="1445"/>
              <a:ext cx="1530" cy="957"/>
              <a:chOff x="931" y="1414"/>
              <a:chExt cx="1530" cy="957"/>
            </a:xfrm>
          </p:grpSpPr>
          <p:sp>
            <p:nvSpPr>
              <p:cNvPr id="49180" name="Text Box 73"/>
              <p:cNvSpPr txBox="1">
                <a:spLocks noChangeArrowheads="1"/>
              </p:cNvSpPr>
              <p:nvPr/>
            </p:nvSpPr>
            <p:spPr bwMode="auto">
              <a:xfrm>
                <a:off x="931" y="1414"/>
                <a:ext cx="1530" cy="4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dirty="0">
                    <a:latin typeface="Arial" charset="0"/>
                    <a:cs typeface="+mn-cs"/>
                  </a:rPr>
                  <a:t>MAC src: </a:t>
                </a:r>
                <a:r>
                  <a:rPr lang="en-US" sz="1200" i="0" dirty="0">
                    <a:solidFill>
                      <a:srgbClr val="FF0000"/>
                    </a:solidFill>
                    <a:latin typeface="Arial" charset="0"/>
                    <a:cs typeface="+mn-cs"/>
                  </a:rPr>
                  <a:t>1A-23-F9-CD-06-9B</a:t>
                </a:r>
              </a:p>
              <a:p>
                <a:pPr>
                  <a:defRPr/>
                </a:pPr>
                <a:r>
                  <a:rPr lang="en-US" sz="1200" i="0" dirty="0">
                    <a:latin typeface="Arial" charset="0"/>
                    <a:cs typeface="+mn-cs"/>
                  </a:rPr>
                  <a:t>  MAC dest: </a:t>
                </a:r>
                <a:r>
                  <a:rPr lang="en-US" sz="1200" i="0" dirty="0">
                    <a:solidFill>
                      <a:srgbClr val="FF0000"/>
                    </a:solidFill>
                    <a:latin typeface="Arial" charset="0"/>
                    <a:cs typeface="+mn-cs"/>
                  </a:rPr>
                  <a:t>49-BD-D2-C7-56-2A</a:t>
                </a:r>
              </a:p>
              <a:p>
                <a:pPr>
                  <a:defRPr/>
                </a:pPr>
                <a:endParaRPr lang="en-US" sz="1200" i="0" dirty="0">
                  <a:solidFill>
                    <a:srgbClr val="FF0000"/>
                  </a:solidFill>
                  <a:latin typeface="Arial" charset="0"/>
                  <a:cs typeface="+mn-cs"/>
                </a:endParaRPr>
              </a:p>
            </p:txBody>
          </p:sp>
          <p:grpSp>
            <p:nvGrpSpPr>
              <p:cNvPr id="140316" name="Group 74"/>
              <p:cNvGrpSpPr>
                <a:grpSpLocks/>
              </p:cNvGrpSpPr>
              <p:nvPr/>
            </p:nvGrpSpPr>
            <p:grpSpPr bwMode="auto">
              <a:xfrm>
                <a:off x="981" y="2182"/>
                <a:ext cx="1049" cy="189"/>
                <a:chOff x="2829" y="2040"/>
                <a:chExt cx="1049" cy="189"/>
              </a:xfrm>
            </p:grpSpPr>
            <p:sp>
              <p:nvSpPr>
                <p:cNvPr id="49186" name="Rectangle 75"/>
                <p:cNvSpPr>
                  <a:spLocks noChangeArrowheads="1"/>
                </p:cNvSpPr>
                <p:nvPr/>
              </p:nvSpPr>
              <p:spPr bwMode="auto">
                <a:xfrm>
                  <a:off x="2829" y="2042"/>
                  <a:ext cx="1049" cy="185"/>
                </a:xfrm>
                <a:prstGeom prst="rect">
                  <a:avLst/>
                </a:prstGeom>
                <a:solidFill>
                  <a:srgbClr val="0000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49187" name="Rectangle 76"/>
                <p:cNvSpPr>
                  <a:spLocks noChangeArrowheads="1"/>
                </p:cNvSpPr>
                <p:nvPr/>
              </p:nvSpPr>
              <p:spPr bwMode="auto">
                <a:xfrm>
                  <a:off x="3078" y="2060"/>
                  <a:ext cx="691" cy="153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49188" name="Line 77"/>
                <p:cNvSpPr>
                  <a:spLocks noChangeShapeType="1"/>
                </p:cNvSpPr>
                <p:nvPr/>
              </p:nvSpPr>
              <p:spPr bwMode="auto">
                <a:xfrm>
                  <a:off x="3180" y="2063"/>
                  <a:ext cx="0" cy="152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49189" name="Line 78"/>
                <p:cNvSpPr>
                  <a:spLocks noChangeShapeType="1"/>
                </p:cNvSpPr>
                <p:nvPr/>
              </p:nvSpPr>
              <p:spPr bwMode="auto">
                <a:xfrm>
                  <a:off x="3276" y="2063"/>
                  <a:ext cx="0" cy="152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49190" name="Line 79"/>
                <p:cNvSpPr>
                  <a:spLocks noChangeShapeType="1"/>
                </p:cNvSpPr>
                <p:nvPr/>
              </p:nvSpPr>
              <p:spPr bwMode="auto">
                <a:xfrm>
                  <a:off x="2910" y="2040"/>
                  <a:ext cx="0" cy="189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49191" name="Line 80"/>
                <p:cNvSpPr>
                  <a:spLocks noChangeShapeType="1"/>
                </p:cNvSpPr>
                <p:nvPr/>
              </p:nvSpPr>
              <p:spPr bwMode="auto">
                <a:xfrm>
                  <a:off x="3006" y="2040"/>
                  <a:ext cx="0" cy="189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sp>
            <p:nvSpPr>
              <p:cNvPr id="49182" name="Line 81"/>
              <p:cNvSpPr>
                <a:spLocks noChangeShapeType="1"/>
              </p:cNvSpPr>
              <p:nvPr/>
            </p:nvSpPr>
            <p:spPr bwMode="auto">
              <a:xfrm flipV="1">
                <a:off x="1018" y="1576"/>
                <a:ext cx="2" cy="70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9183" name="Line 82"/>
              <p:cNvSpPr>
                <a:spLocks noChangeShapeType="1"/>
              </p:cNvSpPr>
              <p:nvPr/>
            </p:nvSpPr>
            <p:spPr bwMode="auto">
              <a:xfrm flipV="1">
                <a:off x="1106" y="1680"/>
                <a:ext cx="0" cy="59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9184" name="Line 83"/>
              <p:cNvSpPr>
                <a:spLocks noChangeShapeType="1"/>
              </p:cNvSpPr>
              <p:nvPr/>
            </p:nvSpPr>
            <p:spPr bwMode="auto">
              <a:xfrm flipH="1" flipV="1">
                <a:off x="1276" y="1812"/>
                <a:ext cx="2" cy="47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9185" name="Line 84"/>
              <p:cNvSpPr>
                <a:spLocks noChangeShapeType="1"/>
              </p:cNvSpPr>
              <p:nvPr/>
            </p:nvSpPr>
            <p:spPr bwMode="auto">
              <a:xfrm>
                <a:off x="1368" y="1924"/>
                <a:ext cx="2" cy="35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140296" name="Group 85"/>
          <p:cNvGrpSpPr>
            <a:grpSpLocks/>
          </p:cNvGrpSpPr>
          <p:nvPr/>
        </p:nvGrpSpPr>
        <p:grpSpPr bwMode="auto">
          <a:xfrm>
            <a:off x="3952875" y="2767013"/>
            <a:ext cx="895350" cy="2038350"/>
            <a:chOff x="2823" y="1545"/>
            <a:chExt cx="564" cy="1284"/>
          </a:xfrm>
        </p:grpSpPr>
        <p:sp>
          <p:nvSpPr>
            <p:cNvPr id="140306" name="Freeform 86"/>
            <p:cNvSpPr>
              <a:spLocks/>
            </p:cNvSpPr>
            <p:nvPr/>
          </p:nvSpPr>
          <p:spPr bwMode="auto">
            <a:xfrm>
              <a:off x="2823" y="2265"/>
              <a:ext cx="564" cy="564"/>
            </a:xfrm>
            <a:custGeom>
              <a:avLst/>
              <a:gdLst>
                <a:gd name="T0" fmla="*/ 564 w 564"/>
                <a:gd name="T1" fmla="*/ 0 h 564"/>
                <a:gd name="T2" fmla="*/ 287 w 564"/>
                <a:gd name="T3" fmla="*/ 564 h 564"/>
                <a:gd name="T4" fmla="*/ 0 w 564"/>
                <a:gd name="T5" fmla="*/ 0 h 564"/>
                <a:gd name="T6" fmla="*/ 564 w 564"/>
                <a:gd name="T7" fmla="*/ 0 h 56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64" h="564">
                  <a:moveTo>
                    <a:pt x="564" y="0"/>
                  </a:moveTo>
                  <a:lnTo>
                    <a:pt x="287" y="564"/>
                  </a:lnTo>
                  <a:lnTo>
                    <a:pt x="0" y="0"/>
                  </a:lnTo>
                  <a:lnTo>
                    <a:pt x="564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49172" name="Rectangle 87"/>
            <p:cNvSpPr>
              <a:spLocks noChangeArrowheads="1"/>
            </p:cNvSpPr>
            <p:nvPr/>
          </p:nvSpPr>
          <p:spPr bwMode="auto">
            <a:xfrm>
              <a:off x="2872" y="1877"/>
              <a:ext cx="493" cy="47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9173" name="Text Box 88"/>
            <p:cNvSpPr txBox="1">
              <a:spLocks noChangeArrowheads="1"/>
            </p:cNvSpPr>
            <p:nvPr/>
          </p:nvSpPr>
          <p:spPr bwMode="auto">
            <a:xfrm>
              <a:off x="2941" y="1545"/>
              <a:ext cx="336" cy="8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endParaRPr lang="en-US" sz="1600" i="0" dirty="0">
                <a:latin typeface="Arial" charset="0"/>
                <a:cs typeface="+mn-cs"/>
              </a:endParaRPr>
            </a:p>
            <a:p>
              <a:pPr algn="ctr">
                <a:defRPr/>
              </a:pPr>
              <a:endParaRPr lang="en-US" sz="1600" i="0" dirty="0">
                <a:latin typeface="Arial" charset="0"/>
                <a:cs typeface="+mn-cs"/>
              </a:endParaRPr>
            </a:p>
            <a:p>
              <a:pPr algn="ctr">
                <a:defRPr/>
              </a:pPr>
              <a:r>
                <a:rPr lang="en-US" sz="1600" i="0" dirty="0">
                  <a:latin typeface="Arial" charset="0"/>
                  <a:cs typeface="+mn-cs"/>
                </a:rPr>
                <a:t>IP</a:t>
              </a:r>
            </a:p>
            <a:p>
              <a:pPr algn="ctr">
                <a:defRPr/>
              </a:pPr>
              <a:r>
                <a:rPr lang="en-US" sz="1600" i="0" dirty="0">
                  <a:latin typeface="Arial" charset="0"/>
                  <a:cs typeface="+mn-cs"/>
                </a:rPr>
                <a:t>Eth</a:t>
              </a:r>
            </a:p>
            <a:p>
              <a:pPr algn="ctr">
                <a:defRPr/>
              </a:pPr>
              <a:r>
                <a:rPr lang="en-US" sz="1600" i="0" dirty="0">
                  <a:latin typeface="Arial" charset="0"/>
                  <a:cs typeface="+mn-cs"/>
                </a:rPr>
                <a:t>Phy</a:t>
              </a:r>
            </a:p>
          </p:txBody>
        </p:sp>
        <p:sp>
          <p:nvSpPr>
            <p:cNvPr id="49174" name="Line 89"/>
            <p:cNvSpPr>
              <a:spLocks noChangeShapeType="1"/>
            </p:cNvSpPr>
            <p:nvPr/>
          </p:nvSpPr>
          <p:spPr bwMode="auto">
            <a:xfrm>
              <a:off x="2868" y="2039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9175" name="Line 90"/>
            <p:cNvSpPr>
              <a:spLocks noChangeShapeType="1"/>
            </p:cNvSpPr>
            <p:nvPr/>
          </p:nvSpPr>
          <p:spPr bwMode="auto">
            <a:xfrm>
              <a:off x="2865" y="2198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720987" name="Group 91"/>
          <p:cNvGrpSpPr>
            <a:grpSpLocks/>
          </p:cNvGrpSpPr>
          <p:nvPr/>
        </p:nvGrpSpPr>
        <p:grpSpPr bwMode="auto">
          <a:xfrm>
            <a:off x="8061325" y="2478088"/>
            <a:ext cx="928688" cy="1954212"/>
            <a:chOff x="250" y="1380"/>
            <a:chExt cx="585" cy="1231"/>
          </a:xfrm>
        </p:grpSpPr>
        <p:sp>
          <p:nvSpPr>
            <p:cNvPr id="140299" name="Freeform 92"/>
            <p:cNvSpPr>
              <a:spLocks/>
            </p:cNvSpPr>
            <p:nvPr/>
          </p:nvSpPr>
          <p:spPr bwMode="auto">
            <a:xfrm>
              <a:off x="250" y="1414"/>
              <a:ext cx="582" cy="1197"/>
            </a:xfrm>
            <a:custGeom>
              <a:avLst/>
              <a:gdLst>
                <a:gd name="T0" fmla="*/ 582 w 582"/>
                <a:gd name="T1" fmla="*/ 781 h 1197"/>
                <a:gd name="T2" fmla="*/ 0 w 582"/>
                <a:gd name="T3" fmla="*/ 1197 h 1197"/>
                <a:gd name="T4" fmla="*/ 83 w 582"/>
                <a:gd name="T5" fmla="*/ 0 h 1197"/>
                <a:gd name="T6" fmla="*/ 582 w 582"/>
                <a:gd name="T7" fmla="*/ 781 h 119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82" h="1197">
                  <a:moveTo>
                    <a:pt x="582" y="781"/>
                  </a:moveTo>
                  <a:lnTo>
                    <a:pt x="0" y="1197"/>
                  </a:lnTo>
                  <a:lnTo>
                    <a:pt x="83" y="0"/>
                  </a:lnTo>
                  <a:lnTo>
                    <a:pt x="582" y="781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49165" name="Rectangle 93"/>
            <p:cNvSpPr>
              <a:spLocks noChangeArrowheads="1"/>
            </p:cNvSpPr>
            <p:nvPr/>
          </p:nvSpPr>
          <p:spPr bwMode="auto">
            <a:xfrm>
              <a:off x="338" y="1399"/>
              <a:ext cx="493" cy="79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9166" name="Text Box 94"/>
            <p:cNvSpPr txBox="1">
              <a:spLocks noChangeArrowheads="1"/>
            </p:cNvSpPr>
            <p:nvPr/>
          </p:nvSpPr>
          <p:spPr bwMode="auto">
            <a:xfrm>
              <a:off x="413" y="1380"/>
              <a:ext cx="336" cy="8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endParaRPr lang="en-US" sz="1600" i="0" dirty="0">
                <a:latin typeface="Arial" charset="0"/>
                <a:cs typeface="+mn-cs"/>
              </a:endParaRPr>
            </a:p>
            <a:p>
              <a:pPr algn="ctr">
                <a:defRPr/>
              </a:pPr>
              <a:endParaRPr lang="en-US" sz="1600" i="0" dirty="0">
                <a:latin typeface="Arial" charset="0"/>
                <a:cs typeface="+mn-cs"/>
              </a:endParaRPr>
            </a:p>
            <a:p>
              <a:pPr algn="ctr">
                <a:defRPr/>
              </a:pPr>
              <a:r>
                <a:rPr lang="en-US" sz="1600" i="0" dirty="0">
                  <a:latin typeface="Arial" charset="0"/>
                  <a:cs typeface="+mn-cs"/>
                </a:rPr>
                <a:t>IP</a:t>
              </a:r>
            </a:p>
            <a:p>
              <a:pPr algn="ctr">
                <a:defRPr/>
              </a:pPr>
              <a:r>
                <a:rPr lang="en-US" sz="1600" i="0" dirty="0">
                  <a:latin typeface="Arial" charset="0"/>
                  <a:cs typeface="+mn-cs"/>
                </a:rPr>
                <a:t>Eth</a:t>
              </a:r>
            </a:p>
            <a:p>
              <a:pPr algn="ctr">
                <a:defRPr/>
              </a:pPr>
              <a:r>
                <a:rPr lang="en-US" sz="1600" i="0" dirty="0">
                  <a:latin typeface="Arial" charset="0"/>
                  <a:cs typeface="+mn-cs"/>
                </a:rPr>
                <a:t>Phy</a:t>
              </a:r>
            </a:p>
          </p:txBody>
        </p:sp>
        <p:sp>
          <p:nvSpPr>
            <p:cNvPr id="49167" name="Line 95"/>
            <p:cNvSpPr>
              <a:spLocks noChangeShapeType="1"/>
            </p:cNvSpPr>
            <p:nvPr/>
          </p:nvSpPr>
          <p:spPr bwMode="auto">
            <a:xfrm>
              <a:off x="346" y="1868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9168" name="Line 96"/>
            <p:cNvSpPr>
              <a:spLocks noChangeShapeType="1"/>
            </p:cNvSpPr>
            <p:nvPr/>
          </p:nvSpPr>
          <p:spPr bwMode="auto">
            <a:xfrm>
              <a:off x="343" y="2027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9169" name="Line 97"/>
            <p:cNvSpPr>
              <a:spLocks noChangeShapeType="1"/>
            </p:cNvSpPr>
            <p:nvPr/>
          </p:nvSpPr>
          <p:spPr bwMode="auto">
            <a:xfrm>
              <a:off x="340" y="2186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9170" name="Line 98"/>
            <p:cNvSpPr>
              <a:spLocks noChangeShapeType="1"/>
            </p:cNvSpPr>
            <p:nvPr/>
          </p:nvSpPr>
          <p:spPr bwMode="auto">
            <a:xfrm>
              <a:off x="330" y="1698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pic>
        <p:nvPicPr>
          <p:cNvPr id="140298" name="Picture 15" descr="underline_base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38" y="763588"/>
            <a:ext cx="77692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37</a:t>
            </a:fld>
            <a:endParaRPr lang="en-US" sz="1200" dirty="0">
              <a:latin typeface="Tahoma" charset="0"/>
            </a:endParaRPr>
          </a:p>
        </p:txBody>
      </p:sp>
      <p:sp>
        <p:nvSpPr>
          <p:cNvPr id="1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</p:spTree>
    <p:extLst>
      <p:ext uri="{BB962C8B-B14F-4D97-AF65-F5344CB8AC3E}">
        <p14:creationId xmlns:p14="http://schemas.microsoft.com/office/powerpoint/2010/main" val="418642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720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3.33333E-6 L 1.94444E-6 0.19838 L 0.11007 0.1199 L 0.11007 -0.03565 " pathEditMode="relative" rAng="0" ptsTypes="AAAA">
                                      <p:cBhvr>
                                        <p:cTn id="18" dur="2000" fill="hold"/>
                                        <p:tgtEl>
                                          <p:spTgt spid="7209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03" y="8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0966" grpId="0"/>
      <p:bldP spid="72096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337" name="Group 95"/>
          <p:cNvGrpSpPr>
            <a:grpSpLocks/>
          </p:cNvGrpSpPr>
          <p:nvPr/>
        </p:nvGrpSpPr>
        <p:grpSpPr bwMode="auto">
          <a:xfrm>
            <a:off x="6962095" y="5191351"/>
            <a:ext cx="711200" cy="600075"/>
            <a:chOff x="7179310" y="4033520"/>
            <a:chExt cx="1009650" cy="855028"/>
          </a:xfrm>
        </p:grpSpPr>
        <p:grpSp>
          <p:nvGrpSpPr>
            <p:cNvPr id="142433" name="Group 44"/>
            <p:cNvGrpSpPr>
              <a:grpSpLocks/>
            </p:cNvGrpSpPr>
            <p:nvPr/>
          </p:nvGrpSpPr>
          <p:grpSpPr bwMode="auto">
            <a:xfrm>
              <a:off x="7179310" y="4033520"/>
              <a:ext cx="1009650" cy="855028"/>
              <a:chOff x="-44" y="1473"/>
              <a:chExt cx="981" cy="1105"/>
            </a:xfrm>
          </p:grpSpPr>
          <p:pic>
            <p:nvPicPr>
              <p:cNvPr id="142435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2436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sp>
          <p:nvSpPr>
            <p:cNvPr id="156" name="Rectangle 43"/>
            <p:cNvSpPr>
              <a:spLocks noChangeArrowheads="1"/>
            </p:cNvSpPr>
            <p:nvPr/>
          </p:nvSpPr>
          <p:spPr bwMode="auto">
            <a:xfrm rot="16200000">
              <a:off x="7439378" y="4308711"/>
              <a:ext cx="126671" cy="196070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Comic Sans MS" pitchFamily="66" charset="0"/>
                <a:ea typeface="+mn-ea"/>
                <a:cs typeface="+mn-cs"/>
              </a:endParaRPr>
            </a:p>
          </p:txBody>
        </p:sp>
      </p:grpSp>
      <p:grpSp>
        <p:nvGrpSpPr>
          <p:cNvPr id="142338" name="Group 96"/>
          <p:cNvGrpSpPr>
            <a:grpSpLocks/>
          </p:cNvGrpSpPr>
          <p:nvPr/>
        </p:nvGrpSpPr>
        <p:grpSpPr bwMode="auto">
          <a:xfrm>
            <a:off x="1028020" y="3799113"/>
            <a:ext cx="1027112" cy="762000"/>
            <a:chOff x="1046480" y="3962400"/>
            <a:chExt cx="1026163" cy="761428"/>
          </a:xfrm>
        </p:grpSpPr>
        <p:sp>
          <p:nvSpPr>
            <p:cNvPr id="151" name="Rectangle 48"/>
            <p:cNvSpPr>
              <a:spLocks noChangeArrowheads="1"/>
            </p:cNvSpPr>
            <p:nvPr/>
          </p:nvSpPr>
          <p:spPr bwMode="auto">
            <a:xfrm rot="16200000">
              <a:off x="1893411" y="4300306"/>
              <a:ext cx="111042" cy="247421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Comic Sans MS" pitchFamily="66" charset="0"/>
                <a:ea typeface="+mn-ea"/>
                <a:cs typeface="+mn-cs"/>
              </a:endParaRPr>
            </a:p>
          </p:txBody>
        </p:sp>
        <p:grpSp>
          <p:nvGrpSpPr>
            <p:cNvPr id="142430" name="Group 49"/>
            <p:cNvGrpSpPr>
              <a:grpSpLocks/>
            </p:cNvGrpSpPr>
            <p:nvPr/>
          </p:nvGrpSpPr>
          <p:grpSpPr bwMode="auto">
            <a:xfrm>
              <a:off x="1046480" y="3962400"/>
              <a:ext cx="936071" cy="761428"/>
              <a:chOff x="-44" y="1473"/>
              <a:chExt cx="981" cy="1105"/>
            </a:xfrm>
          </p:grpSpPr>
          <p:pic>
            <p:nvPicPr>
              <p:cNvPr id="142431" name="Picture 50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2432" name="Freeform 51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</p:grpSp>
      <p:sp>
        <p:nvSpPr>
          <p:cNvPr id="98" name="Text Box 4"/>
          <p:cNvSpPr txBox="1">
            <a:spLocks noChangeArrowheads="1"/>
          </p:cNvSpPr>
          <p:nvPr/>
        </p:nvSpPr>
        <p:spPr bwMode="auto">
          <a:xfrm>
            <a:off x="4206195" y="4218213"/>
            <a:ext cx="3762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i="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R</a:t>
            </a:r>
            <a:endParaRPr lang="en-US" i="0" dirty="0">
              <a:latin typeface="+mn-lt"/>
              <a:ea typeface="+mn-ea"/>
              <a:cs typeface="+mn-cs"/>
            </a:endParaRPr>
          </a:p>
        </p:txBody>
      </p:sp>
      <p:sp>
        <p:nvSpPr>
          <p:cNvPr id="50181" name="Text Box 21"/>
          <p:cNvSpPr txBox="1">
            <a:spLocks noChangeArrowheads="1"/>
          </p:cNvSpPr>
          <p:nvPr/>
        </p:nvSpPr>
        <p:spPr bwMode="auto">
          <a:xfrm>
            <a:off x="3850595" y="5215163"/>
            <a:ext cx="15430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i="0" dirty="0">
                <a:latin typeface="Arial" charset="0"/>
                <a:cs typeface="+mn-cs"/>
              </a:rPr>
              <a:t>1A-23-F9-CD-06-9B</a:t>
            </a:r>
          </a:p>
        </p:txBody>
      </p:sp>
      <p:sp>
        <p:nvSpPr>
          <p:cNvPr id="50182" name="Text Box 22"/>
          <p:cNvSpPr txBox="1">
            <a:spLocks noChangeArrowheads="1"/>
          </p:cNvSpPr>
          <p:nvPr/>
        </p:nvSpPr>
        <p:spPr bwMode="auto">
          <a:xfrm>
            <a:off x="3998232" y="5042126"/>
            <a:ext cx="13223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i="0" dirty="0">
                <a:latin typeface="Arial" charset="0"/>
                <a:cs typeface="+mn-cs"/>
              </a:rPr>
              <a:t>222.222.222.220</a:t>
            </a:r>
          </a:p>
        </p:txBody>
      </p:sp>
      <p:grpSp>
        <p:nvGrpSpPr>
          <p:cNvPr id="142342" name="Group 23"/>
          <p:cNvGrpSpPr>
            <a:grpSpLocks/>
          </p:cNvGrpSpPr>
          <p:nvPr/>
        </p:nvGrpSpPr>
        <p:grpSpPr bwMode="auto">
          <a:xfrm>
            <a:off x="3026682" y="5631088"/>
            <a:ext cx="1541463" cy="449263"/>
            <a:chOff x="1934" y="2405"/>
            <a:chExt cx="971" cy="283"/>
          </a:xfrm>
        </p:grpSpPr>
        <p:sp>
          <p:nvSpPr>
            <p:cNvPr id="50268" name="Text Box 24"/>
            <p:cNvSpPr txBox="1">
              <a:spLocks noChangeArrowheads="1"/>
            </p:cNvSpPr>
            <p:nvPr/>
          </p:nvSpPr>
          <p:spPr bwMode="auto">
            <a:xfrm>
              <a:off x="1934" y="2405"/>
              <a:ext cx="83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>
                  <a:latin typeface="Arial" charset="0"/>
                  <a:cs typeface="+mn-cs"/>
                </a:rPr>
                <a:t>111.111.111.110</a:t>
              </a:r>
            </a:p>
          </p:txBody>
        </p:sp>
        <p:sp>
          <p:nvSpPr>
            <p:cNvPr id="50269" name="Text Box 25"/>
            <p:cNvSpPr txBox="1">
              <a:spLocks noChangeArrowheads="1"/>
            </p:cNvSpPr>
            <p:nvPr/>
          </p:nvSpPr>
          <p:spPr bwMode="auto">
            <a:xfrm>
              <a:off x="1938" y="2515"/>
              <a:ext cx="967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>
                  <a:latin typeface="Arial" charset="0"/>
                  <a:cs typeface="+mn-cs"/>
                </a:rPr>
                <a:t>E6-E9-00-17-BB-4B</a:t>
              </a:r>
            </a:p>
          </p:txBody>
        </p:sp>
      </p:grpSp>
      <p:sp>
        <p:nvSpPr>
          <p:cNvPr id="50184" name="Text Box 26"/>
          <p:cNvSpPr txBox="1">
            <a:spLocks noChangeArrowheads="1"/>
          </p:cNvSpPr>
          <p:nvPr/>
        </p:nvSpPr>
        <p:spPr bwMode="auto">
          <a:xfrm>
            <a:off x="934357" y="5873976"/>
            <a:ext cx="16271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i="0" dirty="0">
                <a:latin typeface="Arial" charset="0"/>
                <a:cs typeface="+mn-cs"/>
              </a:rPr>
              <a:t>CC-49-DE-D0-AB-7D</a:t>
            </a:r>
          </a:p>
        </p:txBody>
      </p:sp>
      <p:sp>
        <p:nvSpPr>
          <p:cNvPr id="50185" name="Text Box 27"/>
          <p:cNvSpPr txBox="1">
            <a:spLocks noChangeArrowheads="1"/>
          </p:cNvSpPr>
          <p:nvPr/>
        </p:nvSpPr>
        <p:spPr bwMode="auto">
          <a:xfrm>
            <a:off x="924832" y="5691413"/>
            <a:ext cx="13223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i="0" dirty="0">
                <a:latin typeface="Arial" charset="0"/>
                <a:cs typeface="+mn-cs"/>
              </a:rPr>
              <a:t>111.111.111.112</a:t>
            </a:r>
          </a:p>
        </p:txBody>
      </p:sp>
      <p:sp>
        <p:nvSpPr>
          <p:cNvPr id="50186" name="Text Box 30"/>
          <p:cNvSpPr txBox="1">
            <a:spLocks noChangeArrowheads="1"/>
          </p:cNvSpPr>
          <p:nvPr/>
        </p:nvSpPr>
        <p:spPr bwMode="auto">
          <a:xfrm>
            <a:off x="691470" y="4578576"/>
            <a:ext cx="13223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i="0" dirty="0">
                <a:latin typeface="Arial" charset="0"/>
                <a:cs typeface="+mn-cs"/>
              </a:rPr>
              <a:t>111.111.111.111</a:t>
            </a:r>
          </a:p>
        </p:txBody>
      </p:sp>
      <p:sp>
        <p:nvSpPr>
          <p:cNvPr id="50187" name="Text Box 33"/>
          <p:cNvSpPr txBox="1">
            <a:spLocks noChangeArrowheads="1"/>
          </p:cNvSpPr>
          <p:nvPr/>
        </p:nvSpPr>
        <p:spPr bwMode="auto">
          <a:xfrm>
            <a:off x="712107" y="4764313"/>
            <a:ext cx="15097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i="0" dirty="0">
                <a:latin typeface="Arial" charset="0"/>
                <a:cs typeface="+mn-cs"/>
              </a:rPr>
              <a:t>74-29-9C-E8-FF-55</a:t>
            </a:r>
          </a:p>
        </p:txBody>
      </p:sp>
      <p:sp>
        <p:nvSpPr>
          <p:cNvPr id="142347" name="Freeform 39"/>
          <p:cNvSpPr>
            <a:spLocks/>
          </p:cNvSpPr>
          <p:nvPr/>
        </p:nvSpPr>
        <p:spPr bwMode="auto">
          <a:xfrm>
            <a:off x="2347232" y="4273776"/>
            <a:ext cx="839788" cy="1069975"/>
          </a:xfrm>
          <a:custGeom>
            <a:avLst/>
            <a:gdLst>
              <a:gd name="T0" fmla="*/ 2147483647 w 1005"/>
              <a:gd name="T1" fmla="*/ 2147483647 h 996"/>
              <a:gd name="T2" fmla="*/ 2147483647 w 1005"/>
              <a:gd name="T3" fmla="*/ 2147483647 h 996"/>
              <a:gd name="T4" fmla="*/ 2147483647 w 1005"/>
              <a:gd name="T5" fmla="*/ 2147483647 h 996"/>
              <a:gd name="T6" fmla="*/ 2147483647 w 1005"/>
              <a:gd name="T7" fmla="*/ 2147483647 h 996"/>
              <a:gd name="T8" fmla="*/ 2147483647 w 1005"/>
              <a:gd name="T9" fmla="*/ 2147483647 h 996"/>
              <a:gd name="T10" fmla="*/ 2147483647 w 1005"/>
              <a:gd name="T11" fmla="*/ 2147483647 h 996"/>
              <a:gd name="T12" fmla="*/ 2147483647 w 1005"/>
              <a:gd name="T13" fmla="*/ 2147483647 h 996"/>
              <a:gd name="T14" fmla="*/ 2147483647 w 1005"/>
              <a:gd name="T15" fmla="*/ 2147483647 h 996"/>
              <a:gd name="T16" fmla="*/ 2147483647 w 1005"/>
              <a:gd name="T17" fmla="*/ 2147483647 h 996"/>
              <a:gd name="T18" fmla="*/ 2147483647 w 1005"/>
              <a:gd name="T19" fmla="*/ 2147483647 h 996"/>
              <a:gd name="T20" fmla="*/ 2147483647 w 1005"/>
              <a:gd name="T21" fmla="*/ 2147483647 h 996"/>
              <a:gd name="T22" fmla="*/ 2147483647 w 1005"/>
              <a:gd name="T23" fmla="*/ 2147483647 h 996"/>
              <a:gd name="T24" fmla="*/ 2147483647 w 1005"/>
              <a:gd name="T25" fmla="*/ 2147483647 h 99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005" h="996">
                <a:moveTo>
                  <a:pt x="307" y="83"/>
                </a:moveTo>
                <a:cubicBezTo>
                  <a:pt x="218" y="117"/>
                  <a:pt x="182" y="156"/>
                  <a:pt x="134" y="227"/>
                </a:cubicBezTo>
                <a:cubicBezTo>
                  <a:pt x="86" y="298"/>
                  <a:pt x="38" y="426"/>
                  <a:pt x="19" y="507"/>
                </a:cubicBezTo>
                <a:cubicBezTo>
                  <a:pt x="0" y="588"/>
                  <a:pt x="8" y="648"/>
                  <a:pt x="19" y="716"/>
                </a:cubicBezTo>
                <a:cubicBezTo>
                  <a:pt x="30" y="784"/>
                  <a:pt x="54" y="873"/>
                  <a:pt x="84" y="918"/>
                </a:cubicBezTo>
                <a:cubicBezTo>
                  <a:pt x="114" y="963"/>
                  <a:pt x="148" y="984"/>
                  <a:pt x="199" y="990"/>
                </a:cubicBezTo>
                <a:cubicBezTo>
                  <a:pt x="250" y="996"/>
                  <a:pt x="310" y="961"/>
                  <a:pt x="393" y="954"/>
                </a:cubicBezTo>
                <a:cubicBezTo>
                  <a:pt x="476" y="947"/>
                  <a:pt x="614" y="967"/>
                  <a:pt x="696" y="947"/>
                </a:cubicBezTo>
                <a:cubicBezTo>
                  <a:pt x="778" y="927"/>
                  <a:pt x="833" y="898"/>
                  <a:pt x="883" y="831"/>
                </a:cubicBezTo>
                <a:cubicBezTo>
                  <a:pt x="933" y="764"/>
                  <a:pt x="991" y="644"/>
                  <a:pt x="998" y="543"/>
                </a:cubicBezTo>
                <a:cubicBezTo>
                  <a:pt x="1005" y="442"/>
                  <a:pt x="981" y="313"/>
                  <a:pt x="926" y="227"/>
                </a:cubicBezTo>
                <a:cubicBezTo>
                  <a:pt x="871" y="141"/>
                  <a:pt x="768" y="50"/>
                  <a:pt x="667" y="25"/>
                </a:cubicBezTo>
                <a:cubicBezTo>
                  <a:pt x="566" y="0"/>
                  <a:pt x="396" y="49"/>
                  <a:pt x="307" y="83"/>
                </a:cubicBezTo>
                <a:close/>
              </a:path>
            </a:pathLst>
          </a:custGeom>
          <a:solidFill>
            <a:srgbClr val="00CCFF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50189" name="Line 40"/>
          <p:cNvSpPr>
            <a:spLocks noChangeShapeType="1"/>
          </p:cNvSpPr>
          <p:nvPr/>
        </p:nvSpPr>
        <p:spPr bwMode="auto">
          <a:xfrm>
            <a:off x="2044020" y="4253138"/>
            <a:ext cx="438150" cy="230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0190" name="Line 41"/>
          <p:cNvSpPr>
            <a:spLocks noChangeShapeType="1"/>
          </p:cNvSpPr>
          <p:nvPr/>
        </p:nvSpPr>
        <p:spPr bwMode="auto">
          <a:xfrm flipV="1">
            <a:off x="2167845" y="5197701"/>
            <a:ext cx="231775" cy="255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0191" name="Line 42"/>
          <p:cNvSpPr>
            <a:spLocks noChangeShapeType="1"/>
          </p:cNvSpPr>
          <p:nvPr/>
        </p:nvSpPr>
        <p:spPr bwMode="auto">
          <a:xfrm>
            <a:off x="3166382" y="4791301"/>
            <a:ext cx="584200" cy="9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0192" name="Line 44"/>
          <p:cNvSpPr>
            <a:spLocks noChangeShapeType="1"/>
          </p:cNvSpPr>
          <p:nvPr/>
        </p:nvSpPr>
        <p:spPr bwMode="auto">
          <a:xfrm flipV="1">
            <a:off x="2083707" y="5548538"/>
            <a:ext cx="0" cy="1635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0193" name="Line 45"/>
          <p:cNvSpPr>
            <a:spLocks noChangeShapeType="1"/>
          </p:cNvSpPr>
          <p:nvPr/>
        </p:nvSpPr>
        <p:spPr bwMode="auto">
          <a:xfrm flipH="1" flipV="1">
            <a:off x="1958295" y="4326163"/>
            <a:ext cx="0" cy="398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0194" name="Line 46"/>
          <p:cNvSpPr>
            <a:spLocks noChangeShapeType="1"/>
          </p:cNvSpPr>
          <p:nvPr/>
        </p:nvSpPr>
        <p:spPr bwMode="auto">
          <a:xfrm>
            <a:off x="3836307" y="4857976"/>
            <a:ext cx="0" cy="750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0195" name="Line 47"/>
          <p:cNvSpPr>
            <a:spLocks noChangeShapeType="1"/>
          </p:cNvSpPr>
          <p:nvPr/>
        </p:nvSpPr>
        <p:spPr bwMode="auto">
          <a:xfrm flipH="1" flipV="1">
            <a:off x="4917395" y="4848451"/>
            <a:ext cx="4762" cy="2206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14" name="Text Box 58"/>
          <p:cNvSpPr txBox="1">
            <a:spLocks noChangeArrowheads="1"/>
          </p:cNvSpPr>
          <p:nvPr/>
        </p:nvSpPr>
        <p:spPr bwMode="auto">
          <a:xfrm>
            <a:off x="700995" y="3992788"/>
            <a:ext cx="39052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i="0" dirty="0">
                <a:solidFill>
                  <a:srgbClr val="FF0000"/>
                </a:solidFill>
                <a:latin typeface="+mj-lt"/>
                <a:ea typeface="+mn-ea"/>
                <a:cs typeface="+mn-cs"/>
              </a:rPr>
              <a:t>A</a:t>
            </a:r>
          </a:p>
        </p:txBody>
      </p:sp>
      <p:sp>
        <p:nvSpPr>
          <p:cNvPr id="50197" name="Line 60"/>
          <p:cNvSpPr>
            <a:spLocks noChangeShapeType="1"/>
          </p:cNvSpPr>
          <p:nvPr/>
        </p:nvSpPr>
        <p:spPr bwMode="auto">
          <a:xfrm>
            <a:off x="5026932" y="4757963"/>
            <a:ext cx="11985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142357" name="Group 63"/>
          <p:cNvGrpSpPr>
            <a:grpSpLocks/>
          </p:cNvGrpSpPr>
          <p:nvPr/>
        </p:nvGrpSpPr>
        <p:grpSpPr bwMode="auto">
          <a:xfrm>
            <a:off x="7354207" y="4681763"/>
            <a:ext cx="1558925" cy="460375"/>
            <a:chOff x="4351" y="2786"/>
            <a:chExt cx="982" cy="290"/>
          </a:xfrm>
        </p:grpSpPr>
        <p:sp>
          <p:nvSpPr>
            <p:cNvPr id="50266" name="Text Box 64"/>
            <p:cNvSpPr txBox="1">
              <a:spLocks noChangeArrowheads="1"/>
            </p:cNvSpPr>
            <p:nvPr/>
          </p:nvSpPr>
          <p:spPr bwMode="auto">
            <a:xfrm>
              <a:off x="4352" y="2786"/>
              <a:ext cx="83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>
                  <a:latin typeface="Arial" charset="0"/>
                  <a:cs typeface="+mn-cs"/>
                </a:rPr>
                <a:t>222.222.222.222</a:t>
              </a:r>
            </a:p>
          </p:txBody>
        </p:sp>
        <p:sp>
          <p:nvSpPr>
            <p:cNvPr id="50267" name="Text Box 65"/>
            <p:cNvSpPr txBox="1">
              <a:spLocks noChangeArrowheads="1"/>
            </p:cNvSpPr>
            <p:nvPr/>
          </p:nvSpPr>
          <p:spPr bwMode="auto">
            <a:xfrm>
              <a:off x="4351" y="2904"/>
              <a:ext cx="982" cy="1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>
                  <a:latin typeface="Arial" charset="0"/>
                  <a:cs typeface="+mn-cs"/>
                </a:rPr>
                <a:t>49-BD-D2-C7-56-2A</a:t>
              </a:r>
            </a:p>
          </p:txBody>
        </p:sp>
      </p:grpSp>
      <p:sp>
        <p:nvSpPr>
          <p:cNvPr id="50199" name="Line 67"/>
          <p:cNvSpPr>
            <a:spLocks noChangeShapeType="1"/>
          </p:cNvSpPr>
          <p:nvPr/>
        </p:nvSpPr>
        <p:spPr bwMode="auto">
          <a:xfrm flipV="1">
            <a:off x="6925582" y="4253138"/>
            <a:ext cx="450850" cy="317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0200" name="Line 68"/>
          <p:cNvSpPr>
            <a:spLocks noChangeShapeType="1"/>
          </p:cNvSpPr>
          <p:nvPr/>
        </p:nvSpPr>
        <p:spPr bwMode="auto">
          <a:xfrm flipH="1" flipV="1">
            <a:off x="7451045" y="4329338"/>
            <a:ext cx="11112" cy="3889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0201" name="Text Box 71"/>
          <p:cNvSpPr txBox="1">
            <a:spLocks noChangeArrowheads="1"/>
          </p:cNvSpPr>
          <p:nvPr/>
        </p:nvSpPr>
        <p:spPr bwMode="auto">
          <a:xfrm>
            <a:off x="7055757" y="5648551"/>
            <a:ext cx="13223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i="0" dirty="0">
                <a:latin typeface="Arial" charset="0"/>
                <a:cs typeface="+mn-cs"/>
              </a:rPr>
              <a:t>222.222.222.221</a:t>
            </a:r>
          </a:p>
        </p:txBody>
      </p:sp>
      <p:sp>
        <p:nvSpPr>
          <p:cNvPr id="50202" name="Text Box 72"/>
          <p:cNvSpPr txBox="1">
            <a:spLocks noChangeArrowheads="1"/>
          </p:cNvSpPr>
          <p:nvPr/>
        </p:nvSpPr>
        <p:spPr bwMode="auto">
          <a:xfrm>
            <a:off x="7058932" y="5823176"/>
            <a:ext cx="150177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i="0" dirty="0">
                <a:latin typeface="Arial" charset="0"/>
                <a:cs typeface="+mn-cs"/>
              </a:rPr>
              <a:t>88-B2-2F-54-1A-0F</a:t>
            </a:r>
          </a:p>
        </p:txBody>
      </p:sp>
      <p:sp>
        <p:nvSpPr>
          <p:cNvPr id="50203" name="Line 73"/>
          <p:cNvSpPr>
            <a:spLocks noChangeShapeType="1"/>
          </p:cNvSpPr>
          <p:nvPr/>
        </p:nvSpPr>
        <p:spPr bwMode="auto">
          <a:xfrm flipH="1" flipV="1">
            <a:off x="6855732" y="5150076"/>
            <a:ext cx="254000" cy="250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0204" name="Line 74"/>
          <p:cNvSpPr>
            <a:spLocks noChangeShapeType="1"/>
          </p:cNvSpPr>
          <p:nvPr/>
        </p:nvSpPr>
        <p:spPr bwMode="auto">
          <a:xfrm flipH="1">
            <a:off x="7190695" y="5491388"/>
            <a:ext cx="4762" cy="2016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42364" name="Freeform 75"/>
          <p:cNvSpPr>
            <a:spLocks/>
          </p:cNvSpPr>
          <p:nvPr/>
        </p:nvSpPr>
        <p:spPr bwMode="auto">
          <a:xfrm>
            <a:off x="6185807" y="4276951"/>
            <a:ext cx="765175" cy="1081087"/>
          </a:xfrm>
          <a:custGeom>
            <a:avLst/>
            <a:gdLst>
              <a:gd name="T0" fmla="*/ 2147483647 w 1005"/>
              <a:gd name="T1" fmla="*/ 2147483647 h 996"/>
              <a:gd name="T2" fmla="*/ 2147483647 w 1005"/>
              <a:gd name="T3" fmla="*/ 2147483647 h 996"/>
              <a:gd name="T4" fmla="*/ 2147483647 w 1005"/>
              <a:gd name="T5" fmla="*/ 2147483647 h 996"/>
              <a:gd name="T6" fmla="*/ 2147483647 w 1005"/>
              <a:gd name="T7" fmla="*/ 2147483647 h 996"/>
              <a:gd name="T8" fmla="*/ 2147483647 w 1005"/>
              <a:gd name="T9" fmla="*/ 2147483647 h 996"/>
              <a:gd name="T10" fmla="*/ 2147483647 w 1005"/>
              <a:gd name="T11" fmla="*/ 2147483647 h 996"/>
              <a:gd name="T12" fmla="*/ 2147483647 w 1005"/>
              <a:gd name="T13" fmla="*/ 2147483647 h 996"/>
              <a:gd name="T14" fmla="*/ 2147483647 w 1005"/>
              <a:gd name="T15" fmla="*/ 2147483647 h 996"/>
              <a:gd name="T16" fmla="*/ 2147483647 w 1005"/>
              <a:gd name="T17" fmla="*/ 2147483647 h 996"/>
              <a:gd name="T18" fmla="*/ 2147483647 w 1005"/>
              <a:gd name="T19" fmla="*/ 2147483647 h 996"/>
              <a:gd name="T20" fmla="*/ 2147483647 w 1005"/>
              <a:gd name="T21" fmla="*/ 2147483647 h 996"/>
              <a:gd name="T22" fmla="*/ 2147483647 w 1005"/>
              <a:gd name="T23" fmla="*/ 2147483647 h 996"/>
              <a:gd name="T24" fmla="*/ 2147483647 w 1005"/>
              <a:gd name="T25" fmla="*/ 2147483647 h 99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005" h="996">
                <a:moveTo>
                  <a:pt x="307" y="83"/>
                </a:moveTo>
                <a:cubicBezTo>
                  <a:pt x="218" y="117"/>
                  <a:pt x="182" y="156"/>
                  <a:pt x="134" y="227"/>
                </a:cubicBezTo>
                <a:cubicBezTo>
                  <a:pt x="86" y="298"/>
                  <a:pt x="38" y="426"/>
                  <a:pt x="19" y="507"/>
                </a:cubicBezTo>
                <a:cubicBezTo>
                  <a:pt x="0" y="588"/>
                  <a:pt x="8" y="648"/>
                  <a:pt x="19" y="716"/>
                </a:cubicBezTo>
                <a:cubicBezTo>
                  <a:pt x="30" y="784"/>
                  <a:pt x="54" y="873"/>
                  <a:pt x="84" y="918"/>
                </a:cubicBezTo>
                <a:cubicBezTo>
                  <a:pt x="114" y="963"/>
                  <a:pt x="148" y="984"/>
                  <a:pt x="199" y="990"/>
                </a:cubicBezTo>
                <a:cubicBezTo>
                  <a:pt x="250" y="996"/>
                  <a:pt x="310" y="961"/>
                  <a:pt x="393" y="954"/>
                </a:cubicBezTo>
                <a:cubicBezTo>
                  <a:pt x="476" y="947"/>
                  <a:pt x="614" y="967"/>
                  <a:pt x="696" y="947"/>
                </a:cubicBezTo>
                <a:cubicBezTo>
                  <a:pt x="778" y="927"/>
                  <a:pt x="833" y="898"/>
                  <a:pt x="883" y="831"/>
                </a:cubicBezTo>
                <a:cubicBezTo>
                  <a:pt x="933" y="764"/>
                  <a:pt x="991" y="644"/>
                  <a:pt x="998" y="543"/>
                </a:cubicBezTo>
                <a:cubicBezTo>
                  <a:pt x="1005" y="442"/>
                  <a:pt x="981" y="313"/>
                  <a:pt x="926" y="227"/>
                </a:cubicBezTo>
                <a:cubicBezTo>
                  <a:pt x="871" y="141"/>
                  <a:pt x="768" y="50"/>
                  <a:pt x="667" y="25"/>
                </a:cubicBezTo>
                <a:cubicBezTo>
                  <a:pt x="566" y="0"/>
                  <a:pt x="396" y="49"/>
                  <a:pt x="307" y="83"/>
                </a:cubicBezTo>
                <a:close/>
              </a:path>
            </a:pathLst>
          </a:custGeom>
          <a:solidFill>
            <a:srgbClr val="00CCFF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124" name="Text Box 76"/>
          <p:cNvSpPr txBox="1">
            <a:spLocks noChangeArrowheads="1"/>
          </p:cNvSpPr>
          <p:nvPr/>
        </p:nvSpPr>
        <p:spPr bwMode="auto">
          <a:xfrm>
            <a:off x="8289245" y="3910238"/>
            <a:ext cx="357187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i="0" dirty="0">
                <a:solidFill>
                  <a:srgbClr val="FF0000"/>
                </a:solidFill>
                <a:latin typeface="+mj-lt"/>
                <a:ea typeface="+mn-ea"/>
                <a:cs typeface="+mn-cs"/>
              </a:rPr>
              <a:t>B</a:t>
            </a:r>
          </a:p>
        </p:txBody>
      </p:sp>
      <p:grpSp>
        <p:nvGrpSpPr>
          <p:cNvPr id="142366" name="Group 124"/>
          <p:cNvGrpSpPr>
            <a:grpSpLocks/>
          </p:cNvGrpSpPr>
          <p:nvPr/>
        </p:nvGrpSpPr>
        <p:grpSpPr bwMode="auto">
          <a:xfrm>
            <a:off x="7160532" y="3870551"/>
            <a:ext cx="1009650" cy="854075"/>
            <a:chOff x="7179310" y="4033520"/>
            <a:chExt cx="1009650" cy="855028"/>
          </a:xfrm>
        </p:grpSpPr>
        <p:grpSp>
          <p:nvGrpSpPr>
            <p:cNvPr id="142421" name="Group 44"/>
            <p:cNvGrpSpPr>
              <a:grpSpLocks/>
            </p:cNvGrpSpPr>
            <p:nvPr/>
          </p:nvGrpSpPr>
          <p:grpSpPr bwMode="auto">
            <a:xfrm>
              <a:off x="7179310" y="4033520"/>
              <a:ext cx="1009650" cy="855028"/>
              <a:chOff x="-44" y="1473"/>
              <a:chExt cx="981" cy="1105"/>
            </a:xfrm>
          </p:grpSpPr>
          <p:pic>
            <p:nvPicPr>
              <p:cNvPr id="142423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2424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sp>
          <p:nvSpPr>
            <p:cNvPr id="144" name="Rectangle 43"/>
            <p:cNvSpPr>
              <a:spLocks noChangeArrowheads="1"/>
            </p:cNvSpPr>
            <p:nvPr/>
          </p:nvSpPr>
          <p:spPr bwMode="auto">
            <a:xfrm rot="16200000">
              <a:off x="7438796" y="4309366"/>
              <a:ext cx="127142" cy="195263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Comic Sans MS" pitchFamily="66" charset="0"/>
                <a:ea typeface="+mn-ea"/>
                <a:cs typeface="+mn-cs"/>
              </a:endParaRPr>
            </a:p>
          </p:txBody>
        </p:sp>
      </p:grpSp>
      <p:grpSp>
        <p:nvGrpSpPr>
          <p:cNvPr id="142367" name="Group 125"/>
          <p:cNvGrpSpPr>
            <a:grpSpLocks/>
          </p:cNvGrpSpPr>
          <p:nvPr/>
        </p:nvGrpSpPr>
        <p:grpSpPr bwMode="auto">
          <a:xfrm>
            <a:off x="3739470" y="4551588"/>
            <a:ext cx="1292225" cy="425450"/>
            <a:chOff x="4011931" y="3379152"/>
            <a:chExt cx="1262062" cy="390207"/>
          </a:xfrm>
        </p:grpSpPr>
        <p:sp>
          <p:nvSpPr>
            <p:cNvPr id="132" name="Rectangle 43"/>
            <p:cNvSpPr>
              <a:spLocks noChangeArrowheads="1"/>
            </p:cNvSpPr>
            <p:nvPr/>
          </p:nvSpPr>
          <p:spPr bwMode="auto">
            <a:xfrm rot="16200000">
              <a:off x="5112252" y="3476577"/>
              <a:ext cx="128128" cy="195356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Comic Sans MS" pitchFamily="66" charset="0"/>
                <a:ea typeface="+mn-ea"/>
                <a:cs typeface="+mn-cs"/>
              </a:endParaRPr>
            </a:p>
          </p:txBody>
        </p:sp>
        <p:grpSp>
          <p:nvGrpSpPr>
            <p:cNvPr id="142411" name="Group 1185"/>
            <p:cNvGrpSpPr>
              <a:grpSpLocks/>
            </p:cNvGrpSpPr>
            <p:nvPr/>
          </p:nvGrpSpPr>
          <p:grpSpPr bwMode="auto">
            <a:xfrm>
              <a:off x="4197985" y="3379152"/>
              <a:ext cx="892175" cy="390207"/>
              <a:chOff x="4650" y="1129"/>
              <a:chExt cx="246" cy="95"/>
            </a:xfrm>
          </p:grpSpPr>
          <p:sp>
            <p:nvSpPr>
              <p:cNvPr id="142413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 i="0" dirty="0">
                  <a:latin typeface="Times New Roman" charset="0"/>
                  <a:cs typeface="Arial" charset="0"/>
                </a:endParaRPr>
              </a:p>
            </p:txBody>
          </p:sp>
          <p:sp>
            <p:nvSpPr>
              <p:cNvPr id="142414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 i="0" dirty="0">
                  <a:latin typeface="Times New Roman" charset="0"/>
                  <a:cs typeface="Arial" charset="0"/>
                </a:endParaRPr>
              </a:p>
            </p:txBody>
          </p:sp>
          <p:sp>
            <p:nvSpPr>
              <p:cNvPr id="142415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 i="0" dirty="0">
                  <a:latin typeface="Times New Roman" charset="0"/>
                  <a:cs typeface="Arial" charset="0"/>
                </a:endParaRPr>
              </a:p>
            </p:txBody>
          </p:sp>
          <p:grpSp>
            <p:nvGrpSpPr>
              <p:cNvPr id="142416" name="Group 1189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142419" name="Freeform 1190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42420" name="Freeform 1191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sp>
            <p:nvSpPr>
              <p:cNvPr id="50258" name="Line 1192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50259" name="Line 1193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sp>
          <p:nvSpPr>
            <p:cNvPr id="134" name="Rectangle 43"/>
            <p:cNvSpPr>
              <a:spLocks noChangeArrowheads="1"/>
            </p:cNvSpPr>
            <p:nvPr/>
          </p:nvSpPr>
          <p:spPr bwMode="auto">
            <a:xfrm rot="16200000">
              <a:off x="4046274" y="3486041"/>
              <a:ext cx="126671" cy="195356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Comic Sans MS" pitchFamily="66" charset="0"/>
                <a:ea typeface="+mn-ea"/>
                <a:cs typeface="+mn-cs"/>
              </a:endParaRPr>
            </a:p>
          </p:txBody>
        </p:sp>
      </p:grpSp>
      <p:grpSp>
        <p:nvGrpSpPr>
          <p:cNvPr id="142368" name="Group 126"/>
          <p:cNvGrpSpPr>
            <a:grpSpLocks/>
          </p:cNvGrpSpPr>
          <p:nvPr/>
        </p:nvGrpSpPr>
        <p:grpSpPr bwMode="auto">
          <a:xfrm>
            <a:off x="1464582" y="5150076"/>
            <a:ext cx="701675" cy="517525"/>
            <a:chOff x="1046480" y="3962400"/>
            <a:chExt cx="1026163" cy="761428"/>
          </a:xfrm>
        </p:grpSpPr>
        <p:sp>
          <p:nvSpPr>
            <p:cNvPr id="128" name="Rectangle 48"/>
            <p:cNvSpPr>
              <a:spLocks noChangeArrowheads="1"/>
            </p:cNvSpPr>
            <p:nvPr/>
          </p:nvSpPr>
          <p:spPr bwMode="auto">
            <a:xfrm rot="16200000">
              <a:off x="1893548" y="4299487"/>
              <a:ext cx="109776" cy="248414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Comic Sans MS" pitchFamily="66" charset="0"/>
                <a:ea typeface="+mn-ea"/>
                <a:cs typeface="+mn-cs"/>
              </a:endParaRPr>
            </a:p>
          </p:txBody>
        </p:sp>
        <p:grpSp>
          <p:nvGrpSpPr>
            <p:cNvPr id="142407" name="Group 49"/>
            <p:cNvGrpSpPr>
              <a:grpSpLocks/>
            </p:cNvGrpSpPr>
            <p:nvPr/>
          </p:nvGrpSpPr>
          <p:grpSpPr bwMode="auto">
            <a:xfrm>
              <a:off x="1046480" y="3962400"/>
              <a:ext cx="936071" cy="761428"/>
              <a:chOff x="-44" y="1473"/>
              <a:chExt cx="981" cy="1105"/>
            </a:xfrm>
          </p:grpSpPr>
          <p:pic>
            <p:nvPicPr>
              <p:cNvPr id="142408" name="Picture 50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2409" name="Freeform 51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</p:grpSp>
      <p:sp>
        <p:nvSpPr>
          <p:cNvPr id="5021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001000" cy="11430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latin typeface="Gill Sans MT" charset="0"/>
                <a:cs typeface="+mj-cs"/>
              </a:rPr>
              <a:t>Addressing: routing to another LAN</a:t>
            </a:r>
          </a:p>
        </p:txBody>
      </p:sp>
      <p:sp>
        <p:nvSpPr>
          <p:cNvPr id="50213" name="Rectangle 60"/>
          <p:cNvSpPr>
            <a:spLocks noChangeArrowheads="1"/>
          </p:cNvSpPr>
          <p:nvPr/>
        </p:nvSpPr>
        <p:spPr bwMode="auto">
          <a:xfrm>
            <a:off x="706438" y="1084263"/>
            <a:ext cx="7772400" cy="550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31775" indent="-2317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i="0" dirty="0">
                <a:latin typeface="Gill Sans MT" charset="0"/>
                <a:cs typeface="+mn-cs"/>
              </a:rPr>
              <a:t>R forwards datagram with IP source A, destination B </a:t>
            </a:r>
          </a:p>
        </p:txBody>
      </p:sp>
      <p:sp>
        <p:nvSpPr>
          <p:cNvPr id="50214" name="Rectangle 61"/>
          <p:cNvSpPr>
            <a:spLocks noChangeArrowheads="1"/>
          </p:cNvSpPr>
          <p:nvPr/>
        </p:nvSpPr>
        <p:spPr bwMode="auto">
          <a:xfrm>
            <a:off x="700995" y="1405164"/>
            <a:ext cx="7772400" cy="72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31775" indent="-2317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i="0" dirty="0">
                <a:latin typeface="Gill Sans MT" charset="0"/>
                <a:cs typeface="+mn-cs"/>
              </a:rPr>
              <a:t>R creates link-layer frame with B's MAC address as dest, frame contains A-to-B IP datagram</a:t>
            </a:r>
            <a:endParaRPr lang="en-US" sz="2800" i="0" dirty="0">
              <a:latin typeface="Gill Sans MT" charset="0"/>
              <a:cs typeface="+mn-cs"/>
            </a:endParaRPr>
          </a:p>
        </p:txBody>
      </p:sp>
      <p:sp>
        <p:nvSpPr>
          <p:cNvPr id="723007" name="AutoShape 63"/>
          <p:cNvSpPr>
            <a:spLocks noChangeArrowheads="1"/>
          </p:cNvSpPr>
          <p:nvPr/>
        </p:nvSpPr>
        <p:spPr bwMode="auto">
          <a:xfrm>
            <a:off x="6701745" y="2733901"/>
            <a:ext cx="314325" cy="792162"/>
          </a:xfrm>
          <a:prstGeom prst="downArrow">
            <a:avLst>
              <a:gd name="adj1" fmla="val 50000"/>
              <a:gd name="adj2" fmla="val 63005"/>
            </a:avLst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lin ang="5400000" scaled="1"/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142375" name="Group 64"/>
          <p:cNvGrpSpPr>
            <a:grpSpLocks/>
          </p:cNvGrpSpPr>
          <p:nvPr/>
        </p:nvGrpSpPr>
        <p:grpSpPr bwMode="auto">
          <a:xfrm>
            <a:off x="6208032" y="2290988"/>
            <a:ext cx="2011363" cy="760413"/>
            <a:chOff x="1197" y="1665"/>
            <a:chExt cx="1267" cy="479"/>
          </a:xfrm>
        </p:grpSpPr>
        <p:grpSp>
          <p:nvGrpSpPr>
            <p:cNvPr id="142401" name="Group 65"/>
            <p:cNvGrpSpPr>
              <a:grpSpLocks/>
            </p:cNvGrpSpPr>
            <p:nvPr/>
          </p:nvGrpSpPr>
          <p:grpSpPr bwMode="auto">
            <a:xfrm>
              <a:off x="1231" y="1990"/>
              <a:ext cx="691" cy="154"/>
              <a:chOff x="1231" y="1990"/>
              <a:chExt cx="691" cy="154"/>
            </a:xfrm>
          </p:grpSpPr>
          <p:sp>
            <p:nvSpPr>
              <p:cNvPr id="50244" name="Rectangle 66"/>
              <p:cNvSpPr>
                <a:spLocks noChangeArrowheads="1"/>
              </p:cNvSpPr>
              <p:nvPr/>
            </p:nvSpPr>
            <p:spPr bwMode="auto">
              <a:xfrm>
                <a:off x="1231" y="1991"/>
                <a:ext cx="691" cy="15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50245" name="Line 67"/>
              <p:cNvSpPr>
                <a:spLocks noChangeShapeType="1"/>
              </p:cNvSpPr>
              <p:nvPr/>
            </p:nvSpPr>
            <p:spPr bwMode="auto">
              <a:xfrm>
                <a:off x="1337" y="1990"/>
                <a:ext cx="0" cy="15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50246" name="Line 68"/>
              <p:cNvSpPr>
                <a:spLocks noChangeShapeType="1"/>
              </p:cNvSpPr>
              <p:nvPr/>
            </p:nvSpPr>
            <p:spPr bwMode="auto">
              <a:xfrm>
                <a:off x="1427" y="1992"/>
                <a:ext cx="0" cy="15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sp>
          <p:nvSpPr>
            <p:cNvPr id="50243" name="Text Box 69"/>
            <p:cNvSpPr txBox="1">
              <a:spLocks noChangeArrowheads="1"/>
            </p:cNvSpPr>
            <p:nvPr/>
          </p:nvSpPr>
          <p:spPr bwMode="auto">
            <a:xfrm>
              <a:off x="1197" y="1665"/>
              <a:ext cx="126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>
                  <a:latin typeface="Arial" charset="0"/>
                  <a:cs typeface="+mn-cs"/>
                </a:rPr>
                <a:t>IP src: 111.111.111.111</a:t>
              </a:r>
            </a:p>
            <a:p>
              <a:pPr>
                <a:defRPr/>
              </a:pPr>
              <a:r>
                <a:rPr lang="en-US" sz="1200" i="0" dirty="0">
                  <a:latin typeface="Arial" charset="0"/>
                  <a:cs typeface="+mn-cs"/>
                </a:rPr>
                <a:t>   IP dest: 222.222.222.222</a:t>
              </a:r>
            </a:p>
          </p:txBody>
        </p:sp>
      </p:grpSp>
      <p:grpSp>
        <p:nvGrpSpPr>
          <p:cNvPr id="142376" name="Group 70"/>
          <p:cNvGrpSpPr>
            <a:grpSpLocks/>
          </p:cNvGrpSpPr>
          <p:nvPr/>
        </p:nvGrpSpPr>
        <p:grpSpPr bwMode="auto">
          <a:xfrm>
            <a:off x="6331857" y="2541813"/>
            <a:ext cx="146050" cy="385763"/>
            <a:chOff x="1272" y="1762"/>
            <a:chExt cx="92" cy="243"/>
          </a:xfrm>
        </p:grpSpPr>
        <p:sp>
          <p:nvSpPr>
            <p:cNvPr id="50240" name="Line 71"/>
            <p:cNvSpPr>
              <a:spLocks noChangeShapeType="1"/>
            </p:cNvSpPr>
            <p:nvPr/>
          </p:nvSpPr>
          <p:spPr bwMode="auto">
            <a:xfrm>
              <a:off x="1272" y="1762"/>
              <a:ext cx="0" cy="2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0241" name="Line 72"/>
            <p:cNvSpPr>
              <a:spLocks noChangeShapeType="1"/>
            </p:cNvSpPr>
            <p:nvPr/>
          </p:nvSpPr>
          <p:spPr bwMode="auto">
            <a:xfrm>
              <a:off x="1364" y="1878"/>
              <a:ext cx="0" cy="1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723017" name="Group 73"/>
          <p:cNvGrpSpPr>
            <a:grpSpLocks/>
          </p:cNvGrpSpPr>
          <p:nvPr/>
        </p:nvGrpSpPr>
        <p:grpSpPr bwMode="auto">
          <a:xfrm>
            <a:off x="5782582" y="1883001"/>
            <a:ext cx="2428876" cy="1519237"/>
            <a:chOff x="931" y="1414"/>
            <a:chExt cx="1530" cy="957"/>
          </a:xfrm>
        </p:grpSpPr>
        <p:sp>
          <p:nvSpPr>
            <p:cNvPr id="50228" name="Text Box 74"/>
            <p:cNvSpPr txBox="1">
              <a:spLocks noChangeArrowheads="1"/>
            </p:cNvSpPr>
            <p:nvPr/>
          </p:nvSpPr>
          <p:spPr bwMode="auto">
            <a:xfrm>
              <a:off x="931" y="1414"/>
              <a:ext cx="1530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>
                  <a:latin typeface="Arial" charset="0"/>
                  <a:cs typeface="+mn-cs"/>
                </a:rPr>
                <a:t>MAC src: </a:t>
              </a:r>
              <a:r>
                <a:rPr lang="en-US" sz="1200" i="0" dirty="0">
                  <a:solidFill>
                    <a:srgbClr val="FF0000"/>
                  </a:solidFill>
                  <a:latin typeface="Arial" charset="0"/>
                  <a:cs typeface="+mn-cs"/>
                </a:rPr>
                <a:t>1A-23-F9-CD-06-9B</a:t>
              </a:r>
            </a:p>
            <a:p>
              <a:pPr>
                <a:defRPr/>
              </a:pPr>
              <a:r>
                <a:rPr lang="en-US" sz="1200" i="0" dirty="0">
                  <a:latin typeface="Arial" charset="0"/>
                  <a:cs typeface="+mn-cs"/>
                </a:rPr>
                <a:t>  MAC dest: </a:t>
              </a:r>
              <a:r>
                <a:rPr lang="en-US" sz="1200" i="0" dirty="0">
                  <a:solidFill>
                    <a:srgbClr val="FF0000"/>
                  </a:solidFill>
                  <a:latin typeface="Arial" charset="0"/>
                  <a:cs typeface="+mn-cs"/>
                </a:rPr>
                <a:t>49-BD-D2-C7-56-2A</a:t>
              </a:r>
            </a:p>
            <a:p>
              <a:pPr>
                <a:defRPr/>
              </a:pPr>
              <a:endParaRPr lang="en-US" sz="1200" i="0" dirty="0">
                <a:solidFill>
                  <a:srgbClr val="FF0000"/>
                </a:solidFill>
                <a:latin typeface="Arial" charset="0"/>
                <a:cs typeface="+mn-cs"/>
              </a:endParaRPr>
            </a:p>
          </p:txBody>
        </p:sp>
        <p:grpSp>
          <p:nvGrpSpPr>
            <p:cNvPr id="142388" name="Group 75"/>
            <p:cNvGrpSpPr>
              <a:grpSpLocks/>
            </p:cNvGrpSpPr>
            <p:nvPr/>
          </p:nvGrpSpPr>
          <p:grpSpPr bwMode="auto">
            <a:xfrm>
              <a:off x="981" y="2182"/>
              <a:ext cx="1049" cy="189"/>
              <a:chOff x="2829" y="2040"/>
              <a:chExt cx="1049" cy="189"/>
            </a:xfrm>
          </p:grpSpPr>
          <p:sp>
            <p:nvSpPr>
              <p:cNvPr id="50234" name="Rectangle 76"/>
              <p:cNvSpPr>
                <a:spLocks noChangeArrowheads="1"/>
              </p:cNvSpPr>
              <p:nvPr/>
            </p:nvSpPr>
            <p:spPr bwMode="auto">
              <a:xfrm>
                <a:off x="2829" y="2042"/>
                <a:ext cx="1049" cy="185"/>
              </a:xfrm>
              <a:prstGeom prst="rect">
                <a:avLst/>
              </a:prstGeom>
              <a:solidFill>
                <a:srgbClr val="0000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50235" name="Rectangle 77"/>
              <p:cNvSpPr>
                <a:spLocks noChangeArrowheads="1"/>
              </p:cNvSpPr>
              <p:nvPr/>
            </p:nvSpPr>
            <p:spPr bwMode="auto">
              <a:xfrm>
                <a:off x="3078" y="2060"/>
                <a:ext cx="691" cy="15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50236" name="Line 78"/>
              <p:cNvSpPr>
                <a:spLocks noChangeShapeType="1"/>
              </p:cNvSpPr>
              <p:nvPr/>
            </p:nvSpPr>
            <p:spPr bwMode="auto">
              <a:xfrm>
                <a:off x="3180" y="2063"/>
                <a:ext cx="0" cy="15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50237" name="Line 79"/>
              <p:cNvSpPr>
                <a:spLocks noChangeShapeType="1"/>
              </p:cNvSpPr>
              <p:nvPr/>
            </p:nvSpPr>
            <p:spPr bwMode="auto">
              <a:xfrm>
                <a:off x="3276" y="2063"/>
                <a:ext cx="0" cy="15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50238" name="Line 80"/>
              <p:cNvSpPr>
                <a:spLocks noChangeShapeType="1"/>
              </p:cNvSpPr>
              <p:nvPr/>
            </p:nvSpPr>
            <p:spPr bwMode="auto">
              <a:xfrm>
                <a:off x="2910" y="2040"/>
                <a:ext cx="0" cy="189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50239" name="Line 81"/>
              <p:cNvSpPr>
                <a:spLocks noChangeShapeType="1"/>
              </p:cNvSpPr>
              <p:nvPr/>
            </p:nvSpPr>
            <p:spPr bwMode="auto">
              <a:xfrm>
                <a:off x="3006" y="2040"/>
                <a:ext cx="0" cy="189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sp>
          <p:nvSpPr>
            <p:cNvPr id="50230" name="Line 82"/>
            <p:cNvSpPr>
              <a:spLocks noChangeShapeType="1"/>
            </p:cNvSpPr>
            <p:nvPr/>
          </p:nvSpPr>
          <p:spPr bwMode="auto">
            <a:xfrm flipV="1">
              <a:off x="1018" y="1576"/>
              <a:ext cx="2" cy="70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0231" name="Line 83"/>
            <p:cNvSpPr>
              <a:spLocks noChangeShapeType="1"/>
            </p:cNvSpPr>
            <p:nvPr/>
          </p:nvSpPr>
          <p:spPr bwMode="auto">
            <a:xfrm flipV="1">
              <a:off x="1106" y="1680"/>
              <a:ext cx="0" cy="5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0232" name="Line 84"/>
            <p:cNvSpPr>
              <a:spLocks noChangeShapeType="1"/>
            </p:cNvSpPr>
            <p:nvPr/>
          </p:nvSpPr>
          <p:spPr bwMode="auto">
            <a:xfrm flipH="1" flipV="1">
              <a:off x="1276" y="1812"/>
              <a:ext cx="2" cy="4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0233" name="Line 85"/>
            <p:cNvSpPr>
              <a:spLocks noChangeShapeType="1"/>
            </p:cNvSpPr>
            <p:nvPr/>
          </p:nvSpPr>
          <p:spPr bwMode="auto">
            <a:xfrm>
              <a:off x="1368" y="1924"/>
              <a:ext cx="2" cy="3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142378" name="Group 92"/>
          <p:cNvGrpSpPr>
            <a:grpSpLocks/>
          </p:cNvGrpSpPr>
          <p:nvPr/>
        </p:nvGrpSpPr>
        <p:grpSpPr bwMode="auto">
          <a:xfrm>
            <a:off x="8043182" y="2314801"/>
            <a:ext cx="928688" cy="1954212"/>
            <a:chOff x="250" y="1380"/>
            <a:chExt cx="585" cy="1231"/>
          </a:xfrm>
        </p:grpSpPr>
        <p:sp>
          <p:nvSpPr>
            <p:cNvPr id="142380" name="Freeform 93"/>
            <p:cNvSpPr>
              <a:spLocks/>
            </p:cNvSpPr>
            <p:nvPr/>
          </p:nvSpPr>
          <p:spPr bwMode="auto">
            <a:xfrm>
              <a:off x="250" y="1414"/>
              <a:ext cx="582" cy="1197"/>
            </a:xfrm>
            <a:custGeom>
              <a:avLst/>
              <a:gdLst>
                <a:gd name="T0" fmla="*/ 582 w 582"/>
                <a:gd name="T1" fmla="*/ 781 h 1197"/>
                <a:gd name="T2" fmla="*/ 0 w 582"/>
                <a:gd name="T3" fmla="*/ 1197 h 1197"/>
                <a:gd name="T4" fmla="*/ 83 w 582"/>
                <a:gd name="T5" fmla="*/ 0 h 1197"/>
                <a:gd name="T6" fmla="*/ 582 w 582"/>
                <a:gd name="T7" fmla="*/ 781 h 119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82" h="1197">
                  <a:moveTo>
                    <a:pt x="582" y="781"/>
                  </a:moveTo>
                  <a:lnTo>
                    <a:pt x="0" y="1197"/>
                  </a:lnTo>
                  <a:lnTo>
                    <a:pt x="83" y="0"/>
                  </a:lnTo>
                  <a:lnTo>
                    <a:pt x="582" y="781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50222" name="Rectangle 94"/>
            <p:cNvSpPr>
              <a:spLocks noChangeArrowheads="1"/>
            </p:cNvSpPr>
            <p:nvPr/>
          </p:nvSpPr>
          <p:spPr bwMode="auto">
            <a:xfrm>
              <a:off x="338" y="1399"/>
              <a:ext cx="493" cy="79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0223" name="Text Box 95"/>
            <p:cNvSpPr txBox="1">
              <a:spLocks noChangeArrowheads="1"/>
            </p:cNvSpPr>
            <p:nvPr/>
          </p:nvSpPr>
          <p:spPr bwMode="auto">
            <a:xfrm>
              <a:off x="413" y="1380"/>
              <a:ext cx="336" cy="8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endParaRPr lang="en-US" sz="1600" i="0" dirty="0">
                <a:latin typeface="Arial" charset="0"/>
                <a:cs typeface="+mn-cs"/>
              </a:endParaRPr>
            </a:p>
            <a:p>
              <a:pPr algn="ctr">
                <a:defRPr/>
              </a:pPr>
              <a:endParaRPr lang="en-US" sz="1600" i="0" dirty="0">
                <a:latin typeface="Arial" charset="0"/>
                <a:cs typeface="+mn-cs"/>
              </a:endParaRPr>
            </a:p>
            <a:p>
              <a:pPr algn="ctr">
                <a:defRPr/>
              </a:pPr>
              <a:r>
                <a:rPr lang="en-US" sz="1600" i="0" dirty="0">
                  <a:latin typeface="Arial" charset="0"/>
                  <a:cs typeface="+mn-cs"/>
                </a:rPr>
                <a:t>IP</a:t>
              </a:r>
            </a:p>
            <a:p>
              <a:pPr algn="ctr">
                <a:defRPr/>
              </a:pPr>
              <a:r>
                <a:rPr lang="en-US" sz="1600" i="0" dirty="0">
                  <a:latin typeface="Arial" charset="0"/>
                  <a:cs typeface="+mn-cs"/>
                </a:rPr>
                <a:t>Eth</a:t>
              </a:r>
            </a:p>
            <a:p>
              <a:pPr algn="ctr">
                <a:defRPr/>
              </a:pPr>
              <a:r>
                <a:rPr lang="en-US" sz="1600" i="0" dirty="0">
                  <a:latin typeface="Arial" charset="0"/>
                  <a:cs typeface="+mn-cs"/>
                </a:rPr>
                <a:t>Phy</a:t>
              </a:r>
            </a:p>
          </p:txBody>
        </p:sp>
        <p:sp>
          <p:nvSpPr>
            <p:cNvPr id="50224" name="Line 96"/>
            <p:cNvSpPr>
              <a:spLocks noChangeShapeType="1"/>
            </p:cNvSpPr>
            <p:nvPr/>
          </p:nvSpPr>
          <p:spPr bwMode="auto">
            <a:xfrm>
              <a:off x="346" y="1868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0225" name="Line 97"/>
            <p:cNvSpPr>
              <a:spLocks noChangeShapeType="1"/>
            </p:cNvSpPr>
            <p:nvPr/>
          </p:nvSpPr>
          <p:spPr bwMode="auto">
            <a:xfrm>
              <a:off x="343" y="2027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0226" name="Line 98"/>
            <p:cNvSpPr>
              <a:spLocks noChangeShapeType="1"/>
            </p:cNvSpPr>
            <p:nvPr/>
          </p:nvSpPr>
          <p:spPr bwMode="auto">
            <a:xfrm>
              <a:off x="340" y="2186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0227" name="Line 99"/>
            <p:cNvSpPr>
              <a:spLocks noChangeShapeType="1"/>
            </p:cNvSpPr>
            <p:nvPr/>
          </p:nvSpPr>
          <p:spPr bwMode="auto">
            <a:xfrm>
              <a:off x="330" y="1698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pic>
        <p:nvPicPr>
          <p:cNvPr id="142379" name="Picture 15" descr="underline_base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38" y="783430"/>
            <a:ext cx="77692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38</a:t>
            </a:fld>
            <a:endParaRPr lang="en-US" sz="1200" dirty="0">
              <a:latin typeface="Tahoma" charset="0"/>
            </a:endParaRPr>
          </a:p>
        </p:txBody>
      </p:sp>
      <p:sp>
        <p:nvSpPr>
          <p:cNvPr id="10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  <p:sp>
        <p:nvSpPr>
          <p:cNvPr id="104" name="TextBox 1"/>
          <p:cNvSpPr txBox="1">
            <a:spLocks noChangeArrowheads="1"/>
          </p:cNvSpPr>
          <p:nvPr/>
        </p:nvSpPr>
        <p:spPr bwMode="auto">
          <a:xfrm>
            <a:off x="339826" y="6271334"/>
            <a:ext cx="4507165" cy="444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1400" dirty="0"/>
              <a:t>* Check out the online interactive exercises for more examples: h</a:t>
            </a:r>
            <a:r>
              <a:rPr lang="en-US" sz="1200" dirty="0"/>
              <a:t>ttp://gaia.cs.umass.edu/kurose_ross/interactive/</a:t>
            </a:r>
          </a:p>
        </p:txBody>
      </p:sp>
    </p:spTree>
    <p:extLst>
      <p:ext uri="{BB962C8B-B14F-4D97-AF65-F5344CB8AC3E}">
        <p14:creationId xmlns:p14="http://schemas.microsoft.com/office/powerpoint/2010/main" val="4012789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7230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7230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3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3007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Chapter 4: 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4.1 Allocation problem for a broadcast channel</a:t>
            </a:r>
          </a:p>
          <a:p>
            <a:pPr marL="0" indent="0">
              <a:buNone/>
            </a:pPr>
            <a:r>
              <a:rPr lang="en-US" dirty="0"/>
              <a:t>	- Multiple access problem</a:t>
            </a:r>
          </a:p>
          <a:p>
            <a:pPr marL="0" indent="0">
              <a:buNone/>
            </a:pPr>
            <a:r>
              <a:rPr lang="en-US" dirty="0"/>
              <a:t>4.2. Control access protocols</a:t>
            </a:r>
          </a:p>
          <a:p>
            <a:pPr lvl="1">
              <a:buFont typeface="Gill Sans MT" panose="020B0502020104020203" pitchFamily="34" charset="0"/>
              <a:buChar char="–"/>
            </a:pPr>
            <a:r>
              <a:rPr lang="en-US" dirty="0"/>
              <a:t>ALOHA</a:t>
            </a:r>
          </a:p>
          <a:p>
            <a:pPr lvl="1">
              <a:buFont typeface="Gill Sans MT" panose="020B0502020104020203" pitchFamily="34" charset="0"/>
              <a:buChar char="–"/>
            </a:pPr>
            <a:r>
              <a:rPr lang="en-US" dirty="0"/>
              <a:t>Slotted ALOHA</a:t>
            </a:r>
          </a:p>
          <a:p>
            <a:pPr lvl="1">
              <a:buFont typeface="Gill Sans MT" panose="020B0502020104020203" pitchFamily="34" charset="0"/>
              <a:buChar char="–"/>
            </a:pPr>
            <a:r>
              <a:rPr lang="en-US" dirty="0"/>
              <a:t>CSMA (CD/CA)</a:t>
            </a:r>
          </a:p>
          <a:p>
            <a:pPr lvl="1">
              <a:buFont typeface="Gill Sans MT" panose="020B0502020104020203" pitchFamily="34" charset="0"/>
              <a:buChar char="–"/>
            </a:pPr>
            <a:r>
              <a:rPr lang="en-US" dirty="0"/>
              <a:t>Collision-free</a:t>
            </a:r>
          </a:p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</a:rPr>
              <a:t>4.3. LAN technologies </a:t>
            </a:r>
          </a:p>
          <a:p>
            <a:pPr lvl="1">
              <a:buFont typeface="Gill Sans MT" panose="020B0502020104020203" pitchFamily="34" charset="0"/>
              <a:buChar char="–"/>
            </a:pPr>
            <a:r>
              <a:rPr lang="en-US" dirty="0">
                <a:solidFill>
                  <a:srgbClr val="C00000"/>
                </a:solidFill>
              </a:rPr>
              <a:t>LAN MAC Address &amp; ARP</a:t>
            </a:r>
          </a:p>
          <a:p>
            <a:pPr lvl="1">
              <a:buFont typeface="Gill Sans MT" panose="020B0502020104020203" pitchFamily="34" charset="0"/>
              <a:buChar char="–"/>
            </a:pPr>
            <a:r>
              <a:rPr lang="en-US" dirty="0">
                <a:solidFill>
                  <a:srgbClr val="FFC000"/>
                </a:solidFill>
              </a:rPr>
              <a:t>Ethernet 802.3</a:t>
            </a:r>
          </a:p>
          <a:p>
            <a:pPr lvl="1">
              <a:buFont typeface="Gill Sans MT" panose="020B0502020104020203" pitchFamily="34" charset="0"/>
              <a:buChar char="–"/>
            </a:pPr>
            <a:r>
              <a:rPr lang="en-US" dirty="0">
                <a:solidFill>
                  <a:srgbClr val="FFC000"/>
                </a:solidFill>
              </a:rPr>
              <a:t>Wi-Fi 802.11</a:t>
            </a:r>
          </a:p>
          <a:p>
            <a:pPr lvl="1">
              <a:buFont typeface="Gill Sans MT" panose="020B0502020104020203" pitchFamily="34" charset="0"/>
              <a:buChar char="–"/>
            </a:pPr>
            <a:r>
              <a:rPr lang="en-US" dirty="0">
                <a:solidFill>
                  <a:srgbClr val="FFC000"/>
                </a:solidFill>
              </a:rPr>
              <a:t> </a:t>
            </a:r>
            <a:r>
              <a:rPr lang="en-US" dirty="0" err="1">
                <a:solidFill>
                  <a:srgbClr val="FFC000"/>
                </a:solidFill>
              </a:rPr>
              <a:t>WiMax</a:t>
            </a:r>
            <a:r>
              <a:rPr lang="en-US" dirty="0">
                <a:solidFill>
                  <a:srgbClr val="FFC000"/>
                </a:solidFill>
              </a:rPr>
              <a:t> 802.16</a:t>
            </a:r>
          </a:p>
          <a:p>
            <a:pPr lvl="1">
              <a:buFont typeface="Gill Sans MT" panose="020B0502020104020203" pitchFamily="34" charset="0"/>
              <a:buChar char="–"/>
            </a:pPr>
            <a:r>
              <a:rPr lang="en-US" dirty="0">
                <a:solidFill>
                  <a:srgbClr val="FFC000"/>
                </a:solidFill>
              </a:rPr>
              <a:t>Bluetooth</a:t>
            </a:r>
          </a:p>
          <a:p>
            <a:pPr lvl="1">
              <a:buFont typeface="Gill Sans MT" panose="020B0502020104020203" pitchFamily="34" charset="0"/>
              <a:buChar char="–"/>
            </a:pPr>
            <a:r>
              <a:rPr lang="en-US" dirty="0">
                <a:solidFill>
                  <a:srgbClr val="FFC000"/>
                </a:solidFill>
              </a:rPr>
              <a:t>4G</a:t>
            </a:r>
          </a:p>
          <a:p>
            <a:pPr lvl="1">
              <a:buFont typeface="Gill Sans MT" panose="020B0502020104020203" pitchFamily="34" charset="0"/>
              <a:buChar char="–"/>
            </a:pPr>
            <a:r>
              <a:rPr lang="en-US" dirty="0" err="1">
                <a:solidFill>
                  <a:srgbClr val="FFC000"/>
                </a:solidFill>
              </a:rPr>
              <a:t>IoT</a:t>
            </a:r>
            <a:endParaRPr lang="en-US" dirty="0">
              <a:solidFill>
                <a:srgbClr val="FFC000"/>
              </a:solidFill>
            </a:endParaRPr>
          </a:p>
          <a:p>
            <a:pPr lvl="1">
              <a:buFont typeface="Gill Sans MT" panose="020B0502020104020203" pitchFamily="34" charset="0"/>
              <a:buChar char="–"/>
            </a:pPr>
            <a:r>
              <a:rPr lang="en-US" dirty="0">
                <a:solidFill>
                  <a:srgbClr val="FFC000"/>
                </a:solidFill>
              </a:rPr>
              <a:t>RFID</a:t>
            </a:r>
          </a:p>
        </p:txBody>
      </p:sp>
    </p:spTree>
    <p:extLst>
      <p:ext uri="{BB962C8B-B14F-4D97-AF65-F5344CB8AC3E}">
        <p14:creationId xmlns:p14="http://schemas.microsoft.com/office/powerpoint/2010/main" val="2303960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5" name="Picture 5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0" y="1041400"/>
            <a:ext cx="5942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Multiple access protocols</a:t>
            </a:r>
          </a:p>
        </p:txBody>
      </p:sp>
      <p:sp>
        <p:nvSpPr>
          <p:cNvPr id="184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63" y="1395413"/>
            <a:ext cx="8504746" cy="4648200"/>
          </a:xfrm>
        </p:spPr>
        <p:txBody>
          <a:bodyPr/>
          <a:lstStyle/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Single shared broadcast channel 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Two or more simultaneous transmissions by nodes: </a:t>
            </a:r>
            <a:r>
              <a:rPr lang="en-US" sz="2400" dirty="0">
                <a:solidFill>
                  <a:srgbClr val="0070C0"/>
                </a:solidFill>
                <a:latin typeface="Gill Sans MT" charset="0"/>
                <a:cs typeface="+mn-cs"/>
              </a:rPr>
              <a:t>interference</a:t>
            </a:r>
            <a:r>
              <a:rPr lang="en-US" sz="2400" dirty="0">
                <a:latin typeface="Gill Sans MT" charset="0"/>
                <a:cs typeface="+mn-cs"/>
              </a:rPr>
              <a:t> </a:t>
            </a:r>
          </a:p>
          <a:p>
            <a:pPr lvl="1"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</a:rPr>
              <a:t>collision</a:t>
            </a:r>
            <a:r>
              <a:rPr lang="en-US" dirty="0">
                <a:latin typeface="Gill Sans MT" charset="0"/>
              </a:rPr>
              <a:t> if node receives two or more signals at the same time</a:t>
            </a:r>
          </a:p>
          <a:p>
            <a:pPr>
              <a:buFont typeface="Wingdings" charset="0"/>
              <a:buNone/>
              <a:defRPr/>
            </a:pPr>
            <a:endParaRPr lang="en-US" sz="2400" i="1" u="sng" dirty="0">
              <a:solidFill>
                <a:srgbClr val="FF0000"/>
              </a:solidFill>
              <a:latin typeface="Gill Sans MT" charset="0"/>
              <a:cs typeface="+mn-cs"/>
            </a:endParaRPr>
          </a:p>
          <a:p>
            <a:pPr>
              <a:buFont typeface="Wingdings" charset="0"/>
              <a:buNone/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Multiple Access </a:t>
            </a:r>
            <a:r>
              <a:rPr lang="en-US" i="1" dirty="0">
                <a:solidFill>
                  <a:srgbClr val="CC0000"/>
                </a:solidFill>
                <a:latin typeface="Gill Sans MT" charset="0"/>
              </a:rPr>
              <a:t>P</a:t>
            </a: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rotocol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Distributed algorithm that determines how nodes share channel, </a:t>
            </a:r>
            <a:endParaRPr lang="en-US" dirty="0">
              <a:latin typeface="Gill Sans MT" charset="0"/>
            </a:endParaRPr>
          </a:p>
          <a:p>
            <a:pPr lvl="1">
              <a:defRPr/>
            </a:pPr>
            <a:r>
              <a:rPr lang="en-US" dirty="0">
                <a:latin typeface="Gill Sans MT" charset="0"/>
                <a:cs typeface="+mn-cs"/>
              </a:rPr>
              <a:t>When nodes can transmit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Communication about channel sharing must use channel itself! 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N</a:t>
            </a:r>
            <a:r>
              <a:rPr lang="en-US" sz="2000" dirty="0">
                <a:latin typeface="Gill Sans MT" charset="0"/>
              </a:rPr>
              <a:t>o out-of-band channel for coordination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4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</p:spTree>
    <p:extLst>
      <p:ext uri="{BB962C8B-B14F-4D97-AF65-F5344CB8AC3E}">
        <p14:creationId xmlns:p14="http://schemas.microsoft.com/office/powerpoint/2010/main" val="14302288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Ethernet</a:t>
            </a:r>
          </a:p>
        </p:txBody>
      </p:sp>
      <p:sp>
        <p:nvSpPr>
          <p:cNvPr id="522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8188" y="1276350"/>
            <a:ext cx="7519987" cy="2133600"/>
          </a:xfrm>
        </p:spPr>
        <p:txBody>
          <a:bodyPr>
            <a:normAutofit lnSpcReduction="10000"/>
          </a:bodyPr>
          <a:lstStyle/>
          <a:p>
            <a:pPr>
              <a:buFont typeface="Wingdings" charset="0"/>
              <a:buNone/>
              <a:defRPr/>
            </a:pPr>
            <a:r>
              <a:rPr lang="ja-JP" altLang="en-US" sz="2400" dirty="0">
                <a:latin typeface="Gill Sans MT" charset="0"/>
                <a:cs typeface="+mn-cs"/>
              </a:rPr>
              <a:t>“</a:t>
            </a:r>
            <a:r>
              <a:rPr lang="en-US" sz="2400" dirty="0">
                <a:latin typeface="Gill Sans MT" charset="0"/>
                <a:cs typeface="+mn-cs"/>
              </a:rPr>
              <a:t>dominant</a:t>
            </a:r>
            <a:r>
              <a:rPr lang="ja-JP" altLang="en-US" sz="2400" dirty="0">
                <a:latin typeface="Gill Sans MT" charset="0"/>
                <a:cs typeface="+mn-cs"/>
              </a:rPr>
              <a:t>”</a:t>
            </a:r>
            <a:r>
              <a:rPr lang="en-US" sz="2400" dirty="0">
                <a:latin typeface="Gill Sans MT" charset="0"/>
                <a:cs typeface="+mn-cs"/>
              </a:rPr>
              <a:t> wired LAN technology: 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single chip, multiple speeds (e.g., Broadcom  BCM5761)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first widely used LAN technology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simpler, cheap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kept up with speed race: 10 Mbps – 10 Gbps </a:t>
            </a:r>
            <a:endParaRPr lang="en-US" dirty="0">
              <a:latin typeface="Gill Sans MT" charset="0"/>
              <a:cs typeface="+mn-cs"/>
            </a:endParaRPr>
          </a:p>
          <a:p>
            <a:pPr>
              <a:defRPr/>
            </a:pPr>
            <a:endParaRPr lang="en-US" dirty="0">
              <a:latin typeface="Gill Sans MT" charset="0"/>
              <a:cs typeface="+mn-cs"/>
            </a:endParaRPr>
          </a:p>
        </p:txBody>
      </p:sp>
      <p:pic>
        <p:nvPicPr>
          <p:cNvPr id="146437" name="Picture 4" descr="551 metcalfe-en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0" y="3635375"/>
            <a:ext cx="4752975" cy="254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31" name="Text Box 5"/>
          <p:cNvSpPr txBox="1">
            <a:spLocks noChangeArrowheads="1"/>
          </p:cNvSpPr>
          <p:nvPr/>
        </p:nvSpPr>
        <p:spPr bwMode="auto">
          <a:xfrm>
            <a:off x="4289425" y="6086475"/>
            <a:ext cx="313055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>
                <a:latin typeface="Arial"/>
                <a:cs typeface="Arial"/>
              </a:rPr>
              <a:t>Metcalfe</a:t>
            </a:r>
            <a:r>
              <a:rPr lang="ja-JP" altLang="en-US" dirty="0">
                <a:latin typeface="Arial"/>
                <a:cs typeface="Arial"/>
              </a:rPr>
              <a:t>’</a:t>
            </a:r>
            <a:r>
              <a:rPr lang="en-US" dirty="0">
                <a:latin typeface="Arial"/>
                <a:cs typeface="Arial"/>
              </a:rPr>
              <a:t>s Ethernet sketch</a:t>
            </a:r>
          </a:p>
        </p:txBody>
      </p:sp>
      <p:pic>
        <p:nvPicPr>
          <p:cNvPr id="146439" name="Picture 24" descr="underline_base"/>
          <p:cNvPicPr>
            <a:picLocks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113" y="877888"/>
            <a:ext cx="1970087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40</a:t>
            </a:fld>
            <a:endParaRPr lang="en-US" sz="1200" dirty="0">
              <a:latin typeface="Tahoma" charset="0"/>
            </a:endParaRP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</p:spTree>
    <p:extLst>
      <p:ext uri="{BB962C8B-B14F-4D97-AF65-F5344CB8AC3E}">
        <p14:creationId xmlns:p14="http://schemas.microsoft.com/office/powerpoint/2010/main" val="307823788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481" name="Picture 19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" y="796925"/>
            <a:ext cx="5942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2" name="Rectangle 4"/>
          <p:cNvSpPr>
            <a:spLocks noGrp="1" noChangeArrowheads="1"/>
          </p:cNvSpPr>
          <p:nvPr>
            <p:ph type="title"/>
          </p:nvPr>
        </p:nvSpPr>
        <p:spPr>
          <a:xfrm>
            <a:off x="546100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latin typeface="Gill Sans MT" charset="0"/>
                <a:cs typeface="+mj-cs"/>
              </a:rPr>
              <a:t>Ethernet: physical topology</a:t>
            </a:r>
          </a:p>
        </p:txBody>
      </p:sp>
      <p:sp>
        <p:nvSpPr>
          <p:cNvPr id="53253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508000" y="1103313"/>
            <a:ext cx="8297863" cy="2449512"/>
          </a:xfrm>
        </p:spPr>
        <p:txBody>
          <a:bodyPr/>
          <a:lstStyle/>
          <a:p>
            <a:pPr>
              <a:lnSpc>
                <a:spcPct val="75000"/>
              </a:lnSpc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bus: </a:t>
            </a:r>
            <a:r>
              <a:rPr lang="en-US" dirty="0">
                <a:latin typeface="Gill Sans MT" charset="0"/>
                <a:cs typeface="+mn-cs"/>
              </a:rPr>
              <a:t>popular through mid 90s</a:t>
            </a:r>
          </a:p>
          <a:p>
            <a:pPr lvl="1">
              <a:lnSpc>
                <a:spcPct val="75000"/>
              </a:lnSpc>
              <a:defRPr/>
            </a:pPr>
            <a:r>
              <a:rPr lang="en-US" dirty="0">
                <a:latin typeface="Gill Sans MT" charset="0"/>
              </a:rPr>
              <a:t>all nodes in same collision domain </a:t>
            </a:r>
          </a:p>
          <a:p>
            <a:pPr lvl="1">
              <a:lnSpc>
                <a:spcPct val="75000"/>
              </a:lnSpc>
              <a:defRPr/>
            </a:pPr>
            <a:r>
              <a:rPr lang="en-US" dirty="0">
                <a:latin typeface="Gill Sans MT" charset="0"/>
              </a:rPr>
              <a:t>can collide with each other</a:t>
            </a:r>
          </a:p>
          <a:p>
            <a:pPr>
              <a:lnSpc>
                <a:spcPct val="75000"/>
              </a:lnSpc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star: </a:t>
            </a:r>
            <a:r>
              <a:rPr lang="en-US" dirty="0">
                <a:latin typeface="Gill Sans MT" charset="0"/>
                <a:cs typeface="+mn-cs"/>
              </a:rPr>
              <a:t>prevails today</a:t>
            </a:r>
          </a:p>
          <a:p>
            <a:pPr lvl="1">
              <a:lnSpc>
                <a:spcPct val="75000"/>
              </a:lnSpc>
              <a:defRPr/>
            </a:pPr>
            <a:r>
              <a:rPr lang="en-US" dirty="0">
                <a:latin typeface="Gill Sans MT" charset="0"/>
              </a:rPr>
              <a:t>active </a:t>
            </a:r>
            <a:r>
              <a:rPr lang="en-US" i="1" dirty="0">
                <a:solidFill>
                  <a:srgbClr val="CC0000"/>
                </a:solidFill>
                <a:latin typeface="Gill Sans MT" charset="0"/>
              </a:rPr>
              <a:t>switch</a:t>
            </a:r>
            <a:r>
              <a:rPr lang="en-US" dirty="0">
                <a:solidFill>
                  <a:srgbClr val="CC0000"/>
                </a:solidFill>
                <a:latin typeface="Gill Sans MT" charset="0"/>
              </a:rPr>
              <a:t> </a:t>
            </a:r>
            <a:r>
              <a:rPr lang="en-US" dirty="0">
                <a:latin typeface="Gill Sans MT" charset="0"/>
              </a:rPr>
              <a:t>in center</a:t>
            </a:r>
          </a:p>
          <a:p>
            <a:pPr lvl="1">
              <a:lnSpc>
                <a:spcPct val="100000"/>
              </a:lnSpc>
              <a:defRPr/>
            </a:pPr>
            <a:r>
              <a:rPr lang="en-US" dirty="0">
                <a:latin typeface="Gill Sans MT" charset="0"/>
              </a:rPr>
              <a:t>each </a:t>
            </a:r>
            <a:r>
              <a:rPr lang="ja-JP" altLang="en-US" dirty="0">
                <a:latin typeface="Gill Sans MT" charset="0"/>
              </a:rPr>
              <a:t>“</a:t>
            </a:r>
            <a:r>
              <a:rPr lang="en-US" dirty="0">
                <a:latin typeface="Gill Sans MT" charset="0"/>
              </a:rPr>
              <a:t>spoke</a:t>
            </a:r>
            <a:r>
              <a:rPr lang="ja-JP" altLang="en-US" dirty="0">
                <a:latin typeface="Gill Sans MT" charset="0"/>
              </a:rPr>
              <a:t>”</a:t>
            </a:r>
            <a:r>
              <a:rPr lang="en-US" dirty="0">
                <a:latin typeface="Gill Sans MT" charset="0"/>
              </a:rPr>
              <a:t> runs a (separate) Ethernet protocol </a:t>
            </a:r>
          </a:p>
          <a:p>
            <a:pPr lvl="2">
              <a:defRPr/>
            </a:pPr>
            <a:r>
              <a:rPr lang="en-US" dirty="0">
                <a:latin typeface="Gill Sans MT" charset="0"/>
              </a:rPr>
              <a:t>nodes do not collide with each other</a:t>
            </a:r>
          </a:p>
        </p:txBody>
      </p:sp>
      <p:sp>
        <p:nvSpPr>
          <p:cNvPr id="53254" name="Line 17"/>
          <p:cNvSpPr>
            <a:spLocks noChangeShapeType="1"/>
          </p:cNvSpPr>
          <p:nvPr/>
        </p:nvSpPr>
        <p:spPr bwMode="auto">
          <a:xfrm>
            <a:off x="5316538" y="5110163"/>
            <a:ext cx="974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3255" name="Line 18"/>
          <p:cNvSpPr>
            <a:spLocks noChangeShapeType="1"/>
          </p:cNvSpPr>
          <p:nvPr/>
        </p:nvSpPr>
        <p:spPr bwMode="auto">
          <a:xfrm>
            <a:off x="6556375" y="4518025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3256" name="Line 19"/>
          <p:cNvSpPr>
            <a:spLocks noChangeShapeType="1"/>
          </p:cNvSpPr>
          <p:nvPr/>
        </p:nvSpPr>
        <p:spPr bwMode="auto">
          <a:xfrm flipH="1">
            <a:off x="6746875" y="5126038"/>
            <a:ext cx="1003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3257" name="Line 20"/>
          <p:cNvSpPr>
            <a:spLocks noChangeShapeType="1"/>
          </p:cNvSpPr>
          <p:nvPr/>
        </p:nvSpPr>
        <p:spPr bwMode="auto">
          <a:xfrm flipV="1">
            <a:off x="6556375" y="5251450"/>
            <a:ext cx="12700" cy="7096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3258" name="Text Box 23"/>
          <p:cNvSpPr txBox="1">
            <a:spLocks noChangeArrowheads="1"/>
          </p:cNvSpPr>
          <p:nvPr/>
        </p:nvSpPr>
        <p:spPr bwMode="auto">
          <a:xfrm>
            <a:off x="5464175" y="5486400"/>
            <a:ext cx="754063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i="0" dirty="0">
                <a:latin typeface="Arial" charset="0"/>
                <a:cs typeface="Arial" charset="0"/>
              </a:rPr>
              <a:t>switch</a:t>
            </a:r>
          </a:p>
        </p:txBody>
      </p:sp>
      <p:sp>
        <p:nvSpPr>
          <p:cNvPr id="53259" name="Line 24"/>
          <p:cNvSpPr>
            <a:spLocks noChangeShapeType="1"/>
          </p:cNvSpPr>
          <p:nvPr/>
        </p:nvSpPr>
        <p:spPr bwMode="auto">
          <a:xfrm flipV="1">
            <a:off x="5834063" y="5275263"/>
            <a:ext cx="417512" cy="2397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3260" name="Line 32"/>
          <p:cNvSpPr>
            <a:spLocks noChangeShapeType="1"/>
          </p:cNvSpPr>
          <p:nvPr/>
        </p:nvSpPr>
        <p:spPr bwMode="auto">
          <a:xfrm flipH="1">
            <a:off x="2160588" y="4102100"/>
            <a:ext cx="752475" cy="1468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3261" name="Line 33"/>
          <p:cNvSpPr>
            <a:spLocks noChangeShapeType="1"/>
          </p:cNvSpPr>
          <p:nvPr/>
        </p:nvSpPr>
        <p:spPr bwMode="auto">
          <a:xfrm>
            <a:off x="2132013" y="4879975"/>
            <a:ext cx="392112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3262" name="Line 34"/>
          <p:cNvSpPr>
            <a:spLocks noChangeShapeType="1"/>
          </p:cNvSpPr>
          <p:nvPr/>
        </p:nvSpPr>
        <p:spPr bwMode="auto">
          <a:xfrm>
            <a:off x="1914525" y="5434013"/>
            <a:ext cx="307975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3263" name="Line 35"/>
          <p:cNvSpPr>
            <a:spLocks noChangeShapeType="1"/>
          </p:cNvSpPr>
          <p:nvPr/>
        </p:nvSpPr>
        <p:spPr bwMode="auto">
          <a:xfrm flipV="1">
            <a:off x="2632075" y="4648200"/>
            <a:ext cx="287338" cy="14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3264" name="Line 37"/>
          <p:cNvSpPr>
            <a:spLocks noChangeShapeType="1"/>
          </p:cNvSpPr>
          <p:nvPr/>
        </p:nvSpPr>
        <p:spPr bwMode="auto">
          <a:xfrm>
            <a:off x="2424113" y="4275138"/>
            <a:ext cx="392112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3265" name="Line 38"/>
          <p:cNvSpPr>
            <a:spLocks noChangeShapeType="1"/>
          </p:cNvSpPr>
          <p:nvPr/>
        </p:nvSpPr>
        <p:spPr bwMode="auto">
          <a:xfrm>
            <a:off x="2424113" y="4275138"/>
            <a:ext cx="392112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3266" name="Line 39"/>
          <p:cNvSpPr>
            <a:spLocks noChangeShapeType="1"/>
          </p:cNvSpPr>
          <p:nvPr/>
        </p:nvSpPr>
        <p:spPr bwMode="auto">
          <a:xfrm>
            <a:off x="2314575" y="5324475"/>
            <a:ext cx="307975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3267" name="Text Box 41"/>
          <p:cNvSpPr txBox="1">
            <a:spLocks noChangeArrowheads="1"/>
          </p:cNvSpPr>
          <p:nvPr/>
        </p:nvSpPr>
        <p:spPr bwMode="auto">
          <a:xfrm>
            <a:off x="1430338" y="5908675"/>
            <a:ext cx="2185987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dirty="0">
                <a:solidFill>
                  <a:srgbClr val="CC0000"/>
                </a:solidFill>
                <a:latin typeface="Arial" charset="0"/>
                <a:cs typeface="Arial" charset="0"/>
              </a:rPr>
              <a:t>bus: </a:t>
            </a:r>
            <a:r>
              <a:rPr lang="en-US" i="0" dirty="0">
                <a:latin typeface="Arial" charset="0"/>
                <a:cs typeface="Arial" charset="0"/>
              </a:rPr>
              <a:t>coaxial cable</a:t>
            </a:r>
          </a:p>
        </p:txBody>
      </p:sp>
      <p:sp>
        <p:nvSpPr>
          <p:cNvPr id="53268" name="Text Box 42"/>
          <p:cNvSpPr txBox="1">
            <a:spLocks noChangeArrowheads="1"/>
          </p:cNvSpPr>
          <p:nvPr/>
        </p:nvSpPr>
        <p:spPr bwMode="auto">
          <a:xfrm>
            <a:off x="4989513" y="5691188"/>
            <a:ext cx="7747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dirty="0">
                <a:solidFill>
                  <a:srgbClr val="CC0000"/>
                </a:solidFill>
                <a:latin typeface="Arial" charset="0"/>
                <a:cs typeface="Arial" charset="0"/>
              </a:rPr>
              <a:t>star</a:t>
            </a:r>
          </a:p>
        </p:txBody>
      </p:sp>
      <p:grpSp>
        <p:nvGrpSpPr>
          <p:cNvPr id="148501" name="Group 37"/>
          <p:cNvGrpSpPr>
            <a:grpSpLocks/>
          </p:cNvGrpSpPr>
          <p:nvPr/>
        </p:nvGrpSpPr>
        <p:grpSpPr bwMode="auto">
          <a:xfrm>
            <a:off x="2733675" y="4398963"/>
            <a:ext cx="711200" cy="601662"/>
            <a:chOff x="7179310" y="4033520"/>
            <a:chExt cx="1009650" cy="855028"/>
          </a:xfrm>
        </p:grpSpPr>
        <p:grpSp>
          <p:nvGrpSpPr>
            <p:cNvPr id="148542" name="Group 44"/>
            <p:cNvGrpSpPr>
              <a:grpSpLocks/>
            </p:cNvGrpSpPr>
            <p:nvPr/>
          </p:nvGrpSpPr>
          <p:grpSpPr bwMode="auto">
            <a:xfrm>
              <a:off x="7179310" y="4033520"/>
              <a:ext cx="1009650" cy="855028"/>
              <a:chOff x="-44" y="1473"/>
              <a:chExt cx="981" cy="1105"/>
            </a:xfrm>
          </p:grpSpPr>
          <p:pic>
            <p:nvPicPr>
              <p:cNvPr id="148544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8545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sp>
          <p:nvSpPr>
            <p:cNvPr id="40" name="Rectangle 43"/>
            <p:cNvSpPr>
              <a:spLocks noChangeArrowheads="1"/>
            </p:cNvSpPr>
            <p:nvPr/>
          </p:nvSpPr>
          <p:spPr bwMode="auto">
            <a:xfrm rot="16200000">
              <a:off x="7438418" y="4308853"/>
              <a:ext cx="128593" cy="196071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Comic Sans MS" pitchFamily="66" charset="0"/>
                <a:ea typeface="+mn-ea"/>
                <a:cs typeface="+mn-cs"/>
              </a:endParaRPr>
            </a:p>
          </p:txBody>
        </p:sp>
      </p:grpSp>
      <p:grpSp>
        <p:nvGrpSpPr>
          <p:cNvPr id="148502" name="Group 42"/>
          <p:cNvGrpSpPr>
            <a:grpSpLocks/>
          </p:cNvGrpSpPr>
          <p:nvPr/>
        </p:nvGrpSpPr>
        <p:grpSpPr bwMode="auto">
          <a:xfrm>
            <a:off x="1757363" y="3962400"/>
            <a:ext cx="701675" cy="517525"/>
            <a:chOff x="1046480" y="3962400"/>
            <a:chExt cx="1026163" cy="761428"/>
          </a:xfrm>
        </p:grpSpPr>
        <p:sp>
          <p:nvSpPr>
            <p:cNvPr id="44" name="Rectangle 48"/>
            <p:cNvSpPr>
              <a:spLocks noChangeArrowheads="1"/>
            </p:cNvSpPr>
            <p:nvPr/>
          </p:nvSpPr>
          <p:spPr bwMode="auto">
            <a:xfrm rot="16200000">
              <a:off x="1893547" y="4299487"/>
              <a:ext cx="109777" cy="248416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Comic Sans MS" pitchFamily="66" charset="0"/>
                <a:ea typeface="+mn-ea"/>
                <a:cs typeface="+mn-cs"/>
              </a:endParaRPr>
            </a:p>
          </p:txBody>
        </p:sp>
        <p:grpSp>
          <p:nvGrpSpPr>
            <p:cNvPr id="148539" name="Group 49"/>
            <p:cNvGrpSpPr>
              <a:grpSpLocks/>
            </p:cNvGrpSpPr>
            <p:nvPr/>
          </p:nvGrpSpPr>
          <p:grpSpPr bwMode="auto">
            <a:xfrm>
              <a:off x="1046480" y="3962400"/>
              <a:ext cx="936071" cy="761428"/>
              <a:chOff x="-44" y="1473"/>
              <a:chExt cx="981" cy="1105"/>
            </a:xfrm>
          </p:grpSpPr>
          <p:pic>
            <p:nvPicPr>
              <p:cNvPr id="148540" name="Picture 50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8541" name="Freeform 51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</p:grpSp>
      <p:grpSp>
        <p:nvGrpSpPr>
          <p:cNvPr id="148503" name="Group 47"/>
          <p:cNvGrpSpPr>
            <a:grpSpLocks/>
          </p:cNvGrpSpPr>
          <p:nvPr/>
        </p:nvGrpSpPr>
        <p:grpSpPr bwMode="auto">
          <a:xfrm>
            <a:off x="1473200" y="4551363"/>
            <a:ext cx="701675" cy="517525"/>
            <a:chOff x="1046480" y="3962400"/>
            <a:chExt cx="1026163" cy="761428"/>
          </a:xfrm>
        </p:grpSpPr>
        <p:sp>
          <p:nvSpPr>
            <p:cNvPr id="49" name="Rectangle 48"/>
            <p:cNvSpPr>
              <a:spLocks noChangeArrowheads="1"/>
            </p:cNvSpPr>
            <p:nvPr/>
          </p:nvSpPr>
          <p:spPr bwMode="auto">
            <a:xfrm rot="16200000">
              <a:off x="1893548" y="4299487"/>
              <a:ext cx="109776" cy="248414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Comic Sans MS" pitchFamily="66" charset="0"/>
                <a:ea typeface="+mn-ea"/>
                <a:cs typeface="+mn-cs"/>
              </a:endParaRPr>
            </a:p>
          </p:txBody>
        </p:sp>
        <p:grpSp>
          <p:nvGrpSpPr>
            <p:cNvPr id="148535" name="Group 49"/>
            <p:cNvGrpSpPr>
              <a:grpSpLocks/>
            </p:cNvGrpSpPr>
            <p:nvPr/>
          </p:nvGrpSpPr>
          <p:grpSpPr bwMode="auto">
            <a:xfrm>
              <a:off x="1046480" y="3962400"/>
              <a:ext cx="936071" cy="761428"/>
              <a:chOff x="-44" y="1473"/>
              <a:chExt cx="981" cy="1105"/>
            </a:xfrm>
          </p:grpSpPr>
          <p:pic>
            <p:nvPicPr>
              <p:cNvPr id="148536" name="Picture 50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8537" name="Freeform 51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</p:grpSp>
      <p:grpSp>
        <p:nvGrpSpPr>
          <p:cNvPr id="148504" name="Group 52"/>
          <p:cNvGrpSpPr>
            <a:grpSpLocks/>
          </p:cNvGrpSpPr>
          <p:nvPr/>
        </p:nvGrpSpPr>
        <p:grpSpPr bwMode="auto">
          <a:xfrm>
            <a:off x="1279525" y="5110163"/>
            <a:ext cx="701675" cy="517525"/>
            <a:chOff x="1046480" y="3962400"/>
            <a:chExt cx="1026163" cy="761428"/>
          </a:xfrm>
        </p:grpSpPr>
        <p:sp>
          <p:nvSpPr>
            <p:cNvPr id="54" name="Rectangle 53"/>
            <p:cNvSpPr>
              <a:spLocks noChangeArrowheads="1"/>
            </p:cNvSpPr>
            <p:nvPr/>
          </p:nvSpPr>
          <p:spPr bwMode="auto">
            <a:xfrm rot="16200000">
              <a:off x="1893548" y="4299487"/>
              <a:ext cx="109776" cy="248414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Comic Sans MS" pitchFamily="66" charset="0"/>
                <a:ea typeface="+mn-ea"/>
                <a:cs typeface="+mn-cs"/>
              </a:endParaRPr>
            </a:p>
          </p:txBody>
        </p:sp>
        <p:grpSp>
          <p:nvGrpSpPr>
            <p:cNvPr id="148531" name="Group 54"/>
            <p:cNvGrpSpPr>
              <a:grpSpLocks/>
            </p:cNvGrpSpPr>
            <p:nvPr/>
          </p:nvGrpSpPr>
          <p:grpSpPr bwMode="auto">
            <a:xfrm>
              <a:off x="1046480" y="3962400"/>
              <a:ext cx="936071" cy="761428"/>
              <a:chOff x="-44" y="1473"/>
              <a:chExt cx="981" cy="1105"/>
            </a:xfrm>
          </p:grpSpPr>
          <p:pic>
            <p:nvPicPr>
              <p:cNvPr id="148532" name="Picture 5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8533" name="Freeform 5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</p:grpSp>
      <p:grpSp>
        <p:nvGrpSpPr>
          <p:cNvPr id="148505" name="Group 57"/>
          <p:cNvGrpSpPr>
            <a:grpSpLocks/>
          </p:cNvGrpSpPr>
          <p:nvPr/>
        </p:nvGrpSpPr>
        <p:grpSpPr bwMode="auto">
          <a:xfrm>
            <a:off x="2447925" y="5070475"/>
            <a:ext cx="711200" cy="600075"/>
            <a:chOff x="7179310" y="4033520"/>
            <a:chExt cx="1009650" cy="855028"/>
          </a:xfrm>
        </p:grpSpPr>
        <p:grpSp>
          <p:nvGrpSpPr>
            <p:cNvPr id="148526" name="Group 44"/>
            <p:cNvGrpSpPr>
              <a:grpSpLocks/>
            </p:cNvGrpSpPr>
            <p:nvPr/>
          </p:nvGrpSpPr>
          <p:grpSpPr bwMode="auto">
            <a:xfrm>
              <a:off x="7179310" y="4033520"/>
              <a:ext cx="1009650" cy="855028"/>
              <a:chOff x="-44" y="1473"/>
              <a:chExt cx="981" cy="1105"/>
            </a:xfrm>
          </p:grpSpPr>
          <p:pic>
            <p:nvPicPr>
              <p:cNvPr id="148528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8529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sp>
          <p:nvSpPr>
            <p:cNvPr id="60" name="Rectangle 43"/>
            <p:cNvSpPr>
              <a:spLocks noChangeArrowheads="1"/>
            </p:cNvSpPr>
            <p:nvPr/>
          </p:nvSpPr>
          <p:spPr bwMode="auto">
            <a:xfrm rot="16200000">
              <a:off x="7439379" y="4308711"/>
              <a:ext cx="126671" cy="196071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Comic Sans MS" pitchFamily="66" charset="0"/>
                <a:ea typeface="+mn-ea"/>
                <a:cs typeface="+mn-cs"/>
              </a:endParaRPr>
            </a:p>
          </p:txBody>
        </p:sp>
      </p:grpSp>
      <p:grpSp>
        <p:nvGrpSpPr>
          <p:cNvPr id="148506" name="Group 62"/>
          <p:cNvGrpSpPr>
            <a:grpSpLocks/>
          </p:cNvGrpSpPr>
          <p:nvPr/>
        </p:nvGrpSpPr>
        <p:grpSpPr bwMode="auto">
          <a:xfrm>
            <a:off x="4419600" y="4687888"/>
            <a:ext cx="914400" cy="690562"/>
            <a:chOff x="1046480" y="3962400"/>
            <a:chExt cx="1026163" cy="761428"/>
          </a:xfrm>
        </p:grpSpPr>
        <p:sp>
          <p:nvSpPr>
            <p:cNvPr id="64" name="Rectangle 48"/>
            <p:cNvSpPr>
              <a:spLocks noChangeArrowheads="1"/>
            </p:cNvSpPr>
            <p:nvPr/>
          </p:nvSpPr>
          <p:spPr bwMode="auto">
            <a:xfrm rot="16200000">
              <a:off x="1893689" y="4299817"/>
              <a:ext cx="110275" cy="247633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Comic Sans MS" pitchFamily="66" charset="0"/>
                <a:ea typeface="+mn-ea"/>
                <a:cs typeface="+mn-cs"/>
              </a:endParaRPr>
            </a:p>
          </p:txBody>
        </p:sp>
        <p:grpSp>
          <p:nvGrpSpPr>
            <p:cNvPr id="148523" name="Group 49"/>
            <p:cNvGrpSpPr>
              <a:grpSpLocks/>
            </p:cNvGrpSpPr>
            <p:nvPr/>
          </p:nvGrpSpPr>
          <p:grpSpPr bwMode="auto">
            <a:xfrm>
              <a:off x="1046480" y="3962400"/>
              <a:ext cx="936071" cy="761428"/>
              <a:chOff x="-44" y="1473"/>
              <a:chExt cx="981" cy="1105"/>
            </a:xfrm>
          </p:grpSpPr>
          <p:pic>
            <p:nvPicPr>
              <p:cNvPr id="148524" name="Picture 50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8525" name="Freeform 51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</p:grpSp>
      <p:grpSp>
        <p:nvGrpSpPr>
          <p:cNvPr id="148507" name="Group 67"/>
          <p:cNvGrpSpPr>
            <a:grpSpLocks/>
          </p:cNvGrpSpPr>
          <p:nvPr/>
        </p:nvGrpSpPr>
        <p:grpSpPr bwMode="auto">
          <a:xfrm>
            <a:off x="7548563" y="4779963"/>
            <a:ext cx="854075" cy="741362"/>
            <a:chOff x="7179310" y="4033520"/>
            <a:chExt cx="1009650" cy="855028"/>
          </a:xfrm>
        </p:grpSpPr>
        <p:grpSp>
          <p:nvGrpSpPr>
            <p:cNvPr id="148518" name="Group 44"/>
            <p:cNvGrpSpPr>
              <a:grpSpLocks/>
            </p:cNvGrpSpPr>
            <p:nvPr/>
          </p:nvGrpSpPr>
          <p:grpSpPr bwMode="auto">
            <a:xfrm>
              <a:off x="7179310" y="4033520"/>
              <a:ext cx="1009650" cy="855028"/>
              <a:chOff x="-44" y="1473"/>
              <a:chExt cx="981" cy="1105"/>
            </a:xfrm>
          </p:grpSpPr>
          <p:pic>
            <p:nvPicPr>
              <p:cNvPr id="148520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8521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sp>
          <p:nvSpPr>
            <p:cNvPr id="70" name="Rectangle 43"/>
            <p:cNvSpPr>
              <a:spLocks noChangeArrowheads="1"/>
            </p:cNvSpPr>
            <p:nvPr/>
          </p:nvSpPr>
          <p:spPr bwMode="auto">
            <a:xfrm rot="16200000">
              <a:off x="7438954" y="4308497"/>
              <a:ext cx="128163" cy="197050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Comic Sans MS" pitchFamily="66" charset="0"/>
                <a:ea typeface="+mn-ea"/>
                <a:cs typeface="+mn-cs"/>
              </a:endParaRPr>
            </a:p>
          </p:txBody>
        </p:sp>
      </p:grpSp>
      <p:sp>
        <p:nvSpPr>
          <p:cNvPr id="75" name="Rectangle 43"/>
          <p:cNvSpPr>
            <a:spLocks noChangeArrowheads="1"/>
          </p:cNvSpPr>
          <p:nvPr/>
        </p:nvSpPr>
        <p:spPr bwMode="auto">
          <a:xfrm>
            <a:off x="6497638" y="4351338"/>
            <a:ext cx="109537" cy="165100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50000">
                <a:schemeClr val="bg1"/>
              </a:gs>
              <a:gs pos="100000">
                <a:srgbClr val="008000"/>
              </a:gs>
            </a:gsLst>
            <a:lin ang="0" scaled="1"/>
          </a:gradFill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Comic Sans MS" pitchFamily="66" charset="0"/>
              <a:ea typeface="+mn-ea"/>
              <a:cs typeface="+mn-cs"/>
            </a:endParaRPr>
          </a:p>
        </p:txBody>
      </p:sp>
      <p:grpSp>
        <p:nvGrpSpPr>
          <p:cNvPr id="148509" name="Group 44"/>
          <p:cNvGrpSpPr>
            <a:grpSpLocks/>
          </p:cNvGrpSpPr>
          <p:nvPr/>
        </p:nvGrpSpPr>
        <p:grpSpPr bwMode="auto">
          <a:xfrm>
            <a:off x="6116638" y="3784600"/>
            <a:ext cx="852487" cy="741363"/>
            <a:chOff x="-44" y="1473"/>
            <a:chExt cx="981" cy="1105"/>
          </a:xfrm>
        </p:grpSpPr>
        <p:pic>
          <p:nvPicPr>
            <p:cNvPr id="148516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8517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48510" name="Group 1"/>
          <p:cNvGrpSpPr>
            <a:grpSpLocks/>
          </p:cNvGrpSpPr>
          <p:nvPr/>
        </p:nvGrpSpPr>
        <p:grpSpPr bwMode="auto">
          <a:xfrm>
            <a:off x="5943600" y="5926138"/>
            <a:ext cx="854075" cy="835025"/>
            <a:chOff x="8077200" y="3320111"/>
            <a:chExt cx="853440" cy="835329"/>
          </a:xfrm>
        </p:grpSpPr>
        <p:sp>
          <p:nvSpPr>
            <p:cNvPr id="78" name="Rectangle 43"/>
            <p:cNvSpPr>
              <a:spLocks noChangeArrowheads="1"/>
            </p:cNvSpPr>
            <p:nvPr/>
          </p:nvSpPr>
          <p:spPr bwMode="auto">
            <a:xfrm>
              <a:off x="8630826" y="3320111"/>
              <a:ext cx="111042" cy="165160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Comic Sans MS" pitchFamily="66" charset="0"/>
                <a:ea typeface="+mn-ea"/>
                <a:cs typeface="+mn-cs"/>
              </a:endParaRPr>
            </a:p>
          </p:txBody>
        </p:sp>
        <p:grpSp>
          <p:nvGrpSpPr>
            <p:cNvPr id="148513" name="Group 44"/>
            <p:cNvGrpSpPr>
              <a:grpSpLocks/>
            </p:cNvGrpSpPr>
            <p:nvPr/>
          </p:nvGrpSpPr>
          <p:grpSpPr bwMode="auto">
            <a:xfrm>
              <a:off x="8077200" y="3413760"/>
              <a:ext cx="853440" cy="741680"/>
              <a:chOff x="-44" y="1473"/>
              <a:chExt cx="981" cy="1105"/>
            </a:xfrm>
          </p:grpSpPr>
          <p:pic>
            <p:nvPicPr>
              <p:cNvPr id="148514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8515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</p:grpSp>
      <p:pic>
        <p:nvPicPr>
          <p:cNvPr id="53279" name="Picture 3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6338" y="4962525"/>
            <a:ext cx="603250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41</a:t>
            </a:fld>
            <a:endParaRPr lang="en-US" sz="1200" dirty="0">
              <a:latin typeface="Tahoma" charset="0"/>
            </a:endParaRPr>
          </a:p>
        </p:txBody>
      </p:sp>
      <p:sp>
        <p:nvSpPr>
          <p:cNvPr id="6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</p:spTree>
    <p:extLst>
      <p:ext uri="{BB962C8B-B14F-4D97-AF65-F5344CB8AC3E}">
        <p14:creationId xmlns:p14="http://schemas.microsoft.com/office/powerpoint/2010/main" val="114419638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46075"/>
            <a:ext cx="7772400" cy="6096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Ethernet frame structure</a:t>
            </a:r>
          </a:p>
        </p:txBody>
      </p:sp>
      <p:sp>
        <p:nvSpPr>
          <p:cNvPr id="542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2463" y="1609725"/>
            <a:ext cx="7772400" cy="43434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dirty="0">
                <a:latin typeface="Gill Sans MT" charset="0"/>
              </a:rPr>
              <a:t>S</a:t>
            </a:r>
            <a:r>
              <a:rPr lang="en-US" dirty="0">
                <a:latin typeface="Gill Sans MT" charset="0"/>
                <a:cs typeface="+mn-cs"/>
              </a:rPr>
              <a:t>ending adapter encapsulates IP datagram (or other network layer protocol packet) in </a:t>
            </a:r>
            <a:r>
              <a:rPr lang="en-US" b="1" dirty="0">
                <a:solidFill>
                  <a:srgbClr val="CC0000"/>
                </a:solidFill>
                <a:latin typeface="Gill Sans MT" charset="0"/>
                <a:cs typeface="+mn-cs"/>
              </a:rPr>
              <a:t>Ethernet frame</a:t>
            </a:r>
          </a:p>
          <a:p>
            <a:pPr>
              <a:defRPr/>
            </a:pPr>
            <a:endParaRPr lang="en-US" sz="2400" b="1" dirty="0">
              <a:latin typeface="Gill Sans MT" charset="0"/>
              <a:cs typeface="+mn-cs"/>
            </a:endParaRPr>
          </a:p>
          <a:p>
            <a:pPr>
              <a:defRPr/>
            </a:pPr>
            <a:endParaRPr lang="en-US" sz="2400" b="1" dirty="0">
              <a:latin typeface="Gill Sans MT" charset="0"/>
              <a:cs typeface="+mn-cs"/>
            </a:endParaRPr>
          </a:p>
          <a:p>
            <a:pPr>
              <a:buFont typeface="Wingdings" charset="0"/>
              <a:buNone/>
              <a:defRPr/>
            </a:pPr>
            <a:endParaRPr lang="en-US" sz="2400" dirty="0">
              <a:solidFill>
                <a:srgbClr val="FF0000"/>
              </a:solidFill>
              <a:latin typeface="Gill Sans MT" charset="0"/>
              <a:cs typeface="+mn-cs"/>
            </a:endParaRPr>
          </a:p>
          <a:p>
            <a:pPr>
              <a:buFont typeface="Wingdings" charset="0"/>
              <a:buNone/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preamble: </a:t>
            </a:r>
          </a:p>
          <a:p>
            <a:pPr>
              <a:defRPr/>
            </a:pPr>
            <a:r>
              <a:rPr lang="en-US" dirty="0">
                <a:solidFill>
                  <a:srgbClr val="0070C0"/>
                </a:solidFill>
                <a:latin typeface="Gill Sans MT" charset="0"/>
                <a:cs typeface="+mn-cs"/>
              </a:rPr>
              <a:t>7 bytes </a:t>
            </a:r>
            <a:r>
              <a:rPr lang="en-US" dirty="0">
                <a:latin typeface="Gill Sans MT" charset="0"/>
                <a:cs typeface="+mn-cs"/>
              </a:rPr>
              <a:t>with pattern </a:t>
            </a:r>
            <a:r>
              <a:rPr lang="en-US" dirty="0">
                <a:solidFill>
                  <a:srgbClr val="0070C0"/>
                </a:solidFill>
                <a:latin typeface="Gill Sans MT" charset="0"/>
                <a:cs typeface="+mn-cs"/>
              </a:rPr>
              <a:t>10101010</a:t>
            </a:r>
            <a:r>
              <a:rPr lang="en-US" dirty="0">
                <a:latin typeface="Gill Sans MT" charset="0"/>
                <a:cs typeface="+mn-cs"/>
              </a:rPr>
              <a:t> followed by </a:t>
            </a:r>
            <a:r>
              <a:rPr lang="en-US" dirty="0">
                <a:solidFill>
                  <a:srgbClr val="0070C0"/>
                </a:solidFill>
                <a:latin typeface="Gill Sans MT" charset="0"/>
                <a:cs typeface="+mn-cs"/>
              </a:rPr>
              <a:t>one byte </a:t>
            </a:r>
            <a:r>
              <a:rPr lang="en-US" dirty="0">
                <a:latin typeface="Gill Sans MT" charset="0"/>
                <a:cs typeface="+mn-cs"/>
              </a:rPr>
              <a:t>with pattern </a:t>
            </a:r>
            <a:r>
              <a:rPr lang="en-US" dirty="0">
                <a:solidFill>
                  <a:srgbClr val="0070C0"/>
                </a:solidFill>
                <a:latin typeface="Gill Sans MT" charset="0"/>
                <a:cs typeface="+mn-cs"/>
              </a:rPr>
              <a:t>10101011</a:t>
            </a:r>
          </a:p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 used to synchronize receiver, sender clock rates</a:t>
            </a:r>
          </a:p>
        </p:txBody>
      </p:sp>
      <p:pic>
        <p:nvPicPr>
          <p:cNvPr id="150533" name="Picture 19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0" y="881063"/>
            <a:ext cx="59420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0534" name="Group 51"/>
          <p:cNvGrpSpPr>
            <a:grpSpLocks/>
          </p:cNvGrpSpPr>
          <p:nvPr/>
        </p:nvGrpSpPr>
        <p:grpSpPr bwMode="auto">
          <a:xfrm>
            <a:off x="1516063" y="2373313"/>
            <a:ext cx="6291262" cy="993775"/>
            <a:chOff x="940711" y="4902593"/>
            <a:chExt cx="6291001" cy="992895"/>
          </a:xfrm>
        </p:grpSpPr>
        <p:sp>
          <p:nvSpPr>
            <p:cNvPr id="150535" name="Line 10"/>
            <p:cNvSpPr>
              <a:spLocks noChangeShapeType="1"/>
            </p:cNvSpPr>
            <p:nvPr/>
          </p:nvSpPr>
          <p:spPr bwMode="auto">
            <a:xfrm>
              <a:off x="3570934" y="5199463"/>
              <a:ext cx="0" cy="20464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0536" name="Rectangle 1"/>
            <p:cNvSpPr>
              <a:spLocks noChangeArrowheads="1"/>
            </p:cNvSpPr>
            <p:nvPr/>
          </p:nvSpPr>
          <p:spPr bwMode="auto">
            <a:xfrm>
              <a:off x="976959" y="5272489"/>
              <a:ext cx="6254753" cy="547846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 dirty="0"/>
            </a:p>
          </p:txBody>
        </p:sp>
        <p:cxnSp>
          <p:nvCxnSpPr>
            <p:cNvPr id="16" name="Straight Connector 3"/>
            <p:cNvCxnSpPr>
              <a:cxnSpLocks noChangeShapeType="1"/>
            </p:cNvCxnSpPr>
            <p:nvPr/>
          </p:nvCxnSpPr>
          <p:spPr bwMode="auto">
            <a:xfrm>
              <a:off x="1970955" y="5262636"/>
              <a:ext cx="0" cy="550375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7" name="Straight Connector 32"/>
            <p:cNvCxnSpPr>
              <a:cxnSpLocks noChangeShapeType="1"/>
            </p:cNvCxnSpPr>
            <p:nvPr/>
          </p:nvCxnSpPr>
          <p:spPr bwMode="auto">
            <a:xfrm>
              <a:off x="2701175" y="5265808"/>
              <a:ext cx="0" cy="583683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8" name="Straight Connector 33"/>
            <p:cNvCxnSpPr>
              <a:cxnSpLocks noChangeShapeType="1"/>
            </p:cNvCxnSpPr>
            <p:nvPr/>
          </p:nvCxnSpPr>
          <p:spPr bwMode="auto">
            <a:xfrm>
              <a:off x="3429808" y="5270567"/>
              <a:ext cx="0" cy="548789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9" name="Straight Connector 34"/>
            <p:cNvCxnSpPr>
              <a:cxnSpLocks noChangeShapeType="1"/>
            </p:cNvCxnSpPr>
            <p:nvPr/>
          </p:nvCxnSpPr>
          <p:spPr bwMode="auto">
            <a:xfrm>
              <a:off x="3683797" y="5265808"/>
              <a:ext cx="0" cy="58051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0" name="Straight Connector 35"/>
            <p:cNvCxnSpPr>
              <a:cxnSpLocks noChangeShapeType="1"/>
            </p:cNvCxnSpPr>
            <p:nvPr/>
          </p:nvCxnSpPr>
          <p:spPr bwMode="auto">
            <a:xfrm>
              <a:off x="5650628" y="5272152"/>
              <a:ext cx="0" cy="623336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150542" name="TextBox 5"/>
            <p:cNvSpPr txBox="1">
              <a:spLocks noChangeArrowheads="1"/>
            </p:cNvSpPr>
            <p:nvPr/>
          </p:nvSpPr>
          <p:spPr bwMode="auto">
            <a:xfrm>
              <a:off x="1910352" y="5332220"/>
              <a:ext cx="844810" cy="410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200"/>
                </a:lnSpc>
              </a:pPr>
              <a:r>
                <a:rPr lang="en-US" sz="1400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dest.</a:t>
              </a:r>
            </a:p>
            <a:p>
              <a:pPr algn="ctr">
                <a:lnSpc>
                  <a:spcPts val="1200"/>
                </a:lnSpc>
              </a:pPr>
              <a:r>
                <a:rPr lang="en-US" sz="1400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address</a:t>
              </a:r>
            </a:p>
          </p:txBody>
        </p:sp>
        <p:sp>
          <p:nvSpPr>
            <p:cNvPr id="150543" name="TextBox 37"/>
            <p:cNvSpPr txBox="1">
              <a:spLocks noChangeArrowheads="1"/>
            </p:cNvSpPr>
            <p:nvPr/>
          </p:nvSpPr>
          <p:spPr bwMode="auto">
            <a:xfrm>
              <a:off x="2673645" y="5340803"/>
              <a:ext cx="844810" cy="410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200"/>
                </a:lnSpc>
              </a:pPr>
              <a:r>
                <a:rPr lang="en-US" sz="1400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source</a:t>
              </a:r>
            </a:p>
            <a:p>
              <a:pPr algn="ctr">
                <a:lnSpc>
                  <a:spcPts val="1200"/>
                </a:lnSpc>
              </a:pPr>
              <a:r>
                <a:rPr lang="en-US" sz="1400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address</a:t>
              </a:r>
            </a:p>
          </p:txBody>
        </p:sp>
        <p:sp>
          <p:nvSpPr>
            <p:cNvPr id="150544" name="TextBox 38"/>
            <p:cNvSpPr txBox="1">
              <a:spLocks noChangeArrowheads="1"/>
            </p:cNvSpPr>
            <p:nvPr/>
          </p:nvSpPr>
          <p:spPr bwMode="auto">
            <a:xfrm>
              <a:off x="4053534" y="5353451"/>
              <a:ext cx="1377407" cy="415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2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data (payload)</a:t>
              </a:r>
            </a:p>
          </p:txBody>
        </p:sp>
        <p:sp>
          <p:nvSpPr>
            <p:cNvPr id="150545" name="TextBox 39"/>
            <p:cNvSpPr txBox="1">
              <a:spLocks noChangeArrowheads="1"/>
            </p:cNvSpPr>
            <p:nvPr/>
          </p:nvSpPr>
          <p:spPr bwMode="auto">
            <a:xfrm>
              <a:off x="5941065" y="5431291"/>
              <a:ext cx="855572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2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CRC</a:t>
              </a:r>
            </a:p>
          </p:txBody>
        </p:sp>
        <p:sp>
          <p:nvSpPr>
            <p:cNvPr id="150546" name="TextBox 40"/>
            <p:cNvSpPr txBox="1">
              <a:spLocks noChangeArrowheads="1"/>
            </p:cNvSpPr>
            <p:nvPr/>
          </p:nvSpPr>
          <p:spPr bwMode="auto">
            <a:xfrm>
              <a:off x="940711" y="5444340"/>
              <a:ext cx="1070128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2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preamble</a:t>
              </a:r>
            </a:p>
          </p:txBody>
        </p:sp>
        <p:sp>
          <p:nvSpPr>
            <p:cNvPr id="150547" name="Text Box 9"/>
            <p:cNvSpPr txBox="1">
              <a:spLocks noChangeArrowheads="1"/>
            </p:cNvSpPr>
            <p:nvPr/>
          </p:nvSpPr>
          <p:spPr bwMode="auto">
            <a:xfrm>
              <a:off x="3321504" y="4902593"/>
              <a:ext cx="77026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 dirty="0">
                  <a:solidFill>
                    <a:srgbClr val="000000"/>
                  </a:solidFill>
                  <a:latin typeface="Arial" charset="0"/>
                </a:rPr>
                <a:t>type</a:t>
              </a:r>
            </a:p>
          </p:txBody>
        </p:sp>
      </p:grpSp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42</a:t>
            </a:fld>
            <a:endParaRPr lang="en-US" sz="1200" dirty="0">
              <a:latin typeface="Tahoma" charset="0"/>
            </a:endParaRPr>
          </a:p>
        </p:txBody>
      </p:sp>
      <p:sp>
        <p:nvSpPr>
          <p:cNvPr id="2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</p:spTree>
    <p:extLst>
      <p:ext uri="{BB962C8B-B14F-4D97-AF65-F5344CB8AC3E}">
        <p14:creationId xmlns:p14="http://schemas.microsoft.com/office/powerpoint/2010/main" val="180465207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077200" cy="11430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latin typeface="Gill Sans MT" charset="0"/>
                <a:cs typeface="+mj-cs"/>
              </a:rPr>
              <a:t>Ethernet frame structure (more)</a:t>
            </a:r>
          </a:p>
        </p:txBody>
      </p:sp>
      <p:sp>
        <p:nvSpPr>
          <p:cNvPr id="553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3875" y="1314450"/>
            <a:ext cx="8272463" cy="3789363"/>
          </a:xfrm>
        </p:spPr>
        <p:txBody>
          <a:bodyPr/>
          <a:lstStyle/>
          <a:p>
            <a:pPr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addresses: </a:t>
            </a:r>
            <a:r>
              <a:rPr lang="en-US" dirty="0">
                <a:latin typeface="Gill Sans MT" charset="0"/>
                <a:cs typeface="+mn-cs"/>
              </a:rPr>
              <a:t>6 byte source, destination MAC addresses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if adapter receives frame with matching destination address, or with broadcast address (e.g. ARP packet), it passes data in frame to network layer protocol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otherwise, adapter discards frame</a:t>
            </a:r>
          </a:p>
          <a:p>
            <a:pPr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type: </a:t>
            </a:r>
            <a:r>
              <a:rPr lang="en-US" dirty="0">
                <a:latin typeface="Gill Sans MT" charset="0"/>
                <a:cs typeface="+mn-cs"/>
              </a:rPr>
              <a:t>indicates higher layer protocol (mostly IP but others possible, e.g., Novell IPX, AppleTalk)</a:t>
            </a:r>
          </a:p>
          <a:p>
            <a:pPr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CRC: </a:t>
            </a:r>
            <a:r>
              <a:rPr lang="en-US" dirty="0">
                <a:latin typeface="Gill Sans MT" charset="0"/>
                <a:cs typeface="+mn-cs"/>
              </a:rPr>
              <a:t>cyclic redundancy check at receiver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error detected: frame is dropped</a:t>
            </a:r>
          </a:p>
        </p:txBody>
      </p:sp>
      <p:pic>
        <p:nvPicPr>
          <p:cNvPr id="152581" name="Picture 16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" y="1019175"/>
            <a:ext cx="73136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2582" name="Group 8"/>
          <p:cNvGrpSpPr>
            <a:grpSpLocks/>
          </p:cNvGrpSpPr>
          <p:nvPr/>
        </p:nvGrpSpPr>
        <p:grpSpPr bwMode="auto">
          <a:xfrm>
            <a:off x="1412875" y="5040313"/>
            <a:ext cx="6291263" cy="993775"/>
            <a:chOff x="940711" y="4902593"/>
            <a:chExt cx="6291001" cy="992895"/>
          </a:xfrm>
        </p:grpSpPr>
        <p:sp>
          <p:nvSpPr>
            <p:cNvPr id="152583" name="Line 10"/>
            <p:cNvSpPr>
              <a:spLocks noChangeShapeType="1"/>
            </p:cNvSpPr>
            <p:nvPr/>
          </p:nvSpPr>
          <p:spPr bwMode="auto">
            <a:xfrm>
              <a:off x="3570934" y="5199463"/>
              <a:ext cx="0" cy="20464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2584" name="Rectangle 1"/>
            <p:cNvSpPr>
              <a:spLocks noChangeArrowheads="1"/>
            </p:cNvSpPr>
            <p:nvPr/>
          </p:nvSpPr>
          <p:spPr bwMode="auto">
            <a:xfrm>
              <a:off x="976959" y="5272489"/>
              <a:ext cx="6254753" cy="547846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 dirty="0"/>
            </a:p>
          </p:txBody>
        </p:sp>
        <p:cxnSp>
          <p:nvCxnSpPr>
            <p:cNvPr id="12" name="Straight Connector 3"/>
            <p:cNvCxnSpPr>
              <a:cxnSpLocks noChangeShapeType="1"/>
            </p:cNvCxnSpPr>
            <p:nvPr/>
          </p:nvCxnSpPr>
          <p:spPr bwMode="auto">
            <a:xfrm>
              <a:off x="1970956" y="5262636"/>
              <a:ext cx="0" cy="550375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3" name="Straight Connector 32"/>
            <p:cNvCxnSpPr>
              <a:cxnSpLocks noChangeShapeType="1"/>
            </p:cNvCxnSpPr>
            <p:nvPr/>
          </p:nvCxnSpPr>
          <p:spPr bwMode="auto">
            <a:xfrm>
              <a:off x="2701176" y="5265808"/>
              <a:ext cx="0" cy="583683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4" name="Straight Connector 33"/>
            <p:cNvCxnSpPr>
              <a:cxnSpLocks noChangeShapeType="1"/>
            </p:cNvCxnSpPr>
            <p:nvPr/>
          </p:nvCxnSpPr>
          <p:spPr bwMode="auto">
            <a:xfrm>
              <a:off x="3429807" y="5270567"/>
              <a:ext cx="0" cy="548789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5" name="Straight Connector 34"/>
            <p:cNvCxnSpPr>
              <a:cxnSpLocks noChangeShapeType="1"/>
            </p:cNvCxnSpPr>
            <p:nvPr/>
          </p:nvCxnSpPr>
          <p:spPr bwMode="auto">
            <a:xfrm>
              <a:off x="3683797" y="5265808"/>
              <a:ext cx="0" cy="58051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6" name="Straight Connector 35"/>
            <p:cNvCxnSpPr>
              <a:cxnSpLocks noChangeShapeType="1"/>
            </p:cNvCxnSpPr>
            <p:nvPr/>
          </p:nvCxnSpPr>
          <p:spPr bwMode="auto">
            <a:xfrm>
              <a:off x="5650628" y="5272152"/>
              <a:ext cx="0" cy="623336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152590" name="TextBox 5"/>
            <p:cNvSpPr txBox="1">
              <a:spLocks noChangeArrowheads="1"/>
            </p:cNvSpPr>
            <p:nvPr/>
          </p:nvSpPr>
          <p:spPr bwMode="auto">
            <a:xfrm>
              <a:off x="1910352" y="5332220"/>
              <a:ext cx="844810" cy="410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200"/>
                </a:lnSpc>
              </a:pPr>
              <a:r>
                <a:rPr lang="en-US" sz="1400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dest.</a:t>
              </a:r>
            </a:p>
            <a:p>
              <a:pPr algn="ctr">
                <a:lnSpc>
                  <a:spcPts val="1200"/>
                </a:lnSpc>
              </a:pPr>
              <a:r>
                <a:rPr lang="en-US" sz="1400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address</a:t>
              </a:r>
            </a:p>
          </p:txBody>
        </p:sp>
        <p:sp>
          <p:nvSpPr>
            <p:cNvPr id="152591" name="TextBox 37"/>
            <p:cNvSpPr txBox="1">
              <a:spLocks noChangeArrowheads="1"/>
            </p:cNvSpPr>
            <p:nvPr/>
          </p:nvSpPr>
          <p:spPr bwMode="auto">
            <a:xfrm>
              <a:off x="2673645" y="5340803"/>
              <a:ext cx="844810" cy="410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200"/>
                </a:lnSpc>
              </a:pPr>
              <a:r>
                <a:rPr lang="en-US" sz="1400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source</a:t>
              </a:r>
            </a:p>
            <a:p>
              <a:pPr algn="ctr">
                <a:lnSpc>
                  <a:spcPts val="1200"/>
                </a:lnSpc>
              </a:pPr>
              <a:r>
                <a:rPr lang="en-US" sz="1400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address</a:t>
              </a:r>
            </a:p>
          </p:txBody>
        </p:sp>
        <p:sp>
          <p:nvSpPr>
            <p:cNvPr id="152592" name="TextBox 38"/>
            <p:cNvSpPr txBox="1">
              <a:spLocks noChangeArrowheads="1"/>
            </p:cNvSpPr>
            <p:nvPr/>
          </p:nvSpPr>
          <p:spPr bwMode="auto">
            <a:xfrm>
              <a:off x="4053534" y="5353451"/>
              <a:ext cx="1377407" cy="415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2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data (payload)</a:t>
              </a:r>
            </a:p>
          </p:txBody>
        </p:sp>
        <p:sp>
          <p:nvSpPr>
            <p:cNvPr id="152593" name="TextBox 39"/>
            <p:cNvSpPr txBox="1">
              <a:spLocks noChangeArrowheads="1"/>
            </p:cNvSpPr>
            <p:nvPr/>
          </p:nvSpPr>
          <p:spPr bwMode="auto">
            <a:xfrm>
              <a:off x="5941065" y="5431291"/>
              <a:ext cx="855572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2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CRC</a:t>
              </a:r>
            </a:p>
          </p:txBody>
        </p:sp>
        <p:sp>
          <p:nvSpPr>
            <p:cNvPr id="152594" name="TextBox 40"/>
            <p:cNvSpPr txBox="1">
              <a:spLocks noChangeArrowheads="1"/>
            </p:cNvSpPr>
            <p:nvPr/>
          </p:nvSpPr>
          <p:spPr bwMode="auto">
            <a:xfrm>
              <a:off x="940711" y="5444340"/>
              <a:ext cx="1070128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2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preamble</a:t>
              </a:r>
            </a:p>
          </p:txBody>
        </p:sp>
        <p:sp>
          <p:nvSpPr>
            <p:cNvPr id="152595" name="Text Box 9"/>
            <p:cNvSpPr txBox="1">
              <a:spLocks noChangeArrowheads="1"/>
            </p:cNvSpPr>
            <p:nvPr/>
          </p:nvSpPr>
          <p:spPr bwMode="auto">
            <a:xfrm>
              <a:off x="3321504" y="4902593"/>
              <a:ext cx="77026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 dirty="0">
                  <a:solidFill>
                    <a:srgbClr val="000000"/>
                  </a:solidFill>
                  <a:latin typeface="Arial" charset="0"/>
                </a:rPr>
                <a:t>type</a:t>
              </a:r>
            </a:p>
          </p:txBody>
        </p:sp>
      </p:grpSp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43</a:t>
            </a:fld>
            <a:endParaRPr lang="en-US" sz="1200" dirty="0">
              <a:latin typeface="Tahoma" charset="0"/>
            </a:endParaRPr>
          </a:p>
        </p:txBody>
      </p:sp>
      <p:sp>
        <p:nvSpPr>
          <p:cNvPr id="2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</p:spTree>
    <p:extLst>
      <p:ext uri="{BB962C8B-B14F-4D97-AF65-F5344CB8AC3E}">
        <p14:creationId xmlns:p14="http://schemas.microsoft.com/office/powerpoint/2010/main" val="102660779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247063" cy="11430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latin typeface="Gill Sans MT" charset="0"/>
                <a:cs typeface="+mj-cs"/>
              </a:rPr>
              <a:t>Ethernet: unreliable, connectionless</a:t>
            </a:r>
          </a:p>
        </p:txBody>
      </p:sp>
      <p:sp>
        <p:nvSpPr>
          <p:cNvPr id="563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261350" cy="4648200"/>
          </a:xfrm>
        </p:spPr>
        <p:txBody>
          <a:bodyPr/>
          <a:lstStyle/>
          <a:p>
            <a:pPr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connectionless: </a:t>
            </a:r>
            <a:r>
              <a:rPr lang="en-US" dirty="0">
                <a:solidFill>
                  <a:srgbClr val="0070C0"/>
                </a:solidFill>
                <a:latin typeface="Gill Sans MT" charset="0"/>
                <a:cs typeface="+mn-cs"/>
              </a:rPr>
              <a:t>no handshaking </a:t>
            </a:r>
            <a:r>
              <a:rPr lang="en-US" dirty="0">
                <a:latin typeface="Gill Sans MT" charset="0"/>
                <a:cs typeface="+mn-cs"/>
              </a:rPr>
              <a:t>between sending and receiving NICs </a:t>
            </a:r>
          </a:p>
          <a:p>
            <a:pPr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unreliable: </a:t>
            </a:r>
            <a:r>
              <a:rPr lang="en-US" dirty="0">
                <a:latin typeface="Gill Sans MT" charset="0"/>
                <a:cs typeface="+mn-cs"/>
              </a:rPr>
              <a:t>receiving NIC doesn't send </a:t>
            </a:r>
            <a:r>
              <a:rPr lang="en-US" dirty="0">
                <a:solidFill>
                  <a:srgbClr val="0070C0"/>
                </a:solidFill>
                <a:latin typeface="Gill Sans MT" charset="0"/>
                <a:cs typeface="+mn-cs"/>
              </a:rPr>
              <a:t>acks</a:t>
            </a:r>
            <a:r>
              <a:rPr lang="en-US" dirty="0">
                <a:latin typeface="Gill Sans MT" charset="0"/>
                <a:cs typeface="+mn-cs"/>
              </a:rPr>
              <a:t> or </a:t>
            </a:r>
            <a:r>
              <a:rPr lang="en-US" dirty="0">
                <a:solidFill>
                  <a:srgbClr val="0070C0"/>
                </a:solidFill>
                <a:latin typeface="Gill Sans MT" charset="0"/>
                <a:cs typeface="+mn-cs"/>
              </a:rPr>
              <a:t>nacks</a:t>
            </a:r>
            <a:r>
              <a:rPr lang="en-US" dirty="0">
                <a:latin typeface="Gill Sans MT" charset="0"/>
                <a:cs typeface="+mn-cs"/>
              </a:rPr>
              <a:t> to sending NIC</a:t>
            </a:r>
          </a:p>
          <a:p>
            <a:pPr lvl="1">
              <a:defRPr/>
            </a:pPr>
            <a:r>
              <a:rPr lang="en-US" sz="2400" dirty="0">
                <a:latin typeface="Gill Sans MT" charset="0"/>
              </a:rPr>
              <a:t>data in dropped frames recovered only if initial sender uses higher layer rdt (e.g., TCP), otherwise dropped data lost</a:t>
            </a:r>
          </a:p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Ethernet</a:t>
            </a:r>
            <a:r>
              <a:rPr lang="ja-JP" altLang="en-US" dirty="0">
                <a:latin typeface="Gill Sans MT" charset="0"/>
                <a:cs typeface="+mn-cs"/>
              </a:rPr>
              <a:t>’</a:t>
            </a:r>
            <a:r>
              <a:rPr lang="en-US" dirty="0">
                <a:latin typeface="Gill Sans MT" charset="0"/>
                <a:cs typeface="+mn-cs"/>
              </a:rPr>
              <a:t>s MAC protocol: unslotted </a:t>
            </a: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CSMA/CD with binary backoff</a:t>
            </a:r>
          </a:p>
        </p:txBody>
      </p:sp>
      <p:pic>
        <p:nvPicPr>
          <p:cNvPr id="154629" name="Picture 16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8" y="1019175"/>
            <a:ext cx="73136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44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</p:spTree>
    <p:extLst>
      <p:ext uri="{BB962C8B-B14F-4D97-AF65-F5344CB8AC3E}">
        <p14:creationId xmlns:p14="http://schemas.microsoft.com/office/powerpoint/2010/main" val="12717975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95250"/>
            <a:ext cx="8715375" cy="1143000"/>
          </a:xfrm>
        </p:spPr>
        <p:txBody>
          <a:bodyPr/>
          <a:lstStyle/>
          <a:p>
            <a:pPr>
              <a:defRPr/>
            </a:pPr>
            <a:r>
              <a:rPr lang="en-US" sz="3200" dirty="0">
                <a:latin typeface="Gill Sans MT" charset="0"/>
                <a:cs typeface="+mj-cs"/>
              </a:rPr>
              <a:t>802.3 Ethernet standards: link &amp; physical layers</a:t>
            </a:r>
          </a:p>
        </p:txBody>
      </p:sp>
      <p:sp>
        <p:nvSpPr>
          <p:cNvPr id="593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3713" y="1292225"/>
            <a:ext cx="7772400" cy="2100263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many</a:t>
            </a:r>
            <a:r>
              <a:rPr lang="en-US" dirty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different Ethernet standards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>
                <a:latin typeface="Gill Sans MT" charset="0"/>
              </a:rPr>
              <a:t>common MAC protocol and frame format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>
                <a:latin typeface="Gill Sans MT" charset="0"/>
              </a:rPr>
              <a:t>different speeds: 2 Mbps, 10 Mbps, 100 Mbps, 1Gbps, 10 Gbps, 40 Gbps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>
                <a:latin typeface="Gill Sans MT" charset="0"/>
              </a:rPr>
              <a:t>different physical layer media: fiber, cable</a:t>
            </a:r>
          </a:p>
          <a:p>
            <a:pPr>
              <a:lnSpc>
                <a:spcPct val="90000"/>
              </a:lnSpc>
              <a:defRPr/>
            </a:pPr>
            <a:endParaRPr lang="en-US" sz="3200" dirty="0">
              <a:latin typeface="Gill Sans MT" charset="0"/>
              <a:cs typeface="+mn-cs"/>
            </a:endParaRPr>
          </a:p>
        </p:txBody>
      </p:sp>
      <p:sp>
        <p:nvSpPr>
          <p:cNvPr id="156677" name="Freeform 39"/>
          <p:cNvSpPr>
            <a:spLocks/>
          </p:cNvSpPr>
          <p:nvPr/>
        </p:nvSpPr>
        <p:spPr bwMode="auto">
          <a:xfrm>
            <a:off x="2873375" y="4075113"/>
            <a:ext cx="1393825" cy="1527175"/>
          </a:xfrm>
          <a:custGeom>
            <a:avLst/>
            <a:gdLst>
              <a:gd name="T0" fmla="*/ 2147483647 w 878"/>
              <a:gd name="T1" fmla="*/ 0 h 962"/>
              <a:gd name="T2" fmla="*/ 0 w 878"/>
              <a:gd name="T3" fmla="*/ 2147483647 h 962"/>
              <a:gd name="T4" fmla="*/ 2147483647 w 878"/>
              <a:gd name="T5" fmla="*/ 2147483647 h 962"/>
              <a:gd name="T6" fmla="*/ 2147483647 w 878"/>
              <a:gd name="T7" fmla="*/ 2147483647 h 962"/>
              <a:gd name="T8" fmla="*/ 2147483647 w 878"/>
              <a:gd name="T9" fmla="*/ 0 h 96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78" h="962">
                <a:moveTo>
                  <a:pt x="851" y="0"/>
                </a:moveTo>
                <a:lnTo>
                  <a:pt x="0" y="622"/>
                </a:lnTo>
                <a:lnTo>
                  <a:pt x="7" y="962"/>
                </a:lnTo>
                <a:lnTo>
                  <a:pt x="878" y="960"/>
                </a:lnTo>
                <a:lnTo>
                  <a:pt x="851" y="0"/>
                </a:lnTo>
                <a:close/>
              </a:path>
            </a:pathLst>
          </a:custGeom>
          <a:gradFill rotWithShape="1">
            <a:gsLst>
              <a:gs pos="0">
                <a:srgbClr val="DDDDDD"/>
              </a:gs>
              <a:gs pos="100000">
                <a:schemeClr val="bg1"/>
              </a:gs>
            </a:gsLst>
            <a:lin ang="0" scaled="1"/>
          </a:gradFill>
          <a:ln w="9525" cap="flat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156678" name="Group 40"/>
          <p:cNvGrpSpPr>
            <a:grpSpLocks/>
          </p:cNvGrpSpPr>
          <p:nvPr/>
        </p:nvGrpSpPr>
        <p:grpSpPr bwMode="auto">
          <a:xfrm>
            <a:off x="1577975" y="4189413"/>
            <a:ext cx="1300163" cy="1465262"/>
            <a:chOff x="921" y="785"/>
            <a:chExt cx="819" cy="923"/>
          </a:xfrm>
        </p:grpSpPr>
        <p:sp>
          <p:nvSpPr>
            <p:cNvPr id="59419" name="Rectangle 41"/>
            <p:cNvSpPr>
              <a:spLocks noChangeArrowheads="1"/>
            </p:cNvSpPr>
            <p:nvPr/>
          </p:nvSpPr>
          <p:spPr bwMode="auto">
            <a:xfrm>
              <a:off x="924" y="810"/>
              <a:ext cx="816" cy="86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9420" name="Text Box 42"/>
            <p:cNvSpPr txBox="1">
              <a:spLocks noChangeArrowheads="1"/>
            </p:cNvSpPr>
            <p:nvPr/>
          </p:nvSpPr>
          <p:spPr bwMode="auto">
            <a:xfrm>
              <a:off x="922" y="785"/>
              <a:ext cx="804" cy="9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i="0" dirty="0">
                  <a:latin typeface="Arial" charset="0"/>
                  <a:cs typeface="+mn-cs"/>
                </a:rPr>
                <a:t>application</a:t>
              </a:r>
            </a:p>
            <a:p>
              <a:pPr algn="ctr" eaLnBrk="1" hangingPunct="1">
                <a:defRPr/>
              </a:pPr>
              <a:r>
                <a:rPr lang="en-US" i="0" dirty="0">
                  <a:latin typeface="Arial" charset="0"/>
                  <a:cs typeface="+mn-cs"/>
                </a:rPr>
                <a:t>transport</a:t>
              </a:r>
            </a:p>
            <a:p>
              <a:pPr algn="ctr" eaLnBrk="1" hangingPunct="1">
                <a:defRPr/>
              </a:pPr>
              <a:r>
                <a:rPr lang="en-US" i="0" dirty="0">
                  <a:latin typeface="Arial" charset="0"/>
                  <a:cs typeface="+mn-cs"/>
                </a:rPr>
                <a:t>network</a:t>
              </a:r>
            </a:p>
            <a:p>
              <a:pPr algn="ctr" eaLnBrk="1" hangingPunct="1">
                <a:defRPr/>
              </a:pPr>
              <a:r>
                <a:rPr lang="en-US" i="0" dirty="0">
                  <a:latin typeface="Arial" charset="0"/>
                  <a:cs typeface="+mn-cs"/>
                </a:rPr>
                <a:t>link</a:t>
              </a:r>
            </a:p>
            <a:p>
              <a:pPr algn="ctr" eaLnBrk="1" hangingPunct="1">
                <a:defRPr/>
              </a:pPr>
              <a:r>
                <a:rPr lang="en-US" i="0" dirty="0">
                  <a:latin typeface="Arial" charset="0"/>
                  <a:cs typeface="+mn-cs"/>
                </a:rPr>
                <a:t>physical</a:t>
              </a:r>
            </a:p>
          </p:txBody>
        </p:sp>
        <p:sp>
          <p:nvSpPr>
            <p:cNvPr id="59421" name="Line 43"/>
            <p:cNvSpPr>
              <a:spLocks noChangeShapeType="1"/>
            </p:cNvSpPr>
            <p:nvPr/>
          </p:nvSpPr>
          <p:spPr bwMode="auto">
            <a:xfrm>
              <a:off x="924" y="993"/>
              <a:ext cx="8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9422" name="Line 44"/>
            <p:cNvSpPr>
              <a:spLocks noChangeShapeType="1"/>
            </p:cNvSpPr>
            <p:nvPr/>
          </p:nvSpPr>
          <p:spPr bwMode="auto">
            <a:xfrm>
              <a:off x="924" y="1167"/>
              <a:ext cx="8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9423" name="Line 45"/>
            <p:cNvSpPr>
              <a:spLocks noChangeShapeType="1"/>
            </p:cNvSpPr>
            <p:nvPr/>
          </p:nvSpPr>
          <p:spPr bwMode="auto">
            <a:xfrm>
              <a:off x="921" y="1344"/>
              <a:ext cx="8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9424" name="Line 46"/>
            <p:cNvSpPr>
              <a:spLocks noChangeShapeType="1"/>
            </p:cNvSpPr>
            <p:nvPr/>
          </p:nvSpPr>
          <p:spPr bwMode="auto">
            <a:xfrm>
              <a:off x="926" y="1501"/>
              <a:ext cx="808" cy="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9425" name="Line 47"/>
            <p:cNvSpPr>
              <a:spLocks noChangeShapeType="1"/>
            </p:cNvSpPr>
            <p:nvPr/>
          </p:nvSpPr>
          <p:spPr bwMode="auto">
            <a:xfrm>
              <a:off x="926" y="1552"/>
              <a:ext cx="0" cy="1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9426" name="Line 48"/>
            <p:cNvSpPr>
              <a:spLocks noChangeShapeType="1"/>
            </p:cNvSpPr>
            <p:nvPr/>
          </p:nvSpPr>
          <p:spPr bwMode="auto">
            <a:xfrm>
              <a:off x="1739" y="1541"/>
              <a:ext cx="0" cy="1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59400" name="Rectangle 49"/>
          <p:cNvSpPr>
            <a:spLocks noChangeArrowheads="1"/>
          </p:cNvSpPr>
          <p:nvPr/>
        </p:nvSpPr>
        <p:spPr bwMode="auto">
          <a:xfrm>
            <a:off x="4230688" y="4038600"/>
            <a:ext cx="4195762" cy="15684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9401" name="Line 50"/>
          <p:cNvSpPr>
            <a:spLocks noChangeShapeType="1"/>
          </p:cNvSpPr>
          <p:nvPr/>
        </p:nvSpPr>
        <p:spPr bwMode="auto">
          <a:xfrm flipV="1">
            <a:off x="4244975" y="4703763"/>
            <a:ext cx="4178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9402" name="Text Box 51"/>
          <p:cNvSpPr txBox="1">
            <a:spLocks noChangeArrowheads="1"/>
          </p:cNvSpPr>
          <p:nvPr/>
        </p:nvSpPr>
        <p:spPr bwMode="auto">
          <a:xfrm>
            <a:off x="5413375" y="4079875"/>
            <a:ext cx="173513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600" i="0" dirty="0">
                <a:latin typeface="Arial" charset="0"/>
                <a:cs typeface="+mn-cs"/>
              </a:rPr>
              <a:t>MAC protocol</a:t>
            </a:r>
          </a:p>
          <a:p>
            <a:pPr algn="ctr" eaLnBrk="1" hangingPunct="1">
              <a:defRPr/>
            </a:pPr>
            <a:r>
              <a:rPr lang="en-US" sz="1600" i="0" dirty="0">
                <a:latin typeface="Arial" charset="0"/>
                <a:cs typeface="+mn-cs"/>
              </a:rPr>
              <a:t>and frame format</a:t>
            </a:r>
          </a:p>
        </p:txBody>
      </p:sp>
      <p:sp>
        <p:nvSpPr>
          <p:cNvPr id="59403" name="Text Box 52"/>
          <p:cNvSpPr txBox="1">
            <a:spLocks noChangeArrowheads="1"/>
          </p:cNvSpPr>
          <p:nvPr/>
        </p:nvSpPr>
        <p:spPr bwMode="auto">
          <a:xfrm>
            <a:off x="4398963" y="4794250"/>
            <a:ext cx="1250950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i="0" dirty="0">
                <a:latin typeface="Arial" charset="0"/>
                <a:cs typeface="+mn-cs"/>
              </a:rPr>
              <a:t>100BASE-TX</a:t>
            </a:r>
          </a:p>
        </p:txBody>
      </p:sp>
      <p:sp>
        <p:nvSpPr>
          <p:cNvPr id="59404" name="Text Box 53"/>
          <p:cNvSpPr txBox="1">
            <a:spLocks noChangeArrowheads="1"/>
          </p:cNvSpPr>
          <p:nvPr/>
        </p:nvSpPr>
        <p:spPr bwMode="auto">
          <a:xfrm>
            <a:off x="4410075" y="5154613"/>
            <a:ext cx="1230313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i="0" dirty="0">
                <a:latin typeface="Arial" charset="0"/>
                <a:cs typeface="+mn-cs"/>
              </a:rPr>
              <a:t>100BASE-T4</a:t>
            </a:r>
          </a:p>
        </p:txBody>
      </p:sp>
      <p:sp>
        <p:nvSpPr>
          <p:cNvPr id="59405" name="Text Box 54"/>
          <p:cNvSpPr txBox="1">
            <a:spLocks noChangeArrowheads="1"/>
          </p:cNvSpPr>
          <p:nvPr/>
        </p:nvSpPr>
        <p:spPr bwMode="auto">
          <a:xfrm>
            <a:off x="7081838" y="4789488"/>
            <a:ext cx="1250950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i="0" dirty="0">
                <a:latin typeface="Arial" charset="0"/>
                <a:cs typeface="+mn-cs"/>
              </a:rPr>
              <a:t>100BASE-FX</a:t>
            </a:r>
          </a:p>
        </p:txBody>
      </p:sp>
      <p:sp>
        <p:nvSpPr>
          <p:cNvPr id="156685" name="Freeform 55"/>
          <p:cNvSpPr>
            <a:spLocks/>
          </p:cNvSpPr>
          <p:nvPr/>
        </p:nvSpPr>
        <p:spPr bwMode="auto">
          <a:xfrm>
            <a:off x="2887663" y="4684713"/>
            <a:ext cx="1393825" cy="611187"/>
          </a:xfrm>
          <a:custGeom>
            <a:avLst/>
            <a:gdLst>
              <a:gd name="T0" fmla="*/ 0 w 878"/>
              <a:gd name="T1" fmla="*/ 2147483647 h 385"/>
              <a:gd name="T2" fmla="*/ 2147483647 w 878"/>
              <a:gd name="T3" fmla="*/ 0 h 38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878" h="385">
                <a:moveTo>
                  <a:pt x="0" y="385"/>
                </a:moveTo>
                <a:lnTo>
                  <a:pt x="878" y="0"/>
                </a:lnTo>
              </a:path>
            </a:pathLst>
          </a:custGeom>
          <a:noFill/>
          <a:ln w="9525" cap="flat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9407" name="Text Box 56"/>
          <p:cNvSpPr txBox="1">
            <a:spLocks noChangeArrowheads="1"/>
          </p:cNvSpPr>
          <p:nvPr/>
        </p:nvSpPr>
        <p:spPr bwMode="auto">
          <a:xfrm>
            <a:off x="5741988" y="4787900"/>
            <a:ext cx="1230312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i="0" dirty="0">
                <a:latin typeface="Arial" charset="0"/>
                <a:cs typeface="+mn-cs"/>
              </a:rPr>
              <a:t>100BASE-T2</a:t>
            </a:r>
          </a:p>
        </p:txBody>
      </p:sp>
      <p:sp>
        <p:nvSpPr>
          <p:cNvPr id="59408" name="Text Box 57"/>
          <p:cNvSpPr txBox="1">
            <a:spLocks noChangeArrowheads="1"/>
          </p:cNvSpPr>
          <p:nvPr/>
        </p:nvSpPr>
        <p:spPr bwMode="auto">
          <a:xfrm>
            <a:off x="5724525" y="5148263"/>
            <a:ext cx="1262063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i="0" dirty="0">
                <a:latin typeface="Arial" charset="0"/>
                <a:cs typeface="+mn-cs"/>
              </a:rPr>
              <a:t>100BASE-SX</a:t>
            </a:r>
          </a:p>
        </p:txBody>
      </p:sp>
      <p:sp>
        <p:nvSpPr>
          <p:cNvPr id="59409" name="Text Box 58"/>
          <p:cNvSpPr txBox="1">
            <a:spLocks noChangeArrowheads="1"/>
          </p:cNvSpPr>
          <p:nvPr/>
        </p:nvSpPr>
        <p:spPr bwMode="auto">
          <a:xfrm>
            <a:off x="7088188" y="5143500"/>
            <a:ext cx="1262062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i="0" dirty="0">
                <a:latin typeface="Arial" charset="0"/>
                <a:cs typeface="+mn-cs"/>
              </a:rPr>
              <a:t>100BASE-BX</a:t>
            </a:r>
          </a:p>
        </p:txBody>
      </p:sp>
      <p:grpSp>
        <p:nvGrpSpPr>
          <p:cNvPr id="412739" name="Group 67"/>
          <p:cNvGrpSpPr>
            <a:grpSpLocks/>
          </p:cNvGrpSpPr>
          <p:nvPr/>
        </p:nvGrpSpPr>
        <p:grpSpPr bwMode="auto">
          <a:xfrm>
            <a:off x="5681663" y="4743450"/>
            <a:ext cx="2768600" cy="1565275"/>
            <a:chOff x="3579" y="2988"/>
            <a:chExt cx="1744" cy="986"/>
          </a:xfrm>
        </p:grpSpPr>
        <p:sp>
          <p:nvSpPr>
            <p:cNvPr id="156695" name="Freeform 59"/>
            <p:cNvSpPr>
              <a:spLocks/>
            </p:cNvSpPr>
            <p:nvPr/>
          </p:nvSpPr>
          <p:spPr bwMode="auto">
            <a:xfrm>
              <a:off x="3579" y="2988"/>
              <a:ext cx="1709" cy="489"/>
            </a:xfrm>
            <a:custGeom>
              <a:avLst/>
              <a:gdLst>
                <a:gd name="T0" fmla="*/ 842 w 1709"/>
                <a:gd name="T1" fmla="*/ 0 h 489"/>
                <a:gd name="T2" fmla="*/ 843 w 1709"/>
                <a:gd name="T3" fmla="*/ 239 h 489"/>
                <a:gd name="T4" fmla="*/ 5 w 1709"/>
                <a:gd name="T5" fmla="*/ 239 h 489"/>
                <a:gd name="T6" fmla="*/ 0 w 1709"/>
                <a:gd name="T7" fmla="*/ 489 h 489"/>
                <a:gd name="T8" fmla="*/ 1709 w 1709"/>
                <a:gd name="T9" fmla="*/ 489 h 489"/>
                <a:gd name="T10" fmla="*/ 1704 w 1709"/>
                <a:gd name="T11" fmla="*/ 0 h 489"/>
                <a:gd name="T12" fmla="*/ 842 w 1709"/>
                <a:gd name="T13" fmla="*/ 0 h 48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09" h="489">
                  <a:moveTo>
                    <a:pt x="842" y="0"/>
                  </a:moveTo>
                  <a:lnTo>
                    <a:pt x="843" y="239"/>
                  </a:lnTo>
                  <a:lnTo>
                    <a:pt x="5" y="239"/>
                  </a:lnTo>
                  <a:lnTo>
                    <a:pt x="0" y="489"/>
                  </a:lnTo>
                  <a:lnTo>
                    <a:pt x="1709" y="489"/>
                  </a:lnTo>
                  <a:cubicBezTo>
                    <a:pt x="1707" y="330"/>
                    <a:pt x="1706" y="159"/>
                    <a:pt x="1704" y="0"/>
                  </a:cubicBezTo>
                  <a:lnTo>
                    <a:pt x="842" y="0"/>
                  </a:lnTo>
                  <a:close/>
                </a:path>
              </a:pathLst>
            </a:custGeom>
            <a:noFill/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59417" name="Line 60"/>
            <p:cNvSpPr>
              <a:spLocks noChangeShapeType="1"/>
            </p:cNvSpPr>
            <p:nvPr/>
          </p:nvSpPr>
          <p:spPr bwMode="auto">
            <a:xfrm>
              <a:off x="4410" y="3494"/>
              <a:ext cx="227" cy="29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9418" name="Text Box 61"/>
            <p:cNvSpPr txBox="1">
              <a:spLocks noChangeArrowheads="1"/>
            </p:cNvSpPr>
            <p:nvPr/>
          </p:nvSpPr>
          <p:spPr bwMode="auto">
            <a:xfrm>
              <a:off x="4003" y="3741"/>
              <a:ext cx="1320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>
                  <a:solidFill>
                    <a:srgbClr val="CC0000"/>
                  </a:solidFill>
                  <a:latin typeface="Arial" charset="0"/>
                  <a:cs typeface="Arial" charset="0"/>
                </a:rPr>
                <a:t>fiber physical layer</a:t>
              </a:r>
            </a:p>
          </p:txBody>
        </p:sp>
      </p:grpSp>
      <p:grpSp>
        <p:nvGrpSpPr>
          <p:cNvPr id="412738" name="Group 66"/>
          <p:cNvGrpSpPr>
            <a:grpSpLocks/>
          </p:cNvGrpSpPr>
          <p:nvPr/>
        </p:nvGrpSpPr>
        <p:grpSpPr bwMode="auto">
          <a:xfrm>
            <a:off x="3689350" y="4733925"/>
            <a:ext cx="3303588" cy="1874838"/>
            <a:chOff x="2324" y="2982"/>
            <a:chExt cx="2081" cy="1181"/>
          </a:xfrm>
        </p:grpSpPr>
        <p:sp>
          <p:nvSpPr>
            <p:cNvPr id="156692" name="Freeform 62"/>
            <p:cNvSpPr>
              <a:spLocks/>
            </p:cNvSpPr>
            <p:nvPr/>
          </p:nvSpPr>
          <p:spPr bwMode="auto">
            <a:xfrm>
              <a:off x="2741" y="2982"/>
              <a:ext cx="1664" cy="495"/>
            </a:xfrm>
            <a:custGeom>
              <a:avLst/>
              <a:gdLst>
                <a:gd name="T0" fmla="*/ 1664 w 1664"/>
                <a:gd name="T1" fmla="*/ 0 h 495"/>
                <a:gd name="T2" fmla="*/ 1652 w 1664"/>
                <a:gd name="T3" fmla="*/ 233 h 495"/>
                <a:gd name="T4" fmla="*/ 820 w 1664"/>
                <a:gd name="T5" fmla="*/ 233 h 495"/>
                <a:gd name="T6" fmla="*/ 814 w 1664"/>
                <a:gd name="T7" fmla="*/ 495 h 495"/>
                <a:gd name="T8" fmla="*/ 0 w 1664"/>
                <a:gd name="T9" fmla="*/ 495 h 495"/>
                <a:gd name="T10" fmla="*/ 0 w 1664"/>
                <a:gd name="T11" fmla="*/ 0 h 495"/>
                <a:gd name="T12" fmla="*/ 1664 w 1664"/>
                <a:gd name="T13" fmla="*/ 0 h 49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664" h="495">
                  <a:moveTo>
                    <a:pt x="1664" y="0"/>
                  </a:moveTo>
                  <a:lnTo>
                    <a:pt x="1652" y="233"/>
                  </a:lnTo>
                  <a:lnTo>
                    <a:pt x="820" y="233"/>
                  </a:lnTo>
                  <a:lnTo>
                    <a:pt x="814" y="495"/>
                  </a:lnTo>
                  <a:lnTo>
                    <a:pt x="0" y="495"/>
                  </a:lnTo>
                  <a:lnTo>
                    <a:pt x="0" y="0"/>
                  </a:lnTo>
                  <a:lnTo>
                    <a:pt x="1664" y="0"/>
                  </a:lnTo>
                  <a:close/>
                </a:path>
              </a:pathLst>
            </a:custGeom>
            <a:noFill/>
            <a:ln w="28575" cap="flat" cmpd="sng">
              <a:solidFill>
                <a:schemeClr val="accent2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59414" name="Line 63"/>
            <p:cNvSpPr>
              <a:spLocks noChangeShapeType="1"/>
            </p:cNvSpPr>
            <p:nvPr/>
          </p:nvSpPr>
          <p:spPr bwMode="auto">
            <a:xfrm flipH="1">
              <a:off x="2929" y="3503"/>
              <a:ext cx="227" cy="291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9415" name="Text Box 65"/>
            <p:cNvSpPr txBox="1">
              <a:spLocks noChangeArrowheads="1"/>
            </p:cNvSpPr>
            <p:nvPr/>
          </p:nvSpPr>
          <p:spPr bwMode="auto">
            <a:xfrm>
              <a:off x="2324" y="3756"/>
              <a:ext cx="1328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>
                  <a:solidFill>
                    <a:srgbClr val="000099"/>
                  </a:solidFill>
                  <a:latin typeface="Arial" charset="0"/>
                  <a:cs typeface="Arial" charset="0"/>
                </a:rPr>
                <a:t>copper (twister</a:t>
              </a:r>
            </a:p>
            <a:p>
              <a:pPr>
                <a:defRPr/>
              </a:pPr>
              <a:r>
                <a:rPr lang="en-US" i="0" dirty="0">
                  <a:solidFill>
                    <a:srgbClr val="000099"/>
                  </a:solidFill>
                  <a:latin typeface="Arial" charset="0"/>
                  <a:cs typeface="Arial" charset="0"/>
                </a:rPr>
                <a:t>pair) physical layer</a:t>
              </a:r>
            </a:p>
          </p:txBody>
        </p:sp>
      </p:grpSp>
      <p:pic>
        <p:nvPicPr>
          <p:cNvPr id="156691" name="Picture 15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5" y="862013"/>
            <a:ext cx="77692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45</a:t>
            </a:fld>
            <a:endParaRPr lang="en-US" sz="1200" dirty="0">
              <a:latin typeface="Tahoma" charset="0"/>
            </a:endParaRPr>
          </a:p>
        </p:txBody>
      </p:sp>
      <p:sp>
        <p:nvSpPr>
          <p:cNvPr id="3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</p:spTree>
    <p:extLst>
      <p:ext uri="{BB962C8B-B14F-4D97-AF65-F5344CB8AC3E}">
        <p14:creationId xmlns:p14="http://schemas.microsoft.com/office/powerpoint/2010/main" val="3996117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04875"/>
          </a:xfrm>
        </p:spPr>
        <p:txBody>
          <a:bodyPr/>
          <a:lstStyle/>
          <a:p>
            <a:pPr eaLnBrk="1" hangingPunct="1"/>
            <a:r>
              <a:rPr lang="en-US" altLang="en-US">
                <a:latin typeface="Arial" charset="0"/>
                <a:cs typeface="Arial" charset="0"/>
              </a:rPr>
              <a:t>Ethernet (IEEE 802.3)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239713" y="757238"/>
            <a:ext cx="8305800" cy="5562600"/>
          </a:xfrm>
        </p:spPr>
        <p:txBody>
          <a:bodyPr>
            <a:normAutofit/>
          </a:bodyPr>
          <a:lstStyle/>
          <a:p>
            <a:r>
              <a:rPr lang="en-US" altLang="en-US" sz="2800" b="1" dirty="0">
                <a:latin typeface="Arial" charset="0"/>
                <a:cs typeface="Arial" charset="0"/>
              </a:rPr>
              <a:t>Classic Ethernet</a:t>
            </a:r>
          </a:p>
          <a:p>
            <a:pPr lvl="1"/>
            <a:r>
              <a:rPr lang="en-US" altLang="en-US" sz="2600" dirty="0">
                <a:latin typeface="Arial" charset="0"/>
                <a:cs typeface="Arial" charset="0"/>
              </a:rPr>
              <a:t>Shared medium </a:t>
            </a:r>
          </a:p>
          <a:p>
            <a:pPr lvl="1"/>
            <a:endParaRPr lang="en-US" altLang="en-US" sz="2600" dirty="0">
              <a:latin typeface="Arial" charset="0"/>
              <a:cs typeface="Arial" charset="0"/>
            </a:endParaRPr>
          </a:p>
          <a:p>
            <a:pPr lvl="1"/>
            <a:r>
              <a:rPr lang="en-US" altLang="en-US" sz="2600" dirty="0">
                <a:latin typeface="Arial" charset="0"/>
                <a:cs typeface="Arial" charset="0"/>
              </a:rPr>
              <a:t>2.5 km max + 4 repeaters</a:t>
            </a:r>
          </a:p>
          <a:p>
            <a:r>
              <a:rPr lang="en-US" altLang="en-US" sz="2800" b="1" dirty="0">
                <a:latin typeface="Arial" charset="0"/>
                <a:cs typeface="Arial" charset="0"/>
              </a:rPr>
              <a:t>Switched Ethernet</a:t>
            </a:r>
          </a:p>
          <a:p>
            <a:pPr lvl="1"/>
            <a:r>
              <a:rPr lang="en-US" altLang="en-US" sz="2600" dirty="0">
                <a:latin typeface="Arial" charset="0"/>
                <a:cs typeface="Arial" charset="0"/>
              </a:rPr>
              <a:t>Fast Ethernet : 100 Mbps</a:t>
            </a:r>
          </a:p>
          <a:p>
            <a:pPr lvl="1"/>
            <a:r>
              <a:rPr lang="en-US" altLang="en-US" sz="2600" dirty="0">
                <a:latin typeface="Arial" charset="0"/>
                <a:cs typeface="Arial" charset="0"/>
              </a:rPr>
              <a:t>Gigabit Ethernet </a:t>
            </a:r>
          </a:p>
          <a:p>
            <a:pPr lvl="1"/>
            <a:r>
              <a:rPr lang="en-US" altLang="en-US" sz="2600" dirty="0">
                <a:latin typeface="Arial" charset="0"/>
                <a:cs typeface="Arial" charset="0"/>
              </a:rPr>
              <a:t>10 Gigabit Ethernet</a:t>
            </a:r>
          </a:p>
          <a:p>
            <a:pPr>
              <a:buFontTx/>
              <a:buNone/>
            </a:pPr>
            <a:endParaRPr lang="en-US" altLang="en-US" sz="2800" dirty="0">
              <a:latin typeface="Arial" charset="0"/>
              <a:cs typeface="Arial" charset="0"/>
            </a:endParaRPr>
          </a:p>
        </p:txBody>
      </p:sp>
      <p:sp>
        <p:nvSpPr>
          <p:cNvPr id="23556" name="Left Brace 3"/>
          <p:cNvSpPr>
            <a:spLocks/>
          </p:cNvSpPr>
          <p:nvPr/>
        </p:nvSpPr>
        <p:spPr bwMode="auto">
          <a:xfrm>
            <a:off x="3924300" y="1181100"/>
            <a:ext cx="663575" cy="881063"/>
          </a:xfrm>
          <a:prstGeom prst="leftBrace">
            <a:avLst>
              <a:gd name="adj1" fmla="val 8348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AutoNum type="alphaLcParenR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  <p:sp>
        <p:nvSpPr>
          <p:cNvPr id="23557" name="TextBox 4"/>
          <p:cNvSpPr txBox="1">
            <a:spLocks noChangeArrowheads="1"/>
          </p:cNvSpPr>
          <p:nvPr/>
        </p:nvSpPr>
        <p:spPr bwMode="auto">
          <a:xfrm>
            <a:off x="4621213" y="1130300"/>
            <a:ext cx="42068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AutoNum type="alphaLcParenR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/>
              <a:t>Thick Ethernet : 500 m, 100 users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/>
              <a:t>Thin Ethernet: 185 m, 30 users</a:t>
            </a:r>
          </a:p>
        </p:txBody>
      </p:sp>
    </p:spTree>
    <p:extLst>
      <p:ext uri="{BB962C8B-B14F-4D97-AF65-F5344CB8AC3E}">
        <p14:creationId xmlns:p14="http://schemas.microsoft.com/office/powerpoint/2010/main" val="387736617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b="1" dirty="0">
                <a:latin typeface="Arial" charset="0"/>
                <a:cs typeface="Arial" charset="0"/>
              </a:rPr>
              <a:t>Ethernet: CSMA/CD with </a:t>
            </a:r>
            <a:br>
              <a:rPr lang="en-US" altLang="en-US" sz="3200" b="1" dirty="0">
                <a:latin typeface="Arial" charset="0"/>
                <a:cs typeface="Arial" charset="0"/>
              </a:rPr>
            </a:br>
            <a:r>
              <a:rPr lang="en-US" altLang="en-US" sz="3200" b="1" dirty="0">
                <a:latin typeface="Arial" charset="0"/>
                <a:cs typeface="Arial" charset="0"/>
              </a:rPr>
              <a:t>Binary Exponential </a:t>
            </a:r>
            <a:r>
              <a:rPr lang="en-US" altLang="en-US" sz="3200" b="1" dirty="0" err="1">
                <a:latin typeface="Arial" charset="0"/>
                <a:cs typeface="Arial" charset="0"/>
              </a:rPr>
              <a:t>Backoff</a:t>
            </a:r>
            <a:endParaRPr lang="en-US" altLang="en-US" sz="3200" dirty="0">
              <a:latin typeface="Arial" charset="0"/>
              <a:cs typeface="Arial" charset="0"/>
            </a:endParaRP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0" y="1612900"/>
            <a:ext cx="9144000" cy="4940300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en-US" altLang="en-US" sz="2000" dirty="0">
                <a:latin typeface="Arial" charset="0"/>
                <a:cs typeface="Arial" charset="0"/>
              </a:rPr>
              <a:t>After </a:t>
            </a:r>
            <a:r>
              <a:rPr lang="en-US" altLang="en-US" sz="2000" dirty="0" err="1">
                <a:solidFill>
                  <a:srgbClr val="0070C0"/>
                </a:solidFill>
                <a:latin typeface="Arial" charset="0"/>
                <a:cs typeface="Arial" charset="0"/>
              </a:rPr>
              <a:t>i’th</a:t>
            </a:r>
            <a:r>
              <a:rPr lang="en-US" altLang="en-US" sz="2000" dirty="0">
                <a:solidFill>
                  <a:srgbClr val="0070C0"/>
                </a:solidFill>
                <a:latin typeface="Arial" charset="0"/>
                <a:cs typeface="Arial" charset="0"/>
              </a:rPr>
              <a:t> consecutive collision</a:t>
            </a:r>
            <a:r>
              <a:rPr lang="en-US" altLang="en-US" sz="2000" dirty="0">
                <a:latin typeface="Arial" charset="0"/>
                <a:cs typeface="Arial" charset="0"/>
              </a:rPr>
              <a:t>, the sender nodes wait a random number of time slots between </a:t>
            </a:r>
            <a:r>
              <a:rPr lang="en-US" altLang="en-US" sz="2000" dirty="0">
                <a:solidFill>
                  <a:srgbClr val="0070C0"/>
                </a:solidFill>
                <a:latin typeface="Arial" charset="0"/>
                <a:cs typeface="Arial" charset="0"/>
              </a:rPr>
              <a:t>0</a:t>
            </a:r>
            <a:r>
              <a:rPr lang="en-US" altLang="en-US" sz="2000" dirty="0">
                <a:latin typeface="Arial" charset="0"/>
                <a:cs typeface="Arial" charset="0"/>
              </a:rPr>
              <a:t> and </a:t>
            </a:r>
            <a:r>
              <a:rPr lang="en-US" altLang="en-US" sz="2000" dirty="0">
                <a:solidFill>
                  <a:srgbClr val="0070C0"/>
                </a:solidFill>
                <a:latin typeface="Arial" charset="0"/>
                <a:cs typeface="Arial" charset="0"/>
              </a:rPr>
              <a:t>2^</a:t>
            </a:r>
            <a:r>
              <a:rPr lang="en-US" altLang="en-US" sz="2000" i="1" dirty="0">
                <a:solidFill>
                  <a:srgbClr val="0070C0"/>
                </a:solidFill>
                <a:latin typeface="Arial" charset="0"/>
                <a:cs typeface="Arial" charset="0"/>
              </a:rPr>
              <a:t>i − 1</a:t>
            </a:r>
            <a:r>
              <a:rPr lang="en-US" altLang="en-US" sz="2000" i="1" dirty="0">
                <a:latin typeface="Arial" charset="0"/>
                <a:cs typeface="Arial" charset="0"/>
              </a:rPr>
              <a:t>.</a:t>
            </a:r>
          </a:p>
          <a:p>
            <a:pPr>
              <a:spcBef>
                <a:spcPts val="1800"/>
              </a:spcBef>
            </a:pPr>
            <a:r>
              <a:rPr lang="en-US" altLang="en-US" sz="2000" dirty="0">
                <a:latin typeface="Arial" charset="0"/>
                <a:cs typeface="Arial" charset="0"/>
              </a:rPr>
              <a:t>Each Time slot = 51.2 </a:t>
            </a:r>
            <a:r>
              <a:rPr lang="el-GR" altLang="en-US" sz="2000" dirty="0">
                <a:latin typeface="Arial" charset="0"/>
                <a:cs typeface="Arial" charset="0"/>
              </a:rPr>
              <a:t>μ</a:t>
            </a:r>
            <a:r>
              <a:rPr lang="en-US" altLang="en-US" sz="2000" dirty="0">
                <a:latin typeface="Arial" charset="0"/>
                <a:cs typeface="Arial" charset="0"/>
              </a:rPr>
              <a:t>sec = 512 bit times</a:t>
            </a:r>
          </a:p>
          <a:p>
            <a:pPr>
              <a:spcBef>
                <a:spcPts val="1800"/>
              </a:spcBef>
            </a:pPr>
            <a:r>
              <a:rPr lang="en-US" altLang="en-US" sz="2000" dirty="0">
                <a:latin typeface="Arial" charset="0"/>
                <a:cs typeface="Arial" charset="0"/>
              </a:rPr>
              <a:t>after </a:t>
            </a:r>
            <a:r>
              <a:rPr lang="en-US" altLang="en-US" sz="2000" dirty="0">
                <a:solidFill>
                  <a:srgbClr val="0070C0"/>
                </a:solidFill>
                <a:latin typeface="Arial" charset="0"/>
                <a:cs typeface="Arial" charset="0"/>
              </a:rPr>
              <a:t>10</a:t>
            </a:r>
            <a:r>
              <a:rPr lang="en-US" altLang="en-US" sz="2000" dirty="0">
                <a:latin typeface="Arial" charset="0"/>
                <a:cs typeface="Arial" charset="0"/>
              </a:rPr>
              <a:t> collisions, the interval is </a:t>
            </a:r>
            <a:r>
              <a:rPr lang="en-US" altLang="en-US" sz="2000" dirty="0">
                <a:solidFill>
                  <a:srgbClr val="0070C0"/>
                </a:solidFill>
                <a:latin typeface="Arial" charset="0"/>
                <a:cs typeface="Arial" charset="0"/>
              </a:rPr>
              <a:t>frozen at maximum 1023 slots</a:t>
            </a:r>
            <a:r>
              <a:rPr lang="en-US" altLang="en-US" sz="2000" dirty="0">
                <a:latin typeface="Arial" charset="0"/>
                <a:cs typeface="Arial" charset="0"/>
              </a:rPr>
              <a:t>.</a:t>
            </a:r>
          </a:p>
          <a:p>
            <a:pPr>
              <a:spcBef>
                <a:spcPts val="1800"/>
              </a:spcBef>
            </a:pPr>
            <a:r>
              <a:rPr lang="en-US" altLang="en-US" sz="2000" dirty="0">
                <a:latin typeface="Arial" charset="0"/>
                <a:cs typeface="Arial" charset="0"/>
              </a:rPr>
              <a:t>After </a:t>
            </a:r>
            <a:r>
              <a:rPr lang="en-US" altLang="en-US" sz="2000" dirty="0">
                <a:solidFill>
                  <a:srgbClr val="0070C0"/>
                </a:solidFill>
                <a:latin typeface="Arial" charset="0"/>
                <a:cs typeface="Arial" charset="0"/>
              </a:rPr>
              <a:t>16</a:t>
            </a:r>
            <a:r>
              <a:rPr lang="en-US" altLang="en-US" sz="2000" dirty="0">
                <a:latin typeface="Arial" charset="0"/>
                <a:cs typeface="Arial" charset="0"/>
              </a:rPr>
              <a:t> collisions, the controller reports </a:t>
            </a:r>
            <a:r>
              <a:rPr lang="en-US" altLang="en-US" sz="2000" dirty="0">
                <a:solidFill>
                  <a:srgbClr val="0070C0"/>
                </a:solidFill>
                <a:latin typeface="Arial" charset="0"/>
                <a:cs typeface="Arial" charset="0"/>
              </a:rPr>
              <a:t>failure back</a:t>
            </a:r>
          </a:p>
        </p:txBody>
      </p:sp>
    </p:spTree>
    <p:extLst>
      <p:ext uri="{BB962C8B-B14F-4D97-AF65-F5344CB8AC3E}">
        <p14:creationId xmlns:p14="http://schemas.microsoft.com/office/powerpoint/2010/main" val="144695201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400" b="1">
                <a:latin typeface="Arial" charset="0"/>
                <a:cs typeface="Arial" charset="0"/>
              </a:rPr>
              <a:t>Efficiency of Ethernet at 10 Mbps with 512-bit slot times</a:t>
            </a:r>
          </a:p>
        </p:txBody>
      </p:sp>
      <p:pic>
        <p:nvPicPr>
          <p:cNvPr id="2969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213" y="1250950"/>
            <a:ext cx="6216650" cy="462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682943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Arial" charset="0"/>
                <a:cs typeface="Arial" charset="0"/>
              </a:rPr>
              <a:t>Switched Ethernet (1)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287338" y="5715000"/>
            <a:ext cx="8856662" cy="838200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(a) </a:t>
            </a:r>
            <a:r>
              <a:rPr lang="en-US" dirty="0"/>
              <a:t>Hub.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(b) </a:t>
            </a:r>
            <a:r>
              <a:rPr lang="en-US" dirty="0"/>
              <a:t>Switch.</a:t>
            </a:r>
            <a:endParaRPr lang="en-US" dirty="0">
              <a:latin typeface="Arial" charset="0"/>
              <a:cs typeface="Arial" charset="0"/>
            </a:endParaRPr>
          </a:p>
        </p:txBody>
      </p:sp>
      <p:pic>
        <p:nvPicPr>
          <p:cNvPr id="3072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5" y="1779588"/>
            <a:ext cx="8099425" cy="304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02115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3" name="Picture 4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3" y="1039813"/>
            <a:ext cx="68564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>
                <a:latin typeface="Gill Sans MT" charset="0"/>
                <a:cs typeface="+mj-cs"/>
              </a:rPr>
              <a:t>An ideal multiple access protocol</a:t>
            </a:r>
          </a:p>
        </p:txBody>
      </p:sp>
      <p:sp>
        <p:nvSpPr>
          <p:cNvPr id="194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229600" cy="46482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Given:</a:t>
            </a:r>
            <a:r>
              <a:rPr lang="en-US" dirty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broadcast channel of rate R bps</a:t>
            </a:r>
          </a:p>
          <a:p>
            <a:pPr>
              <a:buFont typeface="Wingdings" charset="0"/>
              <a:buNone/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Desired rate:</a:t>
            </a:r>
          </a:p>
          <a:p>
            <a:pPr lvl="1">
              <a:buFont typeface="Wingdings" charset="0"/>
              <a:buNone/>
              <a:defRPr/>
            </a:pPr>
            <a:r>
              <a:rPr lang="en-US" dirty="0">
                <a:latin typeface="Gill Sans MT" charset="0"/>
              </a:rPr>
              <a:t>1. when one node wants to transmit, it can send at rate </a:t>
            </a:r>
            <a:r>
              <a:rPr lang="en-US" dirty="0">
                <a:solidFill>
                  <a:srgbClr val="0070C0"/>
                </a:solidFill>
                <a:latin typeface="Gill Sans MT" charset="0"/>
              </a:rPr>
              <a:t>R</a:t>
            </a:r>
            <a:r>
              <a:rPr lang="en-US" dirty="0">
                <a:latin typeface="Gill Sans MT" charset="0"/>
              </a:rPr>
              <a:t>.</a:t>
            </a:r>
          </a:p>
          <a:p>
            <a:pPr lvl="1">
              <a:buFont typeface="Wingdings" charset="0"/>
              <a:buNone/>
              <a:defRPr/>
            </a:pPr>
            <a:r>
              <a:rPr lang="en-US" dirty="0">
                <a:latin typeface="Gill Sans MT" charset="0"/>
              </a:rPr>
              <a:t>2. when M nodes want to transmit, each can send at average rate </a:t>
            </a:r>
            <a:r>
              <a:rPr lang="en-US" dirty="0">
                <a:solidFill>
                  <a:srgbClr val="0070C0"/>
                </a:solidFill>
                <a:latin typeface="Gill Sans MT" charset="0"/>
              </a:rPr>
              <a:t>R/M</a:t>
            </a:r>
          </a:p>
          <a:p>
            <a:pPr lvl="1">
              <a:buFont typeface="Wingdings" charset="0"/>
              <a:buNone/>
              <a:defRPr/>
            </a:pPr>
            <a:r>
              <a:rPr lang="en-US" dirty="0">
                <a:latin typeface="Gill Sans MT" charset="0"/>
              </a:rPr>
              <a:t>3. Fully decentralized:</a:t>
            </a:r>
          </a:p>
          <a:p>
            <a:pPr lvl="2">
              <a:defRPr/>
            </a:pPr>
            <a:r>
              <a:rPr lang="en-US" sz="2400" dirty="0">
                <a:latin typeface="Gill Sans MT" charset="0"/>
              </a:rPr>
              <a:t>no special node to coordinate transmissions</a:t>
            </a:r>
          </a:p>
          <a:p>
            <a:pPr lvl="2">
              <a:defRPr/>
            </a:pPr>
            <a:r>
              <a:rPr lang="en-US" sz="2400" dirty="0">
                <a:latin typeface="Gill Sans MT" charset="0"/>
              </a:rPr>
              <a:t>no synchronization of clocks, slots</a:t>
            </a:r>
          </a:p>
          <a:p>
            <a:pPr lvl="1">
              <a:buFont typeface="Wingdings" charset="0"/>
              <a:buNone/>
              <a:defRPr/>
            </a:pPr>
            <a:r>
              <a:rPr lang="en-US" dirty="0">
                <a:latin typeface="Gill Sans MT" charset="0"/>
              </a:rPr>
              <a:t>4. Simple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5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</p:spTree>
    <p:extLst>
      <p:ext uri="{BB962C8B-B14F-4D97-AF65-F5344CB8AC3E}">
        <p14:creationId xmlns:p14="http://schemas.microsoft.com/office/powerpoint/2010/main" val="248089660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Arial" charset="0"/>
                <a:cs typeface="Arial" charset="0"/>
              </a:rPr>
              <a:t>Switched Ethernet (2)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287338" y="5715000"/>
            <a:ext cx="8856662" cy="8382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>
                <a:latin typeface="Arial" charset="0"/>
                <a:cs typeface="Arial" charset="0"/>
              </a:rPr>
              <a:t>An Ethernet switch.</a:t>
            </a:r>
          </a:p>
        </p:txBody>
      </p:sp>
      <p:pic>
        <p:nvPicPr>
          <p:cNvPr id="3174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2305050"/>
            <a:ext cx="817245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9" name="TextBox 4"/>
          <p:cNvSpPr txBox="1">
            <a:spLocks noChangeArrowheads="1"/>
          </p:cNvSpPr>
          <p:nvPr/>
        </p:nvSpPr>
        <p:spPr bwMode="auto">
          <a:xfrm>
            <a:off x="1752600" y="2286000"/>
            <a:ext cx="1600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AutoNum type="alphaLcParenR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/>
              <a:t>Switch</a:t>
            </a:r>
          </a:p>
        </p:txBody>
      </p:sp>
      <p:sp>
        <p:nvSpPr>
          <p:cNvPr id="31750" name="TextBox 5"/>
          <p:cNvSpPr txBox="1">
            <a:spLocks noChangeArrowheads="1"/>
          </p:cNvSpPr>
          <p:nvPr/>
        </p:nvSpPr>
        <p:spPr bwMode="auto">
          <a:xfrm>
            <a:off x="5257800" y="3962400"/>
            <a:ext cx="2438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AutoNum type="alphaLcParenR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/>
              <a:t>Twisted pair</a:t>
            </a:r>
          </a:p>
        </p:txBody>
      </p:sp>
      <p:sp>
        <p:nvSpPr>
          <p:cNvPr id="31751" name="TextBox 6"/>
          <p:cNvSpPr txBox="1">
            <a:spLocks noChangeArrowheads="1"/>
          </p:cNvSpPr>
          <p:nvPr/>
        </p:nvSpPr>
        <p:spPr bwMode="auto">
          <a:xfrm>
            <a:off x="5562600" y="3581400"/>
            <a:ext cx="1828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AutoNum type="alphaLcParenR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/>
              <a:t>Switch ports</a:t>
            </a:r>
          </a:p>
        </p:txBody>
      </p:sp>
      <p:sp>
        <p:nvSpPr>
          <p:cNvPr id="31752" name="TextBox 7"/>
          <p:cNvSpPr txBox="1">
            <a:spLocks noChangeArrowheads="1"/>
          </p:cNvSpPr>
          <p:nvPr/>
        </p:nvSpPr>
        <p:spPr bwMode="auto">
          <a:xfrm>
            <a:off x="7315200" y="2982913"/>
            <a:ext cx="609600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AutoNum type="alphaLcParenR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/>
              <a:t>Hub</a:t>
            </a:r>
          </a:p>
        </p:txBody>
      </p:sp>
    </p:spTree>
    <p:extLst>
      <p:ext uri="{BB962C8B-B14F-4D97-AF65-F5344CB8AC3E}">
        <p14:creationId xmlns:p14="http://schemas.microsoft.com/office/powerpoint/2010/main" val="386591711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Arial" charset="0"/>
                <a:cs typeface="Arial" charset="0"/>
              </a:rPr>
              <a:t>Fast Ethernet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220663" y="2943225"/>
            <a:ext cx="8856662" cy="3527425"/>
          </a:xfrm>
        </p:spPr>
        <p:txBody>
          <a:bodyPr/>
          <a:lstStyle/>
          <a:p>
            <a:pPr eaLnBrk="1" hangingPunct="1">
              <a:spcAft>
                <a:spcPts val="1800"/>
              </a:spcAft>
              <a:buFont typeface="Wingdings" pitchFamily="2" charset="2"/>
              <a:buChar char="v"/>
            </a:pPr>
            <a:r>
              <a:rPr lang="en-US" altLang="en-US" dirty="0">
                <a:solidFill>
                  <a:srgbClr val="0070C0"/>
                </a:solidFill>
                <a:latin typeface="Arial" charset="0"/>
                <a:cs typeface="Arial" charset="0"/>
              </a:rPr>
              <a:t>100B-T4: </a:t>
            </a:r>
            <a:r>
              <a:rPr lang="en-US" altLang="en-US" dirty="0">
                <a:latin typeface="Arial" charset="0"/>
                <a:cs typeface="Arial" charset="0"/>
              </a:rPr>
              <a:t>uses 4 twisted pairs with </a:t>
            </a:r>
            <a:r>
              <a:rPr lang="en-US" altLang="en-US" dirty="0">
                <a:solidFill>
                  <a:srgbClr val="0070C0"/>
                </a:solidFill>
                <a:latin typeface="Arial" charset="0"/>
                <a:cs typeface="Arial" charset="0"/>
              </a:rPr>
              <a:t>25 MHz BW</a:t>
            </a:r>
            <a:r>
              <a:rPr lang="en-US" altLang="en-US" dirty="0">
                <a:latin typeface="Arial" charset="0"/>
                <a:cs typeface="Arial" charset="0"/>
              </a:rPr>
              <a:t>. 1 to the switch, 1 from the switch and other 2 are interchangeable. Using 3 voltage levels for symbols. </a:t>
            </a:r>
            <a:r>
              <a:rPr lang="en-US" altLang="en-US" dirty="0">
                <a:solidFill>
                  <a:srgbClr val="0070C0"/>
                </a:solidFill>
                <a:latin typeface="Arial" charset="0"/>
                <a:cs typeface="Arial" charset="0"/>
              </a:rPr>
              <a:t>Manchester encoding</a:t>
            </a:r>
            <a:r>
              <a:rPr lang="en-US" altLang="en-US" dirty="0">
                <a:latin typeface="Arial" charset="0"/>
                <a:cs typeface="Arial" charset="0"/>
              </a:rPr>
              <a:t>.</a:t>
            </a:r>
          </a:p>
          <a:p>
            <a:pPr eaLnBrk="1" hangingPunct="1">
              <a:spcAft>
                <a:spcPts val="1800"/>
              </a:spcAft>
              <a:buFont typeface="Wingdings" pitchFamily="2" charset="2"/>
              <a:buChar char="v"/>
            </a:pPr>
            <a:r>
              <a:rPr lang="en-US" altLang="en-US" dirty="0">
                <a:solidFill>
                  <a:srgbClr val="0070C0"/>
                </a:solidFill>
                <a:latin typeface="Arial" charset="0"/>
                <a:cs typeface="Arial" charset="0"/>
              </a:rPr>
              <a:t>100B-TX: 4B/5B encoding</a:t>
            </a:r>
            <a:r>
              <a:rPr lang="en-US" altLang="en-US" dirty="0">
                <a:latin typeface="Arial" charset="0"/>
                <a:cs typeface="Arial" charset="0"/>
              </a:rPr>
              <a:t>. </a:t>
            </a:r>
            <a:r>
              <a:rPr lang="en-US" altLang="en-US" dirty="0">
                <a:solidFill>
                  <a:srgbClr val="0070C0"/>
                </a:solidFill>
                <a:latin typeface="Arial" charset="0"/>
                <a:cs typeface="Arial" charset="0"/>
              </a:rPr>
              <a:t>125 MHz BW </a:t>
            </a:r>
            <a:r>
              <a:rPr lang="en-US" altLang="en-US" dirty="0">
                <a:latin typeface="Arial" charset="0"/>
                <a:cs typeface="Arial" charset="0"/>
              </a:rPr>
              <a:t>results 100 Mbps. 2 pairs of cable required.</a:t>
            </a:r>
          </a:p>
          <a:p>
            <a:pPr eaLnBrk="1" hangingPunct="1">
              <a:spcAft>
                <a:spcPts val="1800"/>
              </a:spcAft>
              <a:buFont typeface="Wingdings" pitchFamily="2" charset="2"/>
              <a:buChar char="v"/>
            </a:pPr>
            <a:r>
              <a:rPr lang="en-US" altLang="en-US" dirty="0">
                <a:solidFill>
                  <a:srgbClr val="0070C0"/>
                </a:solidFill>
                <a:latin typeface="Arial" charset="0"/>
                <a:cs typeface="Arial" charset="0"/>
              </a:rPr>
              <a:t>100B-FX: </a:t>
            </a:r>
            <a:r>
              <a:rPr lang="en-US" altLang="en-US" dirty="0">
                <a:latin typeface="Arial" charset="0"/>
                <a:cs typeface="Arial" charset="0"/>
              </a:rPr>
              <a:t>only works with switches because the maximum cable length should be less than 250 m for CD to work.</a:t>
            </a:r>
          </a:p>
          <a:p>
            <a:pPr eaLnBrk="1" hangingPunct="1">
              <a:spcAft>
                <a:spcPts val="1800"/>
              </a:spcAft>
              <a:buFont typeface="Wingdings" pitchFamily="2" charset="2"/>
              <a:buChar char="v"/>
            </a:pPr>
            <a:endParaRPr lang="en-US" altLang="en-US" dirty="0">
              <a:latin typeface="Arial" charset="0"/>
              <a:cs typeface="Arial" charset="0"/>
            </a:endParaRPr>
          </a:p>
          <a:p>
            <a:pPr eaLnBrk="1" hangingPunct="1">
              <a:spcAft>
                <a:spcPts val="1800"/>
              </a:spcAft>
              <a:buFont typeface="Wingdings" pitchFamily="2" charset="2"/>
              <a:buChar char="v"/>
            </a:pPr>
            <a:endParaRPr lang="en-US" altLang="en-US" dirty="0">
              <a:latin typeface="Arial" charset="0"/>
              <a:cs typeface="Arial" charset="0"/>
            </a:endParaRPr>
          </a:p>
          <a:p>
            <a:pPr eaLnBrk="1" hangingPunct="1">
              <a:spcAft>
                <a:spcPts val="1800"/>
              </a:spcAft>
              <a:buFont typeface="Wingdings" pitchFamily="2" charset="2"/>
              <a:buChar char="v"/>
            </a:pPr>
            <a:endParaRPr lang="en-US" altLang="en-US" dirty="0">
              <a:latin typeface="Arial" charset="0"/>
              <a:cs typeface="Arial" charset="0"/>
            </a:endParaRPr>
          </a:p>
        </p:txBody>
      </p:sp>
      <p:pic>
        <p:nvPicPr>
          <p:cNvPr id="3277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1246188"/>
            <a:ext cx="8610600" cy="149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931037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Arial" charset="0"/>
                <a:cs typeface="Arial" charset="0"/>
              </a:rPr>
              <a:t>Gigabit Ethernet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0" y="1096963"/>
            <a:ext cx="8645525" cy="5456237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altLang="en-US" sz="2000" dirty="0">
                <a:latin typeface="Arial" charset="0"/>
                <a:cs typeface="Arial" charset="0"/>
              </a:rPr>
              <a:t>Two ways to enhance cable length to 200 m when using hubs:</a:t>
            </a:r>
          </a:p>
          <a:p>
            <a:pPr lvl="1">
              <a:spcBef>
                <a:spcPts val="1200"/>
              </a:spcBef>
            </a:pPr>
            <a:r>
              <a:rPr lang="en-US" altLang="en-US" dirty="0">
                <a:latin typeface="Arial" charset="0"/>
                <a:cs typeface="Arial" charset="0"/>
              </a:rPr>
              <a:t>Hardware </a:t>
            </a:r>
            <a:r>
              <a:rPr lang="en-US" altLang="en-US" b="1" dirty="0">
                <a:latin typeface="Arial" charset="0"/>
                <a:cs typeface="Arial" charset="0"/>
              </a:rPr>
              <a:t>carrier extension </a:t>
            </a:r>
            <a:r>
              <a:rPr lang="en-US" altLang="en-US" dirty="0">
                <a:latin typeface="Arial" charset="0"/>
                <a:cs typeface="Arial" charset="0"/>
              </a:rPr>
              <a:t>to 512 bytes</a:t>
            </a:r>
            <a:r>
              <a:rPr lang="en-US" altLang="en-US" b="1" dirty="0">
                <a:latin typeface="Arial" charset="0"/>
                <a:cs typeface="Arial" charset="0"/>
              </a:rPr>
              <a:t>.</a:t>
            </a:r>
          </a:p>
          <a:p>
            <a:pPr lvl="1">
              <a:spcBef>
                <a:spcPts val="600"/>
              </a:spcBef>
            </a:pPr>
            <a:r>
              <a:rPr lang="en-US" altLang="en-US" b="1" dirty="0">
                <a:latin typeface="Arial" charset="0"/>
                <a:cs typeface="Arial" charset="0"/>
              </a:rPr>
              <a:t>frame bursting</a:t>
            </a:r>
            <a:endParaRPr lang="en-US" altLang="en-US" dirty="0">
              <a:latin typeface="Arial" charset="0"/>
              <a:cs typeface="Arial" charset="0"/>
            </a:endParaRPr>
          </a:p>
          <a:p>
            <a:pPr>
              <a:spcBef>
                <a:spcPts val="1200"/>
              </a:spcBef>
            </a:pPr>
            <a:r>
              <a:rPr lang="en-US" altLang="en-US" sz="2000" dirty="0">
                <a:solidFill>
                  <a:srgbClr val="0070C0"/>
                </a:solidFill>
                <a:latin typeface="Arial" charset="0"/>
                <a:cs typeface="Arial" charset="0"/>
              </a:rPr>
              <a:t>8B/10B encoding</a:t>
            </a:r>
            <a:r>
              <a:rPr lang="en-US" altLang="en-US" sz="2000" dirty="0">
                <a:latin typeface="Arial" charset="0"/>
                <a:cs typeface="Arial" charset="0"/>
              </a:rPr>
              <a:t> is used to maintain synchronization.</a:t>
            </a:r>
          </a:p>
          <a:p>
            <a:pPr>
              <a:spcBef>
                <a:spcPts val="1200"/>
              </a:spcBef>
            </a:pPr>
            <a:r>
              <a:rPr lang="en-US" altLang="en-US" sz="2000" dirty="0">
                <a:latin typeface="Arial" charset="0"/>
                <a:cs typeface="Arial" charset="0"/>
              </a:rPr>
              <a:t>In UTP cables all 4 pairs are used in simultaneous full-duplex mode! With 5 voltage levels </a:t>
            </a:r>
          </a:p>
          <a:p>
            <a:pPr>
              <a:spcBef>
                <a:spcPts val="1200"/>
              </a:spcBef>
            </a:pPr>
            <a:r>
              <a:rPr lang="en-US" altLang="en-US" sz="2000" dirty="0">
                <a:latin typeface="Arial" charset="0"/>
                <a:cs typeface="Arial" charset="0"/>
              </a:rPr>
              <a:t>Pause frames are defined to cease the communication speed.</a:t>
            </a:r>
          </a:p>
        </p:txBody>
      </p:sp>
      <p:pic>
        <p:nvPicPr>
          <p:cNvPr id="3379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5" y="4630738"/>
            <a:ext cx="8783638" cy="17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034296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Arial" charset="0"/>
                <a:cs typeface="Arial" charset="0"/>
              </a:rPr>
              <a:t>10 Gigabit Ethernet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287338" y="1181100"/>
            <a:ext cx="8856662" cy="5372100"/>
          </a:xfrm>
        </p:spPr>
        <p:txBody>
          <a:bodyPr/>
          <a:lstStyle/>
          <a:p>
            <a:pPr eaLnBrk="1" hangingPunct="1">
              <a:buFont typeface="Wingdings" pitchFamily="2" charset="2"/>
              <a:buChar char="v"/>
            </a:pPr>
            <a:r>
              <a:rPr lang="en-US" altLang="en-US" dirty="0">
                <a:latin typeface="Arial" charset="0"/>
                <a:cs typeface="Arial" charset="0"/>
              </a:rPr>
              <a:t>Fiber cables use </a:t>
            </a:r>
            <a:r>
              <a:rPr lang="en-US" altLang="en-US" dirty="0">
                <a:solidFill>
                  <a:srgbClr val="0070C0"/>
                </a:solidFill>
                <a:latin typeface="Arial" charset="0"/>
                <a:cs typeface="Arial" charset="0"/>
              </a:rPr>
              <a:t>64B/66B coding </a:t>
            </a:r>
            <a:r>
              <a:rPr lang="en-US" altLang="en-US" dirty="0">
                <a:latin typeface="Arial" charset="0"/>
                <a:cs typeface="Arial" charset="0"/>
              </a:rPr>
              <a:t>is used. 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en-US" altLang="en-US" dirty="0">
                <a:latin typeface="Arial" charset="0"/>
                <a:cs typeface="Arial" charset="0"/>
              </a:rPr>
              <a:t>CX cables use 8B/10B coding and 3.125 </a:t>
            </a:r>
            <a:r>
              <a:rPr lang="en-US" altLang="en-US" dirty="0" err="1">
                <a:latin typeface="Arial" charset="0"/>
                <a:cs typeface="Arial" charset="0"/>
              </a:rPr>
              <a:t>Gsymbol</a:t>
            </a:r>
            <a:r>
              <a:rPr lang="en-US" altLang="en-US" dirty="0">
                <a:latin typeface="Arial" charset="0"/>
                <a:cs typeface="Arial" charset="0"/>
              </a:rPr>
              <a:t>/sec on each pair. 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en-US" altLang="en-US" dirty="0">
                <a:latin typeface="Arial" charset="0"/>
                <a:cs typeface="Arial" charset="0"/>
              </a:rPr>
              <a:t>T cabling requires 16 voltage levels. LDPC (Low Density Parity Check) is used.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en-US" altLang="en-US" dirty="0">
                <a:latin typeface="Arial" charset="0"/>
                <a:cs typeface="Arial" charset="0"/>
              </a:rPr>
              <a:t>40Gbps and 100Gbps Ethernet standards are in the way. </a:t>
            </a:r>
          </a:p>
        </p:txBody>
      </p:sp>
      <p:pic>
        <p:nvPicPr>
          <p:cNvPr id="3482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3" y="4067175"/>
            <a:ext cx="8678862" cy="235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76262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Arial" charset="0"/>
                <a:cs typeface="Arial" charset="0"/>
              </a:rPr>
              <a:t>Ethernet benefits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0" y="1430338"/>
            <a:ext cx="9144000" cy="5122862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en-US" altLang="en-US" dirty="0">
                <a:solidFill>
                  <a:srgbClr val="0070C0"/>
                </a:solidFill>
                <a:latin typeface="Arial" charset="0"/>
                <a:cs typeface="Arial" charset="0"/>
              </a:rPr>
              <a:t>Reliable</a:t>
            </a:r>
            <a:r>
              <a:rPr lang="en-US" altLang="en-US" dirty="0">
                <a:latin typeface="Arial" charset="0"/>
                <a:cs typeface="Arial" charset="0"/>
              </a:rPr>
              <a:t>: by introducing </a:t>
            </a:r>
            <a:r>
              <a:rPr lang="en-US" altLang="en-US" dirty="0">
                <a:solidFill>
                  <a:srgbClr val="0070C0"/>
                </a:solidFill>
                <a:latin typeface="Arial" charset="0"/>
                <a:cs typeface="Arial" charset="0"/>
              </a:rPr>
              <a:t>switches</a:t>
            </a:r>
          </a:p>
          <a:p>
            <a:pPr>
              <a:spcBef>
                <a:spcPts val="1800"/>
              </a:spcBef>
            </a:pPr>
            <a:r>
              <a:rPr lang="en-US" altLang="en-US" dirty="0">
                <a:solidFill>
                  <a:srgbClr val="0070C0"/>
                </a:solidFill>
                <a:latin typeface="Arial" charset="0"/>
                <a:cs typeface="Arial" charset="0"/>
              </a:rPr>
              <a:t>Cheap</a:t>
            </a:r>
            <a:r>
              <a:rPr lang="en-US" altLang="en-US" dirty="0">
                <a:latin typeface="Arial" charset="0"/>
                <a:cs typeface="Arial" charset="0"/>
              </a:rPr>
              <a:t>: twisted pairs and NICs</a:t>
            </a:r>
          </a:p>
          <a:p>
            <a:pPr>
              <a:spcBef>
                <a:spcPts val="1800"/>
              </a:spcBef>
            </a:pPr>
            <a:r>
              <a:rPr lang="en-US" altLang="en-US" dirty="0">
                <a:solidFill>
                  <a:srgbClr val="0070C0"/>
                </a:solidFill>
                <a:latin typeface="Arial" charset="0"/>
                <a:cs typeface="Arial" charset="0"/>
              </a:rPr>
              <a:t>Easy to maintain</a:t>
            </a:r>
            <a:r>
              <a:rPr lang="en-US" altLang="en-US" dirty="0">
                <a:latin typeface="Arial" charset="0"/>
                <a:cs typeface="Arial" charset="0"/>
              </a:rPr>
              <a:t>: no software requirement. Easy configuration.</a:t>
            </a:r>
          </a:p>
          <a:p>
            <a:pPr>
              <a:spcBef>
                <a:spcPts val="1800"/>
              </a:spcBef>
            </a:pPr>
            <a:r>
              <a:rPr lang="en-US" altLang="en-US" dirty="0">
                <a:solidFill>
                  <a:srgbClr val="0070C0"/>
                </a:solidFill>
                <a:latin typeface="Arial" charset="0"/>
                <a:cs typeface="Arial" charset="0"/>
              </a:rPr>
              <a:t>Well integration with IP</a:t>
            </a:r>
            <a:r>
              <a:rPr lang="en-US" altLang="en-US" dirty="0">
                <a:latin typeface="Arial" charset="0"/>
                <a:cs typeface="Arial" charset="0"/>
              </a:rPr>
              <a:t>: both are connection less.</a:t>
            </a:r>
          </a:p>
          <a:p>
            <a:pPr>
              <a:spcBef>
                <a:spcPts val="1800"/>
              </a:spcBef>
            </a:pPr>
            <a:r>
              <a:rPr lang="en-US" altLang="en-US" dirty="0">
                <a:solidFill>
                  <a:srgbClr val="0070C0"/>
                </a:solidFill>
                <a:latin typeface="Arial" charset="0"/>
                <a:cs typeface="Arial" charset="0"/>
              </a:rPr>
              <a:t>Flexible</a:t>
            </a:r>
            <a:r>
              <a:rPr lang="en-US" altLang="en-US" dirty="0">
                <a:latin typeface="Arial" charset="0"/>
                <a:cs typeface="Arial" charset="0"/>
              </a:rPr>
              <a:t>: evolve by time in speed requirements with minimum reconfiguration and changes.</a:t>
            </a:r>
          </a:p>
          <a:p>
            <a:pPr>
              <a:spcBef>
                <a:spcPts val="1800"/>
              </a:spcBef>
            </a:pPr>
            <a:endParaRPr lang="en-US" altLang="en-US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9367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14325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Arial" charset="0"/>
                <a:cs typeface="Arial" charset="0"/>
              </a:rPr>
              <a:t>Wireless LAN 802.11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2033588"/>
            <a:ext cx="8534400" cy="4519612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altLang="en-US" sz="3200">
                <a:latin typeface="Arial" charset="0"/>
                <a:cs typeface="Arial" charset="0"/>
              </a:rPr>
              <a:t>802.11 architecture and protocol stack</a:t>
            </a:r>
          </a:p>
          <a:p>
            <a:pPr eaLnBrk="1" hangingPunct="1">
              <a:buFontTx/>
              <a:buChar char="•"/>
            </a:pPr>
            <a:r>
              <a:rPr lang="en-US" altLang="en-US" sz="3200">
                <a:latin typeface="Arial" charset="0"/>
                <a:cs typeface="Arial" charset="0"/>
              </a:rPr>
              <a:t>802.11 physical layer</a:t>
            </a:r>
          </a:p>
          <a:p>
            <a:pPr eaLnBrk="1" hangingPunct="1">
              <a:buFontTx/>
              <a:buChar char="•"/>
            </a:pPr>
            <a:r>
              <a:rPr lang="en-US" altLang="en-US" sz="3200">
                <a:latin typeface="Arial" charset="0"/>
                <a:cs typeface="Arial" charset="0"/>
              </a:rPr>
              <a:t>802.11 MAC sublayer protocol</a:t>
            </a:r>
          </a:p>
          <a:p>
            <a:pPr eaLnBrk="1" hangingPunct="1">
              <a:buFontTx/>
              <a:buChar char="•"/>
            </a:pPr>
            <a:r>
              <a:rPr lang="en-US" altLang="en-US" sz="3200">
                <a:latin typeface="Arial" charset="0"/>
                <a:cs typeface="Arial" charset="0"/>
              </a:rPr>
              <a:t>802.11 frame structure</a:t>
            </a:r>
          </a:p>
          <a:p>
            <a:pPr eaLnBrk="1" hangingPunct="1">
              <a:buFontTx/>
              <a:buChar char="•"/>
            </a:pPr>
            <a:r>
              <a:rPr lang="en-US" altLang="en-US" sz="3200">
                <a:latin typeface="Arial" charset="0"/>
                <a:cs typeface="Arial" charset="0"/>
              </a:rPr>
              <a:t>Services</a:t>
            </a:r>
          </a:p>
          <a:p>
            <a:pPr eaLnBrk="1" hangingPunct="1">
              <a:buFontTx/>
              <a:buChar char="•"/>
            </a:pPr>
            <a:endParaRPr lang="en-US" altLang="en-US" sz="320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618641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>
                <a:latin typeface="Arial" charset="0"/>
                <a:cs typeface="Arial" charset="0"/>
              </a:rPr>
              <a:t>802.11 Architecture and Protocol Stack (1)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287338" y="5715000"/>
            <a:ext cx="8856662" cy="8382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fr-FR" altLang="en-US">
                <a:latin typeface="Arial" charset="0"/>
                <a:cs typeface="Arial" charset="0"/>
              </a:rPr>
              <a:t>802.11 architecture –  infrastructure mode</a:t>
            </a:r>
            <a:endParaRPr lang="en-US" altLang="en-US">
              <a:latin typeface="Arial" charset="0"/>
              <a:cs typeface="Arial" charset="0"/>
            </a:endParaRPr>
          </a:p>
        </p:txBody>
      </p:sp>
      <p:pic>
        <p:nvPicPr>
          <p:cNvPr id="3789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738" y="1752600"/>
            <a:ext cx="5757862" cy="337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3" name="TextBox 4"/>
          <p:cNvSpPr txBox="1">
            <a:spLocks noChangeArrowheads="1"/>
          </p:cNvSpPr>
          <p:nvPr/>
        </p:nvSpPr>
        <p:spPr bwMode="auto">
          <a:xfrm>
            <a:off x="762000" y="1676400"/>
            <a:ext cx="1600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AutoNum type="alphaLcParenR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/>
              <a:t>Access</a:t>
            </a:r>
            <a:br>
              <a:rPr lang="en-US" altLang="en-US" sz="1800"/>
            </a:br>
            <a:r>
              <a:rPr lang="en-US" altLang="en-US" sz="1800"/>
              <a:t>Point</a:t>
            </a:r>
          </a:p>
        </p:txBody>
      </p:sp>
      <p:sp>
        <p:nvSpPr>
          <p:cNvPr id="37894" name="TextBox 5"/>
          <p:cNvSpPr txBox="1">
            <a:spLocks noChangeArrowheads="1"/>
          </p:cNvSpPr>
          <p:nvPr/>
        </p:nvSpPr>
        <p:spPr bwMode="auto">
          <a:xfrm>
            <a:off x="838200" y="3276600"/>
            <a:ext cx="1066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AutoNum type="alphaLcParenR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/>
              <a:t>Client</a:t>
            </a:r>
          </a:p>
        </p:txBody>
      </p:sp>
      <p:sp>
        <p:nvSpPr>
          <p:cNvPr id="37895" name="TextBox 6"/>
          <p:cNvSpPr txBox="1">
            <a:spLocks noChangeArrowheads="1"/>
          </p:cNvSpPr>
          <p:nvPr/>
        </p:nvSpPr>
        <p:spPr bwMode="auto">
          <a:xfrm>
            <a:off x="3810000" y="1447800"/>
            <a:ext cx="1981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AutoNum type="alphaLcParenR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/>
              <a:t>To Network</a:t>
            </a:r>
          </a:p>
        </p:txBody>
      </p:sp>
    </p:spTree>
    <p:extLst>
      <p:ext uri="{BB962C8B-B14F-4D97-AF65-F5344CB8AC3E}">
        <p14:creationId xmlns:p14="http://schemas.microsoft.com/office/powerpoint/2010/main" val="331667179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>
                <a:latin typeface="Arial" charset="0"/>
                <a:cs typeface="Arial" charset="0"/>
              </a:rPr>
              <a:t>802.11 Architecture and Protocol Stack (2)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5791200"/>
            <a:ext cx="8856662" cy="8382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fr-FR" altLang="en-US">
                <a:latin typeface="Arial" charset="0"/>
                <a:cs typeface="Arial" charset="0"/>
              </a:rPr>
              <a:t>802.11 architecture –  </a:t>
            </a:r>
            <a:r>
              <a:rPr lang="en-US" altLang="en-US">
                <a:latin typeface="Arial" charset="0"/>
                <a:cs typeface="Arial" charset="0"/>
              </a:rPr>
              <a:t>ad-hoc mode- </a:t>
            </a:r>
          </a:p>
        </p:txBody>
      </p:sp>
      <p:pic>
        <p:nvPicPr>
          <p:cNvPr id="389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190625"/>
            <a:ext cx="4419600" cy="405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389707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Arial" charset="0"/>
                <a:cs typeface="Arial" charset="0"/>
              </a:rPr>
              <a:t>802.11 Protocol Stack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287338" y="5553075"/>
            <a:ext cx="8856662" cy="100012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2000" b="1">
                <a:solidFill>
                  <a:srgbClr val="00B050"/>
                </a:solidFill>
                <a:latin typeface="Arial" charset="0"/>
                <a:cs typeface="Arial" charset="0"/>
              </a:rPr>
              <a:t>       1-2 Mbps	        11 Mbps	       54 Mbps	600 Mbps</a:t>
            </a:r>
          </a:p>
        </p:txBody>
      </p:sp>
      <p:pic>
        <p:nvPicPr>
          <p:cNvPr id="3994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8" y="1300163"/>
            <a:ext cx="8810625" cy="425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835017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Arial" charset="0"/>
                <a:cs typeface="Arial" charset="0"/>
              </a:rPr>
              <a:t>802.11b PHY Layer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>
          <a:xfrm>
            <a:off x="0" y="1096963"/>
            <a:ext cx="9144000" cy="5456237"/>
          </a:xfrm>
        </p:spPr>
        <p:txBody>
          <a:bodyPr/>
          <a:lstStyle/>
          <a:p>
            <a:pPr>
              <a:spcBef>
                <a:spcPts val="2400"/>
              </a:spcBef>
            </a:pPr>
            <a:r>
              <a:rPr lang="en-US" altLang="en-US" dirty="0">
                <a:latin typeface="Arial" charset="0"/>
                <a:cs typeface="Arial" charset="0"/>
              </a:rPr>
              <a:t>1 Mbps : 11 chip barker code to spread the signal with </a:t>
            </a:r>
            <a:r>
              <a:rPr lang="en-US" altLang="en-US" dirty="0">
                <a:solidFill>
                  <a:srgbClr val="0070C0"/>
                </a:solidFill>
                <a:latin typeface="Arial" charset="0"/>
                <a:cs typeface="Arial" charset="0"/>
              </a:rPr>
              <a:t>BPSK</a:t>
            </a:r>
            <a:r>
              <a:rPr lang="en-US" altLang="en-US" dirty="0">
                <a:latin typeface="Arial" charset="0"/>
                <a:cs typeface="Arial" charset="0"/>
              </a:rPr>
              <a:t> to send 1 bit per 11 chip. The chip rate is 11 </a:t>
            </a:r>
            <a:r>
              <a:rPr lang="en-US" altLang="en-US" dirty="0" err="1">
                <a:latin typeface="Arial" charset="0"/>
                <a:cs typeface="Arial" charset="0"/>
              </a:rPr>
              <a:t>Mchips</a:t>
            </a:r>
            <a:r>
              <a:rPr lang="en-US" altLang="en-US" dirty="0">
                <a:latin typeface="Arial" charset="0"/>
                <a:cs typeface="Arial" charset="0"/>
              </a:rPr>
              <a:t>/sec.</a:t>
            </a:r>
          </a:p>
          <a:p>
            <a:pPr>
              <a:spcBef>
                <a:spcPts val="2400"/>
              </a:spcBef>
            </a:pPr>
            <a:r>
              <a:rPr lang="en-US" altLang="en-US" dirty="0">
                <a:latin typeface="Arial" charset="0"/>
                <a:cs typeface="Arial" charset="0"/>
              </a:rPr>
              <a:t>2 Mbps : </a:t>
            </a:r>
            <a:r>
              <a:rPr lang="en-US" altLang="en-US" dirty="0">
                <a:solidFill>
                  <a:srgbClr val="0070C0"/>
                </a:solidFill>
                <a:latin typeface="Arial" charset="0"/>
                <a:cs typeface="Arial" charset="0"/>
              </a:rPr>
              <a:t>QPSK</a:t>
            </a:r>
            <a:r>
              <a:rPr lang="en-US" altLang="en-US" dirty="0">
                <a:latin typeface="Arial" charset="0"/>
                <a:cs typeface="Arial" charset="0"/>
              </a:rPr>
              <a:t> to send 2 bits per 11 chip.</a:t>
            </a:r>
          </a:p>
          <a:p>
            <a:pPr>
              <a:spcBef>
                <a:spcPts val="2400"/>
              </a:spcBef>
            </a:pPr>
            <a:r>
              <a:rPr lang="en-US" altLang="en-US" dirty="0">
                <a:latin typeface="Arial" charset="0"/>
                <a:cs typeface="Arial" charset="0"/>
              </a:rPr>
              <a:t>5.5 Mbps: </a:t>
            </a:r>
            <a:r>
              <a:rPr lang="en-US" altLang="en-US" dirty="0">
                <a:solidFill>
                  <a:srgbClr val="0070C0"/>
                </a:solidFill>
                <a:latin typeface="Arial" charset="0"/>
                <a:cs typeface="Arial" charset="0"/>
              </a:rPr>
              <a:t>CCK</a:t>
            </a:r>
            <a:r>
              <a:rPr lang="en-US" altLang="en-US" dirty="0">
                <a:latin typeface="Arial" charset="0"/>
                <a:cs typeface="Arial" charset="0"/>
              </a:rPr>
              <a:t> (Complementary Code Keying) with </a:t>
            </a:r>
            <a:r>
              <a:rPr lang="en-US" altLang="en-US" dirty="0">
                <a:solidFill>
                  <a:srgbClr val="0070C0"/>
                </a:solidFill>
                <a:latin typeface="Arial" charset="0"/>
                <a:cs typeface="Arial" charset="0"/>
              </a:rPr>
              <a:t>4 bits per 8 chips</a:t>
            </a:r>
            <a:r>
              <a:rPr lang="en-US" altLang="en-US" dirty="0">
                <a:latin typeface="Arial" charset="0"/>
                <a:cs typeface="Arial" charset="0"/>
              </a:rPr>
              <a:t>.</a:t>
            </a:r>
          </a:p>
          <a:p>
            <a:pPr>
              <a:spcBef>
                <a:spcPts val="2400"/>
              </a:spcBef>
            </a:pPr>
            <a:r>
              <a:rPr lang="en-US" altLang="en-US" dirty="0">
                <a:latin typeface="Arial" charset="0"/>
                <a:cs typeface="Arial" charset="0"/>
              </a:rPr>
              <a:t>11 Mbps: </a:t>
            </a:r>
            <a:r>
              <a:rPr lang="en-US" altLang="en-US" dirty="0">
                <a:solidFill>
                  <a:srgbClr val="0070C0"/>
                </a:solidFill>
                <a:latin typeface="Arial" charset="0"/>
                <a:cs typeface="Arial" charset="0"/>
              </a:rPr>
              <a:t>CCK</a:t>
            </a:r>
            <a:r>
              <a:rPr lang="en-US" altLang="en-US" dirty="0">
                <a:latin typeface="Arial" charset="0"/>
                <a:cs typeface="Arial" charset="0"/>
              </a:rPr>
              <a:t> with </a:t>
            </a:r>
            <a:r>
              <a:rPr lang="en-US" altLang="en-US" dirty="0">
                <a:solidFill>
                  <a:srgbClr val="0070C0"/>
                </a:solidFill>
                <a:latin typeface="Arial" charset="0"/>
                <a:cs typeface="Arial" charset="0"/>
              </a:rPr>
              <a:t>8 bits per 8 chips</a:t>
            </a:r>
            <a:r>
              <a:rPr lang="en-US" altLang="en-US" dirty="0">
                <a:latin typeface="Arial" charset="0"/>
                <a:cs typeface="Arial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0913944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1" name="Picture 6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3" y="944563"/>
            <a:ext cx="54848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61925"/>
            <a:ext cx="8101013" cy="11430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latin typeface="Gill Sans MT" charset="0"/>
                <a:cs typeface="+mj-cs"/>
              </a:rPr>
              <a:t>MAC protocols: taxonomy</a:t>
            </a:r>
          </a:p>
        </p:txBody>
      </p:sp>
      <p:sp>
        <p:nvSpPr>
          <p:cNvPr id="204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82713"/>
            <a:ext cx="7772400" cy="46482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dirty="0">
                <a:latin typeface="Gill Sans MT" charset="0"/>
              </a:rPr>
              <a:t>T</a:t>
            </a:r>
            <a:r>
              <a:rPr lang="en-US" dirty="0">
                <a:latin typeface="Gill Sans MT" charset="0"/>
                <a:cs typeface="+mn-cs"/>
              </a:rPr>
              <a:t>hree broad classes:</a:t>
            </a:r>
          </a:p>
          <a:p>
            <a:pPr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channel partitioning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divide channel into smaller </a:t>
            </a:r>
            <a:r>
              <a:rPr lang="ja-JP" altLang="en-US" sz="2000">
                <a:latin typeface="Gill Sans MT" charset="0"/>
              </a:rPr>
              <a:t>“</a:t>
            </a:r>
            <a:r>
              <a:rPr lang="en-US" sz="2000" dirty="0">
                <a:latin typeface="Gill Sans MT" charset="0"/>
              </a:rPr>
              <a:t>pieces</a:t>
            </a:r>
            <a:r>
              <a:rPr lang="ja-JP" altLang="en-US" sz="2000">
                <a:latin typeface="Gill Sans MT" charset="0"/>
              </a:rPr>
              <a:t>”</a:t>
            </a:r>
            <a:endParaRPr lang="en-US" altLang="ja-JP" dirty="0">
              <a:latin typeface="Gill Sans MT" charset="0"/>
            </a:endParaRPr>
          </a:p>
          <a:p>
            <a:pPr lvl="2">
              <a:defRPr/>
            </a:pPr>
            <a:r>
              <a:rPr lang="en-US" dirty="0">
                <a:solidFill>
                  <a:srgbClr val="0070C0"/>
                </a:solidFill>
                <a:latin typeface="Gill Sans MT" charset="0"/>
              </a:rPr>
              <a:t>time slots</a:t>
            </a:r>
            <a:r>
              <a:rPr lang="en-US" dirty="0">
                <a:latin typeface="Gill Sans MT" charset="0"/>
              </a:rPr>
              <a:t>, </a:t>
            </a:r>
            <a:r>
              <a:rPr lang="en-US" dirty="0">
                <a:solidFill>
                  <a:srgbClr val="0070C0"/>
                </a:solidFill>
                <a:latin typeface="Gill Sans MT" charset="0"/>
              </a:rPr>
              <a:t>frequency</a:t>
            </a:r>
            <a:r>
              <a:rPr lang="en-US" dirty="0">
                <a:latin typeface="Gill Sans MT" charset="0"/>
              </a:rPr>
              <a:t>, </a:t>
            </a:r>
            <a:r>
              <a:rPr lang="en-US" dirty="0">
                <a:solidFill>
                  <a:srgbClr val="0070C0"/>
                </a:solidFill>
                <a:latin typeface="Gill Sans MT" charset="0"/>
              </a:rPr>
              <a:t>code</a:t>
            </a:r>
            <a:endParaRPr lang="en-US" dirty="0">
              <a:latin typeface="Gill Sans MT" charset="0"/>
            </a:endParaRP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allocate piece to node for exclusive use</a:t>
            </a:r>
            <a:endParaRPr lang="en-US" dirty="0">
              <a:latin typeface="Gill Sans MT" charset="0"/>
            </a:endParaRPr>
          </a:p>
          <a:p>
            <a:pPr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random access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channel not divided, allow </a:t>
            </a:r>
            <a:r>
              <a:rPr lang="en-US" sz="2000" dirty="0">
                <a:solidFill>
                  <a:srgbClr val="0070C0"/>
                </a:solidFill>
                <a:latin typeface="Gill Sans MT" charset="0"/>
              </a:rPr>
              <a:t>collisions</a:t>
            </a:r>
          </a:p>
          <a:p>
            <a:pPr lvl="1">
              <a:defRPr/>
            </a:pPr>
            <a:r>
              <a:rPr lang="ja-JP" altLang="en-US" sz="2000">
                <a:latin typeface="Gill Sans MT" charset="0"/>
              </a:rPr>
              <a:t>“</a:t>
            </a:r>
            <a:r>
              <a:rPr lang="en-US" sz="2000" dirty="0">
                <a:latin typeface="Gill Sans MT" charset="0"/>
              </a:rPr>
              <a:t>recover</a:t>
            </a:r>
            <a:r>
              <a:rPr lang="ja-JP" altLang="en-US" sz="2000">
                <a:latin typeface="Gill Sans MT" charset="0"/>
              </a:rPr>
              <a:t>”</a:t>
            </a:r>
            <a:r>
              <a:rPr lang="en-US" sz="2000" dirty="0">
                <a:latin typeface="Gill Sans MT" charset="0"/>
              </a:rPr>
              <a:t> from collisions</a:t>
            </a:r>
            <a:endParaRPr lang="en-US" dirty="0">
              <a:latin typeface="Gill Sans MT" charset="0"/>
            </a:endParaRPr>
          </a:p>
          <a:p>
            <a:pPr>
              <a:defRPr/>
            </a:pPr>
            <a:r>
              <a:rPr lang="ja-JP" altLang="en-US" i="1">
                <a:solidFill>
                  <a:srgbClr val="CC0000"/>
                </a:solidFill>
                <a:latin typeface="Gill Sans MT" charset="0"/>
                <a:cs typeface="+mn-cs"/>
              </a:rPr>
              <a:t>“</a:t>
            </a: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taking turns</a:t>
            </a:r>
            <a:r>
              <a:rPr lang="en-US" i="1" dirty="0">
                <a:solidFill>
                  <a:srgbClr val="CC0000"/>
                </a:solidFill>
                <a:latin typeface="Gill Sans MT" charset="0"/>
              </a:rPr>
              <a:t>”</a:t>
            </a:r>
            <a:endParaRPr lang="en-US" i="1" dirty="0">
              <a:solidFill>
                <a:srgbClr val="CC0000"/>
              </a:solidFill>
              <a:latin typeface="Gill Sans MT" charset="0"/>
              <a:cs typeface="+mn-cs"/>
            </a:endParaRP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nodes take turns, but nodes with more to send can take longer turns</a:t>
            </a:r>
            <a:endParaRPr lang="en-US" dirty="0">
              <a:latin typeface="Gill Sans MT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6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</p:spTree>
    <p:extLst>
      <p:ext uri="{BB962C8B-B14F-4D97-AF65-F5344CB8AC3E}">
        <p14:creationId xmlns:p14="http://schemas.microsoft.com/office/powerpoint/2010/main" val="283049670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Arial" charset="0"/>
                <a:cs typeface="Arial" charset="0"/>
              </a:rPr>
              <a:t>802.11a, g, n PHY Layer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>
          <a:xfrm>
            <a:off x="0" y="1319213"/>
            <a:ext cx="9144000" cy="5538787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altLang="en-US" sz="2000" dirty="0">
                <a:latin typeface="Arial" charset="0"/>
                <a:cs typeface="Arial" charset="0"/>
              </a:rPr>
              <a:t>802.11a Works in 5GHz band.</a:t>
            </a:r>
          </a:p>
          <a:p>
            <a:pPr>
              <a:spcBef>
                <a:spcPts val="1200"/>
              </a:spcBef>
            </a:pPr>
            <a:r>
              <a:rPr lang="en-US" altLang="en-US" sz="2000" dirty="0">
                <a:latin typeface="Arial" charset="0"/>
                <a:cs typeface="Arial" charset="0"/>
              </a:rPr>
              <a:t>Uses </a:t>
            </a:r>
            <a:r>
              <a:rPr lang="en-US" altLang="en-US" sz="2000" dirty="0">
                <a:solidFill>
                  <a:srgbClr val="0070C0"/>
                </a:solidFill>
                <a:latin typeface="Arial" charset="0"/>
                <a:cs typeface="Arial" charset="0"/>
              </a:rPr>
              <a:t>OFDM</a:t>
            </a:r>
            <a:r>
              <a:rPr lang="en-US" altLang="en-US" sz="2000" dirty="0">
                <a:latin typeface="Arial" charset="0"/>
                <a:cs typeface="Arial" charset="0"/>
              </a:rPr>
              <a:t> with 52 subcarriers 48 for data and 4 for sync.</a:t>
            </a:r>
          </a:p>
          <a:p>
            <a:pPr>
              <a:spcBef>
                <a:spcPts val="1200"/>
              </a:spcBef>
            </a:pPr>
            <a:r>
              <a:rPr lang="en-US" altLang="en-US" sz="2000" dirty="0">
                <a:latin typeface="Arial" charset="0"/>
                <a:cs typeface="Arial" charset="0"/>
              </a:rPr>
              <a:t>Each symbol lasts 4μs and sends 1, 2, 4, or 6 bits. </a:t>
            </a:r>
          </a:p>
          <a:p>
            <a:pPr>
              <a:spcBef>
                <a:spcPts val="1200"/>
              </a:spcBef>
            </a:pPr>
            <a:r>
              <a:rPr lang="en-US" altLang="en-US" sz="2000" dirty="0">
                <a:latin typeface="Arial" charset="0"/>
                <a:cs typeface="Arial" charset="0"/>
              </a:rPr>
              <a:t>Supports 8 data rates from 6 up to 54Mbps. </a:t>
            </a:r>
          </a:p>
          <a:p>
            <a:pPr>
              <a:spcBef>
                <a:spcPts val="1200"/>
              </a:spcBef>
            </a:pPr>
            <a:r>
              <a:rPr lang="en-US" altLang="en-US" sz="2000" dirty="0">
                <a:latin typeface="Arial" charset="0"/>
                <a:cs typeface="Arial" charset="0"/>
              </a:rPr>
              <a:t>Communication range is 1/7 802.11b because of freq. band.</a:t>
            </a:r>
          </a:p>
          <a:p>
            <a:pPr>
              <a:spcBef>
                <a:spcPts val="1200"/>
              </a:spcBef>
            </a:pPr>
            <a:endParaRPr lang="en-US" altLang="en-US" sz="2000" dirty="0">
              <a:latin typeface="Arial" charset="0"/>
              <a:cs typeface="Arial" charset="0"/>
            </a:endParaRPr>
          </a:p>
          <a:p>
            <a:pPr>
              <a:spcBef>
                <a:spcPts val="1200"/>
              </a:spcBef>
            </a:pPr>
            <a:r>
              <a:rPr lang="en-US" altLang="en-US" sz="2000" dirty="0">
                <a:solidFill>
                  <a:srgbClr val="0070C0"/>
                </a:solidFill>
                <a:latin typeface="Arial" charset="0"/>
                <a:cs typeface="Arial" charset="0"/>
              </a:rPr>
              <a:t>802.11 g </a:t>
            </a:r>
            <a:r>
              <a:rPr lang="en-US" altLang="en-US" sz="2000" dirty="0">
                <a:latin typeface="Arial" charset="0"/>
                <a:cs typeface="Arial" charset="0"/>
              </a:rPr>
              <a:t>uses OFDM in 2.4GHz band.</a:t>
            </a:r>
          </a:p>
          <a:p>
            <a:pPr>
              <a:spcBef>
                <a:spcPts val="1200"/>
              </a:spcBef>
            </a:pPr>
            <a:r>
              <a:rPr lang="en-US" altLang="en-US" sz="2000" dirty="0">
                <a:latin typeface="Arial" charset="0"/>
                <a:cs typeface="Arial" charset="0"/>
              </a:rPr>
              <a:t>Supports same rates of 802.11a with same range of 802.11b</a:t>
            </a:r>
          </a:p>
          <a:p>
            <a:pPr marL="0" indent="0">
              <a:spcBef>
                <a:spcPts val="1200"/>
              </a:spcBef>
              <a:buNone/>
            </a:pPr>
            <a:endParaRPr lang="en-US" altLang="en-US" sz="2000" dirty="0">
              <a:latin typeface="Arial" charset="0"/>
              <a:cs typeface="Arial" charset="0"/>
            </a:endParaRPr>
          </a:p>
          <a:p>
            <a:pPr>
              <a:spcBef>
                <a:spcPts val="1200"/>
              </a:spcBef>
            </a:pPr>
            <a:r>
              <a:rPr lang="en-US" altLang="en-US" sz="2000" dirty="0">
                <a:solidFill>
                  <a:srgbClr val="0070C0"/>
                </a:solidFill>
                <a:latin typeface="Arial" charset="0"/>
                <a:cs typeface="Arial" charset="0"/>
              </a:rPr>
              <a:t>802.11n</a:t>
            </a:r>
            <a:r>
              <a:rPr lang="en-US" altLang="en-US" sz="2000" dirty="0">
                <a:latin typeface="Arial" charset="0"/>
                <a:cs typeface="Arial" charset="0"/>
              </a:rPr>
              <a:t> doubles the channel width from </a:t>
            </a:r>
            <a:r>
              <a:rPr lang="en-US" altLang="en-US" sz="2000" dirty="0">
                <a:solidFill>
                  <a:srgbClr val="0070C0"/>
                </a:solidFill>
                <a:latin typeface="Arial" charset="0"/>
                <a:cs typeface="Arial" charset="0"/>
              </a:rPr>
              <a:t>20 to 40MHz</a:t>
            </a:r>
            <a:r>
              <a:rPr lang="en-US" altLang="en-US" sz="2000" dirty="0">
                <a:latin typeface="Arial" charset="0"/>
                <a:cs typeface="Arial" charset="0"/>
              </a:rPr>
              <a:t>.</a:t>
            </a:r>
          </a:p>
          <a:p>
            <a:pPr>
              <a:spcBef>
                <a:spcPts val="1200"/>
              </a:spcBef>
            </a:pPr>
            <a:r>
              <a:rPr lang="en-US" altLang="en-US" sz="2000" dirty="0">
                <a:latin typeface="Arial" charset="0"/>
                <a:cs typeface="Arial" charset="0"/>
              </a:rPr>
              <a:t>Uses multiple antennas and MIMO techniques to increase BW.</a:t>
            </a:r>
          </a:p>
          <a:p>
            <a:endParaRPr lang="en-US" altLang="en-US" dirty="0">
              <a:latin typeface="Arial" charset="0"/>
              <a:cs typeface="Arial" charset="0"/>
            </a:endParaRPr>
          </a:p>
          <a:p>
            <a:endParaRPr lang="en-US" altLang="en-US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85715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Arial" charset="0"/>
                <a:cs typeface="Arial" charset="0"/>
              </a:rPr>
              <a:t>The 802.11 MAC Sublayer Protocol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287338" y="5154613"/>
            <a:ext cx="8856662" cy="1398587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en-US" dirty="0">
                <a:latin typeface="Arial" charset="0"/>
                <a:cs typeface="Arial" charset="0"/>
              </a:rPr>
              <a:t>Sending a frame with CSMA/CA.</a:t>
            </a:r>
          </a:p>
          <a:p>
            <a:pPr algn="ctr" eaLnBrk="1" hangingPunct="1">
              <a:buFontTx/>
              <a:buNone/>
              <a:defRPr/>
            </a:pPr>
            <a:endParaRPr lang="en-US" dirty="0">
              <a:latin typeface="Arial" charset="0"/>
              <a:cs typeface="Arial" charset="0"/>
            </a:endParaRPr>
          </a:p>
          <a:p>
            <a:pPr marL="166688" indent="-166688" eaLnBrk="1" hangingPunct="1">
              <a:buFontTx/>
              <a:buNone/>
              <a:defRPr/>
            </a:pPr>
            <a:r>
              <a:rPr lang="en-US" sz="2000" dirty="0">
                <a:latin typeface="Arial" charset="0"/>
                <a:cs typeface="Arial" charset="0"/>
              </a:rPr>
              <a:t>The initial backoff </a:t>
            </a:r>
            <a:r>
              <a:rPr lang="en-US" sz="2000" dirty="0">
                <a:solidFill>
                  <a:srgbClr val="0070C0"/>
                </a:solidFill>
                <a:latin typeface="Arial" charset="0"/>
                <a:cs typeface="Arial" charset="0"/>
              </a:rPr>
              <a:t>gets exponentially bigger if no ack is received</a:t>
            </a:r>
            <a:r>
              <a:rPr lang="en-US" sz="2000" dirty="0">
                <a:latin typeface="Arial" charset="0"/>
                <a:cs typeface="Arial" charset="0"/>
              </a:rPr>
              <a:t>.</a:t>
            </a:r>
          </a:p>
        </p:txBody>
      </p:sp>
      <p:pic>
        <p:nvPicPr>
          <p:cNvPr id="4301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8" y="1271588"/>
            <a:ext cx="7896225" cy="378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29210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Arial" charset="0"/>
                <a:cs typeface="Arial" charset="0"/>
              </a:rPr>
              <a:t>Collision Avoidance mechanism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287338" y="5319713"/>
            <a:ext cx="8856662" cy="1233487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>
                <a:latin typeface="Arial" charset="0"/>
                <a:cs typeface="Arial" charset="0"/>
              </a:rPr>
              <a:t>The use of virtual channel sensing using CSMA/CA.</a:t>
            </a:r>
          </a:p>
          <a:p>
            <a:pPr algn="ctr" eaLnBrk="1" hangingPunct="1">
              <a:buFontTx/>
              <a:buNone/>
            </a:pPr>
            <a:r>
              <a:rPr lang="en-US" altLang="en-US" b="1">
                <a:latin typeface="Arial" charset="0"/>
                <a:cs typeface="Arial" charset="0"/>
              </a:rPr>
              <a:t>NAV (Network Allocation Vector)</a:t>
            </a:r>
            <a:endParaRPr lang="en-US" altLang="en-US">
              <a:latin typeface="Arial" charset="0"/>
              <a:cs typeface="Arial" charset="0"/>
            </a:endParaRPr>
          </a:p>
        </p:txBody>
      </p:sp>
      <p:pic>
        <p:nvPicPr>
          <p:cNvPr id="4403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8" y="1649413"/>
            <a:ext cx="8086725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DA9D73C-9C62-AD9C-A3D6-D71D726F1ABE}"/>
              </a:ext>
            </a:extLst>
          </p:cNvPr>
          <p:cNvSpPr txBox="1"/>
          <p:nvPr/>
        </p:nvSpPr>
        <p:spPr>
          <a:xfrm>
            <a:off x="1371600" y="6368534"/>
            <a:ext cx="6400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KR" dirty="0">
                <a:hlinkClick r:id="rId3"/>
              </a:rPr>
              <a:t>https://en.wikipedia.org/wiki/IEEE_802.11_RTS/CTS</a:t>
            </a:r>
            <a:endParaRPr lang="en-KR" dirty="0"/>
          </a:p>
        </p:txBody>
      </p:sp>
    </p:spTree>
    <p:extLst>
      <p:ext uri="{BB962C8B-B14F-4D97-AF65-F5344CB8AC3E}">
        <p14:creationId xmlns:p14="http://schemas.microsoft.com/office/powerpoint/2010/main" val="174849963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Arial" charset="0"/>
                <a:cs typeface="Arial" charset="0"/>
              </a:rPr>
              <a:t>CSMA/CA</a:t>
            </a:r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>
          <a:xfrm>
            <a:off x="0" y="1163638"/>
            <a:ext cx="9144000" cy="5389562"/>
          </a:xfrm>
        </p:spPr>
        <p:txBody>
          <a:bodyPr/>
          <a:lstStyle/>
          <a:p>
            <a:pPr>
              <a:spcBef>
                <a:spcPts val="2400"/>
              </a:spcBef>
            </a:pPr>
            <a:r>
              <a:rPr lang="en-US" altLang="en-US">
                <a:latin typeface="Arial" charset="0"/>
                <a:cs typeface="Arial" charset="0"/>
              </a:rPr>
              <a:t>RTS/CTS mechanism is seldom used, because it slows down the communication.</a:t>
            </a:r>
          </a:p>
          <a:p>
            <a:pPr>
              <a:spcBef>
                <a:spcPts val="2400"/>
              </a:spcBef>
            </a:pPr>
            <a:r>
              <a:rPr lang="en-US" altLang="en-US">
                <a:latin typeface="Arial" charset="0"/>
                <a:cs typeface="Arial" charset="0"/>
              </a:rPr>
              <a:t>The random back-off mechanism as well as virtual carrier sensing (by overhearing the NAV field) are the main mechanisms to avoid collision.</a:t>
            </a:r>
          </a:p>
          <a:p>
            <a:pPr>
              <a:spcBef>
                <a:spcPts val="2400"/>
              </a:spcBef>
            </a:pPr>
            <a:r>
              <a:rPr lang="en-US" altLang="en-US">
                <a:latin typeface="Arial" charset="0"/>
                <a:cs typeface="Arial" charset="0"/>
              </a:rPr>
              <a:t>Fragmentation is also used to keep the frame error rates small.</a:t>
            </a:r>
          </a:p>
          <a:p>
            <a:pPr>
              <a:spcBef>
                <a:spcPts val="2400"/>
              </a:spcBef>
            </a:pPr>
            <a:r>
              <a:rPr lang="en-US" altLang="en-US">
                <a:latin typeface="Arial" charset="0"/>
                <a:cs typeface="Arial" charset="0"/>
              </a:rPr>
              <a:t>Fragments are sent in bursts when channel is acquired and each fragment should be acknowledged before the next one is sent.</a:t>
            </a:r>
          </a:p>
        </p:txBody>
      </p:sp>
    </p:spTree>
    <p:extLst>
      <p:ext uri="{BB962C8B-B14F-4D97-AF65-F5344CB8AC3E}">
        <p14:creationId xmlns:p14="http://schemas.microsoft.com/office/powerpoint/2010/main" val="164389582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Arial" charset="0"/>
                <a:cs typeface="Arial" charset="0"/>
              </a:rPr>
              <a:t>Power management</a:t>
            </a: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>
          <a:xfrm>
            <a:off x="0" y="1401763"/>
            <a:ext cx="9144000" cy="5456237"/>
          </a:xfrm>
        </p:spPr>
        <p:txBody>
          <a:bodyPr/>
          <a:lstStyle/>
          <a:p>
            <a:pPr>
              <a:spcBef>
                <a:spcPts val="2400"/>
              </a:spcBef>
            </a:pPr>
            <a:r>
              <a:rPr lang="en-US" altLang="en-US" dirty="0">
                <a:latin typeface="Arial" charset="0"/>
                <a:cs typeface="Arial" charset="0"/>
              </a:rPr>
              <a:t>Nodes go to </a:t>
            </a:r>
            <a:r>
              <a:rPr lang="en-US" altLang="en-US" dirty="0">
                <a:solidFill>
                  <a:srgbClr val="0070C0"/>
                </a:solidFill>
                <a:latin typeface="Arial" charset="0"/>
                <a:cs typeface="Arial" charset="0"/>
              </a:rPr>
              <a:t>sleep mode </a:t>
            </a:r>
            <a:r>
              <a:rPr lang="en-US" altLang="en-US" dirty="0">
                <a:latin typeface="Arial" charset="0"/>
                <a:cs typeface="Arial" charset="0"/>
              </a:rPr>
              <a:t>and </a:t>
            </a:r>
            <a:r>
              <a:rPr lang="en-US" altLang="en-US" dirty="0">
                <a:solidFill>
                  <a:srgbClr val="0070C0"/>
                </a:solidFill>
                <a:latin typeface="Arial" charset="0"/>
                <a:cs typeface="Arial" charset="0"/>
              </a:rPr>
              <a:t>inform AP </a:t>
            </a:r>
            <a:r>
              <a:rPr lang="en-US" altLang="en-US" dirty="0">
                <a:latin typeface="Arial" charset="0"/>
                <a:cs typeface="Arial" charset="0"/>
              </a:rPr>
              <a:t>of it.</a:t>
            </a:r>
          </a:p>
          <a:p>
            <a:pPr>
              <a:spcBef>
                <a:spcPts val="2400"/>
              </a:spcBef>
            </a:pPr>
            <a:r>
              <a:rPr lang="en-US" altLang="en-US" dirty="0">
                <a:latin typeface="Arial" charset="0"/>
                <a:cs typeface="Arial" charset="0"/>
              </a:rPr>
              <a:t>AP </a:t>
            </a:r>
            <a:r>
              <a:rPr lang="en-US" altLang="en-US" dirty="0">
                <a:solidFill>
                  <a:srgbClr val="0070C0"/>
                </a:solidFill>
                <a:latin typeface="Arial" charset="0"/>
                <a:cs typeface="Arial" charset="0"/>
              </a:rPr>
              <a:t>buffers traffic </a:t>
            </a:r>
            <a:r>
              <a:rPr lang="en-US" altLang="en-US" dirty="0">
                <a:latin typeface="Arial" charset="0"/>
                <a:cs typeface="Arial" charset="0"/>
              </a:rPr>
              <a:t>for sleeping nodes.</a:t>
            </a:r>
          </a:p>
          <a:p>
            <a:pPr>
              <a:spcBef>
                <a:spcPts val="2400"/>
              </a:spcBef>
            </a:pPr>
            <a:r>
              <a:rPr lang="en-US" altLang="en-US" dirty="0">
                <a:latin typeface="Arial" charset="0"/>
                <a:cs typeface="Arial" charset="0"/>
              </a:rPr>
              <a:t>AP sends </a:t>
            </a:r>
            <a:r>
              <a:rPr lang="en-US" altLang="en-US" dirty="0">
                <a:solidFill>
                  <a:srgbClr val="0070C0"/>
                </a:solidFill>
                <a:latin typeface="Arial" charset="0"/>
                <a:cs typeface="Arial" charset="0"/>
              </a:rPr>
              <a:t>periodic </a:t>
            </a:r>
            <a:r>
              <a:rPr lang="en-US" altLang="en-US" b="1" i="1" dirty="0">
                <a:solidFill>
                  <a:srgbClr val="0070C0"/>
                </a:solidFill>
                <a:latin typeface="Arial" charset="0"/>
                <a:cs typeface="Arial" charset="0"/>
              </a:rPr>
              <a:t>beacons</a:t>
            </a:r>
            <a:r>
              <a:rPr lang="en-US" altLang="en-US" dirty="0">
                <a:solidFill>
                  <a:srgbClr val="0070C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dirty="0">
                <a:latin typeface="Arial" charset="0"/>
                <a:cs typeface="Arial" charset="0"/>
              </a:rPr>
              <a:t>to announce which node has a buffered frame.</a:t>
            </a:r>
          </a:p>
          <a:p>
            <a:pPr>
              <a:spcBef>
                <a:spcPts val="2400"/>
              </a:spcBef>
            </a:pPr>
            <a:r>
              <a:rPr lang="en-US" altLang="en-US" dirty="0">
                <a:latin typeface="Arial" charset="0"/>
                <a:cs typeface="Arial" charset="0"/>
              </a:rPr>
              <a:t>Nodes should </a:t>
            </a:r>
            <a:r>
              <a:rPr lang="en-US" altLang="en-US" dirty="0">
                <a:solidFill>
                  <a:srgbClr val="0070C0"/>
                </a:solidFill>
                <a:latin typeface="Arial" charset="0"/>
                <a:cs typeface="Arial" charset="0"/>
              </a:rPr>
              <a:t>wake up at beacon intervals </a:t>
            </a:r>
            <a:r>
              <a:rPr lang="en-US" altLang="en-US" dirty="0">
                <a:latin typeface="Arial" charset="0"/>
                <a:cs typeface="Arial" charset="0"/>
              </a:rPr>
              <a:t>(typically </a:t>
            </a:r>
            <a:r>
              <a:rPr lang="en-US" altLang="en-US" dirty="0">
                <a:solidFill>
                  <a:srgbClr val="0070C0"/>
                </a:solidFill>
                <a:latin typeface="Arial" charset="0"/>
                <a:cs typeface="Arial" charset="0"/>
              </a:rPr>
              <a:t>100msec</a:t>
            </a:r>
            <a:r>
              <a:rPr lang="en-US" altLang="en-US" dirty="0">
                <a:latin typeface="Arial" charset="0"/>
                <a:cs typeface="Arial" charset="0"/>
              </a:rPr>
              <a:t>) to see if they have frames.</a:t>
            </a:r>
          </a:p>
          <a:p>
            <a:pPr>
              <a:spcBef>
                <a:spcPts val="2400"/>
              </a:spcBef>
            </a:pPr>
            <a:r>
              <a:rPr lang="en-US" altLang="en-US" dirty="0">
                <a:latin typeface="Arial" charset="0"/>
                <a:cs typeface="Arial" charset="0"/>
              </a:rPr>
              <a:t>If so they tell the AP to send them the frames.</a:t>
            </a:r>
          </a:p>
        </p:txBody>
      </p:sp>
    </p:spTree>
    <p:extLst>
      <p:ext uri="{BB962C8B-B14F-4D97-AF65-F5344CB8AC3E}">
        <p14:creationId xmlns:p14="http://schemas.microsoft.com/office/powerpoint/2010/main" val="40513426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Arial" charset="0"/>
                <a:cs typeface="Arial" charset="0"/>
              </a:rPr>
              <a:t>Interframe timing for QoS purposes</a:t>
            </a:r>
          </a:p>
        </p:txBody>
      </p:sp>
      <p:pic>
        <p:nvPicPr>
          <p:cNvPr id="4710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8" y="1296988"/>
            <a:ext cx="8277225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8" name="Content Placeholder 4"/>
          <p:cNvSpPr>
            <a:spLocks noGrp="1"/>
          </p:cNvSpPr>
          <p:nvPr>
            <p:ph idx="1"/>
          </p:nvPr>
        </p:nvSpPr>
        <p:spPr>
          <a:xfrm>
            <a:off x="0" y="4389438"/>
            <a:ext cx="9144000" cy="2163762"/>
          </a:xfrm>
        </p:spPr>
        <p:txBody>
          <a:bodyPr/>
          <a:lstStyle/>
          <a:p>
            <a:r>
              <a:rPr lang="en-US" altLang="en-US" dirty="0">
                <a:solidFill>
                  <a:srgbClr val="0070C0"/>
                </a:solidFill>
                <a:latin typeface="Arial" charset="0"/>
                <a:cs typeface="Arial" charset="0"/>
              </a:rPr>
              <a:t>SIFS</a:t>
            </a:r>
            <a:r>
              <a:rPr lang="en-US" altLang="en-US" dirty="0">
                <a:latin typeface="Arial" charset="0"/>
                <a:cs typeface="Arial" charset="0"/>
              </a:rPr>
              <a:t> (Short </a:t>
            </a:r>
            <a:r>
              <a:rPr lang="en-US" altLang="en-US" dirty="0" err="1">
                <a:latin typeface="Arial" charset="0"/>
                <a:cs typeface="Arial" charset="0"/>
              </a:rPr>
              <a:t>InterFrame</a:t>
            </a:r>
            <a:r>
              <a:rPr lang="en-US" altLang="en-US" dirty="0">
                <a:latin typeface="Arial" charset="0"/>
                <a:cs typeface="Arial" charset="0"/>
              </a:rPr>
              <a:t> Spacing)</a:t>
            </a:r>
          </a:p>
          <a:p>
            <a:r>
              <a:rPr lang="en-US" altLang="en-US" dirty="0">
                <a:solidFill>
                  <a:srgbClr val="0070C0"/>
                </a:solidFill>
                <a:latin typeface="Arial" charset="0"/>
                <a:cs typeface="Arial" charset="0"/>
              </a:rPr>
              <a:t>DIFS</a:t>
            </a:r>
            <a:r>
              <a:rPr lang="en-US" altLang="en-US" dirty="0">
                <a:latin typeface="Arial" charset="0"/>
                <a:cs typeface="Arial" charset="0"/>
              </a:rPr>
              <a:t> (Distributed Coordination Function </a:t>
            </a:r>
            <a:r>
              <a:rPr lang="en-US" altLang="en-US" dirty="0" err="1">
                <a:latin typeface="Arial" charset="0"/>
                <a:cs typeface="Arial" charset="0"/>
              </a:rPr>
              <a:t>InterFrame</a:t>
            </a:r>
            <a:r>
              <a:rPr lang="en-US" altLang="en-US" dirty="0">
                <a:latin typeface="Arial" charset="0"/>
                <a:cs typeface="Arial" charset="0"/>
              </a:rPr>
              <a:t> Spacing)</a:t>
            </a:r>
          </a:p>
          <a:p>
            <a:r>
              <a:rPr lang="en-US" altLang="en-US" dirty="0">
                <a:solidFill>
                  <a:srgbClr val="0070C0"/>
                </a:solidFill>
                <a:latin typeface="Arial" charset="0"/>
                <a:cs typeface="Arial" charset="0"/>
              </a:rPr>
              <a:t>AIFS</a:t>
            </a:r>
            <a:r>
              <a:rPr lang="en-US" altLang="en-US" dirty="0">
                <a:latin typeface="Arial" charset="0"/>
                <a:cs typeface="Arial" charset="0"/>
              </a:rPr>
              <a:t> (Arbitration </a:t>
            </a:r>
            <a:r>
              <a:rPr lang="en-US" altLang="en-US" dirty="0" err="1">
                <a:latin typeface="Arial" charset="0"/>
                <a:cs typeface="Arial" charset="0"/>
              </a:rPr>
              <a:t>InterFrame</a:t>
            </a:r>
            <a:r>
              <a:rPr lang="en-US" altLang="en-US" dirty="0">
                <a:latin typeface="Arial" charset="0"/>
                <a:cs typeface="Arial" charset="0"/>
              </a:rPr>
              <a:t> Space)</a:t>
            </a:r>
          </a:p>
          <a:p>
            <a:r>
              <a:rPr lang="en-US" altLang="en-US" dirty="0">
                <a:solidFill>
                  <a:srgbClr val="0070C0"/>
                </a:solidFill>
                <a:latin typeface="Arial" charset="0"/>
                <a:cs typeface="Arial" charset="0"/>
              </a:rPr>
              <a:t>EIFS</a:t>
            </a:r>
            <a:r>
              <a:rPr lang="en-US" altLang="en-US" dirty="0">
                <a:latin typeface="Arial" charset="0"/>
                <a:cs typeface="Arial" charset="0"/>
              </a:rPr>
              <a:t> (Extended </a:t>
            </a:r>
            <a:r>
              <a:rPr lang="en-US" altLang="en-US" dirty="0" err="1">
                <a:latin typeface="Arial" charset="0"/>
                <a:cs typeface="Arial" charset="0"/>
              </a:rPr>
              <a:t>InterFrame</a:t>
            </a:r>
            <a:r>
              <a:rPr lang="en-US" altLang="en-US" dirty="0">
                <a:latin typeface="Arial" charset="0"/>
                <a:cs typeface="Arial" charset="0"/>
              </a:rPr>
              <a:t> Spacing)</a:t>
            </a:r>
          </a:p>
        </p:txBody>
      </p:sp>
    </p:spTree>
    <p:extLst>
      <p:ext uri="{BB962C8B-B14F-4D97-AF65-F5344CB8AC3E}">
        <p14:creationId xmlns:p14="http://schemas.microsoft.com/office/powerpoint/2010/main" val="334211114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Arial" charset="0"/>
                <a:cs typeface="Arial" charset="0"/>
              </a:rPr>
              <a:t>802.11 Frame Structure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287338" y="5715000"/>
            <a:ext cx="8856662" cy="8382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>
                <a:latin typeface="Arial" charset="0"/>
                <a:cs typeface="Arial" charset="0"/>
              </a:rPr>
              <a:t>Format of the 802.11 data frame</a:t>
            </a:r>
          </a:p>
        </p:txBody>
      </p:sp>
      <p:pic>
        <p:nvPicPr>
          <p:cNvPr id="4813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88" y="2047875"/>
            <a:ext cx="8124825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622344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1" name="Rectangle 2"/>
          <p:cNvSpPr>
            <a:spLocks noGrp="1" noChangeArrowheads="1"/>
          </p:cNvSpPr>
          <p:nvPr>
            <p:ph type="title"/>
          </p:nvPr>
        </p:nvSpPr>
        <p:spPr>
          <a:xfrm>
            <a:off x="522288" y="0"/>
            <a:ext cx="77724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>
                <a:solidFill>
                  <a:schemeClr val="tx2">
                    <a:satMod val="130000"/>
                  </a:schemeClr>
                </a:solidFill>
              </a:rPr>
              <a:t>Hub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idx="1"/>
          </p:nvPr>
        </p:nvSpPr>
        <p:spPr>
          <a:xfrm>
            <a:off x="485775" y="977900"/>
            <a:ext cx="7772400" cy="2319338"/>
          </a:xfrm>
        </p:spPr>
        <p:txBody>
          <a:bodyPr>
            <a:normAutofit fontScale="92500"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altLang="en-US" b="1" dirty="0"/>
              <a:t>Hub</a:t>
            </a:r>
            <a:r>
              <a:rPr lang="en-US" altLang="en-US" dirty="0"/>
              <a:t> is the </a:t>
            </a:r>
            <a:r>
              <a:rPr lang="en-US" altLang="en-US" dirty="0">
                <a:solidFill>
                  <a:srgbClr val="0070C0"/>
                </a:solidFill>
              </a:rPr>
              <a:t>repeating device </a:t>
            </a:r>
            <a:r>
              <a:rPr lang="en-US" altLang="en-US" dirty="0"/>
              <a:t>of the </a:t>
            </a:r>
            <a:r>
              <a:rPr lang="en-US" altLang="en-US" b="1" dirty="0">
                <a:solidFill>
                  <a:srgbClr val="0070C0"/>
                </a:solidFill>
              </a:rPr>
              <a:t>physical layer</a:t>
            </a:r>
            <a:r>
              <a:rPr lang="en-US" altLang="en-US" dirty="0"/>
              <a:t>: </a:t>
            </a:r>
          </a:p>
          <a:p>
            <a:pPr>
              <a:defRPr/>
            </a:pPr>
            <a:r>
              <a:rPr lang="en-US" altLang="en-US" dirty="0"/>
              <a:t>Bits coming from one link will come out any other links  with the same speed </a:t>
            </a:r>
          </a:p>
          <a:p>
            <a:pPr>
              <a:defRPr/>
            </a:pPr>
            <a:r>
              <a:rPr lang="en-US" altLang="en-US" dirty="0"/>
              <a:t>No buffer frame </a:t>
            </a:r>
          </a:p>
          <a:p>
            <a:pPr>
              <a:defRPr/>
            </a:pPr>
            <a:r>
              <a:rPr lang="en-US" altLang="en-US" dirty="0"/>
              <a:t>No CSMA/CD at hub:</a:t>
            </a:r>
          </a:p>
          <a:p>
            <a:pPr>
              <a:defRPr/>
            </a:pPr>
            <a:r>
              <a:rPr lang="en-US" altLang="en-US" dirty="0"/>
              <a:t>Provides network administration function</a:t>
            </a:r>
          </a:p>
        </p:txBody>
      </p:sp>
      <p:sp>
        <p:nvSpPr>
          <p:cNvPr id="6349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400">
                <a:latin typeface="Arial" pitchFamily="34" charset="0"/>
              </a:rPr>
              <a:t>1-</a:t>
            </a:r>
            <a:fld id="{DA0BF255-B32F-4768-AC25-84FD2C7995F9}" type="slidenum">
              <a:rPr lang="en-US" altLang="en-US" sz="1400" smtClean="0">
                <a:latin typeface="Arial" pitchFamily="34" charset="0"/>
              </a:rPr>
              <a:pPr/>
              <a:t>67</a:t>
            </a:fld>
            <a:endParaRPr lang="en-US" altLang="en-US" sz="1400">
              <a:latin typeface="Arial" pitchFamily="34" charset="0"/>
            </a:endParaRPr>
          </a:p>
        </p:txBody>
      </p:sp>
      <p:grpSp>
        <p:nvGrpSpPr>
          <p:cNvPr id="63493" name="Group 21"/>
          <p:cNvGrpSpPr>
            <a:grpSpLocks/>
          </p:cNvGrpSpPr>
          <p:nvPr/>
        </p:nvGrpSpPr>
        <p:grpSpPr bwMode="auto">
          <a:xfrm>
            <a:off x="2344738" y="4017965"/>
            <a:ext cx="3444158" cy="2708275"/>
            <a:chOff x="1234" y="2136"/>
            <a:chExt cx="2587" cy="1982"/>
          </a:xfrm>
        </p:grpSpPr>
        <p:sp>
          <p:nvSpPr>
            <p:cNvPr id="63494" name="Rectangle 22"/>
            <p:cNvSpPr>
              <a:spLocks noChangeArrowheads="1"/>
            </p:cNvSpPr>
            <p:nvPr/>
          </p:nvSpPr>
          <p:spPr bwMode="auto">
            <a:xfrm>
              <a:off x="2304" y="3074"/>
              <a:ext cx="267" cy="65"/>
            </a:xfrm>
            <a:prstGeom prst="rect">
              <a:avLst/>
            </a:prstGeom>
            <a:solidFill>
              <a:schemeClr val="hlink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l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"/>
                <a:defRPr sz="2400">
                  <a:solidFill>
                    <a:schemeClr val="tx1"/>
                  </a:solidFill>
                  <a:latin typeface="Century Schoolbook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/>
                <a:buChar char=""/>
                <a:defRPr sz="2100">
                  <a:solidFill>
                    <a:schemeClr val="tx1"/>
                  </a:solidFill>
                  <a:latin typeface="Century Schoolbook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itchFamily="2" charset="2"/>
                <a:buChar char=""/>
                <a:defRPr>
                  <a:solidFill>
                    <a:schemeClr val="tx1"/>
                  </a:solidFill>
                  <a:latin typeface="Century Schoolbook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itchFamily="2" charset="2"/>
                <a:buChar char=""/>
                <a:defRPr>
                  <a:solidFill>
                    <a:schemeClr val="tx1"/>
                  </a:solidFill>
                  <a:latin typeface="Century Schoolbook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/>
                <a:buChar char=""/>
                <a:defRPr sz="1600">
                  <a:solidFill>
                    <a:schemeClr val="tx1"/>
                  </a:solidFill>
                  <a:latin typeface="Century Schoolbook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/>
                <a:buChar char=""/>
                <a:defRPr sz="1600">
                  <a:solidFill>
                    <a:schemeClr val="tx1"/>
                  </a:solidFill>
                  <a:latin typeface="Century Schoolbook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/>
                <a:buChar char=""/>
                <a:defRPr sz="1600">
                  <a:solidFill>
                    <a:schemeClr val="tx1"/>
                  </a:solidFill>
                  <a:latin typeface="Century Schoolbook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/>
                <a:buChar char=""/>
                <a:defRPr sz="1600">
                  <a:solidFill>
                    <a:schemeClr val="tx1"/>
                  </a:solidFill>
                  <a:latin typeface="Century Schoolbook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/>
                <a:buChar char=""/>
                <a:defRPr sz="1600">
                  <a:solidFill>
                    <a:schemeClr val="tx1"/>
                  </a:solidFill>
                  <a:latin typeface="Century Schoolbook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>
                <a:latin typeface="Times New Roman" pitchFamily="18" charset="0"/>
              </a:endParaRPr>
            </a:p>
          </p:txBody>
        </p:sp>
        <p:graphicFrame>
          <p:nvGraphicFramePr>
            <p:cNvPr id="63495" name="Object 23"/>
            <p:cNvGraphicFramePr>
              <a:graphicFrameLocks noChangeAspect="1"/>
            </p:cNvGraphicFramePr>
            <p:nvPr/>
          </p:nvGraphicFramePr>
          <p:xfrm>
            <a:off x="2299" y="2136"/>
            <a:ext cx="385" cy="3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lip" r:id="rId3" imgW="1307263" imgH="1084139" progId="MS_ClipArt_Gallery.2">
                    <p:embed/>
                  </p:oleObj>
                </mc:Choice>
                <mc:Fallback>
                  <p:oleObj name="Clip" r:id="rId3" imgW="1307263" imgH="1084139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99" y="2136"/>
                          <a:ext cx="385" cy="32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3496" name="Object 24"/>
            <p:cNvGraphicFramePr>
              <a:graphicFrameLocks noChangeAspect="1"/>
            </p:cNvGraphicFramePr>
            <p:nvPr/>
          </p:nvGraphicFramePr>
          <p:xfrm>
            <a:off x="2322" y="3790"/>
            <a:ext cx="385" cy="3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lip" r:id="rId5" imgW="1307263" imgH="1084139" progId="MS_ClipArt_Gallery.2">
                    <p:embed/>
                  </p:oleObj>
                </mc:Choice>
                <mc:Fallback>
                  <p:oleObj name="Clip" r:id="rId5" imgW="1307263" imgH="1084139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22" y="3790"/>
                          <a:ext cx="385" cy="32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3497" name="Object 25"/>
            <p:cNvGraphicFramePr>
              <a:graphicFrameLocks noChangeAspect="1"/>
            </p:cNvGraphicFramePr>
            <p:nvPr/>
          </p:nvGraphicFramePr>
          <p:xfrm>
            <a:off x="3361" y="2889"/>
            <a:ext cx="385" cy="3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lip" r:id="rId6" imgW="1307263" imgH="1084139" progId="MS_ClipArt_Gallery.2">
                    <p:embed/>
                  </p:oleObj>
                </mc:Choice>
                <mc:Fallback>
                  <p:oleObj name="Clip" r:id="rId6" imgW="1307263" imgH="1084139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61" y="2889"/>
                          <a:ext cx="385" cy="32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3498" name="Object 26"/>
            <p:cNvGraphicFramePr>
              <a:graphicFrameLocks noChangeAspect="1"/>
            </p:cNvGraphicFramePr>
            <p:nvPr/>
          </p:nvGraphicFramePr>
          <p:xfrm>
            <a:off x="1234" y="2897"/>
            <a:ext cx="385" cy="3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lip" r:id="rId7" imgW="1307263" imgH="1084139" progId="MS_ClipArt_Gallery.2">
                    <p:embed/>
                  </p:oleObj>
                </mc:Choice>
                <mc:Fallback>
                  <p:oleObj name="Clip" r:id="rId7" imgW="1307263" imgH="1084139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34" y="2897"/>
                          <a:ext cx="385" cy="32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3499" name="Rectangle 27"/>
            <p:cNvSpPr>
              <a:spLocks noChangeArrowheads="1"/>
            </p:cNvSpPr>
            <p:nvPr/>
          </p:nvSpPr>
          <p:spPr bwMode="auto">
            <a:xfrm>
              <a:off x="1596" y="3002"/>
              <a:ext cx="116" cy="9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"/>
                <a:defRPr sz="2400">
                  <a:solidFill>
                    <a:schemeClr val="tx1"/>
                  </a:solidFill>
                  <a:latin typeface="Century Schoolbook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/>
                <a:buChar char=""/>
                <a:defRPr sz="2100">
                  <a:solidFill>
                    <a:schemeClr val="tx1"/>
                  </a:solidFill>
                  <a:latin typeface="Century Schoolbook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itchFamily="2" charset="2"/>
                <a:buChar char=""/>
                <a:defRPr>
                  <a:solidFill>
                    <a:schemeClr val="tx1"/>
                  </a:solidFill>
                  <a:latin typeface="Century Schoolbook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itchFamily="2" charset="2"/>
                <a:buChar char=""/>
                <a:defRPr>
                  <a:solidFill>
                    <a:schemeClr val="tx1"/>
                  </a:solidFill>
                  <a:latin typeface="Century Schoolbook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/>
                <a:buChar char=""/>
                <a:defRPr sz="1600">
                  <a:solidFill>
                    <a:schemeClr val="tx1"/>
                  </a:solidFill>
                  <a:latin typeface="Century Schoolbook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/>
                <a:buChar char=""/>
                <a:defRPr sz="1600">
                  <a:solidFill>
                    <a:schemeClr val="tx1"/>
                  </a:solidFill>
                  <a:latin typeface="Century Schoolbook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/>
                <a:buChar char=""/>
                <a:defRPr sz="1600">
                  <a:solidFill>
                    <a:schemeClr val="tx1"/>
                  </a:solidFill>
                  <a:latin typeface="Century Schoolbook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/>
                <a:buChar char=""/>
                <a:defRPr sz="1600">
                  <a:solidFill>
                    <a:schemeClr val="tx1"/>
                  </a:solidFill>
                  <a:latin typeface="Century Schoolbook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/>
                <a:buChar char=""/>
                <a:defRPr sz="1600">
                  <a:solidFill>
                    <a:schemeClr val="tx1"/>
                  </a:solidFill>
                  <a:latin typeface="Century Schoolbook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>
                <a:latin typeface="Times New Roman" pitchFamily="18" charset="0"/>
              </a:endParaRPr>
            </a:p>
          </p:txBody>
        </p:sp>
        <p:sp>
          <p:nvSpPr>
            <p:cNvPr id="63500" name="Rectangle 28"/>
            <p:cNvSpPr>
              <a:spLocks noChangeArrowheads="1"/>
            </p:cNvSpPr>
            <p:nvPr/>
          </p:nvSpPr>
          <p:spPr bwMode="auto">
            <a:xfrm>
              <a:off x="3291" y="3002"/>
              <a:ext cx="116" cy="9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"/>
                <a:defRPr sz="2400">
                  <a:solidFill>
                    <a:schemeClr val="tx1"/>
                  </a:solidFill>
                  <a:latin typeface="Century Schoolbook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/>
                <a:buChar char=""/>
                <a:defRPr sz="2100">
                  <a:solidFill>
                    <a:schemeClr val="tx1"/>
                  </a:solidFill>
                  <a:latin typeface="Century Schoolbook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itchFamily="2" charset="2"/>
                <a:buChar char=""/>
                <a:defRPr>
                  <a:solidFill>
                    <a:schemeClr val="tx1"/>
                  </a:solidFill>
                  <a:latin typeface="Century Schoolbook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itchFamily="2" charset="2"/>
                <a:buChar char=""/>
                <a:defRPr>
                  <a:solidFill>
                    <a:schemeClr val="tx1"/>
                  </a:solidFill>
                  <a:latin typeface="Century Schoolbook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/>
                <a:buChar char=""/>
                <a:defRPr sz="1600">
                  <a:solidFill>
                    <a:schemeClr val="tx1"/>
                  </a:solidFill>
                  <a:latin typeface="Century Schoolbook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/>
                <a:buChar char=""/>
                <a:defRPr sz="1600">
                  <a:solidFill>
                    <a:schemeClr val="tx1"/>
                  </a:solidFill>
                  <a:latin typeface="Century Schoolbook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/>
                <a:buChar char=""/>
                <a:defRPr sz="1600">
                  <a:solidFill>
                    <a:schemeClr val="tx1"/>
                  </a:solidFill>
                  <a:latin typeface="Century Schoolbook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/>
                <a:buChar char=""/>
                <a:defRPr sz="1600">
                  <a:solidFill>
                    <a:schemeClr val="tx1"/>
                  </a:solidFill>
                  <a:latin typeface="Century Schoolbook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/>
                <a:buChar char=""/>
                <a:defRPr sz="1600">
                  <a:solidFill>
                    <a:schemeClr val="tx1"/>
                  </a:solidFill>
                  <a:latin typeface="Century Schoolbook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>
                <a:latin typeface="Times New Roman" pitchFamily="18" charset="0"/>
              </a:endParaRPr>
            </a:p>
          </p:txBody>
        </p:sp>
        <p:sp>
          <p:nvSpPr>
            <p:cNvPr id="63501" name="Rectangle 29"/>
            <p:cNvSpPr>
              <a:spLocks noChangeArrowheads="1"/>
            </p:cNvSpPr>
            <p:nvPr/>
          </p:nvSpPr>
          <p:spPr bwMode="auto">
            <a:xfrm>
              <a:off x="2480" y="2458"/>
              <a:ext cx="91" cy="15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"/>
                <a:defRPr sz="2400">
                  <a:solidFill>
                    <a:schemeClr val="tx1"/>
                  </a:solidFill>
                  <a:latin typeface="Century Schoolbook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/>
                <a:buChar char=""/>
                <a:defRPr sz="2100">
                  <a:solidFill>
                    <a:schemeClr val="tx1"/>
                  </a:solidFill>
                  <a:latin typeface="Century Schoolbook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itchFamily="2" charset="2"/>
                <a:buChar char=""/>
                <a:defRPr>
                  <a:solidFill>
                    <a:schemeClr val="tx1"/>
                  </a:solidFill>
                  <a:latin typeface="Century Schoolbook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itchFamily="2" charset="2"/>
                <a:buChar char=""/>
                <a:defRPr>
                  <a:solidFill>
                    <a:schemeClr val="tx1"/>
                  </a:solidFill>
                  <a:latin typeface="Century Schoolbook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/>
                <a:buChar char=""/>
                <a:defRPr sz="1600">
                  <a:solidFill>
                    <a:schemeClr val="tx1"/>
                  </a:solidFill>
                  <a:latin typeface="Century Schoolbook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/>
                <a:buChar char=""/>
                <a:defRPr sz="1600">
                  <a:solidFill>
                    <a:schemeClr val="tx1"/>
                  </a:solidFill>
                  <a:latin typeface="Century Schoolbook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/>
                <a:buChar char=""/>
                <a:defRPr sz="1600">
                  <a:solidFill>
                    <a:schemeClr val="tx1"/>
                  </a:solidFill>
                  <a:latin typeface="Century Schoolbook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/>
                <a:buChar char=""/>
                <a:defRPr sz="1600">
                  <a:solidFill>
                    <a:schemeClr val="tx1"/>
                  </a:solidFill>
                  <a:latin typeface="Century Schoolbook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/>
                <a:buChar char=""/>
                <a:defRPr sz="1600">
                  <a:solidFill>
                    <a:schemeClr val="tx1"/>
                  </a:solidFill>
                  <a:latin typeface="Century Schoolbook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>
                <a:latin typeface="Times New Roman" pitchFamily="18" charset="0"/>
              </a:endParaRPr>
            </a:p>
          </p:txBody>
        </p:sp>
        <p:sp>
          <p:nvSpPr>
            <p:cNvPr id="63502" name="Rectangle 30"/>
            <p:cNvSpPr>
              <a:spLocks noChangeArrowheads="1"/>
            </p:cNvSpPr>
            <p:nvPr/>
          </p:nvSpPr>
          <p:spPr bwMode="auto">
            <a:xfrm>
              <a:off x="2486" y="3649"/>
              <a:ext cx="91" cy="15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"/>
                <a:defRPr sz="2400">
                  <a:solidFill>
                    <a:schemeClr val="tx1"/>
                  </a:solidFill>
                  <a:latin typeface="Century Schoolbook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/>
                <a:buChar char=""/>
                <a:defRPr sz="2100">
                  <a:solidFill>
                    <a:schemeClr val="tx1"/>
                  </a:solidFill>
                  <a:latin typeface="Century Schoolbook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itchFamily="2" charset="2"/>
                <a:buChar char=""/>
                <a:defRPr>
                  <a:solidFill>
                    <a:schemeClr val="tx1"/>
                  </a:solidFill>
                  <a:latin typeface="Century Schoolbook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itchFamily="2" charset="2"/>
                <a:buChar char=""/>
                <a:defRPr>
                  <a:solidFill>
                    <a:schemeClr val="tx1"/>
                  </a:solidFill>
                  <a:latin typeface="Century Schoolbook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/>
                <a:buChar char=""/>
                <a:defRPr sz="1600">
                  <a:solidFill>
                    <a:schemeClr val="tx1"/>
                  </a:solidFill>
                  <a:latin typeface="Century Schoolbook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/>
                <a:buChar char=""/>
                <a:defRPr sz="1600">
                  <a:solidFill>
                    <a:schemeClr val="tx1"/>
                  </a:solidFill>
                  <a:latin typeface="Century Schoolbook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/>
                <a:buChar char=""/>
                <a:defRPr sz="1600">
                  <a:solidFill>
                    <a:schemeClr val="tx1"/>
                  </a:solidFill>
                  <a:latin typeface="Century Schoolbook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/>
                <a:buChar char=""/>
                <a:defRPr sz="1600">
                  <a:solidFill>
                    <a:schemeClr val="tx1"/>
                  </a:solidFill>
                  <a:latin typeface="Century Schoolbook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/>
                <a:buChar char=""/>
                <a:defRPr sz="1600">
                  <a:solidFill>
                    <a:schemeClr val="tx1"/>
                  </a:solidFill>
                  <a:latin typeface="Century Schoolbook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>
                <a:latin typeface="Times New Roman" pitchFamily="18" charset="0"/>
              </a:endParaRPr>
            </a:p>
          </p:txBody>
        </p:sp>
        <p:sp>
          <p:nvSpPr>
            <p:cNvPr id="63503" name="Line 31"/>
            <p:cNvSpPr>
              <a:spLocks noChangeShapeType="1"/>
            </p:cNvSpPr>
            <p:nvPr/>
          </p:nvSpPr>
          <p:spPr bwMode="auto">
            <a:xfrm>
              <a:off x="1712" y="3042"/>
              <a:ext cx="63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3504" name="Line 32"/>
            <p:cNvSpPr>
              <a:spLocks noChangeShapeType="1"/>
            </p:cNvSpPr>
            <p:nvPr/>
          </p:nvSpPr>
          <p:spPr bwMode="auto">
            <a:xfrm>
              <a:off x="2515" y="2612"/>
              <a:ext cx="0" cy="3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3505" name="Line 33"/>
            <p:cNvSpPr>
              <a:spLocks noChangeShapeType="1"/>
            </p:cNvSpPr>
            <p:nvPr/>
          </p:nvSpPr>
          <p:spPr bwMode="auto">
            <a:xfrm flipH="1">
              <a:off x="2637" y="3042"/>
              <a:ext cx="64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3506" name="Line 34"/>
            <p:cNvSpPr>
              <a:spLocks noChangeShapeType="1"/>
            </p:cNvSpPr>
            <p:nvPr/>
          </p:nvSpPr>
          <p:spPr bwMode="auto">
            <a:xfrm flipV="1">
              <a:off x="2515" y="3131"/>
              <a:ext cx="8" cy="50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3507" name="Text Box 35"/>
            <p:cNvSpPr txBox="1">
              <a:spLocks noChangeArrowheads="1"/>
            </p:cNvSpPr>
            <p:nvPr/>
          </p:nvSpPr>
          <p:spPr bwMode="auto">
            <a:xfrm>
              <a:off x="2814" y="2665"/>
              <a:ext cx="1007" cy="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"/>
                <a:defRPr sz="2400">
                  <a:solidFill>
                    <a:schemeClr val="tx1"/>
                  </a:solidFill>
                  <a:latin typeface="Century Schoolbook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/>
                <a:buChar char=""/>
                <a:defRPr sz="2100">
                  <a:solidFill>
                    <a:schemeClr val="tx1"/>
                  </a:solidFill>
                  <a:latin typeface="Century Schoolbook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itchFamily="2" charset="2"/>
                <a:buChar char=""/>
                <a:defRPr>
                  <a:solidFill>
                    <a:schemeClr val="tx1"/>
                  </a:solidFill>
                  <a:latin typeface="Century Schoolbook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itchFamily="2" charset="2"/>
                <a:buChar char=""/>
                <a:defRPr>
                  <a:solidFill>
                    <a:schemeClr val="tx1"/>
                  </a:solidFill>
                  <a:latin typeface="Century Schoolbook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/>
                <a:buChar char=""/>
                <a:defRPr sz="1600">
                  <a:solidFill>
                    <a:schemeClr val="tx1"/>
                  </a:solidFill>
                  <a:latin typeface="Century Schoolbook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/>
                <a:buChar char=""/>
                <a:defRPr sz="1600">
                  <a:solidFill>
                    <a:schemeClr val="tx1"/>
                  </a:solidFill>
                  <a:latin typeface="Century Schoolbook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/>
                <a:buChar char=""/>
                <a:defRPr sz="1600">
                  <a:solidFill>
                    <a:schemeClr val="tx1"/>
                  </a:solidFill>
                  <a:latin typeface="Century Schoolbook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/>
                <a:buChar char=""/>
                <a:defRPr sz="1600">
                  <a:solidFill>
                    <a:schemeClr val="tx1"/>
                  </a:solidFill>
                  <a:latin typeface="Century Schoolbook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/>
                <a:buChar char=""/>
                <a:defRPr sz="1600">
                  <a:solidFill>
                    <a:schemeClr val="tx1"/>
                  </a:solidFill>
                  <a:latin typeface="Century Schoolbook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Comic Sans MS" pitchFamily="66" charset="0"/>
                </a:rPr>
                <a:t>twisted pair</a:t>
              </a:r>
            </a:p>
          </p:txBody>
        </p:sp>
        <p:sp>
          <p:nvSpPr>
            <p:cNvPr id="63508" name="Line 36"/>
            <p:cNvSpPr>
              <a:spLocks noChangeShapeType="1"/>
            </p:cNvSpPr>
            <p:nvPr/>
          </p:nvSpPr>
          <p:spPr bwMode="auto">
            <a:xfrm flipH="1">
              <a:off x="2969" y="2839"/>
              <a:ext cx="187" cy="19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3509" name="Text Box 37"/>
            <p:cNvSpPr txBox="1">
              <a:spLocks noChangeArrowheads="1"/>
            </p:cNvSpPr>
            <p:nvPr/>
          </p:nvSpPr>
          <p:spPr bwMode="auto">
            <a:xfrm>
              <a:off x="1817" y="3297"/>
              <a:ext cx="400" cy="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"/>
                <a:defRPr sz="2400">
                  <a:solidFill>
                    <a:schemeClr val="tx1"/>
                  </a:solidFill>
                  <a:latin typeface="Century Schoolbook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/>
                <a:buChar char=""/>
                <a:defRPr sz="2100">
                  <a:solidFill>
                    <a:schemeClr val="tx1"/>
                  </a:solidFill>
                  <a:latin typeface="Century Schoolbook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itchFamily="2" charset="2"/>
                <a:buChar char=""/>
                <a:defRPr>
                  <a:solidFill>
                    <a:schemeClr val="tx1"/>
                  </a:solidFill>
                  <a:latin typeface="Century Schoolbook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itchFamily="2" charset="2"/>
                <a:buChar char=""/>
                <a:defRPr>
                  <a:solidFill>
                    <a:schemeClr val="tx1"/>
                  </a:solidFill>
                  <a:latin typeface="Century Schoolbook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/>
                <a:buChar char=""/>
                <a:defRPr sz="1600">
                  <a:solidFill>
                    <a:schemeClr val="tx1"/>
                  </a:solidFill>
                  <a:latin typeface="Century Schoolbook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/>
                <a:buChar char=""/>
                <a:defRPr sz="1600">
                  <a:solidFill>
                    <a:schemeClr val="tx1"/>
                  </a:solidFill>
                  <a:latin typeface="Century Schoolbook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/>
                <a:buChar char=""/>
                <a:defRPr sz="1600">
                  <a:solidFill>
                    <a:schemeClr val="tx1"/>
                  </a:solidFill>
                  <a:latin typeface="Century Schoolbook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/>
                <a:buChar char=""/>
                <a:defRPr sz="1600">
                  <a:solidFill>
                    <a:schemeClr val="tx1"/>
                  </a:solidFill>
                  <a:latin typeface="Century Schoolbook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/>
                <a:buChar char=""/>
                <a:defRPr sz="1600">
                  <a:solidFill>
                    <a:schemeClr val="tx1"/>
                  </a:solidFill>
                  <a:latin typeface="Century Schoolbook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Comic Sans MS" pitchFamily="66" charset="0"/>
                </a:rPr>
                <a:t>hub</a:t>
              </a:r>
            </a:p>
          </p:txBody>
        </p:sp>
        <p:sp>
          <p:nvSpPr>
            <p:cNvPr id="63510" name="Line 38"/>
            <p:cNvSpPr>
              <a:spLocks noChangeShapeType="1"/>
            </p:cNvSpPr>
            <p:nvPr/>
          </p:nvSpPr>
          <p:spPr bwMode="auto">
            <a:xfrm flipV="1">
              <a:off x="2053" y="3148"/>
              <a:ext cx="267" cy="1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1673314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3" name="Rectangle 2"/>
          <p:cNvSpPr>
            <a:spLocks noGrp="1" noChangeArrowheads="1"/>
          </p:cNvSpPr>
          <p:nvPr>
            <p:ph type="title"/>
          </p:nvPr>
        </p:nvSpPr>
        <p:spPr>
          <a:xfrm>
            <a:off x="508000" y="0"/>
            <a:ext cx="77724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>
                <a:solidFill>
                  <a:schemeClr val="tx2">
                    <a:satMod val="130000"/>
                  </a:schemeClr>
                </a:solidFill>
              </a:rPr>
              <a:t>Connecting to hub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idx="1"/>
          </p:nvPr>
        </p:nvSpPr>
        <p:spPr>
          <a:xfrm>
            <a:off x="201614" y="1104900"/>
            <a:ext cx="8383587" cy="18288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dirty="0"/>
              <a:t>Backbone hub connects LAN segments </a:t>
            </a:r>
          </a:p>
          <a:p>
            <a:pPr>
              <a:defRPr/>
            </a:pPr>
            <a:r>
              <a:rPr lang="en-US" altLang="en-US" dirty="0"/>
              <a:t>Extend maximum distance among nodes </a:t>
            </a:r>
          </a:p>
          <a:p>
            <a:pPr>
              <a:defRPr/>
            </a:pPr>
            <a:r>
              <a:rPr lang="en-US" altLang="en-US" dirty="0"/>
              <a:t>But the segment's collision areas become larger </a:t>
            </a:r>
          </a:p>
          <a:p>
            <a:pPr>
              <a:defRPr/>
            </a:pPr>
            <a:r>
              <a:rPr lang="en-US" altLang="en-US" dirty="0"/>
              <a:t>Unable to connect 10BaseT and 100BaseT</a:t>
            </a:r>
          </a:p>
        </p:txBody>
      </p:sp>
      <p:sp>
        <p:nvSpPr>
          <p:cNvPr id="6451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400">
                <a:latin typeface="Arial" pitchFamily="34" charset="0"/>
              </a:rPr>
              <a:t>1-</a:t>
            </a:r>
            <a:fld id="{42C58F1C-319C-46D8-9417-9072F8E51074}" type="slidenum">
              <a:rPr lang="en-US" altLang="en-US" sz="1400" smtClean="0">
                <a:latin typeface="Arial" pitchFamily="34" charset="0"/>
              </a:rPr>
              <a:pPr/>
              <a:t>68</a:t>
            </a:fld>
            <a:endParaRPr lang="en-US" altLang="en-US" sz="1400">
              <a:latin typeface="Arial" pitchFamily="34" charset="0"/>
            </a:endParaRPr>
          </a:p>
        </p:txBody>
      </p:sp>
      <p:sp>
        <p:nvSpPr>
          <p:cNvPr id="64517" name="Rectangle 6"/>
          <p:cNvSpPr>
            <a:spLocks noChangeArrowheads="1"/>
          </p:cNvSpPr>
          <p:nvPr/>
        </p:nvSpPr>
        <p:spPr bwMode="auto">
          <a:xfrm>
            <a:off x="3692525" y="5334002"/>
            <a:ext cx="361950" cy="74613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l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>
              <a:latin typeface="Times New Roman" pitchFamily="18" charset="0"/>
            </a:endParaRPr>
          </a:p>
        </p:txBody>
      </p:sp>
      <p:graphicFrame>
        <p:nvGraphicFramePr>
          <p:cNvPr id="64518" name="Object 7"/>
          <p:cNvGraphicFramePr>
            <a:graphicFrameLocks noChangeAspect="1"/>
          </p:cNvGraphicFramePr>
          <p:nvPr/>
        </p:nvGraphicFramePr>
        <p:xfrm>
          <a:off x="1082675" y="5684840"/>
          <a:ext cx="520700" cy="37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3" imgW="1307263" imgH="1084139" progId="MS_ClipArt_Gallery.2">
                  <p:embed/>
                </p:oleObj>
              </mc:Choice>
              <mc:Fallback>
                <p:oleObj name="Clip" r:id="rId3" imgW="1307263" imgH="1084139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2675" y="5684840"/>
                        <a:ext cx="520700" cy="376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519" name="Object 8"/>
          <p:cNvGraphicFramePr>
            <a:graphicFrameLocks noChangeAspect="1"/>
          </p:cNvGraphicFramePr>
          <p:nvPr/>
        </p:nvGraphicFramePr>
        <p:xfrm>
          <a:off x="4168775" y="5699125"/>
          <a:ext cx="522288" cy="37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5" imgW="1307263" imgH="1084139" progId="MS_ClipArt_Gallery.2">
                  <p:embed/>
                </p:oleObj>
              </mc:Choice>
              <mc:Fallback>
                <p:oleObj name="Clip" r:id="rId5" imgW="1307263" imgH="1084139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68775" y="5699125"/>
                        <a:ext cx="522288" cy="376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520" name="Object 9"/>
          <p:cNvGraphicFramePr>
            <a:graphicFrameLocks noChangeAspect="1"/>
          </p:cNvGraphicFramePr>
          <p:nvPr/>
        </p:nvGraphicFramePr>
        <p:xfrm>
          <a:off x="5097463" y="5648325"/>
          <a:ext cx="520700" cy="37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6" imgW="1307263" imgH="1084139" progId="MS_ClipArt_Gallery.2">
                  <p:embed/>
                </p:oleObj>
              </mc:Choice>
              <mc:Fallback>
                <p:oleObj name="Clip" r:id="rId6" imgW="1307263" imgH="1084139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97463" y="5648325"/>
                        <a:ext cx="520700" cy="376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521" name="Object 10"/>
          <p:cNvGraphicFramePr>
            <a:graphicFrameLocks noChangeAspect="1"/>
          </p:cNvGraphicFramePr>
          <p:nvPr/>
        </p:nvGraphicFramePr>
        <p:xfrm>
          <a:off x="1835150" y="5711825"/>
          <a:ext cx="522288" cy="37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7" imgW="1307263" imgH="1084139" progId="MS_ClipArt_Gallery.2">
                  <p:embed/>
                </p:oleObj>
              </mc:Choice>
              <mc:Fallback>
                <p:oleObj name="Clip" r:id="rId7" imgW="1307263" imgH="1084139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5711825"/>
                        <a:ext cx="522288" cy="376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522" name="Rectangle 11"/>
          <p:cNvSpPr>
            <a:spLocks noChangeArrowheads="1"/>
          </p:cNvSpPr>
          <p:nvPr/>
        </p:nvSpPr>
        <p:spPr bwMode="auto">
          <a:xfrm>
            <a:off x="5794376" y="5343527"/>
            <a:ext cx="360363" cy="74613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l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>
              <a:latin typeface="Times New Roman" pitchFamily="18" charset="0"/>
            </a:endParaRPr>
          </a:p>
        </p:txBody>
      </p:sp>
      <p:sp>
        <p:nvSpPr>
          <p:cNvPr id="64523" name="Rectangle 12"/>
          <p:cNvSpPr>
            <a:spLocks noChangeArrowheads="1"/>
          </p:cNvSpPr>
          <p:nvPr/>
        </p:nvSpPr>
        <p:spPr bwMode="auto">
          <a:xfrm>
            <a:off x="1646238" y="5330827"/>
            <a:ext cx="361950" cy="74613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l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>
              <a:latin typeface="Times New Roman" pitchFamily="18" charset="0"/>
            </a:endParaRPr>
          </a:p>
        </p:txBody>
      </p:sp>
      <p:graphicFrame>
        <p:nvGraphicFramePr>
          <p:cNvPr id="64524" name="Object 13"/>
          <p:cNvGraphicFramePr>
            <a:graphicFrameLocks noChangeAspect="1"/>
          </p:cNvGraphicFramePr>
          <p:nvPr/>
        </p:nvGraphicFramePr>
        <p:xfrm>
          <a:off x="2908300" y="5529265"/>
          <a:ext cx="522288" cy="37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8" imgW="1307263" imgH="1084139" progId="MS_ClipArt_Gallery.2">
                  <p:embed/>
                </p:oleObj>
              </mc:Choice>
              <mc:Fallback>
                <p:oleObj name="Clip" r:id="rId8" imgW="1307263" imgH="1084139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8300" y="5529265"/>
                        <a:ext cx="522288" cy="376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525" name="Object 14"/>
          <p:cNvGraphicFramePr>
            <a:graphicFrameLocks noChangeAspect="1"/>
          </p:cNvGraphicFramePr>
          <p:nvPr/>
        </p:nvGraphicFramePr>
        <p:xfrm>
          <a:off x="3408364" y="6059490"/>
          <a:ext cx="522287" cy="37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9" imgW="1307263" imgH="1084139" progId="MS_ClipArt_Gallery.2">
                  <p:embed/>
                </p:oleObj>
              </mc:Choice>
              <mc:Fallback>
                <p:oleObj name="Clip" r:id="rId9" imgW="1307263" imgH="1084139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8364" y="6059490"/>
                        <a:ext cx="522287" cy="376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526" name="Object 15"/>
          <p:cNvGraphicFramePr>
            <a:graphicFrameLocks noChangeAspect="1"/>
          </p:cNvGraphicFramePr>
          <p:nvPr/>
        </p:nvGraphicFramePr>
        <p:xfrm>
          <a:off x="6762750" y="5494340"/>
          <a:ext cx="522288" cy="37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10" imgW="1307263" imgH="1084139" progId="MS_ClipArt_Gallery.2">
                  <p:embed/>
                </p:oleObj>
              </mc:Choice>
              <mc:Fallback>
                <p:oleObj name="Clip" r:id="rId10" imgW="1307263" imgH="1084139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62750" y="5494340"/>
                        <a:ext cx="522288" cy="376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527" name="Object 16"/>
          <p:cNvGraphicFramePr>
            <a:graphicFrameLocks noChangeAspect="1"/>
          </p:cNvGraphicFramePr>
          <p:nvPr/>
        </p:nvGraphicFramePr>
        <p:xfrm>
          <a:off x="5902325" y="5905500"/>
          <a:ext cx="522288" cy="37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11" imgW="1307263" imgH="1084139" progId="MS_ClipArt_Gallery.2">
                  <p:embed/>
                </p:oleObj>
              </mc:Choice>
              <mc:Fallback>
                <p:oleObj name="Clip" r:id="rId11" imgW="1307263" imgH="1084139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02325" y="5905500"/>
                        <a:ext cx="522288" cy="376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528" name="Object 17"/>
          <p:cNvGraphicFramePr>
            <a:graphicFrameLocks noChangeAspect="1"/>
          </p:cNvGraphicFramePr>
          <p:nvPr/>
        </p:nvGraphicFramePr>
        <p:xfrm>
          <a:off x="581025" y="5153025"/>
          <a:ext cx="522288" cy="37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12" imgW="1307263" imgH="1084139" progId="MS_ClipArt_Gallery.2">
                  <p:embed/>
                </p:oleObj>
              </mc:Choice>
              <mc:Fallback>
                <p:oleObj name="Clip" r:id="rId12" imgW="1307263" imgH="1084139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025" y="5153025"/>
                        <a:ext cx="522288" cy="376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529" name="Line 18"/>
          <p:cNvSpPr>
            <a:spLocks noChangeShapeType="1"/>
          </p:cNvSpPr>
          <p:nvPr/>
        </p:nvSpPr>
        <p:spPr bwMode="auto">
          <a:xfrm flipH="1">
            <a:off x="1009650" y="5335590"/>
            <a:ext cx="693738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4530" name="Line 19"/>
          <p:cNvSpPr>
            <a:spLocks noChangeShapeType="1"/>
          </p:cNvSpPr>
          <p:nvPr/>
        </p:nvSpPr>
        <p:spPr bwMode="auto">
          <a:xfrm flipH="1">
            <a:off x="1450976" y="5387977"/>
            <a:ext cx="341313" cy="3476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4531" name="Line 20"/>
          <p:cNvSpPr>
            <a:spLocks noChangeShapeType="1"/>
          </p:cNvSpPr>
          <p:nvPr/>
        </p:nvSpPr>
        <p:spPr bwMode="auto">
          <a:xfrm>
            <a:off x="1930401" y="5419725"/>
            <a:ext cx="90488" cy="325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4532" name="Line 21"/>
          <p:cNvSpPr>
            <a:spLocks noChangeShapeType="1"/>
          </p:cNvSpPr>
          <p:nvPr/>
        </p:nvSpPr>
        <p:spPr bwMode="auto">
          <a:xfrm flipH="1">
            <a:off x="3352800" y="5378452"/>
            <a:ext cx="431800" cy="238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4533" name="Line 22"/>
          <p:cNvSpPr>
            <a:spLocks noChangeShapeType="1"/>
          </p:cNvSpPr>
          <p:nvPr/>
        </p:nvSpPr>
        <p:spPr bwMode="auto">
          <a:xfrm flipH="1">
            <a:off x="3709989" y="5399090"/>
            <a:ext cx="158750" cy="649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4534" name="Line 23"/>
          <p:cNvSpPr>
            <a:spLocks noChangeShapeType="1"/>
          </p:cNvSpPr>
          <p:nvPr/>
        </p:nvSpPr>
        <p:spPr bwMode="auto">
          <a:xfrm>
            <a:off x="4057650" y="5335588"/>
            <a:ext cx="287338" cy="400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4535" name="Line 24"/>
          <p:cNvSpPr>
            <a:spLocks noChangeShapeType="1"/>
          </p:cNvSpPr>
          <p:nvPr/>
        </p:nvSpPr>
        <p:spPr bwMode="auto">
          <a:xfrm flipH="1">
            <a:off x="5516564" y="5419727"/>
            <a:ext cx="536575" cy="271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4536" name="Line 25"/>
          <p:cNvSpPr>
            <a:spLocks noChangeShapeType="1"/>
          </p:cNvSpPr>
          <p:nvPr/>
        </p:nvSpPr>
        <p:spPr bwMode="auto">
          <a:xfrm flipH="1">
            <a:off x="6089651" y="5387975"/>
            <a:ext cx="14288" cy="520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4537" name="Line 26"/>
          <p:cNvSpPr>
            <a:spLocks noChangeShapeType="1"/>
          </p:cNvSpPr>
          <p:nvPr/>
        </p:nvSpPr>
        <p:spPr bwMode="auto">
          <a:xfrm>
            <a:off x="6232525" y="5302252"/>
            <a:ext cx="641350" cy="269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4538" name="Line 33"/>
          <p:cNvSpPr>
            <a:spLocks noChangeShapeType="1"/>
          </p:cNvSpPr>
          <p:nvPr/>
        </p:nvSpPr>
        <p:spPr bwMode="auto">
          <a:xfrm flipH="1">
            <a:off x="1919289" y="3992565"/>
            <a:ext cx="2082800" cy="1190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4539" name="Line 34"/>
          <p:cNvSpPr>
            <a:spLocks noChangeShapeType="1"/>
          </p:cNvSpPr>
          <p:nvPr/>
        </p:nvSpPr>
        <p:spPr bwMode="auto">
          <a:xfrm>
            <a:off x="3997325" y="3981450"/>
            <a:ext cx="0" cy="1233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4540" name="Line 35"/>
          <p:cNvSpPr>
            <a:spLocks noChangeShapeType="1"/>
          </p:cNvSpPr>
          <p:nvPr/>
        </p:nvSpPr>
        <p:spPr bwMode="auto">
          <a:xfrm flipH="1" flipV="1">
            <a:off x="4176713" y="3927477"/>
            <a:ext cx="1873250" cy="13636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4541" name="Text Box 36"/>
          <p:cNvSpPr txBox="1">
            <a:spLocks noChangeArrowheads="1"/>
          </p:cNvSpPr>
          <p:nvPr/>
        </p:nvSpPr>
        <p:spPr bwMode="auto">
          <a:xfrm>
            <a:off x="2120900" y="5113338"/>
            <a:ext cx="5794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Comic Sans MS" pitchFamily="66" charset="0"/>
              </a:rPr>
              <a:t>hub</a:t>
            </a:r>
          </a:p>
        </p:txBody>
      </p:sp>
      <p:sp>
        <p:nvSpPr>
          <p:cNvPr id="64542" name="Text Box 37"/>
          <p:cNvSpPr txBox="1">
            <a:spLocks noChangeArrowheads="1"/>
          </p:cNvSpPr>
          <p:nvPr/>
        </p:nvSpPr>
        <p:spPr bwMode="auto">
          <a:xfrm>
            <a:off x="4176713" y="5122863"/>
            <a:ext cx="57419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Comic Sans MS" pitchFamily="66" charset="0"/>
              </a:rPr>
              <a:t>hub</a:t>
            </a:r>
          </a:p>
        </p:txBody>
      </p:sp>
      <p:sp>
        <p:nvSpPr>
          <p:cNvPr id="64543" name="Text Box 38"/>
          <p:cNvSpPr txBox="1">
            <a:spLocks noChangeArrowheads="1"/>
          </p:cNvSpPr>
          <p:nvPr/>
        </p:nvSpPr>
        <p:spPr bwMode="auto">
          <a:xfrm>
            <a:off x="6265863" y="4983163"/>
            <a:ext cx="57419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Comic Sans MS" pitchFamily="66" charset="0"/>
              </a:rPr>
              <a:t>hub</a:t>
            </a:r>
          </a:p>
        </p:txBody>
      </p:sp>
      <p:sp>
        <p:nvSpPr>
          <p:cNvPr id="64544" name="Text Box 39"/>
          <p:cNvSpPr txBox="1">
            <a:spLocks noChangeArrowheads="1"/>
          </p:cNvSpPr>
          <p:nvPr/>
        </p:nvSpPr>
        <p:spPr bwMode="auto">
          <a:xfrm>
            <a:off x="4330700" y="3651251"/>
            <a:ext cx="57419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Comic Sans MS" pitchFamily="66" charset="0"/>
              </a:rPr>
              <a:t>hub</a:t>
            </a:r>
          </a:p>
        </p:txBody>
      </p:sp>
      <p:sp>
        <p:nvSpPr>
          <p:cNvPr id="64545" name="Rectangle 40"/>
          <p:cNvSpPr>
            <a:spLocks noChangeArrowheads="1"/>
          </p:cNvSpPr>
          <p:nvPr/>
        </p:nvSpPr>
        <p:spPr bwMode="auto">
          <a:xfrm>
            <a:off x="3795713" y="3944938"/>
            <a:ext cx="361950" cy="74612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l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148131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1" name="Rectangle 2"/>
          <p:cNvSpPr>
            <a:spLocks noGrp="1" noChangeArrowheads="1"/>
          </p:cNvSpPr>
          <p:nvPr>
            <p:ph type="title"/>
          </p:nvPr>
        </p:nvSpPr>
        <p:spPr>
          <a:xfrm>
            <a:off x="546100" y="0"/>
            <a:ext cx="77724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>
                <a:solidFill>
                  <a:schemeClr val="tx2">
                    <a:satMod val="130000"/>
                  </a:schemeClr>
                </a:solidFill>
              </a:rPr>
              <a:t>Switch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>
          <a:xfrm>
            <a:off x="925513" y="1231902"/>
            <a:ext cx="7772400" cy="4422775"/>
          </a:xfrm>
        </p:spPr>
        <p:txBody>
          <a:bodyPr/>
          <a:lstStyle/>
          <a:p>
            <a:r>
              <a:rPr lang="en-US" altLang="en-US" dirty="0"/>
              <a:t>The </a:t>
            </a:r>
            <a:r>
              <a:rPr lang="en-US" altLang="en-US" b="1" dirty="0"/>
              <a:t>switch</a:t>
            </a:r>
            <a:r>
              <a:rPr lang="en-US" altLang="en-US" dirty="0"/>
              <a:t> is the </a:t>
            </a:r>
            <a:r>
              <a:rPr lang="en-US" altLang="en-US" dirty="0">
                <a:solidFill>
                  <a:srgbClr val="0070C0"/>
                </a:solidFill>
              </a:rPr>
              <a:t>repeating device </a:t>
            </a:r>
            <a:r>
              <a:rPr lang="en-US" altLang="en-US" dirty="0"/>
              <a:t>of the </a:t>
            </a:r>
            <a:r>
              <a:rPr lang="en-US" altLang="en-US" b="1" dirty="0">
                <a:solidFill>
                  <a:srgbClr val="0070C0"/>
                </a:solidFill>
              </a:rPr>
              <a:t>datalink layer </a:t>
            </a:r>
          </a:p>
          <a:p>
            <a:pPr lvl="1" eaLnBrk="1" hangingPunct="1"/>
            <a:r>
              <a:rPr lang="en-US" altLang="en-US" dirty="0"/>
              <a:t>Store and forward Ethernet frames</a:t>
            </a:r>
          </a:p>
          <a:p>
            <a:pPr lvl="1" eaLnBrk="1" hangingPunct="1"/>
            <a:r>
              <a:rPr lang="en-US" altLang="en-US" dirty="0"/>
              <a:t>Check the frame header and select frame for forwarding based on the MAC target address</a:t>
            </a:r>
          </a:p>
          <a:p>
            <a:pPr lvl="1" eaLnBrk="1" hangingPunct="1"/>
            <a:r>
              <a:rPr lang="en-US" altLang="en-US" dirty="0"/>
              <a:t>When the frame is forwarded on the segment, it uses CSMA/CD to access the segment</a:t>
            </a:r>
          </a:p>
          <a:p>
            <a:pPr lvl="1" eaLnBrk="1" hangingPunct="1"/>
            <a:r>
              <a:rPr lang="en-US" altLang="en-US" dirty="0"/>
              <a:t>Transparent: Hosts don’t know the existence of the switch</a:t>
            </a:r>
            <a:endParaRPr lang="en-US" altLang="en-US" sz="2000" dirty="0"/>
          </a:p>
          <a:p>
            <a:pPr lvl="1"/>
            <a:r>
              <a:rPr lang="en-US" altLang="en-US" dirty="0"/>
              <a:t>plug-and-play: Switch does not require pre-configuration</a:t>
            </a:r>
            <a:endParaRPr lang="en-US" altLang="en-US" sz="2000" dirty="0"/>
          </a:p>
        </p:txBody>
      </p:sp>
      <p:sp>
        <p:nvSpPr>
          <p:cNvPr id="65540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400">
                <a:latin typeface="Arial" pitchFamily="34" charset="0"/>
              </a:rPr>
              <a:t>1-</a:t>
            </a:r>
            <a:fld id="{16F7379F-CC10-4398-8A32-C0177012560C}" type="slidenum">
              <a:rPr lang="en-US" altLang="en-US" sz="1400" smtClean="0">
                <a:latin typeface="Arial" pitchFamily="34" charset="0"/>
              </a:rPr>
              <a:pPr/>
              <a:t>69</a:t>
            </a:fld>
            <a:endParaRPr lang="en-US" altLang="en-US" sz="140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74219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9" name="Picture 50" descr="underline_ba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003300"/>
            <a:ext cx="8228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Rectangle 2"/>
          <p:cNvSpPr>
            <a:spLocks noGrp="1" noChangeArrowheads="1"/>
          </p:cNvSpPr>
          <p:nvPr>
            <p:ph type="title"/>
          </p:nvPr>
        </p:nvSpPr>
        <p:spPr>
          <a:xfrm>
            <a:off x="230188" y="206375"/>
            <a:ext cx="8629650" cy="1143000"/>
          </a:xfrm>
        </p:spPr>
        <p:txBody>
          <a:bodyPr/>
          <a:lstStyle/>
          <a:p>
            <a:pPr>
              <a:defRPr/>
            </a:pPr>
            <a:r>
              <a:rPr lang="en-US" sz="3600" dirty="0">
                <a:latin typeface="Gill Sans MT" charset="0"/>
                <a:cs typeface="+mj-cs"/>
              </a:rPr>
              <a:t>Channel partitioning MAC protocols: TDMA</a:t>
            </a:r>
            <a:endParaRPr lang="en-US" dirty="0">
              <a:latin typeface="Gill Sans MT" charset="0"/>
              <a:cs typeface="+mj-cs"/>
            </a:endParaRPr>
          </a:p>
        </p:txBody>
      </p:sp>
      <p:sp>
        <p:nvSpPr>
          <p:cNvPr id="215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0538" y="1379538"/>
            <a:ext cx="7772400" cy="2930525"/>
          </a:xfrm>
        </p:spPr>
        <p:txBody>
          <a:bodyPr/>
          <a:lstStyle/>
          <a:p>
            <a:pPr>
              <a:lnSpc>
                <a:spcPct val="75000"/>
              </a:lnSpc>
              <a:buFont typeface="Wingdings" charset="0"/>
              <a:buNone/>
              <a:defRPr/>
            </a:pPr>
            <a:r>
              <a:rPr lang="en-US" sz="3200" dirty="0">
                <a:solidFill>
                  <a:srgbClr val="CC0000"/>
                </a:solidFill>
                <a:latin typeface="Gill Sans MT" charset="0"/>
                <a:cs typeface="+mn-cs"/>
              </a:rPr>
              <a:t>TDMA: time division multiple access</a:t>
            </a:r>
            <a:r>
              <a:rPr lang="en-US" sz="3200" dirty="0">
                <a:latin typeface="Gill Sans MT" charset="0"/>
                <a:cs typeface="+mn-cs"/>
              </a:rPr>
              <a:t> </a:t>
            </a:r>
          </a:p>
          <a:p>
            <a:pPr>
              <a:lnSpc>
                <a:spcPct val="75000"/>
              </a:lnSpc>
              <a:defRPr/>
            </a:pPr>
            <a:r>
              <a:rPr lang="en-US" dirty="0">
                <a:latin typeface="Gill Sans MT" charset="0"/>
                <a:cs typeface="+mn-cs"/>
              </a:rPr>
              <a:t>access to channel in "rounds" </a:t>
            </a:r>
          </a:p>
          <a:p>
            <a:pPr>
              <a:lnSpc>
                <a:spcPct val="75000"/>
              </a:lnSpc>
              <a:defRPr/>
            </a:pPr>
            <a:r>
              <a:rPr lang="en-US" dirty="0">
                <a:latin typeface="Gill Sans MT" charset="0"/>
                <a:cs typeface="+mn-cs"/>
              </a:rPr>
              <a:t>each station gets fixed length slot (length = packet transmission time) in each round </a:t>
            </a:r>
          </a:p>
          <a:p>
            <a:pPr>
              <a:lnSpc>
                <a:spcPct val="75000"/>
              </a:lnSpc>
              <a:defRPr/>
            </a:pPr>
            <a:r>
              <a:rPr lang="en-US" dirty="0">
                <a:latin typeface="Gill Sans MT" charset="0"/>
                <a:cs typeface="+mn-cs"/>
              </a:rPr>
              <a:t>unused slots go idle </a:t>
            </a:r>
          </a:p>
          <a:p>
            <a:pPr>
              <a:lnSpc>
                <a:spcPct val="75000"/>
              </a:lnSpc>
              <a:defRPr/>
            </a:pPr>
            <a:r>
              <a:rPr lang="en-US" dirty="0">
                <a:latin typeface="Gill Sans MT" charset="0"/>
                <a:cs typeface="+mn-cs"/>
              </a:rPr>
              <a:t>example: 6-station LAN, 1,3,4 have packets to send, slots 2,5,6 idle </a:t>
            </a:r>
            <a:endParaRPr lang="en-US" sz="3200" dirty="0">
              <a:latin typeface="Gill Sans MT" charset="0"/>
              <a:cs typeface="+mn-cs"/>
            </a:endParaRPr>
          </a:p>
        </p:txBody>
      </p:sp>
      <p:sp>
        <p:nvSpPr>
          <p:cNvPr id="21511" name="Line 7"/>
          <p:cNvSpPr>
            <a:spLocks noChangeShapeType="1"/>
          </p:cNvSpPr>
          <p:nvPr/>
        </p:nvSpPr>
        <p:spPr bwMode="auto">
          <a:xfrm>
            <a:off x="1052513" y="5440363"/>
            <a:ext cx="60848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1512" name="Rectangle 8"/>
          <p:cNvSpPr>
            <a:spLocks noChangeArrowheads="1"/>
          </p:cNvSpPr>
          <p:nvPr/>
        </p:nvSpPr>
        <p:spPr bwMode="auto">
          <a:xfrm>
            <a:off x="1274763" y="5213350"/>
            <a:ext cx="479425" cy="230188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1513" name="Rectangle 10"/>
          <p:cNvSpPr>
            <a:spLocks noChangeArrowheads="1"/>
          </p:cNvSpPr>
          <p:nvPr/>
        </p:nvSpPr>
        <p:spPr bwMode="auto">
          <a:xfrm>
            <a:off x="2233613" y="5213350"/>
            <a:ext cx="479425" cy="230188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1514" name="Rectangle 11"/>
          <p:cNvSpPr>
            <a:spLocks noChangeArrowheads="1"/>
          </p:cNvSpPr>
          <p:nvPr/>
        </p:nvSpPr>
        <p:spPr bwMode="auto">
          <a:xfrm>
            <a:off x="2708275" y="5213350"/>
            <a:ext cx="479425" cy="2301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1515" name="Line 13"/>
          <p:cNvSpPr>
            <a:spLocks noChangeShapeType="1"/>
          </p:cNvSpPr>
          <p:nvPr/>
        </p:nvSpPr>
        <p:spPr bwMode="auto">
          <a:xfrm>
            <a:off x="1276350" y="5100638"/>
            <a:ext cx="0" cy="3381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1516" name="Line 16"/>
          <p:cNvSpPr>
            <a:spLocks noChangeShapeType="1"/>
          </p:cNvSpPr>
          <p:nvPr/>
        </p:nvSpPr>
        <p:spPr bwMode="auto">
          <a:xfrm>
            <a:off x="4141788" y="5103813"/>
            <a:ext cx="0" cy="3381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1517" name="Text Box 23"/>
          <p:cNvSpPr txBox="1">
            <a:spLocks noChangeArrowheads="1"/>
          </p:cNvSpPr>
          <p:nvPr/>
        </p:nvSpPr>
        <p:spPr bwMode="auto">
          <a:xfrm>
            <a:off x="1374775" y="5180013"/>
            <a:ext cx="2968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b="1" i="0" dirty="0">
                <a:solidFill>
                  <a:schemeClr val="bg1"/>
                </a:solidFill>
                <a:latin typeface="Arial" charset="0"/>
                <a:cs typeface="+mn-cs"/>
              </a:rPr>
              <a:t>1</a:t>
            </a:r>
          </a:p>
        </p:txBody>
      </p:sp>
      <p:sp>
        <p:nvSpPr>
          <p:cNvPr id="21518" name="Text Box 24"/>
          <p:cNvSpPr txBox="1">
            <a:spLocks noChangeArrowheads="1"/>
          </p:cNvSpPr>
          <p:nvPr/>
        </p:nvSpPr>
        <p:spPr bwMode="auto">
          <a:xfrm>
            <a:off x="2320925" y="5165725"/>
            <a:ext cx="2968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b="1" i="0" dirty="0">
                <a:solidFill>
                  <a:schemeClr val="bg1"/>
                </a:solidFill>
                <a:latin typeface="Arial" charset="0"/>
                <a:cs typeface="+mn-cs"/>
              </a:rPr>
              <a:t>3</a:t>
            </a:r>
          </a:p>
        </p:txBody>
      </p:sp>
      <p:sp>
        <p:nvSpPr>
          <p:cNvPr id="21519" name="Text Box 25"/>
          <p:cNvSpPr txBox="1">
            <a:spLocks noChangeArrowheads="1"/>
          </p:cNvSpPr>
          <p:nvPr/>
        </p:nvSpPr>
        <p:spPr bwMode="auto">
          <a:xfrm>
            <a:off x="2786063" y="5172075"/>
            <a:ext cx="2968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b="1" i="0" dirty="0">
                <a:solidFill>
                  <a:schemeClr val="bg1"/>
                </a:solidFill>
                <a:latin typeface="Arial" charset="0"/>
                <a:cs typeface="+mn-cs"/>
              </a:rPr>
              <a:t>4</a:t>
            </a:r>
          </a:p>
        </p:txBody>
      </p:sp>
      <p:sp>
        <p:nvSpPr>
          <p:cNvPr id="21520" name="Rectangle 26"/>
          <p:cNvSpPr>
            <a:spLocks noChangeArrowheads="1"/>
          </p:cNvSpPr>
          <p:nvPr/>
        </p:nvSpPr>
        <p:spPr bwMode="auto">
          <a:xfrm>
            <a:off x="4132263" y="5208588"/>
            <a:ext cx="479425" cy="230187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1521" name="Rectangle 27"/>
          <p:cNvSpPr>
            <a:spLocks noChangeArrowheads="1"/>
          </p:cNvSpPr>
          <p:nvPr/>
        </p:nvSpPr>
        <p:spPr bwMode="auto">
          <a:xfrm>
            <a:off x="5091113" y="5208588"/>
            <a:ext cx="479425" cy="230187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1522" name="Rectangle 28"/>
          <p:cNvSpPr>
            <a:spLocks noChangeArrowheads="1"/>
          </p:cNvSpPr>
          <p:nvPr/>
        </p:nvSpPr>
        <p:spPr bwMode="auto">
          <a:xfrm>
            <a:off x="5565775" y="5208588"/>
            <a:ext cx="479425" cy="2301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1523" name="Line 29"/>
          <p:cNvSpPr>
            <a:spLocks noChangeShapeType="1"/>
          </p:cNvSpPr>
          <p:nvPr/>
        </p:nvSpPr>
        <p:spPr bwMode="auto">
          <a:xfrm>
            <a:off x="4133850" y="5095875"/>
            <a:ext cx="0" cy="3381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1524" name="Text Box 30"/>
          <p:cNvSpPr txBox="1">
            <a:spLocks noChangeArrowheads="1"/>
          </p:cNvSpPr>
          <p:nvPr/>
        </p:nvSpPr>
        <p:spPr bwMode="auto">
          <a:xfrm>
            <a:off x="4232275" y="5175250"/>
            <a:ext cx="2968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b="1" i="0" dirty="0">
                <a:solidFill>
                  <a:schemeClr val="bg1"/>
                </a:solidFill>
                <a:latin typeface="Arial" charset="0"/>
                <a:cs typeface="+mn-cs"/>
              </a:rPr>
              <a:t>1</a:t>
            </a:r>
          </a:p>
        </p:txBody>
      </p:sp>
      <p:sp>
        <p:nvSpPr>
          <p:cNvPr id="21525" name="Text Box 31"/>
          <p:cNvSpPr txBox="1">
            <a:spLocks noChangeArrowheads="1"/>
          </p:cNvSpPr>
          <p:nvPr/>
        </p:nvSpPr>
        <p:spPr bwMode="auto">
          <a:xfrm>
            <a:off x="5178425" y="5160963"/>
            <a:ext cx="2968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b="1" i="0" dirty="0">
                <a:solidFill>
                  <a:schemeClr val="bg1"/>
                </a:solidFill>
                <a:latin typeface="Arial" charset="0"/>
                <a:cs typeface="+mn-cs"/>
              </a:rPr>
              <a:t>3</a:t>
            </a:r>
          </a:p>
        </p:txBody>
      </p:sp>
      <p:sp>
        <p:nvSpPr>
          <p:cNvPr id="21526" name="Text Box 32"/>
          <p:cNvSpPr txBox="1">
            <a:spLocks noChangeArrowheads="1"/>
          </p:cNvSpPr>
          <p:nvPr/>
        </p:nvSpPr>
        <p:spPr bwMode="auto">
          <a:xfrm>
            <a:off x="5643563" y="5167313"/>
            <a:ext cx="2968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b="1" i="0" dirty="0">
                <a:solidFill>
                  <a:schemeClr val="bg1"/>
                </a:solidFill>
                <a:latin typeface="Arial" charset="0"/>
                <a:cs typeface="+mn-cs"/>
              </a:rPr>
              <a:t>4</a:t>
            </a:r>
          </a:p>
        </p:txBody>
      </p:sp>
      <p:sp>
        <p:nvSpPr>
          <p:cNvPr id="21527" name="Line 34"/>
          <p:cNvSpPr>
            <a:spLocks noChangeShapeType="1"/>
          </p:cNvSpPr>
          <p:nvPr/>
        </p:nvSpPr>
        <p:spPr bwMode="auto">
          <a:xfrm>
            <a:off x="1757363" y="5205413"/>
            <a:ext cx="0" cy="238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1528" name="Line 35"/>
          <p:cNvSpPr>
            <a:spLocks noChangeShapeType="1"/>
          </p:cNvSpPr>
          <p:nvPr/>
        </p:nvSpPr>
        <p:spPr bwMode="auto">
          <a:xfrm>
            <a:off x="2233613" y="5210175"/>
            <a:ext cx="0" cy="238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1529" name="Line 36"/>
          <p:cNvSpPr>
            <a:spLocks noChangeShapeType="1"/>
          </p:cNvSpPr>
          <p:nvPr/>
        </p:nvSpPr>
        <p:spPr bwMode="auto">
          <a:xfrm>
            <a:off x="2709863" y="5210175"/>
            <a:ext cx="0" cy="238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1530" name="Line 37"/>
          <p:cNvSpPr>
            <a:spLocks noChangeShapeType="1"/>
          </p:cNvSpPr>
          <p:nvPr/>
        </p:nvSpPr>
        <p:spPr bwMode="auto">
          <a:xfrm>
            <a:off x="3186113" y="5210175"/>
            <a:ext cx="0" cy="238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1531" name="Line 38"/>
          <p:cNvSpPr>
            <a:spLocks noChangeShapeType="1"/>
          </p:cNvSpPr>
          <p:nvPr/>
        </p:nvSpPr>
        <p:spPr bwMode="auto">
          <a:xfrm>
            <a:off x="3667125" y="5200650"/>
            <a:ext cx="0" cy="238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1532" name="Line 39"/>
          <p:cNvSpPr>
            <a:spLocks noChangeShapeType="1"/>
          </p:cNvSpPr>
          <p:nvPr/>
        </p:nvSpPr>
        <p:spPr bwMode="auto">
          <a:xfrm>
            <a:off x="4614863" y="5205413"/>
            <a:ext cx="0" cy="238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1533" name="Line 40"/>
          <p:cNvSpPr>
            <a:spLocks noChangeShapeType="1"/>
          </p:cNvSpPr>
          <p:nvPr/>
        </p:nvSpPr>
        <p:spPr bwMode="auto">
          <a:xfrm>
            <a:off x="5562600" y="5200650"/>
            <a:ext cx="0" cy="238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1534" name="Line 41"/>
          <p:cNvSpPr>
            <a:spLocks noChangeShapeType="1"/>
          </p:cNvSpPr>
          <p:nvPr/>
        </p:nvSpPr>
        <p:spPr bwMode="auto">
          <a:xfrm>
            <a:off x="6510338" y="5195888"/>
            <a:ext cx="0" cy="238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1535" name="Line 42"/>
          <p:cNvSpPr>
            <a:spLocks noChangeShapeType="1"/>
          </p:cNvSpPr>
          <p:nvPr/>
        </p:nvSpPr>
        <p:spPr bwMode="auto">
          <a:xfrm>
            <a:off x="6043613" y="5205413"/>
            <a:ext cx="0" cy="238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1536" name="Line 43"/>
          <p:cNvSpPr>
            <a:spLocks noChangeShapeType="1"/>
          </p:cNvSpPr>
          <p:nvPr/>
        </p:nvSpPr>
        <p:spPr bwMode="auto">
          <a:xfrm>
            <a:off x="6991350" y="5110163"/>
            <a:ext cx="0" cy="3381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1537" name="Line 44"/>
          <p:cNvSpPr>
            <a:spLocks noChangeShapeType="1"/>
          </p:cNvSpPr>
          <p:nvPr/>
        </p:nvSpPr>
        <p:spPr bwMode="auto">
          <a:xfrm>
            <a:off x="5091113" y="5205413"/>
            <a:ext cx="0" cy="238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1538" name="Text Box 45"/>
          <p:cNvSpPr txBox="1">
            <a:spLocks noChangeArrowheads="1"/>
          </p:cNvSpPr>
          <p:nvPr/>
        </p:nvSpPr>
        <p:spPr bwMode="auto">
          <a:xfrm>
            <a:off x="2320925" y="4581525"/>
            <a:ext cx="70485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i="0" dirty="0">
                <a:latin typeface="Arial" charset="0"/>
                <a:cs typeface="+mn-cs"/>
              </a:rPr>
              <a:t>6-slot</a:t>
            </a:r>
          </a:p>
          <a:p>
            <a:pPr>
              <a:defRPr/>
            </a:pPr>
            <a:r>
              <a:rPr lang="en-US" sz="1600" i="0" dirty="0">
                <a:latin typeface="Arial" charset="0"/>
                <a:cs typeface="+mn-cs"/>
              </a:rPr>
              <a:t>frame</a:t>
            </a:r>
          </a:p>
        </p:txBody>
      </p:sp>
      <p:sp>
        <p:nvSpPr>
          <p:cNvPr id="21539" name="Line 46"/>
          <p:cNvSpPr>
            <a:spLocks noChangeShapeType="1"/>
          </p:cNvSpPr>
          <p:nvPr/>
        </p:nvSpPr>
        <p:spPr bwMode="auto">
          <a:xfrm>
            <a:off x="3132138" y="4918075"/>
            <a:ext cx="9890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1540" name="Line 47"/>
          <p:cNvSpPr>
            <a:spLocks noChangeShapeType="1"/>
          </p:cNvSpPr>
          <p:nvPr/>
        </p:nvSpPr>
        <p:spPr bwMode="auto">
          <a:xfrm flipH="1">
            <a:off x="1287463" y="4913313"/>
            <a:ext cx="9890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1541" name="Line 48"/>
          <p:cNvSpPr>
            <a:spLocks noChangeShapeType="1"/>
          </p:cNvSpPr>
          <p:nvPr/>
        </p:nvSpPr>
        <p:spPr bwMode="auto">
          <a:xfrm>
            <a:off x="1266825" y="4826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1542" name="Line 49"/>
          <p:cNvSpPr>
            <a:spLocks noChangeShapeType="1"/>
          </p:cNvSpPr>
          <p:nvPr/>
        </p:nvSpPr>
        <p:spPr bwMode="auto">
          <a:xfrm>
            <a:off x="4125913" y="4816475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1543" name="Text Box 51"/>
          <p:cNvSpPr txBox="1">
            <a:spLocks noChangeArrowheads="1"/>
          </p:cNvSpPr>
          <p:nvPr/>
        </p:nvSpPr>
        <p:spPr bwMode="auto">
          <a:xfrm>
            <a:off x="5184775" y="4554538"/>
            <a:ext cx="70485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i="0" dirty="0">
                <a:latin typeface="Arial" charset="0"/>
                <a:cs typeface="+mn-cs"/>
              </a:rPr>
              <a:t>6-slot</a:t>
            </a:r>
          </a:p>
          <a:p>
            <a:pPr>
              <a:defRPr/>
            </a:pPr>
            <a:r>
              <a:rPr lang="en-US" sz="1600" i="0" dirty="0">
                <a:latin typeface="Arial" charset="0"/>
                <a:cs typeface="+mn-cs"/>
              </a:rPr>
              <a:t>frame</a:t>
            </a:r>
          </a:p>
        </p:txBody>
      </p:sp>
      <p:sp>
        <p:nvSpPr>
          <p:cNvPr id="21544" name="Line 52"/>
          <p:cNvSpPr>
            <a:spLocks noChangeShapeType="1"/>
          </p:cNvSpPr>
          <p:nvPr/>
        </p:nvSpPr>
        <p:spPr bwMode="auto">
          <a:xfrm>
            <a:off x="5995988" y="4924425"/>
            <a:ext cx="9890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1545" name="Line 53"/>
          <p:cNvSpPr>
            <a:spLocks noChangeShapeType="1"/>
          </p:cNvSpPr>
          <p:nvPr/>
        </p:nvSpPr>
        <p:spPr bwMode="auto">
          <a:xfrm flipH="1">
            <a:off x="4151313" y="4919663"/>
            <a:ext cx="9890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1546" name="Line 55"/>
          <p:cNvSpPr>
            <a:spLocks noChangeShapeType="1"/>
          </p:cNvSpPr>
          <p:nvPr/>
        </p:nvSpPr>
        <p:spPr bwMode="auto">
          <a:xfrm>
            <a:off x="6989763" y="4789488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7</a:t>
            </a:fld>
            <a:endParaRPr lang="en-US" sz="1200" dirty="0">
              <a:latin typeface="Tahoma" charset="0"/>
            </a:endParaRPr>
          </a:p>
        </p:txBody>
      </p:sp>
      <p:sp>
        <p:nvSpPr>
          <p:cNvPr id="4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</p:spTree>
    <p:extLst>
      <p:ext uri="{BB962C8B-B14F-4D97-AF65-F5344CB8AC3E}">
        <p14:creationId xmlns:p14="http://schemas.microsoft.com/office/powerpoint/2010/main" val="376342602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9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>
                <a:solidFill>
                  <a:schemeClr val="tx2">
                    <a:satMod val="130000"/>
                  </a:schemeClr>
                </a:solidFill>
              </a:rPr>
              <a:t>Forwarding</a:t>
            </a:r>
          </a:p>
        </p:txBody>
      </p:sp>
      <p:sp>
        <p:nvSpPr>
          <p:cNvPr id="66563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400">
                <a:latin typeface="Arial" pitchFamily="34" charset="0"/>
              </a:rPr>
              <a:t>1-</a:t>
            </a:r>
            <a:fld id="{46B67495-CDD7-4CC4-BE59-F6CADD579BB6}" type="slidenum">
              <a:rPr lang="en-US" altLang="en-US" sz="1400" smtClean="0">
                <a:latin typeface="Arial" pitchFamily="34" charset="0"/>
              </a:rPr>
              <a:pPr/>
              <a:t>70</a:t>
            </a:fld>
            <a:endParaRPr lang="en-US" altLang="en-US" sz="1400">
              <a:latin typeface="Arial" pitchFamily="34" charset="0"/>
            </a:endParaRPr>
          </a:p>
        </p:txBody>
      </p:sp>
      <p:sp>
        <p:nvSpPr>
          <p:cNvPr id="66564" name="Text Box 3"/>
          <p:cNvSpPr txBox="1">
            <a:spLocks noChangeArrowheads="1"/>
          </p:cNvSpPr>
          <p:nvPr/>
        </p:nvSpPr>
        <p:spPr bwMode="auto">
          <a:xfrm>
            <a:off x="739775" y="5194301"/>
            <a:ext cx="771207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en-US" dirty="0">
                <a:latin typeface="Arial" pitchFamily="34" charset="0"/>
              </a:rPr>
              <a:t>How to determine which frame to be forwarded to LAN segment?  Similar to the routing problem...</a:t>
            </a:r>
          </a:p>
        </p:txBody>
      </p:sp>
      <p:grpSp>
        <p:nvGrpSpPr>
          <p:cNvPr id="66565" name="Group 55"/>
          <p:cNvGrpSpPr>
            <a:grpSpLocks/>
          </p:cNvGrpSpPr>
          <p:nvPr/>
        </p:nvGrpSpPr>
        <p:grpSpPr bwMode="auto">
          <a:xfrm>
            <a:off x="649373" y="1488762"/>
            <a:ext cx="7173912" cy="3317875"/>
            <a:chOff x="431" y="650"/>
            <a:chExt cx="4519" cy="2090"/>
          </a:xfrm>
        </p:grpSpPr>
        <p:sp>
          <p:nvSpPr>
            <p:cNvPr id="66569" name="Rectangle 7"/>
            <p:cNvSpPr>
              <a:spLocks noChangeArrowheads="1"/>
            </p:cNvSpPr>
            <p:nvPr/>
          </p:nvSpPr>
          <p:spPr bwMode="auto">
            <a:xfrm>
              <a:off x="2543" y="1914"/>
              <a:ext cx="224" cy="56"/>
            </a:xfrm>
            <a:prstGeom prst="rect">
              <a:avLst/>
            </a:prstGeom>
            <a:solidFill>
              <a:schemeClr val="hlink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l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"/>
                <a:defRPr sz="2400">
                  <a:solidFill>
                    <a:schemeClr val="tx1"/>
                  </a:solidFill>
                  <a:latin typeface="Century Schoolbook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/>
                <a:buChar char=""/>
                <a:defRPr sz="2100">
                  <a:solidFill>
                    <a:schemeClr val="tx1"/>
                  </a:solidFill>
                  <a:latin typeface="Century Schoolbook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itchFamily="2" charset="2"/>
                <a:buChar char=""/>
                <a:defRPr>
                  <a:solidFill>
                    <a:schemeClr val="tx1"/>
                  </a:solidFill>
                  <a:latin typeface="Century Schoolbook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itchFamily="2" charset="2"/>
                <a:buChar char=""/>
                <a:defRPr>
                  <a:solidFill>
                    <a:schemeClr val="tx1"/>
                  </a:solidFill>
                  <a:latin typeface="Century Schoolbook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/>
                <a:buChar char=""/>
                <a:defRPr sz="1600">
                  <a:solidFill>
                    <a:schemeClr val="tx1"/>
                  </a:solidFill>
                  <a:latin typeface="Century Schoolbook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/>
                <a:buChar char=""/>
                <a:defRPr sz="1600">
                  <a:solidFill>
                    <a:schemeClr val="tx1"/>
                  </a:solidFill>
                  <a:latin typeface="Century Schoolbook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/>
                <a:buChar char=""/>
                <a:defRPr sz="1600">
                  <a:solidFill>
                    <a:schemeClr val="tx1"/>
                  </a:solidFill>
                  <a:latin typeface="Century Schoolbook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/>
                <a:buChar char=""/>
                <a:defRPr sz="1600">
                  <a:solidFill>
                    <a:schemeClr val="tx1"/>
                  </a:solidFill>
                  <a:latin typeface="Century Schoolbook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/>
                <a:buChar char=""/>
                <a:defRPr sz="1600">
                  <a:solidFill>
                    <a:schemeClr val="tx1"/>
                  </a:solidFill>
                  <a:latin typeface="Century Schoolbook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>
                <a:latin typeface="Times New Roman" pitchFamily="18" charset="0"/>
              </a:endParaRPr>
            </a:p>
          </p:txBody>
        </p:sp>
        <p:graphicFrame>
          <p:nvGraphicFramePr>
            <p:cNvPr id="66570" name="Object 8"/>
            <p:cNvGraphicFramePr>
              <a:graphicFrameLocks noChangeAspect="1"/>
            </p:cNvGraphicFramePr>
            <p:nvPr/>
          </p:nvGraphicFramePr>
          <p:xfrm>
            <a:off x="771" y="2177"/>
            <a:ext cx="323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lip" r:id="rId3" imgW="1307263" imgH="1084139" progId="MS_ClipArt_Gallery.2">
                    <p:embed/>
                  </p:oleObj>
                </mc:Choice>
                <mc:Fallback>
                  <p:oleObj name="Clip" r:id="rId3" imgW="1307263" imgH="1084139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71" y="2177"/>
                          <a:ext cx="323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6571" name="Object 9"/>
            <p:cNvGraphicFramePr>
              <a:graphicFrameLocks noChangeAspect="1"/>
            </p:cNvGraphicFramePr>
            <p:nvPr/>
          </p:nvGraphicFramePr>
          <p:xfrm>
            <a:off x="2866" y="2188"/>
            <a:ext cx="323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lip" r:id="rId5" imgW="1307263" imgH="1084139" progId="MS_ClipArt_Gallery.2">
                    <p:embed/>
                  </p:oleObj>
                </mc:Choice>
                <mc:Fallback>
                  <p:oleObj name="Clip" r:id="rId5" imgW="1307263" imgH="1084139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66" y="2188"/>
                          <a:ext cx="323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6572" name="Object 10"/>
            <p:cNvGraphicFramePr>
              <a:graphicFrameLocks noChangeAspect="1"/>
            </p:cNvGraphicFramePr>
            <p:nvPr/>
          </p:nvGraphicFramePr>
          <p:xfrm>
            <a:off x="3496" y="2150"/>
            <a:ext cx="323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lip" r:id="rId6" imgW="1307263" imgH="1084139" progId="MS_ClipArt_Gallery.2">
                    <p:embed/>
                  </p:oleObj>
                </mc:Choice>
                <mc:Fallback>
                  <p:oleObj name="Clip" r:id="rId6" imgW="1307263" imgH="1084139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96" y="2150"/>
                          <a:ext cx="323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6573" name="Object 11"/>
            <p:cNvGraphicFramePr>
              <a:graphicFrameLocks noChangeAspect="1"/>
            </p:cNvGraphicFramePr>
            <p:nvPr/>
          </p:nvGraphicFramePr>
          <p:xfrm>
            <a:off x="1282" y="2198"/>
            <a:ext cx="323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lip" r:id="rId7" imgW="1307263" imgH="1084139" progId="MS_ClipArt_Gallery.2">
                    <p:embed/>
                  </p:oleObj>
                </mc:Choice>
                <mc:Fallback>
                  <p:oleObj name="Clip" r:id="rId7" imgW="1307263" imgH="1084139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82" y="2198"/>
                          <a:ext cx="323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6574" name="Rectangle 24"/>
            <p:cNvSpPr>
              <a:spLocks noChangeArrowheads="1"/>
            </p:cNvSpPr>
            <p:nvPr/>
          </p:nvSpPr>
          <p:spPr bwMode="auto">
            <a:xfrm>
              <a:off x="3969" y="1921"/>
              <a:ext cx="224" cy="56"/>
            </a:xfrm>
            <a:prstGeom prst="rect">
              <a:avLst/>
            </a:prstGeom>
            <a:solidFill>
              <a:schemeClr val="hlink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l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"/>
                <a:defRPr sz="2400">
                  <a:solidFill>
                    <a:schemeClr val="tx1"/>
                  </a:solidFill>
                  <a:latin typeface="Century Schoolbook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/>
                <a:buChar char=""/>
                <a:defRPr sz="2100">
                  <a:solidFill>
                    <a:schemeClr val="tx1"/>
                  </a:solidFill>
                  <a:latin typeface="Century Schoolbook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itchFamily="2" charset="2"/>
                <a:buChar char=""/>
                <a:defRPr>
                  <a:solidFill>
                    <a:schemeClr val="tx1"/>
                  </a:solidFill>
                  <a:latin typeface="Century Schoolbook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itchFamily="2" charset="2"/>
                <a:buChar char=""/>
                <a:defRPr>
                  <a:solidFill>
                    <a:schemeClr val="tx1"/>
                  </a:solidFill>
                  <a:latin typeface="Century Schoolbook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/>
                <a:buChar char=""/>
                <a:defRPr sz="1600">
                  <a:solidFill>
                    <a:schemeClr val="tx1"/>
                  </a:solidFill>
                  <a:latin typeface="Century Schoolbook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/>
                <a:buChar char=""/>
                <a:defRPr sz="1600">
                  <a:solidFill>
                    <a:schemeClr val="tx1"/>
                  </a:solidFill>
                  <a:latin typeface="Century Schoolbook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/>
                <a:buChar char=""/>
                <a:defRPr sz="1600">
                  <a:solidFill>
                    <a:schemeClr val="tx1"/>
                  </a:solidFill>
                  <a:latin typeface="Century Schoolbook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/>
                <a:buChar char=""/>
                <a:defRPr sz="1600">
                  <a:solidFill>
                    <a:schemeClr val="tx1"/>
                  </a:solidFill>
                  <a:latin typeface="Century Schoolbook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/>
                <a:buChar char=""/>
                <a:defRPr sz="1600">
                  <a:solidFill>
                    <a:schemeClr val="tx1"/>
                  </a:solidFill>
                  <a:latin typeface="Century Schoolbook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>
                <a:latin typeface="Times New Roman" pitchFamily="18" charset="0"/>
              </a:endParaRPr>
            </a:p>
          </p:txBody>
        </p:sp>
        <p:sp>
          <p:nvSpPr>
            <p:cNvPr id="66575" name="Rectangle 25"/>
            <p:cNvSpPr>
              <a:spLocks noChangeArrowheads="1"/>
            </p:cNvSpPr>
            <p:nvPr/>
          </p:nvSpPr>
          <p:spPr bwMode="auto">
            <a:xfrm>
              <a:off x="1154" y="1912"/>
              <a:ext cx="224" cy="56"/>
            </a:xfrm>
            <a:prstGeom prst="rect">
              <a:avLst/>
            </a:prstGeom>
            <a:solidFill>
              <a:schemeClr val="hlink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l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"/>
                <a:defRPr sz="2400">
                  <a:solidFill>
                    <a:schemeClr val="tx1"/>
                  </a:solidFill>
                  <a:latin typeface="Century Schoolbook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/>
                <a:buChar char=""/>
                <a:defRPr sz="2100">
                  <a:solidFill>
                    <a:schemeClr val="tx1"/>
                  </a:solidFill>
                  <a:latin typeface="Century Schoolbook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itchFamily="2" charset="2"/>
                <a:buChar char=""/>
                <a:defRPr>
                  <a:solidFill>
                    <a:schemeClr val="tx1"/>
                  </a:solidFill>
                  <a:latin typeface="Century Schoolbook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itchFamily="2" charset="2"/>
                <a:buChar char=""/>
                <a:defRPr>
                  <a:solidFill>
                    <a:schemeClr val="tx1"/>
                  </a:solidFill>
                  <a:latin typeface="Century Schoolbook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/>
                <a:buChar char=""/>
                <a:defRPr sz="1600">
                  <a:solidFill>
                    <a:schemeClr val="tx1"/>
                  </a:solidFill>
                  <a:latin typeface="Century Schoolbook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/>
                <a:buChar char=""/>
                <a:defRPr sz="1600">
                  <a:solidFill>
                    <a:schemeClr val="tx1"/>
                  </a:solidFill>
                  <a:latin typeface="Century Schoolbook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/>
                <a:buChar char=""/>
                <a:defRPr sz="1600">
                  <a:solidFill>
                    <a:schemeClr val="tx1"/>
                  </a:solidFill>
                  <a:latin typeface="Century Schoolbook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/>
                <a:buChar char=""/>
                <a:defRPr sz="1600">
                  <a:solidFill>
                    <a:schemeClr val="tx1"/>
                  </a:solidFill>
                  <a:latin typeface="Century Schoolbook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/>
                <a:buChar char=""/>
                <a:defRPr sz="1600">
                  <a:solidFill>
                    <a:schemeClr val="tx1"/>
                  </a:solidFill>
                  <a:latin typeface="Century Schoolbook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>
                <a:latin typeface="Times New Roman" pitchFamily="18" charset="0"/>
              </a:endParaRPr>
            </a:p>
          </p:txBody>
        </p:sp>
        <p:graphicFrame>
          <p:nvGraphicFramePr>
            <p:cNvPr id="66576" name="Object 26"/>
            <p:cNvGraphicFramePr>
              <a:graphicFrameLocks noChangeAspect="1"/>
            </p:cNvGraphicFramePr>
            <p:nvPr/>
          </p:nvGraphicFramePr>
          <p:xfrm>
            <a:off x="2011" y="2061"/>
            <a:ext cx="323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lip" r:id="rId8" imgW="1307263" imgH="1084139" progId="MS_ClipArt_Gallery.2">
                    <p:embed/>
                  </p:oleObj>
                </mc:Choice>
                <mc:Fallback>
                  <p:oleObj name="Clip" r:id="rId8" imgW="1307263" imgH="1084139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11" y="2061"/>
                          <a:ext cx="323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6577" name="Object 27"/>
            <p:cNvGraphicFramePr>
              <a:graphicFrameLocks noChangeAspect="1"/>
            </p:cNvGraphicFramePr>
            <p:nvPr/>
          </p:nvGraphicFramePr>
          <p:xfrm>
            <a:off x="2350" y="2458"/>
            <a:ext cx="323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lip" r:id="rId9" imgW="1307263" imgH="1084139" progId="MS_ClipArt_Gallery.2">
                    <p:embed/>
                  </p:oleObj>
                </mc:Choice>
                <mc:Fallback>
                  <p:oleObj name="Clip" r:id="rId9" imgW="1307263" imgH="1084139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50" y="2458"/>
                          <a:ext cx="323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6578" name="Object 28"/>
            <p:cNvGraphicFramePr>
              <a:graphicFrameLocks noChangeAspect="1"/>
            </p:cNvGraphicFramePr>
            <p:nvPr/>
          </p:nvGraphicFramePr>
          <p:xfrm>
            <a:off x="4627" y="2035"/>
            <a:ext cx="323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lip" r:id="rId10" imgW="1307263" imgH="1084139" progId="MS_ClipArt_Gallery.2">
                    <p:embed/>
                  </p:oleObj>
                </mc:Choice>
                <mc:Fallback>
                  <p:oleObj name="Clip" r:id="rId10" imgW="1307263" imgH="1084139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27" y="2035"/>
                          <a:ext cx="323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6579" name="Object 29"/>
            <p:cNvGraphicFramePr>
              <a:graphicFrameLocks noChangeAspect="1"/>
            </p:cNvGraphicFramePr>
            <p:nvPr/>
          </p:nvGraphicFramePr>
          <p:xfrm>
            <a:off x="4043" y="2342"/>
            <a:ext cx="323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lip" r:id="rId11" imgW="1307263" imgH="1084139" progId="MS_ClipArt_Gallery.2">
                    <p:embed/>
                  </p:oleObj>
                </mc:Choice>
                <mc:Fallback>
                  <p:oleObj name="Clip" r:id="rId11" imgW="1307263" imgH="1084139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43" y="2342"/>
                          <a:ext cx="323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6580" name="Object 30"/>
            <p:cNvGraphicFramePr>
              <a:graphicFrameLocks noChangeAspect="1"/>
            </p:cNvGraphicFramePr>
            <p:nvPr/>
          </p:nvGraphicFramePr>
          <p:xfrm>
            <a:off x="431" y="1779"/>
            <a:ext cx="323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lip" r:id="rId12" imgW="1307263" imgH="1084139" progId="MS_ClipArt_Gallery.2">
                    <p:embed/>
                  </p:oleObj>
                </mc:Choice>
                <mc:Fallback>
                  <p:oleObj name="Clip" r:id="rId12" imgW="1307263" imgH="1084139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1" y="1779"/>
                          <a:ext cx="323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6581" name="Line 31"/>
            <p:cNvSpPr>
              <a:spLocks noChangeShapeType="1"/>
            </p:cNvSpPr>
            <p:nvPr/>
          </p:nvSpPr>
          <p:spPr bwMode="auto">
            <a:xfrm flipH="1">
              <a:off x="722" y="1915"/>
              <a:ext cx="43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6582" name="Line 32"/>
            <p:cNvSpPr>
              <a:spLocks noChangeShapeType="1"/>
            </p:cNvSpPr>
            <p:nvPr/>
          </p:nvSpPr>
          <p:spPr bwMode="auto">
            <a:xfrm flipH="1">
              <a:off x="1022" y="1955"/>
              <a:ext cx="211" cy="2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6583" name="Line 33"/>
            <p:cNvSpPr>
              <a:spLocks noChangeShapeType="1"/>
            </p:cNvSpPr>
            <p:nvPr/>
          </p:nvSpPr>
          <p:spPr bwMode="auto">
            <a:xfrm>
              <a:off x="1347" y="1979"/>
              <a:ext cx="56" cy="2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6584" name="Line 34"/>
            <p:cNvSpPr>
              <a:spLocks noChangeShapeType="1"/>
            </p:cNvSpPr>
            <p:nvPr/>
          </p:nvSpPr>
          <p:spPr bwMode="auto">
            <a:xfrm flipH="1">
              <a:off x="2312" y="1947"/>
              <a:ext cx="268" cy="17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6585" name="Line 36"/>
            <p:cNvSpPr>
              <a:spLocks noChangeShapeType="1"/>
            </p:cNvSpPr>
            <p:nvPr/>
          </p:nvSpPr>
          <p:spPr bwMode="auto">
            <a:xfrm flipH="1">
              <a:off x="2555" y="1963"/>
              <a:ext cx="98" cy="4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6586" name="Line 37"/>
            <p:cNvSpPr>
              <a:spLocks noChangeShapeType="1"/>
            </p:cNvSpPr>
            <p:nvPr/>
          </p:nvSpPr>
          <p:spPr bwMode="auto">
            <a:xfrm>
              <a:off x="2791" y="1915"/>
              <a:ext cx="178" cy="3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6587" name="Line 38"/>
            <p:cNvSpPr>
              <a:spLocks noChangeShapeType="1"/>
            </p:cNvSpPr>
            <p:nvPr/>
          </p:nvSpPr>
          <p:spPr bwMode="auto">
            <a:xfrm flipH="1">
              <a:off x="3781" y="1979"/>
              <a:ext cx="332" cy="20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6588" name="Line 39"/>
            <p:cNvSpPr>
              <a:spLocks noChangeShapeType="1"/>
            </p:cNvSpPr>
            <p:nvPr/>
          </p:nvSpPr>
          <p:spPr bwMode="auto">
            <a:xfrm flipH="1">
              <a:off x="4170" y="1955"/>
              <a:ext cx="8" cy="3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6589" name="Line 40"/>
            <p:cNvSpPr>
              <a:spLocks noChangeShapeType="1"/>
            </p:cNvSpPr>
            <p:nvPr/>
          </p:nvSpPr>
          <p:spPr bwMode="auto">
            <a:xfrm>
              <a:off x="4267" y="1890"/>
              <a:ext cx="398" cy="20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66590" name="Group 41"/>
            <p:cNvGrpSpPr>
              <a:grpSpLocks/>
            </p:cNvGrpSpPr>
            <p:nvPr/>
          </p:nvGrpSpPr>
          <p:grpSpPr bwMode="auto">
            <a:xfrm>
              <a:off x="2583" y="698"/>
              <a:ext cx="288" cy="209"/>
              <a:chOff x="620" y="1640"/>
              <a:chExt cx="288" cy="209"/>
            </a:xfrm>
          </p:grpSpPr>
          <p:sp>
            <p:nvSpPr>
              <p:cNvPr id="66598" name="Line 42"/>
              <p:cNvSpPr>
                <a:spLocks noChangeShapeType="1"/>
              </p:cNvSpPr>
              <p:nvPr/>
            </p:nvSpPr>
            <p:spPr bwMode="auto">
              <a:xfrm>
                <a:off x="908" y="1640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6599" name="Rectangle 43"/>
              <p:cNvSpPr>
                <a:spLocks noChangeArrowheads="1"/>
              </p:cNvSpPr>
              <p:nvPr/>
            </p:nvSpPr>
            <p:spPr bwMode="auto">
              <a:xfrm>
                <a:off x="620" y="1784"/>
                <a:ext cx="267" cy="65"/>
              </a:xfrm>
              <a:prstGeom prst="rect">
                <a:avLst/>
              </a:prstGeom>
              <a:solidFill>
                <a:schemeClr val="hlink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l"/>
              </a:scene3d>
              <a:sp3d extrusionH="430200" prstMaterial="legacyMatte">
                <a:bevelT w="13500" h="13500" prst="angle"/>
                <a:bevelB w="13500" h="13500" prst="angle"/>
                <a:extrusionClr>
                  <a:schemeClr val="hlink"/>
                </a:extrusion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flatTx/>
              </a:bodyPr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70000"/>
                  <a:buFont typeface="Wingdings" pitchFamily="2" charset="2"/>
                  <a:buChar char=""/>
                  <a:defRPr sz="2400">
                    <a:solidFill>
                      <a:schemeClr val="tx1"/>
                    </a:solidFill>
                    <a:latin typeface="Century Schoolbook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80000"/>
                  <a:buFont typeface="Wingdings 2"/>
                  <a:buChar char=""/>
                  <a:defRPr sz="2100">
                    <a:solidFill>
                      <a:schemeClr val="tx1"/>
                    </a:solidFill>
                    <a:latin typeface="Century Schoolbook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E0752F"/>
                  </a:buClr>
                  <a:buSzPct val="60000"/>
                  <a:buFont typeface="Wingdings" pitchFamily="2" charset="2"/>
                  <a:buChar char=""/>
                  <a:defRPr>
                    <a:solidFill>
                      <a:schemeClr val="tx1"/>
                    </a:solidFill>
                    <a:latin typeface="Century Schoolbook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EC3AE"/>
                  </a:buClr>
                  <a:buSzPct val="60000"/>
                  <a:buFont typeface="Wingdings" pitchFamily="2" charset="2"/>
                  <a:buChar char=""/>
                  <a:defRPr>
                    <a:solidFill>
                      <a:schemeClr val="tx1"/>
                    </a:solidFill>
                    <a:latin typeface="Century Schoolbook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BDCAE9"/>
                  </a:buClr>
                  <a:buSzPct val="68000"/>
                  <a:buFont typeface="Wingdings 2"/>
                  <a:buChar char=""/>
                  <a:defRPr sz="1600">
                    <a:solidFill>
                      <a:schemeClr val="tx1"/>
                    </a:solidFill>
                    <a:latin typeface="Century Schoolbook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/>
                  <a:buChar char=""/>
                  <a:defRPr sz="1600">
                    <a:solidFill>
                      <a:schemeClr val="tx1"/>
                    </a:solidFill>
                    <a:latin typeface="Century Schoolbook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/>
                  <a:buChar char=""/>
                  <a:defRPr sz="1600">
                    <a:solidFill>
                      <a:schemeClr val="tx1"/>
                    </a:solidFill>
                    <a:latin typeface="Century Schoolbook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/>
                  <a:buChar char=""/>
                  <a:defRPr sz="1600">
                    <a:solidFill>
                      <a:schemeClr val="tx1"/>
                    </a:solidFill>
                    <a:latin typeface="Century Schoolbook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/>
                  <a:buChar char=""/>
                  <a:defRPr sz="1600">
                    <a:solidFill>
                      <a:schemeClr val="tx1"/>
                    </a:solidFill>
                    <a:latin typeface="Century Schoolbook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>
                  <a:latin typeface="Times New Roman" pitchFamily="18" charset="0"/>
                </a:endParaRPr>
              </a:p>
            </p:txBody>
          </p:sp>
          <p:grpSp>
            <p:nvGrpSpPr>
              <p:cNvPr id="66600" name="Group 44"/>
              <p:cNvGrpSpPr>
                <a:grpSpLocks/>
              </p:cNvGrpSpPr>
              <p:nvPr/>
            </p:nvGrpSpPr>
            <p:grpSpPr bwMode="auto">
              <a:xfrm>
                <a:off x="764" y="1688"/>
                <a:ext cx="109" cy="91"/>
                <a:chOff x="576" y="3456"/>
                <a:chExt cx="288" cy="240"/>
              </a:xfrm>
            </p:grpSpPr>
            <p:sp>
              <p:nvSpPr>
                <p:cNvPr id="66601" name="Line 45"/>
                <p:cNvSpPr>
                  <a:spLocks noChangeShapeType="1"/>
                </p:cNvSpPr>
                <p:nvPr/>
              </p:nvSpPr>
              <p:spPr bwMode="auto">
                <a:xfrm>
                  <a:off x="624" y="3456"/>
                  <a:ext cx="192" cy="24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66602" name="Line 46"/>
                <p:cNvSpPr>
                  <a:spLocks noChangeShapeType="1"/>
                </p:cNvSpPr>
                <p:nvPr/>
              </p:nvSpPr>
              <p:spPr bwMode="auto">
                <a:xfrm flipH="1">
                  <a:off x="576" y="3456"/>
                  <a:ext cx="288" cy="24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sp>
          <p:nvSpPr>
            <p:cNvPr id="66591" name="Line 47"/>
            <p:cNvSpPr>
              <a:spLocks noChangeShapeType="1"/>
            </p:cNvSpPr>
            <p:nvPr/>
          </p:nvSpPr>
          <p:spPr bwMode="auto">
            <a:xfrm flipH="1">
              <a:off x="1339" y="909"/>
              <a:ext cx="1290" cy="8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6592" name="Line 48"/>
            <p:cNvSpPr>
              <a:spLocks noChangeShapeType="1"/>
            </p:cNvSpPr>
            <p:nvPr/>
          </p:nvSpPr>
          <p:spPr bwMode="auto">
            <a:xfrm>
              <a:off x="2750" y="901"/>
              <a:ext cx="0" cy="9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6593" name="Line 50"/>
            <p:cNvSpPr>
              <a:spLocks noChangeShapeType="1"/>
            </p:cNvSpPr>
            <p:nvPr/>
          </p:nvSpPr>
          <p:spPr bwMode="auto">
            <a:xfrm flipH="1" flipV="1">
              <a:off x="2872" y="860"/>
              <a:ext cx="1160" cy="102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6594" name="Text Box 51"/>
            <p:cNvSpPr txBox="1">
              <a:spLocks noChangeArrowheads="1"/>
            </p:cNvSpPr>
            <p:nvPr/>
          </p:nvSpPr>
          <p:spPr bwMode="auto">
            <a:xfrm>
              <a:off x="1476" y="1749"/>
              <a:ext cx="35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"/>
                <a:defRPr sz="2400">
                  <a:solidFill>
                    <a:schemeClr val="tx1"/>
                  </a:solidFill>
                  <a:latin typeface="Century Schoolbook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/>
                <a:buChar char=""/>
                <a:defRPr sz="2100">
                  <a:solidFill>
                    <a:schemeClr val="tx1"/>
                  </a:solidFill>
                  <a:latin typeface="Century Schoolbook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itchFamily="2" charset="2"/>
                <a:buChar char=""/>
                <a:defRPr>
                  <a:solidFill>
                    <a:schemeClr val="tx1"/>
                  </a:solidFill>
                  <a:latin typeface="Century Schoolbook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itchFamily="2" charset="2"/>
                <a:buChar char=""/>
                <a:defRPr>
                  <a:solidFill>
                    <a:schemeClr val="tx1"/>
                  </a:solidFill>
                  <a:latin typeface="Century Schoolbook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/>
                <a:buChar char=""/>
                <a:defRPr sz="1600">
                  <a:solidFill>
                    <a:schemeClr val="tx1"/>
                  </a:solidFill>
                  <a:latin typeface="Century Schoolbook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/>
                <a:buChar char=""/>
                <a:defRPr sz="1600">
                  <a:solidFill>
                    <a:schemeClr val="tx1"/>
                  </a:solidFill>
                  <a:latin typeface="Century Schoolbook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/>
                <a:buChar char=""/>
                <a:defRPr sz="1600">
                  <a:solidFill>
                    <a:schemeClr val="tx1"/>
                  </a:solidFill>
                  <a:latin typeface="Century Schoolbook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/>
                <a:buChar char=""/>
                <a:defRPr sz="1600">
                  <a:solidFill>
                    <a:schemeClr val="tx1"/>
                  </a:solidFill>
                  <a:latin typeface="Century Schoolbook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/>
                <a:buChar char=""/>
                <a:defRPr sz="1600">
                  <a:solidFill>
                    <a:schemeClr val="tx1"/>
                  </a:solidFill>
                  <a:latin typeface="Century Schoolbook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Arial" pitchFamily="34" charset="0"/>
                </a:rPr>
                <a:t>hub</a:t>
              </a:r>
            </a:p>
          </p:txBody>
        </p:sp>
        <p:sp>
          <p:nvSpPr>
            <p:cNvPr id="66595" name="Text Box 52"/>
            <p:cNvSpPr txBox="1">
              <a:spLocks noChangeArrowheads="1"/>
            </p:cNvSpPr>
            <p:nvPr/>
          </p:nvSpPr>
          <p:spPr bwMode="auto">
            <a:xfrm>
              <a:off x="2871" y="1753"/>
              <a:ext cx="359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"/>
                <a:defRPr sz="2400">
                  <a:solidFill>
                    <a:schemeClr val="tx1"/>
                  </a:solidFill>
                  <a:latin typeface="Century Schoolbook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/>
                <a:buChar char=""/>
                <a:defRPr sz="2100">
                  <a:solidFill>
                    <a:schemeClr val="tx1"/>
                  </a:solidFill>
                  <a:latin typeface="Century Schoolbook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itchFamily="2" charset="2"/>
                <a:buChar char=""/>
                <a:defRPr>
                  <a:solidFill>
                    <a:schemeClr val="tx1"/>
                  </a:solidFill>
                  <a:latin typeface="Century Schoolbook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itchFamily="2" charset="2"/>
                <a:buChar char=""/>
                <a:defRPr>
                  <a:solidFill>
                    <a:schemeClr val="tx1"/>
                  </a:solidFill>
                  <a:latin typeface="Century Schoolbook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/>
                <a:buChar char=""/>
                <a:defRPr sz="1600">
                  <a:solidFill>
                    <a:schemeClr val="tx1"/>
                  </a:solidFill>
                  <a:latin typeface="Century Schoolbook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/>
                <a:buChar char=""/>
                <a:defRPr sz="1600">
                  <a:solidFill>
                    <a:schemeClr val="tx1"/>
                  </a:solidFill>
                  <a:latin typeface="Century Schoolbook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/>
                <a:buChar char=""/>
                <a:defRPr sz="1600">
                  <a:solidFill>
                    <a:schemeClr val="tx1"/>
                  </a:solidFill>
                  <a:latin typeface="Century Schoolbook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/>
                <a:buChar char=""/>
                <a:defRPr sz="1600">
                  <a:solidFill>
                    <a:schemeClr val="tx1"/>
                  </a:solidFill>
                  <a:latin typeface="Century Schoolbook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/>
                <a:buChar char=""/>
                <a:defRPr sz="1600">
                  <a:solidFill>
                    <a:schemeClr val="tx1"/>
                  </a:solidFill>
                  <a:latin typeface="Century Schoolbook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Arial" pitchFamily="34" charset="0"/>
                </a:rPr>
                <a:t>hub</a:t>
              </a:r>
            </a:p>
          </p:txBody>
        </p:sp>
        <p:sp>
          <p:nvSpPr>
            <p:cNvPr id="66596" name="Text Box 53"/>
            <p:cNvSpPr txBox="1">
              <a:spLocks noChangeArrowheads="1"/>
            </p:cNvSpPr>
            <p:nvPr/>
          </p:nvSpPr>
          <p:spPr bwMode="auto">
            <a:xfrm>
              <a:off x="4290" y="1648"/>
              <a:ext cx="359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"/>
                <a:defRPr sz="2400">
                  <a:solidFill>
                    <a:schemeClr val="tx1"/>
                  </a:solidFill>
                  <a:latin typeface="Century Schoolbook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/>
                <a:buChar char=""/>
                <a:defRPr sz="2100">
                  <a:solidFill>
                    <a:schemeClr val="tx1"/>
                  </a:solidFill>
                  <a:latin typeface="Century Schoolbook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itchFamily="2" charset="2"/>
                <a:buChar char=""/>
                <a:defRPr>
                  <a:solidFill>
                    <a:schemeClr val="tx1"/>
                  </a:solidFill>
                  <a:latin typeface="Century Schoolbook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itchFamily="2" charset="2"/>
                <a:buChar char=""/>
                <a:defRPr>
                  <a:solidFill>
                    <a:schemeClr val="tx1"/>
                  </a:solidFill>
                  <a:latin typeface="Century Schoolbook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/>
                <a:buChar char=""/>
                <a:defRPr sz="1600">
                  <a:solidFill>
                    <a:schemeClr val="tx1"/>
                  </a:solidFill>
                  <a:latin typeface="Century Schoolbook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/>
                <a:buChar char=""/>
                <a:defRPr sz="1600">
                  <a:solidFill>
                    <a:schemeClr val="tx1"/>
                  </a:solidFill>
                  <a:latin typeface="Century Schoolbook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/>
                <a:buChar char=""/>
                <a:defRPr sz="1600">
                  <a:solidFill>
                    <a:schemeClr val="tx1"/>
                  </a:solidFill>
                  <a:latin typeface="Century Schoolbook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/>
                <a:buChar char=""/>
                <a:defRPr sz="1600">
                  <a:solidFill>
                    <a:schemeClr val="tx1"/>
                  </a:solidFill>
                  <a:latin typeface="Century Schoolbook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/>
                <a:buChar char=""/>
                <a:defRPr sz="1600">
                  <a:solidFill>
                    <a:schemeClr val="tx1"/>
                  </a:solidFill>
                  <a:latin typeface="Century Schoolbook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Arial" pitchFamily="34" charset="0"/>
                </a:rPr>
                <a:t>hub</a:t>
              </a:r>
            </a:p>
          </p:txBody>
        </p:sp>
        <p:sp>
          <p:nvSpPr>
            <p:cNvPr id="66597" name="Text Box 54"/>
            <p:cNvSpPr txBox="1">
              <a:spLocks noChangeArrowheads="1"/>
            </p:cNvSpPr>
            <p:nvPr/>
          </p:nvSpPr>
          <p:spPr bwMode="auto">
            <a:xfrm>
              <a:off x="2976" y="650"/>
              <a:ext cx="520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"/>
                <a:defRPr sz="2400">
                  <a:solidFill>
                    <a:schemeClr val="tx1"/>
                  </a:solidFill>
                  <a:latin typeface="Century Schoolbook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/>
                <a:buChar char=""/>
                <a:defRPr sz="2100">
                  <a:solidFill>
                    <a:schemeClr val="tx1"/>
                  </a:solidFill>
                  <a:latin typeface="Century Schoolbook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itchFamily="2" charset="2"/>
                <a:buChar char=""/>
                <a:defRPr>
                  <a:solidFill>
                    <a:schemeClr val="tx1"/>
                  </a:solidFill>
                  <a:latin typeface="Century Schoolbook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itchFamily="2" charset="2"/>
                <a:buChar char=""/>
                <a:defRPr>
                  <a:solidFill>
                    <a:schemeClr val="tx1"/>
                  </a:solidFill>
                  <a:latin typeface="Century Schoolbook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/>
                <a:buChar char=""/>
                <a:defRPr sz="1600">
                  <a:solidFill>
                    <a:schemeClr val="tx1"/>
                  </a:solidFill>
                  <a:latin typeface="Century Schoolbook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/>
                <a:buChar char=""/>
                <a:defRPr sz="1600">
                  <a:solidFill>
                    <a:schemeClr val="tx1"/>
                  </a:solidFill>
                  <a:latin typeface="Century Schoolbook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/>
                <a:buChar char=""/>
                <a:defRPr sz="1600">
                  <a:solidFill>
                    <a:schemeClr val="tx1"/>
                  </a:solidFill>
                  <a:latin typeface="Century Schoolbook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/>
                <a:buChar char=""/>
                <a:defRPr sz="1600">
                  <a:solidFill>
                    <a:schemeClr val="tx1"/>
                  </a:solidFill>
                  <a:latin typeface="Century Schoolbook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/>
                <a:buChar char=""/>
                <a:defRPr sz="1600">
                  <a:solidFill>
                    <a:schemeClr val="tx1"/>
                  </a:solidFill>
                  <a:latin typeface="Century Schoolbook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Arial" pitchFamily="34" charset="0"/>
                </a:rPr>
                <a:t>switch</a:t>
              </a:r>
            </a:p>
          </p:txBody>
        </p:sp>
      </p:grpSp>
      <p:sp>
        <p:nvSpPr>
          <p:cNvPr id="66566" name="Text Box 56"/>
          <p:cNvSpPr txBox="1">
            <a:spLocks noChangeArrowheads="1"/>
          </p:cNvSpPr>
          <p:nvPr/>
        </p:nvSpPr>
        <p:spPr bwMode="auto">
          <a:xfrm>
            <a:off x="3746500" y="1354138"/>
            <a:ext cx="31290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itchFamily="34" charset="0"/>
              </a:rPr>
              <a:t>1</a:t>
            </a:r>
          </a:p>
        </p:txBody>
      </p:sp>
      <p:sp>
        <p:nvSpPr>
          <p:cNvPr id="66567" name="Text Box 57"/>
          <p:cNvSpPr txBox="1">
            <a:spLocks noChangeArrowheads="1"/>
          </p:cNvSpPr>
          <p:nvPr/>
        </p:nvSpPr>
        <p:spPr bwMode="auto">
          <a:xfrm>
            <a:off x="4079876" y="1676401"/>
            <a:ext cx="31290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itchFamily="34" charset="0"/>
              </a:rPr>
              <a:t>2</a:t>
            </a:r>
          </a:p>
        </p:txBody>
      </p:sp>
      <p:sp>
        <p:nvSpPr>
          <p:cNvPr id="66568" name="Text Box 58"/>
          <p:cNvSpPr txBox="1">
            <a:spLocks noChangeArrowheads="1"/>
          </p:cNvSpPr>
          <p:nvPr/>
        </p:nvSpPr>
        <p:spPr bwMode="auto">
          <a:xfrm>
            <a:off x="4545013" y="1612901"/>
            <a:ext cx="31290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51067543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Footer Placeholder 4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0" dirty="0">
                <a:latin typeface="Arial" charset="0"/>
              </a:rPr>
              <a:t>Link Layer</a:t>
            </a:r>
          </a:p>
        </p:txBody>
      </p:sp>
      <p:sp>
        <p:nvSpPr>
          <p:cNvPr id="6144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r>
              <a:rPr lang="en-US" altLang="en-US" sz="1200" i="0">
                <a:latin typeface="Arial" pitchFamily="34" charset="0"/>
              </a:rPr>
              <a:t>5-</a:t>
            </a:r>
            <a:fld id="{02891CD2-21F4-41F5-AED7-E2D0CBFE8856}" type="slidenum">
              <a:rPr lang="en-US" altLang="en-US" sz="1200" i="0">
                <a:latin typeface="Arial" pitchFamily="34" charset="0"/>
              </a:rPr>
              <a:pPr/>
              <a:t>71</a:t>
            </a:fld>
            <a:endParaRPr lang="en-US" altLang="en-US" sz="1200" i="0">
              <a:latin typeface="Arial" pitchFamily="34" charset="0"/>
            </a:endParaRPr>
          </a:p>
        </p:txBody>
      </p:sp>
      <p:sp>
        <p:nvSpPr>
          <p:cNvPr id="61444" name="Rectangle 2"/>
          <p:cNvSpPr>
            <a:spLocks noGrp="1" noChangeArrowheads="1"/>
          </p:cNvSpPr>
          <p:nvPr>
            <p:ph type="title"/>
          </p:nvPr>
        </p:nvSpPr>
        <p:spPr>
          <a:xfrm>
            <a:off x="546100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>
                <a:ea typeface="ＭＳ Ｐゴシック" charset="0"/>
                <a:cs typeface="+mj-cs"/>
              </a:rPr>
              <a:t>Ethernet switch</a:t>
            </a:r>
          </a:p>
        </p:txBody>
      </p:sp>
      <p:sp>
        <p:nvSpPr>
          <p:cNvPr id="614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6425" y="1071563"/>
            <a:ext cx="8001000" cy="4640262"/>
          </a:xfrm>
        </p:spPr>
        <p:txBody>
          <a:bodyPr>
            <a:normAutofit lnSpcReduction="10000"/>
          </a:bodyPr>
          <a:lstStyle/>
          <a:p>
            <a:r>
              <a:rPr lang="en-US" altLang="en-US">
                <a:solidFill>
                  <a:srgbClr val="CC0000"/>
                </a:solidFill>
              </a:rPr>
              <a:t>link-layer device: takes an </a:t>
            </a:r>
            <a:r>
              <a:rPr lang="en-US" altLang="en-US" i="1">
                <a:solidFill>
                  <a:srgbClr val="CC0000"/>
                </a:solidFill>
              </a:rPr>
              <a:t>active</a:t>
            </a:r>
            <a:r>
              <a:rPr lang="en-US" altLang="en-US">
                <a:solidFill>
                  <a:srgbClr val="CC0000"/>
                </a:solidFill>
              </a:rPr>
              <a:t> role</a:t>
            </a:r>
          </a:p>
          <a:p>
            <a:pPr lvl="1"/>
            <a:r>
              <a:rPr lang="en-US" altLang="en-US" sz="2800"/>
              <a:t>store, forward Ethernet frames</a:t>
            </a:r>
          </a:p>
          <a:p>
            <a:pPr lvl="1"/>
            <a:r>
              <a:rPr lang="en-US" altLang="en-US" sz="2800"/>
              <a:t>examine incoming frame</a:t>
            </a:r>
            <a:r>
              <a:rPr lang="ja-JP" altLang="en-US" sz="2800"/>
              <a:t>’</a:t>
            </a:r>
            <a:r>
              <a:rPr lang="en-US" altLang="ja-JP" sz="2800"/>
              <a:t>s MAC address, </a:t>
            </a:r>
            <a:r>
              <a:rPr lang="en-US" altLang="ja-JP" sz="2800">
                <a:solidFill>
                  <a:srgbClr val="CC0000"/>
                </a:solidFill>
              </a:rPr>
              <a:t>selectively</a:t>
            </a:r>
            <a:r>
              <a:rPr lang="en-US" altLang="ja-JP" sz="2800"/>
              <a:t> forward  frame to one-or-more outgoing links when frame is to be forwarded on segment, uses CSMA/CD to access segment</a:t>
            </a:r>
          </a:p>
          <a:p>
            <a:r>
              <a:rPr lang="en-US" altLang="en-US" i="1">
                <a:solidFill>
                  <a:srgbClr val="CC0000"/>
                </a:solidFill>
              </a:rPr>
              <a:t>transparent</a:t>
            </a:r>
          </a:p>
          <a:p>
            <a:pPr lvl="1"/>
            <a:r>
              <a:rPr lang="en-US" altLang="en-US" sz="2800"/>
              <a:t>hosts are unaware of presence of switches</a:t>
            </a:r>
          </a:p>
          <a:p>
            <a:r>
              <a:rPr lang="en-US" altLang="en-US" i="1">
                <a:solidFill>
                  <a:srgbClr val="CC0000"/>
                </a:solidFill>
              </a:rPr>
              <a:t>plug-and-play, self-learning</a:t>
            </a:r>
          </a:p>
          <a:p>
            <a:pPr lvl="1"/>
            <a:r>
              <a:rPr lang="en-US" altLang="en-US" sz="2800"/>
              <a:t>switches do not need to be configured</a:t>
            </a:r>
          </a:p>
          <a:p>
            <a:endParaRPr lang="en-US" altLang="en-US" sz="2400"/>
          </a:p>
        </p:txBody>
      </p:sp>
      <p:pic>
        <p:nvPicPr>
          <p:cNvPr id="160773" name="Picture 24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25" y="793750"/>
            <a:ext cx="3656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507214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Footer Placeholder 4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0" dirty="0">
                <a:latin typeface="Arial" charset="0"/>
              </a:rPr>
              <a:t>Link Layer</a:t>
            </a:r>
          </a:p>
        </p:txBody>
      </p:sp>
      <p:sp>
        <p:nvSpPr>
          <p:cNvPr id="6246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r>
              <a:rPr lang="en-US" altLang="en-US" sz="1200" i="0">
                <a:latin typeface="Arial" pitchFamily="34" charset="0"/>
              </a:rPr>
              <a:t>5-</a:t>
            </a:r>
            <a:fld id="{6C28A1BB-A590-419E-8827-13A24E32D799}" type="slidenum">
              <a:rPr lang="en-US" altLang="en-US" sz="1200" i="0">
                <a:latin typeface="Arial" pitchFamily="34" charset="0"/>
              </a:rPr>
              <a:pPr/>
              <a:t>72</a:t>
            </a:fld>
            <a:endParaRPr lang="en-US" altLang="en-US" sz="1200" i="0">
              <a:latin typeface="Arial" pitchFamily="34" charset="0"/>
            </a:endParaRPr>
          </a:p>
        </p:txBody>
      </p:sp>
      <p:sp>
        <p:nvSpPr>
          <p:cNvPr id="62468" name="Rectangle 2"/>
          <p:cNvSpPr>
            <a:spLocks noGrp="1" noChangeArrowheads="1"/>
          </p:cNvSpPr>
          <p:nvPr>
            <p:ph type="title"/>
          </p:nvPr>
        </p:nvSpPr>
        <p:spPr>
          <a:xfrm>
            <a:off x="288925" y="136525"/>
            <a:ext cx="8469313" cy="1143000"/>
          </a:xfrm>
        </p:spPr>
        <p:txBody>
          <a:bodyPr/>
          <a:lstStyle/>
          <a:p>
            <a:pPr>
              <a:defRPr/>
            </a:pPr>
            <a:r>
              <a:rPr lang="en-US" sz="3600">
                <a:ea typeface="ＭＳ Ｐゴシック" charset="0"/>
                <a:cs typeface="+mj-cs"/>
              </a:rPr>
              <a:t>Switch: </a:t>
            </a:r>
            <a:r>
              <a:rPr lang="en-US" sz="3600" i="1">
                <a:ea typeface="ＭＳ Ｐゴシック" charset="0"/>
                <a:cs typeface="+mj-cs"/>
              </a:rPr>
              <a:t>multiple</a:t>
            </a:r>
            <a:r>
              <a:rPr lang="en-US" sz="3600">
                <a:ea typeface="ＭＳ Ｐゴシック" charset="0"/>
                <a:cs typeface="+mj-cs"/>
              </a:rPr>
              <a:t> simultaneous transmissions</a:t>
            </a:r>
          </a:p>
        </p:txBody>
      </p:sp>
      <p:sp>
        <p:nvSpPr>
          <p:cNvPr id="624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2113" y="1393825"/>
            <a:ext cx="4503737" cy="45767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/>
              <a:t>hosts have dedicated, direct connection to switch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switches buffer packets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Ethernet protocol used on </a:t>
            </a:r>
            <a:r>
              <a:rPr lang="en-US" altLang="en-US" sz="2400" i="1"/>
              <a:t>each</a:t>
            </a:r>
            <a:r>
              <a:rPr lang="en-US" altLang="en-US" sz="2400"/>
              <a:t> incoming link, but no collisions; full duplex</a:t>
            </a:r>
          </a:p>
          <a:p>
            <a:pPr lvl="1"/>
            <a:r>
              <a:rPr lang="en-US" altLang="en-US"/>
              <a:t>each link is its own collision domain</a:t>
            </a:r>
          </a:p>
          <a:p>
            <a:pPr>
              <a:lnSpc>
                <a:spcPct val="90000"/>
              </a:lnSpc>
            </a:pPr>
            <a:r>
              <a:rPr lang="en-US" altLang="en-US" sz="2400" i="1">
                <a:solidFill>
                  <a:srgbClr val="CC0000"/>
                </a:solidFill>
              </a:rPr>
              <a:t>switching:</a:t>
            </a:r>
            <a:r>
              <a:rPr lang="en-US" altLang="en-US" sz="2400">
                <a:solidFill>
                  <a:srgbClr val="CC0000"/>
                </a:solidFill>
              </a:rPr>
              <a:t> </a:t>
            </a:r>
            <a:r>
              <a:rPr lang="en-US" altLang="en-US" sz="2400"/>
              <a:t>A-to-A</a:t>
            </a:r>
            <a:r>
              <a:rPr lang="ja-JP" altLang="en-US" sz="2400"/>
              <a:t>’</a:t>
            </a:r>
            <a:r>
              <a:rPr lang="en-US" altLang="ja-JP" sz="2400"/>
              <a:t> and B-to-B</a:t>
            </a:r>
            <a:r>
              <a:rPr lang="ja-JP" altLang="en-US" sz="2400"/>
              <a:t>’</a:t>
            </a:r>
            <a:r>
              <a:rPr lang="en-US" altLang="ja-JP" sz="2400"/>
              <a:t> can transmit simultaneously, without collisions </a:t>
            </a:r>
            <a:endParaRPr lang="en-US" altLang="en-US" sz="2400"/>
          </a:p>
        </p:txBody>
      </p:sp>
      <p:grpSp>
        <p:nvGrpSpPr>
          <p:cNvPr id="162821" name="Group 1"/>
          <p:cNvGrpSpPr>
            <a:grpSpLocks/>
          </p:cNvGrpSpPr>
          <p:nvPr/>
        </p:nvGrpSpPr>
        <p:grpSpPr bwMode="auto">
          <a:xfrm>
            <a:off x="5106988" y="1425575"/>
            <a:ext cx="3660775" cy="4283075"/>
            <a:chOff x="5106576" y="1425893"/>
            <a:chExt cx="3661504" cy="4282976"/>
          </a:xfrm>
        </p:grpSpPr>
        <p:sp>
          <p:nvSpPr>
            <p:cNvPr id="62472" name="Text Box 34"/>
            <p:cNvSpPr txBox="1">
              <a:spLocks noChangeArrowheads="1"/>
            </p:cNvSpPr>
            <p:nvPr/>
          </p:nvSpPr>
          <p:spPr bwMode="auto">
            <a:xfrm>
              <a:off x="5827445" y="5062772"/>
              <a:ext cx="2710402" cy="6460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>
                  <a:latin typeface="Arial" charset="0"/>
                  <a:cs typeface="Arial" charset="0"/>
                </a:rPr>
                <a:t>switch with six interfaces</a:t>
              </a:r>
            </a:p>
            <a:p>
              <a:pPr algn="ctr">
                <a:defRPr/>
              </a:pPr>
              <a:r>
                <a:rPr lang="en-US">
                  <a:latin typeface="Arial" charset="0"/>
                  <a:cs typeface="Arial" charset="0"/>
                </a:rPr>
                <a:t>(</a:t>
              </a:r>
              <a:r>
                <a:rPr lang="en-US">
                  <a:solidFill>
                    <a:srgbClr val="FF0000"/>
                  </a:solidFill>
                  <a:latin typeface="Arial" charset="0"/>
                  <a:cs typeface="Arial" charset="0"/>
                </a:rPr>
                <a:t>1,2,3,4,5,6</a:t>
              </a:r>
              <a:r>
                <a:rPr lang="en-US">
                  <a:latin typeface="Arial" charset="0"/>
                  <a:cs typeface="Arial" charset="0"/>
                </a:rPr>
                <a:t>)</a:t>
              </a:r>
              <a:r>
                <a:rPr lang="en-US" i="0">
                  <a:latin typeface="Arial" charset="0"/>
                  <a:cs typeface="Arial" charset="0"/>
                </a:rPr>
                <a:t>  </a:t>
              </a:r>
            </a:p>
          </p:txBody>
        </p:sp>
        <p:grpSp>
          <p:nvGrpSpPr>
            <p:cNvPr id="162824" name="Group 34"/>
            <p:cNvGrpSpPr>
              <a:grpSpLocks/>
            </p:cNvGrpSpPr>
            <p:nvPr/>
          </p:nvGrpSpPr>
          <p:grpSpPr bwMode="auto">
            <a:xfrm>
              <a:off x="5106576" y="1425893"/>
              <a:ext cx="3661504" cy="3600334"/>
              <a:chOff x="731524" y="1819788"/>
              <a:chExt cx="3661504" cy="3600334"/>
            </a:xfrm>
          </p:grpSpPr>
          <p:sp>
            <p:nvSpPr>
              <p:cNvPr id="62474" name="Text Box 23"/>
              <p:cNvSpPr txBox="1">
                <a:spLocks noChangeArrowheads="1"/>
              </p:cNvSpPr>
              <p:nvPr/>
            </p:nvSpPr>
            <p:spPr bwMode="auto">
              <a:xfrm>
                <a:off x="2655957" y="1819788"/>
                <a:ext cx="350907" cy="3667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>
                    <a:latin typeface="Arial" charset="0"/>
                    <a:cs typeface="Arial" charset="0"/>
                  </a:rPr>
                  <a:t>A</a:t>
                </a:r>
              </a:p>
            </p:txBody>
          </p:sp>
          <p:sp>
            <p:nvSpPr>
              <p:cNvPr id="62475" name="Text Box 24"/>
              <p:cNvSpPr txBox="1">
                <a:spLocks noChangeArrowheads="1"/>
              </p:cNvSpPr>
              <p:nvPr/>
            </p:nvSpPr>
            <p:spPr bwMode="auto">
              <a:xfrm>
                <a:off x="2371738" y="5050277"/>
                <a:ext cx="371549" cy="3698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9pPr>
              </a:lstStyle>
              <a:p>
                <a:r>
                  <a:rPr lang="en-US" altLang="en-US" sz="1800" i="0">
                    <a:latin typeface="Arial" pitchFamily="34" charset="0"/>
                    <a:cs typeface="Arial" pitchFamily="34" charset="0"/>
                  </a:rPr>
                  <a:t>A</a:t>
                </a:r>
                <a:r>
                  <a:rPr lang="ja-JP" altLang="en-US" sz="1800" i="0">
                    <a:latin typeface="Arial" pitchFamily="34" charset="0"/>
                    <a:cs typeface="Arial" pitchFamily="34" charset="0"/>
                  </a:rPr>
                  <a:t>’</a:t>
                </a:r>
                <a:endParaRPr lang="en-US" altLang="en-US" sz="1800" i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2476" name="Text Box 25"/>
              <p:cNvSpPr txBox="1">
                <a:spLocks noChangeArrowheads="1"/>
              </p:cNvSpPr>
              <p:nvPr/>
            </p:nvSpPr>
            <p:spPr bwMode="auto">
              <a:xfrm>
                <a:off x="3988134" y="2419849"/>
                <a:ext cx="338205" cy="3682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>
                    <a:latin typeface="Arial" charset="0"/>
                    <a:cs typeface="Arial" charset="0"/>
                  </a:rPr>
                  <a:t>B</a:t>
                </a:r>
              </a:p>
            </p:txBody>
          </p:sp>
          <p:sp>
            <p:nvSpPr>
              <p:cNvPr id="62477" name="Text Box 26"/>
              <p:cNvSpPr txBox="1">
                <a:spLocks noChangeArrowheads="1"/>
              </p:cNvSpPr>
              <p:nvPr/>
            </p:nvSpPr>
            <p:spPr bwMode="auto">
              <a:xfrm>
                <a:off x="995101" y="4188283"/>
                <a:ext cx="390603" cy="3682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9pPr>
              </a:lstStyle>
              <a:p>
                <a:r>
                  <a:rPr lang="en-US" altLang="en-US" sz="1800" i="0">
                    <a:latin typeface="Arial" pitchFamily="34" charset="0"/>
                    <a:cs typeface="Arial" pitchFamily="34" charset="0"/>
                  </a:rPr>
                  <a:t>B</a:t>
                </a:r>
                <a:r>
                  <a:rPr lang="ja-JP" altLang="en-US" sz="1800" i="0">
                    <a:latin typeface="Arial" pitchFamily="34" charset="0"/>
                    <a:cs typeface="Arial" pitchFamily="34" charset="0"/>
                  </a:rPr>
                  <a:t>’</a:t>
                </a:r>
                <a:endParaRPr lang="en-US" altLang="en-US" sz="1800" i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2478" name="Text Box 27"/>
              <p:cNvSpPr txBox="1">
                <a:spLocks noChangeArrowheads="1"/>
              </p:cNvSpPr>
              <p:nvPr/>
            </p:nvSpPr>
            <p:spPr bwMode="auto">
              <a:xfrm>
                <a:off x="3740435" y="4188283"/>
                <a:ext cx="350908" cy="3682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>
                    <a:latin typeface="Arial" charset="0"/>
                    <a:cs typeface="Arial" charset="0"/>
                  </a:rPr>
                  <a:t>C</a:t>
                </a:r>
              </a:p>
            </p:txBody>
          </p:sp>
          <p:sp>
            <p:nvSpPr>
              <p:cNvPr id="62479" name="Text Box 28"/>
              <p:cNvSpPr txBox="1">
                <a:spLocks noChangeArrowheads="1"/>
              </p:cNvSpPr>
              <p:nvPr/>
            </p:nvSpPr>
            <p:spPr bwMode="auto">
              <a:xfrm>
                <a:off x="1123714" y="2465886"/>
                <a:ext cx="403305" cy="3682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9pPr>
              </a:lstStyle>
              <a:p>
                <a:r>
                  <a:rPr lang="en-US" altLang="en-US" sz="1800" i="0">
                    <a:latin typeface="Arial" pitchFamily="34" charset="0"/>
                    <a:cs typeface="Arial" pitchFamily="34" charset="0"/>
                  </a:rPr>
                  <a:t>C</a:t>
                </a:r>
                <a:r>
                  <a:rPr lang="ja-JP" altLang="en-US" sz="1800" i="0">
                    <a:latin typeface="Arial" pitchFamily="34" charset="0"/>
                    <a:cs typeface="Arial" pitchFamily="34" charset="0"/>
                  </a:rPr>
                  <a:t>’</a:t>
                </a:r>
                <a:endParaRPr lang="en-US" altLang="en-US" sz="1800" i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2480" name="Line 17"/>
              <p:cNvSpPr>
                <a:spLocks noChangeShapeType="1"/>
              </p:cNvSpPr>
              <p:nvPr/>
            </p:nvSpPr>
            <p:spPr bwMode="auto">
              <a:xfrm>
                <a:off x="1687389" y="3165957"/>
                <a:ext cx="720869" cy="29844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2481" name="Line 18"/>
              <p:cNvSpPr>
                <a:spLocks noChangeShapeType="1"/>
              </p:cNvSpPr>
              <p:nvPr/>
            </p:nvSpPr>
            <p:spPr bwMode="auto">
              <a:xfrm>
                <a:off x="2673423" y="2872277"/>
                <a:ext cx="0" cy="50481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2482" name="Line 19"/>
              <p:cNvSpPr>
                <a:spLocks noChangeShapeType="1"/>
              </p:cNvSpPr>
              <p:nvPr/>
            </p:nvSpPr>
            <p:spPr bwMode="auto">
              <a:xfrm flipH="1">
                <a:off x="2863961" y="2996099"/>
                <a:ext cx="892353" cy="4841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2483" name="Line 20"/>
              <p:cNvSpPr>
                <a:spLocks noChangeShapeType="1"/>
              </p:cNvSpPr>
              <p:nvPr/>
            </p:nvSpPr>
            <p:spPr bwMode="auto">
              <a:xfrm flipV="1">
                <a:off x="2673423" y="3605685"/>
                <a:ext cx="12703" cy="7095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grpSp>
            <p:nvGrpSpPr>
              <p:cNvPr id="162835" name="Group 45"/>
              <p:cNvGrpSpPr>
                <a:grpSpLocks/>
              </p:cNvGrpSpPr>
              <p:nvPr/>
            </p:nvGrpSpPr>
            <p:grpSpPr bwMode="auto">
              <a:xfrm>
                <a:off x="747936" y="2733042"/>
                <a:ext cx="914403" cy="690308"/>
                <a:chOff x="1046480" y="3962400"/>
                <a:chExt cx="1026163" cy="761428"/>
              </a:xfrm>
            </p:grpSpPr>
            <p:sp>
              <p:nvSpPr>
                <p:cNvPr id="80" name="Rectangle 48"/>
                <p:cNvSpPr>
                  <a:spLocks noChangeArrowheads="1"/>
                </p:cNvSpPr>
                <p:nvPr/>
              </p:nvSpPr>
              <p:spPr bwMode="auto">
                <a:xfrm rot="-5400000">
                  <a:off x="1893247" y="4299441"/>
                  <a:ext cx="110313" cy="247682"/>
                </a:xfrm>
                <a:prstGeom prst="rect">
                  <a:avLst/>
                </a:prstGeom>
                <a:gradFill rotWithShape="1">
                  <a:gsLst>
                    <a:gs pos="0">
                      <a:srgbClr val="008000"/>
                    </a:gs>
                    <a:gs pos="50000">
                      <a:schemeClr val="bg1"/>
                    </a:gs>
                    <a:gs pos="100000">
                      <a:srgbClr val="008000"/>
                    </a:gs>
                  </a:gsLst>
                  <a:lin ang="0" scaled="1"/>
                </a:gradFill>
                <a:ln w="9525">
                  <a:solidFill>
                    <a:srgbClr val="008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grpSp>
              <p:nvGrpSpPr>
                <p:cNvPr id="162870" name="Group 49"/>
                <p:cNvGrpSpPr>
                  <a:grpSpLocks/>
                </p:cNvGrpSpPr>
                <p:nvPr/>
              </p:nvGrpSpPr>
              <p:grpSpPr bwMode="auto">
                <a:xfrm>
                  <a:off x="1046480" y="3962400"/>
                  <a:ext cx="936071" cy="761428"/>
                  <a:chOff x="-44" y="1473"/>
                  <a:chExt cx="981" cy="1105"/>
                </a:xfrm>
              </p:grpSpPr>
              <p:pic>
                <p:nvPicPr>
                  <p:cNvPr id="162871" name="Picture 50" descr="desktop_computer_stylized_medium"/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-44" y="1473"/>
                    <a:ext cx="981" cy="11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62872" name="Freeform 51"/>
                  <p:cNvSpPr>
                    <a:spLocks/>
                  </p:cNvSpPr>
                  <p:nvPr/>
                </p:nvSpPr>
                <p:spPr bwMode="auto">
                  <a:xfrm flipH="1">
                    <a:off x="374" y="1579"/>
                    <a:ext cx="477" cy="506"/>
                  </a:xfrm>
                  <a:custGeom>
                    <a:avLst/>
                    <a:gdLst>
                      <a:gd name="T0" fmla="*/ 0 w 356"/>
                      <a:gd name="T1" fmla="*/ 0 h 368"/>
                      <a:gd name="T2" fmla="*/ 1736 w 356"/>
                      <a:gd name="T3" fmla="*/ 95 h 368"/>
                      <a:gd name="T4" fmla="*/ 2059 w 356"/>
                      <a:gd name="T5" fmla="*/ 1990 h 368"/>
                      <a:gd name="T6" fmla="*/ 454 w 356"/>
                      <a:gd name="T7" fmla="*/ 2489 h 368"/>
                      <a:gd name="T8" fmla="*/ 0 w 356"/>
                      <a:gd name="T9" fmla="*/ 0 h 36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56" h="368">
                        <a:moveTo>
                          <a:pt x="0" y="0"/>
                        </a:moveTo>
                        <a:lnTo>
                          <a:pt x="300" y="14"/>
                        </a:lnTo>
                        <a:lnTo>
                          <a:pt x="356" y="294"/>
                        </a:lnTo>
                        <a:lnTo>
                          <a:pt x="78" y="36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99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62836" name="Group 46"/>
              <p:cNvGrpSpPr>
                <a:grpSpLocks/>
              </p:cNvGrpSpPr>
              <p:nvPr/>
            </p:nvGrpSpPr>
            <p:grpSpPr bwMode="auto">
              <a:xfrm>
                <a:off x="3539588" y="2669737"/>
                <a:ext cx="853440" cy="741680"/>
                <a:chOff x="7179310" y="4033520"/>
                <a:chExt cx="1009650" cy="855028"/>
              </a:xfrm>
            </p:grpSpPr>
            <p:grpSp>
              <p:nvGrpSpPr>
                <p:cNvPr id="162865" name="Group 44"/>
                <p:cNvGrpSpPr>
                  <a:grpSpLocks/>
                </p:cNvGrpSpPr>
                <p:nvPr/>
              </p:nvGrpSpPr>
              <p:grpSpPr bwMode="auto">
                <a:xfrm>
                  <a:off x="7179310" y="4033520"/>
                  <a:ext cx="1009650" cy="855028"/>
                  <a:chOff x="-44" y="1473"/>
                  <a:chExt cx="981" cy="1105"/>
                </a:xfrm>
              </p:grpSpPr>
              <p:pic>
                <p:nvPicPr>
                  <p:cNvPr id="162867" name="Picture 45" descr="desktop_computer_stylized_medium"/>
                  <p:cNvPicPr>
                    <a:picLocks noChangeAspect="1" noChangeArrowheads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-44" y="1473"/>
                    <a:ext cx="981" cy="11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62868" name="Freeform 46"/>
                  <p:cNvSpPr>
                    <a:spLocks/>
                  </p:cNvSpPr>
                  <p:nvPr/>
                </p:nvSpPr>
                <p:spPr bwMode="auto">
                  <a:xfrm flipH="1">
                    <a:off x="374" y="1579"/>
                    <a:ext cx="477" cy="506"/>
                  </a:xfrm>
                  <a:custGeom>
                    <a:avLst/>
                    <a:gdLst>
                      <a:gd name="T0" fmla="*/ 0 w 356"/>
                      <a:gd name="T1" fmla="*/ 0 h 368"/>
                      <a:gd name="T2" fmla="*/ 1736 w 356"/>
                      <a:gd name="T3" fmla="*/ 95 h 368"/>
                      <a:gd name="T4" fmla="*/ 2059 w 356"/>
                      <a:gd name="T5" fmla="*/ 1990 h 368"/>
                      <a:gd name="T6" fmla="*/ 454 w 356"/>
                      <a:gd name="T7" fmla="*/ 2489 h 368"/>
                      <a:gd name="T8" fmla="*/ 0 w 356"/>
                      <a:gd name="T9" fmla="*/ 0 h 36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56" h="368">
                        <a:moveTo>
                          <a:pt x="0" y="0"/>
                        </a:moveTo>
                        <a:lnTo>
                          <a:pt x="300" y="14"/>
                        </a:lnTo>
                        <a:lnTo>
                          <a:pt x="356" y="294"/>
                        </a:lnTo>
                        <a:lnTo>
                          <a:pt x="78" y="36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99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77" name="Rectangle 43"/>
                <p:cNvSpPr>
                  <a:spLocks noChangeArrowheads="1"/>
                </p:cNvSpPr>
                <p:nvPr/>
              </p:nvSpPr>
              <p:spPr bwMode="auto">
                <a:xfrm rot="-5400000">
                  <a:off x="7440190" y="4309334"/>
                  <a:ext cx="126274" cy="195358"/>
                </a:xfrm>
                <a:prstGeom prst="rect">
                  <a:avLst/>
                </a:prstGeom>
                <a:gradFill rotWithShape="1">
                  <a:gsLst>
                    <a:gs pos="0">
                      <a:srgbClr val="008000"/>
                    </a:gs>
                    <a:gs pos="50000">
                      <a:schemeClr val="bg1"/>
                    </a:gs>
                    <a:gs pos="100000">
                      <a:srgbClr val="008000"/>
                    </a:gs>
                  </a:gsLst>
                  <a:lin ang="0" scaled="1"/>
                </a:gradFill>
                <a:ln w="9525">
                  <a:solidFill>
                    <a:srgbClr val="008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</p:grpSp>
          <p:sp>
            <p:nvSpPr>
              <p:cNvPr id="48" name="Rectangle 43"/>
              <p:cNvSpPr>
                <a:spLocks noChangeArrowheads="1"/>
              </p:cNvSpPr>
              <p:nvPr/>
            </p:nvSpPr>
            <p:spPr bwMode="auto">
              <a:xfrm>
                <a:off x="2614674" y="2705593"/>
                <a:ext cx="109559" cy="165096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grpSp>
            <p:nvGrpSpPr>
              <p:cNvPr id="162838" name="Group 44"/>
              <p:cNvGrpSpPr>
                <a:grpSpLocks/>
              </p:cNvGrpSpPr>
              <p:nvPr/>
            </p:nvGrpSpPr>
            <p:grpSpPr bwMode="auto">
              <a:xfrm>
                <a:off x="2233637" y="2138292"/>
                <a:ext cx="853440" cy="741680"/>
                <a:chOff x="-44" y="1473"/>
                <a:chExt cx="981" cy="1105"/>
              </a:xfrm>
            </p:grpSpPr>
            <p:pic>
              <p:nvPicPr>
                <p:cNvPr id="162863" name="Picture 45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62864" name="Freeform 46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162839" name="Group 49"/>
              <p:cNvGrpSpPr>
                <a:grpSpLocks/>
              </p:cNvGrpSpPr>
              <p:nvPr/>
            </p:nvGrpSpPr>
            <p:grpSpPr bwMode="auto">
              <a:xfrm>
                <a:off x="2060917" y="4279843"/>
                <a:ext cx="853440" cy="835329"/>
                <a:chOff x="8077200" y="3320111"/>
                <a:chExt cx="853440" cy="835329"/>
              </a:xfrm>
            </p:grpSpPr>
            <p:sp>
              <p:nvSpPr>
                <p:cNvPr id="70" name="Rectangle 43"/>
                <p:cNvSpPr>
                  <a:spLocks noChangeArrowheads="1"/>
                </p:cNvSpPr>
                <p:nvPr/>
              </p:nvSpPr>
              <p:spPr bwMode="auto">
                <a:xfrm>
                  <a:off x="8630957" y="3320624"/>
                  <a:ext cx="111147" cy="165096"/>
                </a:xfrm>
                <a:prstGeom prst="rect">
                  <a:avLst/>
                </a:prstGeom>
                <a:gradFill rotWithShape="1">
                  <a:gsLst>
                    <a:gs pos="0">
                      <a:srgbClr val="008000"/>
                    </a:gs>
                    <a:gs pos="50000">
                      <a:schemeClr val="bg1"/>
                    </a:gs>
                    <a:gs pos="100000">
                      <a:srgbClr val="008000"/>
                    </a:gs>
                  </a:gsLst>
                  <a:lin ang="0" scaled="1"/>
                </a:gradFill>
                <a:ln w="9525">
                  <a:solidFill>
                    <a:srgbClr val="008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grpSp>
              <p:nvGrpSpPr>
                <p:cNvPr id="162860" name="Group 44"/>
                <p:cNvGrpSpPr>
                  <a:grpSpLocks/>
                </p:cNvGrpSpPr>
                <p:nvPr/>
              </p:nvGrpSpPr>
              <p:grpSpPr bwMode="auto">
                <a:xfrm>
                  <a:off x="8077200" y="3413760"/>
                  <a:ext cx="853440" cy="741680"/>
                  <a:chOff x="-44" y="1473"/>
                  <a:chExt cx="981" cy="1105"/>
                </a:xfrm>
              </p:grpSpPr>
              <p:pic>
                <p:nvPicPr>
                  <p:cNvPr id="162861" name="Picture 45" descr="desktop_computer_stylized_medium"/>
                  <p:cNvPicPr>
                    <a:picLocks noChangeAspect="1" noChangeArrowheads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-44" y="1473"/>
                    <a:ext cx="981" cy="11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62862" name="Freeform 46"/>
                  <p:cNvSpPr>
                    <a:spLocks/>
                  </p:cNvSpPr>
                  <p:nvPr/>
                </p:nvSpPr>
                <p:spPr bwMode="auto">
                  <a:xfrm flipH="1">
                    <a:off x="374" y="1579"/>
                    <a:ext cx="477" cy="506"/>
                  </a:xfrm>
                  <a:custGeom>
                    <a:avLst/>
                    <a:gdLst>
                      <a:gd name="T0" fmla="*/ 0 w 356"/>
                      <a:gd name="T1" fmla="*/ 0 h 368"/>
                      <a:gd name="T2" fmla="*/ 1736 w 356"/>
                      <a:gd name="T3" fmla="*/ 95 h 368"/>
                      <a:gd name="T4" fmla="*/ 2059 w 356"/>
                      <a:gd name="T5" fmla="*/ 1990 h 368"/>
                      <a:gd name="T6" fmla="*/ 454 w 356"/>
                      <a:gd name="T7" fmla="*/ 2489 h 368"/>
                      <a:gd name="T8" fmla="*/ 0 w 356"/>
                      <a:gd name="T9" fmla="*/ 0 h 36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56" h="368">
                        <a:moveTo>
                          <a:pt x="0" y="0"/>
                        </a:moveTo>
                        <a:lnTo>
                          <a:pt x="300" y="14"/>
                        </a:lnTo>
                        <a:lnTo>
                          <a:pt x="356" y="294"/>
                        </a:lnTo>
                        <a:lnTo>
                          <a:pt x="78" y="36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99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</p:grpSp>
          <p:pic>
            <p:nvPicPr>
              <p:cNvPr id="62489" name="Picture 3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74913" y="3316766"/>
                <a:ext cx="603370" cy="3413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pic>
          <p:grpSp>
            <p:nvGrpSpPr>
              <p:cNvPr id="162841" name="Group 51"/>
              <p:cNvGrpSpPr>
                <a:grpSpLocks/>
              </p:cNvGrpSpPr>
              <p:nvPr/>
            </p:nvGrpSpPr>
            <p:grpSpPr bwMode="auto">
              <a:xfrm>
                <a:off x="731524" y="3616962"/>
                <a:ext cx="914403" cy="690308"/>
                <a:chOff x="1046480" y="3962400"/>
                <a:chExt cx="1026163" cy="761428"/>
              </a:xfrm>
            </p:grpSpPr>
            <p:sp>
              <p:nvSpPr>
                <p:cNvPr id="66" name="Rectangle 48"/>
                <p:cNvSpPr>
                  <a:spLocks noChangeArrowheads="1"/>
                </p:cNvSpPr>
                <p:nvPr/>
              </p:nvSpPr>
              <p:spPr bwMode="auto">
                <a:xfrm rot="-5400000">
                  <a:off x="1893846" y="4299769"/>
                  <a:ext cx="110314" cy="247682"/>
                </a:xfrm>
                <a:prstGeom prst="rect">
                  <a:avLst/>
                </a:prstGeom>
                <a:gradFill rotWithShape="1">
                  <a:gsLst>
                    <a:gs pos="0">
                      <a:srgbClr val="008000"/>
                    </a:gs>
                    <a:gs pos="50000">
                      <a:schemeClr val="bg1"/>
                    </a:gs>
                    <a:gs pos="100000">
                      <a:srgbClr val="008000"/>
                    </a:gs>
                  </a:gsLst>
                  <a:lin ang="0" scaled="1"/>
                </a:gradFill>
                <a:ln w="9525">
                  <a:solidFill>
                    <a:srgbClr val="008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grpSp>
              <p:nvGrpSpPr>
                <p:cNvPr id="162856" name="Group 49"/>
                <p:cNvGrpSpPr>
                  <a:grpSpLocks/>
                </p:cNvGrpSpPr>
                <p:nvPr/>
              </p:nvGrpSpPr>
              <p:grpSpPr bwMode="auto">
                <a:xfrm>
                  <a:off x="1046480" y="3962400"/>
                  <a:ext cx="936071" cy="761428"/>
                  <a:chOff x="-44" y="1473"/>
                  <a:chExt cx="981" cy="1105"/>
                </a:xfrm>
              </p:grpSpPr>
              <p:pic>
                <p:nvPicPr>
                  <p:cNvPr id="162857" name="Picture 50" descr="desktop_computer_stylized_medium"/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-44" y="1473"/>
                    <a:ext cx="981" cy="11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62858" name="Freeform 51"/>
                  <p:cNvSpPr>
                    <a:spLocks/>
                  </p:cNvSpPr>
                  <p:nvPr/>
                </p:nvSpPr>
                <p:spPr bwMode="auto">
                  <a:xfrm flipH="1">
                    <a:off x="374" y="1579"/>
                    <a:ext cx="477" cy="506"/>
                  </a:xfrm>
                  <a:custGeom>
                    <a:avLst/>
                    <a:gdLst>
                      <a:gd name="T0" fmla="*/ 0 w 356"/>
                      <a:gd name="T1" fmla="*/ 0 h 368"/>
                      <a:gd name="T2" fmla="*/ 1736 w 356"/>
                      <a:gd name="T3" fmla="*/ 95 h 368"/>
                      <a:gd name="T4" fmla="*/ 2059 w 356"/>
                      <a:gd name="T5" fmla="*/ 1990 h 368"/>
                      <a:gd name="T6" fmla="*/ 454 w 356"/>
                      <a:gd name="T7" fmla="*/ 2489 h 368"/>
                      <a:gd name="T8" fmla="*/ 0 w 356"/>
                      <a:gd name="T9" fmla="*/ 0 h 36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56" h="368">
                        <a:moveTo>
                          <a:pt x="0" y="0"/>
                        </a:moveTo>
                        <a:lnTo>
                          <a:pt x="300" y="14"/>
                        </a:lnTo>
                        <a:lnTo>
                          <a:pt x="356" y="294"/>
                        </a:lnTo>
                        <a:lnTo>
                          <a:pt x="78" y="36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99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62842" name="Group 52"/>
              <p:cNvGrpSpPr>
                <a:grpSpLocks/>
              </p:cNvGrpSpPr>
              <p:nvPr/>
            </p:nvGrpSpPr>
            <p:grpSpPr bwMode="auto">
              <a:xfrm>
                <a:off x="3410634" y="3567725"/>
                <a:ext cx="853440" cy="741680"/>
                <a:chOff x="7179310" y="4033520"/>
                <a:chExt cx="1009650" cy="855028"/>
              </a:xfrm>
            </p:grpSpPr>
            <p:grpSp>
              <p:nvGrpSpPr>
                <p:cNvPr id="162851" name="Group 44"/>
                <p:cNvGrpSpPr>
                  <a:grpSpLocks/>
                </p:cNvGrpSpPr>
                <p:nvPr/>
              </p:nvGrpSpPr>
              <p:grpSpPr bwMode="auto">
                <a:xfrm>
                  <a:off x="7179310" y="4033520"/>
                  <a:ext cx="1009650" cy="855028"/>
                  <a:chOff x="-44" y="1473"/>
                  <a:chExt cx="981" cy="1105"/>
                </a:xfrm>
              </p:grpSpPr>
              <p:pic>
                <p:nvPicPr>
                  <p:cNvPr id="162853" name="Picture 45" descr="desktop_computer_stylized_medium"/>
                  <p:cNvPicPr>
                    <a:picLocks noChangeAspect="1" noChangeArrowheads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-44" y="1473"/>
                    <a:ext cx="981" cy="11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62854" name="Freeform 46"/>
                  <p:cNvSpPr>
                    <a:spLocks/>
                  </p:cNvSpPr>
                  <p:nvPr/>
                </p:nvSpPr>
                <p:spPr bwMode="auto">
                  <a:xfrm flipH="1">
                    <a:off x="374" y="1579"/>
                    <a:ext cx="477" cy="506"/>
                  </a:xfrm>
                  <a:custGeom>
                    <a:avLst/>
                    <a:gdLst>
                      <a:gd name="T0" fmla="*/ 0 w 356"/>
                      <a:gd name="T1" fmla="*/ 0 h 368"/>
                      <a:gd name="T2" fmla="*/ 1736 w 356"/>
                      <a:gd name="T3" fmla="*/ 95 h 368"/>
                      <a:gd name="T4" fmla="*/ 2059 w 356"/>
                      <a:gd name="T5" fmla="*/ 1990 h 368"/>
                      <a:gd name="T6" fmla="*/ 454 w 356"/>
                      <a:gd name="T7" fmla="*/ 2489 h 368"/>
                      <a:gd name="T8" fmla="*/ 0 w 356"/>
                      <a:gd name="T9" fmla="*/ 0 h 36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56" h="368">
                        <a:moveTo>
                          <a:pt x="0" y="0"/>
                        </a:moveTo>
                        <a:lnTo>
                          <a:pt x="300" y="14"/>
                        </a:lnTo>
                        <a:lnTo>
                          <a:pt x="356" y="294"/>
                        </a:lnTo>
                        <a:lnTo>
                          <a:pt x="78" y="36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99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63" name="Rectangle 43"/>
                <p:cNvSpPr>
                  <a:spLocks noChangeArrowheads="1"/>
                </p:cNvSpPr>
                <p:nvPr/>
              </p:nvSpPr>
              <p:spPr bwMode="auto">
                <a:xfrm rot="-5400000">
                  <a:off x="7438739" y="4308075"/>
                  <a:ext cx="128105" cy="197237"/>
                </a:xfrm>
                <a:prstGeom prst="rect">
                  <a:avLst/>
                </a:prstGeom>
                <a:gradFill rotWithShape="1">
                  <a:gsLst>
                    <a:gs pos="0">
                      <a:srgbClr val="008000"/>
                    </a:gs>
                    <a:gs pos="50000">
                      <a:schemeClr val="bg1"/>
                    </a:gs>
                    <a:gs pos="100000">
                      <a:srgbClr val="008000"/>
                    </a:gs>
                  </a:gsLst>
                  <a:lin ang="0" scaled="1"/>
                </a:gradFill>
                <a:ln w="9525">
                  <a:solidFill>
                    <a:srgbClr val="008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</p:grpSp>
          <p:sp>
            <p:nvSpPr>
              <p:cNvPr id="62492" name="Line 17"/>
              <p:cNvSpPr>
                <a:spLocks noChangeShapeType="1"/>
              </p:cNvSpPr>
              <p:nvPr/>
            </p:nvSpPr>
            <p:spPr bwMode="auto">
              <a:xfrm flipV="1">
                <a:off x="1660396" y="3600922"/>
                <a:ext cx="744686" cy="4508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2493" name="Line 19"/>
              <p:cNvSpPr>
                <a:spLocks noChangeShapeType="1"/>
              </p:cNvSpPr>
              <p:nvPr/>
            </p:nvSpPr>
            <p:spPr bwMode="auto">
              <a:xfrm flipH="1" flipV="1">
                <a:off x="2968756" y="3545361"/>
                <a:ext cx="646242" cy="3381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2494" name="Text Box 35"/>
              <p:cNvSpPr txBox="1">
                <a:spLocks noChangeArrowheads="1"/>
              </p:cNvSpPr>
              <p:nvPr/>
            </p:nvSpPr>
            <p:spPr bwMode="auto">
              <a:xfrm>
                <a:off x="2401907" y="3026260"/>
                <a:ext cx="312799" cy="3698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62495" name="Text Box 36"/>
              <p:cNvSpPr txBox="1">
                <a:spLocks noChangeArrowheads="1"/>
              </p:cNvSpPr>
              <p:nvPr/>
            </p:nvSpPr>
            <p:spPr bwMode="auto">
              <a:xfrm>
                <a:off x="2903656" y="3051660"/>
                <a:ext cx="323914" cy="3667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2</a:t>
                </a:r>
              </a:p>
            </p:txBody>
          </p:sp>
          <p:sp>
            <p:nvSpPr>
              <p:cNvPr id="62496" name="Text Box 37"/>
              <p:cNvSpPr txBox="1">
                <a:spLocks noChangeArrowheads="1"/>
              </p:cNvSpPr>
              <p:nvPr/>
            </p:nvSpPr>
            <p:spPr bwMode="auto">
              <a:xfrm>
                <a:off x="3125951" y="3710457"/>
                <a:ext cx="322326" cy="3667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3</a:t>
                </a:r>
              </a:p>
            </p:txBody>
          </p:sp>
          <p:sp>
            <p:nvSpPr>
              <p:cNvPr id="62497" name="Text Box 38"/>
              <p:cNvSpPr txBox="1">
                <a:spLocks noChangeArrowheads="1"/>
              </p:cNvSpPr>
              <p:nvPr/>
            </p:nvSpPr>
            <p:spPr bwMode="auto">
              <a:xfrm>
                <a:off x="2640079" y="3654896"/>
                <a:ext cx="323914" cy="3667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4</a:t>
                </a:r>
              </a:p>
            </p:txBody>
          </p:sp>
          <p:sp>
            <p:nvSpPr>
              <p:cNvPr id="62498" name="Text Box 39"/>
              <p:cNvSpPr txBox="1">
                <a:spLocks noChangeArrowheads="1"/>
              </p:cNvSpPr>
              <p:nvPr/>
            </p:nvSpPr>
            <p:spPr bwMode="auto">
              <a:xfrm>
                <a:off x="2070052" y="3704108"/>
                <a:ext cx="323914" cy="3667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5</a:t>
                </a:r>
              </a:p>
            </p:txBody>
          </p:sp>
          <p:sp>
            <p:nvSpPr>
              <p:cNvPr id="62499" name="Text Box 40"/>
              <p:cNvSpPr txBox="1">
                <a:spLocks noChangeArrowheads="1"/>
              </p:cNvSpPr>
              <p:nvPr/>
            </p:nvSpPr>
            <p:spPr bwMode="auto">
              <a:xfrm>
                <a:off x="2039884" y="3080234"/>
                <a:ext cx="319151" cy="3698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6</a:t>
                </a:r>
              </a:p>
            </p:txBody>
          </p:sp>
        </p:grpSp>
      </p:grpSp>
      <p:pic>
        <p:nvPicPr>
          <p:cNvPr id="162822" name="Picture 6" descr="underline_bas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962025"/>
            <a:ext cx="82280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015801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Footer Placeholder 4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0" dirty="0">
                <a:latin typeface="Arial" charset="0"/>
              </a:rPr>
              <a:t>Link Layer</a:t>
            </a:r>
          </a:p>
        </p:txBody>
      </p:sp>
      <p:sp>
        <p:nvSpPr>
          <p:cNvPr id="6349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r>
              <a:rPr lang="en-US" altLang="en-US" sz="1200" i="0">
                <a:latin typeface="Arial" pitchFamily="34" charset="0"/>
              </a:rPr>
              <a:t>5-</a:t>
            </a:r>
            <a:fld id="{48C8671D-5654-4D07-9812-068990D30389}" type="slidenum">
              <a:rPr lang="en-US" altLang="en-US" sz="1200" i="0">
                <a:latin typeface="Arial" pitchFamily="34" charset="0"/>
              </a:rPr>
              <a:pPr/>
              <a:t>73</a:t>
            </a:fld>
            <a:endParaRPr lang="en-US" altLang="en-US" sz="1200" i="0">
              <a:latin typeface="Arial" pitchFamily="34" charset="0"/>
            </a:endParaRPr>
          </a:p>
        </p:txBody>
      </p:sp>
      <p:sp>
        <p:nvSpPr>
          <p:cNvPr id="63492" name="Rectangle 2"/>
          <p:cNvSpPr>
            <a:spLocks noGrp="1" noChangeArrowheads="1"/>
          </p:cNvSpPr>
          <p:nvPr>
            <p:ph type="title"/>
          </p:nvPr>
        </p:nvSpPr>
        <p:spPr>
          <a:xfrm>
            <a:off x="441325" y="90488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3600" dirty="0">
                <a:ea typeface="ＭＳ Ｐゴシック" charset="0"/>
                <a:cs typeface="+mj-cs"/>
              </a:rPr>
              <a:t>Switch forwarding table</a:t>
            </a:r>
          </a:p>
        </p:txBody>
      </p:sp>
      <p:sp>
        <p:nvSpPr>
          <p:cNvPr id="634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4663" y="1398588"/>
            <a:ext cx="4878387" cy="4805362"/>
          </a:xfrm>
        </p:spPr>
        <p:txBody>
          <a:bodyPr/>
          <a:lstStyle/>
          <a:p>
            <a:pPr marL="0" indent="0">
              <a:lnSpc>
                <a:spcPts val="3000"/>
              </a:lnSpc>
              <a:buFont typeface="Wingdings" pitchFamily="2" charset="2"/>
              <a:buNone/>
            </a:pPr>
            <a:r>
              <a:rPr lang="en-US" altLang="en-US" i="1" u="sng">
                <a:solidFill>
                  <a:srgbClr val="CC0000"/>
                </a:solidFill>
              </a:rPr>
              <a:t>Q:</a:t>
            </a:r>
            <a:r>
              <a:rPr lang="en-US" altLang="en-US">
                <a:solidFill>
                  <a:srgbClr val="CC0000"/>
                </a:solidFill>
              </a:rPr>
              <a:t> </a:t>
            </a:r>
            <a:r>
              <a:rPr lang="en-US" altLang="en-US"/>
              <a:t>how does switch know A</a:t>
            </a:r>
            <a:r>
              <a:rPr lang="ja-JP" altLang="en-US"/>
              <a:t>’</a:t>
            </a:r>
            <a:r>
              <a:rPr lang="en-US" altLang="ja-JP"/>
              <a:t> reachable via interface 4, B</a:t>
            </a:r>
            <a:r>
              <a:rPr lang="ja-JP" altLang="en-US"/>
              <a:t>’</a:t>
            </a:r>
            <a:r>
              <a:rPr lang="en-US" altLang="ja-JP"/>
              <a:t> reachable via interface 5?</a:t>
            </a:r>
            <a:endParaRPr lang="en-US" altLang="en-US"/>
          </a:p>
        </p:txBody>
      </p:sp>
      <p:grpSp>
        <p:nvGrpSpPr>
          <p:cNvPr id="164869" name="Group 34"/>
          <p:cNvGrpSpPr>
            <a:grpSpLocks/>
          </p:cNvGrpSpPr>
          <p:nvPr/>
        </p:nvGrpSpPr>
        <p:grpSpPr bwMode="auto">
          <a:xfrm>
            <a:off x="5106988" y="1425575"/>
            <a:ext cx="3660775" cy="4283075"/>
            <a:chOff x="5106576" y="1425893"/>
            <a:chExt cx="3661504" cy="4282976"/>
          </a:xfrm>
        </p:grpSpPr>
        <p:sp>
          <p:nvSpPr>
            <p:cNvPr id="63496" name="Text Box 34"/>
            <p:cNvSpPr txBox="1">
              <a:spLocks noChangeArrowheads="1"/>
            </p:cNvSpPr>
            <p:nvPr/>
          </p:nvSpPr>
          <p:spPr bwMode="auto">
            <a:xfrm>
              <a:off x="5827445" y="5062772"/>
              <a:ext cx="2710402" cy="6460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>
                  <a:latin typeface="Arial" charset="0"/>
                  <a:cs typeface="Arial" charset="0"/>
                </a:rPr>
                <a:t>switch with six interfaces</a:t>
              </a:r>
            </a:p>
            <a:p>
              <a:pPr algn="ctr">
                <a:defRPr/>
              </a:pPr>
              <a:r>
                <a:rPr lang="en-US">
                  <a:latin typeface="Arial" charset="0"/>
                  <a:cs typeface="Arial" charset="0"/>
                </a:rPr>
                <a:t>(</a:t>
              </a:r>
              <a:r>
                <a:rPr lang="en-US">
                  <a:solidFill>
                    <a:srgbClr val="FF0000"/>
                  </a:solidFill>
                  <a:latin typeface="Arial" charset="0"/>
                  <a:cs typeface="Arial" charset="0"/>
                </a:rPr>
                <a:t>1,2,3,4,5,6</a:t>
              </a:r>
              <a:r>
                <a:rPr lang="en-US">
                  <a:latin typeface="Arial" charset="0"/>
                  <a:cs typeface="Arial" charset="0"/>
                </a:rPr>
                <a:t>)</a:t>
              </a:r>
              <a:r>
                <a:rPr lang="en-US" i="0">
                  <a:latin typeface="Arial" charset="0"/>
                  <a:cs typeface="Arial" charset="0"/>
                </a:rPr>
                <a:t>  </a:t>
              </a:r>
            </a:p>
          </p:txBody>
        </p:sp>
        <p:grpSp>
          <p:nvGrpSpPr>
            <p:cNvPr id="164874" name="Group 36"/>
            <p:cNvGrpSpPr>
              <a:grpSpLocks/>
            </p:cNvGrpSpPr>
            <p:nvPr/>
          </p:nvGrpSpPr>
          <p:grpSpPr bwMode="auto">
            <a:xfrm>
              <a:off x="5106576" y="1425893"/>
              <a:ext cx="3661504" cy="3600334"/>
              <a:chOff x="731524" y="1819788"/>
              <a:chExt cx="3661504" cy="3600334"/>
            </a:xfrm>
          </p:grpSpPr>
          <p:sp>
            <p:nvSpPr>
              <p:cNvPr id="63498" name="Text Box 23"/>
              <p:cNvSpPr txBox="1">
                <a:spLocks noChangeArrowheads="1"/>
              </p:cNvSpPr>
              <p:nvPr/>
            </p:nvSpPr>
            <p:spPr bwMode="auto">
              <a:xfrm>
                <a:off x="2655957" y="1819788"/>
                <a:ext cx="350907" cy="3667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>
                    <a:latin typeface="Arial" charset="0"/>
                    <a:cs typeface="Arial" charset="0"/>
                  </a:rPr>
                  <a:t>A</a:t>
                </a:r>
              </a:p>
            </p:txBody>
          </p:sp>
          <p:sp>
            <p:nvSpPr>
              <p:cNvPr id="63499" name="Text Box 24"/>
              <p:cNvSpPr txBox="1">
                <a:spLocks noChangeArrowheads="1"/>
              </p:cNvSpPr>
              <p:nvPr/>
            </p:nvSpPr>
            <p:spPr bwMode="auto">
              <a:xfrm>
                <a:off x="2371738" y="5050277"/>
                <a:ext cx="371549" cy="3698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9pPr>
              </a:lstStyle>
              <a:p>
                <a:r>
                  <a:rPr lang="en-US" altLang="en-US" sz="1800" i="0">
                    <a:latin typeface="Arial" pitchFamily="34" charset="0"/>
                    <a:cs typeface="Arial" pitchFamily="34" charset="0"/>
                  </a:rPr>
                  <a:t>A</a:t>
                </a:r>
                <a:r>
                  <a:rPr lang="ja-JP" altLang="en-US" sz="1800" i="0">
                    <a:latin typeface="Arial" pitchFamily="34" charset="0"/>
                    <a:cs typeface="Arial" pitchFamily="34" charset="0"/>
                  </a:rPr>
                  <a:t>’</a:t>
                </a:r>
                <a:endParaRPr lang="en-US" altLang="en-US" sz="1800" i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3500" name="Text Box 25"/>
              <p:cNvSpPr txBox="1">
                <a:spLocks noChangeArrowheads="1"/>
              </p:cNvSpPr>
              <p:nvPr/>
            </p:nvSpPr>
            <p:spPr bwMode="auto">
              <a:xfrm>
                <a:off x="3988134" y="2419849"/>
                <a:ext cx="338205" cy="3682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>
                    <a:latin typeface="Arial" charset="0"/>
                    <a:cs typeface="Arial" charset="0"/>
                  </a:rPr>
                  <a:t>B</a:t>
                </a:r>
              </a:p>
            </p:txBody>
          </p:sp>
          <p:sp>
            <p:nvSpPr>
              <p:cNvPr id="63501" name="Text Box 26"/>
              <p:cNvSpPr txBox="1">
                <a:spLocks noChangeArrowheads="1"/>
              </p:cNvSpPr>
              <p:nvPr/>
            </p:nvSpPr>
            <p:spPr bwMode="auto">
              <a:xfrm>
                <a:off x="995101" y="4188283"/>
                <a:ext cx="390603" cy="3682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9pPr>
              </a:lstStyle>
              <a:p>
                <a:r>
                  <a:rPr lang="en-US" altLang="en-US" sz="1800" i="0">
                    <a:latin typeface="Arial" pitchFamily="34" charset="0"/>
                    <a:cs typeface="Arial" pitchFamily="34" charset="0"/>
                  </a:rPr>
                  <a:t>B</a:t>
                </a:r>
                <a:r>
                  <a:rPr lang="ja-JP" altLang="en-US" sz="1800" i="0">
                    <a:latin typeface="Arial" pitchFamily="34" charset="0"/>
                    <a:cs typeface="Arial" pitchFamily="34" charset="0"/>
                  </a:rPr>
                  <a:t>’</a:t>
                </a:r>
                <a:endParaRPr lang="en-US" altLang="en-US" sz="1800" i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3502" name="Text Box 27"/>
              <p:cNvSpPr txBox="1">
                <a:spLocks noChangeArrowheads="1"/>
              </p:cNvSpPr>
              <p:nvPr/>
            </p:nvSpPr>
            <p:spPr bwMode="auto">
              <a:xfrm>
                <a:off x="3740435" y="4188283"/>
                <a:ext cx="350908" cy="3682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>
                    <a:latin typeface="Arial" charset="0"/>
                    <a:cs typeface="Arial" charset="0"/>
                  </a:rPr>
                  <a:t>C</a:t>
                </a:r>
              </a:p>
            </p:txBody>
          </p:sp>
          <p:sp>
            <p:nvSpPr>
              <p:cNvPr id="63503" name="Text Box 28"/>
              <p:cNvSpPr txBox="1">
                <a:spLocks noChangeArrowheads="1"/>
              </p:cNvSpPr>
              <p:nvPr/>
            </p:nvSpPr>
            <p:spPr bwMode="auto">
              <a:xfrm>
                <a:off x="1123714" y="2465886"/>
                <a:ext cx="403305" cy="3682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9pPr>
              </a:lstStyle>
              <a:p>
                <a:r>
                  <a:rPr lang="en-US" altLang="en-US" sz="1800" i="0">
                    <a:latin typeface="Arial" pitchFamily="34" charset="0"/>
                    <a:cs typeface="Arial" pitchFamily="34" charset="0"/>
                  </a:rPr>
                  <a:t>C</a:t>
                </a:r>
                <a:r>
                  <a:rPr lang="ja-JP" altLang="en-US" sz="1800" i="0">
                    <a:latin typeface="Arial" pitchFamily="34" charset="0"/>
                    <a:cs typeface="Arial" pitchFamily="34" charset="0"/>
                  </a:rPr>
                  <a:t>’</a:t>
                </a:r>
                <a:endParaRPr lang="en-US" altLang="en-US" sz="1800" i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3504" name="Line 17"/>
              <p:cNvSpPr>
                <a:spLocks noChangeShapeType="1"/>
              </p:cNvSpPr>
              <p:nvPr/>
            </p:nvSpPr>
            <p:spPr bwMode="auto">
              <a:xfrm>
                <a:off x="1687389" y="3165957"/>
                <a:ext cx="720869" cy="29844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3505" name="Line 18"/>
              <p:cNvSpPr>
                <a:spLocks noChangeShapeType="1"/>
              </p:cNvSpPr>
              <p:nvPr/>
            </p:nvSpPr>
            <p:spPr bwMode="auto">
              <a:xfrm>
                <a:off x="2673423" y="2872277"/>
                <a:ext cx="0" cy="50481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3506" name="Line 19"/>
              <p:cNvSpPr>
                <a:spLocks noChangeShapeType="1"/>
              </p:cNvSpPr>
              <p:nvPr/>
            </p:nvSpPr>
            <p:spPr bwMode="auto">
              <a:xfrm flipH="1">
                <a:off x="2863961" y="2996099"/>
                <a:ext cx="892353" cy="4841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3507" name="Line 20"/>
              <p:cNvSpPr>
                <a:spLocks noChangeShapeType="1"/>
              </p:cNvSpPr>
              <p:nvPr/>
            </p:nvSpPr>
            <p:spPr bwMode="auto">
              <a:xfrm flipV="1">
                <a:off x="2673423" y="3605685"/>
                <a:ext cx="12703" cy="7095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grpSp>
            <p:nvGrpSpPr>
              <p:cNvPr id="164885" name="Group 47"/>
              <p:cNvGrpSpPr>
                <a:grpSpLocks/>
              </p:cNvGrpSpPr>
              <p:nvPr/>
            </p:nvGrpSpPr>
            <p:grpSpPr bwMode="auto">
              <a:xfrm>
                <a:off x="747936" y="2733042"/>
                <a:ext cx="914403" cy="690308"/>
                <a:chOff x="1046480" y="3962400"/>
                <a:chExt cx="1026163" cy="761428"/>
              </a:xfrm>
            </p:grpSpPr>
            <p:sp>
              <p:nvSpPr>
                <p:cNvPr id="82" name="Rectangle 48"/>
                <p:cNvSpPr>
                  <a:spLocks noChangeArrowheads="1"/>
                </p:cNvSpPr>
                <p:nvPr/>
              </p:nvSpPr>
              <p:spPr bwMode="auto">
                <a:xfrm rot="-5400000">
                  <a:off x="1893247" y="4299441"/>
                  <a:ext cx="110313" cy="247682"/>
                </a:xfrm>
                <a:prstGeom prst="rect">
                  <a:avLst/>
                </a:prstGeom>
                <a:gradFill rotWithShape="1">
                  <a:gsLst>
                    <a:gs pos="0">
                      <a:srgbClr val="008000"/>
                    </a:gs>
                    <a:gs pos="50000">
                      <a:schemeClr val="bg1"/>
                    </a:gs>
                    <a:gs pos="100000">
                      <a:srgbClr val="008000"/>
                    </a:gs>
                  </a:gsLst>
                  <a:lin ang="0" scaled="1"/>
                </a:gradFill>
                <a:ln w="9525">
                  <a:solidFill>
                    <a:srgbClr val="008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grpSp>
              <p:nvGrpSpPr>
                <p:cNvPr id="164920" name="Group 49"/>
                <p:cNvGrpSpPr>
                  <a:grpSpLocks/>
                </p:cNvGrpSpPr>
                <p:nvPr/>
              </p:nvGrpSpPr>
              <p:grpSpPr bwMode="auto">
                <a:xfrm>
                  <a:off x="1046480" y="3962400"/>
                  <a:ext cx="936071" cy="761428"/>
                  <a:chOff x="-44" y="1473"/>
                  <a:chExt cx="981" cy="1105"/>
                </a:xfrm>
              </p:grpSpPr>
              <p:pic>
                <p:nvPicPr>
                  <p:cNvPr id="164921" name="Picture 50" descr="desktop_computer_stylized_medium"/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-44" y="1473"/>
                    <a:ext cx="981" cy="11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64922" name="Freeform 51"/>
                  <p:cNvSpPr>
                    <a:spLocks/>
                  </p:cNvSpPr>
                  <p:nvPr/>
                </p:nvSpPr>
                <p:spPr bwMode="auto">
                  <a:xfrm flipH="1">
                    <a:off x="374" y="1579"/>
                    <a:ext cx="477" cy="506"/>
                  </a:xfrm>
                  <a:custGeom>
                    <a:avLst/>
                    <a:gdLst>
                      <a:gd name="T0" fmla="*/ 0 w 356"/>
                      <a:gd name="T1" fmla="*/ 0 h 368"/>
                      <a:gd name="T2" fmla="*/ 1736 w 356"/>
                      <a:gd name="T3" fmla="*/ 95 h 368"/>
                      <a:gd name="T4" fmla="*/ 2059 w 356"/>
                      <a:gd name="T5" fmla="*/ 1990 h 368"/>
                      <a:gd name="T6" fmla="*/ 454 w 356"/>
                      <a:gd name="T7" fmla="*/ 2489 h 368"/>
                      <a:gd name="T8" fmla="*/ 0 w 356"/>
                      <a:gd name="T9" fmla="*/ 0 h 36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56" h="368">
                        <a:moveTo>
                          <a:pt x="0" y="0"/>
                        </a:moveTo>
                        <a:lnTo>
                          <a:pt x="300" y="14"/>
                        </a:lnTo>
                        <a:lnTo>
                          <a:pt x="356" y="294"/>
                        </a:lnTo>
                        <a:lnTo>
                          <a:pt x="78" y="36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99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64886" name="Group 48"/>
              <p:cNvGrpSpPr>
                <a:grpSpLocks/>
              </p:cNvGrpSpPr>
              <p:nvPr/>
            </p:nvGrpSpPr>
            <p:grpSpPr bwMode="auto">
              <a:xfrm>
                <a:off x="3539588" y="2669737"/>
                <a:ext cx="853440" cy="741680"/>
                <a:chOff x="7179310" y="4033520"/>
                <a:chExt cx="1009650" cy="855028"/>
              </a:xfrm>
            </p:grpSpPr>
            <p:grpSp>
              <p:nvGrpSpPr>
                <p:cNvPr id="164915" name="Group 44"/>
                <p:cNvGrpSpPr>
                  <a:grpSpLocks/>
                </p:cNvGrpSpPr>
                <p:nvPr/>
              </p:nvGrpSpPr>
              <p:grpSpPr bwMode="auto">
                <a:xfrm>
                  <a:off x="7179310" y="4033520"/>
                  <a:ext cx="1009650" cy="855028"/>
                  <a:chOff x="-44" y="1473"/>
                  <a:chExt cx="981" cy="1105"/>
                </a:xfrm>
              </p:grpSpPr>
              <p:pic>
                <p:nvPicPr>
                  <p:cNvPr id="164917" name="Picture 45" descr="desktop_computer_stylized_medium"/>
                  <p:cNvPicPr>
                    <a:picLocks noChangeAspect="1" noChangeArrowheads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-44" y="1473"/>
                    <a:ext cx="981" cy="11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64918" name="Freeform 46"/>
                  <p:cNvSpPr>
                    <a:spLocks/>
                  </p:cNvSpPr>
                  <p:nvPr/>
                </p:nvSpPr>
                <p:spPr bwMode="auto">
                  <a:xfrm flipH="1">
                    <a:off x="374" y="1579"/>
                    <a:ext cx="477" cy="506"/>
                  </a:xfrm>
                  <a:custGeom>
                    <a:avLst/>
                    <a:gdLst>
                      <a:gd name="T0" fmla="*/ 0 w 356"/>
                      <a:gd name="T1" fmla="*/ 0 h 368"/>
                      <a:gd name="T2" fmla="*/ 1736 w 356"/>
                      <a:gd name="T3" fmla="*/ 95 h 368"/>
                      <a:gd name="T4" fmla="*/ 2059 w 356"/>
                      <a:gd name="T5" fmla="*/ 1990 h 368"/>
                      <a:gd name="T6" fmla="*/ 454 w 356"/>
                      <a:gd name="T7" fmla="*/ 2489 h 368"/>
                      <a:gd name="T8" fmla="*/ 0 w 356"/>
                      <a:gd name="T9" fmla="*/ 0 h 36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56" h="368">
                        <a:moveTo>
                          <a:pt x="0" y="0"/>
                        </a:moveTo>
                        <a:lnTo>
                          <a:pt x="300" y="14"/>
                        </a:lnTo>
                        <a:lnTo>
                          <a:pt x="356" y="294"/>
                        </a:lnTo>
                        <a:lnTo>
                          <a:pt x="78" y="36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99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79" name="Rectangle 43"/>
                <p:cNvSpPr>
                  <a:spLocks noChangeArrowheads="1"/>
                </p:cNvSpPr>
                <p:nvPr/>
              </p:nvSpPr>
              <p:spPr bwMode="auto">
                <a:xfrm rot="-5400000">
                  <a:off x="7440190" y="4309334"/>
                  <a:ext cx="126274" cy="195358"/>
                </a:xfrm>
                <a:prstGeom prst="rect">
                  <a:avLst/>
                </a:prstGeom>
                <a:gradFill rotWithShape="1">
                  <a:gsLst>
                    <a:gs pos="0">
                      <a:srgbClr val="008000"/>
                    </a:gs>
                    <a:gs pos="50000">
                      <a:schemeClr val="bg1"/>
                    </a:gs>
                    <a:gs pos="100000">
                      <a:srgbClr val="008000"/>
                    </a:gs>
                  </a:gsLst>
                  <a:lin ang="0" scaled="1"/>
                </a:gradFill>
                <a:ln w="9525">
                  <a:solidFill>
                    <a:srgbClr val="008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</p:grpSp>
          <p:sp>
            <p:nvSpPr>
              <p:cNvPr id="50" name="Rectangle 43"/>
              <p:cNvSpPr>
                <a:spLocks noChangeArrowheads="1"/>
              </p:cNvSpPr>
              <p:nvPr/>
            </p:nvSpPr>
            <p:spPr bwMode="auto">
              <a:xfrm>
                <a:off x="2614674" y="2705593"/>
                <a:ext cx="109559" cy="165096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grpSp>
            <p:nvGrpSpPr>
              <p:cNvPr id="164888" name="Group 44"/>
              <p:cNvGrpSpPr>
                <a:grpSpLocks/>
              </p:cNvGrpSpPr>
              <p:nvPr/>
            </p:nvGrpSpPr>
            <p:grpSpPr bwMode="auto">
              <a:xfrm>
                <a:off x="2233637" y="2138292"/>
                <a:ext cx="853440" cy="741680"/>
                <a:chOff x="-44" y="1473"/>
                <a:chExt cx="981" cy="1105"/>
              </a:xfrm>
            </p:grpSpPr>
            <p:pic>
              <p:nvPicPr>
                <p:cNvPr id="164913" name="Picture 45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64914" name="Freeform 46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164889" name="Group 51"/>
              <p:cNvGrpSpPr>
                <a:grpSpLocks/>
              </p:cNvGrpSpPr>
              <p:nvPr/>
            </p:nvGrpSpPr>
            <p:grpSpPr bwMode="auto">
              <a:xfrm>
                <a:off x="2060917" y="4279843"/>
                <a:ext cx="853440" cy="835329"/>
                <a:chOff x="8077200" y="3320111"/>
                <a:chExt cx="853440" cy="835329"/>
              </a:xfrm>
            </p:grpSpPr>
            <p:sp>
              <p:nvSpPr>
                <p:cNvPr id="72" name="Rectangle 43"/>
                <p:cNvSpPr>
                  <a:spLocks noChangeArrowheads="1"/>
                </p:cNvSpPr>
                <p:nvPr/>
              </p:nvSpPr>
              <p:spPr bwMode="auto">
                <a:xfrm>
                  <a:off x="8630957" y="3320624"/>
                  <a:ext cx="111147" cy="165096"/>
                </a:xfrm>
                <a:prstGeom prst="rect">
                  <a:avLst/>
                </a:prstGeom>
                <a:gradFill rotWithShape="1">
                  <a:gsLst>
                    <a:gs pos="0">
                      <a:srgbClr val="008000"/>
                    </a:gs>
                    <a:gs pos="50000">
                      <a:schemeClr val="bg1"/>
                    </a:gs>
                    <a:gs pos="100000">
                      <a:srgbClr val="008000"/>
                    </a:gs>
                  </a:gsLst>
                  <a:lin ang="0" scaled="1"/>
                </a:gradFill>
                <a:ln w="9525">
                  <a:solidFill>
                    <a:srgbClr val="008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grpSp>
              <p:nvGrpSpPr>
                <p:cNvPr id="164910" name="Group 44"/>
                <p:cNvGrpSpPr>
                  <a:grpSpLocks/>
                </p:cNvGrpSpPr>
                <p:nvPr/>
              </p:nvGrpSpPr>
              <p:grpSpPr bwMode="auto">
                <a:xfrm>
                  <a:off x="8077200" y="3413760"/>
                  <a:ext cx="853440" cy="741680"/>
                  <a:chOff x="-44" y="1473"/>
                  <a:chExt cx="981" cy="1105"/>
                </a:xfrm>
              </p:grpSpPr>
              <p:pic>
                <p:nvPicPr>
                  <p:cNvPr id="164911" name="Picture 45" descr="desktop_computer_stylized_medium"/>
                  <p:cNvPicPr>
                    <a:picLocks noChangeAspect="1" noChangeArrowheads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-44" y="1473"/>
                    <a:ext cx="981" cy="11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64912" name="Freeform 46"/>
                  <p:cNvSpPr>
                    <a:spLocks/>
                  </p:cNvSpPr>
                  <p:nvPr/>
                </p:nvSpPr>
                <p:spPr bwMode="auto">
                  <a:xfrm flipH="1">
                    <a:off x="374" y="1579"/>
                    <a:ext cx="477" cy="506"/>
                  </a:xfrm>
                  <a:custGeom>
                    <a:avLst/>
                    <a:gdLst>
                      <a:gd name="T0" fmla="*/ 0 w 356"/>
                      <a:gd name="T1" fmla="*/ 0 h 368"/>
                      <a:gd name="T2" fmla="*/ 1736 w 356"/>
                      <a:gd name="T3" fmla="*/ 95 h 368"/>
                      <a:gd name="T4" fmla="*/ 2059 w 356"/>
                      <a:gd name="T5" fmla="*/ 1990 h 368"/>
                      <a:gd name="T6" fmla="*/ 454 w 356"/>
                      <a:gd name="T7" fmla="*/ 2489 h 368"/>
                      <a:gd name="T8" fmla="*/ 0 w 356"/>
                      <a:gd name="T9" fmla="*/ 0 h 36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56" h="368">
                        <a:moveTo>
                          <a:pt x="0" y="0"/>
                        </a:moveTo>
                        <a:lnTo>
                          <a:pt x="300" y="14"/>
                        </a:lnTo>
                        <a:lnTo>
                          <a:pt x="356" y="294"/>
                        </a:lnTo>
                        <a:lnTo>
                          <a:pt x="78" y="36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99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</p:grpSp>
          <p:pic>
            <p:nvPicPr>
              <p:cNvPr id="63513" name="Picture 3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74913" y="3316766"/>
                <a:ext cx="603370" cy="3413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pic>
          <p:grpSp>
            <p:nvGrpSpPr>
              <p:cNvPr id="164891" name="Group 53"/>
              <p:cNvGrpSpPr>
                <a:grpSpLocks/>
              </p:cNvGrpSpPr>
              <p:nvPr/>
            </p:nvGrpSpPr>
            <p:grpSpPr bwMode="auto">
              <a:xfrm>
                <a:off x="731524" y="3616962"/>
                <a:ext cx="914403" cy="690308"/>
                <a:chOff x="1046480" y="3962400"/>
                <a:chExt cx="1026163" cy="761428"/>
              </a:xfrm>
            </p:grpSpPr>
            <p:sp>
              <p:nvSpPr>
                <p:cNvPr id="68" name="Rectangle 48"/>
                <p:cNvSpPr>
                  <a:spLocks noChangeArrowheads="1"/>
                </p:cNvSpPr>
                <p:nvPr/>
              </p:nvSpPr>
              <p:spPr bwMode="auto">
                <a:xfrm rot="-5400000">
                  <a:off x="1893846" y="4299769"/>
                  <a:ext cx="110314" cy="247682"/>
                </a:xfrm>
                <a:prstGeom prst="rect">
                  <a:avLst/>
                </a:prstGeom>
                <a:gradFill rotWithShape="1">
                  <a:gsLst>
                    <a:gs pos="0">
                      <a:srgbClr val="008000"/>
                    </a:gs>
                    <a:gs pos="50000">
                      <a:schemeClr val="bg1"/>
                    </a:gs>
                    <a:gs pos="100000">
                      <a:srgbClr val="008000"/>
                    </a:gs>
                  </a:gsLst>
                  <a:lin ang="0" scaled="1"/>
                </a:gradFill>
                <a:ln w="9525">
                  <a:solidFill>
                    <a:srgbClr val="008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grpSp>
              <p:nvGrpSpPr>
                <p:cNvPr id="164906" name="Group 49"/>
                <p:cNvGrpSpPr>
                  <a:grpSpLocks/>
                </p:cNvGrpSpPr>
                <p:nvPr/>
              </p:nvGrpSpPr>
              <p:grpSpPr bwMode="auto">
                <a:xfrm>
                  <a:off x="1046480" y="3962400"/>
                  <a:ext cx="936071" cy="761428"/>
                  <a:chOff x="-44" y="1473"/>
                  <a:chExt cx="981" cy="1105"/>
                </a:xfrm>
              </p:grpSpPr>
              <p:pic>
                <p:nvPicPr>
                  <p:cNvPr id="164907" name="Picture 50" descr="desktop_computer_stylized_medium"/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-44" y="1473"/>
                    <a:ext cx="981" cy="11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64908" name="Freeform 51"/>
                  <p:cNvSpPr>
                    <a:spLocks/>
                  </p:cNvSpPr>
                  <p:nvPr/>
                </p:nvSpPr>
                <p:spPr bwMode="auto">
                  <a:xfrm flipH="1">
                    <a:off x="374" y="1579"/>
                    <a:ext cx="477" cy="506"/>
                  </a:xfrm>
                  <a:custGeom>
                    <a:avLst/>
                    <a:gdLst>
                      <a:gd name="T0" fmla="*/ 0 w 356"/>
                      <a:gd name="T1" fmla="*/ 0 h 368"/>
                      <a:gd name="T2" fmla="*/ 1736 w 356"/>
                      <a:gd name="T3" fmla="*/ 95 h 368"/>
                      <a:gd name="T4" fmla="*/ 2059 w 356"/>
                      <a:gd name="T5" fmla="*/ 1990 h 368"/>
                      <a:gd name="T6" fmla="*/ 454 w 356"/>
                      <a:gd name="T7" fmla="*/ 2489 h 368"/>
                      <a:gd name="T8" fmla="*/ 0 w 356"/>
                      <a:gd name="T9" fmla="*/ 0 h 36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56" h="368">
                        <a:moveTo>
                          <a:pt x="0" y="0"/>
                        </a:moveTo>
                        <a:lnTo>
                          <a:pt x="300" y="14"/>
                        </a:lnTo>
                        <a:lnTo>
                          <a:pt x="356" y="294"/>
                        </a:lnTo>
                        <a:lnTo>
                          <a:pt x="78" y="36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99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64892" name="Group 54"/>
              <p:cNvGrpSpPr>
                <a:grpSpLocks/>
              </p:cNvGrpSpPr>
              <p:nvPr/>
            </p:nvGrpSpPr>
            <p:grpSpPr bwMode="auto">
              <a:xfrm>
                <a:off x="3410634" y="3567725"/>
                <a:ext cx="853440" cy="741680"/>
                <a:chOff x="7179310" y="4033520"/>
                <a:chExt cx="1009650" cy="855028"/>
              </a:xfrm>
            </p:grpSpPr>
            <p:grpSp>
              <p:nvGrpSpPr>
                <p:cNvPr id="164901" name="Group 44"/>
                <p:cNvGrpSpPr>
                  <a:grpSpLocks/>
                </p:cNvGrpSpPr>
                <p:nvPr/>
              </p:nvGrpSpPr>
              <p:grpSpPr bwMode="auto">
                <a:xfrm>
                  <a:off x="7179310" y="4033520"/>
                  <a:ext cx="1009650" cy="855028"/>
                  <a:chOff x="-44" y="1473"/>
                  <a:chExt cx="981" cy="1105"/>
                </a:xfrm>
              </p:grpSpPr>
              <p:pic>
                <p:nvPicPr>
                  <p:cNvPr id="164903" name="Picture 45" descr="desktop_computer_stylized_medium"/>
                  <p:cNvPicPr>
                    <a:picLocks noChangeAspect="1" noChangeArrowheads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-44" y="1473"/>
                    <a:ext cx="981" cy="11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64904" name="Freeform 46"/>
                  <p:cNvSpPr>
                    <a:spLocks/>
                  </p:cNvSpPr>
                  <p:nvPr/>
                </p:nvSpPr>
                <p:spPr bwMode="auto">
                  <a:xfrm flipH="1">
                    <a:off x="374" y="1579"/>
                    <a:ext cx="477" cy="506"/>
                  </a:xfrm>
                  <a:custGeom>
                    <a:avLst/>
                    <a:gdLst>
                      <a:gd name="T0" fmla="*/ 0 w 356"/>
                      <a:gd name="T1" fmla="*/ 0 h 368"/>
                      <a:gd name="T2" fmla="*/ 1736 w 356"/>
                      <a:gd name="T3" fmla="*/ 95 h 368"/>
                      <a:gd name="T4" fmla="*/ 2059 w 356"/>
                      <a:gd name="T5" fmla="*/ 1990 h 368"/>
                      <a:gd name="T6" fmla="*/ 454 w 356"/>
                      <a:gd name="T7" fmla="*/ 2489 h 368"/>
                      <a:gd name="T8" fmla="*/ 0 w 356"/>
                      <a:gd name="T9" fmla="*/ 0 h 36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56" h="368">
                        <a:moveTo>
                          <a:pt x="0" y="0"/>
                        </a:moveTo>
                        <a:lnTo>
                          <a:pt x="300" y="14"/>
                        </a:lnTo>
                        <a:lnTo>
                          <a:pt x="356" y="294"/>
                        </a:lnTo>
                        <a:lnTo>
                          <a:pt x="78" y="36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99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65" name="Rectangle 43"/>
                <p:cNvSpPr>
                  <a:spLocks noChangeArrowheads="1"/>
                </p:cNvSpPr>
                <p:nvPr/>
              </p:nvSpPr>
              <p:spPr bwMode="auto">
                <a:xfrm rot="-5400000">
                  <a:off x="7438739" y="4308075"/>
                  <a:ext cx="128105" cy="197237"/>
                </a:xfrm>
                <a:prstGeom prst="rect">
                  <a:avLst/>
                </a:prstGeom>
                <a:gradFill rotWithShape="1">
                  <a:gsLst>
                    <a:gs pos="0">
                      <a:srgbClr val="008000"/>
                    </a:gs>
                    <a:gs pos="50000">
                      <a:schemeClr val="bg1"/>
                    </a:gs>
                    <a:gs pos="100000">
                      <a:srgbClr val="008000"/>
                    </a:gs>
                  </a:gsLst>
                  <a:lin ang="0" scaled="1"/>
                </a:gradFill>
                <a:ln w="9525">
                  <a:solidFill>
                    <a:srgbClr val="008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</p:grpSp>
          <p:sp>
            <p:nvSpPr>
              <p:cNvPr id="63516" name="Line 17"/>
              <p:cNvSpPr>
                <a:spLocks noChangeShapeType="1"/>
              </p:cNvSpPr>
              <p:nvPr/>
            </p:nvSpPr>
            <p:spPr bwMode="auto">
              <a:xfrm flipV="1">
                <a:off x="1660396" y="3600922"/>
                <a:ext cx="744686" cy="4508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3517" name="Line 19"/>
              <p:cNvSpPr>
                <a:spLocks noChangeShapeType="1"/>
              </p:cNvSpPr>
              <p:nvPr/>
            </p:nvSpPr>
            <p:spPr bwMode="auto">
              <a:xfrm flipH="1" flipV="1">
                <a:off x="2968756" y="3545361"/>
                <a:ext cx="646242" cy="3381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3518" name="Text Box 35"/>
              <p:cNvSpPr txBox="1">
                <a:spLocks noChangeArrowheads="1"/>
              </p:cNvSpPr>
              <p:nvPr/>
            </p:nvSpPr>
            <p:spPr bwMode="auto">
              <a:xfrm>
                <a:off x="2401907" y="3026260"/>
                <a:ext cx="312799" cy="3698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63519" name="Text Box 36"/>
              <p:cNvSpPr txBox="1">
                <a:spLocks noChangeArrowheads="1"/>
              </p:cNvSpPr>
              <p:nvPr/>
            </p:nvSpPr>
            <p:spPr bwMode="auto">
              <a:xfrm>
                <a:off x="2903656" y="3051660"/>
                <a:ext cx="323914" cy="3667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2</a:t>
                </a:r>
              </a:p>
            </p:txBody>
          </p:sp>
          <p:sp>
            <p:nvSpPr>
              <p:cNvPr id="63520" name="Text Box 37"/>
              <p:cNvSpPr txBox="1">
                <a:spLocks noChangeArrowheads="1"/>
              </p:cNvSpPr>
              <p:nvPr/>
            </p:nvSpPr>
            <p:spPr bwMode="auto">
              <a:xfrm>
                <a:off x="3125951" y="3710457"/>
                <a:ext cx="322326" cy="3667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3</a:t>
                </a:r>
              </a:p>
            </p:txBody>
          </p:sp>
          <p:sp>
            <p:nvSpPr>
              <p:cNvPr id="63521" name="Text Box 38"/>
              <p:cNvSpPr txBox="1">
                <a:spLocks noChangeArrowheads="1"/>
              </p:cNvSpPr>
              <p:nvPr/>
            </p:nvSpPr>
            <p:spPr bwMode="auto">
              <a:xfrm>
                <a:off x="2640079" y="3654896"/>
                <a:ext cx="323914" cy="3667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4</a:t>
                </a:r>
              </a:p>
            </p:txBody>
          </p:sp>
          <p:sp>
            <p:nvSpPr>
              <p:cNvPr id="63522" name="Text Box 39"/>
              <p:cNvSpPr txBox="1">
                <a:spLocks noChangeArrowheads="1"/>
              </p:cNvSpPr>
              <p:nvPr/>
            </p:nvSpPr>
            <p:spPr bwMode="auto">
              <a:xfrm>
                <a:off x="2070052" y="3704108"/>
                <a:ext cx="323914" cy="3667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5</a:t>
                </a:r>
              </a:p>
            </p:txBody>
          </p:sp>
          <p:sp>
            <p:nvSpPr>
              <p:cNvPr id="63523" name="Text Box 40"/>
              <p:cNvSpPr txBox="1">
                <a:spLocks noChangeArrowheads="1"/>
              </p:cNvSpPr>
              <p:nvPr/>
            </p:nvSpPr>
            <p:spPr bwMode="auto">
              <a:xfrm>
                <a:off x="2039884" y="3080234"/>
                <a:ext cx="319151" cy="3698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6</a:t>
                </a:r>
              </a:p>
            </p:txBody>
          </p:sp>
        </p:grpSp>
      </p:grpSp>
      <p:sp>
        <p:nvSpPr>
          <p:cNvPr id="58" name="Rectangle 3"/>
          <p:cNvSpPr txBox="1">
            <a:spLocks noChangeArrowheads="1"/>
          </p:cNvSpPr>
          <p:nvPr/>
        </p:nvSpPr>
        <p:spPr bwMode="auto">
          <a:xfrm>
            <a:off x="477838" y="2566988"/>
            <a:ext cx="4878387" cy="2132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65000"/>
              <a:buFont typeface="Wingdings" charset="0"/>
              <a:buChar char="v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>
              <a:lnSpc>
                <a:spcPts val="3000"/>
              </a:lnSpc>
              <a:defRPr/>
            </a:pPr>
            <a:r>
              <a:rPr lang="en-US" u="sng" dirty="0">
                <a:solidFill>
                  <a:srgbClr val="CC0000"/>
                </a:solidFill>
              </a:rPr>
              <a:t>A:</a:t>
            </a:r>
            <a:r>
              <a:rPr lang="en-US" dirty="0">
                <a:solidFill>
                  <a:srgbClr val="CC0000"/>
                </a:solidFill>
              </a:rPr>
              <a:t>  </a:t>
            </a:r>
            <a:r>
              <a:rPr lang="en-US" dirty="0"/>
              <a:t>each switch has a </a:t>
            </a:r>
            <a:r>
              <a:rPr lang="en-US" dirty="0">
                <a:solidFill>
                  <a:srgbClr val="CC0000"/>
                </a:solidFill>
              </a:rPr>
              <a:t>switch table,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each entry:</a:t>
            </a:r>
          </a:p>
          <a:p>
            <a:pPr lvl="1">
              <a:lnSpc>
                <a:spcPct val="100000"/>
              </a:lnSpc>
              <a:defRPr/>
            </a:pPr>
            <a:r>
              <a:rPr lang="en-US" dirty="0"/>
              <a:t>(MAC address of host, interface to reach host, time stamp)</a:t>
            </a:r>
          </a:p>
          <a:p>
            <a:pPr lvl="1">
              <a:lnSpc>
                <a:spcPct val="100000"/>
              </a:lnSpc>
              <a:defRPr/>
            </a:pPr>
            <a:r>
              <a:rPr lang="en-US" dirty="0"/>
              <a:t>looks like a routing table!</a:t>
            </a:r>
          </a:p>
        </p:txBody>
      </p:sp>
      <p:pic>
        <p:nvPicPr>
          <p:cNvPr id="164871" name="Picture 22" descr="underline_base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5" y="898525"/>
            <a:ext cx="45704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" name="Rectangle 3"/>
          <p:cNvSpPr txBox="1">
            <a:spLocks noChangeArrowheads="1"/>
          </p:cNvSpPr>
          <p:nvPr/>
        </p:nvSpPr>
        <p:spPr bwMode="auto">
          <a:xfrm>
            <a:off x="536575" y="5043488"/>
            <a:ext cx="5040313" cy="147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65000"/>
              <a:buFont typeface="Wingdings" charset="0"/>
              <a:buChar char="v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0" indent="0">
              <a:lnSpc>
                <a:spcPct val="75000"/>
              </a:lnSpc>
              <a:buFont typeface="Wingdings" charset="0"/>
              <a:buNone/>
              <a:defRPr/>
            </a:pPr>
            <a:r>
              <a:rPr lang="en-US" u="sng" dirty="0">
                <a:solidFill>
                  <a:srgbClr val="CC0000"/>
                </a:solidFill>
              </a:rPr>
              <a:t>Q:</a:t>
            </a:r>
            <a:r>
              <a:rPr lang="en-US" dirty="0">
                <a:solidFill>
                  <a:srgbClr val="CC0000"/>
                </a:solidFill>
              </a:rPr>
              <a:t> </a:t>
            </a:r>
            <a:r>
              <a:rPr lang="en-US" dirty="0"/>
              <a:t>how are entries created, maintained in switch table? </a:t>
            </a:r>
          </a:p>
          <a:p>
            <a:pPr lvl="1">
              <a:lnSpc>
                <a:spcPct val="75000"/>
              </a:lnSpc>
              <a:defRPr/>
            </a:pPr>
            <a:r>
              <a:rPr lang="en-US" dirty="0"/>
              <a:t>something like a routing protocol?</a:t>
            </a:r>
          </a:p>
        </p:txBody>
      </p:sp>
    </p:spTree>
    <p:extLst>
      <p:ext uri="{BB962C8B-B14F-4D97-AF65-F5344CB8AC3E}">
        <p14:creationId xmlns:p14="http://schemas.microsoft.com/office/powerpoint/2010/main" val="60335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61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6913" name="Group 36"/>
          <p:cNvGrpSpPr>
            <a:grpSpLocks/>
          </p:cNvGrpSpPr>
          <p:nvPr/>
        </p:nvGrpSpPr>
        <p:grpSpPr bwMode="auto">
          <a:xfrm>
            <a:off x="4456113" y="1216025"/>
            <a:ext cx="3660775" cy="3600450"/>
            <a:chOff x="731524" y="1819788"/>
            <a:chExt cx="3661504" cy="3600334"/>
          </a:xfrm>
        </p:grpSpPr>
        <p:sp>
          <p:nvSpPr>
            <p:cNvPr id="65565" name="Text Box 23"/>
            <p:cNvSpPr txBox="1">
              <a:spLocks noChangeArrowheads="1"/>
            </p:cNvSpPr>
            <p:nvPr/>
          </p:nvSpPr>
          <p:spPr bwMode="auto">
            <a:xfrm>
              <a:off x="2655957" y="1819788"/>
              <a:ext cx="350907" cy="366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>
                  <a:solidFill>
                    <a:srgbClr val="000000"/>
                  </a:solidFill>
                  <a:latin typeface="Arial" charset="0"/>
                  <a:cs typeface="Arial" charset="0"/>
                </a:rPr>
                <a:t>A</a:t>
              </a:r>
            </a:p>
          </p:txBody>
        </p:sp>
        <p:sp>
          <p:nvSpPr>
            <p:cNvPr id="65566" name="Text Box 24"/>
            <p:cNvSpPr txBox="1">
              <a:spLocks noChangeArrowheads="1"/>
            </p:cNvSpPr>
            <p:nvPr/>
          </p:nvSpPr>
          <p:spPr bwMode="auto">
            <a:xfrm>
              <a:off x="2371738" y="5050247"/>
              <a:ext cx="371549" cy="369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9pPr>
            </a:lstStyle>
            <a:p>
              <a:r>
                <a:rPr lang="en-US" altLang="en-US" sz="1800" i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A</a:t>
              </a:r>
              <a:r>
                <a:rPr lang="ja-JP" altLang="en-US" sz="1800" i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’</a:t>
              </a:r>
              <a:endParaRPr lang="en-US" altLang="en-US" sz="1800" i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5567" name="Text Box 25"/>
            <p:cNvSpPr txBox="1">
              <a:spLocks noChangeArrowheads="1"/>
            </p:cNvSpPr>
            <p:nvPr/>
          </p:nvSpPr>
          <p:spPr bwMode="auto">
            <a:xfrm>
              <a:off x="3988134" y="2419844"/>
              <a:ext cx="338205" cy="368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>
                  <a:solidFill>
                    <a:srgbClr val="000000"/>
                  </a:solidFill>
                  <a:latin typeface="Arial" charset="0"/>
                  <a:cs typeface="Arial" charset="0"/>
                </a:rPr>
                <a:t>B</a:t>
              </a:r>
            </a:p>
          </p:txBody>
        </p:sp>
        <p:sp>
          <p:nvSpPr>
            <p:cNvPr id="65568" name="Text Box 26"/>
            <p:cNvSpPr txBox="1">
              <a:spLocks noChangeArrowheads="1"/>
            </p:cNvSpPr>
            <p:nvPr/>
          </p:nvSpPr>
          <p:spPr bwMode="auto">
            <a:xfrm>
              <a:off x="995101" y="4188262"/>
              <a:ext cx="390603" cy="368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9pPr>
            </a:lstStyle>
            <a:p>
              <a:r>
                <a:rPr lang="en-US" altLang="en-US" sz="1800" i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B</a:t>
              </a:r>
              <a:r>
                <a:rPr lang="ja-JP" altLang="en-US" sz="1800" i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’</a:t>
              </a:r>
              <a:endParaRPr lang="en-US" altLang="en-US" sz="1800" i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5569" name="Text Box 27"/>
            <p:cNvSpPr txBox="1">
              <a:spLocks noChangeArrowheads="1"/>
            </p:cNvSpPr>
            <p:nvPr/>
          </p:nvSpPr>
          <p:spPr bwMode="auto">
            <a:xfrm>
              <a:off x="3740435" y="4188262"/>
              <a:ext cx="350908" cy="368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>
                  <a:solidFill>
                    <a:srgbClr val="000000"/>
                  </a:solidFill>
                  <a:latin typeface="Arial" charset="0"/>
                  <a:cs typeface="Arial" charset="0"/>
                </a:rPr>
                <a:t>C</a:t>
              </a:r>
            </a:p>
          </p:txBody>
        </p:sp>
        <p:sp>
          <p:nvSpPr>
            <p:cNvPr id="65570" name="Text Box 28"/>
            <p:cNvSpPr txBox="1">
              <a:spLocks noChangeArrowheads="1"/>
            </p:cNvSpPr>
            <p:nvPr/>
          </p:nvSpPr>
          <p:spPr bwMode="auto">
            <a:xfrm>
              <a:off x="1123714" y="2465880"/>
              <a:ext cx="403305" cy="368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9pPr>
            </a:lstStyle>
            <a:p>
              <a:r>
                <a:rPr lang="en-US" altLang="en-US" sz="1800" i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C</a:t>
              </a:r>
              <a:r>
                <a:rPr lang="ja-JP" altLang="en-US" sz="1800" i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’</a:t>
              </a:r>
              <a:endParaRPr lang="en-US" altLang="en-US" sz="1800" i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5571" name="Line 17"/>
            <p:cNvSpPr>
              <a:spLocks noChangeShapeType="1"/>
            </p:cNvSpPr>
            <p:nvPr/>
          </p:nvSpPr>
          <p:spPr bwMode="auto">
            <a:xfrm>
              <a:off x="1687389" y="3165945"/>
              <a:ext cx="720869" cy="2984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65572" name="Line 18"/>
            <p:cNvSpPr>
              <a:spLocks noChangeShapeType="1"/>
            </p:cNvSpPr>
            <p:nvPr/>
          </p:nvSpPr>
          <p:spPr bwMode="auto">
            <a:xfrm>
              <a:off x="2673423" y="2872267"/>
              <a:ext cx="0" cy="5048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65573" name="Line 19"/>
            <p:cNvSpPr>
              <a:spLocks noChangeShapeType="1"/>
            </p:cNvSpPr>
            <p:nvPr/>
          </p:nvSpPr>
          <p:spPr bwMode="auto">
            <a:xfrm flipH="1">
              <a:off x="2863961" y="2996088"/>
              <a:ext cx="892353" cy="4841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65574" name="Line 20"/>
            <p:cNvSpPr>
              <a:spLocks noChangeShapeType="1"/>
            </p:cNvSpPr>
            <p:nvPr/>
          </p:nvSpPr>
          <p:spPr bwMode="auto">
            <a:xfrm flipV="1">
              <a:off x="2673423" y="3605668"/>
              <a:ext cx="12703" cy="7095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grpSp>
          <p:nvGrpSpPr>
            <p:cNvPr id="166950" name="Group 47"/>
            <p:cNvGrpSpPr>
              <a:grpSpLocks/>
            </p:cNvGrpSpPr>
            <p:nvPr/>
          </p:nvGrpSpPr>
          <p:grpSpPr bwMode="auto">
            <a:xfrm>
              <a:off x="747936" y="2733042"/>
              <a:ext cx="914403" cy="690308"/>
              <a:chOff x="1046480" y="3962400"/>
              <a:chExt cx="1026163" cy="761428"/>
            </a:xfrm>
          </p:grpSpPr>
          <p:sp>
            <p:nvSpPr>
              <p:cNvPr id="100" name="Rectangle 48"/>
              <p:cNvSpPr>
                <a:spLocks noChangeArrowheads="1"/>
              </p:cNvSpPr>
              <p:nvPr/>
            </p:nvSpPr>
            <p:spPr bwMode="auto">
              <a:xfrm rot="-5400000">
                <a:off x="1893248" y="4299428"/>
                <a:ext cx="110312" cy="247682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grpSp>
            <p:nvGrpSpPr>
              <p:cNvPr id="166985" name="Group 49"/>
              <p:cNvGrpSpPr>
                <a:grpSpLocks/>
              </p:cNvGrpSpPr>
              <p:nvPr/>
            </p:nvGrpSpPr>
            <p:grpSpPr bwMode="auto">
              <a:xfrm>
                <a:off x="1046480" y="3962400"/>
                <a:ext cx="936071" cy="761428"/>
                <a:chOff x="-44" y="1473"/>
                <a:chExt cx="981" cy="1105"/>
              </a:xfrm>
            </p:grpSpPr>
            <p:pic>
              <p:nvPicPr>
                <p:cNvPr id="166986" name="Picture 50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66987" name="Freeform 51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66951" name="Group 48"/>
            <p:cNvGrpSpPr>
              <a:grpSpLocks/>
            </p:cNvGrpSpPr>
            <p:nvPr/>
          </p:nvGrpSpPr>
          <p:grpSpPr bwMode="auto">
            <a:xfrm>
              <a:off x="3539588" y="2669737"/>
              <a:ext cx="853440" cy="741680"/>
              <a:chOff x="7179310" y="4033520"/>
              <a:chExt cx="1009650" cy="855028"/>
            </a:xfrm>
          </p:grpSpPr>
          <p:grpSp>
            <p:nvGrpSpPr>
              <p:cNvPr id="166980" name="Group 44"/>
              <p:cNvGrpSpPr>
                <a:grpSpLocks/>
              </p:cNvGrpSpPr>
              <p:nvPr/>
            </p:nvGrpSpPr>
            <p:grpSpPr bwMode="auto">
              <a:xfrm>
                <a:off x="7179310" y="4033520"/>
                <a:ext cx="1009650" cy="855028"/>
                <a:chOff x="-44" y="1473"/>
                <a:chExt cx="981" cy="1105"/>
              </a:xfrm>
            </p:grpSpPr>
            <p:pic>
              <p:nvPicPr>
                <p:cNvPr id="166982" name="Picture 45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66983" name="Freeform 46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sp>
            <p:nvSpPr>
              <p:cNvPr id="97" name="Rectangle 43"/>
              <p:cNvSpPr>
                <a:spLocks noChangeArrowheads="1"/>
              </p:cNvSpPr>
              <p:nvPr/>
            </p:nvSpPr>
            <p:spPr bwMode="auto">
              <a:xfrm rot="-5400000">
                <a:off x="7440190" y="4309323"/>
                <a:ext cx="126273" cy="195358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</p:grpSp>
        <p:sp>
          <p:nvSpPr>
            <p:cNvPr id="68" name="Rectangle 43"/>
            <p:cNvSpPr>
              <a:spLocks noChangeArrowheads="1"/>
            </p:cNvSpPr>
            <p:nvPr/>
          </p:nvSpPr>
          <p:spPr bwMode="auto">
            <a:xfrm>
              <a:off x="2614674" y="2705584"/>
              <a:ext cx="109559" cy="165095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grpSp>
          <p:nvGrpSpPr>
            <p:cNvPr id="166953" name="Group 44"/>
            <p:cNvGrpSpPr>
              <a:grpSpLocks/>
            </p:cNvGrpSpPr>
            <p:nvPr/>
          </p:nvGrpSpPr>
          <p:grpSpPr bwMode="auto">
            <a:xfrm>
              <a:off x="2233637" y="2138292"/>
              <a:ext cx="853440" cy="741680"/>
              <a:chOff x="-44" y="1473"/>
              <a:chExt cx="981" cy="1105"/>
            </a:xfrm>
          </p:grpSpPr>
          <p:pic>
            <p:nvPicPr>
              <p:cNvPr id="166978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66979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166954" name="Group 51"/>
            <p:cNvGrpSpPr>
              <a:grpSpLocks/>
            </p:cNvGrpSpPr>
            <p:nvPr/>
          </p:nvGrpSpPr>
          <p:grpSpPr bwMode="auto">
            <a:xfrm>
              <a:off x="2060917" y="4279843"/>
              <a:ext cx="853440" cy="835329"/>
              <a:chOff x="8077200" y="3320111"/>
              <a:chExt cx="853440" cy="835329"/>
            </a:xfrm>
          </p:grpSpPr>
          <p:sp>
            <p:nvSpPr>
              <p:cNvPr id="90" name="Rectangle 43"/>
              <p:cNvSpPr>
                <a:spLocks noChangeArrowheads="1"/>
              </p:cNvSpPr>
              <p:nvPr/>
            </p:nvSpPr>
            <p:spPr bwMode="auto">
              <a:xfrm>
                <a:off x="8630957" y="3320602"/>
                <a:ext cx="111147" cy="165095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grpSp>
            <p:nvGrpSpPr>
              <p:cNvPr id="166975" name="Group 44"/>
              <p:cNvGrpSpPr>
                <a:grpSpLocks/>
              </p:cNvGrpSpPr>
              <p:nvPr/>
            </p:nvGrpSpPr>
            <p:grpSpPr bwMode="auto">
              <a:xfrm>
                <a:off x="8077200" y="3413760"/>
                <a:ext cx="853440" cy="741680"/>
                <a:chOff x="-44" y="1473"/>
                <a:chExt cx="981" cy="1105"/>
              </a:xfrm>
            </p:grpSpPr>
            <p:pic>
              <p:nvPicPr>
                <p:cNvPr id="166976" name="Picture 45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66977" name="Freeform 46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pic>
          <p:nvPicPr>
            <p:cNvPr id="65580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4913" y="3316753"/>
              <a:ext cx="603370" cy="3413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grpSp>
          <p:nvGrpSpPr>
            <p:cNvPr id="166956" name="Group 53"/>
            <p:cNvGrpSpPr>
              <a:grpSpLocks/>
            </p:cNvGrpSpPr>
            <p:nvPr/>
          </p:nvGrpSpPr>
          <p:grpSpPr bwMode="auto">
            <a:xfrm>
              <a:off x="731524" y="3616962"/>
              <a:ext cx="914403" cy="690308"/>
              <a:chOff x="1046480" y="3962400"/>
              <a:chExt cx="1026163" cy="761428"/>
            </a:xfrm>
          </p:grpSpPr>
          <p:sp>
            <p:nvSpPr>
              <p:cNvPr id="86" name="Rectangle 48"/>
              <p:cNvSpPr>
                <a:spLocks noChangeArrowheads="1"/>
              </p:cNvSpPr>
              <p:nvPr/>
            </p:nvSpPr>
            <p:spPr bwMode="auto">
              <a:xfrm rot="-5400000">
                <a:off x="1893846" y="4299747"/>
                <a:ext cx="110313" cy="247682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grpSp>
            <p:nvGrpSpPr>
              <p:cNvPr id="166971" name="Group 49"/>
              <p:cNvGrpSpPr>
                <a:grpSpLocks/>
              </p:cNvGrpSpPr>
              <p:nvPr/>
            </p:nvGrpSpPr>
            <p:grpSpPr bwMode="auto">
              <a:xfrm>
                <a:off x="1046480" y="3962400"/>
                <a:ext cx="936071" cy="761428"/>
                <a:chOff x="-44" y="1473"/>
                <a:chExt cx="981" cy="1105"/>
              </a:xfrm>
            </p:grpSpPr>
            <p:pic>
              <p:nvPicPr>
                <p:cNvPr id="166972" name="Picture 50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66973" name="Freeform 51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66957" name="Group 54"/>
            <p:cNvGrpSpPr>
              <a:grpSpLocks/>
            </p:cNvGrpSpPr>
            <p:nvPr/>
          </p:nvGrpSpPr>
          <p:grpSpPr bwMode="auto">
            <a:xfrm>
              <a:off x="3410634" y="3567725"/>
              <a:ext cx="853440" cy="741680"/>
              <a:chOff x="7179310" y="4033520"/>
              <a:chExt cx="1009650" cy="855028"/>
            </a:xfrm>
          </p:grpSpPr>
          <p:grpSp>
            <p:nvGrpSpPr>
              <p:cNvPr id="166966" name="Group 44"/>
              <p:cNvGrpSpPr>
                <a:grpSpLocks/>
              </p:cNvGrpSpPr>
              <p:nvPr/>
            </p:nvGrpSpPr>
            <p:grpSpPr bwMode="auto">
              <a:xfrm>
                <a:off x="7179310" y="4033520"/>
                <a:ext cx="1009650" cy="855028"/>
                <a:chOff x="-44" y="1473"/>
                <a:chExt cx="981" cy="1105"/>
              </a:xfrm>
            </p:grpSpPr>
            <p:pic>
              <p:nvPicPr>
                <p:cNvPr id="166968" name="Picture 45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66969" name="Freeform 46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sp>
            <p:nvSpPr>
              <p:cNvPr id="83" name="Rectangle 43"/>
              <p:cNvSpPr>
                <a:spLocks noChangeArrowheads="1"/>
              </p:cNvSpPr>
              <p:nvPr/>
            </p:nvSpPr>
            <p:spPr bwMode="auto">
              <a:xfrm rot="-5400000">
                <a:off x="7438739" y="4308053"/>
                <a:ext cx="128104" cy="197237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</p:grpSp>
        <p:sp>
          <p:nvSpPr>
            <p:cNvPr id="65583" name="Line 17"/>
            <p:cNvSpPr>
              <a:spLocks noChangeShapeType="1"/>
            </p:cNvSpPr>
            <p:nvPr/>
          </p:nvSpPr>
          <p:spPr bwMode="auto">
            <a:xfrm flipV="1">
              <a:off x="1660396" y="3600906"/>
              <a:ext cx="744686" cy="4508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65584" name="Line 19"/>
            <p:cNvSpPr>
              <a:spLocks noChangeShapeType="1"/>
            </p:cNvSpPr>
            <p:nvPr/>
          </p:nvSpPr>
          <p:spPr bwMode="auto">
            <a:xfrm flipH="1" flipV="1">
              <a:off x="2968756" y="3545345"/>
              <a:ext cx="646242" cy="3381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65585" name="Text Box 35"/>
            <p:cNvSpPr txBox="1">
              <a:spLocks noChangeArrowheads="1"/>
            </p:cNvSpPr>
            <p:nvPr/>
          </p:nvSpPr>
          <p:spPr bwMode="auto">
            <a:xfrm>
              <a:off x="2401907" y="3026249"/>
              <a:ext cx="312799" cy="3698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>
                  <a:solidFill>
                    <a:srgbClr val="FF0000"/>
                  </a:solidFill>
                  <a:latin typeface="Arial" charset="0"/>
                  <a:cs typeface="Arial" charset="0"/>
                </a:rPr>
                <a:t>1</a:t>
              </a:r>
            </a:p>
          </p:txBody>
        </p:sp>
        <p:sp>
          <p:nvSpPr>
            <p:cNvPr id="65586" name="Text Box 36"/>
            <p:cNvSpPr txBox="1">
              <a:spLocks noChangeArrowheads="1"/>
            </p:cNvSpPr>
            <p:nvPr/>
          </p:nvSpPr>
          <p:spPr bwMode="auto">
            <a:xfrm>
              <a:off x="2903656" y="3051648"/>
              <a:ext cx="323914" cy="366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>
                  <a:solidFill>
                    <a:srgbClr val="FF0000"/>
                  </a:solidFill>
                  <a:latin typeface="Arial" charset="0"/>
                  <a:cs typeface="Arial" charset="0"/>
                </a:rPr>
                <a:t>2</a:t>
              </a:r>
            </a:p>
          </p:txBody>
        </p:sp>
        <p:sp>
          <p:nvSpPr>
            <p:cNvPr id="65587" name="Text Box 37"/>
            <p:cNvSpPr txBox="1">
              <a:spLocks noChangeArrowheads="1"/>
            </p:cNvSpPr>
            <p:nvPr/>
          </p:nvSpPr>
          <p:spPr bwMode="auto">
            <a:xfrm>
              <a:off x="3125951" y="3710440"/>
              <a:ext cx="322326" cy="366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>
                  <a:solidFill>
                    <a:srgbClr val="FF0000"/>
                  </a:solidFill>
                  <a:latin typeface="Arial" charset="0"/>
                  <a:cs typeface="Arial" charset="0"/>
                </a:rPr>
                <a:t>3</a:t>
              </a:r>
            </a:p>
          </p:txBody>
        </p:sp>
        <p:sp>
          <p:nvSpPr>
            <p:cNvPr id="65588" name="Text Box 38"/>
            <p:cNvSpPr txBox="1">
              <a:spLocks noChangeArrowheads="1"/>
            </p:cNvSpPr>
            <p:nvPr/>
          </p:nvSpPr>
          <p:spPr bwMode="auto">
            <a:xfrm>
              <a:off x="2640079" y="3654879"/>
              <a:ext cx="323914" cy="366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>
                  <a:solidFill>
                    <a:srgbClr val="FF0000"/>
                  </a:solidFill>
                  <a:latin typeface="Arial" charset="0"/>
                  <a:cs typeface="Arial" charset="0"/>
                </a:rPr>
                <a:t>4</a:t>
              </a:r>
            </a:p>
          </p:txBody>
        </p:sp>
        <p:sp>
          <p:nvSpPr>
            <p:cNvPr id="65589" name="Text Box 39"/>
            <p:cNvSpPr txBox="1">
              <a:spLocks noChangeArrowheads="1"/>
            </p:cNvSpPr>
            <p:nvPr/>
          </p:nvSpPr>
          <p:spPr bwMode="auto">
            <a:xfrm>
              <a:off x="2070052" y="3704090"/>
              <a:ext cx="323914" cy="366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>
                  <a:solidFill>
                    <a:srgbClr val="FF0000"/>
                  </a:solidFill>
                  <a:latin typeface="Arial" charset="0"/>
                  <a:cs typeface="Arial" charset="0"/>
                </a:rPr>
                <a:t>5</a:t>
              </a:r>
            </a:p>
          </p:txBody>
        </p:sp>
        <p:sp>
          <p:nvSpPr>
            <p:cNvPr id="65590" name="Text Box 40"/>
            <p:cNvSpPr txBox="1">
              <a:spLocks noChangeArrowheads="1"/>
            </p:cNvSpPr>
            <p:nvPr/>
          </p:nvSpPr>
          <p:spPr bwMode="auto">
            <a:xfrm>
              <a:off x="2039884" y="3080222"/>
              <a:ext cx="319151" cy="3698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>
                  <a:solidFill>
                    <a:srgbClr val="FF0000"/>
                  </a:solidFill>
                  <a:latin typeface="Arial" charset="0"/>
                  <a:cs typeface="Arial" charset="0"/>
                </a:rPr>
                <a:t>6</a:t>
              </a:r>
            </a:p>
          </p:txBody>
        </p:sp>
      </p:grpSp>
      <p:sp>
        <p:nvSpPr>
          <p:cNvPr id="65539" name="Footer Placeholder 4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0" dirty="0">
                <a:solidFill>
                  <a:srgbClr val="000000"/>
                </a:solidFill>
                <a:latin typeface="Arial" charset="0"/>
              </a:rPr>
              <a:t>Link Layer</a:t>
            </a:r>
          </a:p>
        </p:txBody>
      </p:sp>
      <p:sp>
        <p:nvSpPr>
          <p:cNvPr id="6554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r>
              <a:rPr lang="en-US" altLang="en-US" sz="1200" i="0">
                <a:solidFill>
                  <a:srgbClr val="000000"/>
                </a:solidFill>
                <a:latin typeface="Arial" pitchFamily="34" charset="0"/>
              </a:rPr>
              <a:t>5-</a:t>
            </a:r>
            <a:fld id="{D139CF09-0D04-4DEF-8893-C8DF1CEC2F6C}" type="slidenum">
              <a:rPr lang="en-US" altLang="en-US" sz="1200" i="0">
                <a:solidFill>
                  <a:srgbClr val="000000"/>
                </a:solidFill>
                <a:latin typeface="Arial" pitchFamily="34" charset="0"/>
              </a:rPr>
              <a:pPr/>
              <a:t>74</a:t>
            </a:fld>
            <a:endParaRPr lang="en-US" altLang="en-US" sz="1200" i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554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7313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>
                <a:ea typeface="ＭＳ Ｐゴシック" charset="0"/>
                <a:cs typeface="+mj-cs"/>
              </a:rPr>
              <a:t>Switch: self-learning</a:t>
            </a:r>
          </a:p>
        </p:txBody>
      </p:sp>
      <p:sp>
        <p:nvSpPr>
          <p:cNvPr id="655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9738" y="1339850"/>
            <a:ext cx="3935412" cy="4114800"/>
          </a:xfrm>
        </p:spPr>
        <p:txBody>
          <a:bodyPr/>
          <a:lstStyle/>
          <a:p>
            <a:r>
              <a:rPr lang="en-US" altLang="en-US" sz="2400"/>
              <a:t>switch</a:t>
            </a:r>
            <a:r>
              <a:rPr lang="en-US" altLang="en-US" sz="2400">
                <a:solidFill>
                  <a:srgbClr val="FF0000"/>
                </a:solidFill>
              </a:rPr>
              <a:t> </a:t>
            </a:r>
            <a:r>
              <a:rPr lang="en-US" altLang="en-US" sz="2400" i="1">
                <a:solidFill>
                  <a:srgbClr val="CC0000"/>
                </a:solidFill>
              </a:rPr>
              <a:t>learns</a:t>
            </a:r>
            <a:r>
              <a:rPr lang="en-US" altLang="en-US" sz="2400">
                <a:solidFill>
                  <a:srgbClr val="CC0000"/>
                </a:solidFill>
              </a:rPr>
              <a:t> </a:t>
            </a:r>
            <a:r>
              <a:rPr lang="en-US" altLang="en-US" sz="2400"/>
              <a:t>which hosts can be reached through which interfaces</a:t>
            </a:r>
          </a:p>
          <a:p>
            <a:pPr lvl="1"/>
            <a:r>
              <a:rPr lang="en-US" altLang="en-US"/>
              <a:t>when frame received, switch </a:t>
            </a:r>
            <a:r>
              <a:rPr lang="ja-JP" altLang="en-US"/>
              <a:t>“</a:t>
            </a:r>
            <a:r>
              <a:rPr lang="en-US" altLang="ja-JP"/>
              <a:t>learns</a:t>
            </a:r>
            <a:r>
              <a:rPr lang="ja-JP" altLang="en-US"/>
              <a:t>”</a:t>
            </a:r>
            <a:r>
              <a:rPr lang="en-US" altLang="ja-JP"/>
              <a:t>  location of sender: incoming LAN segment</a:t>
            </a:r>
          </a:p>
          <a:p>
            <a:pPr lvl="1"/>
            <a:r>
              <a:rPr lang="en-US" altLang="en-US"/>
              <a:t>records sender/location pair in switch table</a:t>
            </a:r>
          </a:p>
        </p:txBody>
      </p:sp>
      <p:grpSp>
        <p:nvGrpSpPr>
          <p:cNvPr id="420900" name="Group 36"/>
          <p:cNvGrpSpPr>
            <a:grpSpLocks/>
          </p:cNvGrpSpPr>
          <p:nvPr/>
        </p:nvGrpSpPr>
        <p:grpSpPr bwMode="auto">
          <a:xfrm>
            <a:off x="6778625" y="1223963"/>
            <a:ext cx="1428750" cy="369887"/>
            <a:chOff x="1750" y="3514"/>
            <a:chExt cx="900" cy="233"/>
          </a:xfrm>
        </p:grpSpPr>
        <p:sp>
          <p:nvSpPr>
            <p:cNvPr id="65561" name="Rectangle 32"/>
            <p:cNvSpPr>
              <a:spLocks noChangeArrowheads="1"/>
            </p:cNvSpPr>
            <p:nvPr/>
          </p:nvSpPr>
          <p:spPr bwMode="auto">
            <a:xfrm>
              <a:off x="1771" y="3542"/>
              <a:ext cx="879" cy="16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65562" name="Text Box 33"/>
            <p:cNvSpPr txBox="1">
              <a:spLocks noChangeArrowheads="1"/>
            </p:cNvSpPr>
            <p:nvPr/>
          </p:nvSpPr>
          <p:spPr bwMode="auto">
            <a:xfrm>
              <a:off x="1750" y="3514"/>
              <a:ext cx="35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9pPr>
            </a:lstStyle>
            <a:p>
              <a:r>
                <a:rPr lang="en-US" altLang="en-US" sz="1800" i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A A</a:t>
              </a:r>
              <a:r>
                <a:rPr lang="ja-JP" altLang="en-US" sz="1800" i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’</a:t>
              </a:r>
              <a:endParaRPr lang="en-US" altLang="en-US" sz="1800" i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5563" name="Line 34"/>
            <p:cNvSpPr>
              <a:spLocks noChangeShapeType="1"/>
            </p:cNvSpPr>
            <p:nvPr/>
          </p:nvSpPr>
          <p:spPr bwMode="auto">
            <a:xfrm>
              <a:off x="1936" y="3535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65564" name="Line 35"/>
            <p:cNvSpPr>
              <a:spLocks noChangeShapeType="1"/>
            </p:cNvSpPr>
            <p:nvPr/>
          </p:nvSpPr>
          <p:spPr bwMode="auto">
            <a:xfrm>
              <a:off x="2116" y="3540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</p:grpSp>
      <p:grpSp>
        <p:nvGrpSpPr>
          <p:cNvPr id="420905" name="Group 41"/>
          <p:cNvGrpSpPr>
            <a:grpSpLocks/>
          </p:cNvGrpSpPr>
          <p:nvPr/>
        </p:nvGrpSpPr>
        <p:grpSpPr bwMode="auto">
          <a:xfrm>
            <a:off x="6994525" y="525463"/>
            <a:ext cx="1450975" cy="714375"/>
            <a:chOff x="4406" y="331"/>
            <a:chExt cx="914" cy="450"/>
          </a:xfrm>
        </p:grpSpPr>
        <p:sp>
          <p:nvSpPr>
            <p:cNvPr id="65557" name="Line 37"/>
            <p:cNvSpPr>
              <a:spLocks noChangeShapeType="1"/>
            </p:cNvSpPr>
            <p:nvPr/>
          </p:nvSpPr>
          <p:spPr bwMode="auto">
            <a:xfrm flipV="1">
              <a:off x="4406" y="439"/>
              <a:ext cx="252" cy="3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65558" name="Line 38"/>
            <p:cNvSpPr>
              <a:spLocks noChangeShapeType="1"/>
            </p:cNvSpPr>
            <p:nvPr/>
          </p:nvSpPr>
          <p:spPr bwMode="auto">
            <a:xfrm flipV="1">
              <a:off x="4524" y="594"/>
              <a:ext cx="137" cy="1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65559" name="Text Box 39"/>
            <p:cNvSpPr txBox="1">
              <a:spLocks noChangeArrowheads="1"/>
            </p:cNvSpPr>
            <p:nvPr/>
          </p:nvSpPr>
          <p:spPr bwMode="auto">
            <a:xfrm>
              <a:off x="4643" y="331"/>
              <a:ext cx="677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600" i="0">
                  <a:solidFill>
                    <a:srgbClr val="000000"/>
                  </a:solidFill>
                  <a:latin typeface="Arial" charset="0"/>
                  <a:cs typeface="Arial" charset="0"/>
                </a:rPr>
                <a:t>Source: A</a:t>
              </a:r>
            </a:p>
          </p:txBody>
        </p:sp>
        <p:sp>
          <p:nvSpPr>
            <p:cNvPr id="65560" name="Text Box 40"/>
            <p:cNvSpPr txBox="1">
              <a:spLocks noChangeArrowheads="1"/>
            </p:cNvSpPr>
            <p:nvPr/>
          </p:nvSpPr>
          <p:spPr bwMode="auto">
            <a:xfrm>
              <a:off x="4660" y="492"/>
              <a:ext cx="552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9pPr>
            </a:lstStyle>
            <a:p>
              <a:r>
                <a:rPr lang="en-US" altLang="en-US" sz="1600" i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Dest: A</a:t>
              </a:r>
              <a:r>
                <a:rPr lang="ja-JP" altLang="en-US" sz="1600" i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’</a:t>
              </a:r>
              <a:endParaRPr lang="en-US" altLang="en-US" sz="1600" i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20911" name="Group 47"/>
          <p:cNvGrpSpPr>
            <a:grpSpLocks/>
          </p:cNvGrpSpPr>
          <p:nvPr/>
        </p:nvGrpSpPr>
        <p:grpSpPr bwMode="auto">
          <a:xfrm>
            <a:off x="3336925" y="4937125"/>
            <a:ext cx="3017838" cy="1444625"/>
            <a:chOff x="3441" y="3154"/>
            <a:chExt cx="1901" cy="910"/>
          </a:xfrm>
        </p:grpSpPr>
        <p:sp>
          <p:nvSpPr>
            <p:cNvPr id="65552" name="Rectangle 43"/>
            <p:cNvSpPr>
              <a:spLocks noChangeArrowheads="1"/>
            </p:cNvSpPr>
            <p:nvPr/>
          </p:nvSpPr>
          <p:spPr bwMode="auto">
            <a:xfrm>
              <a:off x="3449" y="3154"/>
              <a:ext cx="1893" cy="90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65553" name="Text Box 42"/>
            <p:cNvSpPr txBox="1">
              <a:spLocks noChangeArrowheads="1"/>
            </p:cNvSpPr>
            <p:nvPr/>
          </p:nvSpPr>
          <p:spPr bwMode="auto">
            <a:xfrm>
              <a:off x="3441" y="3175"/>
              <a:ext cx="1867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>
                  <a:solidFill>
                    <a:srgbClr val="000000"/>
                  </a:solidFill>
                  <a:latin typeface="Arial" charset="0"/>
                  <a:cs typeface="Arial" charset="0"/>
                </a:rPr>
                <a:t>MAC addr   interface    TTL</a:t>
              </a:r>
            </a:p>
          </p:txBody>
        </p:sp>
        <p:sp>
          <p:nvSpPr>
            <p:cNvPr id="65554" name="Line 44"/>
            <p:cNvSpPr>
              <a:spLocks noChangeShapeType="1"/>
            </p:cNvSpPr>
            <p:nvPr/>
          </p:nvSpPr>
          <p:spPr bwMode="auto">
            <a:xfrm>
              <a:off x="4226" y="3154"/>
              <a:ext cx="0" cy="90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65555" name="Line 45"/>
            <p:cNvSpPr>
              <a:spLocks noChangeShapeType="1"/>
            </p:cNvSpPr>
            <p:nvPr/>
          </p:nvSpPr>
          <p:spPr bwMode="auto">
            <a:xfrm>
              <a:off x="4963" y="3157"/>
              <a:ext cx="0" cy="90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65556" name="Line 46"/>
            <p:cNvSpPr>
              <a:spLocks noChangeShapeType="1"/>
            </p:cNvSpPr>
            <p:nvPr/>
          </p:nvSpPr>
          <p:spPr bwMode="auto">
            <a:xfrm>
              <a:off x="3452" y="3397"/>
              <a:ext cx="188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</p:grpSp>
      <p:sp>
        <p:nvSpPr>
          <p:cNvPr id="420912" name="Text Box 48"/>
          <p:cNvSpPr txBox="1">
            <a:spLocks noChangeArrowheads="1"/>
          </p:cNvSpPr>
          <p:nvPr/>
        </p:nvSpPr>
        <p:spPr bwMode="auto">
          <a:xfrm>
            <a:off x="6464300" y="5326063"/>
            <a:ext cx="1724025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>
                <a:solidFill>
                  <a:srgbClr val="000000"/>
                </a:solidFill>
                <a:latin typeface="Arial" charset="0"/>
                <a:cs typeface="Arial" charset="0"/>
              </a:rPr>
              <a:t>Switch table </a:t>
            </a:r>
          </a:p>
          <a:p>
            <a:pPr algn="ctr">
              <a:defRPr/>
            </a:pPr>
            <a:r>
              <a:rPr lang="en-US">
                <a:solidFill>
                  <a:srgbClr val="000000"/>
                </a:solidFill>
                <a:latin typeface="Arial" charset="0"/>
                <a:cs typeface="Arial" charset="0"/>
              </a:rPr>
              <a:t>(initially empty)</a:t>
            </a:r>
          </a:p>
        </p:txBody>
      </p:sp>
      <p:grpSp>
        <p:nvGrpSpPr>
          <p:cNvPr id="420917" name="Group 53"/>
          <p:cNvGrpSpPr>
            <a:grpSpLocks/>
          </p:cNvGrpSpPr>
          <p:nvPr/>
        </p:nvGrpSpPr>
        <p:grpSpPr bwMode="auto">
          <a:xfrm>
            <a:off x="3771900" y="5370513"/>
            <a:ext cx="2471738" cy="376237"/>
            <a:chOff x="2376" y="3383"/>
            <a:chExt cx="1557" cy="237"/>
          </a:xfrm>
        </p:grpSpPr>
        <p:sp>
          <p:nvSpPr>
            <p:cNvPr id="65549" name="Text Box 49"/>
            <p:cNvSpPr txBox="1">
              <a:spLocks noChangeArrowheads="1"/>
            </p:cNvSpPr>
            <p:nvPr/>
          </p:nvSpPr>
          <p:spPr bwMode="auto">
            <a:xfrm>
              <a:off x="2376" y="3388"/>
              <a:ext cx="22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>
                  <a:solidFill>
                    <a:srgbClr val="000000"/>
                  </a:solidFill>
                  <a:latin typeface="Arial" charset="0"/>
                  <a:cs typeface="Arial" charset="0"/>
                </a:rPr>
                <a:t>A</a:t>
              </a:r>
            </a:p>
          </p:txBody>
        </p:sp>
        <p:sp>
          <p:nvSpPr>
            <p:cNvPr id="65550" name="Text Box 50"/>
            <p:cNvSpPr txBox="1">
              <a:spLocks noChangeArrowheads="1"/>
            </p:cNvSpPr>
            <p:nvPr/>
          </p:nvSpPr>
          <p:spPr bwMode="auto">
            <a:xfrm>
              <a:off x="3133" y="3387"/>
              <a:ext cx="197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>
                  <a:solidFill>
                    <a:srgbClr val="000000"/>
                  </a:solidFill>
                  <a:latin typeface="Arial" charset="0"/>
                  <a:cs typeface="Arial" charset="0"/>
                </a:rPr>
                <a:t>1</a:t>
              </a:r>
            </a:p>
          </p:txBody>
        </p:sp>
        <p:sp>
          <p:nvSpPr>
            <p:cNvPr id="65551" name="Text Box 51"/>
            <p:cNvSpPr txBox="1">
              <a:spLocks noChangeArrowheads="1"/>
            </p:cNvSpPr>
            <p:nvPr/>
          </p:nvSpPr>
          <p:spPr bwMode="auto">
            <a:xfrm>
              <a:off x="3655" y="3383"/>
              <a:ext cx="278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>
                  <a:solidFill>
                    <a:srgbClr val="000000"/>
                  </a:solidFill>
                  <a:latin typeface="Arial" charset="0"/>
                  <a:cs typeface="Arial" charset="0"/>
                </a:rPr>
                <a:t>60</a:t>
              </a:r>
            </a:p>
          </p:txBody>
        </p:sp>
      </p:grpSp>
      <p:pic>
        <p:nvPicPr>
          <p:cNvPr id="166923" name="Picture 21" descr="underline_base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898525"/>
            <a:ext cx="50276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7870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20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20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20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2.59259E-6 L -0.10694 0.11482 L -0.10694 0.24329 " pathEditMode="relative" rAng="0" ptsTypes="AAA">
                                      <p:cBhvr>
                                        <p:cTn id="24" dur="2000" fill="hold"/>
                                        <p:tgtEl>
                                          <p:spTgt spid="4209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47" y="12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20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912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Footer Placeholder 4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0" dirty="0">
                <a:solidFill>
                  <a:srgbClr val="000000"/>
                </a:solidFill>
                <a:latin typeface="Arial" charset="0"/>
              </a:rPr>
              <a:t>Link Layer</a:t>
            </a:r>
          </a:p>
        </p:txBody>
      </p:sp>
      <p:sp>
        <p:nvSpPr>
          <p:cNvPr id="6656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r>
              <a:rPr lang="en-US" altLang="en-US" sz="1200" i="0">
                <a:solidFill>
                  <a:srgbClr val="000000"/>
                </a:solidFill>
                <a:latin typeface="Arial" pitchFamily="34" charset="0"/>
              </a:rPr>
              <a:t>5-</a:t>
            </a:r>
            <a:fld id="{AA2F6371-719F-4B51-8A12-9AD8B48B1854}" type="slidenum">
              <a:rPr lang="en-US" altLang="en-US" sz="1200" i="0">
                <a:solidFill>
                  <a:srgbClr val="000000"/>
                </a:solidFill>
                <a:latin typeface="Arial" pitchFamily="34" charset="0"/>
              </a:rPr>
              <a:pPr/>
              <a:t>75</a:t>
            </a:fld>
            <a:endParaRPr lang="en-US" altLang="en-US" sz="1200" i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6564" name="Rectangle 2"/>
          <p:cNvSpPr>
            <a:spLocks noGrp="1" noChangeArrowheads="1"/>
          </p:cNvSpPr>
          <p:nvPr>
            <p:ph type="title"/>
          </p:nvPr>
        </p:nvSpPr>
        <p:spPr>
          <a:xfrm>
            <a:off x="509588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4000">
                <a:ea typeface="ＭＳ Ｐゴシック" charset="0"/>
                <a:cs typeface="+mj-cs"/>
              </a:rPr>
              <a:t>Switch: frame filtering/forwarding</a:t>
            </a:r>
          </a:p>
        </p:txBody>
      </p:sp>
      <p:sp>
        <p:nvSpPr>
          <p:cNvPr id="665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0238" y="1370013"/>
            <a:ext cx="8201025" cy="5095875"/>
          </a:xfrm>
        </p:spPr>
        <p:txBody>
          <a:bodyPr>
            <a:noAutofit/>
          </a:bodyPr>
          <a:lstStyle/>
          <a:p>
            <a:pPr>
              <a:buFont typeface="Wingdings" charset="0"/>
              <a:buNone/>
              <a:defRPr/>
            </a:pPr>
            <a:r>
              <a:rPr lang="en-US" dirty="0">
                <a:ea typeface="ＭＳ Ｐゴシック" charset="0"/>
                <a:cs typeface="+mn-cs"/>
              </a:rPr>
              <a:t>when  frame received at switch:</a:t>
            </a:r>
            <a:br>
              <a:rPr lang="en-US" dirty="0">
                <a:ea typeface="ＭＳ Ｐゴシック" charset="0"/>
                <a:cs typeface="+mn-cs"/>
              </a:rPr>
            </a:br>
            <a:endParaRPr lang="en-US" dirty="0">
              <a:ea typeface="ＭＳ Ｐゴシック" charset="0"/>
              <a:cs typeface="+mn-cs"/>
            </a:endParaRPr>
          </a:p>
          <a:p>
            <a:pPr lvl="1">
              <a:buFont typeface="Wingdings" charset="0"/>
              <a:buNone/>
              <a:defRPr/>
            </a:pPr>
            <a:r>
              <a:rPr lang="en-US" dirty="0">
                <a:ea typeface="ＭＳ Ｐゴシック" charset="0"/>
              </a:rPr>
              <a:t>1. record incoming link, MAC address of sending host</a:t>
            </a:r>
          </a:p>
          <a:p>
            <a:pPr lvl="1">
              <a:buFont typeface="Wingdings" charset="0"/>
              <a:buNone/>
              <a:defRPr/>
            </a:pPr>
            <a:r>
              <a:rPr lang="en-US" dirty="0">
                <a:ea typeface="ＭＳ Ｐゴシック" charset="0"/>
              </a:rPr>
              <a:t>2. index switch table using MAC destination address</a:t>
            </a:r>
            <a:endParaRPr lang="en-US" b="1" dirty="0">
              <a:solidFill>
                <a:schemeClr val="accent2"/>
              </a:solidFill>
              <a:ea typeface="ＭＳ Ｐゴシック" charset="0"/>
            </a:endParaRPr>
          </a:p>
          <a:p>
            <a:pPr lvl="1">
              <a:buFont typeface="Wingdings" charset="0"/>
              <a:buNone/>
              <a:defRPr/>
            </a:pPr>
            <a:r>
              <a:rPr lang="en-US" dirty="0">
                <a:solidFill>
                  <a:srgbClr val="000099"/>
                </a:solidFill>
                <a:ea typeface="ＭＳ Ｐゴシック" charset="0"/>
              </a:rPr>
              <a:t>3. if</a:t>
            </a:r>
            <a:r>
              <a:rPr lang="en-US" b="1" dirty="0">
                <a:solidFill>
                  <a:schemeClr val="accent2"/>
                </a:solidFill>
                <a:ea typeface="ＭＳ Ｐゴシック" charset="0"/>
              </a:rPr>
              <a:t> </a:t>
            </a:r>
            <a:r>
              <a:rPr lang="en-US" dirty="0">
                <a:ea typeface="ＭＳ Ｐゴシック" charset="0"/>
              </a:rPr>
              <a:t>entry found for destination</a:t>
            </a:r>
            <a:br>
              <a:rPr lang="en-US" dirty="0">
                <a:ea typeface="ＭＳ Ｐゴシック" charset="0"/>
              </a:rPr>
            </a:br>
            <a:r>
              <a:rPr lang="en-US" dirty="0">
                <a:ea typeface="ＭＳ Ｐゴシック" charset="0"/>
              </a:rPr>
              <a:t>  </a:t>
            </a:r>
            <a:r>
              <a:rPr lang="en-US" dirty="0">
                <a:solidFill>
                  <a:srgbClr val="000099"/>
                </a:solidFill>
                <a:ea typeface="ＭＳ Ｐゴシック" charset="0"/>
              </a:rPr>
              <a:t>then {</a:t>
            </a:r>
          </a:p>
          <a:p>
            <a:pPr lvl="1">
              <a:buFont typeface="Wingdings" charset="0"/>
              <a:buNone/>
              <a:defRPr/>
            </a:pPr>
            <a:r>
              <a:rPr lang="en-US" b="1" dirty="0">
                <a:solidFill>
                  <a:srgbClr val="000099"/>
                </a:solidFill>
                <a:ea typeface="ＭＳ Ｐゴシック" charset="0"/>
              </a:rPr>
              <a:t>     </a:t>
            </a:r>
            <a:r>
              <a:rPr lang="en-US" dirty="0">
                <a:solidFill>
                  <a:srgbClr val="000099"/>
                </a:solidFill>
                <a:ea typeface="ＭＳ Ｐゴシック" charset="0"/>
              </a:rPr>
              <a:t>if</a:t>
            </a:r>
            <a:r>
              <a:rPr lang="en-US" b="1" dirty="0">
                <a:solidFill>
                  <a:schemeClr val="accent2"/>
                </a:solidFill>
                <a:ea typeface="ＭＳ Ｐゴシック" charset="0"/>
              </a:rPr>
              <a:t> </a:t>
            </a:r>
            <a:r>
              <a:rPr lang="en-US" dirty="0">
                <a:ea typeface="ＭＳ Ｐゴシック" charset="0"/>
              </a:rPr>
              <a:t>destination on segment from which frame arrived</a:t>
            </a:r>
            <a:br>
              <a:rPr lang="en-US" dirty="0">
                <a:ea typeface="ＭＳ Ｐゴシック" charset="0"/>
              </a:rPr>
            </a:br>
            <a:r>
              <a:rPr lang="en-US" dirty="0">
                <a:ea typeface="ＭＳ Ｐゴシック" charset="0"/>
              </a:rPr>
              <a:t>       </a:t>
            </a:r>
            <a:r>
              <a:rPr lang="en-US" dirty="0">
                <a:solidFill>
                  <a:srgbClr val="000099"/>
                </a:solidFill>
                <a:ea typeface="ＭＳ Ｐゴシック" charset="0"/>
              </a:rPr>
              <a:t>then</a:t>
            </a:r>
            <a:r>
              <a:rPr lang="en-US" dirty="0">
                <a:ea typeface="ＭＳ Ｐゴシック" charset="0"/>
              </a:rPr>
              <a:t> drop frame</a:t>
            </a:r>
          </a:p>
          <a:p>
            <a:pPr lvl="1">
              <a:buFont typeface="Wingdings" charset="0"/>
              <a:buNone/>
              <a:defRPr/>
            </a:pPr>
            <a:r>
              <a:rPr lang="en-US" dirty="0">
                <a:ea typeface="ＭＳ Ｐゴシック" charset="0"/>
              </a:rPr>
              <a:t>           </a:t>
            </a:r>
            <a:r>
              <a:rPr lang="en-US" dirty="0">
                <a:solidFill>
                  <a:srgbClr val="000099"/>
                </a:solidFill>
                <a:ea typeface="ＭＳ Ｐゴシック" charset="0"/>
              </a:rPr>
              <a:t>else</a:t>
            </a:r>
            <a:r>
              <a:rPr lang="en-US" dirty="0">
                <a:ea typeface="ＭＳ Ｐゴシック" charset="0"/>
              </a:rPr>
              <a:t> forward frame on interface indicated by entry</a:t>
            </a:r>
          </a:p>
          <a:p>
            <a:pPr lvl="1">
              <a:buFont typeface="Wingdings" charset="0"/>
              <a:buNone/>
              <a:defRPr/>
            </a:pPr>
            <a:r>
              <a:rPr lang="en-US" dirty="0">
                <a:ea typeface="ＭＳ Ｐゴシック" charset="0"/>
              </a:rPr>
              <a:t>     </a:t>
            </a:r>
            <a:r>
              <a:rPr lang="en-US" b="1" dirty="0">
                <a:solidFill>
                  <a:schemeClr val="accent2"/>
                </a:solidFill>
                <a:ea typeface="ＭＳ Ｐゴシック" charset="0"/>
              </a:rPr>
              <a:t>  </a:t>
            </a:r>
            <a:r>
              <a:rPr lang="en-US" dirty="0">
                <a:solidFill>
                  <a:srgbClr val="000099"/>
                </a:solidFill>
                <a:ea typeface="ＭＳ Ｐゴシック" charset="0"/>
              </a:rPr>
              <a:t>}</a:t>
            </a:r>
            <a:r>
              <a:rPr lang="en-US" b="1" dirty="0">
                <a:solidFill>
                  <a:schemeClr val="accent2"/>
                </a:solidFill>
                <a:ea typeface="ＭＳ Ｐゴシック" charset="0"/>
              </a:rPr>
              <a:t>   </a:t>
            </a:r>
            <a:endParaRPr lang="en-US" dirty="0">
              <a:ea typeface="ＭＳ Ｐゴシック" charset="0"/>
            </a:endParaRPr>
          </a:p>
          <a:p>
            <a:pPr lvl="1">
              <a:buFont typeface="Wingdings" charset="0"/>
              <a:buNone/>
              <a:defRPr/>
            </a:pPr>
            <a:r>
              <a:rPr lang="en-US" dirty="0">
                <a:ea typeface="ＭＳ Ｐゴシック" charset="0"/>
              </a:rPr>
              <a:t>      </a:t>
            </a:r>
            <a:r>
              <a:rPr lang="en-US" dirty="0">
                <a:solidFill>
                  <a:srgbClr val="000099"/>
                </a:solidFill>
                <a:ea typeface="ＭＳ Ｐゴシック" charset="0"/>
              </a:rPr>
              <a:t>else</a:t>
            </a:r>
            <a:r>
              <a:rPr lang="en-US" dirty="0">
                <a:ea typeface="ＭＳ Ｐゴシック" charset="0"/>
              </a:rPr>
              <a:t> flood  /* forward on all interfaces except arriving</a:t>
            </a:r>
          </a:p>
          <a:p>
            <a:pPr lvl="1">
              <a:buFont typeface="Wingdings" charset="0"/>
              <a:buNone/>
              <a:defRPr/>
            </a:pPr>
            <a:r>
              <a:rPr lang="en-US" dirty="0">
                <a:ea typeface="ＭＳ Ｐゴシック" charset="0"/>
              </a:rPr>
              <a:t>                          interface */</a:t>
            </a:r>
          </a:p>
          <a:p>
            <a:pPr lvl="3">
              <a:buFontTx/>
              <a:buNone/>
              <a:defRPr/>
            </a:pPr>
            <a:r>
              <a:rPr lang="en-US" sz="2400" dirty="0">
                <a:latin typeface="Times New Roman" charset="0"/>
                <a:ea typeface="ＭＳ Ｐゴシック" charset="0"/>
              </a:rPr>
              <a:t>  </a:t>
            </a:r>
          </a:p>
        </p:txBody>
      </p:sp>
      <p:pic>
        <p:nvPicPr>
          <p:cNvPr id="168965" name="Picture 17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13" y="841375"/>
            <a:ext cx="68564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7907173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1009" name="Group 36"/>
          <p:cNvGrpSpPr>
            <a:grpSpLocks/>
          </p:cNvGrpSpPr>
          <p:nvPr/>
        </p:nvGrpSpPr>
        <p:grpSpPr bwMode="auto">
          <a:xfrm>
            <a:off x="4456113" y="1216025"/>
            <a:ext cx="3660775" cy="3600450"/>
            <a:chOff x="731524" y="1819788"/>
            <a:chExt cx="3661504" cy="3600334"/>
          </a:xfrm>
        </p:grpSpPr>
        <p:sp>
          <p:nvSpPr>
            <p:cNvPr id="67650" name="Text Box 23"/>
            <p:cNvSpPr txBox="1">
              <a:spLocks noChangeArrowheads="1"/>
            </p:cNvSpPr>
            <p:nvPr/>
          </p:nvSpPr>
          <p:spPr bwMode="auto">
            <a:xfrm>
              <a:off x="2655957" y="1819788"/>
              <a:ext cx="350907" cy="366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>
                  <a:solidFill>
                    <a:srgbClr val="000000"/>
                  </a:solidFill>
                  <a:latin typeface="Arial" charset="0"/>
                  <a:cs typeface="Arial" charset="0"/>
                </a:rPr>
                <a:t>A</a:t>
              </a:r>
            </a:p>
          </p:txBody>
        </p:sp>
        <p:sp>
          <p:nvSpPr>
            <p:cNvPr id="67651" name="Text Box 24"/>
            <p:cNvSpPr txBox="1">
              <a:spLocks noChangeArrowheads="1"/>
            </p:cNvSpPr>
            <p:nvPr/>
          </p:nvSpPr>
          <p:spPr bwMode="auto">
            <a:xfrm>
              <a:off x="2371738" y="5050247"/>
              <a:ext cx="371549" cy="369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9pPr>
            </a:lstStyle>
            <a:p>
              <a:r>
                <a:rPr lang="en-US" altLang="en-US" sz="1800" i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A</a:t>
              </a:r>
              <a:r>
                <a:rPr lang="ja-JP" altLang="en-US" sz="1800" i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’</a:t>
              </a:r>
              <a:endParaRPr lang="en-US" altLang="en-US" sz="1800" i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7652" name="Text Box 25"/>
            <p:cNvSpPr txBox="1">
              <a:spLocks noChangeArrowheads="1"/>
            </p:cNvSpPr>
            <p:nvPr/>
          </p:nvSpPr>
          <p:spPr bwMode="auto">
            <a:xfrm>
              <a:off x="3988134" y="2419844"/>
              <a:ext cx="338205" cy="368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>
                  <a:solidFill>
                    <a:srgbClr val="000000"/>
                  </a:solidFill>
                  <a:latin typeface="Arial" charset="0"/>
                  <a:cs typeface="Arial" charset="0"/>
                </a:rPr>
                <a:t>B</a:t>
              </a:r>
            </a:p>
          </p:txBody>
        </p:sp>
        <p:sp>
          <p:nvSpPr>
            <p:cNvPr id="67653" name="Text Box 26"/>
            <p:cNvSpPr txBox="1">
              <a:spLocks noChangeArrowheads="1"/>
            </p:cNvSpPr>
            <p:nvPr/>
          </p:nvSpPr>
          <p:spPr bwMode="auto">
            <a:xfrm>
              <a:off x="995101" y="4188262"/>
              <a:ext cx="390603" cy="368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9pPr>
            </a:lstStyle>
            <a:p>
              <a:r>
                <a:rPr lang="en-US" altLang="en-US" sz="1800" i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B</a:t>
              </a:r>
              <a:r>
                <a:rPr lang="ja-JP" altLang="en-US" sz="1800" i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’</a:t>
              </a:r>
              <a:endParaRPr lang="en-US" altLang="en-US" sz="1800" i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7654" name="Text Box 27"/>
            <p:cNvSpPr txBox="1">
              <a:spLocks noChangeArrowheads="1"/>
            </p:cNvSpPr>
            <p:nvPr/>
          </p:nvSpPr>
          <p:spPr bwMode="auto">
            <a:xfrm>
              <a:off x="3740435" y="4188262"/>
              <a:ext cx="350908" cy="368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>
                  <a:solidFill>
                    <a:srgbClr val="000000"/>
                  </a:solidFill>
                  <a:latin typeface="Arial" charset="0"/>
                  <a:cs typeface="Arial" charset="0"/>
                </a:rPr>
                <a:t>C</a:t>
              </a:r>
            </a:p>
          </p:txBody>
        </p:sp>
        <p:sp>
          <p:nvSpPr>
            <p:cNvPr id="67655" name="Text Box 28"/>
            <p:cNvSpPr txBox="1">
              <a:spLocks noChangeArrowheads="1"/>
            </p:cNvSpPr>
            <p:nvPr/>
          </p:nvSpPr>
          <p:spPr bwMode="auto">
            <a:xfrm>
              <a:off x="1123714" y="2465880"/>
              <a:ext cx="403305" cy="368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9pPr>
            </a:lstStyle>
            <a:p>
              <a:r>
                <a:rPr lang="en-US" altLang="en-US" sz="1800" i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C</a:t>
              </a:r>
              <a:r>
                <a:rPr lang="ja-JP" altLang="en-US" sz="1800" i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’</a:t>
              </a:r>
              <a:endParaRPr lang="en-US" altLang="en-US" sz="1800" i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7656" name="Line 17"/>
            <p:cNvSpPr>
              <a:spLocks noChangeShapeType="1"/>
            </p:cNvSpPr>
            <p:nvPr/>
          </p:nvSpPr>
          <p:spPr bwMode="auto">
            <a:xfrm>
              <a:off x="1687389" y="3165945"/>
              <a:ext cx="720869" cy="2984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67657" name="Line 18"/>
            <p:cNvSpPr>
              <a:spLocks noChangeShapeType="1"/>
            </p:cNvSpPr>
            <p:nvPr/>
          </p:nvSpPr>
          <p:spPr bwMode="auto">
            <a:xfrm>
              <a:off x="2673423" y="2872267"/>
              <a:ext cx="0" cy="5048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67658" name="Line 19"/>
            <p:cNvSpPr>
              <a:spLocks noChangeShapeType="1"/>
            </p:cNvSpPr>
            <p:nvPr/>
          </p:nvSpPr>
          <p:spPr bwMode="auto">
            <a:xfrm flipH="1">
              <a:off x="2863961" y="2996088"/>
              <a:ext cx="892353" cy="4841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67659" name="Line 20"/>
            <p:cNvSpPr>
              <a:spLocks noChangeShapeType="1"/>
            </p:cNvSpPr>
            <p:nvPr/>
          </p:nvSpPr>
          <p:spPr bwMode="auto">
            <a:xfrm flipV="1">
              <a:off x="2673423" y="3605668"/>
              <a:ext cx="12703" cy="7095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grpSp>
          <p:nvGrpSpPr>
            <p:cNvPr id="171083" name="Group 47"/>
            <p:cNvGrpSpPr>
              <a:grpSpLocks/>
            </p:cNvGrpSpPr>
            <p:nvPr/>
          </p:nvGrpSpPr>
          <p:grpSpPr bwMode="auto">
            <a:xfrm>
              <a:off x="747936" y="2733042"/>
              <a:ext cx="914403" cy="690308"/>
              <a:chOff x="1046480" y="3962400"/>
              <a:chExt cx="1026163" cy="761428"/>
            </a:xfrm>
          </p:grpSpPr>
          <p:sp>
            <p:nvSpPr>
              <p:cNvPr id="186" name="Rectangle 48"/>
              <p:cNvSpPr>
                <a:spLocks noChangeArrowheads="1"/>
              </p:cNvSpPr>
              <p:nvPr/>
            </p:nvSpPr>
            <p:spPr bwMode="auto">
              <a:xfrm rot="-5400000">
                <a:off x="1893248" y="4299428"/>
                <a:ext cx="110312" cy="247682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grpSp>
            <p:nvGrpSpPr>
              <p:cNvPr id="171118" name="Group 49"/>
              <p:cNvGrpSpPr>
                <a:grpSpLocks/>
              </p:cNvGrpSpPr>
              <p:nvPr/>
            </p:nvGrpSpPr>
            <p:grpSpPr bwMode="auto">
              <a:xfrm>
                <a:off x="1046480" y="3962400"/>
                <a:ext cx="936071" cy="761428"/>
                <a:chOff x="-44" y="1473"/>
                <a:chExt cx="981" cy="1105"/>
              </a:xfrm>
            </p:grpSpPr>
            <p:pic>
              <p:nvPicPr>
                <p:cNvPr id="171119" name="Picture 50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71120" name="Freeform 51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71084" name="Group 48"/>
            <p:cNvGrpSpPr>
              <a:grpSpLocks/>
            </p:cNvGrpSpPr>
            <p:nvPr/>
          </p:nvGrpSpPr>
          <p:grpSpPr bwMode="auto">
            <a:xfrm>
              <a:off x="3539588" y="2669737"/>
              <a:ext cx="853440" cy="741680"/>
              <a:chOff x="7179310" y="4033520"/>
              <a:chExt cx="1009650" cy="855028"/>
            </a:xfrm>
          </p:grpSpPr>
          <p:grpSp>
            <p:nvGrpSpPr>
              <p:cNvPr id="171113" name="Group 44"/>
              <p:cNvGrpSpPr>
                <a:grpSpLocks/>
              </p:cNvGrpSpPr>
              <p:nvPr/>
            </p:nvGrpSpPr>
            <p:grpSpPr bwMode="auto">
              <a:xfrm>
                <a:off x="7179310" y="4033520"/>
                <a:ext cx="1009650" cy="855028"/>
                <a:chOff x="-44" y="1473"/>
                <a:chExt cx="981" cy="1105"/>
              </a:xfrm>
            </p:grpSpPr>
            <p:pic>
              <p:nvPicPr>
                <p:cNvPr id="171115" name="Picture 45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71116" name="Freeform 46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sp>
            <p:nvSpPr>
              <p:cNvPr id="183" name="Rectangle 43"/>
              <p:cNvSpPr>
                <a:spLocks noChangeArrowheads="1"/>
              </p:cNvSpPr>
              <p:nvPr/>
            </p:nvSpPr>
            <p:spPr bwMode="auto">
              <a:xfrm rot="-5400000">
                <a:off x="7440190" y="4309323"/>
                <a:ext cx="126273" cy="195358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</p:grpSp>
        <p:sp>
          <p:nvSpPr>
            <p:cNvPr id="154" name="Rectangle 43"/>
            <p:cNvSpPr>
              <a:spLocks noChangeArrowheads="1"/>
            </p:cNvSpPr>
            <p:nvPr/>
          </p:nvSpPr>
          <p:spPr bwMode="auto">
            <a:xfrm>
              <a:off x="2614674" y="2705584"/>
              <a:ext cx="109559" cy="165095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grpSp>
          <p:nvGrpSpPr>
            <p:cNvPr id="171086" name="Group 44"/>
            <p:cNvGrpSpPr>
              <a:grpSpLocks/>
            </p:cNvGrpSpPr>
            <p:nvPr/>
          </p:nvGrpSpPr>
          <p:grpSpPr bwMode="auto">
            <a:xfrm>
              <a:off x="2233637" y="2138292"/>
              <a:ext cx="853440" cy="741680"/>
              <a:chOff x="-44" y="1473"/>
              <a:chExt cx="981" cy="1105"/>
            </a:xfrm>
          </p:grpSpPr>
          <p:pic>
            <p:nvPicPr>
              <p:cNvPr id="171111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1112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171087" name="Group 51"/>
            <p:cNvGrpSpPr>
              <a:grpSpLocks/>
            </p:cNvGrpSpPr>
            <p:nvPr/>
          </p:nvGrpSpPr>
          <p:grpSpPr bwMode="auto">
            <a:xfrm>
              <a:off x="2060917" y="4279843"/>
              <a:ext cx="853440" cy="835329"/>
              <a:chOff x="8077200" y="3320111"/>
              <a:chExt cx="853440" cy="835329"/>
            </a:xfrm>
          </p:grpSpPr>
          <p:sp>
            <p:nvSpPr>
              <p:cNvPr id="176" name="Rectangle 43"/>
              <p:cNvSpPr>
                <a:spLocks noChangeArrowheads="1"/>
              </p:cNvSpPr>
              <p:nvPr/>
            </p:nvSpPr>
            <p:spPr bwMode="auto">
              <a:xfrm>
                <a:off x="8630957" y="3320602"/>
                <a:ext cx="111147" cy="165095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grpSp>
            <p:nvGrpSpPr>
              <p:cNvPr id="171108" name="Group 44"/>
              <p:cNvGrpSpPr>
                <a:grpSpLocks/>
              </p:cNvGrpSpPr>
              <p:nvPr/>
            </p:nvGrpSpPr>
            <p:grpSpPr bwMode="auto">
              <a:xfrm>
                <a:off x="8077200" y="3413760"/>
                <a:ext cx="853440" cy="741680"/>
                <a:chOff x="-44" y="1473"/>
                <a:chExt cx="981" cy="1105"/>
              </a:xfrm>
            </p:grpSpPr>
            <p:pic>
              <p:nvPicPr>
                <p:cNvPr id="171109" name="Picture 45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71110" name="Freeform 46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pic>
          <p:nvPicPr>
            <p:cNvPr id="67665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4913" y="3316753"/>
              <a:ext cx="603370" cy="3413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grpSp>
          <p:nvGrpSpPr>
            <p:cNvPr id="171089" name="Group 53"/>
            <p:cNvGrpSpPr>
              <a:grpSpLocks/>
            </p:cNvGrpSpPr>
            <p:nvPr/>
          </p:nvGrpSpPr>
          <p:grpSpPr bwMode="auto">
            <a:xfrm>
              <a:off x="731524" y="3616962"/>
              <a:ext cx="914403" cy="690308"/>
              <a:chOff x="1046480" y="3962400"/>
              <a:chExt cx="1026163" cy="761428"/>
            </a:xfrm>
          </p:grpSpPr>
          <p:sp>
            <p:nvSpPr>
              <p:cNvPr id="172" name="Rectangle 48"/>
              <p:cNvSpPr>
                <a:spLocks noChangeArrowheads="1"/>
              </p:cNvSpPr>
              <p:nvPr/>
            </p:nvSpPr>
            <p:spPr bwMode="auto">
              <a:xfrm rot="-5400000">
                <a:off x="1893846" y="4299747"/>
                <a:ext cx="110313" cy="247682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grpSp>
            <p:nvGrpSpPr>
              <p:cNvPr id="171104" name="Group 49"/>
              <p:cNvGrpSpPr>
                <a:grpSpLocks/>
              </p:cNvGrpSpPr>
              <p:nvPr/>
            </p:nvGrpSpPr>
            <p:grpSpPr bwMode="auto">
              <a:xfrm>
                <a:off x="1046480" y="3962400"/>
                <a:ext cx="936071" cy="761428"/>
                <a:chOff x="-44" y="1473"/>
                <a:chExt cx="981" cy="1105"/>
              </a:xfrm>
            </p:grpSpPr>
            <p:pic>
              <p:nvPicPr>
                <p:cNvPr id="171105" name="Picture 50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71106" name="Freeform 51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71090" name="Group 54"/>
            <p:cNvGrpSpPr>
              <a:grpSpLocks/>
            </p:cNvGrpSpPr>
            <p:nvPr/>
          </p:nvGrpSpPr>
          <p:grpSpPr bwMode="auto">
            <a:xfrm>
              <a:off x="3410634" y="3567725"/>
              <a:ext cx="853440" cy="741680"/>
              <a:chOff x="7179310" y="4033520"/>
              <a:chExt cx="1009650" cy="855028"/>
            </a:xfrm>
          </p:grpSpPr>
          <p:grpSp>
            <p:nvGrpSpPr>
              <p:cNvPr id="171099" name="Group 44"/>
              <p:cNvGrpSpPr>
                <a:grpSpLocks/>
              </p:cNvGrpSpPr>
              <p:nvPr/>
            </p:nvGrpSpPr>
            <p:grpSpPr bwMode="auto">
              <a:xfrm>
                <a:off x="7179310" y="4033520"/>
                <a:ext cx="1009650" cy="855028"/>
                <a:chOff x="-44" y="1473"/>
                <a:chExt cx="981" cy="1105"/>
              </a:xfrm>
            </p:grpSpPr>
            <p:pic>
              <p:nvPicPr>
                <p:cNvPr id="171101" name="Picture 45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71102" name="Freeform 46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sp>
            <p:nvSpPr>
              <p:cNvPr id="169" name="Rectangle 43"/>
              <p:cNvSpPr>
                <a:spLocks noChangeArrowheads="1"/>
              </p:cNvSpPr>
              <p:nvPr/>
            </p:nvSpPr>
            <p:spPr bwMode="auto">
              <a:xfrm rot="-5400000">
                <a:off x="7438739" y="4308053"/>
                <a:ext cx="128104" cy="197237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</p:grpSp>
        <p:sp>
          <p:nvSpPr>
            <p:cNvPr id="67668" name="Line 17"/>
            <p:cNvSpPr>
              <a:spLocks noChangeShapeType="1"/>
            </p:cNvSpPr>
            <p:nvPr/>
          </p:nvSpPr>
          <p:spPr bwMode="auto">
            <a:xfrm flipV="1">
              <a:off x="1660396" y="3600906"/>
              <a:ext cx="744686" cy="4508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67669" name="Line 19"/>
            <p:cNvSpPr>
              <a:spLocks noChangeShapeType="1"/>
            </p:cNvSpPr>
            <p:nvPr/>
          </p:nvSpPr>
          <p:spPr bwMode="auto">
            <a:xfrm flipH="1" flipV="1">
              <a:off x="2968756" y="3545345"/>
              <a:ext cx="646242" cy="3381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67670" name="Text Box 35"/>
            <p:cNvSpPr txBox="1">
              <a:spLocks noChangeArrowheads="1"/>
            </p:cNvSpPr>
            <p:nvPr/>
          </p:nvSpPr>
          <p:spPr bwMode="auto">
            <a:xfrm>
              <a:off x="2401907" y="3026249"/>
              <a:ext cx="312799" cy="3698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>
                  <a:solidFill>
                    <a:srgbClr val="FF0000"/>
                  </a:solidFill>
                  <a:latin typeface="Arial" charset="0"/>
                  <a:cs typeface="Arial" charset="0"/>
                </a:rPr>
                <a:t>1</a:t>
              </a:r>
            </a:p>
          </p:txBody>
        </p:sp>
        <p:sp>
          <p:nvSpPr>
            <p:cNvPr id="67671" name="Text Box 36"/>
            <p:cNvSpPr txBox="1">
              <a:spLocks noChangeArrowheads="1"/>
            </p:cNvSpPr>
            <p:nvPr/>
          </p:nvSpPr>
          <p:spPr bwMode="auto">
            <a:xfrm>
              <a:off x="2903656" y="3051648"/>
              <a:ext cx="323914" cy="366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>
                  <a:solidFill>
                    <a:srgbClr val="FF0000"/>
                  </a:solidFill>
                  <a:latin typeface="Arial" charset="0"/>
                  <a:cs typeface="Arial" charset="0"/>
                </a:rPr>
                <a:t>2</a:t>
              </a:r>
            </a:p>
          </p:txBody>
        </p:sp>
        <p:sp>
          <p:nvSpPr>
            <p:cNvPr id="67672" name="Text Box 37"/>
            <p:cNvSpPr txBox="1">
              <a:spLocks noChangeArrowheads="1"/>
            </p:cNvSpPr>
            <p:nvPr/>
          </p:nvSpPr>
          <p:spPr bwMode="auto">
            <a:xfrm>
              <a:off x="3125951" y="3710440"/>
              <a:ext cx="322326" cy="366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>
                  <a:solidFill>
                    <a:srgbClr val="FF0000"/>
                  </a:solidFill>
                  <a:latin typeface="Arial" charset="0"/>
                  <a:cs typeface="Arial" charset="0"/>
                </a:rPr>
                <a:t>3</a:t>
              </a:r>
            </a:p>
          </p:txBody>
        </p:sp>
        <p:sp>
          <p:nvSpPr>
            <p:cNvPr id="67673" name="Text Box 38"/>
            <p:cNvSpPr txBox="1">
              <a:spLocks noChangeArrowheads="1"/>
            </p:cNvSpPr>
            <p:nvPr/>
          </p:nvSpPr>
          <p:spPr bwMode="auto">
            <a:xfrm>
              <a:off x="2640079" y="3654879"/>
              <a:ext cx="323914" cy="366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>
                  <a:solidFill>
                    <a:srgbClr val="FF0000"/>
                  </a:solidFill>
                  <a:latin typeface="Arial" charset="0"/>
                  <a:cs typeface="Arial" charset="0"/>
                </a:rPr>
                <a:t>4</a:t>
              </a:r>
            </a:p>
          </p:txBody>
        </p:sp>
        <p:sp>
          <p:nvSpPr>
            <p:cNvPr id="67674" name="Text Box 39"/>
            <p:cNvSpPr txBox="1">
              <a:spLocks noChangeArrowheads="1"/>
            </p:cNvSpPr>
            <p:nvPr/>
          </p:nvSpPr>
          <p:spPr bwMode="auto">
            <a:xfrm>
              <a:off x="2070052" y="3704090"/>
              <a:ext cx="323914" cy="366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>
                  <a:solidFill>
                    <a:srgbClr val="FF0000"/>
                  </a:solidFill>
                  <a:latin typeface="Arial" charset="0"/>
                  <a:cs typeface="Arial" charset="0"/>
                </a:rPr>
                <a:t>5</a:t>
              </a:r>
            </a:p>
          </p:txBody>
        </p:sp>
        <p:sp>
          <p:nvSpPr>
            <p:cNvPr id="67675" name="Text Box 40"/>
            <p:cNvSpPr txBox="1">
              <a:spLocks noChangeArrowheads="1"/>
            </p:cNvSpPr>
            <p:nvPr/>
          </p:nvSpPr>
          <p:spPr bwMode="auto">
            <a:xfrm>
              <a:off x="2039884" y="3080222"/>
              <a:ext cx="319151" cy="3698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>
                  <a:solidFill>
                    <a:srgbClr val="FF0000"/>
                  </a:solidFill>
                  <a:latin typeface="Arial" charset="0"/>
                  <a:cs typeface="Arial" charset="0"/>
                </a:rPr>
                <a:t>6</a:t>
              </a:r>
            </a:p>
          </p:txBody>
        </p:sp>
      </p:grpSp>
      <p:sp>
        <p:nvSpPr>
          <p:cNvPr id="67587" name="Footer Placeholder 4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0" dirty="0">
                <a:solidFill>
                  <a:srgbClr val="000000"/>
                </a:solidFill>
                <a:latin typeface="Arial" charset="0"/>
              </a:rPr>
              <a:t>Link Layer</a:t>
            </a:r>
          </a:p>
        </p:txBody>
      </p:sp>
      <p:sp>
        <p:nvSpPr>
          <p:cNvPr id="6758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r>
              <a:rPr lang="en-US" altLang="en-US" sz="1200" i="0">
                <a:solidFill>
                  <a:srgbClr val="000000"/>
                </a:solidFill>
                <a:latin typeface="Arial" pitchFamily="34" charset="0"/>
              </a:rPr>
              <a:t>5-</a:t>
            </a:r>
            <a:fld id="{53975205-D9F2-4995-8BBA-BA57726BB8F0}" type="slidenum">
              <a:rPr lang="en-US" altLang="en-US" sz="1200" i="0">
                <a:solidFill>
                  <a:srgbClr val="000000"/>
                </a:solidFill>
                <a:latin typeface="Arial" pitchFamily="34" charset="0"/>
              </a:rPr>
              <a:pPr/>
              <a:t>76</a:t>
            </a:fld>
            <a:endParaRPr lang="en-US" altLang="en-US" sz="1200" i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7589" name="Rectangle 2"/>
          <p:cNvSpPr>
            <a:spLocks noGrp="1" noChangeArrowheads="1"/>
          </p:cNvSpPr>
          <p:nvPr>
            <p:ph type="title"/>
          </p:nvPr>
        </p:nvSpPr>
        <p:spPr>
          <a:xfrm>
            <a:off x="187325" y="141288"/>
            <a:ext cx="7508875" cy="1143000"/>
          </a:xfrm>
        </p:spPr>
        <p:txBody>
          <a:bodyPr/>
          <a:lstStyle/>
          <a:p>
            <a:pPr>
              <a:defRPr/>
            </a:pPr>
            <a:r>
              <a:rPr lang="en-US" sz="3600">
                <a:ea typeface="ＭＳ Ｐゴシック" charset="0"/>
                <a:cs typeface="+mj-cs"/>
              </a:rPr>
              <a:t>Self-learning, forwarding: example</a:t>
            </a:r>
          </a:p>
        </p:txBody>
      </p:sp>
      <p:grpSp>
        <p:nvGrpSpPr>
          <p:cNvPr id="685088" name="Group 32"/>
          <p:cNvGrpSpPr>
            <a:grpSpLocks/>
          </p:cNvGrpSpPr>
          <p:nvPr/>
        </p:nvGrpSpPr>
        <p:grpSpPr bwMode="auto">
          <a:xfrm>
            <a:off x="6778625" y="1223963"/>
            <a:ext cx="1428750" cy="369887"/>
            <a:chOff x="1750" y="3514"/>
            <a:chExt cx="900" cy="233"/>
          </a:xfrm>
        </p:grpSpPr>
        <p:sp>
          <p:nvSpPr>
            <p:cNvPr id="67646" name="Rectangle 33"/>
            <p:cNvSpPr>
              <a:spLocks noChangeArrowheads="1"/>
            </p:cNvSpPr>
            <p:nvPr/>
          </p:nvSpPr>
          <p:spPr bwMode="auto">
            <a:xfrm>
              <a:off x="1771" y="3542"/>
              <a:ext cx="879" cy="16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67647" name="Text Box 34"/>
            <p:cNvSpPr txBox="1">
              <a:spLocks noChangeArrowheads="1"/>
            </p:cNvSpPr>
            <p:nvPr/>
          </p:nvSpPr>
          <p:spPr bwMode="auto">
            <a:xfrm>
              <a:off x="1750" y="3514"/>
              <a:ext cx="35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9pPr>
            </a:lstStyle>
            <a:p>
              <a:r>
                <a:rPr lang="en-US" altLang="en-US" sz="1800" i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A A</a:t>
              </a:r>
              <a:r>
                <a:rPr lang="ja-JP" altLang="en-US" sz="1800" i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’</a:t>
              </a:r>
              <a:endParaRPr lang="en-US" altLang="en-US" sz="1800" i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7648" name="Line 35"/>
            <p:cNvSpPr>
              <a:spLocks noChangeShapeType="1"/>
            </p:cNvSpPr>
            <p:nvPr/>
          </p:nvSpPr>
          <p:spPr bwMode="auto">
            <a:xfrm>
              <a:off x="1936" y="3535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67649" name="Line 36"/>
            <p:cNvSpPr>
              <a:spLocks noChangeShapeType="1"/>
            </p:cNvSpPr>
            <p:nvPr/>
          </p:nvSpPr>
          <p:spPr bwMode="auto">
            <a:xfrm>
              <a:off x="2116" y="3540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</p:grpSp>
      <p:grpSp>
        <p:nvGrpSpPr>
          <p:cNvPr id="685093" name="Group 37"/>
          <p:cNvGrpSpPr>
            <a:grpSpLocks/>
          </p:cNvGrpSpPr>
          <p:nvPr/>
        </p:nvGrpSpPr>
        <p:grpSpPr bwMode="auto">
          <a:xfrm>
            <a:off x="6994525" y="525463"/>
            <a:ext cx="1450975" cy="714375"/>
            <a:chOff x="4406" y="331"/>
            <a:chExt cx="914" cy="450"/>
          </a:xfrm>
        </p:grpSpPr>
        <p:sp>
          <p:nvSpPr>
            <p:cNvPr id="67642" name="Line 38"/>
            <p:cNvSpPr>
              <a:spLocks noChangeShapeType="1"/>
            </p:cNvSpPr>
            <p:nvPr/>
          </p:nvSpPr>
          <p:spPr bwMode="auto">
            <a:xfrm flipV="1">
              <a:off x="4406" y="439"/>
              <a:ext cx="252" cy="3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67643" name="Line 39"/>
            <p:cNvSpPr>
              <a:spLocks noChangeShapeType="1"/>
            </p:cNvSpPr>
            <p:nvPr/>
          </p:nvSpPr>
          <p:spPr bwMode="auto">
            <a:xfrm flipV="1">
              <a:off x="4524" y="594"/>
              <a:ext cx="137" cy="1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67644" name="Text Box 40"/>
            <p:cNvSpPr txBox="1">
              <a:spLocks noChangeArrowheads="1"/>
            </p:cNvSpPr>
            <p:nvPr/>
          </p:nvSpPr>
          <p:spPr bwMode="auto">
            <a:xfrm>
              <a:off x="4643" y="331"/>
              <a:ext cx="677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600" i="0">
                  <a:solidFill>
                    <a:srgbClr val="000000"/>
                  </a:solidFill>
                  <a:latin typeface="Arial" charset="0"/>
                  <a:cs typeface="Arial" charset="0"/>
                </a:rPr>
                <a:t>Source: A</a:t>
              </a:r>
            </a:p>
          </p:txBody>
        </p:sp>
        <p:sp>
          <p:nvSpPr>
            <p:cNvPr id="67645" name="Text Box 41"/>
            <p:cNvSpPr txBox="1">
              <a:spLocks noChangeArrowheads="1"/>
            </p:cNvSpPr>
            <p:nvPr/>
          </p:nvSpPr>
          <p:spPr bwMode="auto">
            <a:xfrm>
              <a:off x="4660" y="492"/>
              <a:ext cx="552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9pPr>
            </a:lstStyle>
            <a:p>
              <a:r>
                <a:rPr lang="en-US" altLang="en-US" sz="1600" i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Dest: A</a:t>
              </a:r>
              <a:r>
                <a:rPr lang="ja-JP" altLang="en-US" sz="1600" i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’</a:t>
              </a:r>
              <a:endParaRPr lang="en-US" altLang="en-US" sz="1600" i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685098" name="Group 42"/>
          <p:cNvGrpSpPr>
            <a:grpSpLocks/>
          </p:cNvGrpSpPr>
          <p:nvPr/>
        </p:nvGrpSpPr>
        <p:grpSpPr bwMode="auto">
          <a:xfrm>
            <a:off x="3336925" y="4937125"/>
            <a:ext cx="3017838" cy="1444625"/>
            <a:chOff x="3441" y="3154"/>
            <a:chExt cx="1901" cy="910"/>
          </a:xfrm>
        </p:grpSpPr>
        <p:sp>
          <p:nvSpPr>
            <p:cNvPr id="67637" name="Rectangle 43"/>
            <p:cNvSpPr>
              <a:spLocks noChangeArrowheads="1"/>
            </p:cNvSpPr>
            <p:nvPr/>
          </p:nvSpPr>
          <p:spPr bwMode="auto">
            <a:xfrm>
              <a:off x="3449" y="3154"/>
              <a:ext cx="1893" cy="90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67638" name="Text Box 44"/>
            <p:cNvSpPr txBox="1">
              <a:spLocks noChangeArrowheads="1"/>
            </p:cNvSpPr>
            <p:nvPr/>
          </p:nvSpPr>
          <p:spPr bwMode="auto">
            <a:xfrm>
              <a:off x="3441" y="3175"/>
              <a:ext cx="1867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>
                  <a:solidFill>
                    <a:srgbClr val="000000"/>
                  </a:solidFill>
                  <a:latin typeface="Arial" charset="0"/>
                  <a:cs typeface="Arial" charset="0"/>
                </a:rPr>
                <a:t>MAC addr   interface    TTL</a:t>
              </a:r>
            </a:p>
          </p:txBody>
        </p:sp>
        <p:sp>
          <p:nvSpPr>
            <p:cNvPr id="67639" name="Line 45"/>
            <p:cNvSpPr>
              <a:spLocks noChangeShapeType="1"/>
            </p:cNvSpPr>
            <p:nvPr/>
          </p:nvSpPr>
          <p:spPr bwMode="auto">
            <a:xfrm>
              <a:off x="4226" y="3154"/>
              <a:ext cx="0" cy="90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67640" name="Line 46"/>
            <p:cNvSpPr>
              <a:spLocks noChangeShapeType="1"/>
            </p:cNvSpPr>
            <p:nvPr/>
          </p:nvSpPr>
          <p:spPr bwMode="auto">
            <a:xfrm>
              <a:off x="4963" y="3157"/>
              <a:ext cx="0" cy="90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67641" name="Line 47"/>
            <p:cNvSpPr>
              <a:spLocks noChangeShapeType="1"/>
            </p:cNvSpPr>
            <p:nvPr/>
          </p:nvSpPr>
          <p:spPr bwMode="auto">
            <a:xfrm>
              <a:off x="3452" y="3397"/>
              <a:ext cx="188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</p:grpSp>
      <p:sp>
        <p:nvSpPr>
          <p:cNvPr id="685104" name="Text Box 48"/>
          <p:cNvSpPr txBox="1">
            <a:spLocks noChangeArrowheads="1"/>
          </p:cNvSpPr>
          <p:nvPr/>
        </p:nvSpPr>
        <p:spPr bwMode="auto">
          <a:xfrm>
            <a:off x="6437313" y="5326063"/>
            <a:ext cx="1778000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switch table </a:t>
            </a:r>
          </a:p>
          <a:p>
            <a:pPr algn="ctr"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(initially empty)</a:t>
            </a:r>
          </a:p>
        </p:txBody>
      </p:sp>
      <p:grpSp>
        <p:nvGrpSpPr>
          <p:cNvPr id="685105" name="Group 49"/>
          <p:cNvGrpSpPr>
            <a:grpSpLocks/>
          </p:cNvGrpSpPr>
          <p:nvPr/>
        </p:nvGrpSpPr>
        <p:grpSpPr bwMode="auto">
          <a:xfrm>
            <a:off x="3771900" y="5370513"/>
            <a:ext cx="2471738" cy="376237"/>
            <a:chOff x="2376" y="3383"/>
            <a:chExt cx="1557" cy="237"/>
          </a:xfrm>
        </p:grpSpPr>
        <p:sp>
          <p:nvSpPr>
            <p:cNvPr id="67634" name="Text Box 50"/>
            <p:cNvSpPr txBox="1">
              <a:spLocks noChangeArrowheads="1"/>
            </p:cNvSpPr>
            <p:nvPr/>
          </p:nvSpPr>
          <p:spPr bwMode="auto">
            <a:xfrm>
              <a:off x="2376" y="3388"/>
              <a:ext cx="22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>
                  <a:solidFill>
                    <a:srgbClr val="000000"/>
                  </a:solidFill>
                  <a:latin typeface="Arial" charset="0"/>
                  <a:cs typeface="Arial" charset="0"/>
                </a:rPr>
                <a:t>A</a:t>
              </a:r>
            </a:p>
          </p:txBody>
        </p:sp>
        <p:sp>
          <p:nvSpPr>
            <p:cNvPr id="67635" name="Text Box 51"/>
            <p:cNvSpPr txBox="1">
              <a:spLocks noChangeArrowheads="1"/>
            </p:cNvSpPr>
            <p:nvPr/>
          </p:nvSpPr>
          <p:spPr bwMode="auto">
            <a:xfrm>
              <a:off x="3133" y="3387"/>
              <a:ext cx="197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>
                  <a:solidFill>
                    <a:srgbClr val="000000"/>
                  </a:solidFill>
                  <a:latin typeface="Arial" charset="0"/>
                  <a:cs typeface="Arial" charset="0"/>
                </a:rPr>
                <a:t>1</a:t>
              </a:r>
            </a:p>
          </p:txBody>
        </p:sp>
        <p:sp>
          <p:nvSpPr>
            <p:cNvPr id="67636" name="Text Box 52"/>
            <p:cNvSpPr txBox="1">
              <a:spLocks noChangeArrowheads="1"/>
            </p:cNvSpPr>
            <p:nvPr/>
          </p:nvSpPr>
          <p:spPr bwMode="auto">
            <a:xfrm>
              <a:off x="3655" y="3383"/>
              <a:ext cx="278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>
                  <a:solidFill>
                    <a:srgbClr val="000000"/>
                  </a:solidFill>
                  <a:latin typeface="Arial" charset="0"/>
                  <a:cs typeface="Arial" charset="0"/>
                </a:rPr>
                <a:t>60</a:t>
              </a:r>
            </a:p>
          </p:txBody>
        </p:sp>
      </p:grpSp>
      <p:grpSp>
        <p:nvGrpSpPr>
          <p:cNvPr id="685115" name="Group 59"/>
          <p:cNvGrpSpPr>
            <a:grpSpLocks/>
          </p:cNvGrpSpPr>
          <p:nvPr/>
        </p:nvGrpSpPr>
        <p:grpSpPr bwMode="auto">
          <a:xfrm>
            <a:off x="5799138" y="2881313"/>
            <a:ext cx="1428750" cy="369887"/>
            <a:chOff x="1750" y="3514"/>
            <a:chExt cx="900" cy="233"/>
          </a:xfrm>
        </p:grpSpPr>
        <p:sp>
          <p:nvSpPr>
            <p:cNvPr id="67630" name="Rectangle 60"/>
            <p:cNvSpPr>
              <a:spLocks noChangeArrowheads="1"/>
            </p:cNvSpPr>
            <p:nvPr/>
          </p:nvSpPr>
          <p:spPr bwMode="auto">
            <a:xfrm>
              <a:off x="1771" y="3542"/>
              <a:ext cx="879" cy="16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67631" name="Text Box 61"/>
            <p:cNvSpPr txBox="1">
              <a:spLocks noChangeArrowheads="1"/>
            </p:cNvSpPr>
            <p:nvPr/>
          </p:nvSpPr>
          <p:spPr bwMode="auto">
            <a:xfrm>
              <a:off x="1750" y="3514"/>
              <a:ext cx="35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9pPr>
            </a:lstStyle>
            <a:p>
              <a:r>
                <a:rPr lang="en-US" altLang="en-US" sz="1800" i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A A</a:t>
              </a:r>
              <a:r>
                <a:rPr lang="ja-JP" altLang="en-US" sz="1800" i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’</a:t>
              </a:r>
              <a:endParaRPr lang="en-US" altLang="en-US" sz="1800" i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7632" name="Line 62"/>
            <p:cNvSpPr>
              <a:spLocks noChangeShapeType="1"/>
            </p:cNvSpPr>
            <p:nvPr/>
          </p:nvSpPr>
          <p:spPr bwMode="auto">
            <a:xfrm>
              <a:off x="1936" y="3535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67633" name="Line 63"/>
            <p:cNvSpPr>
              <a:spLocks noChangeShapeType="1"/>
            </p:cNvSpPr>
            <p:nvPr/>
          </p:nvSpPr>
          <p:spPr bwMode="auto">
            <a:xfrm>
              <a:off x="2116" y="3540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</p:grpSp>
      <p:grpSp>
        <p:nvGrpSpPr>
          <p:cNvPr id="685120" name="Group 64"/>
          <p:cNvGrpSpPr>
            <a:grpSpLocks/>
          </p:cNvGrpSpPr>
          <p:nvPr/>
        </p:nvGrpSpPr>
        <p:grpSpPr bwMode="auto">
          <a:xfrm>
            <a:off x="5799138" y="2879725"/>
            <a:ext cx="1428750" cy="369888"/>
            <a:chOff x="1750" y="3514"/>
            <a:chExt cx="900" cy="233"/>
          </a:xfrm>
        </p:grpSpPr>
        <p:sp>
          <p:nvSpPr>
            <p:cNvPr id="67626" name="Rectangle 65"/>
            <p:cNvSpPr>
              <a:spLocks noChangeArrowheads="1"/>
            </p:cNvSpPr>
            <p:nvPr/>
          </p:nvSpPr>
          <p:spPr bwMode="auto">
            <a:xfrm>
              <a:off x="1771" y="3542"/>
              <a:ext cx="879" cy="16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67627" name="Text Box 66"/>
            <p:cNvSpPr txBox="1">
              <a:spLocks noChangeArrowheads="1"/>
            </p:cNvSpPr>
            <p:nvPr/>
          </p:nvSpPr>
          <p:spPr bwMode="auto">
            <a:xfrm>
              <a:off x="1750" y="3514"/>
              <a:ext cx="35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9pPr>
            </a:lstStyle>
            <a:p>
              <a:r>
                <a:rPr lang="en-US" altLang="en-US" sz="1800" i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A A</a:t>
              </a:r>
              <a:r>
                <a:rPr lang="ja-JP" altLang="en-US" sz="1800" i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’</a:t>
              </a:r>
              <a:endParaRPr lang="en-US" altLang="en-US" sz="1800" i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7628" name="Line 67"/>
            <p:cNvSpPr>
              <a:spLocks noChangeShapeType="1"/>
            </p:cNvSpPr>
            <p:nvPr/>
          </p:nvSpPr>
          <p:spPr bwMode="auto">
            <a:xfrm>
              <a:off x="1936" y="3535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67629" name="Line 68"/>
            <p:cNvSpPr>
              <a:spLocks noChangeShapeType="1"/>
            </p:cNvSpPr>
            <p:nvPr/>
          </p:nvSpPr>
          <p:spPr bwMode="auto">
            <a:xfrm>
              <a:off x="2116" y="3540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</p:grpSp>
      <p:grpSp>
        <p:nvGrpSpPr>
          <p:cNvPr id="685125" name="Group 69"/>
          <p:cNvGrpSpPr>
            <a:grpSpLocks/>
          </p:cNvGrpSpPr>
          <p:nvPr/>
        </p:nvGrpSpPr>
        <p:grpSpPr bwMode="auto">
          <a:xfrm>
            <a:off x="5799138" y="2882900"/>
            <a:ext cx="1428750" cy="369888"/>
            <a:chOff x="1750" y="3514"/>
            <a:chExt cx="900" cy="233"/>
          </a:xfrm>
        </p:grpSpPr>
        <p:sp>
          <p:nvSpPr>
            <p:cNvPr id="67622" name="Rectangle 70"/>
            <p:cNvSpPr>
              <a:spLocks noChangeArrowheads="1"/>
            </p:cNvSpPr>
            <p:nvPr/>
          </p:nvSpPr>
          <p:spPr bwMode="auto">
            <a:xfrm>
              <a:off x="1771" y="3542"/>
              <a:ext cx="879" cy="16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67623" name="Text Box 71"/>
            <p:cNvSpPr txBox="1">
              <a:spLocks noChangeArrowheads="1"/>
            </p:cNvSpPr>
            <p:nvPr/>
          </p:nvSpPr>
          <p:spPr bwMode="auto">
            <a:xfrm>
              <a:off x="1750" y="3514"/>
              <a:ext cx="35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9pPr>
            </a:lstStyle>
            <a:p>
              <a:r>
                <a:rPr lang="en-US" altLang="en-US" sz="1800" i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A A</a:t>
              </a:r>
              <a:r>
                <a:rPr lang="ja-JP" altLang="en-US" sz="1800" i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’</a:t>
              </a:r>
              <a:endParaRPr lang="en-US" altLang="en-US" sz="1800" i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7624" name="Line 72"/>
            <p:cNvSpPr>
              <a:spLocks noChangeShapeType="1"/>
            </p:cNvSpPr>
            <p:nvPr/>
          </p:nvSpPr>
          <p:spPr bwMode="auto">
            <a:xfrm>
              <a:off x="1936" y="3535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67625" name="Line 73"/>
            <p:cNvSpPr>
              <a:spLocks noChangeShapeType="1"/>
            </p:cNvSpPr>
            <p:nvPr/>
          </p:nvSpPr>
          <p:spPr bwMode="auto">
            <a:xfrm>
              <a:off x="2116" y="3540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</p:grpSp>
      <p:grpSp>
        <p:nvGrpSpPr>
          <p:cNvPr id="685130" name="Group 74"/>
          <p:cNvGrpSpPr>
            <a:grpSpLocks/>
          </p:cNvGrpSpPr>
          <p:nvPr/>
        </p:nvGrpSpPr>
        <p:grpSpPr bwMode="auto">
          <a:xfrm>
            <a:off x="5799138" y="2882900"/>
            <a:ext cx="1428750" cy="369888"/>
            <a:chOff x="1750" y="3514"/>
            <a:chExt cx="900" cy="233"/>
          </a:xfrm>
        </p:grpSpPr>
        <p:sp>
          <p:nvSpPr>
            <p:cNvPr id="67618" name="Rectangle 75"/>
            <p:cNvSpPr>
              <a:spLocks noChangeArrowheads="1"/>
            </p:cNvSpPr>
            <p:nvPr/>
          </p:nvSpPr>
          <p:spPr bwMode="auto">
            <a:xfrm>
              <a:off x="1771" y="3542"/>
              <a:ext cx="879" cy="16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67619" name="Text Box 76"/>
            <p:cNvSpPr txBox="1">
              <a:spLocks noChangeArrowheads="1"/>
            </p:cNvSpPr>
            <p:nvPr/>
          </p:nvSpPr>
          <p:spPr bwMode="auto">
            <a:xfrm>
              <a:off x="1750" y="3514"/>
              <a:ext cx="35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9pPr>
            </a:lstStyle>
            <a:p>
              <a:r>
                <a:rPr lang="en-US" altLang="en-US" sz="1800" i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A A</a:t>
              </a:r>
              <a:r>
                <a:rPr lang="ja-JP" altLang="en-US" sz="1800" i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’</a:t>
              </a:r>
              <a:endParaRPr lang="en-US" altLang="en-US" sz="1800" i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7620" name="Line 77"/>
            <p:cNvSpPr>
              <a:spLocks noChangeShapeType="1"/>
            </p:cNvSpPr>
            <p:nvPr/>
          </p:nvSpPr>
          <p:spPr bwMode="auto">
            <a:xfrm>
              <a:off x="1936" y="3535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67621" name="Line 78"/>
            <p:cNvSpPr>
              <a:spLocks noChangeShapeType="1"/>
            </p:cNvSpPr>
            <p:nvPr/>
          </p:nvSpPr>
          <p:spPr bwMode="auto">
            <a:xfrm>
              <a:off x="2116" y="3540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</p:grpSp>
      <p:grpSp>
        <p:nvGrpSpPr>
          <p:cNvPr id="685135" name="Group 79"/>
          <p:cNvGrpSpPr>
            <a:grpSpLocks/>
          </p:cNvGrpSpPr>
          <p:nvPr/>
        </p:nvGrpSpPr>
        <p:grpSpPr bwMode="auto">
          <a:xfrm>
            <a:off x="5795963" y="2879725"/>
            <a:ext cx="1428750" cy="369888"/>
            <a:chOff x="1750" y="3514"/>
            <a:chExt cx="900" cy="233"/>
          </a:xfrm>
        </p:grpSpPr>
        <p:sp>
          <p:nvSpPr>
            <p:cNvPr id="67614" name="Rectangle 80"/>
            <p:cNvSpPr>
              <a:spLocks noChangeArrowheads="1"/>
            </p:cNvSpPr>
            <p:nvPr/>
          </p:nvSpPr>
          <p:spPr bwMode="auto">
            <a:xfrm>
              <a:off x="1771" y="3542"/>
              <a:ext cx="879" cy="16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67615" name="Text Box 81"/>
            <p:cNvSpPr txBox="1">
              <a:spLocks noChangeArrowheads="1"/>
            </p:cNvSpPr>
            <p:nvPr/>
          </p:nvSpPr>
          <p:spPr bwMode="auto">
            <a:xfrm>
              <a:off x="1750" y="3514"/>
              <a:ext cx="35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9pPr>
            </a:lstStyle>
            <a:p>
              <a:r>
                <a:rPr lang="en-US" altLang="en-US" sz="1800" i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A A</a:t>
              </a:r>
              <a:r>
                <a:rPr lang="ja-JP" altLang="en-US" sz="1800" i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’</a:t>
              </a:r>
              <a:endParaRPr lang="en-US" altLang="en-US" sz="1800" i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7616" name="Line 82"/>
            <p:cNvSpPr>
              <a:spLocks noChangeShapeType="1"/>
            </p:cNvSpPr>
            <p:nvPr/>
          </p:nvSpPr>
          <p:spPr bwMode="auto">
            <a:xfrm>
              <a:off x="1936" y="3535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67617" name="Line 83"/>
            <p:cNvSpPr>
              <a:spLocks noChangeShapeType="1"/>
            </p:cNvSpPr>
            <p:nvPr/>
          </p:nvSpPr>
          <p:spPr bwMode="auto">
            <a:xfrm>
              <a:off x="2116" y="3540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</p:grpSp>
      <p:sp>
        <p:nvSpPr>
          <p:cNvPr id="685140" name="Rectangle 84"/>
          <p:cNvSpPr>
            <a:spLocks noGrp="1" noChangeArrowheads="1"/>
          </p:cNvSpPr>
          <p:nvPr>
            <p:ph type="body" idx="1"/>
          </p:nvPr>
        </p:nvSpPr>
        <p:spPr>
          <a:xfrm>
            <a:off x="285750" y="1508125"/>
            <a:ext cx="4044950" cy="9445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frame destination, A’, location unknown:</a:t>
            </a:r>
            <a:endParaRPr lang="en-US" altLang="en-US" i="1" dirty="0"/>
          </a:p>
        </p:txBody>
      </p:sp>
      <p:sp>
        <p:nvSpPr>
          <p:cNvPr id="685142" name="Text Box 86"/>
          <p:cNvSpPr txBox="1">
            <a:spLocks noChangeArrowheads="1"/>
          </p:cNvSpPr>
          <p:nvPr/>
        </p:nvSpPr>
        <p:spPr bwMode="auto">
          <a:xfrm>
            <a:off x="3033435" y="1775509"/>
            <a:ext cx="838200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800" dirty="0">
                <a:solidFill>
                  <a:srgbClr val="CC0000"/>
                </a:solidFill>
                <a:latin typeface="Gill Sans MT" charset="0"/>
              </a:rPr>
              <a:t>flood</a:t>
            </a:r>
          </a:p>
        </p:txBody>
      </p:sp>
      <p:grpSp>
        <p:nvGrpSpPr>
          <p:cNvPr id="685148" name="Group 92"/>
          <p:cNvGrpSpPr>
            <a:grpSpLocks/>
          </p:cNvGrpSpPr>
          <p:nvPr/>
        </p:nvGrpSpPr>
        <p:grpSpPr bwMode="auto">
          <a:xfrm>
            <a:off x="6130925" y="3981450"/>
            <a:ext cx="1428750" cy="369888"/>
            <a:chOff x="730" y="2472"/>
            <a:chExt cx="900" cy="233"/>
          </a:xfrm>
        </p:grpSpPr>
        <p:sp>
          <p:nvSpPr>
            <p:cNvPr id="67610" name="Rectangle 88"/>
            <p:cNvSpPr>
              <a:spLocks noChangeArrowheads="1"/>
            </p:cNvSpPr>
            <p:nvPr/>
          </p:nvSpPr>
          <p:spPr bwMode="auto">
            <a:xfrm>
              <a:off x="751" y="2500"/>
              <a:ext cx="879" cy="16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67611" name="Text Box 89"/>
            <p:cNvSpPr txBox="1">
              <a:spLocks noChangeArrowheads="1"/>
            </p:cNvSpPr>
            <p:nvPr/>
          </p:nvSpPr>
          <p:spPr bwMode="auto">
            <a:xfrm>
              <a:off x="730" y="2472"/>
              <a:ext cx="359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9pPr>
            </a:lstStyle>
            <a:p>
              <a:r>
                <a:rPr lang="en-US" altLang="en-US" sz="1800" i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A</a:t>
              </a:r>
              <a:r>
                <a:rPr lang="ja-JP" altLang="en-US" sz="1800" i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’</a:t>
              </a:r>
              <a:r>
                <a:rPr lang="en-US" altLang="ja-JP" sz="1800" i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 A</a:t>
              </a:r>
              <a:endParaRPr lang="en-US" altLang="en-US" sz="1800" i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7612" name="Line 90"/>
            <p:cNvSpPr>
              <a:spLocks noChangeShapeType="1"/>
            </p:cNvSpPr>
            <p:nvPr/>
          </p:nvSpPr>
          <p:spPr bwMode="auto">
            <a:xfrm>
              <a:off x="937" y="2493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67613" name="Line 91"/>
            <p:cNvSpPr>
              <a:spLocks noChangeShapeType="1"/>
            </p:cNvSpPr>
            <p:nvPr/>
          </p:nvSpPr>
          <p:spPr bwMode="auto">
            <a:xfrm>
              <a:off x="1096" y="2498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</p:grpSp>
      <p:sp>
        <p:nvSpPr>
          <p:cNvPr id="685149" name="Rectangle 93"/>
          <p:cNvSpPr>
            <a:spLocks noChangeArrowheads="1"/>
          </p:cNvSpPr>
          <p:nvPr/>
        </p:nvSpPr>
        <p:spPr bwMode="auto">
          <a:xfrm>
            <a:off x="300038" y="2425700"/>
            <a:ext cx="4044950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r>
              <a:rPr lang="en-US" sz="2800" i="0" dirty="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destination A location known:</a:t>
            </a:r>
            <a:endParaRPr lang="en-US" sz="2800" dirty="0">
              <a:solidFill>
                <a:srgbClr val="FF0000"/>
              </a:solidFill>
              <a:latin typeface="Gill Sans MT" charset="0"/>
              <a:ea typeface="ＭＳ Ｐゴシック" charset="0"/>
            </a:endParaRPr>
          </a:p>
        </p:txBody>
      </p:sp>
      <p:grpSp>
        <p:nvGrpSpPr>
          <p:cNvPr id="685150" name="Group 94"/>
          <p:cNvGrpSpPr>
            <a:grpSpLocks/>
          </p:cNvGrpSpPr>
          <p:nvPr/>
        </p:nvGrpSpPr>
        <p:grpSpPr bwMode="auto">
          <a:xfrm>
            <a:off x="3768725" y="5656263"/>
            <a:ext cx="2471738" cy="374650"/>
            <a:chOff x="2376" y="3383"/>
            <a:chExt cx="1557" cy="236"/>
          </a:xfrm>
        </p:grpSpPr>
        <p:sp>
          <p:nvSpPr>
            <p:cNvPr id="67607" name="Text Box 95"/>
            <p:cNvSpPr txBox="1">
              <a:spLocks noChangeArrowheads="1"/>
            </p:cNvSpPr>
            <p:nvPr/>
          </p:nvSpPr>
          <p:spPr bwMode="auto">
            <a:xfrm>
              <a:off x="2376" y="3388"/>
              <a:ext cx="24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9pPr>
            </a:lstStyle>
            <a:p>
              <a:r>
                <a:rPr lang="en-US" altLang="en-US" sz="18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A</a:t>
              </a:r>
              <a:r>
                <a:rPr lang="ja-JP" altLang="en-US" sz="18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’</a:t>
              </a:r>
              <a:endParaRPr lang="en-US" altLang="en-US" sz="180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7608" name="Text Box 96"/>
            <p:cNvSpPr txBox="1">
              <a:spLocks noChangeArrowheads="1"/>
            </p:cNvSpPr>
            <p:nvPr/>
          </p:nvSpPr>
          <p:spPr bwMode="auto">
            <a:xfrm>
              <a:off x="3133" y="3387"/>
              <a:ext cx="2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>
                  <a:solidFill>
                    <a:srgbClr val="000000"/>
                  </a:solidFill>
                  <a:latin typeface="Arial" charset="0"/>
                  <a:cs typeface="Arial" charset="0"/>
                </a:rPr>
                <a:t>4</a:t>
              </a:r>
            </a:p>
          </p:txBody>
        </p:sp>
        <p:sp>
          <p:nvSpPr>
            <p:cNvPr id="67609" name="Text Box 97"/>
            <p:cNvSpPr txBox="1">
              <a:spLocks noChangeArrowheads="1"/>
            </p:cNvSpPr>
            <p:nvPr/>
          </p:nvSpPr>
          <p:spPr bwMode="auto">
            <a:xfrm>
              <a:off x="3655" y="3383"/>
              <a:ext cx="278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>
                  <a:solidFill>
                    <a:srgbClr val="000000"/>
                  </a:solidFill>
                  <a:latin typeface="Arial" charset="0"/>
                  <a:cs typeface="Arial" charset="0"/>
                </a:rPr>
                <a:t>60</a:t>
              </a:r>
            </a:p>
          </p:txBody>
        </p:sp>
      </p:grpSp>
      <p:sp>
        <p:nvSpPr>
          <p:cNvPr id="685154" name="Rectangle 98"/>
          <p:cNvSpPr>
            <a:spLocks noChangeArrowheads="1"/>
          </p:cNvSpPr>
          <p:nvPr/>
        </p:nvSpPr>
        <p:spPr bwMode="auto">
          <a:xfrm>
            <a:off x="658813" y="2884488"/>
            <a:ext cx="3729037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ts val="3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  <a:defRPr/>
            </a:pPr>
            <a:r>
              <a:rPr lang="en-US" sz="2800" dirty="0">
                <a:solidFill>
                  <a:srgbClr val="CC0000"/>
                </a:solidFill>
                <a:latin typeface="Gill Sans MT" charset="0"/>
                <a:ea typeface="ＭＳ Ｐゴシック" charset="0"/>
              </a:rPr>
              <a:t>            selectively send </a:t>
            </a:r>
          </a:p>
          <a:p>
            <a:pPr marL="342900" indent="-342900">
              <a:lnSpc>
                <a:spcPts val="3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  <a:defRPr/>
            </a:pPr>
            <a:r>
              <a:rPr lang="en-US" sz="2800" dirty="0">
                <a:solidFill>
                  <a:srgbClr val="CC0000"/>
                </a:solidFill>
                <a:latin typeface="Gill Sans MT" charset="0"/>
                <a:ea typeface="ＭＳ Ｐゴシック" charset="0"/>
              </a:rPr>
              <a:t>on just one link</a:t>
            </a:r>
          </a:p>
        </p:txBody>
      </p:sp>
      <p:pic>
        <p:nvPicPr>
          <p:cNvPr id="171029" name="Picture 18" descr="underline_base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900113"/>
            <a:ext cx="63992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3046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85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85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85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2.59259E-6 L -0.10694 0.11482 L -0.10694 0.24329 " pathEditMode="relative" rAng="0" ptsTypes="AAA">
                                      <p:cBhvr>
                                        <p:cTn id="24" dur="2000" fill="hold"/>
                                        <p:tgtEl>
                                          <p:spTgt spid="6850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47" y="12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685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6.2963E-6 L -0.12118 -0.09814 " pathEditMode="relative" ptsTypes="AA">
                                      <p:cBhvr>
                                        <p:cTn id="42" dur="2000" fill="hold"/>
                                        <p:tgtEl>
                                          <p:spTgt spid="685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7.40741E-7 L -0.09532 0.14352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685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74" y="7176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7.40741E-7 L 0.03489 0.15509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685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6" y="7755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7.40741E-7 L 0.16163 0.06667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685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3" y="3333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7037E-6 L 0.11545 -0.10231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6851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64" y="-5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685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9 -0.00509 L -0.03767 -0.17014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685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3" y="-8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685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611 -0.1588 L -0.03472 -0.32871 " pathEditMode="relative" ptsTypes="AA">
                                      <p:cBhvr>
                                        <p:cTn id="95" dur="2000" fill="hold"/>
                                        <p:tgtEl>
                                          <p:spTgt spid="685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5104" grpId="0"/>
      <p:bldP spid="685140" grpId="0" build="p"/>
      <p:bldP spid="685142" grpId="0"/>
      <p:bldP spid="685149" grpId="0" build="p"/>
      <p:bldP spid="685154" grpId="0" build="p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Footer Placeholder 4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0" dirty="0">
                <a:solidFill>
                  <a:srgbClr val="000000"/>
                </a:solidFill>
                <a:latin typeface="Arial" charset="0"/>
              </a:rPr>
              <a:t>Link Layer</a:t>
            </a:r>
          </a:p>
        </p:txBody>
      </p:sp>
      <p:sp>
        <p:nvSpPr>
          <p:cNvPr id="7168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r>
              <a:rPr lang="en-US" altLang="en-US" sz="1200" i="0">
                <a:solidFill>
                  <a:srgbClr val="000000"/>
                </a:solidFill>
                <a:latin typeface="Arial" pitchFamily="34" charset="0"/>
              </a:rPr>
              <a:t>5-</a:t>
            </a:r>
            <a:fld id="{5F89E0AC-3D0D-44B6-A450-E2A6EE6A048D}" type="slidenum">
              <a:rPr lang="en-US" altLang="en-US" sz="1200" i="0">
                <a:solidFill>
                  <a:srgbClr val="000000"/>
                </a:solidFill>
                <a:latin typeface="Arial" pitchFamily="34" charset="0"/>
              </a:rPr>
              <a:pPr/>
              <a:t>77</a:t>
            </a:fld>
            <a:endParaRPr lang="en-US" altLang="en-US" sz="1200" i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71684" name="Rectangle 2"/>
          <p:cNvSpPr>
            <a:spLocks noGrp="1" noChangeArrowheads="1"/>
          </p:cNvSpPr>
          <p:nvPr>
            <p:ph type="title"/>
          </p:nvPr>
        </p:nvSpPr>
        <p:spPr>
          <a:xfrm>
            <a:off x="415925" y="39688"/>
            <a:ext cx="4560888" cy="1143000"/>
          </a:xfrm>
        </p:spPr>
        <p:txBody>
          <a:bodyPr/>
          <a:lstStyle/>
          <a:p>
            <a:pPr>
              <a:defRPr/>
            </a:pPr>
            <a:r>
              <a:rPr lang="en-US" sz="3600" dirty="0">
                <a:ea typeface="ＭＳ Ｐゴシック" charset="0"/>
                <a:cs typeface="+mj-cs"/>
              </a:rPr>
              <a:t>Switches vs. routers</a:t>
            </a:r>
          </a:p>
        </p:txBody>
      </p:sp>
      <p:sp>
        <p:nvSpPr>
          <p:cNvPr id="716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2913" y="1341438"/>
            <a:ext cx="3967162" cy="4994275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80000"/>
              </a:lnSpc>
              <a:buFont typeface="Wingdings" charset="0"/>
              <a:buNone/>
              <a:defRPr/>
            </a:pPr>
            <a:r>
              <a:rPr lang="en-US" sz="2400" dirty="0">
                <a:solidFill>
                  <a:srgbClr val="000099"/>
                </a:solidFill>
                <a:ea typeface="ＭＳ Ｐゴシック" charset="0"/>
                <a:cs typeface="+mn-cs"/>
              </a:rPr>
              <a:t>both are store-and-forward: </a:t>
            </a:r>
          </a:p>
          <a:p>
            <a:pPr>
              <a:buSzPct val="100000"/>
              <a:buFont typeface="Wingdings" charset="2"/>
              <a:buChar char="§"/>
              <a:defRPr/>
            </a:pPr>
            <a:r>
              <a:rPr lang="en-US" sz="2400" i="1" dirty="0">
                <a:solidFill>
                  <a:srgbClr val="CC0000"/>
                </a:solidFill>
                <a:ea typeface="ＭＳ Ｐゴシック" charset="0"/>
                <a:cs typeface="+mn-cs"/>
              </a:rPr>
              <a:t>routers: </a:t>
            </a:r>
            <a:r>
              <a:rPr lang="en-US" sz="2400" dirty="0">
                <a:ea typeface="ＭＳ Ｐゴシック" charset="0"/>
                <a:cs typeface="+mn-cs"/>
              </a:rPr>
              <a:t>network-layer devices (examine network-layer headers)</a:t>
            </a:r>
          </a:p>
          <a:p>
            <a:pPr>
              <a:buSzPct val="100000"/>
              <a:buFont typeface="Wingdings" charset="2"/>
              <a:buChar char="§"/>
              <a:defRPr/>
            </a:pPr>
            <a:r>
              <a:rPr lang="en-US" sz="2400" i="1" dirty="0">
                <a:solidFill>
                  <a:srgbClr val="CC0000"/>
                </a:solidFill>
                <a:ea typeface="ＭＳ Ｐゴシック" charset="0"/>
                <a:cs typeface="+mn-cs"/>
              </a:rPr>
              <a:t>switches</a:t>
            </a:r>
            <a:r>
              <a:rPr lang="en-US" sz="2400" i="1" dirty="0">
                <a:ea typeface="ＭＳ Ｐゴシック" charset="0"/>
                <a:cs typeface="+mn-cs"/>
              </a:rPr>
              <a:t>: </a:t>
            </a:r>
            <a:r>
              <a:rPr lang="en-US" sz="2400" dirty="0">
                <a:ea typeface="ＭＳ Ｐゴシック" charset="0"/>
                <a:cs typeface="+mn-cs"/>
              </a:rPr>
              <a:t>link-layer devices (examine link-layer headers)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Font typeface="Wingdings" charset="0"/>
              <a:buNone/>
              <a:defRPr/>
            </a:pPr>
            <a:endParaRPr lang="en-US" sz="2400" i="1" dirty="0">
              <a:solidFill>
                <a:srgbClr val="CC0000"/>
              </a:solidFill>
              <a:ea typeface="ＭＳ Ｐゴシック" charset="0"/>
              <a:cs typeface="+mn-cs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Font typeface="Wingdings" charset="0"/>
              <a:buNone/>
              <a:defRPr/>
            </a:pPr>
            <a:r>
              <a:rPr lang="en-US" sz="2400" dirty="0">
                <a:solidFill>
                  <a:srgbClr val="000099"/>
                </a:solidFill>
                <a:ea typeface="ＭＳ Ｐゴシック" charset="0"/>
                <a:cs typeface="+mn-cs"/>
              </a:rPr>
              <a:t>both have forwarding tables:</a:t>
            </a:r>
          </a:p>
          <a:p>
            <a:pPr>
              <a:lnSpc>
                <a:spcPct val="80000"/>
              </a:lnSpc>
              <a:buSzPct val="100000"/>
              <a:buFont typeface="Wingdings" charset="2"/>
              <a:buChar char="§"/>
              <a:defRPr/>
            </a:pPr>
            <a:r>
              <a:rPr lang="en-US" sz="2400" i="1" dirty="0">
                <a:solidFill>
                  <a:srgbClr val="CC0000"/>
                </a:solidFill>
                <a:ea typeface="ＭＳ Ｐゴシック" charset="0"/>
                <a:cs typeface="+mn-cs"/>
              </a:rPr>
              <a:t>routers: </a:t>
            </a:r>
            <a:r>
              <a:rPr lang="en-US" sz="2400" dirty="0">
                <a:ea typeface="ＭＳ Ｐゴシック" charset="0"/>
                <a:cs typeface="+mn-cs"/>
              </a:rPr>
              <a:t>compute tables using routing algorithms, IP addresses</a:t>
            </a:r>
          </a:p>
          <a:p>
            <a:pPr>
              <a:lnSpc>
                <a:spcPct val="80000"/>
              </a:lnSpc>
              <a:buSzPct val="100000"/>
              <a:buFont typeface="Wingdings" charset="2"/>
              <a:buChar char="§"/>
              <a:defRPr/>
            </a:pPr>
            <a:r>
              <a:rPr lang="en-US" sz="2400" i="1" dirty="0">
                <a:solidFill>
                  <a:srgbClr val="CC0000"/>
                </a:solidFill>
                <a:ea typeface="ＭＳ Ｐゴシック" charset="0"/>
                <a:cs typeface="+mn-cs"/>
              </a:rPr>
              <a:t>switches: </a:t>
            </a:r>
            <a:r>
              <a:rPr lang="en-US" sz="2400" dirty="0">
                <a:ea typeface="ＭＳ Ｐゴシック" charset="0"/>
                <a:cs typeface="+mn-cs"/>
              </a:rPr>
              <a:t>learn forwarding table using flooding, learning, MAC addresses </a:t>
            </a:r>
          </a:p>
        </p:txBody>
      </p:sp>
      <p:sp>
        <p:nvSpPr>
          <p:cNvPr id="179205" name="Freeform 3"/>
          <p:cNvSpPr>
            <a:spLocks/>
          </p:cNvSpPr>
          <p:nvPr/>
        </p:nvSpPr>
        <p:spPr bwMode="auto">
          <a:xfrm flipH="1">
            <a:off x="6543675" y="2103438"/>
            <a:ext cx="638175" cy="852487"/>
          </a:xfrm>
          <a:custGeom>
            <a:avLst/>
            <a:gdLst>
              <a:gd name="T0" fmla="*/ 2147483647 w 402"/>
              <a:gd name="T1" fmla="*/ 2147483647 h 537"/>
              <a:gd name="T2" fmla="*/ 2147483647 w 402"/>
              <a:gd name="T3" fmla="*/ 0 h 537"/>
              <a:gd name="T4" fmla="*/ 0 w 402"/>
              <a:gd name="T5" fmla="*/ 2147483647 h 537"/>
              <a:gd name="T6" fmla="*/ 2147483647 w 402"/>
              <a:gd name="T7" fmla="*/ 2147483647 h 537"/>
              <a:gd name="T8" fmla="*/ 2147483647 w 402"/>
              <a:gd name="T9" fmla="*/ 2147483647 h 53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02"/>
              <a:gd name="T16" fmla="*/ 0 h 537"/>
              <a:gd name="T17" fmla="*/ 402 w 402"/>
              <a:gd name="T18" fmla="*/ 537 h 53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02" h="537">
                <a:moveTo>
                  <a:pt x="402" y="363"/>
                </a:moveTo>
                <a:lnTo>
                  <a:pt x="28" y="0"/>
                </a:lnTo>
                <a:lnTo>
                  <a:pt x="0" y="470"/>
                </a:lnTo>
                <a:lnTo>
                  <a:pt x="242" y="537"/>
                </a:lnTo>
                <a:lnTo>
                  <a:pt x="402" y="363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9206" name="Freeform 10"/>
          <p:cNvSpPr>
            <a:spLocks/>
          </p:cNvSpPr>
          <p:nvPr/>
        </p:nvSpPr>
        <p:spPr bwMode="auto">
          <a:xfrm>
            <a:off x="6530975" y="844550"/>
            <a:ext cx="360363" cy="1577975"/>
          </a:xfrm>
          <a:custGeom>
            <a:avLst/>
            <a:gdLst>
              <a:gd name="T0" fmla="*/ 2147483647 w 267"/>
              <a:gd name="T1" fmla="*/ 2147483647 h 1186"/>
              <a:gd name="T2" fmla="*/ 0 w 267"/>
              <a:gd name="T3" fmla="*/ 0 h 1186"/>
              <a:gd name="T4" fmla="*/ 0 w 267"/>
              <a:gd name="T5" fmla="*/ 2147483647 h 1186"/>
              <a:gd name="T6" fmla="*/ 2147483647 w 267"/>
              <a:gd name="T7" fmla="*/ 2147483647 h 1186"/>
              <a:gd name="T8" fmla="*/ 2147483647 w 267"/>
              <a:gd name="T9" fmla="*/ 2147483647 h 118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67"/>
              <a:gd name="T16" fmla="*/ 0 h 1186"/>
              <a:gd name="T17" fmla="*/ 267 w 267"/>
              <a:gd name="T18" fmla="*/ 1186 h 118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67" h="1186">
                <a:moveTo>
                  <a:pt x="254" y="466"/>
                </a:moveTo>
                <a:lnTo>
                  <a:pt x="0" y="0"/>
                </a:lnTo>
                <a:lnTo>
                  <a:pt x="0" y="1186"/>
                </a:lnTo>
                <a:lnTo>
                  <a:pt x="267" y="652"/>
                </a:lnTo>
                <a:lnTo>
                  <a:pt x="254" y="466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9207" name="Rectangle 23"/>
          <p:cNvSpPr>
            <a:spLocks noChangeArrowheads="1"/>
          </p:cNvSpPr>
          <p:nvPr/>
        </p:nvSpPr>
        <p:spPr bwMode="auto">
          <a:xfrm>
            <a:off x="5307013" y="850900"/>
            <a:ext cx="1296987" cy="1546225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endParaRPr lang="en-US" altLang="en-US" i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9208" name="Rectangle 24"/>
          <p:cNvSpPr>
            <a:spLocks noChangeArrowheads="1"/>
          </p:cNvSpPr>
          <p:nvPr/>
        </p:nvSpPr>
        <p:spPr bwMode="auto">
          <a:xfrm>
            <a:off x="5259388" y="922338"/>
            <a:ext cx="1273175" cy="15367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endParaRPr lang="en-US" altLang="en-US" i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9209" name="Line 25"/>
          <p:cNvSpPr>
            <a:spLocks noChangeShapeType="1"/>
          </p:cNvSpPr>
          <p:nvPr/>
        </p:nvSpPr>
        <p:spPr bwMode="auto">
          <a:xfrm>
            <a:off x="5259388" y="1239838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9210" name="Text Box 26"/>
          <p:cNvSpPr txBox="1">
            <a:spLocks noChangeArrowheads="1"/>
          </p:cNvSpPr>
          <p:nvPr/>
        </p:nvSpPr>
        <p:spPr bwMode="auto">
          <a:xfrm>
            <a:off x="5216525" y="889000"/>
            <a:ext cx="131762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en-US" altLang="en-US" sz="1800" i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application</a:t>
            </a:r>
          </a:p>
          <a:p>
            <a:pPr algn="ctr">
              <a:lnSpc>
                <a:spcPct val="110000"/>
              </a:lnSpc>
            </a:pPr>
            <a:r>
              <a:rPr lang="en-US" altLang="en-US" sz="1800" i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transport</a:t>
            </a:r>
          </a:p>
          <a:p>
            <a:pPr algn="ctr">
              <a:lnSpc>
                <a:spcPct val="110000"/>
              </a:lnSpc>
            </a:pPr>
            <a:r>
              <a:rPr lang="en-US" altLang="en-US" sz="1800" i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network</a:t>
            </a:r>
          </a:p>
          <a:p>
            <a:pPr algn="ctr">
              <a:lnSpc>
                <a:spcPct val="110000"/>
              </a:lnSpc>
            </a:pPr>
            <a:r>
              <a:rPr lang="en-US" altLang="en-US" sz="1800" i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link</a:t>
            </a:r>
          </a:p>
          <a:p>
            <a:pPr algn="ctr">
              <a:lnSpc>
                <a:spcPct val="110000"/>
              </a:lnSpc>
            </a:pPr>
            <a:r>
              <a:rPr lang="en-US" altLang="en-US" sz="1800" i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physical</a:t>
            </a:r>
          </a:p>
        </p:txBody>
      </p:sp>
      <p:sp>
        <p:nvSpPr>
          <p:cNvPr id="179211" name="Line 27"/>
          <p:cNvSpPr>
            <a:spLocks noChangeShapeType="1"/>
          </p:cNvSpPr>
          <p:nvPr/>
        </p:nvSpPr>
        <p:spPr bwMode="auto">
          <a:xfrm>
            <a:off x="5267325" y="1560513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9212" name="Line 28"/>
          <p:cNvSpPr>
            <a:spLocks noChangeShapeType="1"/>
          </p:cNvSpPr>
          <p:nvPr/>
        </p:nvSpPr>
        <p:spPr bwMode="auto">
          <a:xfrm>
            <a:off x="5272088" y="1841500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9213" name="Line 29"/>
          <p:cNvSpPr>
            <a:spLocks noChangeShapeType="1"/>
          </p:cNvSpPr>
          <p:nvPr/>
        </p:nvSpPr>
        <p:spPr bwMode="auto">
          <a:xfrm>
            <a:off x="5272088" y="2117725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79214" name="Group 88"/>
          <p:cNvGrpSpPr>
            <a:grpSpLocks/>
          </p:cNvGrpSpPr>
          <p:nvPr/>
        </p:nvGrpSpPr>
        <p:grpSpPr bwMode="auto">
          <a:xfrm>
            <a:off x="6716713" y="3525838"/>
            <a:ext cx="1387475" cy="1035050"/>
            <a:chOff x="3601" y="168"/>
            <a:chExt cx="874" cy="652"/>
          </a:xfrm>
        </p:grpSpPr>
        <p:sp>
          <p:nvSpPr>
            <p:cNvPr id="179263" name="Rectangle 89"/>
            <p:cNvSpPr>
              <a:spLocks noChangeArrowheads="1"/>
            </p:cNvSpPr>
            <p:nvPr/>
          </p:nvSpPr>
          <p:spPr bwMode="auto">
            <a:xfrm>
              <a:off x="3658" y="168"/>
              <a:ext cx="817" cy="59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9pPr>
            </a:lstStyle>
            <a:p>
              <a:endParaRPr lang="en-US" altLang="en-US" i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9264" name="Rectangle 90"/>
            <p:cNvSpPr>
              <a:spLocks noChangeArrowheads="1"/>
            </p:cNvSpPr>
            <p:nvPr/>
          </p:nvSpPr>
          <p:spPr bwMode="auto">
            <a:xfrm>
              <a:off x="3628" y="213"/>
              <a:ext cx="802" cy="59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9pPr>
            </a:lstStyle>
            <a:p>
              <a:endParaRPr lang="en-US" altLang="en-US" i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9265" name="Line 91"/>
            <p:cNvSpPr>
              <a:spLocks noChangeShapeType="1"/>
            </p:cNvSpPr>
            <p:nvPr/>
          </p:nvSpPr>
          <p:spPr bwMode="auto">
            <a:xfrm>
              <a:off x="3628" y="413"/>
              <a:ext cx="796" cy="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9266" name="Text Box 92"/>
            <p:cNvSpPr txBox="1">
              <a:spLocks noChangeArrowheads="1"/>
            </p:cNvSpPr>
            <p:nvPr/>
          </p:nvSpPr>
          <p:spPr bwMode="auto">
            <a:xfrm>
              <a:off x="3601" y="192"/>
              <a:ext cx="830" cy="6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9pPr>
            </a:lstStyle>
            <a:p>
              <a:pPr algn="ctr">
                <a:lnSpc>
                  <a:spcPct val="110000"/>
                </a:lnSpc>
              </a:pPr>
              <a:r>
                <a:rPr lang="en-US" altLang="en-US" sz="1800" i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network</a:t>
              </a:r>
            </a:p>
            <a:p>
              <a:pPr algn="ctr">
                <a:lnSpc>
                  <a:spcPct val="110000"/>
                </a:lnSpc>
              </a:pPr>
              <a:r>
                <a:rPr lang="en-US" altLang="en-US" sz="1800" i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link</a:t>
              </a:r>
            </a:p>
            <a:p>
              <a:pPr algn="ctr">
                <a:lnSpc>
                  <a:spcPct val="110000"/>
                </a:lnSpc>
              </a:pPr>
              <a:r>
                <a:rPr lang="en-US" altLang="en-US" sz="1800" i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physical</a:t>
              </a:r>
            </a:p>
          </p:txBody>
        </p:sp>
        <p:sp>
          <p:nvSpPr>
            <p:cNvPr id="179267" name="Line 93"/>
            <p:cNvSpPr>
              <a:spLocks noChangeShapeType="1"/>
            </p:cNvSpPr>
            <p:nvPr/>
          </p:nvSpPr>
          <p:spPr bwMode="auto">
            <a:xfrm>
              <a:off x="3633" y="615"/>
              <a:ext cx="796" cy="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79215" name="Group 94"/>
          <p:cNvGrpSpPr>
            <a:grpSpLocks/>
          </p:cNvGrpSpPr>
          <p:nvPr/>
        </p:nvGrpSpPr>
        <p:grpSpPr bwMode="auto">
          <a:xfrm>
            <a:off x="7054850" y="2100263"/>
            <a:ext cx="1387475" cy="733425"/>
            <a:chOff x="4696" y="597"/>
            <a:chExt cx="874" cy="462"/>
          </a:xfrm>
        </p:grpSpPr>
        <p:sp>
          <p:nvSpPr>
            <p:cNvPr id="179259" name="Rectangle 95"/>
            <p:cNvSpPr>
              <a:spLocks noChangeArrowheads="1"/>
            </p:cNvSpPr>
            <p:nvPr/>
          </p:nvSpPr>
          <p:spPr bwMode="auto">
            <a:xfrm>
              <a:off x="4753" y="597"/>
              <a:ext cx="817" cy="41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9pPr>
            </a:lstStyle>
            <a:p>
              <a:endParaRPr lang="en-US" altLang="en-US" i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9260" name="Rectangle 96"/>
            <p:cNvSpPr>
              <a:spLocks noChangeArrowheads="1"/>
            </p:cNvSpPr>
            <p:nvPr/>
          </p:nvSpPr>
          <p:spPr bwMode="auto">
            <a:xfrm>
              <a:off x="4723" y="642"/>
              <a:ext cx="802" cy="41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9pPr>
            </a:lstStyle>
            <a:p>
              <a:endParaRPr lang="en-US" altLang="en-US" i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9261" name="Line 97"/>
            <p:cNvSpPr>
              <a:spLocks noChangeShapeType="1"/>
            </p:cNvSpPr>
            <p:nvPr/>
          </p:nvSpPr>
          <p:spPr bwMode="auto">
            <a:xfrm>
              <a:off x="4723" y="842"/>
              <a:ext cx="796" cy="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9262" name="Text Box 98"/>
            <p:cNvSpPr txBox="1">
              <a:spLocks noChangeArrowheads="1"/>
            </p:cNvSpPr>
            <p:nvPr/>
          </p:nvSpPr>
          <p:spPr bwMode="auto">
            <a:xfrm>
              <a:off x="4696" y="621"/>
              <a:ext cx="830" cy="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9pPr>
            </a:lstStyle>
            <a:p>
              <a:pPr algn="ctr">
                <a:lnSpc>
                  <a:spcPct val="110000"/>
                </a:lnSpc>
              </a:pPr>
              <a:r>
                <a:rPr lang="en-US" altLang="en-US" sz="1800" i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link</a:t>
              </a:r>
            </a:p>
            <a:p>
              <a:pPr algn="ctr">
                <a:lnSpc>
                  <a:spcPct val="110000"/>
                </a:lnSpc>
              </a:pPr>
              <a:r>
                <a:rPr lang="en-US" altLang="en-US" sz="1800" i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physical</a:t>
              </a:r>
            </a:p>
          </p:txBody>
        </p:sp>
      </p:grpSp>
      <p:sp>
        <p:nvSpPr>
          <p:cNvPr id="179216" name="Text Box 167"/>
          <p:cNvSpPr txBox="1">
            <a:spLocks noChangeArrowheads="1"/>
          </p:cNvSpPr>
          <p:nvPr/>
        </p:nvSpPr>
        <p:spPr bwMode="auto">
          <a:xfrm>
            <a:off x="5854700" y="3003550"/>
            <a:ext cx="9032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800" b="1" i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switch</a:t>
            </a:r>
          </a:p>
        </p:txBody>
      </p:sp>
      <p:grpSp>
        <p:nvGrpSpPr>
          <p:cNvPr id="179217" name="Group 39"/>
          <p:cNvGrpSpPr>
            <a:grpSpLocks/>
          </p:cNvGrpSpPr>
          <p:nvPr/>
        </p:nvGrpSpPr>
        <p:grpSpPr bwMode="auto">
          <a:xfrm>
            <a:off x="4408488" y="1562100"/>
            <a:ext cx="962025" cy="304800"/>
            <a:chOff x="1070" y="918"/>
            <a:chExt cx="606" cy="192"/>
          </a:xfrm>
        </p:grpSpPr>
        <p:sp>
          <p:nvSpPr>
            <p:cNvPr id="71738" name="Rectangle 40"/>
            <p:cNvSpPr>
              <a:spLocks noChangeArrowheads="1"/>
            </p:cNvSpPr>
            <p:nvPr/>
          </p:nvSpPr>
          <p:spPr bwMode="auto">
            <a:xfrm>
              <a:off x="1082" y="939"/>
              <a:ext cx="576" cy="13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CC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79258" name="Text Box 4"/>
            <p:cNvSpPr txBox="1">
              <a:spLocks noChangeArrowheads="1"/>
            </p:cNvSpPr>
            <p:nvPr/>
          </p:nvSpPr>
          <p:spPr bwMode="auto">
            <a:xfrm>
              <a:off x="1070" y="918"/>
              <a:ext cx="60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9pPr>
            </a:lstStyle>
            <a:p>
              <a:r>
                <a:rPr lang="en-US" altLang="en-US" sz="1400" i="0">
                  <a:solidFill>
                    <a:srgbClr val="CC0000"/>
                  </a:solidFill>
                  <a:latin typeface="Arial" pitchFamily="34" charset="0"/>
                  <a:cs typeface="Arial" pitchFamily="34" charset="0"/>
                </a:rPr>
                <a:t>datagram</a:t>
              </a:r>
            </a:p>
          </p:txBody>
        </p:sp>
      </p:grpSp>
      <p:sp>
        <p:nvSpPr>
          <p:cNvPr id="179218" name="Rectangle 57"/>
          <p:cNvSpPr>
            <a:spLocks noChangeArrowheads="1"/>
          </p:cNvSpPr>
          <p:nvPr/>
        </p:nvSpPr>
        <p:spPr bwMode="auto">
          <a:xfrm>
            <a:off x="5208588" y="4594225"/>
            <a:ext cx="1296987" cy="1546225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endParaRPr lang="en-US" altLang="en-US" i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9219" name="Rectangle 58"/>
          <p:cNvSpPr>
            <a:spLocks noChangeArrowheads="1"/>
          </p:cNvSpPr>
          <p:nvPr/>
        </p:nvSpPr>
        <p:spPr bwMode="auto">
          <a:xfrm>
            <a:off x="5160963" y="4665663"/>
            <a:ext cx="1273175" cy="15367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endParaRPr lang="en-US" altLang="en-US" i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9220" name="Line 59"/>
          <p:cNvSpPr>
            <a:spLocks noChangeShapeType="1"/>
          </p:cNvSpPr>
          <p:nvPr/>
        </p:nvSpPr>
        <p:spPr bwMode="auto">
          <a:xfrm>
            <a:off x="5160963" y="4983163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9221" name="Text Box 60"/>
          <p:cNvSpPr txBox="1">
            <a:spLocks noChangeArrowheads="1"/>
          </p:cNvSpPr>
          <p:nvPr/>
        </p:nvSpPr>
        <p:spPr bwMode="auto">
          <a:xfrm>
            <a:off x="5118100" y="4632325"/>
            <a:ext cx="131762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en-US" altLang="en-US" sz="1800" i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application</a:t>
            </a:r>
          </a:p>
          <a:p>
            <a:pPr algn="ctr">
              <a:lnSpc>
                <a:spcPct val="110000"/>
              </a:lnSpc>
            </a:pPr>
            <a:r>
              <a:rPr lang="en-US" altLang="en-US" sz="1800" i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transport</a:t>
            </a:r>
          </a:p>
          <a:p>
            <a:pPr algn="ctr">
              <a:lnSpc>
                <a:spcPct val="110000"/>
              </a:lnSpc>
            </a:pPr>
            <a:r>
              <a:rPr lang="en-US" altLang="en-US" sz="1800" i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network</a:t>
            </a:r>
          </a:p>
          <a:p>
            <a:pPr algn="ctr">
              <a:lnSpc>
                <a:spcPct val="110000"/>
              </a:lnSpc>
            </a:pPr>
            <a:r>
              <a:rPr lang="en-US" altLang="en-US" sz="1800" i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link</a:t>
            </a:r>
          </a:p>
          <a:p>
            <a:pPr algn="ctr">
              <a:lnSpc>
                <a:spcPct val="110000"/>
              </a:lnSpc>
            </a:pPr>
            <a:r>
              <a:rPr lang="en-US" altLang="en-US" sz="1800" i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physical</a:t>
            </a:r>
          </a:p>
        </p:txBody>
      </p:sp>
      <p:sp>
        <p:nvSpPr>
          <p:cNvPr id="179222" name="Line 61"/>
          <p:cNvSpPr>
            <a:spLocks noChangeShapeType="1"/>
          </p:cNvSpPr>
          <p:nvPr/>
        </p:nvSpPr>
        <p:spPr bwMode="auto">
          <a:xfrm>
            <a:off x="5168900" y="5303838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9223" name="Line 62"/>
          <p:cNvSpPr>
            <a:spLocks noChangeShapeType="1"/>
          </p:cNvSpPr>
          <p:nvPr/>
        </p:nvSpPr>
        <p:spPr bwMode="auto">
          <a:xfrm>
            <a:off x="5173663" y="5584825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9224" name="Line 63"/>
          <p:cNvSpPr>
            <a:spLocks noChangeShapeType="1"/>
          </p:cNvSpPr>
          <p:nvPr/>
        </p:nvSpPr>
        <p:spPr bwMode="auto">
          <a:xfrm>
            <a:off x="5173663" y="5861050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9225" name="Freeform 49"/>
          <p:cNvSpPr>
            <a:spLocks/>
          </p:cNvSpPr>
          <p:nvPr/>
        </p:nvSpPr>
        <p:spPr bwMode="auto">
          <a:xfrm>
            <a:off x="6472238" y="4600575"/>
            <a:ext cx="381000" cy="1857375"/>
          </a:xfrm>
          <a:custGeom>
            <a:avLst/>
            <a:gdLst>
              <a:gd name="T0" fmla="*/ 0 w 240"/>
              <a:gd name="T1" fmla="*/ 2147483647 h 1170"/>
              <a:gd name="T2" fmla="*/ 2147483647 w 240"/>
              <a:gd name="T3" fmla="*/ 0 h 1170"/>
              <a:gd name="T4" fmla="*/ 2147483647 w 240"/>
              <a:gd name="T5" fmla="*/ 2147483647 h 1170"/>
              <a:gd name="T6" fmla="*/ 2147483647 w 240"/>
              <a:gd name="T7" fmla="*/ 2147483647 h 1170"/>
              <a:gd name="T8" fmla="*/ 0 w 240"/>
              <a:gd name="T9" fmla="*/ 2147483647 h 11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40" h="1170">
                <a:moveTo>
                  <a:pt x="0" y="960"/>
                </a:moveTo>
                <a:lnTo>
                  <a:pt x="6" y="0"/>
                </a:lnTo>
                <a:lnTo>
                  <a:pt x="240" y="1092"/>
                </a:lnTo>
                <a:lnTo>
                  <a:pt x="168" y="1170"/>
                </a:lnTo>
                <a:lnTo>
                  <a:pt x="0" y="960"/>
                </a:lnTo>
                <a:close/>
              </a:path>
            </a:pathLst>
          </a:custGeom>
          <a:gradFill rotWithShape="1">
            <a:gsLst>
              <a:gs pos="0">
                <a:srgbClr val="000099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179226" name="Group 50"/>
          <p:cNvGrpSpPr>
            <a:grpSpLocks/>
          </p:cNvGrpSpPr>
          <p:nvPr/>
        </p:nvGrpSpPr>
        <p:grpSpPr bwMode="auto">
          <a:xfrm>
            <a:off x="4294188" y="1814513"/>
            <a:ext cx="1095375" cy="338137"/>
            <a:chOff x="998" y="1077"/>
            <a:chExt cx="690" cy="213"/>
          </a:xfrm>
        </p:grpSpPr>
        <p:sp>
          <p:nvSpPr>
            <p:cNvPr id="71736" name="Rectangle 51"/>
            <p:cNvSpPr>
              <a:spLocks noChangeArrowheads="1"/>
            </p:cNvSpPr>
            <p:nvPr/>
          </p:nvSpPr>
          <p:spPr bwMode="auto">
            <a:xfrm>
              <a:off x="998" y="1113"/>
              <a:ext cx="690" cy="13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CC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79256" name="Text Box 7"/>
            <p:cNvSpPr txBox="1">
              <a:spLocks noChangeArrowheads="1"/>
            </p:cNvSpPr>
            <p:nvPr/>
          </p:nvSpPr>
          <p:spPr bwMode="auto">
            <a:xfrm>
              <a:off x="1107" y="1077"/>
              <a:ext cx="448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9pPr>
            </a:lstStyle>
            <a:p>
              <a:r>
                <a:rPr lang="en-US" altLang="en-US" sz="1600" i="0">
                  <a:solidFill>
                    <a:srgbClr val="CC0000"/>
                  </a:solidFill>
                  <a:latin typeface="Arial" pitchFamily="34" charset="0"/>
                  <a:cs typeface="Arial" pitchFamily="34" charset="0"/>
                </a:rPr>
                <a:t>frame</a:t>
              </a:r>
            </a:p>
          </p:txBody>
        </p:sp>
      </p:grpSp>
      <p:sp>
        <p:nvSpPr>
          <p:cNvPr id="179227" name="Freeform 53"/>
          <p:cNvSpPr>
            <a:spLocks/>
          </p:cNvSpPr>
          <p:nvPr/>
        </p:nvSpPr>
        <p:spPr bwMode="auto">
          <a:xfrm>
            <a:off x="5281613" y="723900"/>
            <a:ext cx="2924175" cy="5314950"/>
          </a:xfrm>
          <a:custGeom>
            <a:avLst/>
            <a:gdLst>
              <a:gd name="T0" fmla="*/ 2147483647 w 1842"/>
              <a:gd name="T1" fmla="*/ 0 h 3348"/>
              <a:gd name="T2" fmla="*/ 2147483647 w 1842"/>
              <a:gd name="T3" fmla="*/ 2147483647 h 3348"/>
              <a:gd name="T4" fmla="*/ 2147483647 w 1842"/>
              <a:gd name="T5" fmla="*/ 2147483647 h 3348"/>
              <a:gd name="T6" fmla="*/ 2147483647 w 1842"/>
              <a:gd name="T7" fmla="*/ 2147483647 h 3348"/>
              <a:gd name="T8" fmla="*/ 2147483647 w 1842"/>
              <a:gd name="T9" fmla="*/ 2147483647 h 3348"/>
              <a:gd name="T10" fmla="*/ 2147483647 w 1842"/>
              <a:gd name="T11" fmla="*/ 2147483647 h 3348"/>
              <a:gd name="T12" fmla="*/ 2147483647 w 1842"/>
              <a:gd name="T13" fmla="*/ 2147483647 h 3348"/>
              <a:gd name="T14" fmla="*/ 2147483647 w 1842"/>
              <a:gd name="T15" fmla="*/ 2147483647 h 3348"/>
              <a:gd name="T16" fmla="*/ 2147483647 w 1842"/>
              <a:gd name="T17" fmla="*/ 2147483647 h 3348"/>
              <a:gd name="T18" fmla="*/ 2147483647 w 1842"/>
              <a:gd name="T19" fmla="*/ 2147483647 h 3348"/>
              <a:gd name="T20" fmla="*/ 2147483647 w 1842"/>
              <a:gd name="T21" fmla="*/ 2147483647 h 3348"/>
              <a:gd name="T22" fmla="*/ 2147483647 w 1842"/>
              <a:gd name="T23" fmla="*/ 2147483647 h 3348"/>
              <a:gd name="T24" fmla="*/ 0 w 1842"/>
              <a:gd name="T25" fmla="*/ 2147483647 h 334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842" h="3348">
                <a:moveTo>
                  <a:pt x="132" y="0"/>
                </a:moveTo>
                <a:lnTo>
                  <a:pt x="138" y="1200"/>
                </a:lnTo>
                <a:lnTo>
                  <a:pt x="1326" y="1200"/>
                </a:lnTo>
                <a:lnTo>
                  <a:pt x="1326" y="948"/>
                </a:lnTo>
                <a:lnTo>
                  <a:pt x="1830" y="948"/>
                </a:lnTo>
                <a:lnTo>
                  <a:pt x="1842" y="2496"/>
                </a:lnTo>
                <a:lnTo>
                  <a:pt x="1656" y="2340"/>
                </a:lnTo>
                <a:lnTo>
                  <a:pt x="1644" y="1896"/>
                </a:lnTo>
                <a:lnTo>
                  <a:pt x="1248" y="1902"/>
                </a:lnTo>
                <a:lnTo>
                  <a:pt x="1230" y="2430"/>
                </a:lnTo>
                <a:lnTo>
                  <a:pt x="774" y="3348"/>
                </a:lnTo>
                <a:lnTo>
                  <a:pt x="6" y="3348"/>
                </a:lnTo>
                <a:lnTo>
                  <a:pt x="0" y="2226"/>
                </a:ln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179228" name="Group 54"/>
          <p:cNvGrpSpPr>
            <a:grpSpLocks/>
          </p:cNvGrpSpPr>
          <p:nvPr/>
        </p:nvGrpSpPr>
        <p:grpSpPr bwMode="auto">
          <a:xfrm>
            <a:off x="8066088" y="2166938"/>
            <a:ext cx="1095375" cy="338137"/>
            <a:chOff x="998" y="1077"/>
            <a:chExt cx="690" cy="213"/>
          </a:xfrm>
        </p:grpSpPr>
        <p:sp>
          <p:nvSpPr>
            <p:cNvPr id="71734" name="Rectangle 55"/>
            <p:cNvSpPr>
              <a:spLocks noChangeArrowheads="1"/>
            </p:cNvSpPr>
            <p:nvPr/>
          </p:nvSpPr>
          <p:spPr bwMode="auto">
            <a:xfrm>
              <a:off x="998" y="1113"/>
              <a:ext cx="690" cy="13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CC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79254" name="Text Box 7"/>
            <p:cNvSpPr txBox="1">
              <a:spLocks noChangeArrowheads="1"/>
            </p:cNvSpPr>
            <p:nvPr/>
          </p:nvSpPr>
          <p:spPr bwMode="auto">
            <a:xfrm>
              <a:off x="1107" y="1077"/>
              <a:ext cx="448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9pPr>
            </a:lstStyle>
            <a:p>
              <a:r>
                <a:rPr lang="en-US" altLang="en-US" sz="1600" i="0">
                  <a:solidFill>
                    <a:srgbClr val="CC0000"/>
                  </a:solidFill>
                  <a:latin typeface="Arial" pitchFamily="34" charset="0"/>
                  <a:cs typeface="Arial" pitchFamily="34" charset="0"/>
                </a:rPr>
                <a:t>frame</a:t>
              </a:r>
            </a:p>
          </p:txBody>
        </p:sp>
      </p:grpSp>
      <p:grpSp>
        <p:nvGrpSpPr>
          <p:cNvPr id="179229" name="Group 57"/>
          <p:cNvGrpSpPr>
            <a:grpSpLocks/>
          </p:cNvGrpSpPr>
          <p:nvPr/>
        </p:nvGrpSpPr>
        <p:grpSpPr bwMode="auto">
          <a:xfrm>
            <a:off x="7742238" y="3919538"/>
            <a:ext cx="1095375" cy="338137"/>
            <a:chOff x="998" y="1077"/>
            <a:chExt cx="690" cy="213"/>
          </a:xfrm>
        </p:grpSpPr>
        <p:sp>
          <p:nvSpPr>
            <p:cNvPr id="71732" name="Rectangle 58"/>
            <p:cNvSpPr>
              <a:spLocks noChangeArrowheads="1"/>
            </p:cNvSpPr>
            <p:nvPr/>
          </p:nvSpPr>
          <p:spPr bwMode="auto">
            <a:xfrm>
              <a:off x="998" y="1113"/>
              <a:ext cx="690" cy="13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CC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79252" name="Text Box 7"/>
            <p:cNvSpPr txBox="1">
              <a:spLocks noChangeArrowheads="1"/>
            </p:cNvSpPr>
            <p:nvPr/>
          </p:nvSpPr>
          <p:spPr bwMode="auto">
            <a:xfrm>
              <a:off x="1107" y="1077"/>
              <a:ext cx="448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9pPr>
            </a:lstStyle>
            <a:p>
              <a:r>
                <a:rPr lang="en-US" altLang="en-US" sz="1600" i="0">
                  <a:solidFill>
                    <a:srgbClr val="CC0000"/>
                  </a:solidFill>
                  <a:latin typeface="Arial" pitchFamily="34" charset="0"/>
                  <a:cs typeface="Arial" pitchFamily="34" charset="0"/>
                </a:rPr>
                <a:t>frame</a:t>
              </a:r>
            </a:p>
          </p:txBody>
        </p:sp>
      </p:grpSp>
      <p:grpSp>
        <p:nvGrpSpPr>
          <p:cNvPr id="179230" name="Group 60"/>
          <p:cNvGrpSpPr>
            <a:grpSpLocks/>
          </p:cNvGrpSpPr>
          <p:nvPr/>
        </p:nvGrpSpPr>
        <p:grpSpPr bwMode="auto">
          <a:xfrm>
            <a:off x="7808913" y="3638550"/>
            <a:ext cx="962025" cy="304800"/>
            <a:chOff x="1070" y="918"/>
            <a:chExt cx="606" cy="192"/>
          </a:xfrm>
        </p:grpSpPr>
        <p:sp>
          <p:nvSpPr>
            <p:cNvPr id="71730" name="Rectangle 61"/>
            <p:cNvSpPr>
              <a:spLocks noChangeArrowheads="1"/>
            </p:cNvSpPr>
            <p:nvPr/>
          </p:nvSpPr>
          <p:spPr bwMode="auto">
            <a:xfrm>
              <a:off x="1082" y="939"/>
              <a:ext cx="576" cy="13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CC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79250" name="Text Box 4"/>
            <p:cNvSpPr txBox="1">
              <a:spLocks noChangeArrowheads="1"/>
            </p:cNvSpPr>
            <p:nvPr/>
          </p:nvSpPr>
          <p:spPr bwMode="auto">
            <a:xfrm>
              <a:off x="1070" y="918"/>
              <a:ext cx="60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9pPr>
            </a:lstStyle>
            <a:p>
              <a:r>
                <a:rPr lang="en-US" altLang="en-US" sz="1400" i="0">
                  <a:solidFill>
                    <a:srgbClr val="CC0000"/>
                  </a:solidFill>
                  <a:latin typeface="Arial" pitchFamily="34" charset="0"/>
                  <a:cs typeface="Arial" pitchFamily="34" charset="0"/>
                </a:rPr>
                <a:t>datagram</a:t>
              </a:r>
            </a:p>
          </p:txBody>
        </p:sp>
      </p:grpSp>
      <p:sp>
        <p:nvSpPr>
          <p:cNvPr id="179231" name="Freeform 63"/>
          <p:cNvSpPr>
            <a:spLocks/>
          </p:cNvSpPr>
          <p:nvPr/>
        </p:nvSpPr>
        <p:spPr bwMode="auto">
          <a:xfrm>
            <a:off x="6424613" y="3533775"/>
            <a:ext cx="361950" cy="923925"/>
          </a:xfrm>
          <a:custGeom>
            <a:avLst/>
            <a:gdLst>
              <a:gd name="T0" fmla="*/ 2147483647 w 228"/>
              <a:gd name="T1" fmla="*/ 0 h 582"/>
              <a:gd name="T2" fmla="*/ 2147483647 w 228"/>
              <a:gd name="T3" fmla="*/ 2147483647 h 582"/>
              <a:gd name="T4" fmla="*/ 2147483647 w 228"/>
              <a:gd name="T5" fmla="*/ 2147483647 h 582"/>
              <a:gd name="T6" fmla="*/ 0 w 228"/>
              <a:gd name="T7" fmla="*/ 2147483647 h 582"/>
              <a:gd name="T8" fmla="*/ 2147483647 w 228"/>
              <a:gd name="T9" fmla="*/ 0 h 58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28" h="582">
                <a:moveTo>
                  <a:pt x="228" y="0"/>
                </a:moveTo>
                <a:lnTo>
                  <a:pt x="228" y="582"/>
                </a:lnTo>
                <a:lnTo>
                  <a:pt x="12" y="360"/>
                </a:lnTo>
                <a:lnTo>
                  <a:pt x="0" y="222"/>
                </a:lnTo>
                <a:lnTo>
                  <a:pt x="228" y="0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000099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179232" name="Group 44"/>
          <p:cNvGrpSpPr>
            <a:grpSpLocks/>
          </p:cNvGrpSpPr>
          <p:nvPr/>
        </p:nvGrpSpPr>
        <p:grpSpPr bwMode="auto">
          <a:xfrm>
            <a:off x="6481763" y="1347788"/>
            <a:ext cx="762000" cy="693737"/>
            <a:chOff x="-44" y="1473"/>
            <a:chExt cx="981" cy="1105"/>
          </a:xfrm>
        </p:grpSpPr>
        <p:pic>
          <p:nvPicPr>
            <p:cNvPr id="179247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9248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79233" name="Group 44"/>
          <p:cNvGrpSpPr>
            <a:grpSpLocks/>
          </p:cNvGrpSpPr>
          <p:nvPr/>
        </p:nvGrpSpPr>
        <p:grpSpPr bwMode="auto">
          <a:xfrm>
            <a:off x="6461125" y="6002338"/>
            <a:ext cx="762000" cy="693737"/>
            <a:chOff x="-44" y="1473"/>
            <a:chExt cx="981" cy="1105"/>
          </a:xfrm>
        </p:grpSpPr>
        <p:pic>
          <p:nvPicPr>
            <p:cNvPr id="179245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9246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pic>
        <p:nvPicPr>
          <p:cNvPr id="717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3463" y="2671763"/>
            <a:ext cx="877887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pSp>
        <p:nvGrpSpPr>
          <p:cNvPr id="179235" name="Group 1108"/>
          <p:cNvGrpSpPr>
            <a:grpSpLocks/>
          </p:cNvGrpSpPr>
          <p:nvPr/>
        </p:nvGrpSpPr>
        <p:grpSpPr bwMode="auto">
          <a:xfrm>
            <a:off x="5881688" y="3852863"/>
            <a:ext cx="812800" cy="360362"/>
            <a:chOff x="2356" y="1300"/>
            <a:chExt cx="555" cy="194"/>
          </a:xfrm>
        </p:grpSpPr>
        <p:sp>
          <p:nvSpPr>
            <p:cNvPr id="179237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9pPr>
            </a:lstStyle>
            <a:p>
              <a:endParaRPr lang="en-US" altLang="en-US" i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9238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9pPr>
            </a:lstStyle>
            <a:p>
              <a:pPr algn="ctr"/>
              <a:endParaRPr lang="en-US" altLang="en-US" i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9239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9pPr>
            </a:lstStyle>
            <a:p>
              <a:endParaRPr lang="en-US" altLang="en-US" i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79240" name="Group 1112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179243" name="Freeform 1113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4" name="Freeform 1114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1722" name="Line 1115"/>
            <p:cNvSpPr>
              <a:spLocks noChangeShapeType="1"/>
            </p:cNvSpPr>
            <p:nvPr/>
          </p:nvSpPr>
          <p:spPr bwMode="auto">
            <a:xfrm>
              <a:off x="2357" y="1361"/>
              <a:ext cx="0" cy="8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71723" name="Line 1116"/>
            <p:cNvSpPr>
              <a:spLocks noChangeShapeType="1"/>
            </p:cNvSpPr>
            <p:nvPr/>
          </p:nvSpPr>
          <p:spPr bwMode="auto">
            <a:xfrm>
              <a:off x="2907" y="1363"/>
              <a:ext cx="0" cy="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</p:grpSp>
      <p:pic>
        <p:nvPicPr>
          <p:cNvPr id="179236" name="Picture 23" descr="underline_base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8" y="847725"/>
            <a:ext cx="4113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728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1650" y="1370013"/>
            <a:ext cx="8223250" cy="46482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dirty="0">
                <a:solidFill>
                  <a:srgbClr val="CC0000"/>
                </a:solidFill>
                <a:latin typeface="Gill Sans MT" charset="0"/>
                <a:cs typeface="+mn-cs"/>
              </a:rPr>
              <a:t>FDMA: frequency division multiple access 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channel spectrum divided into frequency bands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each station assigned fixed frequency band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unused transmission time in frequency bands go idle 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example: 6-station LAN, 1,3,4 have packet to send, frequency bands 2,5,6 idle </a:t>
            </a:r>
            <a:endParaRPr lang="en-US" dirty="0">
              <a:latin typeface="Gill Sans MT" charset="0"/>
              <a:cs typeface="+mn-cs"/>
            </a:endParaRPr>
          </a:p>
        </p:txBody>
      </p:sp>
      <p:sp>
        <p:nvSpPr>
          <p:cNvPr id="22533" name="Rectangle 4"/>
          <p:cNvSpPr>
            <a:spLocks noChangeArrowheads="1"/>
          </p:cNvSpPr>
          <p:nvPr/>
        </p:nvSpPr>
        <p:spPr bwMode="auto">
          <a:xfrm>
            <a:off x="4627563" y="4138613"/>
            <a:ext cx="627062" cy="2251075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2534" name="Line 5"/>
          <p:cNvSpPr>
            <a:spLocks noChangeShapeType="1"/>
          </p:cNvSpPr>
          <p:nvPr/>
        </p:nvSpPr>
        <p:spPr bwMode="auto">
          <a:xfrm flipV="1">
            <a:off x="4625975" y="5243513"/>
            <a:ext cx="622300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2535" name="Line 6"/>
          <p:cNvSpPr>
            <a:spLocks noChangeShapeType="1"/>
          </p:cNvSpPr>
          <p:nvPr/>
        </p:nvSpPr>
        <p:spPr bwMode="auto">
          <a:xfrm flipV="1">
            <a:off x="4621213" y="5635625"/>
            <a:ext cx="631825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2536" name="Line 7"/>
          <p:cNvSpPr>
            <a:spLocks noChangeShapeType="1"/>
          </p:cNvSpPr>
          <p:nvPr/>
        </p:nvSpPr>
        <p:spPr bwMode="auto">
          <a:xfrm flipV="1">
            <a:off x="4625975" y="6021388"/>
            <a:ext cx="627063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2537" name="Line 8"/>
          <p:cNvSpPr>
            <a:spLocks noChangeShapeType="1"/>
          </p:cNvSpPr>
          <p:nvPr/>
        </p:nvSpPr>
        <p:spPr bwMode="auto">
          <a:xfrm flipV="1">
            <a:off x="4621213" y="4857750"/>
            <a:ext cx="631825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2538" name="Line 9"/>
          <p:cNvSpPr>
            <a:spLocks noChangeShapeType="1"/>
          </p:cNvSpPr>
          <p:nvPr/>
        </p:nvSpPr>
        <p:spPr bwMode="auto">
          <a:xfrm flipV="1">
            <a:off x="4625975" y="4471988"/>
            <a:ext cx="631825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2539" name="Line 11"/>
          <p:cNvSpPr>
            <a:spLocks noChangeShapeType="1"/>
          </p:cNvSpPr>
          <p:nvPr/>
        </p:nvSpPr>
        <p:spPr bwMode="auto">
          <a:xfrm>
            <a:off x="5346700" y="4411663"/>
            <a:ext cx="22288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2955" name="Freeform 12"/>
          <p:cNvSpPr>
            <a:spLocks/>
          </p:cNvSpPr>
          <p:nvPr/>
        </p:nvSpPr>
        <p:spPr bwMode="auto">
          <a:xfrm>
            <a:off x="5494338" y="4292600"/>
            <a:ext cx="1728787" cy="114300"/>
          </a:xfrm>
          <a:custGeom>
            <a:avLst/>
            <a:gdLst>
              <a:gd name="T0" fmla="*/ 0 w 1089"/>
              <a:gd name="T1" fmla="*/ 2147483647 h 72"/>
              <a:gd name="T2" fmla="*/ 0 w 1089"/>
              <a:gd name="T3" fmla="*/ 2147483647 h 72"/>
              <a:gd name="T4" fmla="*/ 2147483647 w 1089"/>
              <a:gd name="T5" fmla="*/ 0 h 72"/>
              <a:gd name="T6" fmla="*/ 2147483647 w 1089"/>
              <a:gd name="T7" fmla="*/ 2147483647 h 7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089" h="72">
                <a:moveTo>
                  <a:pt x="0" y="72"/>
                </a:moveTo>
                <a:lnTo>
                  <a:pt x="0" y="3"/>
                </a:lnTo>
                <a:lnTo>
                  <a:pt x="1089" y="0"/>
                </a:lnTo>
                <a:lnTo>
                  <a:pt x="1089" y="72"/>
                </a:lnTo>
              </a:path>
            </a:pathLst>
          </a:custGeom>
          <a:solidFill>
            <a:schemeClr val="accent2"/>
          </a:solidFill>
          <a:ln w="1905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2541" name="Line 13"/>
          <p:cNvSpPr>
            <a:spLocks noChangeShapeType="1"/>
          </p:cNvSpPr>
          <p:nvPr/>
        </p:nvSpPr>
        <p:spPr bwMode="auto">
          <a:xfrm>
            <a:off x="5394325" y="4814888"/>
            <a:ext cx="22288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2542" name="Line 15"/>
          <p:cNvSpPr>
            <a:spLocks noChangeShapeType="1"/>
          </p:cNvSpPr>
          <p:nvPr/>
        </p:nvSpPr>
        <p:spPr bwMode="auto">
          <a:xfrm>
            <a:off x="5394325" y="5213350"/>
            <a:ext cx="22288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2958" name="Freeform 16"/>
          <p:cNvSpPr>
            <a:spLocks/>
          </p:cNvSpPr>
          <p:nvPr/>
        </p:nvSpPr>
        <p:spPr bwMode="auto">
          <a:xfrm>
            <a:off x="5541963" y="5094288"/>
            <a:ext cx="1728787" cy="114300"/>
          </a:xfrm>
          <a:custGeom>
            <a:avLst/>
            <a:gdLst>
              <a:gd name="T0" fmla="*/ 0 w 1089"/>
              <a:gd name="T1" fmla="*/ 2147483647 h 72"/>
              <a:gd name="T2" fmla="*/ 0 w 1089"/>
              <a:gd name="T3" fmla="*/ 2147483647 h 72"/>
              <a:gd name="T4" fmla="*/ 2147483647 w 1089"/>
              <a:gd name="T5" fmla="*/ 0 h 72"/>
              <a:gd name="T6" fmla="*/ 2147483647 w 1089"/>
              <a:gd name="T7" fmla="*/ 2147483647 h 7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089" h="72">
                <a:moveTo>
                  <a:pt x="0" y="72"/>
                </a:moveTo>
                <a:lnTo>
                  <a:pt x="0" y="3"/>
                </a:lnTo>
                <a:lnTo>
                  <a:pt x="1089" y="0"/>
                </a:lnTo>
                <a:lnTo>
                  <a:pt x="1089" y="72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82959" name="Group 17"/>
          <p:cNvGrpSpPr>
            <a:grpSpLocks/>
          </p:cNvGrpSpPr>
          <p:nvPr/>
        </p:nvGrpSpPr>
        <p:grpSpPr bwMode="auto">
          <a:xfrm>
            <a:off x="5411788" y="5499100"/>
            <a:ext cx="2228850" cy="119063"/>
            <a:chOff x="1884" y="2826"/>
            <a:chExt cx="1404" cy="75"/>
          </a:xfrm>
        </p:grpSpPr>
        <p:sp>
          <p:nvSpPr>
            <p:cNvPr id="22561" name="Line 18"/>
            <p:cNvSpPr>
              <a:spLocks noChangeShapeType="1"/>
            </p:cNvSpPr>
            <p:nvPr/>
          </p:nvSpPr>
          <p:spPr bwMode="auto">
            <a:xfrm>
              <a:off x="1884" y="2901"/>
              <a:ext cx="140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2977" name="Freeform 19"/>
            <p:cNvSpPr>
              <a:spLocks/>
            </p:cNvSpPr>
            <p:nvPr/>
          </p:nvSpPr>
          <p:spPr bwMode="auto">
            <a:xfrm>
              <a:off x="1977" y="2826"/>
              <a:ext cx="1089" cy="72"/>
            </a:xfrm>
            <a:custGeom>
              <a:avLst/>
              <a:gdLst>
                <a:gd name="T0" fmla="*/ 0 w 1089"/>
                <a:gd name="T1" fmla="*/ 72 h 72"/>
                <a:gd name="T2" fmla="*/ 0 w 1089"/>
                <a:gd name="T3" fmla="*/ 3 h 72"/>
                <a:gd name="T4" fmla="*/ 1089 w 1089"/>
                <a:gd name="T5" fmla="*/ 0 h 72"/>
                <a:gd name="T6" fmla="*/ 1089 w 1089"/>
                <a:gd name="T7" fmla="*/ 72 h 7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89" h="72">
                  <a:moveTo>
                    <a:pt x="0" y="72"/>
                  </a:moveTo>
                  <a:lnTo>
                    <a:pt x="0" y="3"/>
                  </a:lnTo>
                  <a:lnTo>
                    <a:pt x="1089" y="0"/>
                  </a:lnTo>
                  <a:lnTo>
                    <a:pt x="1089" y="72"/>
                  </a:lnTo>
                </a:path>
              </a:pathLst>
            </a:custGeom>
            <a:solidFill>
              <a:srgbClr val="00CC66"/>
            </a:solidFill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22545" name="Line 20"/>
          <p:cNvSpPr>
            <a:spLocks noChangeShapeType="1"/>
          </p:cNvSpPr>
          <p:nvPr/>
        </p:nvSpPr>
        <p:spPr bwMode="auto">
          <a:xfrm>
            <a:off x="5441950" y="6024563"/>
            <a:ext cx="22288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2547" name="Text Box 22"/>
          <p:cNvSpPr txBox="1">
            <a:spLocks noChangeArrowheads="1"/>
          </p:cNvSpPr>
          <p:nvPr/>
        </p:nvSpPr>
        <p:spPr bwMode="auto">
          <a:xfrm rot="-5400000">
            <a:off x="3423444" y="5018882"/>
            <a:ext cx="1873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0" dirty="0">
                <a:latin typeface="Arial" charset="0"/>
                <a:cs typeface="+mn-cs"/>
              </a:rPr>
              <a:t>frequency bands</a:t>
            </a:r>
          </a:p>
        </p:txBody>
      </p:sp>
      <p:sp>
        <p:nvSpPr>
          <p:cNvPr id="22548" name="Text Box 23"/>
          <p:cNvSpPr txBox="1">
            <a:spLocks noChangeArrowheads="1"/>
          </p:cNvSpPr>
          <p:nvPr/>
        </p:nvSpPr>
        <p:spPr bwMode="auto">
          <a:xfrm rot="67766">
            <a:off x="7332663" y="3960813"/>
            <a:ext cx="615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0" dirty="0">
                <a:latin typeface="Arial" charset="0"/>
                <a:cs typeface="+mn-cs"/>
              </a:rPr>
              <a:t>time</a:t>
            </a:r>
          </a:p>
        </p:txBody>
      </p:sp>
      <p:sp>
        <p:nvSpPr>
          <p:cNvPr id="82964" name="Freeform 54"/>
          <p:cNvSpPr>
            <a:spLocks/>
          </p:cNvSpPr>
          <p:nvPr/>
        </p:nvSpPr>
        <p:spPr bwMode="auto">
          <a:xfrm>
            <a:off x="2032000" y="4348163"/>
            <a:ext cx="595313" cy="1538287"/>
          </a:xfrm>
          <a:custGeom>
            <a:avLst/>
            <a:gdLst>
              <a:gd name="T0" fmla="*/ 2147483647 w 375"/>
              <a:gd name="T1" fmla="*/ 0 h 969"/>
              <a:gd name="T2" fmla="*/ 0 w 375"/>
              <a:gd name="T3" fmla="*/ 2147483647 h 969"/>
              <a:gd name="T4" fmla="*/ 2147483647 w 375"/>
              <a:gd name="T5" fmla="*/ 2147483647 h 969"/>
              <a:gd name="T6" fmla="*/ 2147483647 w 375"/>
              <a:gd name="T7" fmla="*/ 0 h 96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75" h="969">
                <a:moveTo>
                  <a:pt x="375" y="0"/>
                </a:moveTo>
                <a:lnTo>
                  <a:pt x="0" y="485"/>
                </a:lnTo>
                <a:lnTo>
                  <a:pt x="375" y="969"/>
                </a:lnTo>
                <a:lnTo>
                  <a:pt x="375" y="0"/>
                </a:lnTo>
                <a:close/>
              </a:path>
            </a:pathLst>
          </a:custGeom>
          <a:gradFill rotWithShape="1">
            <a:gsLst>
              <a:gs pos="0">
                <a:schemeClr val="tx1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" cmpd="sng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82965" name="Group 56"/>
          <p:cNvGrpSpPr>
            <a:grpSpLocks/>
          </p:cNvGrpSpPr>
          <p:nvPr/>
        </p:nvGrpSpPr>
        <p:grpSpPr bwMode="auto">
          <a:xfrm>
            <a:off x="293688" y="4986338"/>
            <a:ext cx="1666875" cy="314325"/>
            <a:chOff x="1614" y="1494"/>
            <a:chExt cx="1050" cy="198"/>
          </a:xfrm>
        </p:grpSpPr>
        <p:sp>
          <p:nvSpPr>
            <p:cNvPr id="22557" name="Rectangle 57"/>
            <p:cNvSpPr>
              <a:spLocks noChangeArrowheads="1"/>
            </p:cNvSpPr>
            <p:nvPr/>
          </p:nvSpPr>
          <p:spPr bwMode="auto">
            <a:xfrm>
              <a:off x="2358" y="1500"/>
              <a:ext cx="168" cy="17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35610" name="Freeform 58"/>
            <p:cNvSpPr>
              <a:spLocks/>
            </p:cNvSpPr>
            <p:nvPr/>
          </p:nvSpPr>
          <p:spPr bwMode="auto">
            <a:xfrm>
              <a:off x="1614" y="1494"/>
              <a:ext cx="896" cy="198"/>
            </a:xfrm>
            <a:custGeom>
              <a:avLst/>
              <a:gdLst>
                <a:gd name="T0" fmla="*/ 18 w 896"/>
                <a:gd name="T1" fmla="*/ 0 h 198"/>
                <a:gd name="T2" fmla="*/ 0 w 896"/>
                <a:gd name="T3" fmla="*/ 96 h 198"/>
                <a:gd name="T4" fmla="*/ 18 w 896"/>
                <a:gd name="T5" fmla="*/ 198 h 198"/>
                <a:gd name="T6" fmla="*/ 774 w 896"/>
                <a:gd name="T7" fmla="*/ 198 h 198"/>
                <a:gd name="T8" fmla="*/ 750 w 896"/>
                <a:gd name="T9" fmla="*/ 90 h 198"/>
                <a:gd name="T10" fmla="*/ 774 w 896"/>
                <a:gd name="T11" fmla="*/ 0 h 198"/>
                <a:gd name="T12" fmla="*/ 18 w 896"/>
                <a:gd name="T13" fmla="*/ 0 h 19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96" h="198">
                  <a:moveTo>
                    <a:pt x="18" y="0"/>
                  </a:moveTo>
                  <a:lnTo>
                    <a:pt x="0" y="96"/>
                  </a:lnTo>
                  <a:lnTo>
                    <a:pt x="18" y="198"/>
                  </a:lnTo>
                  <a:lnTo>
                    <a:pt x="774" y="198"/>
                  </a:lnTo>
                  <a:cubicBezTo>
                    <a:pt x="896" y="180"/>
                    <a:pt x="750" y="123"/>
                    <a:pt x="750" y="90"/>
                  </a:cubicBezTo>
                  <a:cubicBezTo>
                    <a:pt x="750" y="57"/>
                    <a:pt x="896" y="15"/>
                    <a:pt x="774" y="0"/>
                  </a:cubicBezTo>
                  <a:lnTo>
                    <a:pt x="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2559" name="Oval 59"/>
            <p:cNvSpPr>
              <a:spLocks noChangeArrowheads="1"/>
            </p:cNvSpPr>
            <p:nvPr/>
          </p:nvSpPr>
          <p:spPr bwMode="auto">
            <a:xfrm>
              <a:off x="2502" y="1506"/>
              <a:ext cx="62" cy="16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2560" name="Line 60"/>
            <p:cNvSpPr>
              <a:spLocks noChangeShapeType="1"/>
            </p:cNvSpPr>
            <p:nvPr/>
          </p:nvSpPr>
          <p:spPr bwMode="auto">
            <a:xfrm>
              <a:off x="2526" y="1584"/>
              <a:ext cx="13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82966" name="Freeform 65"/>
          <p:cNvSpPr>
            <a:spLocks/>
          </p:cNvSpPr>
          <p:nvPr/>
        </p:nvSpPr>
        <p:spPr bwMode="auto">
          <a:xfrm>
            <a:off x="2803525" y="5040313"/>
            <a:ext cx="892175" cy="173037"/>
          </a:xfrm>
          <a:custGeom>
            <a:avLst/>
            <a:gdLst>
              <a:gd name="T0" fmla="*/ 2147483647 w 562"/>
              <a:gd name="T1" fmla="*/ 2147483647 h 266"/>
              <a:gd name="T2" fmla="*/ 2147483647 w 562"/>
              <a:gd name="T3" fmla="*/ 2147483647 h 266"/>
              <a:gd name="T4" fmla="*/ 2147483647 w 562"/>
              <a:gd name="T5" fmla="*/ 2147483647 h 266"/>
              <a:gd name="T6" fmla="*/ 2147483647 w 562"/>
              <a:gd name="T7" fmla="*/ 0 h 266"/>
              <a:gd name="T8" fmla="*/ 2147483647 w 562"/>
              <a:gd name="T9" fmla="*/ 2147483647 h 266"/>
              <a:gd name="T10" fmla="*/ 2147483647 w 562"/>
              <a:gd name="T11" fmla="*/ 2147483647 h 266"/>
              <a:gd name="T12" fmla="*/ 2147483647 w 562"/>
              <a:gd name="T13" fmla="*/ 2147483647 h 266"/>
              <a:gd name="T14" fmla="*/ 2147483647 w 562"/>
              <a:gd name="T15" fmla="*/ 2147483647 h 266"/>
              <a:gd name="T16" fmla="*/ 2147483647 w 562"/>
              <a:gd name="T17" fmla="*/ 2147483647 h 266"/>
              <a:gd name="T18" fmla="*/ 2147483647 w 562"/>
              <a:gd name="T19" fmla="*/ 2147483647 h 266"/>
              <a:gd name="T20" fmla="*/ 2147483647 w 562"/>
              <a:gd name="T21" fmla="*/ 2147483647 h 26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562" h="266">
                <a:moveTo>
                  <a:pt x="4" y="264"/>
                </a:moveTo>
                <a:cubicBezTo>
                  <a:pt x="4" y="212"/>
                  <a:pt x="0" y="4"/>
                  <a:pt x="52" y="6"/>
                </a:cubicBezTo>
                <a:cubicBezTo>
                  <a:pt x="106" y="4"/>
                  <a:pt x="58" y="266"/>
                  <a:pt x="108" y="266"/>
                </a:cubicBezTo>
                <a:cubicBezTo>
                  <a:pt x="158" y="266"/>
                  <a:pt x="126" y="0"/>
                  <a:pt x="174" y="0"/>
                </a:cubicBezTo>
                <a:cubicBezTo>
                  <a:pt x="222" y="0"/>
                  <a:pt x="184" y="266"/>
                  <a:pt x="228" y="264"/>
                </a:cubicBezTo>
                <a:cubicBezTo>
                  <a:pt x="272" y="262"/>
                  <a:pt x="244" y="8"/>
                  <a:pt x="288" y="8"/>
                </a:cubicBezTo>
                <a:cubicBezTo>
                  <a:pt x="332" y="8"/>
                  <a:pt x="304" y="266"/>
                  <a:pt x="354" y="266"/>
                </a:cubicBezTo>
                <a:cubicBezTo>
                  <a:pt x="404" y="266"/>
                  <a:pt x="336" y="8"/>
                  <a:pt x="402" y="8"/>
                </a:cubicBezTo>
                <a:cubicBezTo>
                  <a:pt x="468" y="8"/>
                  <a:pt x="416" y="266"/>
                  <a:pt x="464" y="264"/>
                </a:cubicBezTo>
                <a:cubicBezTo>
                  <a:pt x="512" y="262"/>
                  <a:pt x="450" y="4"/>
                  <a:pt x="506" y="6"/>
                </a:cubicBezTo>
                <a:cubicBezTo>
                  <a:pt x="562" y="8"/>
                  <a:pt x="546" y="192"/>
                  <a:pt x="556" y="26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82967" name="Freeform 66"/>
          <p:cNvSpPr>
            <a:spLocks/>
          </p:cNvSpPr>
          <p:nvPr/>
        </p:nvSpPr>
        <p:spPr bwMode="auto">
          <a:xfrm>
            <a:off x="2846388" y="4270375"/>
            <a:ext cx="427037" cy="219075"/>
          </a:xfrm>
          <a:custGeom>
            <a:avLst/>
            <a:gdLst>
              <a:gd name="T0" fmla="*/ 2147483647 w 562"/>
              <a:gd name="T1" fmla="*/ 2147483647 h 266"/>
              <a:gd name="T2" fmla="*/ 2147483647 w 562"/>
              <a:gd name="T3" fmla="*/ 2147483647 h 266"/>
              <a:gd name="T4" fmla="*/ 2147483647 w 562"/>
              <a:gd name="T5" fmla="*/ 2147483647 h 266"/>
              <a:gd name="T6" fmla="*/ 2147483647 w 562"/>
              <a:gd name="T7" fmla="*/ 0 h 266"/>
              <a:gd name="T8" fmla="*/ 2147483647 w 562"/>
              <a:gd name="T9" fmla="*/ 2147483647 h 266"/>
              <a:gd name="T10" fmla="*/ 2147483647 w 562"/>
              <a:gd name="T11" fmla="*/ 2147483647 h 266"/>
              <a:gd name="T12" fmla="*/ 2147483647 w 562"/>
              <a:gd name="T13" fmla="*/ 2147483647 h 266"/>
              <a:gd name="T14" fmla="*/ 2147483647 w 562"/>
              <a:gd name="T15" fmla="*/ 2147483647 h 266"/>
              <a:gd name="T16" fmla="*/ 2147483647 w 562"/>
              <a:gd name="T17" fmla="*/ 2147483647 h 266"/>
              <a:gd name="T18" fmla="*/ 2147483647 w 562"/>
              <a:gd name="T19" fmla="*/ 2147483647 h 266"/>
              <a:gd name="T20" fmla="*/ 2147483647 w 562"/>
              <a:gd name="T21" fmla="*/ 2147483647 h 26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562" h="266">
                <a:moveTo>
                  <a:pt x="4" y="264"/>
                </a:moveTo>
                <a:cubicBezTo>
                  <a:pt x="4" y="212"/>
                  <a:pt x="0" y="4"/>
                  <a:pt x="52" y="6"/>
                </a:cubicBezTo>
                <a:cubicBezTo>
                  <a:pt x="106" y="4"/>
                  <a:pt x="58" y="266"/>
                  <a:pt x="108" y="266"/>
                </a:cubicBezTo>
                <a:cubicBezTo>
                  <a:pt x="158" y="266"/>
                  <a:pt x="126" y="0"/>
                  <a:pt x="174" y="0"/>
                </a:cubicBezTo>
                <a:cubicBezTo>
                  <a:pt x="222" y="0"/>
                  <a:pt x="184" y="266"/>
                  <a:pt x="228" y="264"/>
                </a:cubicBezTo>
                <a:cubicBezTo>
                  <a:pt x="272" y="262"/>
                  <a:pt x="244" y="8"/>
                  <a:pt x="288" y="8"/>
                </a:cubicBezTo>
                <a:cubicBezTo>
                  <a:pt x="332" y="8"/>
                  <a:pt x="304" y="266"/>
                  <a:pt x="354" y="266"/>
                </a:cubicBezTo>
                <a:cubicBezTo>
                  <a:pt x="404" y="266"/>
                  <a:pt x="336" y="8"/>
                  <a:pt x="402" y="8"/>
                </a:cubicBezTo>
                <a:cubicBezTo>
                  <a:pt x="468" y="8"/>
                  <a:pt x="416" y="266"/>
                  <a:pt x="464" y="264"/>
                </a:cubicBezTo>
                <a:cubicBezTo>
                  <a:pt x="512" y="262"/>
                  <a:pt x="450" y="4"/>
                  <a:pt x="506" y="6"/>
                </a:cubicBezTo>
                <a:cubicBezTo>
                  <a:pt x="562" y="8"/>
                  <a:pt x="546" y="192"/>
                  <a:pt x="556" y="26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82968" name="Freeform 68"/>
          <p:cNvSpPr>
            <a:spLocks/>
          </p:cNvSpPr>
          <p:nvPr/>
        </p:nvSpPr>
        <p:spPr bwMode="auto">
          <a:xfrm>
            <a:off x="2755900" y="6069013"/>
            <a:ext cx="989013" cy="185737"/>
          </a:xfrm>
          <a:custGeom>
            <a:avLst/>
            <a:gdLst>
              <a:gd name="T0" fmla="*/ 2147483647 w 623"/>
              <a:gd name="T1" fmla="*/ 2147483647 h 117"/>
              <a:gd name="T2" fmla="*/ 2147483647 w 623"/>
              <a:gd name="T3" fmla="*/ 2147483647 h 117"/>
              <a:gd name="T4" fmla="*/ 2147483647 w 623"/>
              <a:gd name="T5" fmla="*/ 2147483647 h 117"/>
              <a:gd name="T6" fmla="*/ 2147483647 w 623"/>
              <a:gd name="T7" fmla="*/ 0 h 117"/>
              <a:gd name="T8" fmla="*/ 2147483647 w 623"/>
              <a:gd name="T9" fmla="*/ 2147483647 h 117"/>
              <a:gd name="T10" fmla="*/ 2147483647 w 623"/>
              <a:gd name="T11" fmla="*/ 2147483647 h 11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23" h="117">
                <a:moveTo>
                  <a:pt x="20" y="113"/>
                </a:moveTo>
                <a:cubicBezTo>
                  <a:pt x="44" y="68"/>
                  <a:pt x="0" y="1"/>
                  <a:pt x="114" y="2"/>
                </a:cubicBezTo>
                <a:cubicBezTo>
                  <a:pt x="233" y="1"/>
                  <a:pt x="144" y="114"/>
                  <a:pt x="256" y="114"/>
                </a:cubicBezTo>
                <a:cubicBezTo>
                  <a:pt x="368" y="114"/>
                  <a:pt x="288" y="0"/>
                  <a:pt x="394" y="0"/>
                </a:cubicBezTo>
                <a:cubicBezTo>
                  <a:pt x="500" y="0"/>
                  <a:pt x="421" y="117"/>
                  <a:pt x="522" y="116"/>
                </a:cubicBezTo>
                <a:cubicBezTo>
                  <a:pt x="623" y="115"/>
                  <a:pt x="570" y="64"/>
                  <a:pt x="616" y="1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2554" name="Text Box 69"/>
          <p:cNvSpPr txBox="1">
            <a:spLocks noChangeArrowheads="1"/>
          </p:cNvSpPr>
          <p:nvPr/>
        </p:nvSpPr>
        <p:spPr bwMode="auto">
          <a:xfrm>
            <a:off x="442913" y="5699125"/>
            <a:ext cx="1289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0" dirty="0">
                <a:latin typeface="Arial" charset="0"/>
                <a:cs typeface="+mn-cs"/>
              </a:rPr>
              <a:t>FDM cable</a:t>
            </a:r>
          </a:p>
        </p:txBody>
      </p:sp>
      <p:pic>
        <p:nvPicPr>
          <p:cNvPr id="82970" name="Picture 73" descr="underline_ba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003300"/>
            <a:ext cx="8228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56" name="Rectangle 74"/>
          <p:cNvSpPr>
            <a:spLocks noGrp="1" noChangeArrowheads="1"/>
          </p:cNvSpPr>
          <p:nvPr>
            <p:ph type="title"/>
          </p:nvPr>
        </p:nvSpPr>
        <p:spPr>
          <a:xfrm>
            <a:off x="230188" y="206375"/>
            <a:ext cx="8629650" cy="1143000"/>
          </a:xfrm>
        </p:spPr>
        <p:txBody>
          <a:bodyPr/>
          <a:lstStyle/>
          <a:p>
            <a:pPr>
              <a:defRPr/>
            </a:pPr>
            <a:r>
              <a:rPr lang="en-US" sz="3600" dirty="0">
                <a:latin typeface="Gill Sans MT" charset="0"/>
                <a:cs typeface="+mj-cs"/>
              </a:rPr>
              <a:t>Channel partitioning MAC protocols: FDMA</a:t>
            </a:r>
          </a:p>
        </p:txBody>
      </p:sp>
      <p:sp>
        <p:nvSpPr>
          <p:cNvPr id="3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8</a:t>
            </a:fld>
            <a:endParaRPr lang="en-US" sz="1200" dirty="0">
              <a:latin typeface="Tahoma" charset="0"/>
            </a:endParaRPr>
          </a:p>
        </p:txBody>
      </p:sp>
      <p:sp>
        <p:nvSpPr>
          <p:cNvPr id="3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</p:spTree>
    <p:extLst>
      <p:ext uri="{BB962C8B-B14F-4D97-AF65-F5344CB8AC3E}">
        <p14:creationId xmlns:p14="http://schemas.microsoft.com/office/powerpoint/2010/main" val="3375337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Chapter 4: 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4.1 Allocation problem for a broadcast channel</a:t>
            </a:r>
          </a:p>
          <a:p>
            <a:pPr marL="0" indent="0">
              <a:buNone/>
            </a:pPr>
            <a:r>
              <a:rPr lang="en-US" dirty="0"/>
              <a:t>	- Multiple access problem</a:t>
            </a:r>
          </a:p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</a:rPr>
              <a:t>4.2. Control access protocols</a:t>
            </a:r>
          </a:p>
          <a:p>
            <a:pPr lvl="1">
              <a:buFont typeface="Gill Sans MT" panose="020B0502020104020203" pitchFamily="34" charset="0"/>
              <a:buChar char="–"/>
            </a:pPr>
            <a:r>
              <a:rPr lang="en-US" dirty="0">
                <a:solidFill>
                  <a:srgbClr val="C00000"/>
                </a:solidFill>
              </a:rPr>
              <a:t>ALOHA</a:t>
            </a:r>
          </a:p>
          <a:p>
            <a:pPr lvl="1">
              <a:buFont typeface="Gill Sans MT" panose="020B0502020104020203" pitchFamily="34" charset="0"/>
              <a:buChar char="–"/>
            </a:pPr>
            <a:r>
              <a:rPr lang="en-US" dirty="0">
                <a:solidFill>
                  <a:srgbClr val="C00000"/>
                </a:solidFill>
              </a:rPr>
              <a:t>Slotted ALOHA</a:t>
            </a:r>
          </a:p>
          <a:p>
            <a:pPr lvl="1">
              <a:buFont typeface="Gill Sans MT" panose="020B0502020104020203" pitchFamily="34" charset="0"/>
              <a:buChar char="–"/>
            </a:pPr>
            <a:r>
              <a:rPr lang="en-US" dirty="0">
                <a:solidFill>
                  <a:srgbClr val="C00000"/>
                </a:solidFill>
              </a:rPr>
              <a:t>CSMA (CD/CA)</a:t>
            </a:r>
          </a:p>
          <a:p>
            <a:pPr lvl="1">
              <a:buFont typeface="Gill Sans MT" panose="020B0502020104020203" pitchFamily="34" charset="0"/>
              <a:buChar char="–"/>
            </a:pPr>
            <a:r>
              <a:rPr lang="en-US" dirty="0">
                <a:solidFill>
                  <a:srgbClr val="C00000"/>
                </a:solidFill>
              </a:rPr>
              <a:t>Collision-free</a:t>
            </a:r>
          </a:p>
          <a:p>
            <a:pPr marL="0" indent="0">
              <a:buNone/>
            </a:pPr>
            <a:r>
              <a:rPr lang="en-US" dirty="0"/>
              <a:t>4.3. LAN technologies </a:t>
            </a:r>
          </a:p>
          <a:p>
            <a:pPr lvl="1">
              <a:buFont typeface="Gill Sans MT" panose="020B0502020104020203" pitchFamily="34" charset="0"/>
              <a:buChar char="–"/>
            </a:pPr>
            <a:r>
              <a:rPr lang="en-US" dirty="0"/>
              <a:t>LAN MAC Address &amp; ARP</a:t>
            </a:r>
          </a:p>
          <a:p>
            <a:pPr lvl="1">
              <a:buFont typeface="Gill Sans MT" panose="020B0502020104020203" pitchFamily="34" charset="0"/>
              <a:buChar char="–"/>
            </a:pPr>
            <a:r>
              <a:rPr lang="en-US" dirty="0"/>
              <a:t>Ethernet</a:t>
            </a:r>
          </a:p>
          <a:p>
            <a:pPr lvl="1">
              <a:buFont typeface="Gill Sans MT" panose="020B0502020104020203" pitchFamily="34" charset="0"/>
              <a:buChar char="–"/>
            </a:pPr>
            <a:r>
              <a:rPr lang="en-US" dirty="0"/>
              <a:t>Wi-Fi 802.11</a:t>
            </a:r>
          </a:p>
          <a:p>
            <a:pPr lvl="1">
              <a:buFont typeface="Gill Sans MT" panose="020B0502020104020203" pitchFamily="34" charset="0"/>
              <a:buChar char="–"/>
            </a:pPr>
            <a:r>
              <a:rPr lang="en-US" dirty="0"/>
              <a:t> </a:t>
            </a:r>
            <a:r>
              <a:rPr lang="en-US" dirty="0" err="1"/>
              <a:t>WiMax</a:t>
            </a:r>
            <a:r>
              <a:rPr lang="en-US" dirty="0"/>
              <a:t> 802.16</a:t>
            </a:r>
          </a:p>
          <a:p>
            <a:pPr lvl="1">
              <a:buFont typeface="Gill Sans MT" panose="020B0502020104020203" pitchFamily="34" charset="0"/>
              <a:buChar char="–"/>
            </a:pPr>
            <a:r>
              <a:rPr lang="en-US" dirty="0"/>
              <a:t>Bluetooth</a:t>
            </a:r>
          </a:p>
          <a:p>
            <a:pPr lvl="1">
              <a:buFont typeface="Gill Sans MT" panose="020B0502020104020203" pitchFamily="34" charset="0"/>
              <a:buChar char="–"/>
            </a:pPr>
            <a:r>
              <a:rPr lang="en-US" dirty="0"/>
              <a:t>4G</a:t>
            </a:r>
          </a:p>
          <a:p>
            <a:pPr lvl="1">
              <a:buFont typeface="Gill Sans MT" panose="020B0502020104020203" pitchFamily="34" charset="0"/>
              <a:buChar char="–"/>
            </a:pPr>
            <a:r>
              <a:rPr lang="en-US" dirty="0" err="1"/>
              <a:t>IoT</a:t>
            </a:r>
            <a:endParaRPr lang="en-US" dirty="0"/>
          </a:p>
          <a:p>
            <a:pPr lvl="1">
              <a:buFont typeface="Gill Sans MT" panose="020B0502020104020203" pitchFamily="34" charset="0"/>
              <a:buChar char="–"/>
            </a:pPr>
            <a:r>
              <a:rPr lang="en-US" dirty="0"/>
              <a:t>RFID</a:t>
            </a:r>
          </a:p>
        </p:txBody>
      </p:sp>
    </p:spTree>
    <p:extLst>
      <p:ext uri="{BB962C8B-B14F-4D97-AF65-F5344CB8AC3E}">
        <p14:creationId xmlns:p14="http://schemas.microsoft.com/office/powerpoint/2010/main" val="3165897641"/>
      </p:ext>
    </p:extLst>
  </p:cSld>
  <p:clrMapOvr>
    <a:masterClrMapping/>
  </p:clrMapOvr>
</p:sld>
</file>

<file path=ppt/theme/theme1.xml><?xml version="1.0" encoding="utf-8"?>
<a:theme xmlns:a="http://schemas.openxmlformats.org/drawingml/2006/main" name="vku_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vku_theme</Template>
  <TotalTime>973</TotalTime>
  <Words>4671</Words>
  <Application>Microsoft Macintosh PowerPoint</Application>
  <PresentationFormat>On-screen Show (4:3)</PresentationFormat>
  <Paragraphs>1069</Paragraphs>
  <Slides>77</Slides>
  <Notes>48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77</vt:i4>
      </vt:variant>
    </vt:vector>
  </HeadingPairs>
  <TitlesOfParts>
    <vt:vector size="87" baseType="lpstr">
      <vt:lpstr>MS Mincho</vt:lpstr>
      <vt:lpstr>Arial</vt:lpstr>
      <vt:lpstr>Calibri</vt:lpstr>
      <vt:lpstr>Comic Sans MS</vt:lpstr>
      <vt:lpstr>Gill Sans MT</vt:lpstr>
      <vt:lpstr>Tahoma</vt:lpstr>
      <vt:lpstr>Times New Roman</vt:lpstr>
      <vt:lpstr>Wingdings</vt:lpstr>
      <vt:lpstr>vku_theme</vt:lpstr>
      <vt:lpstr>Clip</vt:lpstr>
      <vt:lpstr>Medium Access Control (MAC) LAYER</vt:lpstr>
      <vt:lpstr>Chapter 4: outline</vt:lpstr>
      <vt:lpstr>Multiple access links, protocols</vt:lpstr>
      <vt:lpstr>Multiple access protocols</vt:lpstr>
      <vt:lpstr>An ideal multiple access protocol</vt:lpstr>
      <vt:lpstr>MAC protocols: taxonomy</vt:lpstr>
      <vt:lpstr>Channel partitioning MAC protocols: TDMA</vt:lpstr>
      <vt:lpstr>Channel partitioning MAC protocols: FDMA</vt:lpstr>
      <vt:lpstr>Chapter 4: outline</vt:lpstr>
      <vt:lpstr>Random access protocols</vt:lpstr>
      <vt:lpstr>Pure (unslotted) ALOHA</vt:lpstr>
      <vt:lpstr>Slotted ALOHA</vt:lpstr>
      <vt:lpstr>Slotted ALOHA</vt:lpstr>
      <vt:lpstr>CSMA (carrier sense multiple access)</vt:lpstr>
      <vt:lpstr>CSMA collisions</vt:lpstr>
      <vt:lpstr>CSMA/CD (collision detection)</vt:lpstr>
      <vt:lpstr>CSMA/CD (collision detection)</vt:lpstr>
      <vt:lpstr>PowerPoint Presentation</vt:lpstr>
      <vt:lpstr>PowerPoint Presentation</vt:lpstr>
      <vt:lpstr>“Taking turns” MAC protocols</vt:lpstr>
      <vt:lpstr>“Taking turns” MAC protocols</vt:lpstr>
      <vt:lpstr>“Taking turns” MAC protocols</vt:lpstr>
      <vt:lpstr>PowerPoint Presentation</vt:lpstr>
      <vt:lpstr>PowerPoint Presentation</vt:lpstr>
      <vt:lpstr> Summary of MAC protocols</vt:lpstr>
      <vt:lpstr>Exercise</vt:lpstr>
      <vt:lpstr>Chapter 4: outline</vt:lpstr>
      <vt:lpstr>MAC addresses and ARP</vt:lpstr>
      <vt:lpstr>MAC addresses and ARP</vt:lpstr>
      <vt:lpstr>MAC addresses (more)</vt:lpstr>
      <vt:lpstr>ARP: address resolution protocol</vt:lpstr>
      <vt:lpstr>ARP protocol: same LAN</vt:lpstr>
      <vt:lpstr>Addressing: routing to another LAN</vt:lpstr>
      <vt:lpstr>Addressing: routing to another LAN</vt:lpstr>
      <vt:lpstr>Addressing: routing to another LAN</vt:lpstr>
      <vt:lpstr>Addressing: routing to another LAN</vt:lpstr>
      <vt:lpstr>Addressing: routing to another LAN</vt:lpstr>
      <vt:lpstr>Addressing: routing to another LAN</vt:lpstr>
      <vt:lpstr>Chapter 4: outline</vt:lpstr>
      <vt:lpstr>Ethernet</vt:lpstr>
      <vt:lpstr>Ethernet: physical topology</vt:lpstr>
      <vt:lpstr>Ethernet frame structure</vt:lpstr>
      <vt:lpstr>Ethernet frame structure (more)</vt:lpstr>
      <vt:lpstr>Ethernet: unreliable, connectionless</vt:lpstr>
      <vt:lpstr>802.3 Ethernet standards: link &amp; physical layers</vt:lpstr>
      <vt:lpstr>Ethernet (IEEE 802.3)</vt:lpstr>
      <vt:lpstr>Ethernet: CSMA/CD with  Binary Exponential Backoff</vt:lpstr>
      <vt:lpstr>Efficiency of Ethernet at 10 Mbps with 512-bit slot times</vt:lpstr>
      <vt:lpstr>Switched Ethernet (1)</vt:lpstr>
      <vt:lpstr>Switched Ethernet (2)</vt:lpstr>
      <vt:lpstr>Fast Ethernet</vt:lpstr>
      <vt:lpstr>Gigabit Ethernet</vt:lpstr>
      <vt:lpstr>10 Gigabit Ethernet</vt:lpstr>
      <vt:lpstr>Ethernet benefits</vt:lpstr>
      <vt:lpstr>Wireless LAN 802.11</vt:lpstr>
      <vt:lpstr>802.11 Architecture and Protocol Stack (1)</vt:lpstr>
      <vt:lpstr>802.11 Architecture and Protocol Stack (2)</vt:lpstr>
      <vt:lpstr>802.11 Protocol Stack</vt:lpstr>
      <vt:lpstr>802.11b PHY Layer</vt:lpstr>
      <vt:lpstr>802.11a, g, n PHY Layer</vt:lpstr>
      <vt:lpstr>The 802.11 MAC Sublayer Protocol</vt:lpstr>
      <vt:lpstr>Collision Avoidance mechanism</vt:lpstr>
      <vt:lpstr>CSMA/CA</vt:lpstr>
      <vt:lpstr>Power management</vt:lpstr>
      <vt:lpstr>Interframe timing for QoS purposes</vt:lpstr>
      <vt:lpstr>802.11 Frame Structure</vt:lpstr>
      <vt:lpstr>Hub</vt:lpstr>
      <vt:lpstr>Connecting to hub</vt:lpstr>
      <vt:lpstr>Switch</vt:lpstr>
      <vt:lpstr>Forwarding</vt:lpstr>
      <vt:lpstr>Ethernet switch</vt:lpstr>
      <vt:lpstr>Switch: multiple simultaneous transmissions</vt:lpstr>
      <vt:lpstr>Switch forwarding table</vt:lpstr>
      <vt:lpstr>Switch: self-learning</vt:lpstr>
      <vt:lpstr>Switch: frame filtering/forwarding</vt:lpstr>
      <vt:lpstr>Self-learning, forwarding: example</vt:lpstr>
      <vt:lpstr>Switches vs. routers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the son</dc:creator>
  <cp:lastModifiedBy>Huu Nhat Minh Nguyen</cp:lastModifiedBy>
  <cp:revision>112</cp:revision>
  <dcterms:created xsi:type="dcterms:W3CDTF">2021-08-09T10:07:43Z</dcterms:created>
  <dcterms:modified xsi:type="dcterms:W3CDTF">2023-02-07T15:06:53Z</dcterms:modified>
</cp:coreProperties>
</file>