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5" r:id="rId1"/>
  </p:sldMasterIdLst>
  <p:notesMasterIdLst>
    <p:notesMasterId r:id="rId82"/>
  </p:notesMasterIdLst>
  <p:handoutMasterIdLst>
    <p:handoutMasterId r:id="rId83"/>
  </p:handoutMasterIdLst>
  <p:sldIdLst>
    <p:sldId id="475" r:id="rId2"/>
    <p:sldId id="483" r:id="rId3"/>
    <p:sldId id="484" r:id="rId4"/>
    <p:sldId id="485" r:id="rId5"/>
    <p:sldId id="486" r:id="rId6"/>
    <p:sldId id="487" r:id="rId7"/>
    <p:sldId id="488" r:id="rId8"/>
    <p:sldId id="489" r:id="rId9"/>
    <p:sldId id="490" r:id="rId10"/>
    <p:sldId id="538" r:id="rId11"/>
    <p:sldId id="479" r:id="rId12"/>
    <p:sldId id="591" r:id="rId13"/>
    <p:sldId id="480" r:id="rId14"/>
    <p:sldId id="590" r:id="rId15"/>
    <p:sldId id="481" r:id="rId16"/>
    <p:sldId id="482" r:id="rId17"/>
    <p:sldId id="583" r:id="rId18"/>
    <p:sldId id="585" r:id="rId19"/>
    <p:sldId id="491" r:id="rId20"/>
    <p:sldId id="492" r:id="rId21"/>
    <p:sldId id="581" r:id="rId22"/>
    <p:sldId id="493" r:id="rId23"/>
    <p:sldId id="494" r:id="rId24"/>
    <p:sldId id="582" r:id="rId25"/>
    <p:sldId id="586" r:id="rId26"/>
    <p:sldId id="495" r:id="rId27"/>
    <p:sldId id="496" r:id="rId28"/>
    <p:sldId id="584" r:id="rId29"/>
    <p:sldId id="498" r:id="rId30"/>
    <p:sldId id="587" r:id="rId31"/>
    <p:sldId id="539" r:id="rId32"/>
    <p:sldId id="497" r:id="rId33"/>
    <p:sldId id="544" r:id="rId34"/>
    <p:sldId id="545" r:id="rId35"/>
    <p:sldId id="546" r:id="rId36"/>
    <p:sldId id="547" r:id="rId37"/>
    <p:sldId id="515" r:id="rId38"/>
    <p:sldId id="516" r:id="rId39"/>
    <p:sldId id="548" r:id="rId40"/>
    <p:sldId id="535" r:id="rId41"/>
    <p:sldId id="588" r:id="rId42"/>
    <p:sldId id="536" r:id="rId43"/>
    <p:sldId id="537" r:id="rId44"/>
    <p:sldId id="589" r:id="rId45"/>
    <p:sldId id="463" r:id="rId46"/>
    <p:sldId id="580" r:id="rId47"/>
    <p:sldId id="549" r:id="rId48"/>
    <p:sldId id="550" r:id="rId49"/>
    <p:sldId id="541" r:id="rId50"/>
    <p:sldId id="542" r:id="rId51"/>
    <p:sldId id="543" r:id="rId52"/>
    <p:sldId id="551" r:id="rId53"/>
    <p:sldId id="552" r:id="rId54"/>
    <p:sldId id="553" r:id="rId55"/>
    <p:sldId id="554" r:id="rId56"/>
    <p:sldId id="555" r:id="rId57"/>
    <p:sldId id="556" r:id="rId58"/>
    <p:sldId id="557" r:id="rId59"/>
    <p:sldId id="558" r:id="rId60"/>
    <p:sldId id="559" r:id="rId61"/>
    <p:sldId id="560" r:id="rId62"/>
    <p:sldId id="561" r:id="rId63"/>
    <p:sldId id="562" r:id="rId64"/>
    <p:sldId id="563" r:id="rId65"/>
    <p:sldId id="564" r:id="rId66"/>
    <p:sldId id="565" r:id="rId67"/>
    <p:sldId id="566" r:id="rId68"/>
    <p:sldId id="567" r:id="rId69"/>
    <p:sldId id="568" r:id="rId70"/>
    <p:sldId id="569" r:id="rId71"/>
    <p:sldId id="570" r:id="rId72"/>
    <p:sldId id="571" r:id="rId73"/>
    <p:sldId id="572" r:id="rId74"/>
    <p:sldId id="573" r:id="rId75"/>
    <p:sldId id="574" r:id="rId76"/>
    <p:sldId id="575" r:id="rId77"/>
    <p:sldId id="576" r:id="rId78"/>
    <p:sldId id="577" r:id="rId79"/>
    <p:sldId id="578" r:id="rId80"/>
    <p:sldId id="579" r:id="rId81"/>
  </p:sldIdLst>
  <p:sldSz cx="9906000" cy="6858000" type="A4"/>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9C"/>
    <a:srgbClr val="4F81BD"/>
    <a:srgbClr val="FFFF00"/>
    <a:srgbClr val="FDEADA"/>
    <a:srgbClr val="FFCCFF"/>
    <a:srgbClr val="FF99CC"/>
    <a:srgbClr val="CCFFFF"/>
    <a:srgbClr val="FF0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1" autoAdjust="0"/>
    <p:restoredTop sz="94702" autoAdjust="0"/>
  </p:normalViewPr>
  <p:slideViewPr>
    <p:cSldViewPr snapToGrid="0">
      <p:cViewPr varScale="1">
        <p:scale>
          <a:sx n="151" d="100"/>
          <a:sy n="151" d="100"/>
        </p:scale>
        <p:origin x="2128" y="19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127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1638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t" anchorCtr="0" compatLnSpc="1">
            <a:prstTxWarp prst="textNoShape">
              <a:avLst/>
            </a:prstTxWarp>
          </a:bodyPr>
          <a:lstStyle>
            <a:lvl1pPr defTabSz="946150">
              <a:defRPr sz="1200">
                <a:latin typeface="Comic Sans MS" panose="030F0702030302020204" pitchFamily="66" charset="0"/>
              </a:defRPr>
            </a:lvl1pPr>
          </a:lstStyle>
          <a:p>
            <a:pPr>
              <a:defRPr/>
            </a:pPr>
            <a:endParaRPr lang="en-US"/>
          </a:p>
        </p:txBody>
      </p:sp>
      <p:sp>
        <p:nvSpPr>
          <p:cNvPr id="155651" name="Rectangle 3"/>
          <p:cNvSpPr>
            <a:spLocks noGrp="1" noChangeArrowheads="1"/>
          </p:cNvSpPr>
          <p:nvPr>
            <p:ph type="dt" sz="quarter" idx="1"/>
          </p:nvPr>
        </p:nvSpPr>
        <p:spPr bwMode="auto">
          <a:xfrm>
            <a:off x="4111625" y="0"/>
            <a:ext cx="31638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t" anchorCtr="0" compatLnSpc="1">
            <a:prstTxWarp prst="textNoShape">
              <a:avLst/>
            </a:prstTxWarp>
          </a:bodyPr>
          <a:lstStyle>
            <a:lvl1pPr algn="r" defTabSz="946150">
              <a:defRPr sz="1200">
                <a:latin typeface="Comic Sans MS" panose="030F0702030302020204" pitchFamily="66" charset="0"/>
              </a:defRPr>
            </a:lvl1pPr>
          </a:lstStyle>
          <a:p>
            <a:pPr>
              <a:defRPr/>
            </a:pPr>
            <a:endParaRPr lang="en-US"/>
          </a:p>
        </p:txBody>
      </p:sp>
      <p:sp>
        <p:nvSpPr>
          <p:cNvPr id="155652" name="Rectangle 4"/>
          <p:cNvSpPr>
            <a:spLocks noGrp="1" noChangeArrowheads="1"/>
          </p:cNvSpPr>
          <p:nvPr>
            <p:ph type="ftr" sz="quarter" idx="2"/>
          </p:nvPr>
        </p:nvSpPr>
        <p:spPr bwMode="auto">
          <a:xfrm>
            <a:off x="0" y="9129713"/>
            <a:ext cx="31638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b" anchorCtr="0" compatLnSpc="1">
            <a:prstTxWarp prst="textNoShape">
              <a:avLst/>
            </a:prstTxWarp>
          </a:bodyPr>
          <a:lstStyle>
            <a:lvl1pPr defTabSz="946150">
              <a:defRPr sz="1200">
                <a:latin typeface="Comic Sans MS" panose="030F0702030302020204" pitchFamily="66" charset="0"/>
              </a:defRPr>
            </a:lvl1pPr>
          </a:lstStyle>
          <a:p>
            <a:pPr>
              <a:defRPr/>
            </a:pPr>
            <a:endParaRPr lang="en-US"/>
          </a:p>
        </p:txBody>
      </p:sp>
      <p:sp>
        <p:nvSpPr>
          <p:cNvPr id="155653" name="Rectangle 5"/>
          <p:cNvSpPr>
            <a:spLocks noGrp="1" noChangeArrowheads="1"/>
          </p:cNvSpPr>
          <p:nvPr>
            <p:ph type="sldNum" sz="quarter" idx="3"/>
          </p:nvPr>
        </p:nvSpPr>
        <p:spPr bwMode="auto">
          <a:xfrm>
            <a:off x="4111625" y="9129713"/>
            <a:ext cx="31638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b" anchorCtr="0" compatLnSpc="1">
            <a:prstTxWarp prst="textNoShape">
              <a:avLst/>
            </a:prstTxWarp>
          </a:bodyPr>
          <a:lstStyle>
            <a:lvl1pPr algn="r" defTabSz="946150">
              <a:defRPr sz="1200">
                <a:latin typeface="Comic Sans MS" pitchFamily="66" charset="0"/>
              </a:defRPr>
            </a:lvl1pPr>
          </a:lstStyle>
          <a:p>
            <a:pPr>
              <a:defRPr/>
            </a:pPr>
            <a:fld id="{E461FBBE-F83E-4B41-97E6-652B8C714973}" type="slidenum">
              <a:rPr lang="en-US" altLang="en-US"/>
              <a:pPr>
                <a:defRPr/>
              </a:pPr>
              <a:t>‹#›</a:t>
            </a:fld>
            <a:endParaRPr lang="en-US" altLang="en-US"/>
          </a:p>
        </p:txBody>
      </p:sp>
    </p:spTree>
    <p:extLst>
      <p:ext uri="{BB962C8B-B14F-4D97-AF65-F5344CB8AC3E}">
        <p14:creationId xmlns:p14="http://schemas.microsoft.com/office/powerpoint/2010/main" val="138659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defTabSz="966788">
              <a:defRPr sz="1200"/>
            </a:lvl1pPr>
          </a:lstStyle>
          <a:p>
            <a:pPr>
              <a:defRPr/>
            </a:pPr>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algn="r" defTabSz="966788">
              <a:defRPr sz="1200"/>
            </a:lvl1pPr>
          </a:lstStyle>
          <a:p>
            <a:pPr>
              <a:defRPr/>
            </a:pPr>
            <a:endParaRPr lang="en-US"/>
          </a:p>
        </p:txBody>
      </p:sp>
      <p:sp>
        <p:nvSpPr>
          <p:cNvPr id="77828" name="Rectangle 4"/>
          <p:cNvSpPr>
            <a:spLocks noGrp="1" noRot="1" noChangeAspect="1" noChangeArrowheads="1" noTextEdit="1"/>
          </p:cNvSpPr>
          <p:nvPr>
            <p:ph type="sldImg" idx="2"/>
          </p:nvPr>
        </p:nvSpPr>
        <p:spPr bwMode="auto">
          <a:xfrm>
            <a:off x="1057275" y="719138"/>
            <a:ext cx="520065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74725" y="4560888"/>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defTabSz="966788">
              <a:defRPr sz="1200"/>
            </a:lvl1pPr>
          </a:lstStyle>
          <a:p>
            <a:pPr>
              <a:defRPr/>
            </a:pPr>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algn="r" defTabSz="966788">
              <a:defRPr sz="1200"/>
            </a:lvl1pPr>
          </a:lstStyle>
          <a:p>
            <a:pPr>
              <a:defRPr/>
            </a:pPr>
            <a:fld id="{4D9F27EA-B202-403A-A479-9740351BF50C}" type="slidenum">
              <a:rPr lang="en-US" altLang="en-US"/>
              <a:pPr>
                <a:defRPr/>
              </a:pPr>
              <a:t>‹#›</a:t>
            </a:fld>
            <a:endParaRPr lang="en-US" altLang="en-US"/>
          </a:p>
        </p:txBody>
      </p:sp>
    </p:spTree>
    <p:extLst>
      <p:ext uri="{BB962C8B-B14F-4D97-AF65-F5344CB8AC3E}">
        <p14:creationId xmlns:p14="http://schemas.microsoft.com/office/powerpoint/2010/main" val="2871593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43C97A68-011F-3241-A5A6-6EAD0C86B7D6}" type="slidenum">
              <a:rPr lang="en-US" i="0" smtClean="0">
                <a:latin typeface="Times New Roman" charset="0"/>
              </a:rPr>
              <a:pPr>
                <a:defRPr/>
              </a:pPr>
              <a:t>2</a:t>
            </a:fld>
            <a:endParaRPr lang="en-US" i="0" dirty="0">
              <a:latin typeface="Times New Roman"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9F27EA-B202-403A-A479-9740351BF50C}" type="slidenum">
              <a:rPr lang="en-US" altLang="en-US" smtClean="0"/>
              <a:pPr>
                <a:defRPr/>
              </a:pPr>
              <a:t>14</a:t>
            </a:fld>
            <a:endParaRPr lang="en-US" altLang="en-US"/>
          </a:p>
        </p:txBody>
      </p:sp>
    </p:spTree>
    <p:extLst>
      <p:ext uri="{BB962C8B-B14F-4D97-AF65-F5344CB8AC3E}">
        <p14:creationId xmlns:p14="http://schemas.microsoft.com/office/powerpoint/2010/main" val="2029956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9F27EA-B202-403A-A479-9740351BF50C}" type="slidenum">
              <a:rPr lang="en-US" altLang="en-US" smtClean="0"/>
              <a:pPr>
                <a:defRPr/>
              </a:pPr>
              <a:t>15</a:t>
            </a:fld>
            <a:endParaRPr lang="en-US" altLang="en-US"/>
          </a:p>
        </p:txBody>
      </p:sp>
    </p:spTree>
    <p:extLst>
      <p:ext uri="{BB962C8B-B14F-4D97-AF65-F5344CB8AC3E}">
        <p14:creationId xmlns:p14="http://schemas.microsoft.com/office/powerpoint/2010/main" val="3604388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A40C7D90-CF53-894C-BF5D-C9831E50B051}" type="slidenum">
              <a:rPr lang="en-US" i="0" smtClean="0">
                <a:latin typeface="Times New Roman" charset="0"/>
              </a:rPr>
              <a:pPr>
                <a:defRPr/>
              </a:pPr>
              <a:t>19</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1589B448-324E-F547-9651-770BB6BE014E}" type="slidenum">
              <a:rPr lang="en-US" i="0" smtClean="0">
                <a:latin typeface="Times New Roman" charset="0"/>
              </a:rPr>
              <a:pPr>
                <a:defRPr/>
              </a:pPr>
              <a:t>20</a:t>
            </a:fld>
            <a:endParaRPr lang="en-US" i="0" dirty="0">
              <a:latin typeface="Times New Roman"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0C69BEC7-9E5C-604D-9916-AF2A74B9F274}" type="slidenum">
              <a:rPr lang="en-US" i="0" smtClean="0">
                <a:latin typeface="Times New Roman" charset="0"/>
              </a:rPr>
              <a:pPr>
                <a:defRPr/>
              </a:pPr>
              <a:t>22</a:t>
            </a:fld>
            <a:endParaRPr lang="en-US" i="0" dirty="0">
              <a:latin typeface="Times New Roman"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48CD503-2045-024B-8E01-05BD3C804D49}" type="slidenum">
              <a:rPr lang="en-US" i="0" smtClean="0">
                <a:latin typeface="Times New Roman" charset="0"/>
              </a:rPr>
              <a:pPr>
                <a:defRPr/>
              </a:pPr>
              <a:t>23</a:t>
            </a:fld>
            <a:endParaRPr lang="en-US" i="0" dirty="0">
              <a:latin typeface="Times New Roman"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190A2FE3-3F71-0D4D-913A-D62E4D4158B9}" type="slidenum">
              <a:rPr lang="en-US" i="0" smtClean="0">
                <a:latin typeface="Times New Roman" charset="0"/>
              </a:rPr>
              <a:pPr>
                <a:defRPr/>
              </a:pPr>
              <a:t>26</a:t>
            </a:fld>
            <a:endParaRPr lang="en-US" i="0" dirty="0">
              <a:latin typeface="Times New Roman"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7BE824D3-1A6E-5741-A1BB-55D02918ED2B}" type="slidenum">
              <a:rPr lang="en-US" i="0" smtClean="0">
                <a:latin typeface="Times New Roman" charset="0"/>
              </a:rPr>
              <a:pPr>
                <a:defRPr/>
              </a:pPr>
              <a:t>27</a:t>
            </a:fld>
            <a:endParaRPr lang="en-US" i="0" dirty="0">
              <a:latin typeface="Times New Roman"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A40C7D90-CF53-894C-BF5D-C9831E50B051}" type="slidenum">
              <a:rPr lang="en-US" i="0" smtClean="0">
                <a:latin typeface="Times New Roman" charset="0"/>
              </a:rPr>
              <a:pPr>
                <a:defRPr/>
              </a:pPr>
              <a:t>31</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166C8F3-1677-45CA-8D12-43B02E4C1A1B}" type="slidenum">
              <a:rPr lang="en-US" altLang="en-US" sz="1200" smtClean="0"/>
              <a:pPr/>
              <a:t>45</a:t>
            </a:fld>
            <a:endParaRPr lang="en-US" altLang="en-US" sz="1200"/>
          </a:p>
        </p:txBody>
      </p:sp>
      <p:sp>
        <p:nvSpPr>
          <p:cNvPr id="142339" name="Rectangle 2"/>
          <p:cNvSpPr>
            <a:spLocks noGrp="1" noRot="1" noChangeAspect="1" noChangeArrowheads="1" noTextEdit="1"/>
          </p:cNvSpPr>
          <p:nvPr>
            <p:ph type="sldImg"/>
          </p:nvPr>
        </p:nvSpPr>
        <p:spPr>
          <a:xfrm>
            <a:off x="1057275" y="719138"/>
            <a:ext cx="5200650" cy="3600450"/>
          </a:xfrm>
          <a:ln/>
        </p:spPr>
      </p:sp>
      <p:sp>
        <p:nvSpPr>
          <p:cNvPr id="142340" name="Rectangle 3"/>
          <p:cNvSpPr>
            <a:spLocks noGrp="1" noChangeArrowheads="1"/>
          </p:cNvSpPr>
          <p:nvPr>
            <p:ph type="body" idx="1"/>
          </p:nvPr>
        </p:nvSpPr>
        <p:spPr>
          <a:noFill/>
        </p:spPr>
        <p:txBody>
          <a:bodyPr/>
          <a:lstStyle/>
          <a:p>
            <a:endParaRPr lang="en-US" altLang="en-US"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BF9E464-6231-2A46-B6B9-94540F70FC6D}" type="slidenum">
              <a:rPr lang="en-US" i="0" smtClean="0">
                <a:latin typeface="Times New Roman" charset="0"/>
              </a:rPr>
              <a:pPr>
                <a:defRPr/>
              </a:pPr>
              <a:t>3</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D7F61FD0-FAF2-4545-8D3A-10FB997685FF}" type="slidenum">
              <a:rPr lang="en-US" i="0" smtClean="0">
                <a:latin typeface="Times New Roman" charset="0"/>
              </a:rPr>
              <a:pPr>
                <a:defRPr/>
              </a:pPr>
              <a:t>4</a:t>
            </a:fld>
            <a:endParaRPr lang="en-US" i="0" dirty="0">
              <a:latin typeface="Times New Roman"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5F620C57-5F31-6443-8544-E81A27D767F3}" type="slidenum">
              <a:rPr lang="en-US" i="0" smtClean="0">
                <a:latin typeface="Times New Roman" charset="0"/>
              </a:rPr>
              <a:pPr>
                <a:defRPr/>
              </a:pPr>
              <a:t>5</a:t>
            </a:fld>
            <a:endParaRPr lang="en-US" i="0" dirty="0">
              <a:latin typeface="Times New Roman"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D8AA7049-8658-2C4B-A161-18F367F0585E}" type="slidenum">
              <a:rPr lang="en-US" i="0" smtClean="0">
                <a:latin typeface="Times New Roman" charset="0"/>
              </a:rPr>
              <a:pPr>
                <a:defRPr/>
              </a:pPr>
              <a:t>6</a:t>
            </a:fld>
            <a:endParaRPr lang="en-US" i="0" dirty="0">
              <a:latin typeface="Times New Roman"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FDB44EAB-FE29-FA45-963B-6DA8F6A2E717}" type="slidenum">
              <a:rPr lang="en-US" i="0" smtClean="0">
                <a:latin typeface="Times New Roman" charset="0"/>
              </a:rPr>
              <a:pPr>
                <a:defRPr/>
              </a:pPr>
              <a:t>7</a:t>
            </a:fld>
            <a:endParaRPr lang="en-US" i="0" dirty="0">
              <a:latin typeface="Times New Roman"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AB2606F-C1DD-AB42-91E2-4D2AE510B66F}" type="slidenum">
              <a:rPr lang="en-US" i="0" smtClean="0">
                <a:latin typeface="Times New Roman" charset="0"/>
              </a:rPr>
              <a:pPr>
                <a:defRPr/>
              </a:pPr>
              <a:t>8</a:t>
            </a:fld>
            <a:endParaRPr lang="en-US" i="0" dirty="0">
              <a:latin typeface="Times New Roman"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EFBD828-11F8-6948-B056-D1F77BF7AC02}" type="slidenum">
              <a:rPr lang="en-US" i="0" smtClean="0">
                <a:latin typeface="Times New Roman" charset="0"/>
              </a:rPr>
              <a:pPr>
                <a:defRPr/>
              </a:pPr>
              <a:t>9</a:t>
            </a:fld>
            <a:endParaRPr lang="en-US" i="0" dirty="0">
              <a:latin typeface="Times New Roman"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BBF9E464-6231-2A46-B6B9-94540F70FC6D}" type="slidenum">
              <a:rPr lang="en-US" i="0" smtClean="0">
                <a:latin typeface="Times New Roman" charset="0"/>
              </a:rPr>
              <a:pPr>
                <a:defRPr/>
              </a:pPr>
              <a:t>10</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dirty="0"/>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r>
              <a:rPr lang="en-US" altLang="en-US"/>
              <a:t>1-</a:t>
            </a:r>
            <a:fld id="{5BBE5B24-9050-4A90-810E-CA3471A5DD7B}" type="slidenum">
              <a:rPr lang="en-US" altLang="en-US" smtClean="0"/>
              <a:pPr>
                <a:defRPr/>
              </a:pPr>
              <a:t>‹#›</a:t>
            </a:fld>
            <a:endParaRPr lang="en-US" altLang="en-US"/>
          </a:p>
        </p:txBody>
      </p:sp>
    </p:spTree>
    <p:extLst>
      <p:ext uri="{BB962C8B-B14F-4D97-AF65-F5344CB8AC3E}">
        <p14:creationId xmlns:p14="http://schemas.microsoft.com/office/powerpoint/2010/main" val="226549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r>
              <a:rPr lang="en-US" altLang="en-US"/>
              <a:t>1-</a:t>
            </a:r>
            <a:fld id="{086016AF-D231-4711-89D8-1F095665C9AE}" type="slidenum">
              <a:rPr lang="en-US" altLang="en-US" smtClean="0"/>
              <a:pPr>
                <a:defRPr/>
              </a:pPr>
              <a:t>‹#›</a:t>
            </a:fld>
            <a:endParaRPr lang="en-US" altLang="en-US"/>
          </a:p>
        </p:txBody>
      </p:sp>
    </p:spTree>
    <p:extLst>
      <p:ext uri="{BB962C8B-B14F-4D97-AF65-F5344CB8AC3E}">
        <p14:creationId xmlns:p14="http://schemas.microsoft.com/office/powerpoint/2010/main" val="2898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r>
              <a:rPr lang="en-US" altLang="en-US"/>
              <a:t>1-</a:t>
            </a:r>
            <a:fld id="{1E88F504-EEFD-466D-8830-B75378A4AA11}" type="slidenum">
              <a:rPr lang="en-US" altLang="en-US" smtClean="0"/>
              <a:pPr>
                <a:defRPr/>
              </a:pPr>
              <a:t>‹#›</a:t>
            </a:fld>
            <a:endParaRPr lang="en-US" altLang="en-US"/>
          </a:p>
        </p:txBody>
      </p:sp>
    </p:spTree>
    <p:extLst>
      <p:ext uri="{BB962C8B-B14F-4D97-AF65-F5344CB8AC3E}">
        <p14:creationId xmlns:p14="http://schemas.microsoft.com/office/powerpoint/2010/main" val="163239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a:t>
            </a:fld>
            <a:endParaRPr lang="en-US" altLang="en-US"/>
          </a:p>
        </p:txBody>
      </p:sp>
    </p:spTree>
    <p:extLst>
      <p:ext uri="{BB962C8B-B14F-4D97-AF65-F5344CB8AC3E}">
        <p14:creationId xmlns:p14="http://schemas.microsoft.com/office/powerpoint/2010/main" val="110850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r>
              <a:rPr lang="en-US" altLang="en-US"/>
              <a:t>1-</a:t>
            </a:r>
            <a:fld id="{D17B57BC-B1E5-4457-A346-3693F50FF3AB}" type="slidenum">
              <a:rPr lang="en-US" altLang="en-US" smtClean="0"/>
              <a:pPr>
                <a:defRPr/>
              </a:pPr>
              <a:t>‹#›</a:t>
            </a:fld>
            <a:endParaRPr lang="en-US" altLang="en-US"/>
          </a:p>
        </p:txBody>
      </p:sp>
    </p:spTree>
    <p:extLst>
      <p:ext uri="{BB962C8B-B14F-4D97-AF65-F5344CB8AC3E}">
        <p14:creationId xmlns:p14="http://schemas.microsoft.com/office/powerpoint/2010/main" val="37411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r>
              <a:rPr lang="en-US" altLang="en-US"/>
              <a:t>1-</a:t>
            </a:r>
            <a:fld id="{94F2FC24-09FB-4688-A7A8-FEBBA113FD7A}" type="slidenum">
              <a:rPr lang="en-US" altLang="en-US" smtClean="0"/>
              <a:pPr>
                <a:defRPr/>
              </a:pPr>
              <a:t>‹#›</a:t>
            </a:fld>
            <a:endParaRPr lang="en-US" altLang="en-US"/>
          </a:p>
        </p:txBody>
      </p:sp>
    </p:spTree>
    <p:extLst>
      <p:ext uri="{BB962C8B-B14F-4D97-AF65-F5344CB8AC3E}">
        <p14:creationId xmlns:p14="http://schemas.microsoft.com/office/powerpoint/2010/main" val="301629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r>
              <a:rPr lang="en-US" altLang="en-US"/>
              <a:t>1-</a:t>
            </a:r>
            <a:fld id="{8BBEBCAD-9270-4204-B75F-FE27470F84E2}" type="slidenum">
              <a:rPr lang="en-US" altLang="en-US" smtClean="0"/>
              <a:pPr>
                <a:defRPr/>
              </a:pPr>
              <a:t>‹#›</a:t>
            </a:fld>
            <a:endParaRPr lang="en-US" altLang="en-US"/>
          </a:p>
        </p:txBody>
      </p:sp>
    </p:spTree>
    <p:extLst>
      <p:ext uri="{BB962C8B-B14F-4D97-AF65-F5344CB8AC3E}">
        <p14:creationId xmlns:p14="http://schemas.microsoft.com/office/powerpoint/2010/main" val="300565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r>
              <a:rPr lang="en-US" altLang="en-US"/>
              <a:t>1-</a:t>
            </a:r>
            <a:fld id="{F22FE367-2D52-4AAE-AE93-4EAAF203100C}" type="slidenum">
              <a:rPr lang="en-US" altLang="en-US" smtClean="0"/>
              <a:pPr>
                <a:defRPr/>
              </a:pPr>
              <a:t>‹#›</a:t>
            </a:fld>
            <a:endParaRPr lang="en-US" altLang="en-US"/>
          </a:p>
        </p:txBody>
      </p:sp>
    </p:spTree>
    <p:extLst>
      <p:ext uri="{BB962C8B-B14F-4D97-AF65-F5344CB8AC3E}">
        <p14:creationId xmlns:p14="http://schemas.microsoft.com/office/powerpoint/2010/main" val="36961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r>
              <a:rPr lang="en-US" altLang="en-US"/>
              <a:t>1-</a:t>
            </a:r>
            <a:fld id="{EE840632-7090-4BEF-AD54-62DD0C981C15}" type="slidenum">
              <a:rPr lang="en-US" altLang="en-US" smtClean="0"/>
              <a:pPr>
                <a:defRPr/>
              </a:pPr>
              <a:t>‹#›</a:t>
            </a:fld>
            <a:endParaRPr lang="en-US" altLang="en-US"/>
          </a:p>
        </p:txBody>
      </p:sp>
    </p:spTree>
    <p:extLst>
      <p:ext uri="{BB962C8B-B14F-4D97-AF65-F5344CB8AC3E}">
        <p14:creationId xmlns:p14="http://schemas.microsoft.com/office/powerpoint/2010/main" val="310320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r>
              <a:rPr lang="en-US" altLang="en-US"/>
              <a:t>1-</a:t>
            </a:r>
            <a:fld id="{E251EE0B-9A14-4CA2-81BB-C22DCD411EA6}" type="slidenum">
              <a:rPr lang="en-US" altLang="en-US" smtClean="0"/>
              <a:pPr>
                <a:defRPr/>
              </a:pPr>
              <a:t>‹#›</a:t>
            </a:fld>
            <a:endParaRPr lang="en-US" altLang="en-US"/>
          </a:p>
        </p:txBody>
      </p:sp>
    </p:spTree>
    <p:extLst>
      <p:ext uri="{BB962C8B-B14F-4D97-AF65-F5344CB8AC3E}">
        <p14:creationId xmlns:p14="http://schemas.microsoft.com/office/powerpoint/2010/main" val="335919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r>
              <a:rPr lang="en-US" altLang="en-US"/>
              <a:t>1-</a:t>
            </a:r>
            <a:fld id="{8D829D3C-5CE1-49B1-A22F-5EE0EA7DC4C1}" type="slidenum">
              <a:rPr lang="en-US" altLang="en-US" smtClean="0"/>
              <a:pPr>
                <a:defRPr/>
              </a:pPr>
              <a:t>‹#›</a:t>
            </a:fld>
            <a:endParaRPr lang="en-US" altLang="en-US"/>
          </a:p>
        </p:txBody>
      </p:sp>
    </p:spTree>
    <p:extLst>
      <p:ext uri="{BB962C8B-B14F-4D97-AF65-F5344CB8AC3E}">
        <p14:creationId xmlns:p14="http://schemas.microsoft.com/office/powerpoint/2010/main" val="323305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415145"/>
            <a:ext cx="8915400" cy="49094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a:t>1-</a:t>
            </a:r>
            <a:fld id="{60C2B235-ADFD-463A-80F0-B5B3B2929041}" type="slidenum">
              <a:rPr lang="en-US" altLang="en-US" smtClean="0"/>
              <a:pPr>
                <a:defRPr/>
              </a:pPr>
              <a:t>‹#›</a:t>
            </a:fld>
            <a:endParaRPr lang="en-US" altLang="en-US"/>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0480" y="132642"/>
            <a:ext cx="1189213" cy="651130"/>
          </a:xfrm>
          <a:prstGeom prst="rect">
            <a:avLst/>
          </a:prstGeom>
        </p:spPr>
      </p:pic>
    </p:spTree>
    <p:extLst>
      <p:ext uri="{BB962C8B-B14F-4D97-AF65-F5344CB8AC3E}">
        <p14:creationId xmlns:p14="http://schemas.microsoft.com/office/powerpoint/2010/main" val="3547085420"/>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ftr="0" dt="0"/>
  <p:txStyles>
    <p:titleStyle>
      <a:lvl1pPr algn="ctr" defTabSz="914400" rtl="0" eaLnBrk="1" latinLnBrk="0" hangingPunct="1">
        <a:spcBef>
          <a:spcPct val="0"/>
        </a:spcBef>
        <a:buNone/>
        <a:defRPr sz="4400" kern="1200">
          <a:solidFill>
            <a:schemeClr val="tx1"/>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tutorialspoint.com/what-is-byte-stuffing-in-computer-network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utorialspoint.com/what-is-byte-stuffing-in-computer-network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utorialspoint.com/what-is-bit-stuffing-in-computer-networks"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tutorialspoint.com/what-is-a-parity-bit" TargetMode="External"/><Relationship Id="rId3" Type="http://schemas.openxmlformats.org/officeDocument/2006/relationships/image" Target="../media/image45.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png"/><Relationship Id="rId5" Type="http://schemas.microsoft.com/office/2007/relationships/hdphoto" Target="../media/hdphoto1.wdp"/><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0.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slide" Target="slide47.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slide" Target="slide52.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2.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hyperlink" Target="https://www.tutorialspoint.com/high-level-data-link-control-hdlc" TargetMode="External"/><Relationship Id="rId5" Type="http://schemas.openxmlformats.org/officeDocument/2006/relationships/image" Target="../media/image68.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a:solidFill>
                  <a:srgbClr val="FFFFFF"/>
                </a:solidFill>
              </a:rPr>
              <a:t>1-</a:t>
            </a:r>
            <a:fld id="{6F95F33F-E30D-4319-BC42-99931221A554}" type="slidenum">
              <a:rPr lang="en-US" altLang="en-US" sz="1400" smtClean="0">
                <a:solidFill>
                  <a:srgbClr val="FFFFFF"/>
                </a:solidFill>
              </a:rPr>
              <a:pPr/>
              <a:t>1</a:t>
            </a:fld>
            <a:endParaRPr lang="en-US" altLang="en-US" sz="1400">
              <a:solidFill>
                <a:srgbClr val="FFFFFF"/>
              </a:solidFill>
            </a:endParaRPr>
          </a:p>
        </p:txBody>
      </p:sp>
      <p:sp>
        <p:nvSpPr>
          <p:cNvPr id="3" name="Title 2"/>
          <p:cNvSpPr>
            <a:spLocks noGrp="1"/>
          </p:cNvSpPr>
          <p:nvPr>
            <p:ph type="ctrTitle"/>
          </p:nvPr>
        </p:nvSpPr>
        <p:spPr/>
        <p:txBody>
          <a:bodyPr/>
          <a:lstStyle/>
          <a:p>
            <a:r>
              <a:rPr lang="en-US" dirty="0"/>
              <a:t>COMPUTER NETWORKS</a:t>
            </a:r>
          </a:p>
        </p:txBody>
      </p:sp>
      <p:sp>
        <p:nvSpPr>
          <p:cNvPr id="4" name="Subtitle 3"/>
          <p:cNvSpPr>
            <a:spLocks noGrp="1"/>
          </p:cNvSpPr>
          <p:nvPr>
            <p:ph type="subTitle" idx="1"/>
          </p:nvPr>
        </p:nvSpPr>
        <p:spPr/>
        <p:txBody>
          <a:bodyPr/>
          <a:lstStyle/>
          <a:p>
            <a:r>
              <a:rPr lang="en-US" dirty="0"/>
              <a:t>THE DATALINK LAYER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44" y="1028700"/>
            <a:ext cx="6437181"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77850" y="1600200"/>
            <a:ext cx="4249606" cy="4648200"/>
          </a:xfrm>
        </p:spPr>
        <p:txBody>
          <a:bodyPr>
            <a:normAutofit/>
          </a:bodyPr>
          <a:lstStyle/>
          <a:p>
            <a:pPr marL="457200" indent="-457200">
              <a:buFont typeface="Wingdings" charset="0"/>
              <a:buNone/>
              <a:defRPr/>
            </a:pPr>
            <a:r>
              <a:rPr lang="en-US" dirty="0">
                <a:latin typeface="Gill Sans MT" charset="0"/>
                <a:cs typeface="+mn-cs"/>
              </a:rPr>
              <a:t>6.1 introduction, services</a:t>
            </a:r>
          </a:p>
          <a:p>
            <a:pPr marL="457200" indent="-457200">
              <a:buFont typeface="Wingdings" charset="0"/>
              <a:buNone/>
              <a:defRPr/>
            </a:pPr>
            <a:r>
              <a:rPr lang="en-US" dirty="0">
                <a:solidFill>
                  <a:srgbClr val="C00000"/>
                </a:solidFill>
                <a:latin typeface="Gill Sans MT" charset="0"/>
              </a:rPr>
              <a:t>6.2 framing</a:t>
            </a:r>
          </a:p>
          <a:p>
            <a:pPr marL="457200" indent="-457200">
              <a:buFont typeface="Wingdings" charset="0"/>
              <a:buNone/>
              <a:defRPr/>
            </a:pPr>
            <a:r>
              <a:rPr lang="en-US" dirty="0">
                <a:latin typeface="Gill Sans MT" charset="0"/>
                <a:cs typeface="+mn-cs"/>
              </a:rPr>
              <a:t>6.3 error detection, correction </a:t>
            </a:r>
          </a:p>
          <a:p>
            <a:pPr marL="457200" indent="-457200">
              <a:buNone/>
              <a:defRPr/>
            </a:pPr>
            <a:r>
              <a:rPr lang="en-US" dirty="0">
                <a:latin typeface="Gill Sans MT" charset="0"/>
              </a:rPr>
              <a:t>6.4 elementary data link protocols</a:t>
            </a:r>
          </a:p>
          <a:p>
            <a:pPr marL="457200" indent="-457200">
              <a:buFont typeface="Wingdings" charset="0"/>
              <a:buNone/>
              <a:defRPr/>
            </a:pPr>
            <a:r>
              <a:rPr lang="en-US" dirty="0">
                <a:latin typeface="Gill Sans MT" charset="0"/>
              </a:rPr>
              <a:t>	- stop-n-wait</a:t>
            </a:r>
          </a:p>
          <a:p>
            <a:pPr marL="457200" indent="-457200">
              <a:buFont typeface="Wingdings" charset="0"/>
              <a:buNone/>
              <a:defRPr/>
            </a:pPr>
            <a:r>
              <a:rPr lang="en-US" dirty="0">
                <a:latin typeface="Gill Sans MT" charset="0"/>
                <a:cs typeface="+mn-cs"/>
              </a:rPr>
              <a:t>	- stop-n-wait ARQ</a:t>
            </a:r>
          </a:p>
        </p:txBody>
      </p:sp>
      <p:sp>
        <p:nvSpPr>
          <p:cNvPr id="8"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10</a:t>
            </a:fld>
            <a:endParaRPr lang="en-US" sz="1200" dirty="0">
              <a:latin typeface="Tahoma" charset="0"/>
            </a:endParaRPr>
          </a:p>
        </p:txBody>
      </p:sp>
      <p:sp>
        <p:nvSpPr>
          <p:cNvPr id="9"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348188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14325"/>
            <a:ext cx="9906000" cy="1143000"/>
          </a:xfrm>
        </p:spPr>
        <p:txBody>
          <a:bodyPr/>
          <a:lstStyle/>
          <a:p>
            <a:pPr eaLnBrk="1" hangingPunct="1">
              <a:defRPr/>
            </a:pPr>
            <a:r>
              <a:rPr lang="en-US" altLang="en-US" dirty="0"/>
              <a:t>Framing Methods</a:t>
            </a:r>
          </a:p>
        </p:txBody>
      </p:sp>
      <p:sp>
        <p:nvSpPr>
          <p:cNvPr id="15363" name="Rectangle 3"/>
          <p:cNvSpPr>
            <a:spLocks noGrp="1" noChangeArrowheads="1"/>
          </p:cNvSpPr>
          <p:nvPr>
            <p:ph idx="1"/>
          </p:nvPr>
        </p:nvSpPr>
        <p:spPr>
          <a:xfrm>
            <a:off x="1209015" y="2033588"/>
            <a:ext cx="8696986" cy="4519612"/>
          </a:xfrm>
        </p:spPr>
        <p:txBody>
          <a:bodyPr/>
          <a:lstStyle/>
          <a:p>
            <a:pPr>
              <a:buFont typeface="Times New Roman" pitchFamily="18" charset="0"/>
              <a:buAutoNum type="arabicPeriod"/>
            </a:pPr>
            <a:r>
              <a:rPr lang="en-US" altLang="en-US" sz="3200" dirty="0"/>
              <a:t>Byte count.</a:t>
            </a:r>
          </a:p>
          <a:p>
            <a:pPr>
              <a:buFont typeface="Times New Roman" pitchFamily="18" charset="0"/>
              <a:buAutoNum type="arabicPeriod"/>
            </a:pPr>
            <a:r>
              <a:rPr lang="en-US" altLang="en-US" sz="3200" dirty="0"/>
              <a:t>Flag bytes with byte stuffing.</a:t>
            </a:r>
          </a:p>
          <a:p>
            <a:pPr>
              <a:buFont typeface="Times New Roman" pitchFamily="18" charset="0"/>
              <a:buAutoNum type="arabicPeriod"/>
            </a:pPr>
            <a:r>
              <a:rPr lang="en-US" altLang="en-US" sz="3200" dirty="0"/>
              <a:t>Flag bytes with bit stuffing.</a:t>
            </a:r>
          </a:p>
          <a:p>
            <a:pPr>
              <a:buFont typeface="Times New Roman" pitchFamily="18" charset="0"/>
              <a:buAutoNum type="arabicPeriod"/>
            </a:pPr>
            <a:r>
              <a:rPr lang="en-US" altLang="en-US" sz="3200" dirty="0"/>
              <a:t>Physical layer coding violations.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D7B1-5880-7719-FB63-E8FE102F713F}"/>
              </a:ext>
            </a:extLst>
          </p:cNvPr>
          <p:cNvSpPr>
            <a:spLocks noGrp="1"/>
          </p:cNvSpPr>
          <p:nvPr>
            <p:ph type="title"/>
          </p:nvPr>
        </p:nvSpPr>
        <p:spPr/>
        <p:txBody>
          <a:bodyPr/>
          <a:lstStyle/>
          <a:p>
            <a:r>
              <a:rPr lang="en-US" altLang="en-US" dirty="0"/>
              <a:t>Framing Methods</a:t>
            </a:r>
            <a:endParaRPr lang="en-KR" dirty="0"/>
          </a:p>
        </p:txBody>
      </p:sp>
      <p:sp>
        <p:nvSpPr>
          <p:cNvPr id="3" name="Content Placeholder 2">
            <a:extLst>
              <a:ext uri="{FF2B5EF4-FFF2-40B4-BE49-F238E27FC236}">
                <a16:creationId xmlns:a16="http://schemas.microsoft.com/office/drawing/2014/main" id="{056774E1-317C-BDA0-FFFF-60B6D0E5D8BB}"/>
              </a:ext>
            </a:extLst>
          </p:cNvPr>
          <p:cNvSpPr>
            <a:spLocks noGrp="1"/>
          </p:cNvSpPr>
          <p:nvPr>
            <p:ph idx="1"/>
          </p:nvPr>
        </p:nvSpPr>
        <p:spPr/>
        <p:txBody>
          <a:bodyPr>
            <a:normAutofit/>
          </a:bodyPr>
          <a:lstStyle/>
          <a:p>
            <a:pPr algn="just">
              <a:buFont typeface="Arial" panose="020B0604020202020204" pitchFamily="34" charset="0"/>
              <a:buChar char="•"/>
            </a:pPr>
            <a:r>
              <a:rPr lang="en-US" b="1" i="0" dirty="0">
                <a:solidFill>
                  <a:srgbClr val="C00000"/>
                </a:solidFill>
                <a:effectLst/>
                <a:latin typeface="Nunito" pitchFamily="2" charset="77"/>
              </a:rPr>
              <a:t>Frame Header </a:t>
            </a:r>
            <a:r>
              <a:rPr lang="en-US" b="0" i="0" dirty="0">
                <a:solidFill>
                  <a:srgbClr val="000000"/>
                </a:solidFill>
                <a:effectLst/>
                <a:latin typeface="Nunito" pitchFamily="2" charset="77"/>
              </a:rPr>
              <a:t>− It contains the </a:t>
            </a:r>
            <a:r>
              <a:rPr lang="en-US" b="0" i="0" dirty="0">
                <a:solidFill>
                  <a:srgbClr val="0070C0"/>
                </a:solidFill>
                <a:effectLst/>
                <a:latin typeface="Nunito" pitchFamily="2" charset="77"/>
              </a:rPr>
              <a:t>source</a:t>
            </a:r>
            <a:r>
              <a:rPr lang="en-US" b="0" i="0" dirty="0">
                <a:solidFill>
                  <a:srgbClr val="000000"/>
                </a:solidFill>
                <a:effectLst/>
                <a:latin typeface="Nunito" pitchFamily="2" charset="77"/>
              </a:rPr>
              <a:t> and the </a:t>
            </a:r>
            <a:r>
              <a:rPr lang="en-US" b="0" i="0" dirty="0">
                <a:solidFill>
                  <a:srgbClr val="0070C0"/>
                </a:solidFill>
                <a:effectLst/>
                <a:latin typeface="Nunito" pitchFamily="2" charset="77"/>
              </a:rPr>
              <a:t>destination</a:t>
            </a:r>
            <a:r>
              <a:rPr lang="en-US" b="0" i="0" dirty="0">
                <a:solidFill>
                  <a:srgbClr val="000000"/>
                </a:solidFill>
                <a:effectLst/>
                <a:latin typeface="Nunito" pitchFamily="2" charset="77"/>
              </a:rPr>
              <a:t> </a:t>
            </a:r>
            <a:r>
              <a:rPr lang="en-US" b="0" i="0" dirty="0">
                <a:solidFill>
                  <a:srgbClr val="0070C0"/>
                </a:solidFill>
                <a:effectLst/>
                <a:latin typeface="Nunito" pitchFamily="2" charset="77"/>
              </a:rPr>
              <a:t>addresses</a:t>
            </a:r>
            <a:r>
              <a:rPr lang="en-US" b="0" i="0" dirty="0">
                <a:solidFill>
                  <a:srgbClr val="000000"/>
                </a:solidFill>
                <a:effectLst/>
                <a:latin typeface="Nunito" pitchFamily="2" charset="77"/>
              </a:rPr>
              <a:t> of the frame.</a:t>
            </a:r>
          </a:p>
          <a:p>
            <a:pPr algn="just">
              <a:buFont typeface="Arial" panose="020B0604020202020204" pitchFamily="34" charset="0"/>
              <a:buChar char="•"/>
            </a:pPr>
            <a:r>
              <a:rPr lang="en-US" b="1" i="0" dirty="0">
                <a:solidFill>
                  <a:srgbClr val="C00000"/>
                </a:solidFill>
                <a:effectLst/>
                <a:latin typeface="Nunito" pitchFamily="2" charset="77"/>
              </a:rPr>
              <a:t>Payload field </a:t>
            </a:r>
            <a:r>
              <a:rPr lang="en-US" b="0" i="0" dirty="0">
                <a:solidFill>
                  <a:srgbClr val="000000"/>
                </a:solidFill>
                <a:effectLst/>
                <a:latin typeface="Nunito" pitchFamily="2" charset="77"/>
              </a:rPr>
              <a:t>− It contains the message to be delivered.</a:t>
            </a:r>
          </a:p>
          <a:p>
            <a:pPr algn="just">
              <a:buFont typeface="Arial" panose="020B0604020202020204" pitchFamily="34" charset="0"/>
              <a:buChar char="•"/>
            </a:pPr>
            <a:r>
              <a:rPr lang="en-US" b="1" i="0" dirty="0">
                <a:solidFill>
                  <a:srgbClr val="C00000"/>
                </a:solidFill>
                <a:effectLst/>
                <a:latin typeface="Nunito" pitchFamily="2" charset="77"/>
              </a:rPr>
              <a:t>Trailer</a:t>
            </a:r>
            <a:r>
              <a:rPr lang="en-US" b="0" i="0" dirty="0">
                <a:solidFill>
                  <a:srgbClr val="000000"/>
                </a:solidFill>
                <a:effectLst/>
                <a:latin typeface="Nunito" pitchFamily="2" charset="77"/>
              </a:rPr>
              <a:t> − It contains the </a:t>
            </a:r>
            <a:r>
              <a:rPr lang="en-US" b="0" i="0" dirty="0">
                <a:solidFill>
                  <a:srgbClr val="0070C0"/>
                </a:solidFill>
                <a:effectLst/>
                <a:latin typeface="Nunito" pitchFamily="2" charset="77"/>
              </a:rPr>
              <a:t>error detection </a:t>
            </a:r>
            <a:r>
              <a:rPr lang="en-US" b="0" i="0" dirty="0">
                <a:solidFill>
                  <a:srgbClr val="000000"/>
                </a:solidFill>
                <a:effectLst/>
                <a:latin typeface="Nunito" pitchFamily="2" charset="77"/>
              </a:rPr>
              <a:t>and </a:t>
            </a:r>
            <a:r>
              <a:rPr lang="en-US" b="0" i="0" dirty="0">
                <a:solidFill>
                  <a:srgbClr val="0070C0"/>
                </a:solidFill>
                <a:effectLst/>
                <a:latin typeface="Nunito" pitchFamily="2" charset="77"/>
              </a:rPr>
              <a:t>error correction </a:t>
            </a:r>
            <a:r>
              <a:rPr lang="en-US" b="0" i="0" dirty="0">
                <a:solidFill>
                  <a:srgbClr val="000000"/>
                </a:solidFill>
                <a:effectLst/>
                <a:latin typeface="Nunito" pitchFamily="2" charset="77"/>
              </a:rPr>
              <a:t>bits.</a:t>
            </a:r>
          </a:p>
          <a:p>
            <a:pPr algn="just">
              <a:buFont typeface="Arial" panose="020B0604020202020204" pitchFamily="34" charset="0"/>
              <a:buChar char="•"/>
            </a:pPr>
            <a:r>
              <a:rPr lang="en-US" b="1" i="0" dirty="0">
                <a:solidFill>
                  <a:srgbClr val="C00000"/>
                </a:solidFill>
                <a:effectLst/>
                <a:latin typeface="Nunito" pitchFamily="2" charset="77"/>
              </a:rPr>
              <a:t>Flags</a:t>
            </a:r>
            <a:r>
              <a:rPr lang="en-US" b="0" i="0" dirty="0">
                <a:solidFill>
                  <a:srgbClr val="C00000"/>
                </a:solidFill>
                <a:effectLst/>
                <a:latin typeface="Nunito" pitchFamily="2" charset="77"/>
              </a:rPr>
              <a:t> </a:t>
            </a:r>
            <a:r>
              <a:rPr lang="en-US" b="0" i="0" dirty="0">
                <a:solidFill>
                  <a:srgbClr val="000000"/>
                </a:solidFill>
                <a:effectLst/>
                <a:latin typeface="Nunito" pitchFamily="2" charset="77"/>
              </a:rPr>
              <a:t>− 1- byte (8-bits) flag at the beginning and at end of the frame. It is a protocol – dependent </a:t>
            </a:r>
            <a:r>
              <a:rPr lang="en-US" b="0" i="0" dirty="0">
                <a:solidFill>
                  <a:srgbClr val="0070C0"/>
                </a:solidFill>
                <a:effectLst/>
                <a:latin typeface="Nunito" pitchFamily="2" charset="77"/>
              </a:rPr>
              <a:t>special character</a:t>
            </a:r>
            <a:r>
              <a:rPr lang="en-US" b="0" i="0" dirty="0">
                <a:solidFill>
                  <a:srgbClr val="000000"/>
                </a:solidFill>
                <a:effectLst/>
                <a:latin typeface="Nunito" pitchFamily="2" charset="77"/>
              </a:rPr>
              <a:t>, </a:t>
            </a:r>
            <a:r>
              <a:rPr lang="en-US" b="0" i="0" dirty="0" err="1">
                <a:solidFill>
                  <a:srgbClr val="000000"/>
                </a:solidFill>
                <a:effectLst/>
                <a:latin typeface="Nunito" pitchFamily="2" charset="77"/>
              </a:rPr>
              <a:t>signalling</a:t>
            </a:r>
            <a:r>
              <a:rPr lang="en-US" b="0" i="0" dirty="0">
                <a:solidFill>
                  <a:srgbClr val="000000"/>
                </a:solidFill>
                <a:effectLst/>
                <a:latin typeface="Nunito" pitchFamily="2" charset="77"/>
              </a:rPr>
              <a:t> the </a:t>
            </a:r>
            <a:r>
              <a:rPr lang="en-US" b="0" i="0" dirty="0">
                <a:solidFill>
                  <a:srgbClr val="0070C0"/>
                </a:solidFill>
                <a:effectLst/>
                <a:latin typeface="Nunito" pitchFamily="2" charset="77"/>
              </a:rPr>
              <a:t>start </a:t>
            </a:r>
            <a:r>
              <a:rPr lang="en-US" b="0" i="0" dirty="0">
                <a:effectLst/>
                <a:latin typeface="Nunito" pitchFamily="2" charset="77"/>
              </a:rPr>
              <a:t>and</a:t>
            </a:r>
            <a:r>
              <a:rPr lang="en-US" b="0" i="0" dirty="0">
                <a:solidFill>
                  <a:srgbClr val="0070C0"/>
                </a:solidFill>
                <a:effectLst/>
                <a:latin typeface="Nunito" pitchFamily="2" charset="77"/>
              </a:rPr>
              <a:t> end of the frame</a:t>
            </a:r>
            <a:r>
              <a:rPr lang="en-US" b="0" i="0" dirty="0">
                <a:solidFill>
                  <a:srgbClr val="000000"/>
                </a:solidFill>
                <a:effectLst/>
                <a:latin typeface="Nunito" pitchFamily="2" charset="77"/>
              </a:rPr>
              <a:t>.</a:t>
            </a:r>
          </a:p>
          <a:p>
            <a:endParaRPr lang="en-KR" dirty="0"/>
          </a:p>
        </p:txBody>
      </p:sp>
      <p:sp>
        <p:nvSpPr>
          <p:cNvPr id="4" name="Slide Number Placeholder 3">
            <a:extLst>
              <a:ext uri="{FF2B5EF4-FFF2-40B4-BE49-F238E27FC236}">
                <a16:creationId xmlns:a16="http://schemas.microsoft.com/office/drawing/2014/main" id="{5DABBB53-994A-A794-E3E2-DEAF67F656E3}"/>
              </a:ext>
            </a:extLst>
          </p:cNvPr>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12</a:t>
            </a:fld>
            <a:endParaRPr lang="en-US" altLang="en-US"/>
          </a:p>
        </p:txBody>
      </p:sp>
      <p:pic>
        <p:nvPicPr>
          <p:cNvPr id="2050" name="Picture 2" descr="Oriented Framing">
            <a:extLst>
              <a:ext uri="{FF2B5EF4-FFF2-40B4-BE49-F238E27FC236}">
                <a16:creationId xmlns:a16="http://schemas.microsoft.com/office/drawing/2014/main" id="{54101051-522F-D2D1-0D71-74E7F2E578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2" t="15358" r="8286" b="38009"/>
          <a:stretch/>
        </p:blipFill>
        <p:spPr bwMode="auto">
          <a:xfrm>
            <a:off x="1190170" y="4996090"/>
            <a:ext cx="7810256" cy="134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7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r>
              <a:rPr lang="en-US" altLang="en-US" dirty="0"/>
              <a:t>Framing (1): Byte count</a:t>
            </a:r>
          </a:p>
        </p:txBody>
      </p:sp>
      <p:sp>
        <p:nvSpPr>
          <p:cNvPr id="16387" name="Content Placeholder 2"/>
          <p:cNvSpPr>
            <a:spLocks noGrp="1"/>
          </p:cNvSpPr>
          <p:nvPr>
            <p:ph idx="1"/>
          </p:nvPr>
        </p:nvSpPr>
        <p:spPr/>
        <p:txBody>
          <a:bodyPr/>
          <a:lstStyle/>
          <a:p>
            <a:pPr algn="ctr">
              <a:buFontTx/>
              <a:buNone/>
            </a:pPr>
            <a:r>
              <a:rPr lang="en-US" altLang="en-US"/>
              <a:t>A byte stream. </a:t>
            </a:r>
            <a:r>
              <a:rPr lang="en-US" altLang="en-US">
                <a:solidFill>
                  <a:srgbClr val="0033CC"/>
                </a:solidFill>
              </a:rPr>
              <a:t>(a)</a:t>
            </a:r>
            <a:r>
              <a:rPr lang="en-US" altLang="en-US"/>
              <a:t> Without errors. </a:t>
            </a:r>
            <a:r>
              <a:rPr lang="en-US" altLang="en-US">
                <a:solidFill>
                  <a:srgbClr val="0033CC"/>
                </a:solidFill>
              </a:rPr>
              <a:t>(b)</a:t>
            </a:r>
            <a:r>
              <a:rPr lang="en-US" altLang="en-US"/>
              <a:t> With one error.</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44" y="1461182"/>
            <a:ext cx="861615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649C0C2-A4DD-ACE1-E48A-7375DE0E735B}"/>
              </a:ext>
            </a:extLst>
          </p:cNvPr>
          <p:cNvSpPr txBox="1"/>
          <p:nvPr/>
        </p:nvSpPr>
        <p:spPr>
          <a:xfrm>
            <a:off x="80433" y="1331950"/>
            <a:ext cx="1409700" cy="461665"/>
          </a:xfrm>
          <a:prstGeom prst="rect">
            <a:avLst/>
          </a:prstGeom>
          <a:noFill/>
        </p:spPr>
        <p:txBody>
          <a:bodyPr wrap="square">
            <a:spAutoFit/>
          </a:bodyPr>
          <a:lstStyle/>
          <a:p>
            <a:r>
              <a:rPr lang="en-US" altLang="en-US" sz="2400" b="1" dirty="0">
                <a:solidFill>
                  <a:srgbClr val="0070C0"/>
                </a:solidFill>
                <a:latin typeface="Gill Sans MT" panose="020B0502020104020203" pitchFamily="34" charset="77"/>
              </a:rPr>
              <a:t>Sending</a:t>
            </a:r>
            <a:endParaRPr lang="en-KR" b="1" dirty="0">
              <a:solidFill>
                <a:srgbClr val="0070C0"/>
              </a:solidFill>
              <a:latin typeface="Gill Sans MT" panose="020B0502020104020203" pitchFamily="34" charset="77"/>
            </a:endParaRPr>
          </a:p>
        </p:txBody>
      </p:sp>
      <p:sp>
        <p:nvSpPr>
          <p:cNvPr id="5" name="TextBox 4">
            <a:extLst>
              <a:ext uri="{FF2B5EF4-FFF2-40B4-BE49-F238E27FC236}">
                <a16:creationId xmlns:a16="http://schemas.microsoft.com/office/drawing/2014/main" id="{FE8498F2-FF49-AD20-6BFA-2666CFE43D25}"/>
              </a:ext>
            </a:extLst>
          </p:cNvPr>
          <p:cNvSpPr txBox="1"/>
          <p:nvPr/>
        </p:nvSpPr>
        <p:spPr>
          <a:xfrm>
            <a:off x="80433" y="3460766"/>
            <a:ext cx="4953000" cy="461665"/>
          </a:xfrm>
          <a:prstGeom prst="rect">
            <a:avLst/>
          </a:prstGeom>
          <a:noFill/>
        </p:spPr>
        <p:txBody>
          <a:bodyPr wrap="square">
            <a:spAutoFit/>
          </a:bodyPr>
          <a:lstStyle/>
          <a:p>
            <a:r>
              <a:rPr lang="en-US" altLang="en-US" sz="2400" b="1" dirty="0">
                <a:solidFill>
                  <a:srgbClr val="0070C0"/>
                </a:solidFill>
                <a:latin typeface="Gill Sans MT" panose="020B0502020104020203" pitchFamily="34" charset="77"/>
              </a:rPr>
              <a:t>Receiving</a:t>
            </a:r>
            <a:endParaRPr lang="en-KR" b="1" dirty="0">
              <a:solidFill>
                <a:srgbClr val="0070C0"/>
              </a:solidFill>
              <a:latin typeface="Gill Sans MT" panose="020B0502020104020203" pitchFamily="34" charset="77"/>
            </a:endParaRPr>
          </a:p>
        </p:txBody>
      </p:sp>
      <p:cxnSp>
        <p:nvCxnSpPr>
          <p:cNvPr id="7" name="Straight Arrow Connector 6">
            <a:extLst>
              <a:ext uri="{FF2B5EF4-FFF2-40B4-BE49-F238E27FC236}">
                <a16:creationId xmlns:a16="http://schemas.microsoft.com/office/drawing/2014/main" id="{461F3F66-D9B0-7923-02F6-25CCF6EACFEA}"/>
              </a:ext>
            </a:extLst>
          </p:cNvPr>
          <p:cNvCxnSpPr>
            <a:cxnSpLocks/>
          </p:cNvCxnSpPr>
          <p:nvPr/>
        </p:nvCxnSpPr>
        <p:spPr>
          <a:xfrm>
            <a:off x="2777067" y="2506133"/>
            <a:ext cx="0" cy="165100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defRPr/>
            </a:pPr>
            <a:r>
              <a:rPr lang="en-US" altLang="en-US" dirty="0"/>
              <a:t>Framing (2): Flag with byte stuff</a:t>
            </a:r>
          </a:p>
        </p:txBody>
      </p:sp>
      <p:sp>
        <p:nvSpPr>
          <p:cNvPr id="17411" name="Content Placeholder 2"/>
          <p:cNvSpPr>
            <a:spLocks noGrp="1"/>
          </p:cNvSpPr>
          <p:nvPr>
            <p:ph idx="1"/>
          </p:nvPr>
        </p:nvSpPr>
        <p:spPr>
          <a:xfrm>
            <a:off x="0" y="5086124"/>
            <a:ext cx="9906000" cy="1401762"/>
          </a:xfrm>
        </p:spPr>
        <p:txBody>
          <a:bodyPr>
            <a:normAutofit lnSpcReduction="10000"/>
          </a:bodyPr>
          <a:lstStyle/>
          <a:p>
            <a:r>
              <a:rPr lang="en-US" altLang="en-US" sz="2200" dirty="0"/>
              <a:t>A frame delimited (</a:t>
            </a:r>
            <a:r>
              <a:rPr lang="en-US" altLang="en-US" sz="2200" dirty="0">
                <a:solidFill>
                  <a:srgbClr val="0070C0"/>
                </a:solidFill>
              </a:rPr>
              <a:t>split</a:t>
            </a:r>
            <a:r>
              <a:rPr lang="en-US" altLang="en-US" sz="2200" dirty="0"/>
              <a:t>) by </a:t>
            </a:r>
            <a:r>
              <a:rPr lang="en-US" altLang="en-US" sz="2200" dirty="0">
                <a:solidFill>
                  <a:srgbClr val="0070C0"/>
                </a:solidFill>
              </a:rPr>
              <a:t>flag bytes.</a:t>
            </a:r>
            <a:endParaRPr lang="en-US" altLang="en-US" sz="2200" dirty="0"/>
          </a:p>
          <a:p>
            <a:r>
              <a:rPr lang="en-US" altLang="en-US" sz="2200" dirty="0"/>
              <a:t>In </a:t>
            </a:r>
            <a:r>
              <a:rPr lang="en-US" altLang="en-US" sz="2200" dirty="0">
                <a:solidFill>
                  <a:srgbClr val="0070C0"/>
                </a:solidFill>
              </a:rPr>
              <a:t>byte stuffing</a:t>
            </a:r>
            <a:r>
              <a:rPr lang="en-US" altLang="en-US" sz="2200" dirty="0"/>
              <a:t>, a special byte called the escape character (</a:t>
            </a:r>
            <a:r>
              <a:rPr lang="en-US" altLang="en-US" sz="2200" dirty="0">
                <a:solidFill>
                  <a:srgbClr val="C00000"/>
                </a:solidFill>
              </a:rPr>
              <a:t>ESC</a:t>
            </a:r>
            <a:r>
              <a:rPr lang="en-US" altLang="en-US" sz="2200" dirty="0"/>
              <a:t>) is stuffed before every byte in the message with the </a:t>
            </a:r>
            <a:r>
              <a:rPr lang="en-US" altLang="en-US" sz="2200" dirty="0">
                <a:solidFill>
                  <a:srgbClr val="C00000"/>
                </a:solidFill>
              </a:rPr>
              <a:t>same pattern as the flag byte</a:t>
            </a:r>
            <a:r>
              <a:rPr lang="en-US" altLang="en-US" sz="2200" dirty="0"/>
              <a:t>. If the ESC sequence is found in the message byte, then another ESC byte is stuffed before it.</a:t>
            </a:r>
          </a:p>
        </p:txBody>
      </p:sp>
      <p:pic>
        <p:nvPicPr>
          <p:cNvPr id="1026" name="Picture 2" descr="Byte Stuffing Mechanism">
            <a:extLst>
              <a:ext uri="{FF2B5EF4-FFF2-40B4-BE49-F238E27FC236}">
                <a16:creationId xmlns:a16="http://schemas.microsoft.com/office/drawing/2014/main" id="{D2B77A5C-622C-6AB2-AB8D-87C154BB58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9" t="9187" r="2072" b="8119"/>
          <a:stretch/>
        </p:blipFill>
        <p:spPr bwMode="auto">
          <a:xfrm>
            <a:off x="2901647" y="1297895"/>
            <a:ext cx="4419600" cy="37882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423F75-482A-FAE8-E9F3-11D32F04C6A3}"/>
              </a:ext>
            </a:extLst>
          </p:cNvPr>
          <p:cNvSpPr txBox="1"/>
          <p:nvPr/>
        </p:nvSpPr>
        <p:spPr>
          <a:xfrm>
            <a:off x="353786" y="6427857"/>
            <a:ext cx="9780814" cy="707886"/>
          </a:xfrm>
          <a:prstGeom prst="rect">
            <a:avLst/>
          </a:prstGeom>
          <a:noFill/>
        </p:spPr>
        <p:txBody>
          <a:bodyPr wrap="square">
            <a:spAutoFit/>
          </a:bodyPr>
          <a:lstStyle/>
          <a:p>
            <a:r>
              <a:rPr lang="en-KR" sz="2000" dirty="0">
                <a:hlinkClick r:id="rId4"/>
              </a:rPr>
              <a:t>https://www.tutorialspoint.com/what-is-byte-stuffing-in-computer-networks</a:t>
            </a:r>
            <a:endParaRPr lang="en-KR" sz="2000" dirty="0"/>
          </a:p>
          <a:p>
            <a:r>
              <a:rPr lang="en-KR" sz="2000" dirty="0"/>
              <a:t>ç</a:t>
            </a:r>
          </a:p>
        </p:txBody>
      </p:sp>
      <p:sp>
        <p:nvSpPr>
          <p:cNvPr id="6" name="TextBox 5">
            <a:extLst>
              <a:ext uri="{FF2B5EF4-FFF2-40B4-BE49-F238E27FC236}">
                <a16:creationId xmlns:a16="http://schemas.microsoft.com/office/drawing/2014/main" id="{E5605E66-DC8E-2585-4BE8-63BB4E2E1E02}"/>
              </a:ext>
            </a:extLst>
          </p:cNvPr>
          <p:cNvSpPr txBox="1"/>
          <p:nvPr/>
        </p:nvSpPr>
        <p:spPr>
          <a:xfrm>
            <a:off x="7321247" y="2324421"/>
            <a:ext cx="2406348" cy="523220"/>
          </a:xfrm>
          <a:prstGeom prst="rect">
            <a:avLst/>
          </a:prstGeom>
          <a:noFill/>
        </p:spPr>
        <p:txBody>
          <a:bodyPr wrap="square">
            <a:spAutoFit/>
          </a:bodyPr>
          <a:lstStyle/>
          <a:p>
            <a:r>
              <a:rPr lang="en-US" sz="1400" b="1" i="1" dirty="0">
                <a:solidFill>
                  <a:srgbClr val="C00000"/>
                </a:solidFill>
              </a:rPr>
              <a:t>Prevent duplicate special bytes in payload message </a:t>
            </a:r>
            <a:endParaRPr lang="en-KR" sz="1400" b="1" i="1" dirty="0">
              <a:solidFill>
                <a:srgbClr val="C00000"/>
              </a:solidFill>
            </a:endParaRPr>
          </a:p>
        </p:txBody>
      </p:sp>
    </p:spTree>
    <p:extLst>
      <p:ext uri="{BB962C8B-B14F-4D97-AF65-F5344CB8AC3E}">
        <p14:creationId xmlns:p14="http://schemas.microsoft.com/office/powerpoint/2010/main" val="264207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495067"/>
            <a:ext cx="685165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p:nvPr>
        </p:nvSpPr>
        <p:spPr/>
        <p:txBody>
          <a:bodyPr/>
          <a:lstStyle/>
          <a:p>
            <a:pPr>
              <a:defRPr/>
            </a:pPr>
            <a:r>
              <a:rPr lang="en-US" altLang="en-US" dirty="0"/>
              <a:t>Framing (2): Flag with byte stuff</a:t>
            </a:r>
          </a:p>
        </p:txBody>
      </p:sp>
      <p:sp>
        <p:nvSpPr>
          <p:cNvPr id="17411" name="Content Placeholder 2"/>
          <p:cNvSpPr>
            <a:spLocks noGrp="1"/>
          </p:cNvSpPr>
          <p:nvPr>
            <p:ph idx="1"/>
          </p:nvPr>
        </p:nvSpPr>
        <p:spPr>
          <a:xfrm>
            <a:off x="0" y="5181600"/>
            <a:ext cx="9906000" cy="838200"/>
          </a:xfrm>
        </p:spPr>
        <p:txBody>
          <a:bodyPr/>
          <a:lstStyle/>
          <a:p>
            <a:r>
              <a:rPr lang="en-US" altLang="en-US" sz="2200" dirty="0"/>
              <a:t>A frame delimited (</a:t>
            </a:r>
            <a:r>
              <a:rPr lang="en-US" altLang="en-US" sz="2200" dirty="0">
                <a:solidFill>
                  <a:srgbClr val="0070C0"/>
                </a:solidFill>
              </a:rPr>
              <a:t>split</a:t>
            </a:r>
            <a:r>
              <a:rPr lang="en-US" altLang="en-US" sz="2200" dirty="0"/>
              <a:t>) by </a:t>
            </a:r>
            <a:r>
              <a:rPr lang="en-US" altLang="en-US" sz="2200" dirty="0">
                <a:solidFill>
                  <a:srgbClr val="0070C0"/>
                </a:solidFill>
              </a:rPr>
              <a:t>flag bytes</a:t>
            </a:r>
            <a:r>
              <a:rPr lang="en-US" altLang="en-US" sz="2200" dirty="0"/>
              <a:t>.</a:t>
            </a:r>
          </a:p>
          <a:p>
            <a:r>
              <a:rPr lang="en-US" altLang="en-US" sz="2200" dirty="0"/>
              <a:t>Four examples of byte sequences before and after byte stuffing.</a:t>
            </a:r>
          </a:p>
        </p:txBody>
      </p:sp>
      <p:cxnSp>
        <p:nvCxnSpPr>
          <p:cNvPr id="4" name="Straight Arrow Connector 3"/>
          <p:cNvCxnSpPr/>
          <p:nvPr/>
        </p:nvCxnSpPr>
        <p:spPr>
          <a:xfrm flipV="1">
            <a:off x="1045539" y="2194871"/>
            <a:ext cx="745435" cy="327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9403" y="2577425"/>
            <a:ext cx="1197764" cy="369332"/>
          </a:xfrm>
          <a:prstGeom prst="rect">
            <a:avLst/>
          </a:prstGeom>
          <a:noFill/>
        </p:spPr>
        <p:txBody>
          <a:bodyPr wrap="none" rtlCol="0">
            <a:spAutoFit/>
          </a:bodyPr>
          <a:lstStyle/>
          <a:p>
            <a:r>
              <a:rPr lang="en-US" sz="1800" b="1" dirty="0">
                <a:solidFill>
                  <a:srgbClr val="0070C0"/>
                </a:solidFill>
                <a:latin typeface="Gill Sans MT" panose="020B0502020104020203" pitchFamily="34" charset="0"/>
              </a:rPr>
              <a:t>10101010</a:t>
            </a:r>
          </a:p>
        </p:txBody>
      </p:sp>
      <p:sp>
        <p:nvSpPr>
          <p:cNvPr id="9" name="TextBox 8"/>
          <p:cNvSpPr txBox="1"/>
          <p:nvPr/>
        </p:nvSpPr>
        <p:spPr>
          <a:xfrm>
            <a:off x="8302704" y="2601819"/>
            <a:ext cx="1197764" cy="369332"/>
          </a:xfrm>
          <a:prstGeom prst="rect">
            <a:avLst/>
          </a:prstGeom>
          <a:noFill/>
        </p:spPr>
        <p:txBody>
          <a:bodyPr wrap="none" rtlCol="0">
            <a:spAutoFit/>
          </a:bodyPr>
          <a:lstStyle/>
          <a:p>
            <a:r>
              <a:rPr lang="en-US" sz="1800" b="1" dirty="0">
                <a:solidFill>
                  <a:srgbClr val="0070C0"/>
                </a:solidFill>
                <a:latin typeface="Gill Sans MT" panose="020B0502020104020203" pitchFamily="34" charset="0"/>
              </a:rPr>
              <a:t>10101010</a:t>
            </a:r>
          </a:p>
        </p:txBody>
      </p:sp>
      <p:cxnSp>
        <p:nvCxnSpPr>
          <p:cNvPr id="7" name="Straight Arrow Connector 6"/>
          <p:cNvCxnSpPr/>
          <p:nvPr/>
        </p:nvCxnSpPr>
        <p:spPr>
          <a:xfrm flipH="1" flipV="1">
            <a:off x="7813592" y="2194871"/>
            <a:ext cx="532298" cy="327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0DACA8-3B7E-B212-54FE-5ECB57D286A5}"/>
              </a:ext>
            </a:extLst>
          </p:cNvPr>
          <p:cNvSpPr txBox="1"/>
          <p:nvPr/>
        </p:nvSpPr>
        <p:spPr>
          <a:xfrm>
            <a:off x="353786" y="6427857"/>
            <a:ext cx="9780814" cy="400110"/>
          </a:xfrm>
          <a:prstGeom prst="rect">
            <a:avLst/>
          </a:prstGeom>
          <a:noFill/>
        </p:spPr>
        <p:txBody>
          <a:bodyPr wrap="square">
            <a:spAutoFit/>
          </a:bodyPr>
          <a:lstStyle/>
          <a:p>
            <a:r>
              <a:rPr lang="en-KR" sz="2000" dirty="0">
                <a:hlinkClick r:id="rId4"/>
              </a:rPr>
              <a:t>https://www.tutorialspoint.com/what-is-byte-stuffing-in-computer-networks</a:t>
            </a:r>
            <a:endParaRPr lang="en-K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defRPr/>
            </a:pPr>
            <a:r>
              <a:rPr lang="en-US" altLang="en-US" dirty="0"/>
              <a:t>Framing (3): Flag with bit stuff</a:t>
            </a:r>
          </a:p>
        </p:txBody>
      </p:sp>
      <p:sp>
        <p:nvSpPr>
          <p:cNvPr id="18435" name="Content Placeholder 2"/>
          <p:cNvSpPr>
            <a:spLocks noGrp="1"/>
          </p:cNvSpPr>
          <p:nvPr>
            <p:ph idx="1"/>
          </p:nvPr>
        </p:nvSpPr>
        <p:spPr>
          <a:xfrm>
            <a:off x="134660" y="4224547"/>
            <a:ext cx="9906000" cy="838200"/>
          </a:xfrm>
        </p:spPr>
        <p:txBody>
          <a:bodyPr>
            <a:normAutofit/>
          </a:bodyPr>
          <a:lstStyle/>
          <a:p>
            <a:pPr algn="ctr">
              <a:buFontTx/>
              <a:buNone/>
            </a:pPr>
            <a:r>
              <a:rPr lang="en-US" altLang="en-US" sz="2200" dirty="0"/>
              <a:t>Bit stuffing. </a:t>
            </a:r>
            <a:r>
              <a:rPr lang="en-US" altLang="en-US" sz="2200" dirty="0">
                <a:solidFill>
                  <a:srgbClr val="0033CC"/>
                </a:solidFill>
              </a:rPr>
              <a:t>(a) </a:t>
            </a:r>
            <a:r>
              <a:rPr lang="en-US" altLang="en-US" sz="2200" dirty="0"/>
              <a:t>The original data. </a:t>
            </a:r>
            <a:r>
              <a:rPr lang="en-US" altLang="en-US" sz="2200" dirty="0">
                <a:solidFill>
                  <a:srgbClr val="0033CC"/>
                </a:solidFill>
              </a:rPr>
              <a:t>(b) </a:t>
            </a:r>
            <a:r>
              <a:rPr lang="en-US" altLang="en-US" sz="2200" dirty="0"/>
              <a:t>The data as they appear on</a:t>
            </a:r>
          </a:p>
          <a:p>
            <a:pPr algn="ctr">
              <a:buFontTx/>
              <a:buNone/>
            </a:pPr>
            <a:r>
              <a:rPr lang="en-US" altLang="en-US" sz="2200" dirty="0"/>
              <a:t>the line. </a:t>
            </a:r>
            <a:r>
              <a:rPr lang="en-US" altLang="en-US" sz="2200" dirty="0">
                <a:solidFill>
                  <a:srgbClr val="0033CC"/>
                </a:solidFill>
              </a:rPr>
              <a:t>(c) </a:t>
            </a:r>
            <a:r>
              <a:rPr lang="en-US" altLang="en-US" sz="2200" dirty="0"/>
              <a:t>The data as they are stored in the receiver’s memory after destuffing.</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905001"/>
            <a:ext cx="6003793"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68800" y="2652889"/>
            <a:ext cx="180622" cy="399874"/>
          </a:xfrm>
          <a:prstGeom prst="rect">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41244" y="2672204"/>
            <a:ext cx="180622" cy="399874"/>
          </a:xfrm>
          <a:prstGeom prst="rect">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47555" y="2652889"/>
            <a:ext cx="180622" cy="399874"/>
          </a:xfrm>
          <a:prstGeom prst="rect">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2037A29-7E85-829F-845A-A925F14EABD0}"/>
              </a:ext>
            </a:extLst>
          </p:cNvPr>
          <p:cNvSpPr txBox="1"/>
          <p:nvPr/>
        </p:nvSpPr>
        <p:spPr>
          <a:xfrm>
            <a:off x="360639" y="5251812"/>
            <a:ext cx="9184721" cy="1015663"/>
          </a:xfrm>
          <a:prstGeom prst="rect">
            <a:avLst/>
          </a:prstGeom>
          <a:noFill/>
        </p:spPr>
        <p:txBody>
          <a:bodyPr wrap="square">
            <a:spAutoFit/>
          </a:bodyPr>
          <a:lstStyle/>
          <a:p>
            <a:pPr algn="just"/>
            <a:r>
              <a:rPr lang="en-US" sz="2000" b="0" i="0" dirty="0">
                <a:solidFill>
                  <a:srgbClr val="000000"/>
                </a:solidFill>
                <a:effectLst/>
                <a:latin typeface="Nunito" pitchFamily="2" charset="77"/>
              </a:rPr>
              <a:t>Whenever a 0 bit is followed by five consecutive 1bits in the message, an extra 0 bit is stuffed at the end of the five 1s. When the receiver receives the message, it removes the stuffed 0s after each sequence of five 1s. </a:t>
            </a:r>
          </a:p>
        </p:txBody>
      </p:sp>
      <p:sp>
        <p:nvSpPr>
          <p:cNvPr id="8" name="TextBox 7">
            <a:extLst>
              <a:ext uri="{FF2B5EF4-FFF2-40B4-BE49-F238E27FC236}">
                <a16:creationId xmlns:a16="http://schemas.microsoft.com/office/drawing/2014/main" id="{01C638C3-308D-EA88-B25F-DA77C23359CA}"/>
              </a:ext>
            </a:extLst>
          </p:cNvPr>
          <p:cNvSpPr txBox="1"/>
          <p:nvPr/>
        </p:nvSpPr>
        <p:spPr>
          <a:xfrm>
            <a:off x="495300" y="6383307"/>
            <a:ext cx="7746597" cy="400110"/>
          </a:xfrm>
          <a:prstGeom prst="rect">
            <a:avLst/>
          </a:prstGeom>
          <a:noFill/>
        </p:spPr>
        <p:txBody>
          <a:bodyPr wrap="square">
            <a:spAutoFit/>
          </a:bodyPr>
          <a:lstStyle/>
          <a:p>
            <a:r>
              <a:rPr lang="en-KR" sz="2000" dirty="0">
                <a:hlinkClick r:id="rId3"/>
              </a:rPr>
              <a:t>https://www.tutorialspoint.com/what-is-bit-stuffing-in-computer-networks</a:t>
            </a:r>
            <a:endParaRPr lang="en-KR" sz="2000" dirty="0"/>
          </a:p>
        </p:txBody>
      </p:sp>
      <p:sp>
        <p:nvSpPr>
          <p:cNvPr id="5" name="TextBox 4">
            <a:extLst>
              <a:ext uri="{FF2B5EF4-FFF2-40B4-BE49-F238E27FC236}">
                <a16:creationId xmlns:a16="http://schemas.microsoft.com/office/drawing/2014/main" id="{57FCE6EF-3C40-3498-6141-13FC4BFAE37A}"/>
              </a:ext>
            </a:extLst>
          </p:cNvPr>
          <p:cNvSpPr txBox="1"/>
          <p:nvPr/>
        </p:nvSpPr>
        <p:spPr>
          <a:xfrm>
            <a:off x="7653866" y="2677157"/>
            <a:ext cx="2223437" cy="523220"/>
          </a:xfrm>
          <a:prstGeom prst="rect">
            <a:avLst/>
          </a:prstGeom>
          <a:noFill/>
        </p:spPr>
        <p:txBody>
          <a:bodyPr wrap="square">
            <a:spAutoFit/>
          </a:bodyPr>
          <a:lstStyle/>
          <a:p>
            <a:r>
              <a:rPr lang="en-US" sz="1400" b="1" i="1" dirty="0">
                <a:solidFill>
                  <a:srgbClr val="C00000"/>
                </a:solidFill>
              </a:rPr>
              <a:t>Prevent duplicate flag bit pattern in payload message </a:t>
            </a:r>
            <a:endParaRPr lang="en-KR" sz="1400" b="1" i="1" dirty="0">
              <a:solidFill>
                <a:srgbClr val="C00000"/>
              </a:solidFill>
            </a:endParaRPr>
          </a:p>
        </p:txBody>
      </p:sp>
      <p:pic>
        <p:nvPicPr>
          <p:cNvPr id="1026" name="Picture 2">
            <a:extLst>
              <a:ext uri="{FF2B5EF4-FFF2-40B4-BE49-F238E27FC236}">
                <a16:creationId xmlns:a16="http://schemas.microsoft.com/office/drawing/2014/main" id="{BE7B8114-9CB8-4A5D-7459-A113DD1B65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68" t="26532" r="7975" b="21935"/>
          <a:stretch/>
        </p:blipFill>
        <p:spPr bwMode="auto">
          <a:xfrm>
            <a:off x="1825510" y="1200928"/>
            <a:ext cx="6003794" cy="811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Framing (4): Physical layer coding violations</a:t>
            </a:r>
            <a:endParaRPr lang="en-US" dirty="0"/>
          </a:p>
        </p:txBody>
      </p:sp>
      <p:sp>
        <p:nvSpPr>
          <p:cNvPr id="3" name="Content Placeholder 2"/>
          <p:cNvSpPr>
            <a:spLocks noGrp="1"/>
          </p:cNvSpPr>
          <p:nvPr>
            <p:ph idx="1"/>
          </p:nvPr>
        </p:nvSpPr>
        <p:spPr/>
        <p:txBody>
          <a:bodyPr/>
          <a:lstStyle/>
          <a:p>
            <a:r>
              <a:rPr lang="en-US" dirty="0"/>
              <a:t>This method is only applicable to networks in which the encoding on the physical medium contains some redundancy. </a:t>
            </a:r>
          </a:p>
          <a:p>
            <a:pPr lvl="1"/>
            <a:r>
              <a:rPr lang="en-US" dirty="0"/>
              <a:t>For example, some LANs </a:t>
            </a:r>
            <a:r>
              <a:rPr lang="en-US" dirty="0">
                <a:solidFill>
                  <a:srgbClr val="0070C0"/>
                </a:solidFill>
              </a:rPr>
              <a:t>encode 1 bit of data by using 2 physical bits</a:t>
            </a:r>
            <a:r>
              <a:rPr lang="en-US" dirty="0"/>
              <a:t>. Normally, a 1 bit is a </a:t>
            </a:r>
            <a:r>
              <a:rPr lang="en-US" dirty="0">
                <a:solidFill>
                  <a:srgbClr val="0070C0"/>
                </a:solidFill>
              </a:rPr>
              <a:t>high-low pair </a:t>
            </a:r>
            <a:r>
              <a:rPr lang="en-US" dirty="0"/>
              <a:t>and a 0 bit is a </a:t>
            </a:r>
            <a:r>
              <a:rPr lang="en-US" dirty="0">
                <a:solidFill>
                  <a:srgbClr val="0070C0"/>
                </a:solidFill>
              </a:rPr>
              <a:t>low-high pair</a:t>
            </a:r>
            <a:r>
              <a:rPr lang="en-US" dirty="0"/>
              <a:t>.</a:t>
            </a:r>
          </a:p>
          <a:p>
            <a:r>
              <a:rPr lang="en-US" dirty="0">
                <a:solidFill>
                  <a:srgbClr val="C00000"/>
                </a:solidFill>
              </a:rPr>
              <a:t>11</a:t>
            </a:r>
            <a:r>
              <a:rPr lang="en-US" dirty="0"/>
              <a:t> or </a:t>
            </a:r>
            <a:r>
              <a:rPr lang="en-US" dirty="0">
                <a:solidFill>
                  <a:srgbClr val="C00000"/>
                </a:solidFill>
              </a:rPr>
              <a:t>00</a:t>
            </a:r>
            <a:r>
              <a:rPr lang="en-US" dirty="0"/>
              <a:t> are not used for data but are used for </a:t>
            </a:r>
            <a:r>
              <a:rPr lang="en-US" dirty="0">
                <a:solidFill>
                  <a:srgbClr val="C00000"/>
                </a:solidFill>
              </a:rPr>
              <a:t>delimiting (splitting) frames </a:t>
            </a:r>
            <a:r>
              <a:rPr lang="en-US" dirty="0"/>
              <a:t>in some protocols.</a:t>
            </a:r>
          </a:p>
          <a:p>
            <a:endParaRPr lang="en-US" dirty="0"/>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17</a:t>
            </a:fld>
            <a:endParaRPr lang="en-US" altLang="en-US"/>
          </a:p>
        </p:txBody>
      </p:sp>
    </p:spTree>
    <p:extLst>
      <p:ext uri="{BB962C8B-B14F-4D97-AF65-F5344CB8AC3E}">
        <p14:creationId xmlns:p14="http://schemas.microsoft.com/office/powerpoint/2010/main" val="163518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Computer networks, Chapter 3, p.252</a:t>
            </a:r>
          </a:p>
          <a:p>
            <a:pPr lvl="1"/>
            <a:r>
              <a:rPr lang="en-US" dirty="0"/>
              <a:t>Exercise 2</a:t>
            </a:r>
          </a:p>
          <a:p>
            <a:pPr lvl="1"/>
            <a:r>
              <a:rPr lang="en-US" dirty="0"/>
              <a:t>Exercise 6</a:t>
            </a:r>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18</a:t>
            </a:fld>
            <a:endParaRPr lang="en-US" altLang="en-US"/>
          </a:p>
        </p:txBody>
      </p:sp>
      <p:pic>
        <p:nvPicPr>
          <p:cNvPr id="5" name="Picture 4">
            <a:extLst>
              <a:ext uri="{FF2B5EF4-FFF2-40B4-BE49-F238E27FC236}">
                <a16:creationId xmlns:a16="http://schemas.microsoft.com/office/drawing/2014/main" id="{8A66A6C4-752A-894E-4DB0-3CDAF58EEB5F}"/>
              </a:ext>
            </a:extLst>
          </p:cNvPr>
          <p:cNvPicPr>
            <a:picLocks noChangeAspect="1"/>
          </p:cNvPicPr>
          <p:nvPr/>
        </p:nvPicPr>
        <p:blipFill>
          <a:blip r:embed="rId2"/>
          <a:stretch>
            <a:fillRect/>
          </a:stretch>
        </p:blipFill>
        <p:spPr>
          <a:xfrm>
            <a:off x="1066800" y="2769340"/>
            <a:ext cx="8703798" cy="2032164"/>
          </a:xfrm>
          <a:prstGeom prst="rect">
            <a:avLst/>
          </a:prstGeom>
        </p:spPr>
      </p:pic>
      <p:pic>
        <p:nvPicPr>
          <p:cNvPr id="6" name="Picture 5">
            <a:extLst>
              <a:ext uri="{FF2B5EF4-FFF2-40B4-BE49-F238E27FC236}">
                <a16:creationId xmlns:a16="http://schemas.microsoft.com/office/drawing/2014/main" id="{3B9131FE-AEB8-C8A8-61E6-616F34C6A33C}"/>
              </a:ext>
            </a:extLst>
          </p:cNvPr>
          <p:cNvPicPr>
            <a:picLocks noChangeAspect="1"/>
          </p:cNvPicPr>
          <p:nvPr/>
        </p:nvPicPr>
        <p:blipFill>
          <a:blip r:embed="rId3"/>
          <a:stretch>
            <a:fillRect/>
          </a:stretch>
        </p:blipFill>
        <p:spPr>
          <a:xfrm>
            <a:off x="1128749" y="5018312"/>
            <a:ext cx="8743976" cy="685802"/>
          </a:xfrm>
          <a:prstGeom prst="rect">
            <a:avLst/>
          </a:prstGeom>
        </p:spPr>
      </p:pic>
    </p:spTree>
    <p:extLst>
      <p:ext uri="{BB962C8B-B14F-4D97-AF65-F5344CB8AC3E}">
        <p14:creationId xmlns:p14="http://schemas.microsoft.com/office/powerpoint/2010/main" val="771676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5"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5936" y="1151915"/>
            <a:ext cx="6437181"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77850" y="1600200"/>
            <a:ext cx="4249606" cy="4648200"/>
          </a:xfrm>
        </p:spPr>
        <p:txBody>
          <a:bodyPr>
            <a:normAutofit/>
          </a:bodyPr>
          <a:lstStyle/>
          <a:p>
            <a:pPr marL="457200" indent="-457200">
              <a:buFont typeface="Wingdings" charset="0"/>
              <a:buNone/>
              <a:defRPr/>
            </a:pPr>
            <a:r>
              <a:rPr lang="en-US" dirty="0">
                <a:solidFill>
                  <a:srgbClr val="000099"/>
                </a:solidFill>
                <a:latin typeface="Gill Sans MT" charset="0"/>
                <a:cs typeface="+mn-cs"/>
              </a:rPr>
              <a:t>6.1</a:t>
            </a:r>
            <a:r>
              <a:rPr lang="en-US" dirty="0">
                <a:solidFill>
                  <a:srgbClr val="CC0000"/>
                </a:solidFill>
                <a:latin typeface="Gill Sans MT" charset="0"/>
                <a:cs typeface="+mn-cs"/>
              </a:rPr>
              <a:t> </a:t>
            </a:r>
            <a:r>
              <a:rPr lang="en-US" dirty="0">
                <a:latin typeface="Gill Sans MT" charset="0"/>
                <a:cs typeface="+mn-cs"/>
              </a:rPr>
              <a:t>introduction, services</a:t>
            </a:r>
          </a:p>
          <a:p>
            <a:pPr marL="457200" indent="-457200">
              <a:buFont typeface="Wingdings" charset="0"/>
              <a:buNone/>
              <a:defRPr/>
            </a:pPr>
            <a:r>
              <a:rPr lang="en-US" dirty="0">
                <a:latin typeface="Gill Sans MT" charset="0"/>
              </a:rPr>
              <a:t>6.2 framing</a:t>
            </a:r>
            <a:endParaRPr lang="en-US" dirty="0">
              <a:latin typeface="Gill Sans MT" charset="0"/>
              <a:cs typeface="+mn-cs"/>
            </a:endParaRPr>
          </a:p>
          <a:p>
            <a:pPr marL="457200" indent="-457200">
              <a:buFont typeface="Wingdings" charset="0"/>
              <a:buNone/>
              <a:defRPr/>
            </a:pPr>
            <a:r>
              <a:rPr lang="en-US" dirty="0">
                <a:solidFill>
                  <a:srgbClr val="CC0000"/>
                </a:solidFill>
                <a:latin typeface="Gill Sans MT" charset="0"/>
                <a:cs typeface="+mn-cs"/>
              </a:rPr>
              <a:t>6.3 error detection, correction </a:t>
            </a:r>
          </a:p>
          <a:p>
            <a:pPr marL="457200" indent="-457200">
              <a:buFont typeface="Wingdings" charset="0"/>
              <a:buNone/>
              <a:defRPr/>
            </a:pPr>
            <a:r>
              <a:rPr lang="en-US" dirty="0">
                <a:latin typeface="Gill Sans MT" charset="0"/>
              </a:rPr>
              <a:t>6.4 elementary data link protocols</a:t>
            </a:r>
          </a:p>
        </p:txBody>
      </p:sp>
      <p:sp>
        <p:nvSpPr>
          <p:cNvPr id="8"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19</a:t>
            </a:fld>
            <a:endParaRPr lang="en-US" sz="1200" dirty="0">
              <a:latin typeface="Tahoma" charset="0"/>
            </a:endParaRPr>
          </a:p>
        </p:txBody>
      </p:sp>
      <p:sp>
        <p:nvSpPr>
          <p:cNvPr id="9"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225149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93" y="1039813"/>
            <a:ext cx="7786444" cy="18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Grp="1" noChangeArrowheads="1"/>
          </p:cNvSpPr>
          <p:nvPr>
            <p:ph type="title"/>
          </p:nvPr>
        </p:nvSpPr>
        <p:spPr/>
        <p:txBody>
          <a:bodyPr/>
          <a:lstStyle/>
          <a:p>
            <a:pPr>
              <a:defRPr/>
            </a:pPr>
            <a:r>
              <a:rPr lang="en-US" dirty="0">
                <a:latin typeface="Gill Sans MT" charset="0"/>
                <a:cs typeface="+mj-cs"/>
              </a:rPr>
              <a:t>Chapter </a:t>
            </a:r>
            <a:r>
              <a:rPr lang="en-US" dirty="0">
                <a:latin typeface="Gill Sans MT" charset="0"/>
              </a:rPr>
              <a:t>3</a:t>
            </a:r>
            <a:r>
              <a:rPr lang="en-US" dirty="0">
                <a:latin typeface="Gill Sans MT" charset="0"/>
                <a:cs typeface="+mj-cs"/>
              </a:rPr>
              <a:t>: Data Link layer</a:t>
            </a:r>
          </a:p>
        </p:txBody>
      </p:sp>
      <p:sp>
        <p:nvSpPr>
          <p:cNvPr id="2054" name="Rectangle 3"/>
          <p:cNvSpPr>
            <a:spLocks noGrp="1" noChangeArrowheads="1"/>
          </p:cNvSpPr>
          <p:nvPr>
            <p:ph type="body" sz="half" idx="1"/>
          </p:nvPr>
        </p:nvSpPr>
        <p:spPr>
          <a:xfrm>
            <a:off x="577851" y="1371600"/>
            <a:ext cx="7914481" cy="4648200"/>
          </a:xfrm>
        </p:spPr>
        <p:txBody>
          <a:bodyPr/>
          <a:lstStyle/>
          <a:p>
            <a:pPr>
              <a:buFont typeface="Wingdings" charset="0"/>
              <a:buNone/>
              <a:defRPr/>
            </a:pPr>
            <a:r>
              <a:rPr lang="en-US" sz="3200" i="1" dirty="0">
                <a:solidFill>
                  <a:srgbClr val="990033"/>
                </a:solidFill>
                <a:latin typeface="Gill Sans MT" charset="0"/>
                <a:cs typeface="+mn-cs"/>
              </a:rPr>
              <a:t>our goals:</a:t>
            </a:r>
            <a:r>
              <a:rPr lang="en-US" sz="3200" i="1" dirty="0">
                <a:solidFill>
                  <a:srgbClr val="FF0000"/>
                </a:solidFill>
                <a:latin typeface="Gill Sans MT" charset="0"/>
                <a:cs typeface="+mn-cs"/>
              </a:rPr>
              <a:t> </a:t>
            </a:r>
          </a:p>
          <a:p>
            <a:pPr>
              <a:defRPr/>
            </a:pPr>
            <a:r>
              <a:rPr lang="en-US" dirty="0">
                <a:latin typeface="Gill Sans MT" charset="0"/>
                <a:cs typeface="+mn-cs"/>
              </a:rPr>
              <a:t>understand principles behind link layer services:</a:t>
            </a:r>
          </a:p>
          <a:p>
            <a:pPr lvl="1">
              <a:defRPr/>
            </a:pPr>
            <a:r>
              <a:rPr lang="en-US" dirty="0">
                <a:solidFill>
                  <a:srgbClr val="C00000"/>
                </a:solidFill>
                <a:latin typeface="Gill Sans MT" charset="0"/>
              </a:rPr>
              <a:t>framing</a:t>
            </a:r>
          </a:p>
          <a:p>
            <a:pPr lvl="1">
              <a:defRPr/>
            </a:pPr>
            <a:r>
              <a:rPr lang="en-US" dirty="0">
                <a:solidFill>
                  <a:srgbClr val="C00000"/>
                </a:solidFill>
                <a:latin typeface="Gill Sans MT" charset="0"/>
              </a:rPr>
              <a:t>error detection, correction</a:t>
            </a:r>
          </a:p>
          <a:p>
            <a:pPr lvl="1">
              <a:defRPr/>
            </a:pPr>
            <a:r>
              <a:rPr lang="en-US" dirty="0">
                <a:latin typeface="Gill Sans MT" charset="0"/>
              </a:rPr>
              <a:t>sharing a broadcast channel: multiple access</a:t>
            </a:r>
          </a:p>
          <a:p>
            <a:pPr lvl="1">
              <a:defRPr/>
            </a:pPr>
            <a:r>
              <a:rPr lang="en-US" dirty="0">
                <a:latin typeface="Gill Sans MT" charset="0"/>
              </a:rPr>
              <a:t>link layer addressing (MAC address)</a:t>
            </a:r>
          </a:p>
          <a:p>
            <a:pPr lvl="1">
              <a:defRPr/>
            </a:pPr>
            <a:r>
              <a:rPr lang="en-US" dirty="0">
                <a:latin typeface="Gill Sans MT" charset="0"/>
              </a:rPr>
              <a:t>local area networks: Ethernet, VLANs</a:t>
            </a:r>
          </a:p>
          <a:p>
            <a:pPr>
              <a:defRPr/>
            </a:pPr>
            <a:r>
              <a:rPr lang="en-US" dirty="0">
                <a:latin typeface="Gill Sans MT" charset="0"/>
                <a:cs typeface="+mn-cs"/>
              </a:rPr>
              <a:t>instantiation, implementation of various link layer technologies</a:t>
            </a:r>
          </a:p>
        </p:txBody>
      </p:sp>
      <p:sp>
        <p:nvSpPr>
          <p:cNvPr id="7"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a:t>
            </a:fld>
            <a:endParaRPr lang="en-US" sz="1200" dirty="0">
              <a:latin typeface="Tahoma" charset="0"/>
            </a:endParaRPr>
          </a:p>
        </p:txBody>
      </p:sp>
      <p:sp>
        <p:nvSpPr>
          <p:cNvPr id="8"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210757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77850" y="244475"/>
            <a:ext cx="8420100" cy="1016000"/>
          </a:xfrm>
        </p:spPr>
        <p:txBody>
          <a:bodyPr/>
          <a:lstStyle/>
          <a:p>
            <a:pPr>
              <a:defRPr/>
            </a:pPr>
            <a:r>
              <a:rPr lang="en-US" dirty="0">
                <a:latin typeface="Gill Sans MT" charset="0"/>
                <a:cs typeface="+mj-cs"/>
              </a:rPr>
              <a:t>Error detection</a:t>
            </a:r>
          </a:p>
        </p:txBody>
      </p:sp>
      <p:pic>
        <p:nvPicPr>
          <p:cNvPr id="60420" name="Picture 3" descr="521 Error Detect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9725" y="3322638"/>
            <a:ext cx="6143096"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4"/>
          <p:cNvSpPr txBox="1">
            <a:spLocks noChangeArrowheads="1"/>
          </p:cNvSpPr>
          <p:nvPr/>
        </p:nvSpPr>
        <p:spPr bwMode="auto">
          <a:xfrm>
            <a:off x="577850" y="1312864"/>
            <a:ext cx="902546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000" b="1" i="0" dirty="0">
                <a:latin typeface="Arial" charset="0"/>
                <a:cs typeface="+mn-cs"/>
              </a:rPr>
              <a:t>EDC</a:t>
            </a:r>
            <a:r>
              <a:rPr lang="en-US" sz="2000" i="0" dirty="0">
                <a:latin typeface="Arial" charset="0"/>
                <a:cs typeface="+mn-cs"/>
              </a:rPr>
              <a:t>: </a:t>
            </a:r>
            <a:r>
              <a:rPr lang="en-US" sz="2000" i="0" dirty="0">
                <a:solidFill>
                  <a:srgbClr val="C00000"/>
                </a:solidFill>
                <a:latin typeface="Arial" charset="0"/>
                <a:cs typeface="+mn-cs"/>
              </a:rPr>
              <a:t>Error Detection and Correction bits </a:t>
            </a:r>
            <a:r>
              <a:rPr lang="en-US" sz="2000" i="0" dirty="0">
                <a:latin typeface="Arial" charset="0"/>
                <a:cs typeface="+mn-cs"/>
              </a:rPr>
              <a:t>(</a:t>
            </a:r>
            <a:r>
              <a:rPr lang="en-US" sz="2000" b="1" i="0" dirty="0">
                <a:latin typeface="Arial" charset="0"/>
                <a:cs typeface="+mn-cs"/>
              </a:rPr>
              <a:t>redundancy</a:t>
            </a:r>
            <a:r>
              <a:rPr lang="en-US" sz="2000" i="0" dirty="0">
                <a:latin typeface="Arial" charset="0"/>
                <a:cs typeface="+mn-cs"/>
              </a:rPr>
              <a:t>)</a:t>
            </a:r>
          </a:p>
          <a:p>
            <a:pPr>
              <a:defRPr/>
            </a:pPr>
            <a:r>
              <a:rPr lang="en-US" sz="2000" b="1" i="0" dirty="0">
                <a:latin typeface="Arial" charset="0"/>
                <a:cs typeface="+mn-cs"/>
              </a:rPr>
              <a:t>D</a:t>
            </a:r>
            <a:r>
              <a:rPr lang="en-US" sz="2000" i="0" dirty="0">
                <a:latin typeface="Arial" charset="0"/>
                <a:cs typeface="+mn-cs"/>
              </a:rPr>
              <a:t>     : Data protected by error checking, may include header fields </a:t>
            </a:r>
            <a:br>
              <a:rPr lang="en-US" sz="2000" i="0" dirty="0">
                <a:latin typeface="Arial" charset="0"/>
                <a:cs typeface="+mn-cs"/>
              </a:rPr>
            </a:br>
            <a:endParaRPr lang="en-US" sz="2000" i="0" dirty="0">
              <a:latin typeface="Arial" charset="0"/>
              <a:cs typeface="+mn-cs"/>
            </a:endParaRPr>
          </a:p>
          <a:p>
            <a:pPr>
              <a:buFontTx/>
              <a:buChar char="•"/>
              <a:defRPr/>
            </a:pPr>
            <a:r>
              <a:rPr lang="en-US" sz="2000" i="0" dirty="0">
                <a:latin typeface="Arial" charset="0"/>
                <a:cs typeface="+mn-cs"/>
              </a:rPr>
              <a:t> </a:t>
            </a:r>
            <a:r>
              <a:rPr lang="en-US" sz="2000" b="1" i="0" dirty="0">
                <a:latin typeface="Arial" charset="0"/>
                <a:cs typeface="+mn-cs"/>
              </a:rPr>
              <a:t>Error detection </a:t>
            </a:r>
            <a:r>
              <a:rPr lang="en-US" sz="2000" b="1" i="0" dirty="0">
                <a:solidFill>
                  <a:srgbClr val="0070C0"/>
                </a:solidFill>
                <a:latin typeface="Arial" charset="0"/>
                <a:cs typeface="+mn-cs"/>
              </a:rPr>
              <a:t>not 100% reliable</a:t>
            </a:r>
            <a:r>
              <a:rPr lang="en-US" sz="2000" b="1" i="0" dirty="0">
                <a:latin typeface="Arial" charset="0"/>
                <a:cs typeface="+mn-cs"/>
              </a:rPr>
              <a:t>!</a:t>
            </a:r>
          </a:p>
          <a:p>
            <a:pPr lvl="1">
              <a:buFontTx/>
              <a:buChar char="•"/>
              <a:defRPr/>
            </a:pPr>
            <a:r>
              <a:rPr lang="en-US" sz="2000" i="0" dirty="0">
                <a:latin typeface="Arial" charset="0"/>
                <a:cs typeface="+mn-cs"/>
              </a:rPr>
              <a:t> protocol may </a:t>
            </a:r>
            <a:r>
              <a:rPr lang="en-US" sz="2000" i="0" dirty="0">
                <a:solidFill>
                  <a:srgbClr val="0070C0"/>
                </a:solidFill>
                <a:latin typeface="Arial" charset="0"/>
                <a:cs typeface="+mn-cs"/>
              </a:rPr>
              <a:t>miss</a:t>
            </a:r>
            <a:r>
              <a:rPr lang="en-US" sz="2000" i="0" dirty="0">
                <a:latin typeface="Arial" charset="0"/>
                <a:cs typeface="+mn-cs"/>
              </a:rPr>
              <a:t> some errors, but </a:t>
            </a:r>
            <a:r>
              <a:rPr lang="en-US" sz="2000" i="0" dirty="0">
                <a:solidFill>
                  <a:srgbClr val="0070C0"/>
                </a:solidFill>
                <a:latin typeface="Arial" charset="0"/>
                <a:cs typeface="+mn-cs"/>
              </a:rPr>
              <a:t>rarely</a:t>
            </a:r>
          </a:p>
          <a:p>
            <a:pPr lvl="1">
              <a:buFontTx/>
              <a:buChar char="•"/>
              <a:defRPr/>
            </a:pPr>
            <a:r>
              <a:rPr lang="en-US" sz="2000" i="0" dirty="0">
                <a:latin typeface="Arial" charset="0"/>
                <a:cs typeface="+mn-cs"/>
              </a:rPr>
              <a:t> larger EDC field yields better detection and correction</a:t>
            </a:r>
          </a:p>
        </p:txBody>
      </p:sp>
      <p:sp>
        <p:nvSpPr>
          <p:cNvPr id="11271" name="Rectangle 6"/>
          <p:cNvSpPr>
            <a:spLocks noChangeArrowheads="1"/>
          </p:cNvSpPr>
          <p:nvPr/>
        </p:nvSpPr>
        <p:spPr bwMode="auto">
          <a:xfrm>
            <a:off x="5833534" y="3916363"/>
            <a:ext cx="190897"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1272" name="Text Box 5"/>
          <p:cNvSpPr txBox="1">
            <a:spLocks noChangeArrowheads="1"/>
          </p:cNvSpPr>
          <p:nvPr/>
        </p:nvSpPr>
        <p:spPr bwMode="auto">
          <a:xfrm>
            <a:off x="5171415" y="3873500"/>
            <a:ext cx="950901"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otherwise</a:t>
            </a:r>
          </a:p>
        </p:txBody>
      </p:sp>
      <p:pic>
        <p:nvPicPr>
          <p:cNvPr id="60424" name="Picture 7" descr="underline_base"/>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98361" y="1074038"/>
            <a:ext cx="4048504" cy="1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20</a:t>
            </a:fld>
            <a:endParaRPr lang="en-US" sz="1200" dirty="0">
              <a:latin typeface="Tahoma" charset="0"/>
            </a:endParaRPr>
          </a:p>
        </p:txBody>
      </p:sp>
      <p:sp>
        <p:nvSpPr>
          <p:cNvPr id="11"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16905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MT" charset="0"/>
              </a:rPr>
              <a:t>Error detection</a:t>
            </a:r>
            <a:endParaRPr lang="en-US" dirty="0"/>
          </a:p>
        </p:txBody>
      </p:sp>
      <p:sp>
        <p:nvSpPr>
          <p:cNvPr id="3" name="Content Placeholder 2"/>
          <p:cNvSpPr>
            <a:spLocks noGrp="1"/>
          </p:cNvSpPr>
          <p:nvPr>
            <p:ph idx="1"/>
          </p:nvPr>
        </p:nvSpPr>
        <p:spPr/>
        <p:txBody>
          <a:bodyPr/>
          <a:lstStyle/>
          <a:p>
            <a:r>
              <a:rPr lang="en-US" dirty="0"/>
              <a:t>Parity check</a:t>
            </a:r>
          </a:p>
          <a:p>
            <a:r>
              <a:rPr lang="en-US" dirty="0"/>
              <a:t>Internet checksum</a:t>
            </a:r>
          </a:p>
          <a:p>
            <a:r>
              <a:rPr lang="en-US" dirty="0"/>
              <a:t>Cyclic redundancy check (CRC)</a:t>
            </a:r>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21</a:t>
            </a:fld>
            <a:endParaRPr lang="en-US" altLang="en-US"/>
          </a:p>
        </p:txBody>
      </p:sp>
      <p:pic>
        <p:nvPicPr>
          <p:cNvPr id="5" name="Picture 7" descr="underline_base"/>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46576" y="1146227"/>
            <a:ext cx="4048504" cy="1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033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11"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2246" y="936625"/>
            <a:ext cx="3960681"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
          <p:cNvSpPr>
            <a:spLocks noGrp="1" noChangeArrowheads="1"/>
          </p:cNvSpPr>
          <p:nvPr>
            <p:ph type="title"/>
          </p:nvPr>
        </p:nvSpPr>
        <p:spPr>
          <a:xfrm>
            <a:off x="509058" y="285750"/>
            <a:ext cx="5778500" cy="838200"/>
          </a:xfrm>
        </p:spPr>
        <p:txBody>
          <a:bodyPr/>
          <a:lstStyle/>
          <a:p>
            <a:pPr>
              <a:defRPr/>
            </a:pPr>
            <a:r>
              <a:rPr lang="en-US" dirty="0">
                <a:latin typeface="Gill Sans MT" charset="0"/>
                <a:cs typeface="+mj-cs"/>
              </a:rPr>
              <a:t>Parity checking</a:t>
            </a:r>
          </a:p>
        </p:txBody>
      </p:sp>
      <p:sp>
        <p:nvSpPr>
          <p:cNvPr id="12295" name="Text Box 4"/>
          <p:cNvSpPr txBox="1">
            <a:spLocks noChangeArrowheads="1"/>
          </p:cNvSpPr>
          <p:nvPr/>
        </p:nvSpPr>
        <p:spPr bwMode="auto">
          <a:xfrm>
            <a:off x="717154" y="1416050"/>
            <a:ext cx="30543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33363" indent="-233363">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a:solidFill>
                  <a:srgbClr val="CC0000"/>
                </a:solidFill>
                <a:latin typeface="Arial" charset="0"/>
              </a:rPr>
              <a:t>S</a:t>
            </a:r>
            <a:r>
              <a:rPr lang="en-US" sz="2400" dirty="0">
                <a:solidFill>
                  <a:srgbClr val="CC0000"/>
                </a:solidFill>
                <a:latin typeface="Arial" charset="0"/>
                <a:cs typeface="+mn-cs"/>
              </a:rPr>
              <a:t>ingle bit parity:</a:t>
            </a:r>
            <a:r>
              <a:rPr lang="en-US" sz="2400" b="1" dirty="0">
                <a:solidFill>
                  <a:srgbClr val="CC0000"/>
                </a:solidFill>
                <a:latin typeface="Arial" charset="0"/>
                <a:cs typeface="+mn-cs"/>
              </a:rPr>
              <a:t> </a:t>
            </a:r>
          </a:p>
          <a:p>
            <a:pPr marL="342900" indent="-342900">
              <a:buClr>
                <a:srgbClr val="000099"/>
              </a:buClr>
              <a:buSzPct val="100000"/>
              <a:buFont typeface="Wingdings" charset="2"/>
              <a:buChar char="§"/>
              <a:defRPr/>
            </a:pPr>
            <a:r>
              <a:rPr lang="en-US" sz="2000" dirty="0">
                <a:latin typeface="Arial" charset="0"/>
                <a:cs typeface="+mn-cs"/>
              </a:rPr>
              <a:t>d</a:t>
            </a:r>
            <a:r>
              <a:rPr lang="en-US" sz="2000" i="0" dirty="0">
                <a:latin typeface="Arial" charset="0"/>
                <a:cs typeface="+mn-cs"/>
              </a:rPr>
              <a:t>etect single bit errors</a:t>
            </a:r>
          </a:p>
        </p:txBody>
      </p:sp>
      <p:sp>
        <p:nvSpPr>
          <p:cNvPr id="12297" name="Text Box 6"/>
          <p:cNvSpPr txBox="1">
            <a:spLocks noChangeArrowheads="1"/>
          </p:cNvSpPr>
          <p:nvPr/>
        </p:nvSpPr>
        <p:spPr bwMode="auto">
          <a:xfrm>
            <a:off x="4929061" y="1401337"/>
            <a:ext cx="44726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400" dirty="0">
                <a:solidFill>
                  <a:srgbClr val="CC0000"/>
                </a:solidFill>
                <a:latin typeface="Arial" charset="0"/>
                <a:cs typeface="+mn-cs"/>
              </a:rPr>
              <a:t>Two-dimensional bit parity:</a:t>
            </a:r>
          </a:p>
          <a:p>
            <a:pPr marL="342900" indent="-342900">
              <a:buClr>
                <a:srgbClr val="000099"/>
              </a:buClr>
              <a:buSzPct val="100000"/>
              <a:buFont typeface="Wingdings" charset="2"/>
              <a:buChar char="§"/>
              <a:defRPr/>
            </a:pPr>
            <a:r>
              <a:rPr lang="en-US" sz="2000" i="0" dirty="0">
                <a:latin typeface="Arial" charset="0"/>
                <a:cs typeface="+mn-cs"/>
              </a:rPr>
              <a:t> detect and correct single bit errors</a:t>
            </a:r>
          </a:p>
        </p:txBody>
      </p:sp>
      <p:sp>
        <p:nvSpPr>
          <p:cNvPr id="12298" name="Oval 7"/>
          <p:cNvSpPr>
            <a:spLocks noChangeArrowheads="1"/>
          </p:cNvSpPr>
          <p:nvPr/>
        </p:nvSpPr>
        <p:spPr bwMode="auto">
          <a:xfrm>
            <a:off x="4953001" y="5338764"/>
            <a:ext cx="177139" cy="211137"/>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2299" name="Oval 9"/>
          <p:cNvSpPr>
            <a:spLocks noChangeArrowheads="1"/>
          </p:cNvSpPr>
          <p:nvPr/>
        </p:nvSpPr>
        <p:spPr bwMode="auto">
          <a:xfrm>
            <a:off x="6769100" y="5334001"/>
            <a:ext cx="159941" cy="2079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4"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22</a:t>
            </a:fld>
            <a:endParaRPr lang="en-US" sz="1200" dirty="0">
              <a:latin typeface="Tahoma" charset="0"/>
            </a:endParaRPr>
          </a:p>
        </p:txBody>
      </p:sp>
      <p:sp>
        <p:nvSpPr>
          <p:cNvPr id="15"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16" name="TextBox 1"/>
          <p:cNvSpPr txBox="1">
            <a:spLocks noChangeArrowheads="1"/>
          </p:cNvSpPr>
          <p:nvPr/>
        </p:nvSpPr>
        <p:spPr bwMode="auto">
          <a:xfrm>
            <a:off x="368145" y="6198762"/>
            <a:ext cx="4882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 Check out the online interactive exercises for more examples: h</a:t>
            </a:r>
            <a:r>
              <a:rPr lang="en-US" sz="1200" dirty="0"/>
              <a:t>ttp://gaia.cs.umass.edu/kurose_ross/interactive/</a:t>
            </a:r>
          </a:p>
        </p:txBody>
      </p:sp>
      <p:sp>
        <p:nvSpPr>
          <p:cNvPr id="4" name="TextBox 3"/>
          <p:cNvSpPr txBox="1"/>
          <p:nvPr/>
        </p:nvSpPr>
        <p:spPr>
          <a:xfrm>
            <a:off x="-1" y="4610983"/>
            <a:ext cx="4227607" cy="1261884"/>
          </a:xfrm>
          <a:prstGeom prst="rect">
            <a:avLst/>
          </a:prstGeom>
          <a:noFill/>
        </p:spPr>
        <p:txBody>
          <a:bodyPr wrap="square" rtlCol="0">
            <a:spAutoFit/>
          </a:bodyPr>
          <a:lstStyle/>
          <a:p>
            <a:pPr marL="800100" lvl="1" indent="-342900">
              <a:buClr>
                <a:srgbClr val="000099"/>
              </a:buClr>
              <a:buSzPct val="100000"/>
              <a:buFont typeface="Wingdings" charset="2"/>
              <a:buChar char="§"/>
              <a:defRPr/>
            </a:pPr>
            <a:r>
              <a:rPr lang="en-US" sz="2000" dirty="0">
                <a:latin typeface="Arial" charset="0"/>
                <a:ea typeface="ＭＳ Ｐゴシック" charset="0"/>
              </a:rPr>
              <a:t>The two types of parity checking are</a:t>
            </a:r>
          </a:p>
          <a:p>
            <a:pPr marL="1257300" lvl="2" indent="-342900">
              <a:buClr>
                <a:srgbClr val="000099"/>
              </a:buClr>
              <a:buSzPct val="100000"/>
              <a:buFont typeface="Wingdings" charset="2"/>
              <a:buChar char="§"/>
              <a:defRPr/>
            </a:pPr>
            <a:r>
              <a:rPr lang="en-US" sz="1800" b="1" dirty="0">
                <a:latin typeface="Arial" charset="0"/>
                <a:ea typeface="ＭＳ Ｐゴシック" charset="0"/>
              </a:rPr>
              <a:t>Even Parity </a:t>
            </a:r>
          </a:p>
          <a:p>
            <a:pPr marL="1257300" lvl="2" indent="-342900">
              <a:buClr>
                <a:srgbClr val="000099"/>
              </a:buClr>
              <a:buSzPct val="100000"/>
              <a:buFont typeface="Wingdings" charset="2"/>
              <a:buChar char="§"/>
              <a:defRPr/>
            </a:pPr>
            <a:r>
              <a:rPr lang="en-US" sz="1800" dirty="0">
                <a:latin typeface="Arial" charset="0"/>
                <a:ea typeface="ＭＳ Ｐゴシック" charset="0"/>
              </a:rPr>
              <a:t>Odd Parity </a:t>
            </a:r>
            <a:endParaRPr lang="en-US" sz="1800" dirty="0"/>
          </a:p>
        </p:txBody>
      </p:sp>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7414" y="2134776"/>
            <a:ext cx="3321428" cy="177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678396" y="2170778"/>
            <a:ext cx="3377246" cy="440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C269A53A-A4E9-D68A-B469-9238649630B7}"/>
              </a:ext>
            </a:extLst>
          </p:cNvPr>
          <p:cNvSpPr txBox="1"/>
          <p:nvPr/>
        </p:nvSpPr>
        <p:spPr>
          <a:xfrm>
            <a:off x="368145" y="5921375"/>
            <a:ext cx="7457671" cy="646331"/>
          </a:xfrm>
          <a:prstGeom prst="rect">
            <a:avLst/>
          </a:prstGeom>
          <a:noFill/>
        </p:spPr>
        <p:txBody>
          <a:bodyPr wrap="square">
            <a:spAutoFit/>
          </a:bodyPr>
          <a:lstStyle/>
          <a:p>
            <a:r>
              <a:rPr lang="en-KR" sz="1800" dirty="0">
                <a:hlinkClick r:id="rId8"/>
              </a:rPr>
              <a:t>https://www.tutorialspoint.com/what-is-a-parity-bit</a:t>
            </a:r>
            <a:endParaRPr lang="en-KR" sz="1800" dirty="0"/>
          </a:p>
          <a:p>
            <a:endParaRPr lang="en-KR" sz="1800" dirty="0"/>
          </a:p>
        </p:txBody>
      </p:sp>
      <p:sp>
        <p:nvSpPr>
          <p:cNvPr id="6" name="TextBox 5">
            <a:extLst>
              <a:ext uri="{FF2B5EF4-FFF2-40B4-BE49-F238E27FC236}">
                <a16:creationId xmlns:a16="http://schemas.microsoft.com/office/drawing/2014/main" id="{615F1F68-4327-E088-044F-B54061D89569}"/>
              </a:ext>
            </a:extLst>
          </p:cNvPr>
          <p:cNvSpPr txBox="1"/>
          <p:nvPr/>
        </p:nvSpPr>
        <p:spPr>
          <a:xfrm>
            <a:off x="172892" y="3927121"/>
            <a:ext cx="4953000" cy="584775"/>
          </a:xfrm>
          <a:prstGeom prst="rect">
            <a:avLst/>
          </a:prstGeom>
          <a:noFill/>
        </p:spPr>
        <p:txBody>
          <a:bodyPr wrap="square">
            <a:spAutoFit/>
          </a:bodyPr>
          <a:lstStyle/>
          <a:p>
            <a:r>
              <a:rPr lang="en-US" sz="1600" dirty="0">
                <a:solidFill>
                  <a:srgbClr val="C00000"/>
                </a:solidFill>
                <a:latin typeface="Arial" charset="0"/>
                <a:ea typeface="ＭＳ Ｐゴシック" charset="0"/>
              </a:rPr>
              <a:t>Number of 1s bits is </a:t>
            </a:r>
            <a:r>
              <a:rPr lang="en-US" sz="1600" b="1" dirty="0">
                <a:solidFill>
                  <a:srgbClr val="C00000"/>
                </a:solidFill>
                <a:latin typeface="Arial" charset="0"/>
                <a:ea typeface="ＭＳ Ｐゴシック" charset="0"/>
              </a:rPr>
              <a:t>even</a:t>
            </a:r>
            <a:r>
              <a:rPr lang="en-US" sz="1600" dirty="0">
                <a:solidFill>
                  <a:srgbClr val="C00000"/>
                </a:solidFill>
                <a:latin typeface="Arial" charset="0"/>
                <a:ea typeface="ＭＳ Ｐゴシック" charset="0"/>
              </a:rPr>
              <a:t> -&gt; parity bit is </a:t>
            </a:r>
            <a:r>
              <a:rPr lang="en-US" sz="1600" b="1" dirty="0">
                <a:solidFill>
                  <a:srgbClr val="C00000"/>
                </a:solidFill>
                <a:latin typeface="Arial" charset="0"/>
                <a:ea typeface="ＭＳ Ｐゴシック" charset="0"/>
              </a:rPr>
              <a:t>0</a:t>
            </a:r>
          </a:p>
          <a:p>
            <a:r>
              <a:rPr lang="en-US" sz="1600" dirty="0">
                <a:solidFill>
                  <a:srgbClr val="C00000"/>
                </a:solidFill>
                <a:latin typeface="Arial" charset="0"/>
                <a:ea typeface="ＭＳ Ｐゴシック" charset="0"/>
              </a:rPr>
              <a:t>Number of 1s bits </a:t>
            </a:r>
            <a:r>
              <a:rPr lang="en-US" sz="1600" b="1" dirty="0">
                <a:solidFill>
                  <a:srgbClr val="C00000"/>
                </a:solidFill>
                <a:latin typeface="Arial" charset="0"/>
                <a:ea typeface="ＭＳ Ｐゴシック" charset="0"/>
              </a:rPr>
              <a:t>odd</a:t>
            </a:r>
            <a:r>
              <a:rPr lang="en-US" sz="1600" dirty="0">
                <a:solidFill>
                  <a:srgbClr val="C00000"/>
                </a:solidFill>
                <a:latin typeface="Arial" charset="0"/>
                <a:ea typeface="ＭＳ Ｐゴシック" charset="0"/>
              </a:rPr>
              <a:t>   -&gt; parity bit is </a:t>
            </a:r>
            <a:r>
              <a:rPr lang="en-US" sz="1600" b="1" dirty="0">
                <a:solidFill>
                  <a:srgbClr val="C00000"/>
                </a:solidFill>
                <a:latin typeface="Arial" charset="0"/>
                <a:ea typeface="ＭＳ Ｐゴシック" charset="0"/>
              </a:rPr>
              <a:t>1</a:t>
            </a:r>
            <a:endParaRPr lang="en-KR" sz="1600" b="1" dirty="0">
              <a:solidFill>
                <a:srgbClr val="C00000"/>
              </a:solidFill>
            </a:endParaRPr>
          </a:p>
        </p:txBody>
      </p:sp>
    </p:spTree>
    <p:extLst>
      <p:ext uri="{BB962C8B-B14F-4D97-AF65-F5344CB8AC3E}">
        <p14:creationId xmlns:p14="http://schemas.microsoft.com/office/powerpoint/2010/main" val="3143098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577850" y="223838"/>
            <a:ext cx="8420100" cy="1014412"/>
          </a:xfrm>
        </p:spPr>
        <p:txBody>
          <a:bodyPr/>
          <a:lstStyle/>
          <a:p>
            <a:pPr>
              <a:defRPr/>
            </a:pPr>
            <a:r>
              <a:rPr lang="en-US" dirty="0">
                <a:latin typeface="Gill Sans MT" charset="0"/>
                <a:cs typeface="+mj-cs"/>
              </a:rPr>
              <a:t>Internet checksum </a:t>
            </a:r>
            <a:r>
              <a:rPr lang="en-US" sz="3600" dirty="0">
                <a:latin typeface="Gill Sans MT" charset="0"/>
                <a:cs typeface="+mj-cs"/>
              </a:rPr>
              <a:t>(1)</a:t>
            </a:r>
          </a:p>
        </p:txBody>
      </p:sp>
      <p:sp>
        <p:nvSpPr>
          <p:cNvPr id="13317" name="Rectangle 3"/>
          <p:cNvSpPr>
            <a:spLocks noGrp="1" noChangeArrowheads="1"/>
          </p:cNvSpPr>
          <p:nvPr>
            <p:ph type="body" sz="half" idx="1"/>
          </p:nvPr>
        </p:nvSpPr>
        <p:spPr>
          <a:xfrm>
            <a:off x="739509" y="2530122"/>
            <a:ext cx="4036885" cy="3495675"/>
          </a:xfrm>
        </p:spPr>
        <p:txBody>
          <a:bodyPr/>
          <a:lstStyle/>
          <a:p>
            <a:pPr>
              <a:lnSpc>
                <a:spcPct val="75000"/>
              </a:lnSpc>
              <a:buFont typeface="Wingdings" charset="0"/>
              <a:buNone/>
              <a:defRPr/>
            </a:pPr>
            <a:r>
              <a:rPr lang="en-US" i="1" dirty="0">
                <a:solidFill>
                  <a:srgbClr val="CC0000"/>
                </a:solidFill>
                <a:latin typeface="Gill Sans MT" charset="0"/>
                <a:cs typeface="+mn-cs"/>
              </a:rPr>
              <a:t>Sender:</a:t>
            </a:r>
          </a:p>
          <a:p>
            <a:pPr>
              <a:lnSpc>
                <a:spcPct val="75000"/>
              </a:lnSpc>
              <a:defRPr/>
            </a:pPr>
            <a:r>
              <a:rPr lang="en-US" sz="2400" dirty="0">
                <a:latin typeface="Gill Sans MT" charset="0"/>
                <a:cs typeface="+mn-cs"/>
              </a:rPr>
              <a:t>treat segment contents as sequence of 16-bit integers</a:t>
            </a:r>
          </a:p>
          <a:p>
            <a:pPr>
              <a:lnSpc>
                <a:spcPct val="75000"/>
              </a:lnSpc>
              <a:defRPr/>
            </a:pPr>
            <a:r>
              <a:rPr lang="en-US" sz="2400" b="1" dirty="0">
                <a:latin typeface="Gill Sans MT" charset="0"/>
                <a:cs typeface="+mn-cs"/>
              </a:rPr>
              <a:t>checksum</a:t>
            </a:r>
            <a:r>
              <a:rPr lang="en-US" sz="2400" dirty="0">
                <a:latin typeface="Gill Sans MT" charset="0"/>
                <a:cs typeface="+mn-cs"/>
              </a:rPr>
              <a:t>: addition (1</a:t>
            </a:r>
            <a:r>
              <a:rPr lang="ja-JP" altLang="en-US" sz="2400">
                <a:latin typeface="Gill Sans MT" charset="0"/>
                <a:cs typeface="+mn-cs"/>
              </a:rPr>
              <a:t>’</a:t>
            </a:r>
            <a:r>
              <a:rPr lang="en-US" sz="2400" dirty="0">
                <a:latin typeface="Gill Sans MT" charset="0"/>
                <a:cs typeface="+mn-cs"/>
              </a:rPr>
              <a:t>s complement sum) of segment contents</a:t>
            </a:r>
          </a:p>
          <a:p>
            <a:pPr>
              <a:lnSpc>
                <a:spcPct val="75000"/>
              </a:lnSpc>
              <a:defRPr/>
            </a:pPr>
            <a:r>
              <a:rPr lang="en-US" sz="2400" dirty="0">
                <a:latin typeface="Gill Sans MT" charset="0"/>
                <a:cs typeface="+mn-cs"/>
              </a:rPr>
              <a:t>sender puts checksum value into </a:t>
            </a:r>
            <a:r>
              <a:rPr lang="en-US" sz="2400" b="1" dirty="0">
                <a:latin typeface="Gill Sans MT" charset="0"/>
                <a:cs typeface="+mn-cs"/>
              </a:rPr>
              <a:t>UDP checksum </a:t>
            </a:r>
            <a:r>
              <a:rPr lang="en-US" sz="2400" dirty="0">
                <a:latin typeface="Gill Sans MT" charset="0"/>
                <a:cs typeface="+mn-cs"/>
              </a:rPr>
              <a:t>field</a:t>
            </a:r>
          </a:p>
          <a:p>
            <a:pPr>
              <a:lnSpc>
                <a:spcPct val="75000"/>
              </a:lnSpc>
              <a:buFont typeface="Wingdings" charset="0"/>
              <a:buNone/>
              <a:defRPr/>
            </a:pPr>
            <a:endParaRPr lang="en-US" dirty="0">
              <a:latin typeface="Gill Sans MT" charset="0"/>
              <a:cs typeface="+mn-cs"/>
            </a:endParaRPr>
          </a:p>
          <a:p>
            <a:pPr>
              <a:lnSpc>
                <a:spcPct val="75000"/>
              </a:lnSpc>
              <a:defRPr/>
            </a:pPr>
            <a:endParaRPr lang="en-US" dirty="0">
              <a:latin typeface="Gill Sans MT" charset="0"/>
              <a:cs typeface="+mn-cs"/>
            </a:endParaRPr>
          </a:p>
        </p:txBody>
      </p:sp>
      <p:sp>
        <p:nvSpPr>
          <p:cNvPr id="13318" name="Rectangle 4"/>
          <p:cNvSpPr>
            <a:spLocks noGrp="1" noChangeArrowheads="1"/>
          </p:cNvSpPr>
          <p:nvPr>
            <p:ph type="body" sz="half" idx="2"/>
          </p:nvPr>
        </p:nvSpPr>
        <p:spPr>
          <a:xfrm>
            <a:off x="5035549" y="2552701"/>
            <a:ext cx="4614059" cy="3414713"/>
          </a:xfrm>
        </p:spPr>
        <p:txBody>
          <a:bodyPr/>
          <a:lstStyle/>
          <a:p>
            <a:pPr>
              <a:lnSpc>
                <a:spcPct val="75000"/>
              </a:lnSpc>
              <a:buFont typeface="Wingdings" charset="0"/>
              <a:buNone/>
              <a:defRPr/>
            </a:pPr>
            <a:r>
              <a:rPr lang="en-US" i="1" dirty="0">
                <a:solidFill>
                  <a:srgbClr val="CC0000"/>
                </a:solidFill>
                <a:latin typeface="Gill Sans MT" charset="0"/>
                <a:cs typeface="+mn-cs"/>
              </a:rPr>
              <a:t>Receiver:</a:t>
            </a:r>
          </a:p>
          <a:p>
            <a:pPr>
              <a:lnSpc>
                <a:spcPct val="75000"/>
              </a:lnSpc>
              <a:defRPr/>
            </a:pPr>
            <a:r>
              <a:rPr lang="en-US" sz="2400" dirty="0">
                <a:latin typeface="Gill Sans MT" charset="0"/>
                <a:cs typeface="+mn-cs"/>
              </a:rPr>
              <a:t>compute </a:t>
            </a:r>
            <a:r>
              <a:rPr lang="en-US" sz="2400" b="1" dirty="0">
                <a:latin typeface="Gill Sans MT" charset="0"/>
                <a:cs typeface="+mn-cs"/>
              </a:rPr>
              <a:t>checksum</a:t>
            </a:r>
            <a:r>
              <a:rPr lang="en-US" sz="2400" dirty="0">
                <a:latin typeface="Gill Sans MT" charset="0"/>
                <a:cs typeface="+mn-cs"/>
              </a:rPr>
              <a:t> of received segment</a:t>
            </a:r>
          </a:p>
          <a:p>
            <a:pPr>
              <a:lnSpc>
                <a:spcPct val="75000"/>
              </a:lnSpc>
              <a:defRPr/>
            </a:pPr>
            <a:r>
              <a:rPr lang="en-US" sz="2400" dirty="0">
                <a:latin typeface="Gill Sans MT" charset="0"/>
                <a:cs typeface="+mn-cs"/>
              </a:rPr>
              <a:t>check if </a:t>
            </a:r>
            <a:r>
              <a:rPr lang="en-US" sz="2400" b="1" dirty="0">
                <a:latin typeface="Gill Sans MT" charset="0"/>
                <a:cs typeface="+mn-cs"/>
              </a:rPr>
              <a:t>computed checksum </a:t>
            </a:r>
            <a:r>
              <a:rPr lang="en-US" sz="2400" dirty="0">
                <a:latin typeface="Gill Sans MT" charset="0"/>
                <a:cs typeface="+mn-cs"/>
              </a:rPr>
              <a:t>equals checksum field value:</a:t>
            </a:r>
          </a:p>
          <a:p>
            <a:pPr lvl="1">
              <a:lnSpc>
                <a:spcPct val="75000"/>
              </a:lnSpc>
              <a:defRPr/>
            </a:pPr>
            <a:r>
              <a:rPr lang="en-US" dirty="0">
                <a:latin typeface="Gill Sans MT" charset="0"/>
              </a:rPr>
              <a:t>NO - error detected</a:t>
            </a:r>
          </a:p>
          <a:p>
            <a:pPr lvl="1">
              <a:lnSpc>
                <a:spcPct val="75000"/>
              </a:lnSpc>
              <a:defRPr/>
            </a:pPr>
            <a:r>
              <a:rPr lang="en-US" dirty="0">
                <a:latin typeface="Gill Sans MT" charset="0"/>
              </a:rPr>
              <a:t>YES - no error detected. </a:t>
            </a:r>
            <a:r>
              <a:rPr lang="en-US" i="1" dirty="0">
                <a:latin typeface="Gill Sans MT" charset="0"/>
              </a:rPr>
              <a:t>But maybe errors nonetheless?</a:t>
            </a:r>
            <a:r>
              <a:rPr lang="en-US" dirty="0">
                <a:latin typeface="Gill Sans MT" charset="0"/>
              </a:rPr>
              <a:t> </a:t>
            </a:r>
            <a:endParaRPr lang="en-US" sz="2000" dirty="0">
              <a:latin typeface="Gill Sans MT" charset="0"/>
            </a:endParaRPr>
          </a:p>
        </p:txBody>
      </p:sp>
      <p:sp>
        <p:nvSpPr>
          <p:cNvPr id="13319" name="Rectangle 5"/>
          <p:cNvSpPr>
            <a:spLocks noChangeArrowheads="1"/>
          </p:cNvSpPr>
          <p:nvPr/>
        </p:nvSpPr>
        <p:spPr bwMode="auto">
          <a:xfrm>
            <a:off x="753269" y="1457326"/>
            <a:ext cx="85852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85000"/>
              </a:lnSpc>
              <a:spcBef>
                <a:spcPct val="20000"/>
              </a:spcBef>
              <a:buClr>
                <a:srgbClr val="000099"/>
              </a:buClr>
              <a:buSzPct val="65000"/>
              <a:buFont typeface="Wingdings" charset="0"/>
              <a:buNone/>
              <a:defRPr/>
            </a:pPr>
            <a:r>
              <a:rPr lang="en-US" sz="2800" dirty="0">
                <a:solidFill>
                  <a:srgbClr val="CC0000"/>
                </a:solidFill>
                <a:latin typeface="Gill Sans MT" charset="0"/>
                <a:cs typeface="+mn-cs"/>
              </a:rPr>
              <a:t>Goal:</a:t>
            </a:r>
            <a:r>
              <a:rPr lang="en-US" sz="2400" i="0" dirty="0">
                <a:latin typeface="Gill Sans MT" charset="0"/>
                <a:cs typeface="+mn-cs"/>
              </a:rPr>
              <a:t> detect </a:t>
            </a:r>
            <a:r>
              <a:rPr lang="ja-JP" altLang="en-US" sz="2400" i="0" dirty="0">
                <a:latin typeface="Gill Sans MT" charset="0"/>
                <a:cs typeface="+mn-cs"/>
              </a:rPr>
              <a:t>“</a:t>
            </a:r>
            <a:r>
              <a:rPr lang="en-US" sz="2400" i="0" dirty="0">
                <a:latin typeface="Gill Sans MT" charset="0"/>
                <a:cs typeface="+mn-cs"/>
              </a:rPr>
              <a:t>errors</a:t>
            </a:r>
            <a:r>
              <a:rPr lang="ja-JP" altLang="en-US" sz="2400" i="0">
                <a:latin typeface="Gill Sans MT" charset="0"/>
                <a:cs typeface="+mn-cs"/>
              </a:rPr>
              <a:t>”</a:t>
            </a:r>
            <a:r>
              <a:rPr lang="en-US" sz="2400" i="0" dirty="0">
                <a:latin typeface="Gill Sans MT" charset="0"/>
                <a:cs typeface="+mn-cs"/>
              </a:rPr>
              <a:t> (i.e., </a:t>
            </a:r>
            <a:r>
              <a:rPr lang="en-US" sz="2400" i="0" dirty="0">
                <a:solidFill>
                  <a:srgbClr val="0070C0"/>
                </a:solidFill>
                <a:latin typeface="Gill Sans MT" charset="0"/>
                <a:cs typeface="+mn-cs"/>
              </a:rPr>
              <a:t>flipped bits</a:t>
            </a:r>
            <a:r>
              <a:rPr lang="en-US" sz="2400" i="0" dirty="0">
                <a:latin typeface="Gill Sans MT" charset="0"/>
                <a:cs typeface="+mn-cs"/>
              </a:rPr>
              <a:t>) in transmitted packet </a:t>
            </a:r>
            <a:br>
              <a:rPr lang="en-US" sz="2400" i="0" dirty="0">
                <a:latin typeface="Gill Sans MT" charset="0"/>
                <a:cs typeface="+mn-cs"/>
              </a:rPr>
            </a:br>
            <a:r>
              <a:rPr lang="en-US" sz="2400" i="0" dirty="0">
                <a:highlight>
                  <a:srgbClr val="FFFF00"/>
                </a:highlight>
                <a:latin typeface="Gill Sans MT" charset="0"/>
                <a:cs typeface="+mn-cs"/>
              </a:rPr>
              <a:t>(Note: </a:t>
            </a:r>
            <a:r>
              <a:rPr lang="en-US" sz="2400" i="0" dirty="0">
                <a:solidFill>
                  <a:srgbClr val="C00000"/>
                </a:solidFill>
                <a:highlight>
                  <a:srgbClr val="FFFF00"/>
                </a:highlight>
                <a:latin typeface="Gill Sans MT" charset="0"/>
                <a:cs typeface="+mn-cs"/>
              </a:rPr>
              <a:t>used at </a:t>
            </a:r>
            <a:r>
              <a:rPr lang="en-US" sz="2400" b="1" i="0" dirty="0">
                <a:solidFill>
                  <a:srgbClr val="C00000"/>
                </a:solidFill>
                <a:highlight>
                  <a:srgbClr val="FFFF00"/>
                </a:highlight>
                <a:latin typeface="Gill Sans MT" charset="0"/>
                <a:cs typeface="+mn-cs"/>
              </a:rPr>
              <a:t>transport</a:t>
            </a:r>
            <a:r>
              <a:rPr lang="en-US" sz="2400" i="0" dirty="0">
                <a:solidFill>
                  <a:srgbClr val="C00000"/>
                </a:solidFill>
                <a:highlight>
                  <a:srgbClr val="FFFF00"/>
                </a:highlight>
                <a:latin typeface="Gill Sans MT" charset="0"/>
                <a:cs typeface="+mn-cs"/>
              </a:rPr>
              <a:t> </a:t>
            </a:r>
            <a:r>
              <a:rPr lang="en-US" sz="2400" b="1" i="0" dirty="0">
                <a:solidFill>
                  <a:srgbClr val="C00000"/>
                </a:solidFill>
                <a:highlight>
                  <a:srgbClr val="FFFF00"/>
                </a:highlight>
                <a:latin typeface="Gill Sans MT" charset="0"/>
                <a:cs typeface="+mn-cs"/>
              </a:rPr>
              <a:t>layer</a:t>
            </a:r>
            <a:r>
              <a:rPr lang="en-US" sz="2400" dirty="0">
                <a:solidFill>
                  <a:srgbClr val="C00000"/>
                </a:solidFill>
                <a:highlight>
                  <a:srgbClr val="FFFF00"/>
                </a:highlight>
                <a:latin typeface="Gill Sans MT" charset="0"/>
                <a:cs typeface="+mn-cs"/>
              </a:rPr>
              <a:t> only</a:t>
            </a:r>
            <a:r>
              <a:rPr lang="en-US" sz="2400" i="0" dirty="0">
                <a:highlight>
                  <a:srgbClr val="FFFF00"/>
                </a:highlight>
                <a:latin typeface="Gill Sans MT" charset="0"/>
                <a:cs typeface="+mn-cs"/>
              </a:rPr>
              <a:t>)</a:t>
            </a:r>
          </a:p>
          <a:p>
            <a:pPr marL="342900" indent="-342900">
              <a:lnSpc>
                <a:spcPct val="85000"/>
              </a:lnSpc>
              <a:spcBef>
                <a:spcPct val="20000"/>
              </a:spcBef>
              <a:buClr>
                <a:srgbClr val="000099"/>
              </a:buClr>
              <a:buSzPct val="65000"/>
              <a:buFont typeface="Wingdings" charset="0"/>
              <a:buChar char="v"/>
              <a:defRPr/>
            </a:pPr>
            <a:endParaRPr lang="en-US" sz="2400" i="0" dirty="0">
              <a:latin typeface="Gill Sans MT" charset="0"/>
              <a:cs typeface="+mn-cs"/>
            </a:endParaRPr>
          </a:p>
        </p:txBody>
      </p:sp>
      <p:pic>
        <p:nvPicPr>
          <p:cNvPr id="64519" name="Picture 8"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9763" y="962025"/>
            <a:ext cx="6437181"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23</a:t>
            </a:fld>
            <a:endParaRPr lang="en-US" sz="1200" dirty="0">
              <a:latin typeface="Tahoma" charset="0"/>
            </a:endParaRPr>
          </a:p>
        </p:txBody>
      </p:sp>
      <p:sp>
        <p:nvSpPr>
          <p:cNvPr id="10"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656642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MT" charset="0"/>
              </a:rPr>
              <a:t>Internet checksum </a:t>
            </a:r>
            <a:r>
              <a:rPr lang="en-US" sz="3600" dirty="0">
                <a:latin typeface="Gill Sans MT" charset="0"/>
              </a:rPr>
              <a:t>(2)</a:t>
            </a:r>
            <a:endParaRPr lang="en-US" dirty="0"/>
          </a:p>
        </p:txBody>
      </p:sp>
      <p:sp>
        <p:nvSpPr>
          <p:cNvPr id="3" name="Content Placeholder 2"/>
          <p:cNvSpPr>
            <a:spLocks noGrp="1"/>
          </p:cNvSpPr>
          <p:nvPr>
            <p:ph idx="1"/>
          </p:nvPr>
        </p:nvSpPr>
        <p:spPr/>
        <p:txBody>
          <a:bodyPr/>
          <a:lstStyle/>
          <a:p>
            <a:r>
              <a:rPr lang="en-US" b="1" dirty="0"/>
              <a:t>Transmitter</a:t>
            </a:r>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Receiver</a:t>
            </a:r>
          </a:p>
          <a:p>
            <a:endParaRPr lang="en-US" b="1" dirty="0"/>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24</a:t>
            </a:fld>
            <a:endParaRPr lang="en-US" altLang="en-US"/>
          </a:p>
        </p:txBody>
      </p:sp>
      <p:pic>
        <p:nvPicPr>
          <p:cNvPr id="5" name="Picture 8" descr="underline_base"/>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9763" y="1139998"/>
            <a:ext cx="6437181"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www.gatevidyalay.com/wp-content/uploads/2018/10/Checks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894" y="1890710"/>
            <a:ext cx="4700214" cy="4193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9763" y="2397108"/>
            <a:ext cx="8424166" cy="2554545"/>
          </a:xfrm>
          <a:prstGeom prst="rect">
            <a:avLst/>
          </a:prstGeom>
          <a:noFill/>
        </p:spPr>
        <p:txBody>
          <a:bodyPr wrap="none" rtlCol="0">
            <a:spAutoFit/>
          </a:bodyPr>
          <a:lstStyle/>
          <a:p>
            <a:r>
              <a:rPr lang="en-US" sz="2000" b="1" dirty="0">
                <a:latin typeface="Gill Sans MT" panose="020B0502020104020203" pitchFamily="34" charset="0"/>
              </a:rPr>
              <a:t>Step1: </a:t>
            </a:r>
            <a:r>
              <a:rPr lang="en-US" sz="2000" dirty="0">
                <a:latin typeface="Gill Sans MT" panose="020B0502020104020203" pitchFamily="34" charset="0"/>
              </a:rPr>
              <a:t>Now, all the segments are added and the result is obtained as:</a:t>
            </a:r>
          </a:p>
          <a:p>
            <a:r>
              <a:rPr lang="en-US" sz="2000" dirty="0">
                <a:latin typeface="Gill Sans MT" panose="020B0502020104020203" pitchFamily="34" charset="0"/>
              </a:rPr>
              <a:t>10011001 + 11100010 + 00100100 + 10000100 = 1000100011</a:t>
            </a:r>
          </a:p>
          <a:p>
            <a:r>
              <a:rPr lang="en-US" sz="2000" b="1" dirty="0">
                <a:latin typeface="Gill Sans MT" panose="020B0502020104020203" pitchFamily="34" charset="0"/>
              </a:rPr>
              <a:t>Step 2: </a:t>
            </a:r>
            <a:r>
              <a:rPr lang="en-US" sz="2000" dirty="0">
                <a:latin typeface="Gill Sans MT" panose="020B0502020104020203" pitchFamily="34" charset="0"/>
              </a:rPr>
              <a:t>Since the result consists of </a:t>
            </a:r>
            <a:r>
              <a:rPr lang="en-US" sz="2000" dirty="0">
                <a:solidFill>
                  <a:srgbClr val="C00000"/>
                </a:solidFill>
                <a:latin typeface="Gill Sans MT" panose="020B0502020104020203" pitchFamily="34" charset="0"/>
              </a:rPr>
              <a:t>10 bits</a:t>
            </a:r>
            <a:r>
              <a:rPr lang="en-US" sz="2000" dirty="0">
                <a:latin typeface="Gill Sans MT" panose="020B0502020104020203" pitchFamily="34" charset="0"/>
              </a:rPr>
              <a:t>, so </a:t>
            </a:r>
            <a:r>
              <a:rPr lang="en-US" sz="2000" dirty="0">
                <a:solidFill>
                  <a:srgbClr val="C00000"/>
                </a:solidFill>
                <a:latin typeface="Gill Sans MT" panose="020B0502020104020203" pitchFamily="34" charset="0"/>
              </a:rPr>
              <a:t>extra 2 bits </a:t>
            </a:r>
            <a:r>
              <a:rPr lang="en-US" sz="2000" dirty="0">
                <a:latin typeface="Gill Sans MT" panose="020B0502020104020203" pitchFamily="34" charset="0"/>
              </a:rPr>
              <a:t>are </a:t>
            </a:r>
            <a:r>
              <a:rPr lang="en-US" sz="2000" dirty="0">
                <a:solidFill>
                  <a:srgbClr val="0070C0"/>
                </a:solidFill>
                <a:latin typeface="Gill Sans MT" panose="020B0502020104020203" pitchFamily="34" charset="0"/>
              </a:rPr>
              <a:t>wrapped around</a:t>
            </a:r>
            <a:r>
              <a:rPr lang="en-US" sz="2000" dirty="0">
                <a:latin typeface="Gill Sans MT" panose="020B0502020104020203" pitchFamily="34" charset="0"/>
              </a:rPr>
              <a:t>.</a:t>
            </a:r>
          </a:p>
          <a:p>
            <a:r>
              <a:rPr lang="en-US" sz="2000" dirty="0">
                <a:latin typeface="Gill Sans MT" panose="020B0502020104020203" pitchFamily="34" charset="0"/>
              </a:rPr>
              <a:t>00100011 + 10 = 00100101 (</a:t>
            </a:r>
            <a:r>
              <a:rPr lang="en-US" sz="2000" dirty="0">
                <a:solidFill>
                  <a:srgbClr val="C00000"/>
                </a:solidFill>
                <a:latin typeface="Gill Sans MT" panose="020B0502020104020203" pitchFamily="34" charset="0"/>
              </a:rPr>
              <a:t>8 bits</a:t>
            </a:r>
            <a:r>
              <a:rPr lang="en-US" sz="2000" dirty="0">
                <a:latin typeface="Gill Sans MT" panose="020B0502020104020203" pitchFamily="34" charset="0"/>
              </a:rPr>
              <a:t>)</a:t>
            </a:r>
          </a:p>
          <a:p>
            <a:endParaRPr lang="en-US" sz="2000" dirty="0">
              <a:latin typeface="Gill Sans MT" panose="020B0502020104020203" pitchFamily="34" charset="0"/>
            </a:endParaRPr>
          </a:p>
          <a:p>
            <a:r>
              <a:rPr lang="en-US" sz="2000" b="1" dirty="0">
                <a:latin typeface="Gill Sans MT" panose="020B0502020104020203" pitchFamily="34" charset="0"/>
              </a:rPr>
              <a:t>Step3: </a:t>
            </a:r>
            <a:r>
              <a:rPr lang="en-US" sz="2000" dirty="0">
                <a:latin typeface="Gill Sans MT" panose="020B0502020104020203" pitchFamily="34" charset="0"/>
              </a:rPr>
              <a:t>1’s </a:t>
            </a:r>
            <a:r>
              <a:rPr lang="en-US" sz="2000" dirty="0">
                <a:solidFill>
                  <a:srgbClr val="0070C0"/>
                </a:solidFill>
                <a:latin typeface="Gill Sans MT" panose="020B0502020104020203" pitchFamily="34" charset="0"/>
              </a:rPr>
              <a:t>complement</a:t>
            </a:r>
            <a:r>
              <a:rPr lang="en-US" sz="2000" dirty="0">
                <a:latin typeface="Gill Sans MT" panose="020B0502020104020203" pitchFamily="34" charset="0"/>
              </a:rPr>
              <a:t> is taken which is 11011010.</a:t>
            </a:r>
          </a:p>
          <a:p>
            <a:r>
              <a:rPr lang="en-US" sz="2000" dirty="0">
                <a:latin typeface="Gill Sans MT" panose="020B0502020104020203" pitchFamily="34" charset="0"/>
              </a:rPr>
              <a:t>Thus, </a:t>
            </a:r>
            <a:r>
              <a:rPr lang="en-US" sz="2000" dirty="0">
                <a:solidFill>
                  <a:srgbClr val="FF0000"/>
                </a:solidFill>
                <a:latin typeface="Gill Sans MT" panose="020B0502020104020203" pitchFamily="34" charset="0"/>
              </a:rPr>
              <a:t>Checksum</a:t>
            </a:r>
            <a:r>
              <a:rPr lang="en-US" sz="2000" dirty="0">
                <a:latin typeface="Gill Sans MT" panose="020B0502020104020203" pitchFamily="34" charset="0"/>
              </a:rPr>
              <a:t> value = 11011010</a:t>
            </a:r>
          </a:p>
          <a:p>
            <a:r>
              <a:rPr lang="en-US" sz="2000" dirty="0">
                <a:latin typeface="Gill Sans MT" panose="020B0502020104020203" pitchFamily="34" charset="0"/>
              </a:rPr>
              <a:t>Transmit              Data + </a:t>
            </a:r>
            <a:r>
              <a:rPr lang="en-US" sz="2000" dirty="0">
                <a:solidFill>
                  <a:srgbClr val="FF0000"/>
                </a:solidFill>
                <a:latin typeface="Gill Sans MT" panose="020B0502020104020203" pitchFamily="34" charset="0"/>
              </a:rPr>
              <a:t>Checksum</a:t>
            </a:r>
          </a:p>
        </p:txBody>
      </p:sp>
      <p:sp>
        <p:nvSpPr>
          <p:cNvPr id="8" name="Rectangle 7"/>
          <p:cNvSpPr/>
          <p:nvPr/>
        </p:nvSpPr>
        <p:spPr>
          <a:xfrm>
            <a:off x="5913783" y="2740631"/>
            <a:ext cx="298174" cy="2981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07705" y="3371405"/>
            <a:ext cx="298174" cy="2981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14792" y="5324555"/>
            <a:ext cx="6297621" cy="1015663"/>
          </a:xfrm>
          <a:prstGeom prst="rect">
            <a:avLst/>
          </a:prstGeom>
          <a:noFill/>
        </p:spPr>
        <p:txBody>
          <a:bodyPr wrap="none" rtlCol="0">
            <a:spAutoFit/>
          </a:bodyPr>
          <a:lstStyle/>
          <a:p>
            <a:r>
              <a:rPr lang="en-US" sz="2000" dirty="0">
                <a:latin typeface="Gill Sans MT" panose="020B0502020104020203" pitchFamily="34" charset="0"/>
              </a:rPr>
              <a:t>Sum of all segments (</a:t>
            </a:r>
            <a:r>
              <a:rPr lang="en-US" sz="2000" dirty="0">
                <a:solidFill>
                  <a:srgbClr val="0070C0"/>
                </a:solidFill>
                <a:latin typeface="Gill Sans MT" panose="020B0502020104020203" pitchFamily="34" charset="0"/>
              </a:rPr>
              <a:t>wrapped around</a:t>
            </a:r>
            <a:r>
              <a:rPr lang="en-US" sz="2000" dirty="0">
                <a:latin typeface="Gill Sans MT" panose="020B0502020104020203" pitchFamily="34" charset="0"/>
              </a:rPr>
              <a:t>)  + </a:t>
            </a:r>
            <a:r>
              <a:rPr lang="en-US" sz="2000" dirty="0">
                <a:solidFill>
                  <a:srgbClr val="FF0000"/>
                </a:solidFill>
                <a:latin typeface="Gill Sans MT" panose="020B0502020104020203" pitchFamily="34" charset="0"/>
              </a:rPr>
              <a:t>Checksum value </a:t>
            </a:r>
          </a:p>
          <a:p>
            <a:r>
              <a:rPr lang="en-US" sz="2000" dirty="0">
                <a:latin typeface="Gill Sans MT" panose="020B0502020104020203" pitchFamily="34" charset="0"/>
              </a:rPr>
              <a:t>= 00100101 + 11011010 = 11111111</a:t>
            </a:r>
          </a:p>
          <a:p>
            <a:endParaRPr lang="en-US" sz="2000" dirty="0">
              <a:latin typeface="Gill Sans MT" panose="020B0502020104020203" pitchFamily="34" charset="0"/>
            </a:endParaRPr>
          </a:p>
        </p:txBody>
      </p:sp>
      <p:sp>
        <p:nvSpPr>
          <p:cNvPr id="13" name="Rectangle 12"/>
          <p:cNvSpPr/>
          <p:nvPr/>
        </p:nvSpPr>
        <p:spPr>
          <a:xfrm>
            <a:off x="4123692" y="5652848"/>
            <a:ext cx="1083365" cy="2981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5541742" y="5832386"/>
            <a:ext cx="670215" cy="282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11957" y="5883680"/>
            <a:ext cx="1470787" cy="461665"/>
          </a:xfrm>
          <a:prstGeom prst="rect">
            <a:avLst/>
          </a:prstGeom>
          <a:noFill/>
        </p:spPr>
        <p:txBody>
          <a:bodyPr wrap="none" rtlCol="0">
            <a:spAutoFit/>
          </a:bodyPr>
          <a:lstStyle/>
          <a:p>
            <a:r>
              <a:rPr lang="en-US" dirty="0">
                <a:highlight>
                  <a:srgbClr val="FFFF00"/>
                </a:highlight>
                <a:latin typeface="Gill Sans MT" panose="020B0502020104020203" pitchFamily="34" charset="0"/>
              </a:rPr>
              <a:t>No errors</a:t>
            </a:r>
          </a:p>
        </p:txBody>
      </p:sp>
      <p:sp>
        <p:nvSpPr>
          <p:cNvPr id="16" name="Right Arrow 15"/>
          <p:cNvSpPr/>
          <p:nvPr/>
        </p:nvSpPr>
        <p:spPr>
          <a:xfrm>
            <a:off x="1908313" y="4672832"/>
            <a:ext cx="397566" cy="159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959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Computer networks, Chapter 3, p. 253</a:t>
            </a:r>
          </a:p>
          <a:p>
            <a:pPr lvl="1"/>
            <a:r>
              <a:rPr lang="en-US" dirty="0"/>
              <a:t>Exercise 15</a:t>
            </a:r>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25</a:t>
            </a:fld>
            <a:endParaRPr lang="en-US" altLang="en-US"/>
          </a:p>
        </p:txBody>
      </p:sp>
      <p:pic>
        <p:nvPicPr>
          <p:cNvPr id="5" name="Picture 4">
            <a:extLst>
              <a:ext uri="{FF2B5EF4-FFF2-40B4-BE49-F238E27FC236}">
                <a16:creationId xmlns:a16="http://schemas.microsoft.com/office/drawing/2014/main" id="{00B5AF0B-F957-B056-3065-1773744AF85A}"/>
              </a:ext>
            </a:extLst>
          </p:cNvPr>
          <p:cNvPicPr>
            <a:picLocks noChangeAspect="1"/>
          </p:cNvPicPr>
          <p:nvPr/>
        </p:nvPicPr>
        <p:blipFill>
          <a:blip r:embed="rId2"/>
          <a:stretch>
            <a:fillRect/>
          </a:stretch>
        </p:blipFill>
        <p:spPr>
          <a:xfrm>
            <a:off x="813346" y="2691283"/>
            <a:ext cx="8279307" cy="574431"/>
          </a:xfrm>
          <a:prstGeom prst="rect">
            <a:avLst/>
          </a:prstGeom>
        </p:spPr>
      </p:pic>
    </p:spTree>
    <p:extLst>
      <p:ext uri="{BB962C8B-B14F-4D97-AF65-F5344CB8AC3E}">
        <p14:creationId xmlns:p14="http://schemas.microsoft.com/office/powerpoint/2010/main" val="3851711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5"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048" y="922338"/>
            <a:ext cx="5941881"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2"/>
          <p:cNvSpPr>
            <a:spLocks noGrp="1" noChangeArrowheads="1"/>
          </p:cNvSpPr>
          <p:nvPr>
            <p:ph type="title"/>
          </p:nvPr>
        </p:nvSpPr>
        <p:spPr>
          <a:xfrm>
            <a:off x="505619" y="211139"/>
            <a:ext cx="8917120" cy="1004887"/>
          </a:xfrm>
        </p:spPr>
        <p:txBody>
          <a:bodyPr/>
          <a:lstStyle/>
          <a:p>
            <a:pPr>
              <a:defRPr/>
            </a:pPr>
            <a:r>
              <a:rPr lang="en-US" sz="4000" dirty="0">
                <a:latin typeface="Gill Sans MT" charset="0"/>
                <a:cs typeface="+mj-cs"/>
              </a:rPr>
              <a:t>Cyclic redundancy check (CRC)</a:t>
            </a:r>
            <a:endParaRPr lang="en-US" sz="4800" dirty="0">
              <a:latin typeface="Gill Sans MT" charset="0"/>
              <a:cs typeface="+mj-cs"/>
            </a:endParaRPr>
          </a:p>
        </p:txBody>
      </p:sp>
      <p:sp>
        <p:nvSpPr>
          <p:cNvPr id="14342" name="Rectangle 3"/>
          <p:cNvSpPr>
            <a:spLocks noGrp="1" noChangeArrowheads="1"/>
          </p:cNvSpPr>
          <p:nvPr>
            <p:ph type="body" idx="1"/>
          </p:nvPr>
        </p:nvSpPr>
        <p:spPr>
          <a:xfrm>
            <a:off x="593329" y="1319214"/>
            <a:ext cx="8420100" cy="3360737"/>
          </a:xfrm>
        </p:spPr>
        <p:txBody>
          <a:bodyPr>
            <a:normAutofit fontScale="92500" lnSpcReduction="20000"/>
          </a:bodyPr>
          <a:lstStyle/>
          <a:p>
            <a:pPr>
              <a:defRPr/>
            </a:pPr>
            <a:r>
              <a:rPr lang="en-US" sz="2400" dirty="0">
                <a:latin typeface="Gill Sans MT" charset="0"/>
                <a:cs typeface="+mn-cs"/>
              </a:rPr>
              <a:t>more powerful error-detection coding</a:t>
            </a:r>
          </a:p>
          <a:p>
            <a:pPr>
              <a:defRPr/>
            </a:pPr>
            <a:r>
              <a:rPr lang="en-US" sz="2400" dirty="0">
                <a:latin typeface="Gill Sans MT" charset="0"/>
                <a:cs typeface="+mn-cs"/>
              </a:rPr>
              <a:t>view data bits, </a:t>
            </a:r>
            <a:r>
              <a:rPr lang="en-US" sz="2400" dirty="0">
                <a:solidFill>
                  <a:srgbClr val="CC0000"/>
                </a:solidFill>
                <a:latin typeface="Gill Sans MT" charset="0"/>
                <a:cs typeface="+mn-cs"/>
              </a:rPr>
              <a:t>D</a:t>
            </a:r>
            <a:r>
              <a:rPr lang="en-US" sz="2400" dirty="0">
                <a:latin typeface="Gill Sans MT" charset="0"/>
                <a:cs typeface="+mn-cs"/>
              </a:rPr>
              <a:t>, as a binary number</a:t>
            </a:r>
          </a:p>
          <a:p>
            <a:pPr>
              <a:defRPr/>
            </a:pPr>
            <a:r>
              <a:rPr lang="en-US" sz="2400" dirty="0">
                <a:latin typeface="Gill Sans MT" charset="0"/>
                <a:cs typeface="+mn-cs"/>
              </a:rPr>
              <a:t>Let </a:t>
            </a:r>
            <a:r>
              <a:rPr lang="en-US" sz="2400" dirty="0">
                <a:solidFill>
                  <a:srgbClr val="0070C0"/>
                </a:solidFill>
                <a:latin typeface="Gill Sans MT" charset="0"/>
                <a:cs typeface="+mn-cs"/>
              </a:rPr>
              <a:t>r</a:t>
            </a:r>
            <a:r>
              <a:rPr lang="en-US" sz="2400" dirty="0">
                <a:latin typeface="Gill Sans MT" charset="0"/>
                <a:cs typeface="+mn-cs"/>
              </a:rPr>
              <a:t> be the </a:t>
            </a:r>
            <a:r>
              <a:rPr lang="en-US" sz="2400" dirty="0">
                <a:solidFill>
                  <a:srgbClr val="0070C0"/>
                </a:solidFill>
                <a:latin typeface="Gill Sans MT" charset="0"/>
                <a:cs typeface="+mn-cs"/>
              </a:rPr>
              <a:t>degree</a:t>
            </a:r>
            <a:r>
              <a:rPr lang="en-US" sz="2400" dirty="0">
                <a:latin typeface="Gill Sans MT" charset="0"/>
                <a:cs typeface="+mn-cs"/>
              </a:rPr>
              <a:t> of (</a:t>
            </a:r>
            <a:r>
              <a:rPr lang="en-US" sz="2400" b="1" dirty="0">
                <a:latin typeface="Gill Sans MT" charset="0"/>
                <a:cs typeface="+mn-cs"/>
              </a:rPr>
              <a:t>generator</a:t>
            </a:r>
            <a:r>
              <a:rPr lang="en-US" sz="2400" dirty="0">
                <a:latin typeface="Gill Sans MT" charset="0"/>
                <a:cs typeface="+mn-cs"/>
              </a:rPr>
              <a:t>), </a:t>
            </a:r>
            <a:r>
              <a:rPr lang="en-US" sz="2400" dirty="0">
                <a:solidFill>
                  <a:srgbClr val="CC0000"/>
                </a:solidFill>
                <a:latin typeface="Gill Sans MT" charset="0"/>
                <a:cs typeface="+mn-cs"/>
              </a:rPr>
              <a:t>G</a:t>
            </a:r>
            <a:r>
              <a:rPr lang="en-US" sz="2400" dirty="0">
                <a:latin typeface="Gill Sans MT" charset="0"/>
                <a:cs typeface="+mn-cs"/>
              </a:rPr>
              <a:t> </a:t>
            </a:r>
          </a:p>
          <a:p>
            <a:pPr lvl="1">
              <a:defRPr/>
            </a:pPr>
            <a:r>
              <a:rPr lang="en-US" sz="2000" dirty="0">
                <a:latin typeface="Gill Sans MT" charset="0"/>
                <a:cs typeface="+mn-cs"/>
              </a:rPr>
              <a:t>e.g.  </a:t>
            </a:r>
            <a:r>
              <a:rPr lang="en-US" sz="2000" dirty="0">
                <a:solidFill>
                  <a:srgbClr val="C00000"/>
                </a:solidFill>
                <a:latin typeface="Gill Sans MT" charset="0"/>
                <a:cs typeface="+mn-cs"/>
              </a:rPr>
              <a:t>G</a:t>
            </a:r>
            <a:r>
              <a:rPr lang="en-US" sz="2000" dirty="0">
                <a:latin typeface="Gill Sans MT" charset="0"/>
                <a:cs typeface="+mn-cs"/>
              </a:rPr>
              <a:t>(x) = x</a:t>
            </a:r>
            <a:r>
              <a:rPr lang="en-US" sz="2000" baseline="30000" dirty="0">
                <a:latin typeface="Gill Sans MT" charset="0"/>
                <a:cs typeface="+mn-cs"/>
              </a:rPr>
              <a:t>3</a:t>
            </a:r>
            <a:r>
              <a:rPr lang="en-US" sz="2000" dirty="0">
                <a:latin typeface="Gill Sans MT" charset="0"/>
                <a:cs typeface="+mn-cs"/>
              </a:rPr>
              <a:t> + 1  = 1.x</a:t>
            </a:r>
            <a:r>
              <a:rPr lang="en-US" sz="2000" baseline="30000" dirty="0">
                <a:latin typeface="Gill Sans MT" charset="0"/>
                <a:cs typeface="+mn-cs"/>
              </a:rPr>
              <a:t>3</a:t>
            </a:r>
            <a:r>
              <a:rPr lang="en-US" sz="2000" dirty="0">
                <a:latin typeface="Gill Sans MT" charset="0"/>
                <a:cs typeface="+mn-cs"/>
              </a:rPr>
              <a:t> + 0.x</a:t>
            </a:r>
            <a:r>
              <a:rPr lang="en-US" sz="2000" baseline="30000" dirty="0">
                <a:latin typeface="Gill Sans MT" charset="0"/>
                <a:cs typeface="+mn-cs"/>
              </a:rPr>
              <a:t>2</a:t>
            </a:r>
            <a:r>
              <a:rPr lang="en-US" sz="2000" dirty="0">
                <a:latin typeface="Gill Sans MT" charset="0"/>
                <a:cs typeface="+mn-cs"/>
              </a:rPr>
              <a:t> + 0.x</a:t>
            </a:r>
            <a:r>
              <a:rPr lang="en-US" sz="2000" baseline="30000" dirty="0">
                <a:latin typeface="Gill Sans MT" charset="0"/>
                <a:cs typeface="+mn-cs"/>
              </a:rPr>
              <a:t>1</a:t>
            </a:r>
            <a:r>
              <a:rPr lang="en-US" sz="2000" dirty="0">
                <a:latin typeface="Gill Sans MT" charset="0"/>
                <a:cs typeface="+mn-cs"/>
              </a:rPr>
              <a:t> + 1.x</a:t>
            </a:r>
            <a:r>
              <a:rPr lang="en-US" sz="2000" baseline="30000" dirty="0">
                <a:latin typeface="Gill Sans MT" charset="0"/>
                <a:cs typeface="+mn-cs"/>
              </a:rPr>
              <a:t>0</a:t>
            </a:r>
            <a:r>
              <a:rPr lang="en-US" sz="2000" dirty="0">
                <a:latin typeface="Gill Sans MT" charset="0"/>
                <a:cs typeface="+mn-cs"/>
              </a:rPr>
              <a:t>     =&gt;    </a:t>
            </a:r>
            <a:r>
              <a:rPr lang="en-US" sz="2000" dirty="0">
                <a:solidFill>
                  <a:srgbClr val="C00000"/>
                </a:solidFill>
                <a:latin typeface="Gill Sans MT" charset="0"/>
                <a:cs typeface="+mn-cs"/>
              </a:rPr>
              <a:t>G</a:t>
            </a:r>
            <a:r>
              <a:rPr lang="en-US" sz="2000" dirty="0">
                <a:latin typeface="Gill Sans MT" charset="0"/>
                <a:cs typeface="+mn-cs"/>
              </a:rPr>
              <a:t> = 1001, </a:t>
            </a:r>
            <a:r>
              <a:rPr lang="en-US" sz="2000" dirty="0">
                <a:solidFill>
                  <a:srgbClr val="0070C0"/>
                </a:solidFill>
                <a:latin typeface="Gill Sans MT" charset="0"/>
                <a:cs typeface="+mn-cs"/>
              </a:rPr>
              <a:t>r</a:t>
            </a:r>
            <a:r>
              <a:rPr lang="en-US" sz="2000" dirty="0">
                <a:latin typeface="Gill Sans MT" charset="0"/>
                <a:cs typeface="+mn-cs"/>
              </a:rPr>
              <a:t> = 3</a:t>
            </a:r>
          </a:p>
          <a:p>
            <a:pPr>
              <a:defRPr/>
            </a:pPr>
            <a:r>
              <a:rPr lang="en-US" sz="2400" dirty="0">
                <a:latin typeface="Gill Sans MT" charset="0"/>
                <a:cs typeface="+mn-cs"/>
              </a:rPr>
              <a:t>Goal: choose </a:t>
            </a:r>
            <a:r>
              <a:rPr lang="en-US" sz="2400" dirty="0">
                <a:solidFill>
                  <a:srgbClr val="0070C0"/>
                </a:solidFill>
                <a:latin typeface="Gill Sans MT" charset="0"/>
                <a:cs typeface="+mn-cs"/>
              </a:rPr>
              <a:t>r</a:t>
            </a:r>
            <a:r>
              <a:rPr lang="en-US" sz="2400" dirty="0">
                <a:latin typeface="Gill Sans MT" charset="0"/>
                <a:cs typeface="+mn-cs"/>
              </a:rPr>
              <a:t> CRC bits, </a:t>
            </a:r>
            <a:r>
              <a:rPr lang="en-US" sz="2400" dirty="0">
                <a:solidFill>
                  <a:srgbClr val="CC0000"/>
                </a:solidFill>
                <a:latin typeface="Gill Sans MT" charset="0"/>
                <a:cs typeface="+mn-cs"/>
              </a:rPr>
              <a:t>R</a:t>
            </a:r>
            <a:r>
              <a:rPr lang="en-US" sz="2400" dirty="0">
                <a:latin typeface="Gill Sans MT" charset="0"/>
                <a:cs typeface="+mn-cs"/>
              </a:rPr>
              <a:t>, such that</a:t>
            </a:r>
          </a:p>
          <a:p>
            <a:pPr lvl="1">
              <a:defRPr/>
            </a:pPr>
            <a:r>
              <a:rPr lang="en-US" sz="2000" dirty="0">
                <a:latin typeface="Gill Sans MT" charset="0"/>
              </a:rPr>
              <a:t> &lt;D,R&gt; exactly divisible by G (modulo 2) </a:t>
            </a:r>
          </a:p>
          <a:p>
            <a:pPr lvl="1">
              <a:defRPr/>
            </a:pPr>
            <a:r>
              <a:rPr lang="en-US" sz="2000" dirty="0">
                <a:latin typeface="Gill Sans MT" charset="0"/>
              </a:rPr>
              <a:t>receiver knows G, divides &lt;D,R&gt; by G.  If non-zero remainder: error detected!</a:t>
            </a:r>
          </a:p>
          <a:p>
            <a:pPr lvl="1">
              <a:defRPr/>
            </a:pPr>
            <a:r>
              <a:rPr lang="en-US" sz="2000" dirty="0">
                <a:latin typeface="Gill Sans MT" charset="0"/>
              </a:rPr>
              <a:t>can detect all burst errors less than r bits</a:t>
            </a:r>
          </a:p>
          <a:p>
            <a:pPr>
              <a:defRPr/>
            </a:pPr>
            <a:r>
              <a:rPr lang="en-US" sz="2400" dirty="0">
                <a:solidFill>
                  <a:srgbClr val="C00000"/>
                </a:solidFill>
                <a:highlight>
                  <a:srgbClr val="FFFF00"/>
                </a:highlight>
                <a:latin typeface="Gill Sans MT" charset="0"/>
                <a:cs typeface="+mn-cs"/>
              </a:rPr>
              <a:t>widely used in practice</a:t>
            </a:r>
            <a:r>
              <a:rPr lang="en-US" sz="2400" dirty="0">
                <a:highlight>
                  <a:srgbClr val="FFFF00"/>
                </a:highlight>
                <a:latin typeface="Gill Sans MT" charset="0"/>
                <a:cs typeface="+mn-cs"/>
              </a:rPr>
              <a:t> (Ethernet, 802.11 WiFi, ATM)</a:t>
            </a:r>
          </a:p>
        </p:txBody>
      </p:sp>
      <p:pic>
        <p:nvPicPr>
          <p:cNvPr id="66566" name="Picture 4" descr="524 CRC cod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30362" y="4962111"/>
            <a:ext cx="621704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26</a:t>
            </a:fld>
            <a:endParaRPr lang="en-US" sz="1200" dirty="0">
              <a:latin typeface="Tahoma" charset="0"/>
            </a:endParaRPr>
          </a:p>
        </p:txBody>
      </p:sp>
      <p:sp>
        <p:nvSpPr>
          <p:cNvPr id="9"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1428363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Grp="1" noChangeArrowheads="1"/>
          </p:cNvSpPr>
          <p:nvPr>
            <p:ph type="title"/>
          </p:nvPr>
        </p:nvSpPr>
        <p:spPr>
          <a:xfrm>
            <a:off x="577850" y="128588"/>
            <a:ext cx="8420100" cy="1143000"/>
          </a:xfrm>
        </p:spPr>
        <p:txBody>
          <a:bodyPr/>
          <a:lstStyle/>
          <a:p>
            <a:pPr>
              <a:defRPr/>
            </a:pPr>
            <a:r>
              <a:rPr lang="en-US" sz="4000" dirty="0">
                <a:latin typeface="Gill Sans MT" charset="0"/>
                <a:cs typeface="+mj-cs"/>
              </a:rPr>
              <a:t>CRC example</a:t>
            </a:r>
            <a:endParaRPr lang="en-US" dirty="0">
              <a:latin typeface="Gill Sans MT" charset="0"/>
              <a:cs typeface="+mj-cs"/>
            </a:endParaRPr>
          </a:p>
        </p:txBody>
      </p:sp>
      <p:sp>
        <p:nvSpPr>
          <p:cNvPr id="15366" name="Rectangle 4"/>
          <p:cNvSpPr>
            <a:spLocks noGrp="1" noChangeArrowheads="1"/>
          </p:cNvSpPr>
          <p:nvPr>
            <p:ph type="body" idx="1"/>
          </p:nvPr>
        </p:nvSpPr>
        <p:spPr>
          <a:xfrm>
            <a:off x="104507" y="1360305"/>
            <a:ext cx="4020873" cy="3244850"/>
          </a:xfrm>
        </p:spPr>
        <p:txBody>
          <a:bodyPr/>
          <a:lstStyle/>
          <a:p>
            <a:pPr>
              <a:lnSpc>
                <a:spcPct val="75000"/>
              </a:lnSpc>
              <a:buFont typeface="Wingdings" charset="0"/>
              <a:buNone/>
              <a:defRPr/>
            </a:pPr>
            <a:r>
              <a:rPr lang="en-US" dirty="0">
                <a:solidFill>
                  <a:srgbClr val="000099"/>
                </a:solidFill>
                <a:latin typeface="Gill Sans MT" charset="0"/>
                <a:cs typeface="+mn-cs"/>
              </a:rPr>
              <a:t>want:</a:t>
            </a:r>
            <a:endParaRPr lang="en-US" sz="3200" dirty="0">
              <a:solidFill>
                <a:srgbClr val="000099"/>
              </a:solidFill>
              <a:latin typeface="Gill Sans MT" charset="0"/>
              <a:cs typeface="+mn-cs"/>
            </a:endParaRPr>
          </a:p>
          <a:p>
            <a:pPr lvl="1">
              <a:lnSpc>
                <a:spcPct val="75000"/>
              </a:lnSpc>
              <a:buFont typeface="Wingdings" charset="0"/>
              <a:buNone/>
              <a:defRPr/>
            </a:pPr>
            <a:r>
              <a:rPr lang="en-US" sz="2800" dirty="0">
                <a:latin typeface="Gill Sans MT" charset="0"/>
              </a:rPr>
              <a:t>D</a:t>
            </a:r>
            <a:r>
              <a:rPr lang="en-US" sz="2800" baseline="26000" dirty="0">
                <a:latin typeface="Gill Sans MT" charset="0"/>
              </a:rPr>
              <a:t>.</a:t>
            </a:r>
            <a:r>
              <a:rPr lang="en-US" sz="2800" dirty="0">
                <a:latin typeface="Gill Sans MT" charset="0"/>
              </a:rPr>
              <a:t>2</a:t>
            </a:r>
            <a:r>
              <a:rPr lang="en-US" sz="2800" baseline="30000" dirty="0">
                <a:latin typeface="Gill Sans MT" charset="0"/>
              </a:rPr>
              <a:t>r</a:t>
            </a:r>
            <a:r>
              <a:rPr lang="en-US" sz="2800" dirty="0">
                <a:latin typeface="Gill Sans MT" charset="0"/>
              </a:rPr>
              <a:t> </a:t>
            </a:r>
            <a:r>
              <a:rPr lang="en-US" dirty="0">
                <a:latin typeface="Gill Sans MT" charset="0"/>
              </a:rPr>
              <a:t>XOR</a:t>
            </a:r>
            <a:r>
              <a:rPr lang="en-US" sz="2800" dirty="0">
                <a:latin typeface="Gill Sans MT" charset="0"/>
              </a:rPr>
              <a:t> R = nG</a:t>
            </a:r>
          </a:p>
          <a:p>
            <a:pPr>
              <a:lnSpc>
                <a:spcPct val="75000"/>
              </a:lnSpc>
              <a:buFont typeface="Wingdings" charset="0"/>
              <a:buNone/>
              <a:defRPr/>
            </a:pPr>
            <a:r>
              <a:rPr lang="en-US" i="1" dirty="0">
                <a:solidFill>
                  <a:srgbClr val="000099"/>
                </a:solidFill>
                <a:latin typeface="Gill Sans MT" charset="0"/>
                <a:cs typeface="+mn-cs"/>
              </a:rPr>
              <a:t>equivalently:</a:t>
            </a:r>
            <a:endParaRPr lang="en-US" sz="3200" dirty="0">
              <a:solidFill>
                <a:srgbClr val="000099"/>
              </a:solidFill>
              <a:latin typeface="Gill Sans MT" charset="0"/>
              <a:cs typeface="+mn-cs"/>
            </a:endParaRPr>
          </a:p>
          <a:p>
            <a:pPr lvl="1">
              <a:lnSpc>
                <a:spcPct val="75000"/>
              </a:lnSpc>
              <a:buFont typeface="Wingdings" charset="0"/>
              <a:buNone/>
              <a:defRPr/>
            </a:pPr>
            <a:r>
              <a:rPr lang="en-US" sz="2800" dirty="0">
                <a:latin typeface="Gill Sans MT" charset="0"/>
              </a:rPr>
              <a:t>D</a:t>
            </a:r>
            <a:r>
              <a:rPr lang="en-US" sz="2800" baseline="26000" dirty="0">
                <a:latin typeface="Gill Sans MT" charset="0"/>
              </a:rPr>
              <a:t>.</a:t>
            </a:r>
            <a:r>
              <a:rPr lang="en-US" sz="2800" dirty="0">
                <a:latin typeface="Gill Sans MT" charset="0"/>
              </a:rPr>
              <a:t>2</a:t>
            </a:r>
            <a:r>
              <a:rPr lang="en-US" sz="2800" baseline="30000" dirty="0">
                <a:latin typeface="Gill Sans MT" charset="0"/>
              </a:rPr>
              <a:t>r</a:t>
            </a:r>
            <a:r>
              <a:rPr lang="en-US" sz="2800" dirty="0">
                <a:latin typeface="Gill Sans MT" charset="0"/>
              </a:rPr>
              <a:t> = nG </a:t>
            </a:r>
            <a:r>
              <a:rPr lang="en-US" dirty="0">
                <a:latin typeface="Gill Sans MT" charset="0"/>
              </a:rPr>
              <a:t>XOR</a:t>
            </a:r>
            <a:r>
              <a:rPr lang="en-US" sz="2800" dirty="0">
                <a:latin typeface="Gill Sans MT" charset="0"/>
              </a:rPr>
              <a:t> R </a:t>
            </a:r>
          </a:p>
          <a:p>
            <a:pPr>
              <a:lnSpc>
                <a:spcPct val="75000"/>
              </a:lnSpc>
              <a:buFont typeface="Wingdings" charset="0"/>
              <a:buNone/>
              <a:defRPr/>
            </a:pPr>
            <a:r>
              <a:rPr lang="en-US" i="1" dirty="0">
                <a:solidFill>
                  <a:srgbClr val="000099"/>
                </a:solidFill>
                <a:latin typeface="Gill Sans MT" charset="0"/>
                <a:cs typeface="+mn-cs"/>
              </a:rPr>
              <a:t>equivalently:</a:t>
            </a:r>
            <a:r>
              <a:rPr lang="en-US" dirty="0">
                <a:latin typeface="Gill Sans MT" charset="0"/>
                <a:cs typeface="+mn-cs"/>
              </a:rPr>
              <a:t>  </a:t>
            </a:r>
          </a:p>
          <a:p>
            <a:pPr>
              <a:lnSpc>
                <a:spcPct val="75000"/>
              </a:lnSpc>
              <a:buFont typeface="Wingdings" charset="0"/>
              <a:buNone/>
              <a:defRPr/>
            </a:pPr>
            <a:r>
              <a:rPr lang="en-US" dirty="0">
                <a:latin typeface="Gill Sans MT" charset="0"/>
                <a:cs typeface="+mn-cs"/>
              </a:rPr>
              <a:t>    if we divide D</a:t>
            </a:r>
            <a:r>
              <a:rPr lang="en-US" baseline="26000" dirty="0">
                <a:latin typeface="Gill Sans MT" charset="0"/>
                <a:cs typeface="+mn-cs"/>
              </a:rPr>
              <a:t>.</a:t>
            </a:r>
            <a:r>
              <a:rPr lang="en-US" dirty="0">
                <a:latin typeface="Gill Sans MT" charset="0"/>
                <a:cs typeface="+mn-cs"/>
              </a:rPr>
              <a:t>2</a:t>
            </a:r>
            <a:r>
              <a:rPr lang="en-US" baseline="30000" dirty="0">
                <a:latin typeface="Gill Sans MT" charset="0"/>
                <a:cs typeface="+mn-cs"/>
              </a:rPr>
              <a:t>r</a:t>
            </a:r>
            <a:r>
              <a:rPr lang="en-US" dirty="0">
                <a:latin typeface="Gill Sans MT" charset="0"/>
                <a:cs typeface="+mn-cs"/>
              </a:rPr>
              <a:t> by G, want remainder R to satisfy:</a:t>
            </a:r>
            <a:endParaRPr lang="en-US" sz="3200" dirty="0">
              <a:latin typeface="Gill Sans MT" charset="0"/>
              <a:cs typeface="+mn-cs"/>
            </a:endParaRPr>
          </a:p>
        </p:txBody>
      </p:sp>
      <p:pic>
        <p:nvPicPr>
          <p:cNvPr id="68617" name="Picture 9"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6515" y="1023730"/>
            <a:ext cx="321773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2237" y="1028700"/>
            <a:ext cx="4449101"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27</a:t>
            </a:fld>
            <a:endParaRPr lang="en-US" sz="1200" dirty="0">
              <a:latin typeface="Tahoma" charset="0"/>
            </a:endParaRPr>
          </a:p>
        </p:txBody>
      </p:sp>
      <p:sp>
        <p:nvSpPr>
          <p:cNvPr id="13"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14" name="TextBox 1"/>
          <p:cNvSpPr txBox="1">
            <a:spLocks noChangeArrowheads="1"/>
          </p:cNvSpPr>
          <p:nvPr/>
        </p:nvSpPr>
        <p:spPr bwMode="auto">
          <a:xfrm>
            <a:off x="368145" y="6198762"/>
            <a:ext cx="4882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 Check out the online interactive exercises for more examples: h</a:t>
            </a:r>
            <a:r>
              <a:rPr lang="en-US" sz="1200" dirty="0"/>
              <a:t>ttp://gaia.cs.umass.edu/kurose_ross/interactive/</a:t>
            </a:r>
          </a:p>
        </p:txBody>
      </p:sp>
      <p:sp>
        <p:nvSpPr>
          <p:cNvPr id="2" name="Rectangle 1"/>
          <p:cNvSpPr/>
          <p:nvPr/>
        </p:nvSpPr>
        <p:spPr>
          <a:xfrm>
            <a:off x="8179904" y="1590261"/>
            <a:ext cx="844826" cy="248478"/>
          </a:xfrm>
          <a:prstGeom prst="rect">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8756374" y="1838739"/>
            <a:ext cx="496956" cy="526774"/>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078517" y="2323524"/>
            <a:ext cx="825867" cy="461665"/>
          </a:xfrm>
          <a:prstGeom prst="rect">
            <a:avLst/>
          </a:prstGeom>
          <a:noFill/>
        </p:spPr>
        <p:txBody>
          <a:bodyPr wrap="none" rtlCol="0">
            <a:spAutoFit/>
          </a:bodyPr>
          <a:lstStyle/>
          <a:p>
            <a:r>
              <a:rPr lang="en-US" i="1" dirty="0"/>
              <a:t>r</a:t>
            </a:r>
            <a:r>
              <a:rPr lang="en-US" dirty="0"/>
              <a:t> bits</a:t>
            </a:r>
          </a:p>
        </p:txBody>
      </p:sp>
      <p:sp>
        <p:nvSpPr>
          <p:cNvPr id="7" name="TextBox 6"/>
          <p:cNvSpPr txBox="1"/>
          <p:nvPr/>
        </p:nvSpPr>
        <p:spPr>
          <a:xfrm>
            <a:off x="6437878" y="5994179"/>
            <a:ext cx="2685351" cy="369332"/>
          </a:xfrm>
          <a:prstGeom prst="rect">
            <a:avLst/>
          </a:prstGeom>
          <a:noFill/>
        </p:spPr>
        <p:txBody>
          <a:bodyPr wrap="none" rtlCol="0">
            <a:spAutoFit/>
          </a:bodyPr>
          <a:lstStyle/>
          <a:p>
            <a:r>
              <a:rPr lang="en-US" sz="1800" spc="100" dirty="0">
                <a:latin typeface="Arial" panose="020B0604020202020204" pitchFamily="34" charset="0"/>
                <a:ea typeface="Linux Biolinum" panose="02000503000000000000" pitchFamily="2" charset="0"/>
                <a:cs typeface="Arial" panose="020B0604020202020204" pitchFamily="34" charset="0"/>
              </a:rPr>
              <a:t>1  0  1  1  1  0  0  1  1</a:t>
            </a:r>
          </a:p>
        </p:txBody>
      </p:sp>
      <p:sp>
        <p:nvSpPr>
          <p:cNvPr id="8" name="Rectangle 7"/>
          <p:cNvSpPr/>
          <p:nvPr/>
        </p:nvSpPr>
        <p:spPr>
          <a:xfrm>
            <a:off x="6437878" y="5994179"/>
            <a:ext cx="1742026" cy="369332"/>
          </a:xfrm>
          <a:prstGeom prst="rect">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252216" y="5994179"/>
            <a:ext cx="772514" cy="369332"/>
          </a:xfrm>
          <a:prstGeom prst="rect">
            <a:avLst/>
          </a:prstGeom>
          <a:solidFill>
            <a:schemeClr val="accent6">
              <a:lumMod val="20000"/>
              <a:lumOff val="8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82237" y="5994179"/>
            <a:ext cx="1073755" cy="369332"/>
          </a:xfrm>
          <a:prstGeom prst="rect">
            <a:avLst/>
          </a:prstGeom>
          <a:noFill/>
        </p:spPr>
        <p:txBody>
          <a:bodyPr wrap="none" rtlCol="0">
            <a:spAutoFit/>
          </a:bodyPr>
          <a:lstStyle/>
          <a:p>
            <a:r>
              <a:rPr lang="en-US" sz="1800" dirty="0">
                <a:latin typeface="Arial" panose="020B0604020202020204" pitchFamily="34" charset="0"/>
                <a:cs typeface="Arial" panose="020B0604020202020204" pitchFamily="34" charset="0"/>
              </a:rPr>
              <a:t>Transmit</a:t>
            </a:r>
          </a:p>
        </p:txBody>
      </p:sp>
      <p:sp>
        <p:nvSpPr>
          <p:cNvPr id="11" name="Right Arrow 10"/>
          <p:cNvSpPr/>
          <p:nvPr/>
        </p:nvSpPr>
        <p:spPr>
          <a:xfrm>
            <a:off x="6055992" y="6053138"/>
            <a:ext cx="245417" cy="21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368145" y="4621695"/>
                <a:ext cx="2960554" cy="651973"/>
              </a:xfrm>
              <a:prstGeom prst="rect">
                <a:avLst/>
              </a:prstGeom>
              <a:noFill/>
              <a:ln>
                <a:solidFill>
                  <a:srgbClr val="C00000"/>
                </a:solidFill>
              </a:ln>
            </p:spPr>
            <p:txBody>
              <a:bodyPr wrap="none" rtlCol="0">
                <a:spAutoFit/>
              </a:bodyPr>
              <a:lstStyle/>
              <a:p>
                <a14:m>
                  <m:oMath xmlns:m="http://schemas.openxmlformats.org/officeDocument/2006/math">
                    <m:r>
                      <a:rPr lang="en-US" b="0" i="1" smtClean="0">
                        <a:latin typeface="Cambria Math"/>
                      </a:rPr>
                      <m:t>𝑅</m:t>
                    </m:r>
                    <m:r>
                      <a:rPr lang="en-US" b="0" i="1" smtClean="0">
                        <a:latin typeface="Cambria Math"/>
                      </a:rPr>
                      <m:t>=</m:t>
                    </m:r>
                    <m:r>
                      <a:rPr lang="en-US" b="0" i="1" smtClean="0">
                        <a:latin typeface="Cambria Math"/>
                      </a:rPr>
                      <m:t>𝑟𝑒𝑚𝑎𝑖𝑛𝑑𝑒𝑟</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𝐷</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𝑟</m:t>
                            </m:r>
                          </m:sup>
                        </m:sSup>
                      </m:num>
                      <m:den>
                        <m:r>
                          <a:rPr lang="en-US" b="0" i="1" smtClean="0">
                            <a:latin typeface="Cambria Math"/>
                          </a:rPr>
                          <m:t>𝐺</m:t>
                        </m:r>
                      </m:den>
                    </m:f>
                  </m:oMath>
                </a14:m>
                <a:r>
                  <a:rPr lang="en-US"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368145" y="4621695"/>
                <a:ext cx="2960554" cy="651973"/>
              </a:xfrm>
              <a:prstGeom prst="rect">
                <a:avLst/>
              </a:prstGeom>
              <a:blipFill rotWithShape="1">
                <a:blip r:embed="rId5"/>
                <a:stretch>
                  <a:fillRect r="-2049" b="-6422"/>
                </a:stretch>
              </a:blipFill>
              <a:ln>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2293808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062129" y="6457890"/>
            <a:ext cx="1120820" cy="400110"/>
          </a:xfrm>
          <a:prstGeom prst="rect">
            <a:avLst/>
          </a:prstGeom>
          <a:solidFill>
            <a:schemeClr val="accent6">
              <a:lumMod val="20000"/>
              <a:lumOff val="80000"/>
            </a:schemeClr>
          </a:solidFill>
        </p:spPr>
        <p:txBody>
          <a:bodyPr wrap="none" rtlCol="0">
            <a:spAutoFit/>
          </a:bodyPr>
          <a:lstStyle/>
          <a:p>
            <a:r>
              <a:rPr lang="en-US" sz="2000" dirty="0">
                <a:latin typeface="Gill Sans MT" panose="020B0502020104020203" pitchFamily="34" charset="0"/>
              </a:rPr>
              <a:t>0  0  0  0</a:t>
            </a:r>
          </a:p>
        </p:txBody>
      </p:sp>
      <p:sp>
        <p:nvSpPr>
          <p:cNvPr id="2" name="Title 1"/>
          <p:cNvSpPr>
            <a:spLocks noGrp="1"/>
          </p:cNvSpPr>
          <p:nvPr>
            <p:ph type="title"/>
          </p:nvPr>
        </p:nvSpPr>
        <p:spPr/>
        <p:txBody>
          <a:bodyPr/>
          <a:lstStyle/>
          <a:p>
            <a:r>
              <a:rPr lang="en-US" dirty="0">
                <a:latin typeface="Gill Sans MT" charset="0"/>
              </a:rPr>
              <a:t>CRC example</a:t>
            </a:r>
            <a:endParaRPr lang="en-US" dirty="0"/>
          </a:p>
        </p:txBody>
      </p:sp>
      <p:sp>
        <p:nvSpPr>
          <p:cNvPr id="3" name="Content Placeholder 2"/>
          <p:cNvSpPr>
            <a:spLocks noGrp="1"/>
          </p:cNvSpPr>
          <p:nvPr>
            <p:ph idx="1"/>
          </p:nvPr>
        </p:nvSpPr>
        <p:spPr/>
        <p:txBody>
          <a:bodyPr/>
          <a:lstStyle/>
          <a:p>
            <a:r>
              <a:rPr lang="en-US" dirty="0"/>
              <a:t>At the receiver</a:t>
            </a:r>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28</a:t>
            </a:fld>
            <a:endParaRPr lang="en-US" altLang="en-US"/>
          </a:p>
        </p:txBody>
      </p:sp>
      <p:sp>
        <p:nvSpPr>
          <p:cNvPr id="5" name="TextBox 4"/>
          <p:cNvSpPr txBox="1"/>
          <p:nvPr/>
        </p:nvSpPr>
        <p:spPr>
          <a:xfrm>
            <a:off x="2561617" y="2406153"/>
            <a:ext cx="2685351" cy="369332"/>
          </a:xfrm>
          <a:prstGeom prst="rect">
            <a:avLst/>
          </a:prstGeom>
          <a:noFill/>
        </p:spPr>
        <p:txBody>
          <a:bodyPr wrap="none" rtlCol="0">
            <a:spAutoFit/>
          </a:bodyPr>
          <a:lstStyle/>
          <a:p>
            <a:r>
              <a:rPr lang="en-US" sz="1800" spc="100" dirty="0">
                <a:latin typeface="Arial" panose="020B0604020202020204" pitchFamily="34" charset="0"/>
                <a:ea typeface="Linux Biolinum" panose="02000503000000000000" pitchFamily="2" charset="0"/>
                <a:cs typeface="Arial" panose="020B0604020202020204" pitchFamily="34" charset="0"/>
              </a:rPr>
              <a:t>1  0  1  1  1  0  0  1  1</a:t>
            </a:r>
          </a:p>
        </p:txBody>
      </p:sp>
      <p:sp>
        <p:nvSpPr>
          <p:cNvPr id="6" name="Rectangle 5"/>
          <p:cNvSpPr/>
          <p:nvPr/>
        </p:nvSpPr>
        <p:spPr>
          <a:xfrm>
            <a:off x="2561617" y="2406153"/>
            <a:ext cx="1742026" cy="369332"/>
          </a:xfrm>
          <a:prstGeom prst="rect">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75955" y="2418559"/>
            <a:ext cx="772514" cy="369332"/>
          </a:xfrm>
          <a:prstGeom prst="rect">
            <a:avLst/>
          </a:prstGeom>
          <a:solidFill>
            <a:schemeClr val="accent6">
              <a:lumMod val="20000"/>
              <a:lumOff val="8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05976" y="2406153"/>
            <a:ext cx="1018227" cy="369332"/>
          </a:xfrm>
          <a:prstGeom prst="rect">
            <a:avLst/>
          </a:prstGeom>
          <a:noFill/>
        </p:spPr>
        <p:txBody>
          <a:bodyPr wrap="none" rtlCol="0">
            <a:spAutoFit/>
          </a:bodyPr>
          <a:lstStyle/>
          <a:p>
            <a:r>
              <a:rPr lang="en-US" sz="1800" dirty="0">
                <a:latin typeface="Arial" panose="020B0604020202020204" pitchFamily="34" charset="0"/>
                <a:cs typeface="Arial" panose="020B0604020202020204" pitchFamily="34" charset="0"/>
              </a:rPr>
              <a:t>Receive</a:t>
            </a:r>
          </a:p>
        </p:txBody>
      </p:sp>
      <p:sp>
        <p:nvSpPr>
          <p:cNvPr id="9" name="Right Arrow 8"/>
          <p:cNvSpPr/>
          <p:nvPr/>
        </p:nvSpPr>
        <p:spPr>
          <a:xfrm>
            <a:off x="2179731" y="2465112"/>
            <a:ext cx="245417" cy="21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lbow Connector 10"/>
          <p:cNvCxnSpPr/>
          <p:nvPr/>
        </p:nvCxnSpPr>
        <p:spPr>
          <a:xfrm>
            <a:off x="5546035" y="2256183"/>
            <a:ext cx="536713" cy="5193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82748" y="2775485"/>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01165" y="2331168"/>
            <a:ext cx="1133644" cy="369332"/>
          </a:xfrm>
          <a:prstGeom prst="rect">
            <a:avLst/>
          </a:prstGeom>
          <a:solidFill>
            <a:srgbClr val="C00000">
              <a:alpha val="55000"/>
            </a:srgbClr>
          </a:solidFill>
        </p:spPr>
        <p:txBody>
          <a:bodyPr wrap="none" rtlCol="0">
            <a:spAutoFit/>
          </a:bodyPr>
          <a:lstStyle/>
          <a:p>
            <a:r>
              <a:rPr lang="en-US" sz="1800" spc="100" dirty="0">
                <a:latin typeface="Arial" panose="020B0604020202020204" pitchFamily="34" charset="0"/>
                <a:ea typeface="Linux Biolinum" panose="02000503000000000000" pitchFamily="2" charset="0"/>
                <a:cs typeface="Arial" panose="020B0604020202020204" pitchFamily="34" charset="0"/>
              </a:rPr>
              <a:t>1  0  0 1</a:t>
            </a:r>
          </a:p>
        </p:txBody>
      </p:sp>
      <p:sp>
        <p:nvSpPr>
          <p:cNvPr id="17" name="TextBox 16"/>
          <p:cNvSpPr txBox="1"/>
          <p:nvPr/>
        </p:nvSpPr>
        <p:spPr>
          <a:xfrm>
            <a:off x="6341165" y="1814396"/>
            <a:ext cx="412292" cy="461665"/>
          </a:xfrm>
          <a:prstGeom prst="rect">
            <a:avLst/>
          </a:prstGeom>
          <a:noFill/>
        </p:spPr>
        <p:txBody>
          <a:bodyPr wrap="none" rtlCol="0">
            <a:spAutoFit/>
          </a:bodyPr>
          <a:lstStyle/>
          <a:p>
            <a:r>
              <a:rPr lang="en-US" dirty="0">
                <a:latin typeface="Gill Sans MT" panose="020B0502020104020203" pitchFamily="34" charset="0"/>
              </a:rPr>
              <a:t>G</a:t>
            </a:r>
          </a:p>
        </p:txBody>
      </p:sp>
      <p:sp>
        <p:nvSpPr>
          <p:cNvPr id="20" name="TextBox 19"/>
          <p:cNvSpPr txBox="1"/>
          <p:nvPr/>
        </p:nvSpPr>
        <p:spPr>
          <a:xfrm>
            <a:off x="2555308" y="2863741"/>
            <a:ext cx="1120820" cy="400110"/>
          </a:xfrm>
          <a:prstGeom prst="rect">
            <a:avLst/>
          </a:prstGeom>
          <a:noFill/>
        </p:spPr>
        <p:txBody>
          <a:bodyPr wrap="none" rtlCol="0">
            <a:spAutoFit/>
          </a:bodyPr>
          <a:lstStyle/>
          <a:p>
            <a:r>
              <a:rPr lang="en-US" sz="2000" dirty="0">
                <a:latin typeface="Gill Sans MT" panose="020B0502020104020203" pitchFamily="34" charset="0"/>
              </a:rPr>
              <a:t>1  0  0  1</a:t>
            </a:r>
          </a:p>
        </p:txBody>
      </p:sp>
      <p:cxnSp>
        <p:nvCxnSpPr>
          <p:cNvPr id="22" name="Straight Connector 21"/>
          <p:cNvCxnSpPr/>
          <p:nvPr/>
        </p:nvCxnSpPr>
        <p:spPr>
          <a:xfrm>
            <a:off x="2425148" y="3263851"/>
            <a:ext cx="125098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23189" y="3271246"/>
            <a:ext cx="851515" cy="400110"/>
          </a:xfrm>
          <a:prstGeom prst="rect">
            <a:avLst/>
          </a:prstGeom>
          <a:noFill/>
        </p:spPr>
        <p:txBody>
          <a:bodyPr wrap="none" rtlCol="0">
            <a:spAutoFit/>
          </a:bodyPr>
          <a:lstStyle/>
          <a:p>
            <a:r>
              <a:rPr lang="en-US" sz="2000" dirty="0">
                <a:latin typeface="Gill Sans MT" panose="020B0502020104020203" pitchFamily="34" charset="0"/>
              </a:rPr>
              <a:t>1  0  1</a:t>
            </a:r>
          </a:p>
        </p:txBody>
      </p:sp>
      <p:sp>
        <p:nvSpPr>
          <p:cNvPr id="24" name="TextBox 23"/>
          <p:cNvSpPr txBox="1"/>
          <p:nvPr/>
        </p:nvSpPr>
        <p:spPr>
          <a:xfrm>
            <a:off x="5901165" y="2863741"/>
            <a:ext cx="1729961" cy="400110"/>
          </a:xfrm>
          <a:prstGeom prst="rect">
            <a:avLst/>
          </a:prstGeom>
          <a:noFill/>
        </p:spPr>
        <p:txBody>
          <a:bodyPr wrap="none" rtlCol="0">
            <a:spAutoFit/>
          </a:bodyPr>
          <a:lstStyle/>
          <a:p>
            <a:r>
              <a:rPr lang="en-US" sz="2000" dirty="0">
                <a:latin typeface="Gill Sans MT" panose="020B0502020104020203" pitchFamily="34" charset="0"/>
              </a:rPr>
              <a:t>1  0  1  0  1   1</a:t>
            </a:r>
          </a:p>
        </p:txBody>
      </p:sp>
      <p:sp>
        <p:nvSpPr>
          <p:cNvPr id="25" name="TextBox 24"/>
          <p:cNvSpPr txBox="1"/>
          <p:nvPr/>
        </p:nvSpPr>
        <p:spPr>
          <a:xfrm>
            <a:off x="3123189" y="3564568"/>
            <a:ext cx="851515" cy="400110"/>
          </a:xfrm>
          <a:prstGeom prst="rect">
            <a:avLst/>
          </a:prstGeom>
          <a:noFill/>
        </p:spPr>
        <p:txBody>
          <a:bodyPr wrap="none" rtlCol="0">
            <a:spAutoFit/>
          </a:bodyPr>
          <a:lstStyle/>
          <a:p>
            <a:r>
              <a:rPr lang="en-US" sz="2000" dirty="0">
                <a:latin typeface="Gill Sans MT" panose="020B0502020104020203" pitchFamily="34" charset="0"/>
              </a:rPr>
              <a:t>0  0  0</a:t>
            </a:r>
          </a:p>
        </p:txBody>
      </p:sp>
      <p:cxnSp>
        <p:nvCxnSpPr>
          <p:cNvPr id="27" name="Straight Connector 26"/>
          <p:cNvCxnSpPr/>
          <p:nvPr/>
        </p:nvCxnSpPr>
        <p:spPr>
          <a:xfrm>
            <a:off x="3149354" y="3866559"/>
            <a:ext cx="874644"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10949" y="3866559"/>
            <a:ext cx="1120820" cy="400110"/>
          </a:xfrm>
          <a:prstGeom prst="rect">
            <a:avLst/>
          </a:prstGeom>
          <a:noFill/>
        </p:spPr>
        <p:txBody>
          <a:bodyPr wrap="none" rtlCol="0">
            <a:spAutoFit/>
          </a:bodyPr>
          <a:lstStyle/>
          <a:p>
            <a:r>
              <a:rPr lang="en-US" sz="2000" dirty="0">
                <a:latin typeface="Gill Sans MT" panose="020B0502020104020203" pitchFamily="34" charset="0"/>
              </a:rPr>
              <a:t>1  0  1  0</a:t>
            </a:r>
          </a:p>
        </p:txBody>
      </p:sp>
      <p:sp>
        <p:nvSpPr>
          <p:cNvPr id="29" name="TextBox 28"/>
          <p:cNvSpPr txBox="1"/>
          <p:nvPr/>
        </p:nvSpPr>
        <p:spPr>
          <a:xfrm>
            <a:off x="3111899" y="4195025"/>
            <a:ext cx="1120820" cy="400110"/>
          </a:xfrm>
          <a:prstGeom prst="rect">
            <a:avLst/>
          </a:prstGeom>
          <a:noFill/>
        </p:spPr>
        <p:txBody>
          <a:bodyPr wrap="none" rtlCol="0">
            <a:spAutoFit/>
          </a:bodyPr>
          <a:lstStyle/>
          <a:p>
            <a:r>
              <a:rPr lang="en-US" sz="2000" dirty="0">
                <a:latin typeface="Gill Sans MT" panose="020B0502020104020203" pitchFamily="34" charset="0"/>
              </a:rPr>
              <a:t>1  0  0  1</a:t>
            </a:r>
          </a:p>
        </p:txBody>
      </p:sp>
      <p:cxnSp>
        <p:nvCxnSpPr>
          <p:cNvPr id="31" name="Straight Connector 30"/>
          <p:cNvCxnSpPr/>
          <p:nvPr/>
        </p:nvCxnSpPr>
        <p:spPr>
          <a:xfrm>
            <a:off x="3134445" y="4590997"/>
            <a:ext cx="1083365"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76128" y="4595135"/>
            <a:ext cx="851515" cy="400110"/>
          </a:xfrm>
          <a:prstGeom prst="rect">
            <a:avLst/>
          </a:prstGeom>
          <a:noFill/>
        </p:spPr>
        <p:txBody>
          <a:bodyPr wrap="none" rtlCol="0">
            <a:spAutoFit/>
          </a:bodyPr>
          <a:lstStyle/>
          <a:p>
            <a:r>
              <a:rPr lang="en-US" sz="2000" dirty="0">
                <a:latin typeface="Gill Sans MT" panose="020B0502020104020203" pitchFamily="34" charset="0"/>
              </a:rPr>
              <a:t>1  1  0</a:t>
            </a:r>
          </a:p>
        </p:txBody>
      </p:sp>
      <p:sp>
        <p:nvSpPr>
          <p:cNvPr id="33" name="TextBox 32"/>
          <p:cNvSpPr txBox="1"/>
          <p:nvPr/>
        </p:nvSpPr>
        <p:spPr>
          <a:xfrm>
            <a:off x="3691406" y="4863170"/>
            <a:ext cx="851515" cy="400110"/>
          </a:xfrm>
          <a:prstGeom prst="rect">
            <a:avLst/>
          </a:prstGeom>
          <a:noFill/>
        </p:spPr>
        <p:txBody>
          <a:bodyPr wrap="none" rtlCol="0">
            <a:spAutoFit/>
          </a:bodyPr>
          <a:lstStyle/>
          <a:p>
            <a:r>
              <a:rPr lang="en-US" sz="2000" dirty="0">
                <a:latin typeface="Gill Sans MT" panose="020B0502020104020203" pitchFamily="34" charset="0"/>
              </a:rPr>
              <a:t>0  0  0</a:t>
            </a:r>
          </a:p>
        </p:txBody>
      </p:sp>
      <p:cxnSp>
        <p:nvCxnSpPr>
          <p:cNvPr id="35" name="Straight Connector 34"/>
          <p:cNvCxnSpPr/>
          <p:nvPr/>
        </p:nvCxnSpPr>
        <p:spPr>
          <a:xfrm>
            <a:off x="3775789" y="5218995"/>
            <a:ext cx="85792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01345" y="5214536"/>
            <a:ext cx="1120820" cy="400110"/>
          </a:xfrm>
          <a:prstGeom prst="rect">
            <a:avLst/>
          </a:prstGeom>
          <a:noFill/>
        </p:spPr>
        <p:txBody>
          <a:bodyPr wrap="none" rtlCol="0">
            <a:spAutoFit/>
          </a:bodyPr>
          <a:lstStyle/>
          <a:p>
            <a:r>
              <a:rPr lang="en-US" sz="2000" dirty="0">
                <a:latin typeface="Gill Sans MT" panose="020B0502020104020203" pitchFamily="34" charset="0"/>
              </a:rPr>
              <a:t>1  1  0  1</a:t>
            </a:r>
          </a:p>
        </p:txBody>
      </p:sp>
      <p:sp>
        <p:nvSpPr>
          <p:cNvPr id="37" name="TextBox 36"/>
          <p:cNvSpPr txBox="1"/>
          <p:nvPr/>
        </p:nvSpPr>
        <p:spPr>
          <a:xfrm>
            <a:off x="3723355" y="5495378"/>
            <a:ext cx="1120820" cy="400110"/>
          </a:xfrm>
          <a:prstGeom prst="rect">
            <a:avLst/>
          </a:prstGeom>
          <a:noFill/>
        </p:spPr>
        <p:txBody>
          <a:bodyPr wrap="none" rtlCol="0">
            <a:spAutoFit/>
          </a:bodyPr>
          <a:lstStyle/>
          <a:p>
            <a:r>
              <a:rPr lang="en-US" sz="2000" dirty="0">
                <a:latin typeface="Gill Sans MT" panose="020B0502020104020203" pitchFamily="34" charset="0"/>
              </a:rPr>
              <a:t>1  0  0  1</a:t>
            </a:r>
          </a:p>
        </p:txBody>
      </p:sp>
      <p:cxnSp>
        <p:nvCxnSpPr>
          <p:cNvPr id="38" name="Straight Connector 37"/>
          <p:cNvCxnSpPr/>
          <p:nvPr/>
        </p:nvCxnSpPr>
        <p:spPr>
          <a:xfrm>
            <a:off x="3820884" y="5876562"/>
            <a:ext cx="85792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13665" y="5897072"/>
            <a:ext cx="1120820" cy="400110"/>
          </a:xfrm>
          <a:prstGeom prst="rect">
            <a:avLst/>
          </a:prstGeom>
          <a:noFill/>
        </p:spPr>
        <p:txBody>
          <a:bodyPr wrap="none" rtlCol="0">
            <a:spAutoFit/>
          </a:bodyPr>
          <a:lstStyle/>
          <a:p>
            <a:r>
              <a:rPr lang="en-US" sz="2000" dirty="0">
                <a:latin typeface="Gill Sans MT" panose="020B0502020104020203" pitchFamily="34" charset="0"/>
              </a:rPr>
              <a:t>1  0  0  1</a:t>
            </a:r>
          </a:p>
        </p:txBody>
      </p:sp>
      <p:sp>
        <p:nvSpPr>
          <p:cNvPr id="40" name="TextBox 39"/>
          <p:cNvSpPr txBox="1"/>
          <p:nvPr/>
        </p:nvSpPr>
        <p:spPr>
          <a:xfrm>
            <a:off x="4023604" y="6195246"/>
            <a:ext cx="1120820" cy="400110"/>
          </a:xfrm>
          <a:prstGeom prst="rect">
            <a:avLst/>
          </a:prstGeom>
          <a:noFill/>
        </p:spPr>
        <p:txBody>
          <a:bodyPr wrap="none" rtlCol="0">
            <a:spAutoFit/>
          </a:bodyPr>
          <a:lstStyle/>
          <a:p>
            <a:r>
              <a:rPr lang="en-US" sz="2000" dirty="0">
                <a:latin typeface="Gill Sans MT" panose="020B0502020104020203" pitchFamily="34" charset="0"/>
              </a:rPr>
              <a:t>1  0  0  1</a:t>
            </a:r>
          </a:p>
        </p:txBody>
      </p:sp>
      <p:cxnSp>
        <p:nvCxnSpPr>
          <p:cNvPr id="41" name="Straight Connector 40"/>
          <p:cNvCxnSpPr/>
          <p:nvPr/>
        </p:nvCxnSpPr>
        <p:spPr>
          <a:xfrm>
            <a:off x="4088601" y="6519188"/>
            <a:ext cx="10833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503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a:cs typeface="Arial" charset="0"/>
              </a:rPr>
              <a:t>Elementary Data Link Protocols (2)</a:t>
            </a:r>
          </a:p>
        </p:txBody>
      </p:sp>
      <p:sp>
        <p:nvSpPr>
          <p:cNvPr id="24579" name="Content Placeholder 2"/>
          <p:cNvSpPr>
            <a:spLocks noGrp="1"/>
          </p:cNvSpPr>
          <p:nvPr>
            <p:ph idx="1"/>
          </p:nvPr>
        </p:nvSpPr>
        <p:spPr/>
        <p:txBody>
          <a:bodyPr/>
          <a:lstStyle/>
          <a:p>
            <a:pPr algn="ctr" eaLnBrk="1" hangingPunct="1">
              <a:buFontTx/>
              <a:buNone/>
            </a:pPr>
            <a:r>
              <a:rPr lang="en-US" altLang="en-US">
                <a:cs typeface="Arial" charset="0"/>
              </a:rPr>
              <a:t>Implementation of the physical, data link, and network layers.</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405" y="2487351"/>
            <a:ext cx="7006431"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93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44" y="1028700"/>
            <a:ext cx="6437181"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77850" y="1600200"/>
            <a:ext cx="4249606" cy="4648200"/>
          </a:xfrm>
        </p:spPr>
        <p:txBody>
          <a:bodyPr>
            <a:normAutofit/>
          </a:bodyPr>
          <a:lstStyle/>
          <a:p>
            <a:pPr marL="457200" indent="-457200">
              <a:buFont typeface="Wingdings" charset="0"/>
              <a:buNone/>
              <a:defRPr/>
            </a:pPr>
            <a:r>
              <a:rPr lang="en-US" dirty="0">
                <a:solidFill>
                  <a:srgbClr val="C00000"/>
                </a:solidFill>
                <a:latin typeface="Gill Sans MT" charset="0"/>
                <a:cs typeface="+mn-cs"/>
              </a:rPr>
              <a:t>6.1 introduction, services</a:t>
            </a:r>
          </a:p>
          <a:p>
            <a:pPr marL="457200" indent="-457200">
              <a:buFont typeface="Wingdings" charset="0"/>
              <a:buNone/>
              <a:defRPr/>
            </a:pPr>
            <a:r>
              <a:rPr lang="en-US" dirty="0">
                <a:solidFill>
                  <a:srgbClr val="C00000"/>
                </a:solidFill>
                <a:latin typeface="Gill Sans MT" charset="0"/>
              </a:rPr>
              <a:t>6.2 framing</a:t>
            </a:r>
          </a:p>
          <a:p>
            <a:pPr marL="457200" indent="-457200">
              <a:buFont typeface="Wingdings" charset="0"/>
              <a:buNone/>
              <a:defRPr/>
            </a:pPr>
            <a:r>
              <a:rPr lang="en-US" dirty="0">
                <a:solidFill>
                  <a:srgbClr val="C00000"/>
                </a:solidFill>
                <a:latin typeface="Gill Sans MT" charset="0"/>
                <a:cs typeface="+mn-cs"/>
              </a:rPr>
              <a:t>6.3 error detection, correction </a:t>
            </a:r>
          </a:p>
          <a:p>
            <a:pPr marL="457200" indent="-457200">
              <a:buFont typeface="Wingdings" charset="0"/>
              <a:buNone/>
              <a:defRPr/>
            </a:pPr>
            <a:r>
              <a:rPr lang="en-US" dirty="0">
                <a:solidFill>
                  <a:srgbClr val="C00000"/>
                </a:solidFill>
                <a:latin typeface="Gill Sans MT" charset="0"/>
                <a:cs typeface="+mn-cs"/>
              </a:rPr>
              <a:t>6.4 data link protocols</a:t>
            </a:r>
          </a:p>
          <a:p>
            <a:pPr marL="457200" indent="-457200">
              <a:buFont typeface="Wingdings" charset="0"/>
              <a:buNone/>
              <a:defRPr/>
            </a:pPr>
            <a:r>
              <a:rPr lang="en-US" dirty="0">
                <a:solidFill>
                  <a:srgbClr val="C00000"/>
                </a:solidFill>
                <a:latin typeface="Gill Sans MT" charset="0"/>
              </a:rPr>
              <a:t>	- stop-n-wait</a:t>
            </a:r>
          </a:p>
          <a:p>
            <a:pPr marL="457200" indent="-457200">
              <a:buFont typeface="Wingdings" charset="0"/>
              <a:buNone/>
              <a:defRPr/>
            </a:pPr>
            <a:r>
              <a:rPr lang="en-US" dirty="0">
                <a:solidFill>
                  <a:srgbClr val="C00000"/>
                </a:solidFill>
                <a:latin typeface="Gill Sans MT" charset="0"/>
                <a:cs typeface="+mn-cs"/>
              </a:rPr>
              <a:t>	- stop-n-wait ARQ</a:t>
            </a:r>
          </a:p>
        </p:txBody>
      </p:sp>
      <p:sp>
        <p:nvSpPr>
          <p:cNvPr id="8"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a:t>
            </a:fld>
            <a:endParaRPr lang="en-US" sz="1200" dirty="0">
              <a:latin typeface="Tahoma" charset="0"/>
            </a:endParaRPr>
          </a:p>
        </p:txBody>
      </p:sp>
      <p:sp>
        <p:nvSpPr>
          <p:cNvPr id="9"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2" name="Content Placeholder 1"/>
          <p:cNvSpPr>
            <a:spLocks noGrp="1"/>
          </p:cNvSpPr>
          <p:nvPr>
            <p:ph sz="half" idx="2"/>
          </p:nvPr>
        </p:nvSpPr>
        <p:spPr/>
        <p:txBody>
          <a:bodyPr/>
          <a:lstStyle/>
          <a:p>
            <a:endParaRPr lang="en-US" dirty="0"/>
          </a:p>
        </p:txBody>
      </p:sp>
      <p:grpSp>
        <p:nvGrpSpPr>
          <p:cNvPr id="10" name="Group 9"/>
          <p:cNvGrpSpPr/>
          <p:nvPr/>
        </p:nvGrpSpPr>
        <p:grpSpPr>
          <a:xfrm>
            <a:off x="3341077" y="2890764"/>
            <a:ext cx="6313373" cy="3322467"/>
            <a:chOff x="344476" y="968301"/>
            <a:chExt cx="8743751" cy="5616903"/>
          </a:xfrm>
        </p:grpSpPr>
        <p:sp>
          <p:nvSpPr>
            <p:cNvPr id="11" name="AutoShape 3"/>
            <p:cNvSpPr>
              <a:spLocks noChangeArrowheads="1"/>
            </p:cNvSpPr>
            <p:nvPr/>
          </p:nvSpPr>
          <p:spPr bwMode="auto">
            <a:xfrm>
              <a:off x="1668409" y="26938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400" dirty="0">
                  <a:solidFill>
                    <a:schemeClr val="bg1"/>
                  </a:solidFill>
                  <a:latin typeface="Arial" panose="020B0604020202020204" pitchFamily="34" charset="0"/>
                </a:rPr>
                <a:t>Application</a:t>
              </a:r>
            </a:p>
          </p:txBody>
        </p:sp>
        <p:sp>
          <p:nvSpPr>
            <p:cNvPr id="12" name="AutoShape 4"/>
            <p:cNvSpPr>
              <a:spLocks noChangeArrowheads="1"/>
            </p:cNvSpPr>
            <p:nvPr/>
          </p:nvSpPr>
          <p:spPr bwMode="auto">
            <a:xfrm>
              <a:off x="1668409" y="31764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400" dirty="0">
                  <a:solidFill>
                    <a:schemeClr val="bg1"/>
                  </a:solidFill>
                  <a:latin typeface="Arial" panose="020B0604020202020204" pitchFamily="34" charset="0"/>
                </a:rPr>
                <a:t>Presentation</a:t>
              </a:r>
            </a:p>
          </p:txBody>
        </p:sp>
        <p:sp>
          <p:nvSpPr>
            <p:cNvPr id="13" name="AutoShape 5"/>
            <p:cNvSpPr>
              <a:spLocks noChangeArrowheads="1"/>
            </p:cNvSpPr>
            <p:nvPr/>
          </p:nvSpPr>
          <p:spPr bwMode="auto">
            <a:xfrm>
              <a:off x="1668409" y="36717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400" dirty="0">
                  <a:solidFill>
                    <a:schemeClr val="bg1"/>
                  </a:solidFill>
                  <a:latin typeface="Arial" panose="020B0604020202020204" pitchFamily="34" charset="0"/>
                </a:rPr>
                <a:t>Session</a:t>
              </a:r>
            </a:p>
          </p:txBody>
        </p:sp>
        <p:sp>
          <p:nvSpPr>
            <p:cNvPr id="14" name="AutoShape 6"/>
            <p:cNvSpPr>
              <a:spLocks noChangeArrowheads="1"/>
            </p:cNvSpPr>
            <p:nvPr/>
          </p:nvSpPr>
          <p:spPr bwMode="auto">
            <a:xfrm>
              <a:off x="1668409" y="41670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400" dirty="0">
                  <a:solidFill>
                    <a:schemeClr val="bg1"/>
                  </a:solidFill>
                  <a:latin typeface="Arial" panose="020B0604020202020204" pitchFamily="34" charset="0"/>
                </a:rPr>
                <a:t>Transport</a:t>
              </a:r>
            </a:p>
          </p:txBody>
        </p:sp>
        <p:sp>
          <p:nvSpPr>
            <p:cNvPr id="15" name="AutoShape 7"/>
            <p:cNvSpPr>
              <a:spLocks noChangeArrowheads="1"/>
            </p:cNvSpPr>
            <p:nvPr/>
          </p:nvSpPr>
          <p:spPr bwMode="auto">
            <a:xfrm>
              <a:off x="1668409" y="46496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400">
                  <a:solidFill>
                    <a:schemeClr val="bg1"/>
                  </a:solidFill>
                  <a:latin typeface="Arial" panose="020B0604020202020204" pitchFamily="34" charset="0"/>
                </a:rPr>
                <a:t>Network</a:t>
              </a:r>
            </a:p>
          </p:txBody>
        </p:sp>
        <p:sp>
          <p:nvSpPr>
            <p:cNvPr id="16" name="AutoShape 8"/>
            <p:cNvSpPr>
              <a:spLocks noChangeArrowheads="1"/>
            </p:cNvSpPr>
            <p:nvPr/>
          </p:nvSpPr>
          <p:spPr bwMode="auto">
            <a:xfrm>
              <a:off x="1668409" y="51449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400">
                  <a:solidFill>
                    <a:schemeClr val="bg1"/>
                  </a:solidFill>
                  <a:latin typeface="Arial" panose="020B0604020202020204" pitchFamily="34" charset="0"/>
                </a:rPr>
                <a:t>Data Link</a:t>
              </a:r>
            </a:p>
          </p:txBody>
        </p:sp>
        <p:sp>
          <p:nvSpPr>
            <p:cNvPr id="17" name="AutoShape 9"/>
            <p:cNvSpPr>
              <a:spLocks noChangeArrowheads="1"/>
            </p:cNvSpPr>
            <p:nvPr/>
          </p:nvSpPr>
          <p:spPr bwMode="auto">
            <a:xfrm>
              <a:off x="1668409" y="56402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400">
                  <a:solidFill>
                    <a:schemeClr val="bg1"/>
                  </a:solidFill>
                  <a:latin typeface="Arial" panose="020B0604020202020204" pitchFamily="34" charset="0"/>
                </a:rPr>
                <a:t>Physical</a:t>
              </a:r>
            </a:p>
          </p:txBody>
        </p:sp>
        <p:pic>
          <p:nvPicPr>
            <p:cNvPr id="18" name="Picture 10" descr="j02920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3785" y="1333795"/>
              <a:ext cx="1428548" cy="180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1"/>
            <p:cNvSpPr>
              <a:spLocks noChangeArrowheads="1"/>
            </p:cNvSpPr>
            <p:nvPr/>
          </p:nvSpPr>
          <p:spPr bwMode="auto">
            <a:xfrm>
              <a:off x="6230951" y="26938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400">
                  <a:solidFill>
                    <a:schemeClr val="bg1"/>
                  </a:solidFill>
                  <a:latin typeface="Arial" panose="020B0604020202020204" pitchFamily="34" charset="0"/>
                </a:rPr>
                <a:t>Application</a:t>
              </a:r>
            </a:p>
          </p:txBody>
        </p:sp>
        <p:sp>
          <p:nvSpPr>
            <p:cNvPr id="20" name="AutoShape 12"/>
            <p:cNvSpPr>
              <a:spLocks noChangeArrowheads="1"/>
            </p:cNvSpPr>
            <p:nvPr/>
          </p:nvSpPr>
          <p:spPr bwMode="auto">
            <a:xfrm>
              <a:off x="6230951" y="31764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400">
                  <a:solidFill>
                    <a:schemeClr val="bg1"/>
                  </a:solidFill>
                  <a:latin typeface="Arial" panose="020B0604020202020204" pitchFamily="34" charset="0"/>
                </a:rPr>
                <a:t>Presentation</a:t>
              </a:r>
            </a:p>
          </p:txBody>
        </p:sp>
        <p:sp>
          <p:nvSpPr>
            <p:cNvPr id="21" name="AutoShape 13"/>
            <p:cNvSpPr>
              <a:spLocks noChangeArrowheads="1"/>
            </p:cNvSpPr>
            <p:nvPr/>
          </p:nvSpPr>
          <p:spPr bwMode="auto">
            <a:xfrm>
              <a:off x="6230951" y="36717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400" dirty="0">
                  <a:solidFill>
                    <a:schemeClr val="bg1"/>
                  </a:solidFill>
                  <a:latin typeface="Arial" panose="020B0604020202020204" pitchFamily="34" charset="0"/>
                </a:rPr>
                <a:t>Session</a:t>
              </a:r>
            </a:p>
          </p:txBody>
        </p:sp>
        <p:sp>
          <p:nvSpPr>
            <p:cNvPr id="22" name="AutoShape 14"/>
            <p:cNvSpPr>
              <a:spLocks noChangeArrowheads="1"/>
            </p:cNvSpPr>
            <p:nvPr/>
          </p:nvSpPr>
          <p:spPr bwMode="auto">
            <a:xfrm>
              <a:off x="6230951" y="41670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400">
                  <a:solidFill>
                    <a:schemeClr val="bg1"/>
                  </a:solidFill>
                  <a:latin typeface="Arial" panose="020B0604020202020204" pitchFamily="34" charset="0"/>
                </a:rPr>
                <a:t>Transport</a:t>
              </a:r>
            </a:p>
          </p:txBody>
        </p:sp>
        <p:sp>
          <p:nvSpPr>
            <p:cNvPr id="23" name="AutoShape 15"/>
            <p:cNvSpPr>
              <a:spLocks noChangeArrowheads="1"/>
            </p:cNvSpPr>
            <p:nvPr/>
          </p:nvSpPr>
          <p:spPr bwMode="auto">
            <a:xfrm>
              <a:off x="6230951" y="46496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400">
                  <a:solidFill>
                    <a:schemeClr val="bg1"/>
                  </a:solidFill>
                  <a:latin typeface="Arial" panose="020B0604020202020204" pitchFamily="34" charset="0"/>
                </a:rPr>
                <a:t>Network</a:t>
              </a:r>
            </a:p>
          </p:txBody>
        </p:sp>
        <p:sp>
          <p:nvSpPr>
            <p:cNvPr id="24" name="AutoShape 16"/>
            <p:cNvSpPr>
              <a:spLocks noChangeArrowheads="1"/>
            </p:cNvSpPr>
            <p:nvPr/>
          </p:nvSpPr>
          <p:spPr bwMode="auto">
            <a:xfrm>
              <a:off x="6230951" y="51449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400">
                  <a:solidFill>
                    <a:schemeClr val="bg1"/>
                  </a:solidFill>
                  <a:latin typeface="Arial" panose="020B0604020202020204" pitchFamily="34" charset="0"/>
                </a:rPr>
                <a:t>Data Link</a:t>
              </a:r>
            </a:p>
          </p:txBody>
        </p:sp>
        <p:sp>
          <p:nvSpPr>
            <p:cNvPr id="25" name="AutoShape 17"/>
            <p:cNvSpPr>
              <a:spLocks noChangeArrowheads="1"/>
            </p:cNvSpPr>
            <p:nvPr/>
          </p:nvSpPr>
          <p:spPr bwMode="auto">
            <a:xfrm>
              <a:off x="6230951" y="56402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400">
                  <a:solidFill>
                    <a:schemeClr val="bg1"/>
                  </a:solidFill>
                  <a:latin typeface="Arial" panose="020B0604020202020204" pitchFamily="34" charset="0"/>
                </a:rPr>
                <a:t>Physical</a:t>
              </a:r>
            </a:p>
          </p:txBody>
        </p:sp>
        <p:pic>
          <p:nvPicPr>
            <p:cNvPr id="26" name="Picture 18" descr="j019538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3711" y="968301"/>
              <a:ext cx="1267477" cy="17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 descr="hpprin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456" y="1582626"/>
              <a:ext cx="1104488" cy="129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0" descr="nic"/>
            <p:cNvPicPr>
              <a:picLocks noChangeAspect="1" noChangeArrowheads="1"/>
            </p:cNvPicPr>
            <p:nvPr/>
          </p:nvPicPr>
          <p:blipFill>
            <a:blip r:embed="rId7" cstate="print">
              <a:extLst>
                <a:ext uri="{28A0092B-C50C-407E-A947-70E740481C1C}">
                  <a14:useLocalDpi xmlns:a14="http://schemas.microsoft.com/office/drawing/2010/main" val="0"/>
                </a:ext>
              </a:extLst>
            </a:blip>
            <a:srcRect t="17938" b="12222"/>
            <a:stretch>
              <a:fillRect/>
            </a:stretch>
          </p:blipFill>
          <p:spPr bwMode="auto">
            <a:xfrm>
              <a:off x="8028613" y="5510619"/>
              <a:ext cx="1059614" cy="8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2"/>
            <p:cNvSpPr>
              <a:spLocks noChangeArrowheads="1"/>
            </p:cNvSpPr>
            <p:nvPr/>
          </p:nvSpPr>
          <p:spPr bwMode="auto">
            <a:xfrm>
              <a:off x="2575751" y="6216396"/>
              <a:ext cx="4563999" cy="3688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US" altLang="en-US" sz="1400" dirty="0">
                  <a:solidFill>
                    <a:schemeClr val="bg1"/>
                  </a:solidFill>
                  <a:latin typeface="Arial" panose="020B0604020202020204" pitchFamily="34" charset="0"/>
                </a:rPr>
                <a:t>10010111001011010010110101011110101</a:t>
              </a:r>
            </a:p>
          </p:txBody>
        </p:sp>
        <p:grpSp>
          <p:nvGrpSpPr>
            <p:cNvPr id="30" name="Group 23"/>
            <p:cNvGrpSpPr>
              <a:grpSpLocks/>
            </p:cNvGrpSpPr>
            <p:nvPr/>
          </p:nvGrpSpPr>
          <p:grpSpPr bwMode="auto">
            <a:xfrm>
              <a:off x="2739511" y="5759196"/>
              <a:ext cx="4166234" cy="368808"/>
              <a:chOff x="1776" y="3648"/>
              <a:chExt cx="2629" cy="192"/>
            </a:xfrm>
          </p:grpSpPr>
          <p:sp>
            <p:nvSpPr>
              <p:cNvPr id="61" name="Freeform 24"/>
              <p:cNvSpPr>
                <a:spLocks/>
              </p:cNvSpPr>
              <p:nvPr/>
            </p:nvSpPr>
            <p:spPr bwMode="auto">
              <a:xfrm>
                <a:off x="1776"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62" name="Freeform 25"/>
              <p:cNvSpPr>
                <a:spLocks/>
              </p:cNvSpPr>
              <p:nvPr/>
            </p:nvSpPr>
            <p:spPr bwMode="auto">
              <a:xfrm>
                <a:off x="1928"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63" name="Freeform 26"/>
              <p:cNvSpPr>
                <a:spLocks/>
              </p:cNvSpPr>
              <p:nvPr/>
            </p:nvSpPr>
            <p:spPr bwMode="auto">
              <a:xfrm>
                <a:off x="2072"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64" name="Freeform 27"/>
              <p:cNvSpPr>
                <a:spLocks/>
              </p:cNvSpPr>
              <p:nvPr/>
            </p:nvSpPr>
            <p:spPr bwMode="auto">
              <a:xfrm>
                <a:off x="2216"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65" name="Freeform 28"/>
              <p:cNvSpPr>
                <a:spLocks/>
              </p:cNvSpPr>
              <p:nvPr/>
            </p:nvSpPr>
            <p:spPr bwMode="auto">
              <a:xfrm>
                <a:off x="2360"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66" name="Freeform 29"/>
              <p:cNvSpPr>
                <a:spLocks/>
              </p:cNvSpPr>
              <p:nvPr/>
            </p:nvSpPr>
            <p:spPr bwMode="auto">
              <a:xfrm>
                <a:off x="2504"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67" name="Freeform 30"/>
              <p:cNvSpPr>
                <a:spLocks/>
              </p:cNvSpPr>
              <p:nvPr/>
            </p:nvSpPr>
            <p:spPr bwMode="auto">
              <a:xfrm>
                <a:off x="2648"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68" name="Freeform 31"/>
              <p:cNvSpPr>
                <a:spLocks/>
              </p:cNvSpPr>
              <p:nvPr/>
            </p:nvSpPr>
            <p:spPr bwMode="auto">
              <a:xfrm>
                <a:off x="2792"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69" name="Freeform 32"/>
              <p:cNvSpPr>
                <a:spLocks/>
              </p:cNvSpPr>
              <p:nvPr/>
            </p:nvSpPr>
            <p:spPr bwMode="auto">
              <a:xfrm>
                <a:off x="2936"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0" name="Freeform 33"/>
              <p:cNvSpPr>
                <a:spLocks/>
              </p:cNvSpPr>
              <p:nvPr/>
            </p:nvSpPr>
            <p:spPr bwMode="auto">
              <a:xfrm>
                <a:off x="3080"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1" name="Freeform 34"/>
              <p:cNvSpPr>
                <a:spLocks/>
              </p:cNvSpPr>
              <p:nvPr/>
            </p:nvSpPr>
            <p:spPr bwMode="auto">
              <a:xfrm>
                <a:off x="3224"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2" name="Freeform 35"/>
              <p:cNvSpPr>
                <a:spLocks/>
              </p:cNvSpPr>
              <p:nvPr/>
            </p:nvSpPr>
            <p:spPr bwMode="auto">
              <a:xfrm>
                <a:off x="3368"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3" name="Freeform 36"/>
              <p:cNvSpPr>
                <a:spLocks/>
              </p:cNvSpPr>
              <p:nvPr/>
            </p:nvSpPr>
            <p:spPr bwMode="auto">
              <a:xfrm>
                <a:off x="3512"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4" name="Freeform 37"/>
              <p:cNvSpPr>
                <a:spLocks/>
              </p:cNvSpPr>
              <p:nvPr/>
            </p:nvSpPr>
            <p:spPr bwMode="auto">
              <a:xfrm>
                <a:off x="3656"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5" name="Freeform 38"/>
              <p:cNvSpPr>
                <a:spLocks/>
              </p:cNvSpPr>
              <p:nvPr/>
            </p:nvSpPr>
            <p:spPr bwMode="auto">
              <a:xfrm>
                <a:off x="3800"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6" name="Freeform 39"/>
              <p:cNvSpPr>
                <a:spLocks/>
              </p:cNvSpPr>
              <p:nvPr/>
            </p:nvSpPr>
            <p:spPr bwMode="auto">
              <a:xfrm>
                <a:off x="3944" y="3648"/>
                <a:ext cx="173"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7" name="Freeform 40"/>
              <p:cNvSpPr>
                <a:spLocks/>
              </p:cNvSpPr>
              <p:nvPr/>
            </p:nvSpPr>
            <p:spPr bwMode="auto">
              <a:xfrm>
                <a:off x="4088" y="3648"/>
                <a:ext cx="173"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8" name="Freeform 41"/>
              <p:cNvSpPr>
                <a:spLocks/>
              </p:cNvSpPr>
              <p:nvPr/>
            </p:nvSpPr>
            <p:spPr bwMode="auto">
              <a:xfrm>
                <a:off x="4232" y="3648"/>
                <a:ext cx="173"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grpSp>
        <p:sp>
          <p:nvSpPr>
            <p:cNvPr id="31" name="Line 42"/>
            <p:cNvSpPr>
              <a:spLocks noChangeShapeType="1"/>
            </p:cNvSpPr>
            <p:nvPr/>
          </p:nvSpPr>
          <p:spPr bwMode="auto">
            <a:xfrm>
              <a:off x="3028950" y="2659761"/>
              <a:ext cx="0" cy="3595878"/>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32" name="Line 43"/>
            <p:cNvSpPr>
              <a:spLocks noChangeShapeType="1"/>
            </p:cNvSpPr>
            <p:nvPr/>
          </p:nvSpPr>
          <p:spPr bwMode="auto">
            <a:xfrm>
              <a:off x="6629400" y="2659761"/>
              <a:ext cx="0" cy="3595878"/>
            </a:xfrm>
            <a:prstGeom prst="line">
              <a:avLst/>
            </a:prstGeom>
            <a:noFill/>
            <a:ln w="25400">
              <a:solidFill>
                <a:srgbClr val="FF0000"/>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pic>
          <p:nvPicPr>
            <p:cNvPr id="33" name="Picture 44" descr="env"/>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8982" y="1633762"/>
              <a:ext cx="1092983" cy="11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AutoShape 45"/>
            <p:cNvCxnSpPr>
              <a:cxnSpLocks noChangeShapeType="1"/>
              <a:stCxn id="18" idx="3"/>
              <a:endCxn id="33" idx="1"/>
            </p:cNvCxnSpPr>
            <p:nvPr/>
          </p:nvCxnSpPr>
          <p:spPr bwMode="auto">
            <a:xfrm flipH="1" flipV="1">
              <a:off x="3226813" y="2232027"/>
              <a:ext cx="47687" cy="5557"/>
            </a:xfrm>
            <a:prstGeom prst="straightConnector1">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6"/>
            <p:cNvCxnSpPr>
              <a:cxnSpLocks noChangeShapeType="1"/>
              <a:stCxn id="46" idx="2"/>
              <a:endCxn id="55" idx="0"/>
            </p:cNvCxnSpPr>
            <p:nvPr/>
          </p:nvCxnSpPr>
          <p:spPr bwMode="auto">
            <a:xfrm>
              <a:off x="4057650" y="3613404"/>
              <a:ext cx="16750" cy="658892"/>
            </a:xfrm>
            <a:prstGeom prst="straightConnector1">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7"/>
            <p:cNvCxnSpPr>
              <a:cxnSpLocks noChangeShapeType="1"/>
            </p:cNvCxnSpPr>
            <p:nvPr/>
          </p:nvCxnSpPr>
          <p:spPr bwMode="auto">
            <a:xfrm>
              <a:off x="4055679" y="2401515"/>
              <a:ext cx="15848" cy="973884"/>
            </a:xfrm>
            <a:prstGeom prst="straightConnector1">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8"/>
            <p:cNvSpPr txBox="1">
              <a:spLocks noChangeArrowheads="1"/>
            </p:cNvSpPr>
            <p:nvPr/>
          </p:nvSpPr>
          <p:spPr bwMode="auto">
            <a:xfrm>
              <a:off x="4629456" y="4043777"/>
              <a:ext cx="1562732" cy="66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400" i="1">
                  <a:solidFill>
                    <a:srgbClr val="FF0000"/>
                  </a:solidFill>
                  <a:latin typeface="Arial" panose="020B0604020202020204" pitchFamily="34" charset="0"/>
                </a:rPr>
                <a:t>segments</a:t>
              </a:r>
            </a:p>
          </p:txBody>
        </p:sp>
        <p:sp>
          <p:nvSpPr>
            <p:cNvPr id="38" name="Text Box 49"/>
            <p:cNvSpPr txBox="1">
              <a:spLocks noChangeArrowheads="1"/>
            </p:cNvSpPr>
            <p:nvPr/>
          </p:nvSpPr>
          <p:spPr bwMode="auto">
            <a:xfrm>
              <a:off x="4668967" y="4513676"/>
              <a:ext cx="1304538" cy="66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400" i="1" dirty="0">
                  <a:solidFill>
                    <a:srgbClr val="FF0000"/>
                  </a:solidFill>
                  <a:latin typeface="Arial" panose="020B0604020202020204" pitchFamily="34" charset="0"/>
                </a:rPr>
                <a:t>packets</a:t>
              </a:r>
            </a:p>
          </p:txBody>
        </p:sp>
        <p:sp>
          <p:nvSpPr>
            <p:cNvPr id="39" name="Text Box 50"/>
            <p:cNvSpPr txBox="1">
              <a:spLocks noChangeArrowheads="1"/>
            </p:cNvSpPr>
            <p:nvPr/>
          </p:nvSpPr>
          <p:spPr bwMode="auto">
            <a:xfrm>
              <a:off x="4689527" y="5047077"/>
              <a:ext cx="1189783" cy="66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400" i="1" dirty="0">
                  <a:solidFill>
                    <a:srgbClr val="FF0000"/>
                  </a:solidFill>
                  <a:latin typeface="Arial" panose="020B0604020202020204" pitchFamily="34" charset="0"/>
                </a:rPr>
                <a:t>frames</a:t>
              </a:r>
            </a:p>
          </p:txBody>
        </p:sp>
        <p:cxnSp>
          <p:nvCxnSpPr>
            <p:cNvPr id="40" name="AutoShape 51"/>
            <p:cNvCxnSpPr>
              <a:cxnSpLocks noChangeShapeType="1"/>
              <a:stCxn id="16" idx="3"/>
              <a:endCxn id="24" idx="1"/>
            </p:cNvCxnSpPr>
            <p:nvPr/>
          </p:nvCxnSpPr>
          <p:spPr bwMode="auto">
            <a:xfrm>
              <a:off x="3277291" y="54292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Group 52"/>
            <p:cNvGrpSpPr>
              <a:grpSpLocks/>
            </p:cNvGrpSpPr>
            <p:nvPr/>
          </p:nvGrpSpPr>
          <p:grpSpPr bwMode="auto">
            <a:xfrm>
              <a:off x="3196938" y="5206430"/>
              <a:ext cx="1483300" cy="445643"/>
              <a:chOff x="1880" y="3304"/>
              <a:chExt cx="936" cy="232"/>
            </a:xfrm>
          </p:grpSpPr>
          <p:sp>
            <p:nvSpPr>
              <p:cNvPr id="56" name="Rectangle 53"/>
              <p:cNvSpPr>
                <a:spLocks noChangeArrowheads="1"/>
              </p:cNvSpPr>
              <p:nvPr/>
            </p:nvSpPr>
            <p:spPr bwMode="auto">
              <a:xfrm>
                <a:off x="2160" y="3306"/>
                <a:ext cx="507" cy="230"/>
              </a:xfrm>
              <a:prstGeom prst="rect">
                <a:avLst/>
              </a:prstGeom>
              <a:solidFill>
                <a:srgbClr val="FF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sz="1400"/>
              </a:p>
            </p:txBody>
          </p:sp>
          <p:sp>
            <p:nvSpPr>
              <p:cNvPr id="57" name="Rectangle 54"/>
              <p:cNvSpPr>
                <a:spLocks noChangeArrowheads="1"/>
              </p:cNvSpPr>
              <p:nvPr/>
            </p:nvSpPr>
            <p:spPr bwMode="auto">
              <a:xfrm>
                <a:off x="2264" y="3322"/>
                <a:ext cx="384"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US" altLang="en-US" sz="1400" b="1">
                    <a:solidFill>
                      <a:schemeClr val="bg1"/>
                    </a:solidFill>
                    <a:latin typeface="Arial" panose="020B0604020202020204" pitchFamily="34" charset="0"/>
                  </a:rPr>
                  <a:t>Data</a:t>
                </a:r>
              </a:p>
            </p:txBody>
          </p:sp>
          <p:sp>
            <p:nvSpPr>
              <p:cNvPr id="58" name="Rectangle 55"/>
              <p:cNvSpPr>
                <a:spLocks noChangeArrowheads="1"/>
              </p:cNvSpPr>
              <p:nvPr/>
            </p:nvSpPr>
            <p:spPr bwMode="auto">
              <a:xfrm>
                <a:off x="2016" y="3304"/>
                <a:ext cx="144" cy="230"/>
              </a:xfrm>
              <a:prstGeom prst="rect">
                <a:avLst/>
              </a:prstGeom>
              <a:solidFill>
                <a:srgbClr val="FFAC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sz="1400"/>
              </a:p>
            </p:txBody>
          </p:sp>
          <p:sp>
            <p:nvSpPr>
              <p:cNvPr id="59" name="Rectangle 56"/>
              <p:cNvSpPr>
                <a:spLocks noChangeArrowheads="1"/>
              </p:cNvSpPr>
              <p:nvPr/>
            </p:nvSpPr>
            <p:spPr bwMode="auto">
              <a:xfrm>
                <a:off x="1880" y="3304"/>
                <a:ext cx="144" cy="23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sz="1400"/>
              </a:p>
            </p:txBody>
          </p:sp>
          <p:sp>
            <p:nvSpPr>
              <p:cNvPr id="60" name="Rectangle 57"/>
              <p:cNvSpPr>
                <a:spLocks noChangeArrowheads="1"/>
              </p:cNvSpPr>
              <p:nvPr/>
            </p:nvSpPr>
            <p:spPr bwMode="auto">
              <a:xfrm>
                <a:off x="2672" y="3304"/>
                <a:ext cx="144" cy="23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sz="1400"/>
              </a:p>
            </p:txBody>
          </p:sp>
        </p:grpSp>
        <p:cxnSp>
          <p:nvCxnSpPr>
            <p:cNvPr id="42" name="AutoShape 58"/>
            <p:cNvCxnSpPr>
              <a:cxnSpLocks noChangeShapeType="1"/>
              <a:stCxn id="15" idx="3"/>
              <a:endCxn id="23" idx="1"/>
            </p:cNvCxnSpPr>
            <p:nvPr/>
          </p:nvCxnSpPr>
          <p:spPr bwMode="auto">
            <a:xfrm>
              <a:off x="3277291" y="49339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59"/>
            <p:cNvCxnSpPr>
              <a:cxnSpLocks noChangeShapeType="1"/>
              <a:stCxn id="14" idx="3"/>
              <a:endCxn id="22" idx="1"/>
            </p:cNvCxnSpPr>
            <p:nvPr/>
          </p:nvCxnSpPr>
          <p:spPr bwMode="auto">
            <a:xfrm>
              <a:off x="3277291" y="44513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60"/>
            <p:cNvCxnSpPr>
              <a:cxnSpLocks noChangeShapeType="1"/>
              <a:stCxn id="13" idx="3"/>
              <a:endCxn id="21" idx="1"/>
            </p:cNvCxnSpPr>
            <p:nvPr/>
          </p:nvCxnSpPr>
          <p:spPr bwMode="auto">
            <a:xfrm>
              <a:off x="3277291" y="39560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AutoShape 61"/>
            <p:cNvCxnSpPr>
              <a:cxnSpLocks noChangeShapeType="1"/>
              <a:stCxn id="12" idx="3"/>
              <a:endCxn id="20" idx="1"/>
            </p:cNvCxnSpPr>
            <p:nvPr/>
          </p:nvCxnSpPr>
          <p:spPr bwMode="auto">
            <a:xfrm>
              <a:off x="3277291" y="34607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62"/>
            <p:cNvSpPr>
              <a:spLocks noChangeArrowheads="1"/>
            </p:cNvSpPr>
            <p:nvPr/>
          </p:nvSpPr>
          <p:spPr bwMode="auto">
            <a:xfrm>
              <a:off x="3753383" y="3244596"/>
              <a:ext cx="608534" cy="36880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US" altLang="en-US" sz="1400" b="1">
                  <a:solidFill>
                    <a:schemeClr val="bg1"/>
                  </a:solidFill>
                  <a:latin typeface="Arial" panose="020B0604020202020204" pitchFamily="34" charset="0"/>
                </a:rPr>
                <a:t>Data</a:t>
              </a:r>
            </a:p>
          </p:txBody>
        </p:sp>
        <p:cxnSp>
          <p:nvCxnSpPr>
            <p:cNvPr id="47" name="AutoShape 63"/>
            <p:cNvCxnSpPr>
              <a:cxnSpLocks noChangeShapeType="1"/>
              <a:stCxn id="11" idx="3"/>
              <a:endCxn id="19" idx="1"/>
            </p:cNvCxnSpPr>
            <p:nvPr/>
          </p:nvCxnSpPr>
          <p:spPr bwMode="auto">
            <a:xfrm>
              <a:off x="3277291" y="29781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 name="Group 64"/>
            <p:cNvGrpSpPr>
              <a:grpSpLocks/>
            </p:cNvGrpSpPr>
            <p:nvPr/>
          </p:nvGrpSpPr>
          <p:grpSpPr bwMode="auto">
            <a:xfrm>
              <a:off x="3605322" y="4241562"/>
              <a:ext cx="803454" cy="441802"/>
              <a:chOff x="2152" y="2696"/>
              <a:chExt cx="507" cy="230"/>
            </a:xfrm>
          </p:grpSpPr>
          <p:sp>
            <p:nvSpPr>
              <p:cNvPr id="54" name="Rectangle 65"/>
              <p:cNvSpPr>
                <a:spLocks noChangeArrowheads="1"/>
              </p:cNvSpPr>
              <p:nvPr/>
            </p:nvSpPr>
            <p:spPr bwMode="auto">
              <a:xfrm>
                <a:off x="2152" y="2696"/>
                <a:ext cx="507" cy="230"/>
              </a:xfrm>
              <a:prstGeom prst="rect">
                <a:avLst/>
              </a:prstGeom>
              <a:solidFill>
                <a:srgbClr val="FF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sz="1400"/>
              </a:p>
            </p:txBody>
          </p:sp>
          <p:sp>
            <p:nvSpPr>
              <p:cNvPr id="55" name="Rectangle 66"/>
              <p:cNvSpPr>
                <a:spLocks noChangeArrowheads="1"/>
              </p:cNvSpPr>
              <p:nvPr/>
            </p:nvSpPr>
            <p:spPr bwMode="auto">
              <a:xfrm>
                <a:off x="2256" y="2712"/>
                <a:ext cx="384"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US" altLang="en-US" sz="1400" b="1">
                    <a:solidFill>
                      <a:schemeClr val="bg1"/>
                    </a:solidFill>
                    <a:latin typeface="Arial" panose="020B0604020202020204" pitchFamily="34" charset="0"/>
                  </a:rPr>
                  <a:t>Data</a:t>
                </a:r>
              </a:p>
            </p:txBody>
          </p:sp>
        </p:grpSp>
        <p:grpSp>
          <p:nvGrpSpPr>
            <p:cNvPr id="49" name="Group 67"/>
            <p:cNvGrpSpPr>
              <a:grpSpLocks/>
            </p:cNvGrpSpPr>
            <p:nvPr/>
          </p:nvGrpSpPr>
          <p:grpSpPr bwMode="auto">
            <a:xfrm>
              <a:off x="3415023" y="4698430"/>
              <a:ext cx="1031654" cy="445643"/>
              <a:chOff x="2016" y="2984"/>
              <a:chExt cx="651" cy="232"/>
            </a:xfrm>
          </p:grpSpPr>
          <p:sp>
            <p:nvSpPr>
              <p:cNvPr id="51" name="Rectangle 68"/>
              <p:cNvSpPr>
                <a:spLocks noChangeArrowheads="1"/>
              </p:cNvSpPr>
              <p:nvPr/>
            </p:nvSpPr>
            <p:spPr bwMode="auto">
              <a:xfrm>
                <a:off x="2160" y="2986"/>
                <a:ext cx="507" cy="230"/>
              </a:xfrm>
              <a:prstGeom prst="rect">
                <a:avLst/>
              </a:prstGeom>
              <a:solidFill>
                <a:srgbClr val="FF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sz="1400"/>
              </a:p>
            </p:txBody>
          </p:sp>
          <p:sp>
            <p:nvSpPr>
              <p:cNvPr id="52" name="Rectangle 69"/>
              <p:cNvSpPr>
                <a:spLocks noChangeArrowheads="1"/>
              </p:cNvSpPr>
              <p:nvPr/>
            </p:nvSpPr>
            <p:spPr bwMode="auto">
              <a:xfrm>
                <a:off x="2264" y="3002"/>
                <a:ext cx="384"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US" altLang="en-US" sz="1400" b="1">
                    <a:solidFill>
                      <a:schemeClr val="bg1"/>
                    </a:solidFill>
                    <a:latin typeface="Arial" panose="020B0604020202020204" pitchFamily="34" charset="0"/>
                  </a:rPr>
                  <a:t>Data</a:t>
                </a:r>
              </a:p>
            </p:txBody>
          </p:sp>
          <p:sp>
            <p:nvSpPr>
              <p:cNvPr id="53" name="Rectangle 70"/>
              <p:cNvSpPr>
                <a:spLocks noChangeArrowheads="1"/>
              </p:cNvSpPr>
              <p:nvPr/>
            </p:nvSpPr>
            <p:spPr bwMode="auto">
              <a:xfrm>
                <a:off x="2016" y="2984"/>
                <a:ext cx="144" cy="230"/>
              </a:xfrm>
              <a:prstGeom prst="rect">
                <a:avLst/>
              </a:prstGeom>
              <a:solidFill>
                <a:srgbClr val="FFAC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sz="1400"/>
              </a:p>
            </p:txBody>
          </p:sp>
        </p:grpSp>
        <p:pic>
          <p:nvPicPr>
            <p:cNvPr id="50" name="Picture 20" descr="nic"/>
            <p:cNvPicPr>
              <a:picLocks noChangeAspect="1" noChangeArrowheads="1"/>
            </p:cNvPicPr>
            <p:nvPr/>
          </p:nvPicPr>
          <p:blipFill>
            <a:blip r:embed="rId9" cstate="print">
              <a:extLst>
                <a:ext uri="{28A0092B-C50C-407E-A947-70E740481C1C}">
                  <a14:useLocalDpi xmlns:a14="http://schemas.microsoft.com/office/drawing/2010/main" val="0"/>
                </a:ext>
              </a:extLst>
            </a:blip>
            <a:srcRect t="17938" b="12222"/>
            <a:stretch>
              <a:fillRect/>
            </a:stretch>
          </p:blipFill>
          <p:spPr bwMode="auto">
            <a:xfrm>
              <a:off x="344476" y="5429576"/>
              <a:ext cx="1262186" cy="98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Left-Up Arrow 6"/>
          <p:cNvSpPr/>
          <p:nvPr/>
        </p:nvSpPr>
        <p:spPr>
          <a:xfrm rot="5400000">
            <a:off x="2842698" y="4181959"/>
            <a:ext cx="573811" cy="233482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19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Computer Networks, Chapter 3, p. 253</a:t>
            </a:r>
          </a:p>
          <a:p>
            <a:pPr lvl="1"/>
            <a:r>
              <a:rPr lang="en-US" dirty="0"/>
              <a:t>Exercise 16, 17</a:t>
            </a:r>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30</a:t>
            </a:fld>
            <a:endParaRPr lang="en-US" altLang="en-US"/>
          </a:p>
        </p:txBody>
      </p:sp>
      <p:pic>
        <p:nvPicPr>
          <p:cNvPr id="5" name="Picture 4">
            <a:extLst>
              <a:ext uri="{FF2B5EF4-FFF2-40B4-BE49-F238E27FC236}">
                <a16:creationId xmlns:a16="http://schemas.microsoft.com/office/drawing/2014/main" id="{906F8ADF-543F-7566-A646-D57348E45B64}"/>
              </a:ext>
            </a:extLst>
          </p:cNvPr>
          <p:cNvPicPr>
            <a:picLocks noChangeAspect="1"/>
          </p:cNvPicPr>
          <p:nvPr/>
        </p:nvPicPr>
        <p:blipFill>
          <a:blip r:embed="rId2"/>
          <a:stretch>
            <a:fillRect/>
          </a:stretch>
        </p:blipFill>
        <p:spPr>
          <a:xfrm>
            <a:off x="312848" y="2761166"/>
            <a:ext cx="9280303" cy="2219908"/>
          </a:xfrm>
          <a:prstGeom prst="rect">
            <a:avLst/>
          </a:prstGeom>
        </p:spPr>
      </p:pic>
    </p:spTree>
    <p:extLst>
      <p:ext uri="{BB962C8B-B14F-4D97-AF65-F5344CB8AC3E}">
        <p14:creationId xmlns:p14="http://schemas.microsoft.com/office/powerpoint/2010/main" val="3339384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5"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9444" y="1028700"/>
            <a:ext cx="6437181"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p:txBody>
          <a:bodyPr/>
          <a:lstStyle/>
          <a:p>
            <a:pPr>
              <a:defRPr/>
            </a:pPr>
            <a:r>
              <a:rPr lang="en-US" dirty="0">
                <a:latin typeface="Gill Sans MT" charset="0"/>
                <a:cs typeface="+mj-cs"/>
              </a:rPr>
              <a:t>Link layer, </a:t>
            </a:r>
            <a:r>
              <a:rPr lang="en-US" sz="4000" dirty="0">
                <a:latin typeface="Gill Sans MT" charset="0"/>
                <a:cs typeface="+mj-cs"/>
              </a:rPr>
              <a:t>LAN</a:t>
            </a:r>
            <a:r>
              <a:rPr lang="en-US" dirty="0">
                <a:latin typeface="Gill Sans MT" charset="0"/>
                <a:cs typeface="+mj-cs"/>
              </a:rPr>
              <a:t>s: outline</a:t>
            </a:r>
          </a:p>
        </p:txBody>
      </p:sp>
      <p:sp>
        <p:nvSpPr>
          <p:cNvPr id="3078" name="Rectangle 3"/>
          <p:cNvSpPr>
            <a:spLocks noGrp="1" noChangeArrowheads="1"/>
          </p:cNvSpPr>
          <p:nvPr>
            <p:ph type="body" sz="half" idx="1"/>
          </p:nvPr>
        </p:nvSpPr>
        <p:spPr>
          <a:xfrm>
            <a:off x="577850" y="1600200"/>
            <a:ext cx="4249606" cy="4648200"/>
          </a:xfrm>
        </p:spPr>
        <p:txBody>
          <a:bodyPr>
            <a:normAutofit/>
          </a:bodyPr>
          <a:lstStyle/>
          <a:p>
            <a:pPr marL="457200" indent="-457200">
              <a:buFont typeface="Wingdings" charset="0"/>
              <a:buNone/>
              <a:defRPr/>
            </a:pPr>
            <a:r>
              <a:rPr lang="en-US" dirty="0">
                <a:solidFill>
                  <a:srgbClr val="000099"/>
                </a:solidFill>
                <a:latin typeface="Gill Sans MT" charset="0"/>
                <a:cs typeface="+mn-cs"/>
              </a:rPr>
              <a:t>6.1</a:t>
            </a:r>
            <a:r>
              <a:rPr lang="en-US" dirty="0">
                <a:solidFill>
                  <a:srgbClr val="CC0000"/>
                </a:solidFill>
                <a:latin typeface="Gill Sans MT" charset="0"/>
                <a:cs typeface="+mn-cs"/>
              </a:rPr>
              <a:t> </a:t>
            </a:r>
            <a:r>
              <a:rPr lang="en-US" dirty="0">
                <a:latin typeface="Gill Sans MT" charset="0"/>
                <a:cs typeface="+mn-cs"/>
              </a:rPr>
              <a:t>introduction, services</a:t>
            </a:r>
          </a:p>
          <a:p>
            <a:pPr marL="457200" indent="-457200">
              <a:buFont typeface="Wingdings" charset="0"/>
              <a:buNone/>
              <a:defRPr/>
            </a:pPr>
            <a:r>
              <a:rPr lang="en-US" dirty="0">
                <a:latin typeface="Gill Sans MT" charset="0"/>
              </a:rPr>
              <a:t>6.2 framing</a:t>
            </a:r>
            <a:endParaRPr lang="en-US" dirty="0">
              <a:latin typeface="Gill Sans MT" charset="0"/>
              <a:cs typeface="+mn-cs"/>
            </a:endParaRPr>
          </a:p>
          <a:p>
            <a:pPr marL="457200" indent="-457200">
              <a:buFont typeface="Wingdings" charset="0"/>
              <a:buNone/>
              <a:defRPr/>
            </a:pPr>
            <a:r>
              <a:rPr lang="en-US" dirty="0">
                <a:latin typeface="Gill Sans MT" charset="0"/>
                <a:cs typeface="+mn-cs"/>
              </a:rPr>
              <a:t>6.3 error detection, correction </a:t>
            </a:r>
          </a:p>
          <a:p>
            <a:pPr marL="457200" indent="-457200">
              <a:buFont typeface="Wingdings" charset="0"/>
              <a:buNone/>
              <a:defRPr/>
            </a:pPr>
            <a:r>
              <a:rPr lang="en-US" dirty="0">
                <a:solidFill>
                  <a:srgbClr val="C00000"/>
                </a:solidFill>
                <a:latin typeface="Gill Sans MT" charset="0"/>
                <a:cs typeface="+mn-cs"/>
              </a:rPr>
              <a:t>6.4 elementary data link protocols</a:t>
            </a:r>
          </a:p>
        </p:txBody>
      </p:sp>
      <p:sp>
        <p:nvSpPr>
          <p:cNvPr id="8"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31</a:t>
            </a:fld>
            <a:endParaRPr lang="en-US" sz="1200" dirty="0">
              <a:latin typeface="Tahoma" charset="0"/>
            </a:endParaRPr>
          </a:p>
        </p:txBody>
      </p:sp>
      <p:sp>
        <p:nvSpPr>
          <p:cNvPr id="9"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1650334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314325"/>
            <a:ext cx="9906000" cy="1143000"/>
          </a:xfrm>
        </p:spPr>
        <p:txBody>
          <a:bodyPr/>
          <a:lstStyle/>
          <a:p>
            <a:pPr eaLnBrk="1" hangingPunct="1"/>
            <a:r>
              <a:rPr lang="en-US" altLang="en-US" dirty="0">
                <a:cs typeface="Arial" charset="0"/>
              </a:rPr>
              <a:t>Elementary Data Link Protocols (1)</a:t>
            </a:r>
          </a:p>
        </p:txBody>
      </p:sp>
      <p:sp>
        <p:nvSpPr>
          <p:cNvPr id="23555" name="Rectangle 3"/>
          <p:cNvSpPr>
            <a:spLocks noGrp="1" noChangeArrowheads="1"/>
          </p:cNvSpPr>
          <p:nvPr>
            <p:ph idx="1"/>
          </p:nvPr>
        </p:nvSpPr>
        <p:spPr>
          <a:xfrm>
            <a:off x="1209014" y="1678585"/>
            <a:ext cx="8696986" cy="4519612"/>
          </a:xfrm>
        </p:spPr>
        <p:txBody>
          <a:bodyPr/>
          <a:lstStyle/>
          <a:p>
            <a:pPr eaLnBrk="1" hangingPunct="1">
              <a:buFontTx/>
              <a:buChar char="•"/>
            </a:pPr>
            <a:r>
              <a:rPr lang="en-US" altLang="en-US" sz="3200" dirty="0">
                <a:cs typeface="Arial" charset="0"/>
              </a:rPr>
              <a:t>Utopian Simplex Protocol</a:t>
            </a:r>
          </a:p>
          <a:p>
            <a:pPr eaLnBrk="1" hangingPunct="1">
              <a:buFontTx/>
              <a:buChar char="•"/>
            </a:pPr>
            <a:r>
              <a:rPr lang="en-US" altLang="en-US" sz="3200" dirty="0">
                <a:cs typeface="Arial" charset="0"/>
              </a:rPr>
              <a:t>Simplex Stop-and-Wait Protocol </a:t>
            </a:r>
          </a:p>
          <a:p>
            <a:pPr lvl="1" eaLnBrk="1" hangingPunct="1">
              <a:buFontTx/>
              <a:buChar char="•"/>
            </a:pPr>
            <a:r>
              <a:rPr lang="en-US" altLang="en-US" sz="2800" dirty="0">
                <a:cs typeface="Arial" charset="0"/>
              </a:rPr>
              <a:t>Error-Free Channel</a:t>
            </a:r>
          </a:p>
          <a:p>
            <a:pPr eaLnBrk="1" hangingPunct="1">
              <a:buFontTx/>
              <a:buChar char="•"/>
            </a:pPr>
            <a:r>
              <a:rPr lang="en-US" altLang="en-US" sz="3200" dirty="0">
                <a:cs typeface="Arial" charset="0"/>
              </a:rPr>
              <a:t>Simplex Stop-and-Wait Protocol </a:t>
            </a:r>
          </a:p>
          <a:p>
            <a:pPr lvl="1" eaLnBrk="1" hangingPunct="1">
              <a:buFontTx/>
              <a:buChar char="•"/>
            </a:pPr>
            <a:r>
              <a:rPr lang="en-US" altLang="en-US" sz="2800" dirty="0">
                <a:cs typeface="Arial" charset="0"/>
              </a:rPr>
              <a:t>Noisy Channel</a:t>
            </a:r>
          </a:p>
          <a:p>
            <a:pPr>
              <a:buFontTx/>
              <a:buChar char="•"/>
            </a:pPr>
            <a:r>
              <a:rPr lang="en-US" altLang="en-US" sz="3200" dirty="0">
                <a:cs typeface="Arial" charset="0"/>
              </a:rPr>
              <a:t>Sliding Window Protocol</a:t>
            </a:r>
          </a:p>
          <a:p>
            <a:pPr lvl="1">
              <a:buFontTx/>
              <a:buChar char="•"/>
            </a:pPr>
            <a:r>
              <a:rPr lang="en-US" altLang="en-US" sz="2800" dirty="0">
                <a:cs typeface="Arial" charset="0"/>
              </a:rPr>
              <a:t>Go-back-N</a:t>
            </a:r>
          </a:p>
          <a:p>
            <a:pPr lvl="1">
              <a:buFontTx/>
              <a:buChar char="•"/>
            </a:pPr>
            <a:r>
              <a:rPr lang="en-US" altLang="en-US" sz="2800" dirty="0">
                <a:cs typeface="Arial" charset="0"/>
              </a:rPr>
              <a:t>Selective repeat</a:t>
            </a:r>
          </a:p>
        </p:txBody>
      </p:sp>
    </p:spTree>
    <p:extLst>
      <p:ext uri="{BB962C8B-B14F-4D97-AF65-F5344CB8AC3E}">
        <p14:creationId xmlns:p14="http://schemas.microsoft.com/office/powerpoint/2010/main" val="1357110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Arial" charset="0"/>
              </a:rPr>
              <a:t>Utopian Simplex Protocol (1)</a:t>
            </a:r>
            <a:endParaRPr lang="en-US" dirty="0"/>
          </a:p>
        </p:txBody>
      </p:sp>
      <p:sp>
        <p:nvSpPr>
          <p:cNvPr id="3" name="Content Placeholder 2"/>
          <p:cNvSpPr>
            <a:spLocks noGrp="1"/>
          </p:cNvSpPr>
          <p:nvPr>
            <p:ph idx="1"/>
          </p:nvPr>
        </p:nvSpPr>
        <p:spPr/>
        <p:txBody>
          <a:bodyPr/>
          <a:lstStyle/>
          <a:p>
            <a:r>
              <a:rPr lang="en-US" dirty="0"/>
              <a:t>It is </a:t>
            </a:r>
            <a:r>
              <a:rPr lang="en-US" dirty="0">
                <a:solidFill>
                  <a:srgbClr val="0070C0"/>
                </a:solidFill>
              </a:rPr>
              <a:t>hypothetical protocol </a:t>
            </a:r>
            <a:r>
              <a:rPr lang="en-US" dirty="0"/>
              <a:t>designed for </a:t>
            </a:r>
            <a:r>
              <a:rPr lang="en-US" dirty="0">
                <a:solidFill>
                  <a:srgbClr val="0070C0"/>
                </a:solidFill>
              </a:rPr>
              <a:t>unidirectional data </a:t>
            </a:r>
            <a:r>
              <a:rPr lang="en-US" dirty="0"/>
              <a:t>transmission over an </a:t>
            </a:r>
            <a:r>
              <a:rPr lang="en-US" dirty="0">
                <a:solidFill>
                  <a:srgbClr val="0070C0"/>
                </a:solidFill>
              </a:rPr>
              <a:t>ideal channel</a:t>
            </a:r>
            <a:r>
              <a:rPr lang="en-US" dirty="0"/>
              <a:t>, i.e. a channel through which transmission can never go wrong. Since this protocol is totally </a:t>
            </a:r>
            <a:r>
              <a:rPr lang="en-US" dirty="0">
                <a:solidFill>
                  <a:srgbClr val="C00000"/>
                </a:solidFill>
              </a:rPr>
              <a:t>unrealistic</a:t>
            </a:r>
            <a:r>
              <a:rPr lang="en-US" dirty="0"/>
              <a:t>, it is often called </a:t>
            </a:r>
            <a:r>
              <a:rPr lang="en-US" dirty="0">
                <a:solidFill>
                  <a:srgbClr val="C00000"/>
                </a:solidFill>
              </a:rPr>
              <a:t>Utopian</a:t>
            </a:r>
            <a:r>
              <a:rPr lang="en-US" dirty="0"/>
              <a:t> Simplex protocol.</a:t>
            </a:r>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33</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56" y="3104526"/>
            <a:ext cx="53530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993335" y="3156914"/>
            <a:ext cx="35909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43612" y="6247776"/>
            <a:ext cx="3865802" cy="369332"/>
          </a:xfrm>
          <a:prstGeom prst="rect">
            <a:avLst/>
          </a:prstGeom>
          <a:noFill/>
        </p:spPr>
        <p:txBody>
          <a:bodyPr wrap="none" rtlCol="0">
            <a:spAutoFit/>
          </a:bodyPr>
          <a:lstStyle/>
          <a:p>
            <a:r>
              <a:rPr lang="en-US" sz="1800" dirty="0">
                <a:latin typeface="Gill Sans MT" panose="020B0502020104020203" pitchFamily="34" charset="0"/>
                <a:hlinkClick r:id="rId5" action="ppaction://hlinksldjump"/>
              </a:rPr>
              <a:t>Example Utopian protocol written in C</a:t>
            </a:r>
            <a:endParaRPr lang="en-US" sz="1800" dirty="0">
              <a:latin typeface="Gill Sans MT" panose="020B0502020104020203" pitchFamily="34" charset="0"/>
            </a:endParaRPr>
          </a:p>
        </p:txBody>
      </p:sp>
    </p:spTree>
    <p:extLst>
      <p:ext uri="{BB962C8B-B14F-4D97-AF65-F5344CB8AC3E}">
        <p14:creationId xmlns:p14="http://schemas.microsoft.com/office/powerpoint/2010/main" val="176378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cs typeface="Arial" charset="0"/>
              </a:rPr>
              <a:t>Simplex Stop-and-Wait Protocol </a:t>
            </a:r>
            <a:br>
              <a:rPr lang="en-US" altLang="en-US" dirty="0">
                <a:cs typeface="Arial" charset="0"/>
              </a:rPr>
            </a:br>
            <a:r>
              <a:rPr lang="en-US" altLang="en-US" dirty="0">
                <a:cs typeface="Arial" charset="0"/>
              </a:rPr>
              <a:t>for a Noisy Channel (1)</a:t>
            </a:r>
            <a:endParaRPr lang="en-US" dirty="0"/>
          </a:p>
        </p:txBody>
      </p:sp>
      <p:sp>
        <p:nvSpPr>
          <p:cNvPr id="3" name="Content Placeholder 2"/>
          <p:cNvSpPr>
            <a:spLocks noGrp="1"/>
          </p:cNvSpPr>
          <p:nvPr>
            <p:ph idx="1"/>
          </p:nvPr>
        </p:nvSpPr>
        <p:spPr/>
        <p:txBody>
          <a:bodyPr/>
          <a:lstStyle/>
          <a:p>
            <a:r>
              <a:rPr lang="en-US" dirty="0"/>
              <a:t>Simplex Stop – and – Wait protocol for </a:t>
            </a:r>
            <a:r>
              <a:rPr lang="en-US" dirty="0">
                <a:solidFill>
                  <a:srgbClr val="C00000"/>
                </a:solidFill>
              </a:rPr>
              <a:t>noisy channel </a:t>
            </a:r>
            <a:r>
              <a:rPr lang="en-US" dirty="0"/>
              <a:t>is data link layer protocol for data communications with </a:t>
            </a:r>
            <a:r>
              <a:rPr lang="en-US" dirty="0">
                <a:solidFill>
                  <a:srgbClr val="C00000"/>
                </a:solidFill>
              </a:rPr>
              <a:t>error control and flow control mechanisms</a:t>
            </a:r>
            <a:r>
              <a:rPr lang="en-US" dirty="0"/>
              <a:t>. </a:t>
            </a:r>
          </a:p>
          <a:p>
            <a:r>
              <a:rPr lang="en-US" dirty="0"/>
              <a:t>It is popularly known as </a:t>
            </a:r>
            <a:r>
              <a:rPr lang="en-US" dirty="0">
                <a:solidFill>
                  <a:srgbClr val="0070C0"/>
                </a:solidFill>
              </a:rPr>
              <a:t>Stop – and –Wait  A</a:t>
            </a:r>
            <a:r>
              <a:rPr lang="en-US" dirty="0"/>
              <a:t>utomatic </a:t>
            </a:r>
            <a:r>
              <a:rPr lang="en-US" dirty="0">
                <a:solidFill>
                  <a:srgbClr val="0070C0"/>
                </a:solidFill>
              </a:rPr>
              <a:t>R</a:t>
            </a:r>
            <a:r>
              <a:rPr lang="en-US" dirty="0"/>
              <a:t>epeat </a:t>
            </a:r>
            <a:r>
              <a:rPr lang="en-US" dirty="0">
                <a:solidFill>
                  <a:srgbClr val="0070C0"/>
                </a:solidFill>
              </a:rPr>
              <a:t>R</a:t>
            </a:r>
            <a:r>
              <a:rPr lang="en-US" dirty="0"/>
              <a:t>equest (</a:t>
            </a:r>
            <a:r>
              <a:rPr lang="en-US" dirty="0">
                <a:solidFill>
                  <a:srgbClr val="C00000"/>
                </a:solidFill>
              </a:rPr>
              <a:t>Stop – and – Wait ARQ</a:t>
            </a:r>
            <a:r>
              <a:rPr lang="en-US" dirty="0"/>
              <a:t>) protocol. It adds error control facilities to Stop – and – Wait protocol.</a:t>
            </a:r>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34</a:t>
            </a:fld>
            <a:endParaRPr lang="en-US" altLang="en-US"/>
          </a:p>
        </p:txBody>
      </p:sp>
    </p:spTree>
    <p:extLst>
      <p:ext uri="{BB962C8B-B14F-4D97-AF65-F5344CB8AC3E}">
        <p14:creationId xmlns:p14="http://schemas.microsoft.com/office/powerpoint/2010/main" val="1582901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cs typeface="Arial" charset="0"/>
              </a:rPr>
              <a:t>Simplex Stop-and-Wait Protocol </a:t>
            </a:r>
            <a:br>
              <a:rPr lang="en-US" altLang="en-US" dirty="0">
                <a:cs typeface="Arial" charset="0"/>
              </a:rPr>
            </a:br>
            <a:r>
              <a:rPr lang="en-US" altLang="en-US" dirty="0">
                <a:cs typeface="Arial" charset="0"/>
              </a:rPr>
              <a:t>for a Noisy Channel (2)</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35</a:t>
            </a:fld>
            <a:endParaRPr lang="en-US"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87" y="1954091"/>
            <a:ext cx="4825738" cy="357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004" y="1427257"/>
            <a:ext cx="3648672" cy="53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44855" y="6247776"/>
            <a:ext cx="4425827" cy="369332"/>
          </a:xfrm>
          <a:prstGeom prst="rect">
            <a:avLst/>
          </a:prstGeom>
          <a:noFill/>
        </p:spPr>
        <p:txBody>
          <a:bodyPr wrap="none" rtlCol="0">
            <a:spAutoFit/>
          </a:bodyPr>
          <a:lstStyle/>
          <a:p>
            <a:r>
              <a:rPr lang="en-US" sz="1800" dirty="0">
                <a:latin typeface="Gill Sans MT" panose="020B0502020104020203" pitchFamily="34" charset="0"/>
                <a:hlinkClick r:id="rId4" action="ppaction://hlinksldjump"/>
              </a:rPr>
              <a:t>Example Stop and Wait protocol written in C</a:t>
            </a:r>
            <a:endParaRPr lang="en-US" sz="1800" dirty="0">
              <a:latin typeface="Gill Sans MT" panose="020B0502020104020203" pitchFamily="34" charset="0"/>
            </a:endParaRPr>
          </a:p>
        </p:txBody>
      </p:sp>
    </p:spTree>
    <p:extLst>
      <p:ext uri="{BB962C8B-B14F-4D97-AF65-F5344CB8AC3E}">
        <p14:creationId xmlns:p14="http://schemas.microsoft.com/office/powerpoint/2010/main" val="1458017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Sliding Window Protocols (1)</a:t>
            </a:r>
            <a:endParaRPr lang="en-US" dirty="0"/>
          </a:p>
        </p:txBody>
      </p:sp>
      <p:sp>
        <p:nvSpPr>
          <p:cNvPr id="3" name="Content Placeholder 2"/>
          <p:cNvSpPr>
            <a:spLocks noGrp="1"/>
          </p:cNvSpPr>
          <p:nvPr>
            <p:ph idx="1"/>
          </p:nvPr>
        </p:nvSpPr>
        <p:spPr>
          <a:xfrm>
            <a:off x="495300" y="1415145"/>
            <a:ext cx="4722724" cy="5290455"/>
          </a:xfrm>
        </p:spPr>
        <p:txBody>
          <a:bodyPr>
            <a:normAutofit lnSpcReduction="10000"/>
          </a:bodyPr>
          <a:lstStyle/>
          <a:p>
            <a:r>
              <a:rPr lang="en-US" dirty="0"/>
              <a:t>In this protocol, multiple frames can be sent by a sender at a time before receiving an acknowledgment from the receiver. The term sliding window refers to the imaginary boxes to hold frames. </a:t>
            </a:r>
          </a:p>
          <a:p>
            <a:r>
              <a:rPr lang="en-US" dirty="0"/>
              <a:t>the sender has a buffer called the </a:t>
            </a:r>
            <a:r>
              <a:rPr lang="en-US" dirty="0">
                <a:solidFill>
                  <a:srgbClr val="C00000"/>
                </a:solidFill>
              </a:rPr>
              <a:t>sending window </a:t>
            </a:r>
            <a:r>
              <a:rPr lang="en-US" dirty="0"/>
              <a:t>and the receiver has buffer called the </a:t>
            </a:r>
            <a:r>
              <a:rPr lang="en-US" dirty="0">
                <a:solidFill>
                  <a:srgbClr val="C00000"/>
                </a:solidFill>
              </a:rPr>
              <a:t>receiving window.</a:t>
            </a:r>
          </a:p>
          <a:p>
            <a:r>
              <a:rPr lang="en-US" dirty="0"/>
              <a:t>two categories </a:t>
            </a:r>
          </a:p>
          <a:p>
            <a:pPr lvl="1"/>
            <a:r>
              <a:rPr lang="en-US" dirty="0">
                <a:solidFill>
                  <a:srgbClr val="C00000"/>
                </a:solidFill>
              </a:rPr>
              <a:t>Go – Back – N ARQ</a:t>
            </a:r>
          </a:p>
          <a:p>
            <a:pPr lvl="1"/>
            <a:r>
              <a:rPr lang="en-US" dirty="0">
                <a:solidFill>
                  <a:srgbClr val="C00000"/>
                </a:solidFill>
              </a:rPr>
              <a:t>Selective Repeat ARQ</a:t>
            </a:r>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36</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024" y="1514476"/>
            <a:ext cx="4383266" cy="474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1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a:latin typeface="Arial" charset="0"/>
                <a:cs typeface="Arial" charset="0"/>
              </a:rPr>
              <a:t>Protocol Using Go-Back-N (1)</a:t>
            </a:r>
          </a:p>
        </p:txBody>
      </p:sp>
      <p:sp>
        <p:nvSpPr>
          <p:cNvPr id="41987" name="Content Placeholder 2"/>
          <p:cNvSpPr>
            <a:spLocks noGrp="1"/>
          </p:cNvSpPr>
          <p:nvPr>
            <p:ph idx="1"/>
          </p:nvPr>
        </p:nvSpPr>
        <p:spPr/>
        <p:txBody>
          <a:bodyPr/>
          <a:lstStyle/>
          <a:p>
            <a:pPr algn="ctr" eaLnBrk="1" hangingPunct="1">
              <a:buFontTx/>
              <a:buNone/>
            </a:pPr>
            <a:r>
              <a:rPr lang="en-US" altLang="en-US">
                <a:latin typeface="Arial" charset="0"/>
                <a:cs typeface="Arial" charset="0"/>
              </a:rPr>
              <a:t>Pipelining and error recovery. Effect of an error when</a:t>
            </a:r>
          </a:p>
          <a:p>
            <a:pPr algn="ctr" eaLnBrk="1" hangingPunct="1">
              <a:buFontTx/>
              <a:buNone/>
            </a:pPr>
            <a:r>
              <a:rPr lang="en-US" altLang="en-US">
                <a:solidFill>
                  <a:srgbClr val="0033CC"/>
                </a:solidFill>
                <a:latin typeface="Arial" charset="0"/>
                <a:cs typeface="Arial" charset="0"/>
              </a:rPr>
              <a:t>(a) </a:t>
            </a:r>
            <a:r>
              <a:rPr lang="en-US" altLang="en-US">
                <a:latin typeface="Arial" charset="0"/>
                <a:cs typeface="Arial" charset="0"/>
              </a:rPr>
              <a:t>receiver’s window size is 1</a:t>
            </a: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2733676"/>
            <a:ext cx="884660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116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a:latin typeface="Arial" charset="0"/>
                <a:cs typeface="Arial" charset="0"/>
              </a:rPr>
              <a:t>Protocol Using Go-Back-N (2)</a:t>
            </a:r>
          </a:p>
        </p:txBody>
      </p:sp>
      <p:sp>
        <p:nvSpPr>
          <p:cNvPr id="43011" name="Content Placeholder 2"/>
          <p:cNvSpPr>
            <a:spLocks noGrp="1"/>
          </p:cNvSpPr>
          <p:nvPr>
            <p:ph idx="1"/>
          </p:nvPr>
        </p:nvSpPr>
        <p:spPr/>
        <p:txBody>
          <a:bodyPr/>
          <a:lstStyle/>
          <a:p>
            <a:pPr algn="ctr" eaLnBrk="1" hangingPunct="1">
              <a:buFontTx/>
              <a:buNone/>
            </a:pPr>
            <a:r>
              <a:rPr lang="en-US" altLang="en-US" dirty="0">
                <a:latin typeface="Arial" charset="0"/>
                <a:cs typeface="Arial" charset="0"/>
              </a:rPr>
              <a:t>Pipelining and error recovery. Effect of an error when</a:t>
            </a:r>
          </a:p>
          <a:p>
            <a:pPr algn="ctr" eaLnBrk="1" hangingPunct="1">
              <a:buFontTx/>
              <a:buNone/>
            </a:pPr>
            <a:r>
              <a:rPr lang="en-US" altLang="en-US" dirty="0">
                <a:solidFill>
                  <a:srgbClr val="0033CC"/>
                </a:solidFill>
                <a:latin typeface="Arial" charset="0"/>
                <a:cs typeface="Arial" charset="0"/>
              </a:rPr>
              <a:t>(b) </a:t>
            </a:r>
            <a:r>
              <a:rPr lang="en-US" altLang="en-US" dirty="0">
                <a:latin typeface="Arial" charset="0"/>
                <a:cs typeface="Arial" charset="0"/>
              </a:rPr>
              <a:t>receiver’s window size is large.</a:t>
            </a:r>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47" y="2762250"/>
            <a:ext cx="8743421"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901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latin typeface="Arial" charset="0"/>
                <a:cs typeface="Arial" charset="0"/>
              </a:rPr>
              <a:t>Protocol Using Selective Repeat (1)</a:t>
            </a:r>
            <a:endParaRPr lang="en-US" dirty="0"/>
          </a:p>
        </p:txBody>
      </p:sp>
      <p:sp>
        <p:nvSpPr>
          <p:cNvPr id="3" name="Content Placeholder 2"/>
          <p:cNvSpPr>
            <a:spLocks noGrp="1"/>
          </p:cNvSpPr>
          <p:nvPr>
            <p:ph idx="1"/>
          </p:nvPr>
        </p:nvSpPr>
        <p:spPr/>
        <p:txBody>
          <a:bodyPr/>
          <a:lstStyle/>
          <a:p>
            <a:r>
              <a:rPr lang="en-US" dirty="0"/>
              <a:t>This protocol also provides for sending multiple frames before receiving the acknowledgment for the first frame. However, here only the erroneous or lost frames are retransmitted, while the good frames are received and buffered.</a:t>
            </a:r>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39</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2933700"/>
            <a:ext cx="6571886" cy="362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08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66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57" y="868364"/>
            <a:ext cx="5941881"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noGrp="1" noChangeArrowheads="1"/>
          </p:cNvSpPr>
          <p:nvPr>
            <p:ph type="title"/>
          </p:nvPr>
        </p:nvSpPr>
        <p:spPr>
          <a:xfrm>
            <a:off x="486702" y="200025"/>
            <a:ext cx="6834452" cy="876300"/>
          </a:xfrm>
        </p:spPr>
        <p:txBody>
          <a:bodyPr/>
          <a:lstStyle/>
          <a:p>
            <a:pPr>
              <a:defRPr/>
            </a:pPr>
            <a:r>
              <a:rPr lang="en-US" dirty="0">
                <a:latin typeface="Gill Sans MT" charset="0"/>
                <a:cs typeface="+mj-cs"/>
              </a:rPr>
              <a:t>Link layer: introduction</a:t>
            </a:r>
          </a:p>
        </p:txBody>
      </p:sp>
      <p:sp>
        <p:nvSpPr>
          <p:cNvPr id="4102" name="Rectangle 3"/>
          <p:cNvSpPr>
            <a:spLocks noGrp="1" noChangeArrowheads="1"/>
          </p:cNvSpPr>
          <p:nvPr>
            <p:ph type="body" sz="half" idx="1"/>
          </p:nvPr>
        </p:nvSpPr>
        <p:spPr>
          <a:xfrm>
            <a:off x="457465" y="1330326"/>
            <a:ext cx="4622800" cy="3802063"/>
          </a:xfrm>
        </p:spPr>
        <p:txBody>
          <a:bodyPr>
            <a:normAutofit fontScale="92500" lnSpcReduction="10000"/>
          </a:bodyPr>
          <a:lstStyle/>
          <a:p>
            <a:pPr>
              <a:buFont typeface="Wingdings" charset="0"/>
              <a:buNone/>
              <a:defRPr/>
            </a:pPr>
            <a:r>
              <a:rPr lang="en-US" i="1" dirty="0">
                <a:solidFill>
                  <a:srgbClr val="CC0000"/>
                </a:solidFill>
                <a:latin typeface="Gill Sans MT" charset="0"/>
                <a:cs typeface="+mn-cs"/>
              </a:rPr>
              <a:t>terminology:</a:t>
            </a:r>
          </a:p>
          <a:p>
            <a:pPr>
              <a:defRPr/>
            </a:pPr>
            <a:r>
              <a:rPr lang="en-US" sz="2400" dirty="0">
                <a:latin typeface="Gill Sans MT" charset="0"/>
                <a:cs typeface="+mn-cs"/>
              </a:rPr>
              <a:t>hosts and routers: </a:t>
            </a:r>
            <a:r>
              <a:rPr lang="en-US" sz="2400" dirty="0">
                <a:solidFill>
                  <a:srgbClr val="CC0000"/>
                </a:solidFill>
                <a:latin typeface="Gill Sans MT" charset="0"/>
                <a:cs typeface="+mn-cs"/>
              </a:rPr>
              <a:t>nodes</a:t>
            </a:r>
          </a:p>
          <a:p>
            <a:pPr>
              <a:defRPr/>
            </a:pPr>
            <a:r>
              <a:rPr lang="en-US" sz="2400" dirty="0">
                <a:latin typeface="Gill Sans MT" charset="0"/>
                <a:cs typeface="+mn-cs"/>
              </a:rPr>
              <a:t>communication channels that connect adjacent nodes along communication path: </a:t>
            </a:r>
            <a:r>
              <a:rPr lang="en-US" sz="2400" dirty="0">
                <a:solidFill>
                  <a:srgbClr val="CC0000"/>
                </a:solidFill>
                <a:latin typeface="Gill Sans MT" charset="0"/>
                <a:cs typeface="+mn-cs"/>
              </a:rPr>
              <a:t>links</a:t>
            </a:r>
          </a:p>
          <a:p>
            <a:pPr lvl="1">
              <a:defRPr/>
            </a:pPr>
            <a:r>
              <a:rPr lang="en-US" dirty="0">
                <a:latin typeface="Gill Sans MT" charset="0"/>
              </a:rPr>
              <a:t>wired links</a:t>
            </a:r>
          </a:p>
          <a:p>
            <a:pPr lvl="1">
              <a:defRPr/>
            </a:pPr>
            <a:r>
              <a:rPr lang="en-US" dirty="0">
                <a:latin typeface="Gill Sans MT" charset="0"/>
              </a:rPr>
              <a:t>wireless links</a:t>
            </a:r>
          </a:p>
          <a:p>
            <a:pPr lvl="1">
              <a:defRPr/>
            </a:pPr>
            <a:r>
              <a:rPr lang="en-US" dirty="0">
                <a:latin typeface="Gill Sans MT" charset="0"/>
              </a:rPr>
              <a:t>LANs</a:t>
            </a:r>
            <a:endParaRPr lang="en-US" b="1" dirty="0">
              <a:solidFill>
                <a:srgbClr val="FF0000"/>
              </a:solidFill>
              <a:latin typeface="Gill Sans MT" charset="0"/>
            </a:endParaRPr>
          </a:p>
          <a:p>
            <a:pPr>
              <a:defRPr/>
            </a:pPr>
            <a:r>
              <a:rPr lang="en-US" sz="2400" dirty="0">
                <a:latin typeface="Gill Sans MT" charset="0"/>
                <a:cs typeface="+mn-cs"/>
              </a:rPr>
              <a:t>layer-2 packet: </a:t>
            </a:r>
            <a:r>
              <a:rPr lang="en-US" sz="2400" dirty="0">
                <a:solidFill>
                  <a:srgbClr val="CC0000"/>
                </a:solidFill>
                <a:latin typeface="Gill Sans MT" charset="0"/>
                <a:cs typeface="+mn-cs"/>
              </a:rPr>
              <a:t>frame,</a:t>
            </a:r>
            <a:r>
              <a:rPr lang="en-US" sz="2400" b="1" dirty="0">
                <a:solidFill>
                  <a:srgbClr val="FF0000"/>
                </a:solidFill>
                <a:latin typeface="Gill Sans MT" charset="0"/>
                <a:cs typeface="+mn-cs"/>
              </a:rPr>
              <a:t> </a:t>
            </a:r>
            <a:r>
              <a:rPr lang="en-US" sz="2400" dirty="0">
                <a:latin typeface="Gill Sans MT" charset="0"/>
                <a:cs typeface="+mn-cs"/>
              </a:rPr>
              <a:t>encapsulates datagram</a:t>
            </a:r>
          </a:p>
          <a:p>
            <a:pPr>
              <a:buFont typeface="Wingdings" charset="0"/>
              <a:buNone/>
              <a:defRPr/>
            </a:pPr>
            <a:endParaRPr lang="en-US" sz="2400" dirty="0">
              <a:latin typeface="Gill Sans MT" charset="0"/>
              <a:cs typeface="+mn-cs"/>
            </a:endParaRPr>
          </a:p>
          <a:p>
            <a:pPr>
              <a:defRPr/>
            </a:pPr>
            <a:endParaRPr lang="en-US" sz="2400" dirty="0">
              <a:latin typeface="Gill Sans MT" charset="0"/>
              <a:cs typeface="+mn-cs"/>
            </a:endParaRPr>
          </a:p>
        </p:txBody>
      </p:sp>
      <p:sp>
        <p:nvSpPr>
          <p:cNvPr id="4103" name="Text Box 467"/>
          <p:cNvSpPr txBox="1">
            <a:spLocks noChangeArrowheads="1"/>
          </p:cNvSpPr>
          <p:nvPr/>
        </p:nvSpPr>
        <p:spPr bwMode="auto">
          <a:xfrm>
            <a:off x="429948" y="5299076"/>
            <a:ext cx="4894994" cy="1034129"/>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nSpc>
                <a:spcPct val="85000"/>
              </a:lnSpc>
              <a:defRPr/>
            </a:pPr>
            <a:r>
              <a:rPr lang="en-US" sz="2400" dirty="0">
                <a:solidFill>
                  <a:srgbClr val="CC0000"/>
                </a:solidFill>
                <a:latin typeface="Gill Sans MT" charset="0"/>
                <a:cs typeface="+mn-cs"/>
              </a:rPr>
              <a:t>data-link layer</a:t>
            </a:r>
            <a:r>
              <a:rPr lang="en-US" sz="2400" i="0" dirty="0">
                <a:latin typeface="Gill Sans MT" charset="0"/>
                <a:cs typeface="+mn-cs"/>
              </a:rPr>
              <a:t> has responsibility of </a:t>
            </a:r>
          </a:p>
          <a:p>
            <a:pPr>
              <a:lnSpc>
                <a:spcPct val="85000"/>
              </a:lnSpc>
              <a:defRPr/>
            </a:pPr>
            <a:r>
              <a:rPr lang="en-US" sz="2400" i="0" dirty="0">
                <a:latin typeface="Gill Sans MT" charset="0"/>
                <a:cs typeface="+mn-cs"/>
              </a:rPr>
              <a:t>transferring </a:t>
            </a:r>
            <a:r>
              <a:rPr lang="en-US" sz="2400" i="0" dirty="0">
                <a:solidFill>
                  <a:srgbClr val="C00000"/>
                </a:solidFill>
                <a:latin typeface="Gill Sans MT" charset="0"/>
                <a:cs typeface="+mn-cs"/>
              </a:rPr>
              <a:t>datagram</a:t>
            </a:r>
            <a:r>
              <a:rPr lang="en-US" sz="2400" i="0" dirty="0">
                <a:latin typeface="Gill Sans MT" charset="0"/>
                <a:cs typeface="+mn-cs"/>
              </a:rPr>
              <a:t> from one node </a:t>
            </a:r>
          </a:p>
          <a:p>
            <a:pPr>
              <a:lnSpc>
                <a:spcPct val="85000"/>
              </a:lnSpc>
              <a:defRPr/>
            </a:pPr>
            <a:r>
              <a:rPr lang="en-US" sz="2400" i="0" dirty="0">
                <a:latin typeface="Gill Sans MT" charset="0"/>
                <a:cs typeface="+mn-cs"/>
              </a:rPr>
              <a:t>to </a:t>
            </a:r>
            <a:r>
              <a:rPr lang="en-US" sz="2400" dirty="0">
                <a:solidFill>
                  <a:srgbClr val="CC0000"/>
                </a:solidFill>
                <a:latin typeface="Gill Sans MT" charset="0"/>
                <a:cs typeface="+mn-cs"/>
              </a:rPr>
              <a:t>physically adjacent</a:t>
            </a:r>
            <a:r>
              <a:rPr lang="en-US" sz="2400" i="0" dirty="0">
                <a:latin typeface="Gill Sans MT" charset="0"/>
                <a:cs typeface="+mn-cs"/>
              </a:rPr>
              <a:t> node over a link</a:t>
            </a:r>
            <a:endParaRPr lang="en-US" i="0" dirty="0">
              <a:latin typeface="Gill Sans MT" charset="0"/>
              <a:cs typeface="+mn-cs"/>
            </a:endParaRPr>
          </a:p>
        </p:txBody>
      </p:sp>
      <p:sp>
        <p:nvSpPr>
          <p:cNvPr id="454"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4</a:t>
            </a:fld>
            <a:endParaRPr lang="en-US" sz="1200" dirty="0">
              <a:latin typeface="Tahoma" charset="0"/>
            </a:endParaRPr>
          </a:p>
        </p:txBody>
      </p:sp>
      <p:sp>
        <p:nvSpPr>
          <p:cNvPr id="455"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
        <p:nvSpPr>
          <p:cNvPr id="537" name="Freeform 415"/>
          <p:cNvSpPr>
            <a:spLocks/>
          </p:cNvSpPr>
          <p:nvPr/>
        </p:nvSpPr>
        <p:spPr bwMode="auto">
          <a:xfrm>
            <a:off x="7587721" y="3527425"/>
            <a:ext cx="1423988"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8" name="Freeform 416"/>
          <p:cNvSpPr>
            <a:spLocks/>
          </p:cNvSpPr>
          <p:nvPr/>
        </p:nvSpPr>
        <p:spPr bwMode="auto">
          <a:xfrm>
            <a:off x="7608359" y="2017139"/>
            <a:ext cx="1874573" cy="1125538"/>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9" name="Freeform 417"/>
          <p:cNvSpPr>
            <a:spLocks/>
          </p:cNvSpPr>
          <p:nvPr/>
        </p:nvSpPr>
        <p:spPr bwMode="auto">
          <a:xfrm>
            <a:off x="5635758" y="1709739"/>
            <a:ext cx="1881452" cy="107156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540" name="Group 418"/>
          <p:cNvGrpSpPr>
            <a:grpSpLocks/>
          </p:cNvGrpSpPr>
          <p:nvPr/>
        </p:nvGrpSpPr>
        <p:grpSpPr bwMode="auto">
          <a:xfrm>
            <a:off x="5718308" y="2974975"/>
            <a:ext cx="1580488" cy="933450"/>
            <a:chOff x="2889" y="1631"/>
            <a:chExt cx="980" cy="743"/>
          </a:xfrm>
        </p:grpSpPr>
        <p:sp>
          <p:nvSpPr>
            <p:cNvPr id="889" name="Rectangle 419"/>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90" name="AutoShape 420"/>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00CCFF"/>
                </a:solidFill>
              </a:endParaRPr>
            </a:p>
          </p:txBody>
        </p:sp>
      </p:grpSp>
      <p:sp>
        <p:nvSpPr>
          <p:cNvPr id="541" name="Line 421"/>
          <p:cNvSpPr>
            <a:spLocks noChangeShapeType="1"/>
          </p:cNvSpPr>
          <p:nvPr/>
        </p:nvSpPr>
        <p:spPr bwMode="auto">
          <a:xfrm>
            <a:off x="8012510" y="3813175"/>
            <a:ext cx="177138" cy="12065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42" name="Line 422"/>
          <p:cNvSpPr>
            <a:spLocks noChangeShapeType="1"/>
          </p:cNvSpPr>
          <p:nvPr/>
        </p:nvSpPr>
        <p:spPr bwMode="auto">
          <a:xfrm>
            <a:off x="8117417" y="3733800"/>
            <a:ext cx="302683" cy="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43" name="Line 423"/>
          <p:cNvSpPr>
            <a:spLocks noChangeShapeType="1"/>
          </p:cNvSpPr>
          <p:nvPr/>
        </p:nvSpPr>
        <p:spPr bwMode="auto">
          <a:xfrm flipV="1">
            <a:off x="8373667" y="3819526"/>
            <a:ext cx="146182" cy="104775"/>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44" name="Line 424"/>
          <p:cNvSpPr>
            <a:spLocks noChangeShapeType="1"/>
          </p:cNvSpPr>
          <p:nvPr/>
        </p:nvSpPr>
        <p:spPr bwMode="auto">
          <a:xfrm>
            <a:off x="6963437" y="3740150"/>
            <a:ext cx="736071" cy="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45" name="Line 425"/>
          <p:cNvSpPr>
            <a:spLocks noChangeShapeType="1"/>
          </p:cNvSpPr>
          <p:nvPr/>
        </p:nvSpPr>
        <p:spPr bwMode="auto">
          <a:xfrm>
            <a:off x="7283319" y="2587626"/>
            <a:ext cx="552053" cy="3175"/>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46" name="Freeform 427"/>
          <p:cNvSpPr>
            <a:spLocks/>
          </p:cNvSpPr>
          <p:nvPr/>
        </p:nvSpPr>
        <p:spPr bwMode="auto">
          <a:xfrm>
            <a:off x="5955639" y="4378325"/>
            <a:ext cx="3336396" cy="1665288"/>
          </a:xfrm>
          <a:custGeom>
            <a:avLst/>
            <a:gdLst>
              <a:gd name="T0" fmla="*/ 2147483647 w 1940"/>
              <a:gd name="T1" fmla="*/ 2147483647 h 1049"/>
              <a:gd name="T2" fmla="*/ 2147483647 w 1940"/>
              <a:gd name="T3" fmla="*/ 2147483647 h 1049"/>
              <a:gd name="T4" fmla="*/ 2147483647 w 1940"/>
              <a:gd name="T5" fmla="*/ 2147483647 h 1049"/>
              <a:gd name="T6" fmla="*/ 2147483647 w 1940"/>
              <a:gd name="T7" fmla="*/ 2147483647 h 1049"/>
              <a:gd name="T8" fmla="*/ 2147483647 w 1940"/>
              <a:gd name="T9" fmla="*/ 2147483647 h 1049"/>
              <a:gd name="T10" fmla="*/ 2147483647 w 1940"/>
              <a:gd name="T11" fmla="*/ 2147483647 h 1049"/>
              <a:gd name="T12" fmla="*/ 2147483647 w 1940"/>
              <a:gd name="T13" fmla="*/ 2147483647 h 1049"/>
              <a:gd name="T14" fmla="*/ 2147483647 w 1940"/>
              <a:gd name="T15" fmla="*/ 2147483647 h 1049"/>
              <a:gd name="T16" fmla="*/ 2147483647 w 1940"/>
              <a:gd name="T17" fmla="*/ 2147483647 h 1049"/>
              <a:gd name="T18" fmla="*/ 2147483647 w 1940"/>
              <a:gd name="T19" fmla="*/ 2147483647 h 1049"/>
              <a:gd name="T20" fmla="*/ 2147483647 w 1940"/>
              <a:gd name="T21" fmla="*/ 2147483647 h 1049"/>
              <a:gd name="T22" fmla="*/ 2147483647 w 1940"/>
              <a:gd name="T23" fmla="*/ 2147483647 h 1049"/>
              <a:gd name="T24" fmla="*/ 2147483647 w 1940"/>
              <a:gd name="T25" fmla="*/ 2147483647 h 1049"/>
              <a:gd name="T26" fmla="*/ 2147483647 w 1940"/>
              <a:gd name="T27" fmla="*/ 2147483647 h 1049"/>
              <a:gd name="T28" fmla="*/ 2147483647 w 1940"/>
              <a:gd name="T29" fmla="*/ 2147483647 h 1049"/>
              <a:gd name="T30" fmla="*/ 2147483647 w 1940"/>
              <a:gd name="T31" fmla="*/ 2147483647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7" name="Line 428"/>
          <p:cNvSpPr>
            <a:spLocks noChangeShapeType="1"/>
          </p:cNvSpPr>
          <p:nvPr/>
        </p:nvSpPr>
        <p:spPr bwMode="auto">
          <a:xfrm rot="16200000">
            <a:off x="8521039" y="5153555"/>
            <a:ext cx="523875" cy="151342"/>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48" name="Line 429"/>
          <p:cNvSpPr>
            <a:spLocks noChangeShapeType="1"/>
          </p:cNvSpPr>
          <p:nvPr/>
        </p:nvSpPr>
        <p:spPr bwMode="auto">
          <a:xfrm rot="5400000" flipV="1">
            <a:off x="8657564" y="5436792"/>
            <a:ext cx="3175" cy="9286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49" name="Line 430"/>
          <p:cNvSpPr>
            <a:spLocks noChangeShapeType="1"/>
          </p:cNvSpPr>
          <p:nvPr/>
        </p:nvSpPr>
        <p:spPr bwMode="auto">
          <a:xfrm rot="16200000" flipH="1">
            <a:off x="8892072" y="5078325"/>
            <a:ext cx="8249" cy="198924"/>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50" name="Line 431"/>
          <p:cNvSpPr>
            <a:spLocks noChangeShapeType="1"/>
          </p:cNvSpPr>
          <p:nvPr/>
        </p:nvSpPr>
        <p:spPr bwMode="auto">
          <a:xfrm>
            <a:off x="7971235" y="4697413"/>
            <a:ext cx="423069" cy="18415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1" name="Line 432"/>
          <p:cNvSpPr>
            <a:spLocks noChangeShapeType="1"/>
          </p:cNvSpPr>
          <p:nvPr/>
        </p:nvSpPr>
        <p:spPr bwMode="auto">
          <a:xfrm flipV="1">
            <a:off x="7298797" y="4684714"/>
            <a:ext cx="349118" cy="198437"/>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2" name="Line 433"/>
          <p:cNvSpPr>
            <a:spLocks noChangeShapeType="1"/>
          </p:cNvSpPr>
          <p:nvPr/>
        </p:nvSpPr>
        <p:spPr bwMode="auto">
          <a:xfrm flipV="1">
            <a:off x="7345230" y="4976813"/>
            <a:ext cx="1052513" cy="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 name="Line 435"/>
          <p:cNvSpPr>
            <a:spLocks noChangeShapeType="1"/>
          </p:cNvSpPr>
          <p:nvPr/>
        </p:nvSpPr>
        <p:spPr bwMode="auto">
          <a:xfrm>
            <a:off x="6609161" y="4773614"/>
            <a:ext cx="285485" cy="85725"/>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4" name="Line 436"/>
          <p:cNvSpPr>
            <a:spLocks noChangeShapeType="1"/>
          </p:cNvSpPr>
          <p:nvPr/>
        </p:nvSpPr>
        <p:spPr bwMode="auto">
          <a:xfrm flipV="1">
            <a:off x="6328833" y="4952399"/>
            <a:ext cx="594729" cy="157765"/>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5" name="Line 439"/>
          <p:cNvSpPr>
            <a:spLocks noChangeShapeType="1"/>
          </p:cNvSpPr>
          <p:nvPr/>
        </p:nvSpPr>
        <p:spPr bwMode="auto">
          <a:xfrm flipH="1">
            <a:off x="6801999" y="5070475"/>
            <a:ext cx="142519" cy="244045"/>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6" name="Line 440"/>
          <p:cNvSpPr>
            <a:spLocks noChangeShapeType="1"/>
          </p:cNvSpPr>
          <p:nvPr/>
        </p:nvSpPr>
        <p:spPr bwMode="auto">
          <a:xfrm flipH="1" flipV="1">
            <a:off x="7144586" y="5008501"/>
            <a:ext cx="73380" cy="261999"/>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7" name="Line 441"/>
          <p:cNvSpPr>
            <a:spLocks noChangeShapeType="1"/>
          </p:cNvSpPr>
          <p:nvPr/>
        </p:nvSpPr>
        <p:spPr bwMode="auto">
          <a:xfrm>
            <a:off x="7249574" y="5003402"/>
            <a:ext cx="601276" cy="319487"/>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8" name="Line 443"/>
          <p:cNvSpPr>
            <a:spLocks noChangeShapeType="1"/>
          </p:cNvSpPr>
          <p:nvPr/>
        </p:nvSpPr>
        <p:spPr bwMode="auto">
          <a:xfrm>
            <a:off x="6805216" y="3522663"/>
            <a:ext cx="0" cy="131762"/>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9" name="Line 444"/>
          <p:cNvSpPr>
            <a:spLocks noChangeShapeType="1"/>
          </p:cNvSpPr>
          <p:nvPr/>
        </p:nvSpPr>
        <p:spPr bwMode="auto">
          <a:xfrm flipV="1">
            <a:off x="8208567" y="2492376"/>
            <a:ext cx="134144" cy="87313"/>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0" name="Line 445"/>
          <p:cNvSpPr>
            <a:spLocks noChangeShapeType="1"/>
          </p:cNvSpPr>
          <p:nvPr/>
        </p:nvSpPr>
        <p:spPr bwMode="auto">
          <a:xfrm>
            <a:off x="8022829" y="2675613"/>
            <a:ext cx="0" cy="8255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1" name="Line 446"/>
          <p:cNvSpPr>
            <a:spLocks noChangeShapeType="1"/>
          </p:cNvSpPr>
          <p:nvPr/>
        </p:nvSpPr>
        <p:spPr bwMode="auto">
          <a:xfrm flipV="1">
            <a:off x="8208567" y="2562226"/>
            <a:ext cx="285485" cy="288925"/>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2" name="Line 447"/>
          <p:cNvSpPr>
            <a:spLocks noChangeShapeType="1"/>
          </p:cNvSpPr>
          <p:nvPr/>
        </p:nvSpPr>
        <p:spPr bwMode="auto">
          <a:xfrm>
            <a:off x="8604118" y="2560638"/>
            <a:ext cx="0" cy="19685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 name="Line 448"/>
          <p:cNvSpPr>
            <a:spLocks noChangeShapeType="1"/>
          </p:cNvSpPr>
          <p:nvPr/>
        </p:nvSpPr>
        <p:spPr bwMode="auto">
          <a:xfrm>
            <a:off x="8229203" y="2867025"/>
            <a:ext cx="204655" cy="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4" name="Line 449"/>
          <p:cNvSpPr>
            <a:spLocks noChangeShapeType="1"/>
          </p:cNvSpPr>
          <p:nvPr/>
        </p:nvSpPr>
        <p:spPr bwMode="auto">
          <a:xfrm flipV="1">
            <a:off x="6382148" y="3733801"/>
            <a:ext cx="182298" cy="3175"/>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5" name="Line 450"/>
          <p:cNvSpPr>
            <a:spLocks noChangeShapeType="1"/>
          </p:cNvSpPr>
          <p:nvPr/>
        </p:nvSpPr>
        <p:spPr bwMode="auto">
          <a:xfrm>
            <a:off x="8829410" y="2857500"/>
            <a:ext cx="192617" cy="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6" name="Line 451"/>
          <p:cNvSpPr>
            <a:spLocks noChangeShapeType="1"/>
          </p:cNvSpPr>
          <p:nvPr/>
        </p:nvSpPr>
        <p:spPr bwMode="auto">
          <a:xfrm flipH="1">
            <a:off x="7904163" y="2933700"/>
            <a:ext cx="106627" cy="70485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7" name="Line 452"/>
          <p:cNvSpPr>
            <a:spLocks noChangeShapeType="1"/>
          </p:cNvSpPr>
          <p:nvPr/>
        </p:nvSpPr>
        <p:spPr bwMode="auto">
          <a:xfrm flipH="1">
            <a:off x="8545646" y="2933701"/>
            <a:ext cx="120385" cy="727075"/>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8" name="Line 541"/>
          <p:cNvSpPr>
            <a:spLocks noChangeShapeType="1"/>
          </p:cNvSpPr>
          <p:nvPr/>
        </p:nvSpPr>
        <p:spPr bwMode="auto">
          <a:xfrm flipV="1">
            <a:off x="7878366" y="4075113"/>
            <a:ext cx="245930" cy="436562"/>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69" name="Group 590"/>
          <p:cNvGrpSpPr>
            <a:grpSpLocks/>
          </p:cNvGrpSpPr>
          <p:nvPr/>
        </p:nvGrpSpPr>
        <p:grpSpPr bwMode="auto">
          <a:xfrm flipH="1">
            <a:off x="6256603" y="4533901"/>
            <a:ext cx="448865" cy="373063"/>
            <a:chOff x="2839" y="3501"/>
            <a:chExt cx="755" cy="803"/>
          </a:xfrm>
        </p:grpSpPr>
        <p:pic>
          <p:nvPicPr>
            <p:cNvPr id="887" name="Picture 591"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8" name="Freeform 592"/>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grpSp>
        <p:nvGrpSpPr>
          <p:cNvPr id="570" name="Group 593"/>
          <p:cNvGrpSpPr>
            <a:grpSpLocks/>
          </p:cNvGrpSpPr>
          <p:nvPr/>
        </p:nvGrpSpPr>
        <p:grpSpPr bwMode="auto">
          <a:xfrm flipH="1">
            <a:off x="5912644" y="4954588"/>
            <a:ext cx="522817" cy="406400"/>
            <a:chOff x="2839" y="3501"/>
            <a:chExt cx="755" cy="803"/>
          </a:xfrm>
        </p:grpSpPr>
        <p:pic>
          <p:nvPicPr>
            <p:cNvPr id="885" name="Picture 594"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6" name="Freeform 595"/>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grpSp>
        <p:nvGrpSpPr>
          <p:cNvPr id="571" name="Group 596"/>
          <p:cNvGrpSpPr>
            <a:grpSpLocks/>
          </p:cNvGrpSpPr>
          <p:nvPr/>
        </p:nvGrpSpPr>
        <p:grpSpPr bwMode="auto">
          <a:xfrm flipH="1">
            <a:off x="6430302" y="5256213"/>
            <a:ext cx="462623" cy="349250"/>
            <a:chOff x="2839" y="3501"/>
            <a:chExt cx="755" cy="803"/>
          </a:xfrm>
        </p:grpSpPr>
        <p:pic>
          <p:nvPicPr>
            <p:cNvPr id="883" name="Picture 597"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4" name="Freeform 598"/>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grpSp>
        <p:nvGrpSpPr>
          <p:cNvPr id="572" name="Group 599"/>
          <p:cNvGrpSpPr>
            <a:grpSpLocks/>
          </p:cNvGrpSpPr>
          <p:nvPr/>
        </p:nvGrpSpPr>
        <p:grpSpPr bwMode="auto">
          <a:xfrm>
            <a:off x="7095861" y="5238750"/>
            <a:ext cx="462623" cy="350838"/>
            <a:chOff x="2839" y="3501"/>
            <a:chExt cx="755" cy="803"/>
          </a:xfrm>
        </p:grpSpPr>
        <p:pic>
          <p:nvPicPr>
            <p:cNvPr id="881" name="Picture 600"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2" name="Freeform 60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pic>
        <p:nvPicPr>
          <p:cNvPr id="573" name="Picture 603" descr="car_icon_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2941" y="1803459"/>
            <a:ext cx="9200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4" name="Group 652"/>
          <p:cNvGrpSpPr>
            <a:grpSpLocks/>
          </p:cNvGrpSpPr>
          <p:nvPr/>
        </p:nvGrpSpPr>
        <p:grpSpPr bwMode="auto">
          <a:xfrm>
            <a:off x="6081184" y="1546226"/>
            <a:ext cx="450585" cy="385763"/>
            <a:chOff x="2751" y="1851"/>
            <a:chExt cx="462" cy="478"/>
          </a:xfrm>
        </p:grpSpPr>
        <p:pic>
          <p:nvPicPr>
            <p:cNvPr id="879" name="Picture 653" descr="iphone_stylized_sm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 name="Picture 654" descr="antenna_radiation_styliz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9" name="Line 693"/>
          <p:cNvSpPr>
            <a:spLocks noChangeShapeType="1"/>
          </p:cNvSpPr>
          <p:nvPr/>
        </p:nvSpPr>
        <p:spPr bwMode="auto">
          <a:xfrm>
            <a:off x="9040945" y="2855913"/>
            <a:ext cx="330454" cy="259"/>
          </a:xfrm>
          <a:prstGeom prst="line">
            <a:avLst/>
          </a:prstGeom>
          <a:noFill/>
          <a:ln w="25400">
            <a:solidFill>
              <a:srgbClr val="CC0000"/>
            </a:solidFill>
            <a:prstDash val="sysDash"/>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88" name="Group 776"/>
          <p:cNvGrpSpPr>
            <a:grpSpLocks/>
          </p:cNvGrpSpPr>
          <p:nvPr/>
        </p:nvGrpSpPr>
        <p:grpSpPr bwMode="auto">
          <a:xfrm>
            <a:off x="6079464" y="3500439"/>
            <a:ext cx="548613" cy="352425"/>
            <a:chOff x="2967" y="478"/>
            <a:chExt cx="788" cy="625"/>
          </a:xfrm>
        </p:grpSpPr>
        <p:pic>
          <p:nvPicPr>
            <p:cNvPr id="781" name="Picture 777" descr="access_point_stylized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 name="Picture 778" descr="antenna_radiation_styliz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9" name="Group 779"/>
          <p:cNvGrpSpPr>
            <a:grpSpLocks/>
          </p:cNvGrpSpPr>
          <p:nvPr/>
        </p:nvGrpSpPr>
        <p:grpSpPr bwMode="auto">
          <a:xfrm>
            <a:off x="7727024" y="5003800"/>
            <a:ext cx="610526" cy="420688"/>
            <a:chOff x="2967" y="478"/>
            <a:chExt cx="788" cy="625"/>
          </a:xfrm>
        </p:grpSpPr>
        <p:pic>
          <p:nvPicPr>
            <p:cNvPr id="779" name="Picture 780" descr="access_point_stylized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 name="Picture 781" descr="antenna_radiation_styliz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0" name="Group 523"/>
          <p:cNvGrpSpPr>
            <a:grpSpLocks/>
          </p:cNvGrpSpPr>
          <p:nvPr/>
        </p:nvGrpSpPr>
        <p:grpSpPr bwMode="auto">
          <a:xfrm>
            <a:off x="6380957" y="1844675"/>
            <a:ext cx="495300" cy="733152"/>
            <a:chOff x="6061075" y="1844675"/>
            <a:chExt cx="457200" cy="733152"/>
          </a:xfrm>
        </p:grpSpPr>
        <p:sp>
          <p:nvSpPr>
            <p:cNvPr id="759" name="Line 426"/>
            <p:cNvSpPr>
              <a:spLocks noChangeShapeType="1"/>
            </p:cNvSpPr>
            <p:nvPr/>
          </p:nvSpPr>
          <p:spPr bwMode="auto">
            <a:xfrm>
              <a:off x="6289675" y="2403475"/>
              <a:ext cx="227964" cy="174352"/>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760" name="Group 782"/>
            <p:cNvGrpSpPr>
              <a:grpSpLocks/>
            </p:cNvGrpSpPr>
            <p:nvPr/>
          </p:nvGrpSpPr>
          <p:grpSpPr bwMode="auto">
            <a:xfrm>
              <a:off x="6061075" y="1844675"/>
              <a:ext cx="457200" cy="631825"/>
              <a:chOff x="742" y="2409"/>
              <a:chExt cx="576" cy="881"/>
            </a:xfrm>
          </p:grpSpPr>
          <p:grpSp>
            <p:nvGrpSpPr>
              <p:cNvPr id="761" name="Group 783"/>
              <p:cNvGrpSpPr>
                <a:grpSpLocks/>
              </p:cNvGrpSpPr>
              <p:nvPr/>
            </p:nvGrpSpPr>
            <p:grpSpPr bwMode="auto">
              <a:xfrm>
                <a:off x="832" y="2643"/>
                <a:ext cx="376" cy="647"/>
                <a:chOff x="3130" y="3288"/>
                <a:chExt cx="410" cy="742"/>
              </a:xfrm>
            </p:grpSpPr>
            <p:sp>
              <p:nvSpPr>
                <p:cNvPr id="764"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65"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66"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67"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68"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69"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70"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71"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72"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73"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74"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75"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76"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77"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78"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grpSp>
          <p:pic>
            <p:nvPicPr>
              <p:cNvPr id="762" name="Picture 799" descr="cell_tower_radiation 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 y="2409"/>
                <a:ext cx="57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3" name="Oval 800"/>
              <p:cNvSpPr>
                <a:spLocks noChangeArrowheads="1"/>
              </p:cNvSpPr>
              <p:nvPr/>
            </p:nvSpPr>
            <p:spPr bwMode="auto">
              <a:xfrm>
                <a:off x="986" y="2597"/>
                <a:ext cx="66" cy="69"/>
              </a:xfrm>
              <a:prstGeom prst="ellipse">
                <a:avLst/>
              </a:prstGeom>
              <a:solidFill>
                <a:schemeClr val="tx2"/>
              </a:solidFill>
              <a:ln w="9525">
                <a:solidFill>
                  <a:schemeClr val="tx1"/>
                </a:solidFill>
                <a:round/>
                <a:headEnd/>
                <a:tailEnd/>
              </a:ln>
            </p:spPr>
            <p:txBody>
              <a:bodyPr wrap="none" anchor="ctr"/>
              <a:lstStyle/>
              <a:p>
                <a:endParaRPr lang="en-US" dirty="0"/>
              </a:p>
            </p:txBody>
          </p:sp>
        </p:grpSp>
      </p:grpSp>
      <p:grpSp>
        <p:nvGrpSpPr>
          <p:cNvPr id="591" name="Group 950"/>
          <p:cNvGrpSpPr>
            <a:grpSpLocks/>
          </p:cNvGrpSpPr>
          <p:nvPr/>
        </p:nvGrpSpPr>
        <p:grpSpPr bwMode="auto">
          <a:xfrm>
            <a:off x="8927439" y="5002214"/>
            <a:ext cx="245930" cy="481013"/>
            <a:chOff x="4140" y="429"/>
            <a:chExt cx="1425" cy="2396"/>
          </a:xfrm>
        </p:grpSpPr>
        <p:sp>
          <p:nvSpPr>
            <p:cNvPr id="727" name="Freeform 951"/>
            <p:cNvSpPr>
              <a:spLocks/>
            </p:cNvSpPr>
            <p:nvPr/>
          </p:nvSpPr>
          <p:spPr bwMode="auto">
            <a:xfrm>
              <a:off x="5268" y="433"/>
              <a:ext cx="283" cy="2286"/>
            </a:xfrm>
            <a:custGeom>
              <a:avLst/>
              <a:gdLst>
                <a:gd name="T0" fmla="*/ 4 w 354"/>
                <a:gd name="T1" fmla="*/ 0 h 2742"/>
                <a:gd name="T2" fmla="*/ 19 w 354"/>
                <a:gd name="T3" fmla="*/ 32 h 2742"/>
                <a:gd name="T4" fmla="*/ 19 w 354"/>
                <a:gd name="T5" fmla="*/ 246 h 2742"/>
                <a:gd name="T6" fmla="*/ 0 w 354"/>
                <a:gd name="T7" fmla="*/ 258 h 2742"/>
                <a:gd name="T8" fmla="*/ 4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28"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29" name="Freeform 953"/>
            <p:cNvSpPr>
              <a:spLocks/>
            </p:cNvSpPr>
            <p:nvPr/>
          </p:nvSpPr>
          <p:spPr bwMode="auto">
            <a:xfrm>
              <a:off x="5321" y="570"/>
              <a:ext cx="169" cy="2115"/>
            </a:xfrm>
            <a:custGeom>
              <a:avLst/>
              <a:gdLst>
                <a:gd name="T0" fmla="*/ 2 w 211"/>
                <a:gd name="T1" fmla="*/ 0 h 2537"/>
                <a:gd name="T2" fmla="*/ 11 w 211"/>
                <a:gd name="T3" fmla="*/ 21 h 2537"/>
                <a:gd name="T4" fmla="*/ 2 w 211"/>
                <a:gd name="T5" fmla="*/ 23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0" name="Freeform 954"/>
            <p:cNvSpPr>
              <a:spLocks/>
            </p:cNvSpPr>
            <p:nvPr/>
          </p:nvSpPr>
          <p:spPr bwMode="auto">
            <a:xfrm>
              <a:off x="5284" y="1640"/>
              <a:ext cx="263" cy="189"/>
            </a:xfrm>
            <a:custGeom>
              <a:avLst/>
              <a:gdLst>
                <a:gd name="T0" fmla="*/ 2 w 328"/>
                <a:gd name="T1" fmla="*/ 0 h 226"/>
                <a:gd name="T2" fmla="*/ 18 w 328"/>
                <a:gd name="T3" fmla="*/ 13 h 226"/>
                <a:gd name="T4" fmla="*/ 18 w 328"/>
                <a:gd name="T5" fmla="*/ 23 h 226"/>
                <a:gd name="T6" fmla="*/ 0 w 328"/>
                <a:gd name="T7" fmla="*/ 9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1"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32" name="Group 956"/>
            <p:cNvGrpSpPr>
              <a:grpSpLocks/>
            </p:cNvGrpSpPr>
            <p:nvPr/>
          </p:nvGrpSpPr>
          <p:grpSpPr bwMode="auto">
            <a:xfrm>
              <a:off x="4749" y="668"/>
              <a:ext cx="581" cy="145"/>
              <a:chOff x="614" y="2568"/>
              <a:chExt cx="725" cy="139"/>
            </a:xfrm>
          </p:grpSpPr>
          <p:sp>
            <p:nvSpPr>
              <p:cNvPr id="757"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58"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733"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34" name="Group 960"/>
            <p:cNvGrpSpPr>
              <a:grpSpLocks/>
            </p:cNvGrpSpPr>
            <p:nvPr/>
          </p:nvGrpSpPr>
          <p:grpSpPr bwMode="auto">
            <a:xfrm>
              <a:off x="4747" y="994"/>
              <a:ext cx="581" cy="134"/>
              <a:chOff x="614" y="2568"/>
              <a:chExt cx="725" cy="139"/>
            </a:xfrm>
          </p:grpSpPr>
          <p:sp>
            <p:nvSpPr>
              <p:cNvPr id="755"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56"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735"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736"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37" name="Group 965"/>
            <p:cNvGrpSpPr>
              <a:grpSpLocks/>
            </p:cNvGrpSpPr>
            <p:nvPr/>
          </p:nvGrpSpPr>
          <p:grpSpPr bwMode="auto">
            <a:xfrm>
              <a:off x="4735" y="1627"/>
              <a:ext cx="582" cy="151"/>
              <a:chOff x="614" y="2568"/>
              <a:chExt cx="725" cy="139"/>
            </a:xfrm>
          </p:grpSpPr>
          <p:sp>
            <p:nvSpPr>
              <p:cNvPr id="753"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54"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738" name="Freeform 968"/>
            <p:cNvSpPr>
              <a:spLocks/>
            </p:cNvSpPr>
            <p:nvPr/>
          </p:nvSpPr>
          <p:spPr bwMode="auto">
            <a:xfrm>
              <a:off x="5288" y="1354"/>
              <a:ext cx="263" cy="188"/>
            </a:xfrm>
            <a:custGeom>
              <a:avLst/>
              <a:gdLst>
                <a:gd name="T0" fmla="*/ 2 w 328"/>
                <a:gd name="T1" fmla="*/ 0 h 226"/>
                <a:gd name="T2" fmla="*/ 18 w 328"/>
                <a:gd name="T3" fmla="*/ 12 h 226"/>
                <a:gd name="T4" fmla="*/ 18 w 328"/>
                <a:gd name="T5" fmla="*/ 21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739" name="Group 969"/>
            <p:cNvGrpSpPr>
              <a:grpSpLocks/>
            </p:cNvGrpSpPr>
            <p:nvPr/>
          </p:nvGrpSpPr>
          <p:grpSpPr bwMode="auto">
            <a:xfrm>
              <a:off x="4739" y="1327"/>
              <a:ext cx="582" cy="139"/>
              <a:chOff x="614" y="2568"/>
              <a:chExt cx="725" cy="139"/>
            </a:xfrm>
          </p:grpSpPr>
          <p:sp>
            <p:nvSpPr>
              <p:cNvPr id="751"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52"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740"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dirty="0"/>
            </a:p>
          </p:txBody>
        </p:sp>
        <p:sp>
          <p:nvSpPr>
            <p:cNvPr id="741" name="Freeform 973"/>
            <p:cNvSpPr>
              <a:spLocks/>
            </p:cNvSpPr>
            <p:nvPr/>
          </p:nvSpPr>
          <p:spPr bwMode="auto">
            <a:xfrm>
              <a:off x="5312" y="1007"/>
              <a:ext cx="237" cy="213"/>
            </a:xfrm>
            <a:custGeom>
              <a:avLst/>
              <a:gdLst>
                <a:gd name="T0" fmla="*/ 2 w 296"/>
                <a:gd name="T1" fmla="*/ 0 h 256"/>
                <a:gd name="T2" fmla="*/ 17 w 296"/>
                <a:gd name="T3" fmla="*/ 12 h 256"/>
                <a:gd name="T4" fmla="*/ 17 w 296"/>
                <a:gd name="T5" fmla="*/ 23 h 256"/>
                <a:gd name="T6" fmla="*/ 0 w 296"/>
                <a:gd name="T7" fmla="*/ 8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42" name="Freeform 974"/>
            <p:cNvSpPr>
              <a:spLocks/>
            </p:cNvSpPr>
            <p:nvPr/>
          </p:nvSpPr>
          <p:spPr bwMode="auto">
            <a:xfrm>
              <a:off x="5315" y="680"/>
              <a:ext cx="244" cy="240"/>
            </a:xfrm>
            <a:custGeom>
              <a:avLst/>
              <a:gdLst>
                <a:gd name="T0" fmla="*/ 0 w 304"/>
                <a:gd name="T1" fmla="*/ 0 h 288"/>
                <a:gd name="T2" fmla="*/ 18 w 304"/>
                <a:gd name="T3" fmla="*/ 16 h 288"/>
                <a:gd name="T4" fmla="*/ 16 w 304"/>
                <a:gd name="T5" fmla="*/ 28 h 288"/>
                <a:gd name="T6" fmla="*/ 2 w 304"/>
                <a:gd name="T7" fmla="*/ 12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43"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44" name="Freeform 976"/>
            <p:cNvSpPr>
              <a:spLocks/>
            </p:cNvSpPr>
            <p:nvPr/>
          </p:nvSpPr>
          <p:spPr bwMode="auto">
            <a:xfrm>
              <a:off x="5302" y="2614"/>
              <a:ext cx="245" cy="200"/>
            </a:xfrm>
            <a:custGeom>
              <a:avLst/>
              <a:gdLst>
                <a:gd name="T0" fmla="*/ 0 w 306"/>
                <a:gd name="T1" fmla="*/ 11 h 240"/>
                <a:gd name="T2" fmla="*/ 2 w 306"/>
                <a:gd name="T3" fmla="*/ 23 h 240"/>
                <a:gd name="T4" fmla="*/ 18 w 306"/>
                <a:gd name="T5" fmla="*/ 11 h 240"/>
                <a:gd name="T6" fmla="*/ 17 w 306"/>
                <a:gd name="T7" fmla="*/ 0 h 240"/>
                <a:gd name="T8" fmla="*/ 0 w 306"/>
                <a:gd name="T9" fmla="*/ 11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45"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dirty="0"/>
            </a:p>
          </p:txBody>
        </p:sp>
        <p:sp>
          <p:nvSpPr>
            <p:cNvPr id="746"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dirty="0"/>
            </a:p>
          </p:txBody>
        </p:sp>
        <p:sp>
          <p:nvSpPr>
            <p:cNvPr id="747"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48"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800" dirty="0">
                <a:solidFill>
                  <a:srgbClr val="FF0000"/>
                </a:solidFill>
              </a:endParaRPr>
            </a:p>
          </p:txBody>
        </p:sp>
        <p:sp>
          <p:nvSpPr>
            <p:cNvPr id="749"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50"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dirty="0"/>
            </a:p>
          </p:txBody>
        </p:sp>
      </p:grpSp>
      <p:grpSp>
        <p:nvGrpSpPr>
          <p:cNvPr id="592" name="Group 983"/>
          <p:cNvGrpSpPr>
            <a:grpSpLocks/>
          </p:cNvGrpSpPr>
          <p:nvPr/>
        </p:nvGrpSpPr>
        <p:grpSpPr bwMode="auto">
          <a:xfrm>
            <a:off x="8585200" y="5303839"/>
            <a:ext cx="245930" cy="481013"/>
            <a:chOff x="4140" y="429"/>
            <a:chExt cx="1425" cy="2396"/>
          </a:xfrm>
        </p:grpSpPr>
        <p:sp>
          <p:nvSpPr>
            <p:cNvPr id="695" name="Freeform 984"/>
            <p:cNvSpPr>
              <a:spLocks/>
            </p:cNvSpPr>
            <p:nvPr/>
          </p:nvSpPr>
          <p:spPr bwMode="auto">
            <a:xfrm>
              <a:off x="5268" y="433"/>
              <a:ext cx="283" cy="2286"/>
            </a:xfrm>
            <a:custGeom>
              <a:avLst/>
              <a:gdLst>
                <a:gd name="T0" fmla="*/ 4 w 354"/>
                <a:gd name="T1" fmla="*/ 0 h 2742"/>
                <a:gd name="T2" fmla="*/ 19 w 354"/>
                <a:gd name="T3" fmla="*/ 32 h 2742"/>
                <a:gd name="T4" fmla="*/ 19 w 354"/>
                <a:gd name="T5" fmla="*/ 246 h 2742"/>
                <a:gd name="T6" fmla="*/ 0 w 354"/>
                <a:gd name="T7" fmla="*/ 258 h 2742"/>
                <a:gd name="T8" fmla="*/ 4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6" name="Rectangle 985"/>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97" name="Freeform 986"/>
            <p:cNvSpPr>
              <a:spLocks/>
            </p:cNvSpPr>
            <p:nvPr/>
          </p:nvSpPr>
          <p:spPr bwMode="auto">
            <a:xfrm>
              <a:off x="5321" y="570"/>
              <a:ext cx="169" cy="2115"/>
            </a:xfrm>
            <a:custGeom>
              <a:avLst/>
              <a:gdLst>
                <a:gd name="T0" fmla="*/ 2 w 211"/>
                <a:gd name="T1" fmla="*/ 0 h 2537"/>
                <a:gd name="T2" fmla="*/ 11 w 211"/>
                <a:gd name="T3" fmla="*/ 21 h 2537"/>
                <a:gd name="T4" fmla="*/ 2 w 211"/>
                <a:gd name="T5" fmla="*/ 23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8" name="Freeform 987"/>
            <p:cNvSpPr>
              <a:spLocks/>
            </p:cNvSpPr>
            <p:nvPr/>
          </p:nvSpPr>
          <p:spPr bwMode="auto">
            <a:xfrm>
              <a:off x="5284" y="1640"/>
              <a:ext cx="263" cy="189"/>
            </a:xfrm>
            <a:custGeom>
              <a:avLst/>
              <a:gdLst>
                <a:gd name="T0" fmla="*/ 2 w 328"/>
                <a:gd name="T1" fmla="*/ 0 h 226"/>
                <a:gd name="T2" fmla="*/ 18 w 328"/>
                <a:gd name="T3" fmla="*/ 13 h 226"/>
                <a:gd name="T4" fmla="*/ 18 w 328"/>
                <a:gd name="T5" fmla="*/ 23 h 226"/>
                <a:gd name="T6" fmla="*/ 0 w 328"/>
                <a:gd name="T7" fmla="*/ 9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9" name="Rectangle 988"/>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00" name="Group 989"/>
            <p:cNvGrpSpPr>
              <a:grpSpLocks/>
            </p:cNvGrpSpPr>
            <p:nvPr/>
          </p:nvGrpSpPr>
          <p:grpSpPr bwMode="auto">
            <a:xfrm>
              <a:off x="4749" y="668"/>
              <a:ext cx="581" cy="145"/>
              <a:chOff x="614" y="2568"/>
              <a:chExt cx="725" cy="139"/>
            </a:xfrm>
          </p:grpSpPr>
          <p:sp>
            <p:nvSpPr>
              <p:cNvPr id="725" name="AutoShape 990"/>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26" name="AutoShape 991"/>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701" name="Rectangle 992"/>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02" name="Group 993"/>
            <p:cNvGrpSpPr>
              <a:grpSpLocks/>
            </p:cNvGrpSpPr>
            <p:nvPr/>
          </p:nvGrpSpPr>
          <p:grpSpPr bwMode="auto">
            <a:xfrm>
              <a:off x="4747" y="994"/>
              <a:ext cx="581" cy="134"/>
              <a:chOff x="614" y="2568"/>
              <a:chExt cx="725" cy="139"/>
            </a:xfrm>
          </p:grpSpPr>
          <p:sp>
            <p:nvSpPr>
              <p:cNvPr id="723" name="AutoShape 994"/>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24" name="AutoShape 995"/>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703" name="Rectangle 996"/>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704" name="Rectangle 997"/>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705" name="Group 998"/>
            <p:cNvGrpSpPr>
              <a:grpSpLocks/>
            </p:cNvGrpSpPr>
            <p:nvPr/>
          </p:nvGrpSpPr>
          <p:grpSpPr bwMode="auto">
            <a:xfrm>
              <a:off x="4735" y="1627"/>
              <a:ext cx="582" cy="151"/>
              <a:chOff x="614" y="2568"/>
              <a:chExt cx="725" cy="139"/>
            </a:xfrm>
          </p:grpSpPr>
          <p:sp>
            <p:nvSpPr>
              <p:cNvPr id="721" name="AutoShape 999"/>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22" name="AutoShape 1000"/>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706" name="Freeform 1001"/>
            <p:cNvSpPr>
              <a:spLocks/>
            </p:cNvSpPr>
            <p:nvPr/>
          </p:nvSpPr>
          <p:spPr bwMode="auto">
            <a:xfrm>
              <a:off x="5288" y="1354"/>
              <a:ext cx="263" cy="188"/>
            </a:xfrm>
            <a:custGeom>
              <a:avLst/>
              <a:gdLst>
                <a:gd name="T0" fmla="*/ 2 w 328"/>
                <a:gd name="T1" fmla="*/ 0 h 226"/>
                <a:gd name="T2" fmla="*/ 18 w 328"/>
                <a:gd name="T3" fmla="*/ 12 h 226"/>
                <a:gd name="T4" fmla="*/ 18 w 328"/>
                <a:gd name="T5" fmla="*/ 21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707" name="Group 1002"/>
            <p:cNvGrpSpPr>
              <a:grpSpLocks/>
            </p:cNvGrpSpPr>
            <p:nvPr/>
          </p:nvGrpSpPr>
          <p:grpSpPr bwMode="auto">
            <a:xfrm>
              <a:off x="4739" y="1327"/>
              <a:ext cx="582" cy="139"/>
              <a:chOff x="614" y="2568"/>
              <a:chExt cx="725" cy="139"/>
            </a:xfrm>
          </p:grpSpPr>
          <p:sp>
            <p:nvSpPr>
              <p:cNvPr id="719" name="AutoShape 1003"/>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20" name="AutoShape 1004"/>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708" name="Rectangle 1005"/>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dirty="0"/>
            </a:p>
          </p:txBody>
        </p:sp>
        <p:sp>
          <p:nvSpPr>
            <p:cNvPr id="709" name="Freeform 1006"/>
            <p:cNvSpPr>
              <a:spLocks/>
            </p:cNvSpPr>
            <p:nvPr/>
          </p:nvSpPr>
          <p:spPr bwMode="auto">
            <a:xfrm>
              <a:off x="5312" y="1007"/>
              <a:ext cx="237" cy="213"/>
            </a:xfrm>
            <a:custGeom>
              <a:avLst/>
              <a:gdLst>
                <a:gd name="T0" fmla="*/ 2 w 296"/>
                <a:gd name="T1" fmla="*/ 0 h 256"/>
                <a:gd name="T2" fmla="*/ 17 w 296"/>
                <a:gd name="T3" fmla="*/ 12 h 256"/>
                <a:gd name="T4" fmla="*/ 17 w 296"/>
                <a:gd name="T5" fmla="*/ 23 h 256"/>
                <a:gd name="T6" fmla="*/ 0 w 296"/>
                <a:gd name="T7" fmla="*/ 8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10" name="Freeform 1007"/>
            <p:cNvSpPr>
              <a:spLocks/>
            </p:cNvSpPr>
            <p:nvPr/>
          </p:nvSpPr>
          <p:spPr bwMode="auto">
            <a:xfrm>
              <a:off x="5315" y="680"/>
              <a:ext cx="244" cy="240"/>
            </a:xfrm>
            <a:custGeom>
              <a:avLst/>
              <a:gdLst>
                <a:gd name="T0" fmla="*/ 0 w 304"/>
                <a:gd name="T1" fmla="*/ 0 h 288"/>
                <a:gd name="T2" fmla="*/ 18 w 304"/>
                <a:gd name="T3" fmla="*/ 16 h 288"/>
                <a:gd name="T4" fmla="*/ 16 w 304"/>
                <a:gd name="T5" fmla="*/ 28 h 288"/>
                <a:gd name="T6" fmla="*/ 2 w 304"/>
                <a:gd name="T7" fmla="*/ 12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11" name="Oval 1008"/>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12" name="Freeform 1009"/>
            <p:cNvSpPr>
              <a:spLocks/>
            </p:cNvSpPr>
            <p:nvPr/>
          </p:nvSpPr>
          <p:spPr bwMode="auto">
            <a:xfrm>
              <a:off x="5302" y="2614"/>
              <a:ext cx="245" cy="200"/>
            </a:xfrm>
            <a:custGeom>
              <a:avLst/>
              <a:gdLst>
                <a:gd name="T0" fmla="*/ 0 w 306"/>
                <a:gd name="T1" fmla="*/ 11 h 240"/>
                <a:gd name="T2" fmla="*/ 2 w 306"/>
                <a:gd name="T3" fmla="*/ 23 h 240"/>
                <a:gd name="T4" fmla="*/ 18 w 306"/>
                <a:gd name="T5" fmla="*/ 11 h 240"/>
                <a:gd name="T6" fmla="*/ 17 w 306"/>
                <a:gd name="T7" fmla="*/ 0 h 240"/>
                <a:gd name="T8" fmla="*/ 0 w 306"/>
                <a:gd name="T9" fmla="*/ 11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13" name="AutoShape 1010"/>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dirty="0"/>
            </a:p>
          </p:txBody>
        </p:sp>
        <p:sp>
          <p:nvSpPr>
            <p:cNvPr id="714" name="AutoShape 1011"/>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dirty="0"/>
            </a:p>
          </p:txBody>
        </p:sp>
        <p:sp>
          <p:nvSpPr>
            <p:cNvPr id="715" name="Oval 1012"/>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16" name="Oval 1013"/>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800" dirty="0">
                <a:solidFill>
                  <a:srgbClr val="FF0000"/>
                </a:solidFill>
              </a:endParaRPr>
            </a:p>
          </p:txBody>
        </p:sp>
        <p:sp>
          <p:nvSpPr>
            <p:cNvPr id="717" name="Oval 1014"/>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18" name="Rectangle 1015"/>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dirty="0"/>
            </a:p>
          </p:txBody>
        </p:sp>
      </p:grpSp>
      <p:pic>
        <p:nvPicPr>
          <p:cNvPr id="593" name="Picture 1017" descr="antenna_styliz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44104" y="2043113"/>
            <a:ext cx="574927" cy="22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 name="Picture 1018" descr="laptop_keyboar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9064" flipH="1">
            <a:off x="5771954" y="2291591"/>
            <a:ext cx="473656"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5" name="Freeform 1019"/>
          <p:cNvSpPr>
            <a:spLocks/>
          </p:cNvSpPr>
          <p:nvPr/>
        </p:nvSpPr>
        <p:spPr bwMode="auto">
          <a:xfrm>
            <a:off x="5928926" y="2136805"/>
            <a:ext cx="381246" cy="208167"/>
          </a:xfrm>
          <a:custGeom>
            <a:avLst/>
            <a:gdLst>
              <a:gd name="T0" fmla="*/ 6573757 w 2982"/>
              <a:gd name="T1" fmla="*/ 0 h 2442"/>
              <a:gd name="T2" fmla="*/ 0 w 2982"/>
              <a:gd name="T3" fmla="*/ 2477886 h 2442"/>
              <a:gd name="T4" fmla="*/ 26294911 w 2982"/>
              <a:gd name="T5" fmla="*/ 3095568 h 2442"/>
              <a:gd name="T6" fmla="*/ 32868668 w 2982"/>
              <a:gd name="T7" fmla="*/ 617681 h 2442"/>
              <a:gd name="T8" fmla="*/ 657375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dirty="0"/>
          </a:p>
        </p:txBody>
      </p:sp>
      <p:pic>
        <p:nvPicPr>
          <p:cNvPr id="596" name="Picture 1020" descr="scree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7703" y="2142159"/>
            <a:ext cx="346434"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7" name="Freeform 1021"/>
          <p:cNvSpPr>
            <a:spLocks/>
          </p:cNvSpPr>
          <p:nvPr/>
        </p:nvSpPr>
        <p:spPr bwMode="auto">
          <a:xfrm>
            <a:off x="5998339" y="2130663"/>
            <a:ext cx="323014" cy="38736"/>
          </a:xfrm>
          <a:custGeom>
            <a:avLst/>
            <a:gdLst>
              <a:gd name="T0" fmla="*/ 1641570 w 2528"/>
              <a:gd name="T1" fmla="*/ 0 h 455"/>
              <a:gd name="T2" fmla="*/ 27891942 w 2528"/>
              <a:gd name="T3" fmla="*/ 616030 h 455"/>
              <a:gd name="T4" fmla="*/ 26250491 w 2528"/>
              <a:gd name="T5" fmla="*/ 616030 h 455"/>
              <a:gd name="T6" fmla="*/ 0 w 2528"/>
              <a:gd name="T7" fmla="*/ 616030 h 455"/>
              <a:gd name="T8" fmla="*/ 164157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8" name="Freeform 1022"/>
          <p:cNvSpPr>
            <a:spLocks/>
          </p:cNvSpPr>
          <p:nvPr/>
        </p:nvSpPr>
        <p:spPr bwMode="auto">
          <a:xfrm>
            <a:off x="5925549" y="2130349"/>
            <a:ext cx="89668" cy="161243"/>
          </a:xfrm>
          <a:custGeom>
            <a:avLst/>
            <a:gdLst>
              <a:gd name="T0" fmla="*/ 6561704 w 702"/>
              <a:gd name="T1" fmla="*/ 0 h 1893"/>
              <a:gd name="T2" fmla="*/ 0 w 702"/>
              <a:gd name="T3" fmla="*/ 2474096 h 1893"/>
              <a:gd name="T4" fmla="*/ 1640426 w 702"/>
              <a:gd name="T5" fmla="*/ 2474096 h 1893"/>
              <a:gd name="T6" fmla="*/ 8202130 w 702"/>
              <a:gd name="T7" fmla="*/ 616693 h 1893"/>
              <a:gd name="T8" fmla="*/ 656170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9" name="Freeform 1023"/>
          <p:cNvSpPr>
            <a:spLocks/>
          </p:cNvSpPr>
          <p:nvPr/>
        </p:nvSpPr>
        <p:spPr bwMode="auto">
          <a:xfrm>
            <a:off x="6222402" y="2159164"/>
            <a:ext cx="96630" cy="186122"/>
          </a:xfrm>
          <a:custGeom>
            <a:avLst/>
            <a:gdLst>
              <a:gd name="T0" fmla="*/ 8213085 w 756"/>
              <a:gd name="T1" fmla="*/ 0 h 2184"/>
              <a:gd name="T2" fmla="*/ 1642593 w 756"/>
              <a:gd name="T3" fmla="*/ 3093852 h 2184"/>
              <a:gd name="T4" fmla="*/ 0 w 756"/>
              <a:gd name="T5" fmla="*/ 3093852 h 2184"/>
              <a:gd name="T6" fmla="*/ 6570492 w 756"/>
              <a:gd name="T7" fmla="*/ 617339 h 2184"/>
              <a:gd name="T8" fmla="*/ 821308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0" name="Freeform 1024"/>
          <p:cNvSpPr>
            <a:spLocks/>
          </p:cNvSpPr>
          <p:nvPr/>
        </p:nvSpPr>
        <p:spPr bwMode="auto">
          <a:xfrm>
            <a:off x="5924495" y="2283402"/>
            <a:ext cx="354450" cy="62828"/>
          </a:xfrm>
          <a:custGeom>
            <a:avLst/>
            <a:gdLst>
              <a:gd name="T0" fmla="*/ 1642768 w 2773"/>
              <a:gd name="T1" fmla="*/ 0 h 738"/>
              <a:gd name="T2" fmla="*/ 0 w 2773"/>
              <a:gd name="T3" fmla="*/ 616021 h 738"/>
              <a:gd name="T4" fmla="*/ 26283822 w 2773"/>
              <a:gd name="T5" fmla="*/ 1232127 h 738"/>
              <a:gd name="T6" fmla="*/ 26283822 w 2773"/>
              <a:gd name="T7" fmla="*/ 616021 h 738"/>
              <a:gd name="T8" fmla="*/ 164276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1" name="Freeform 1025"/>
          <p:cNvSpPr>
            <a:spLocks/>
          </p:cNvSpPr>
          <p:nvPr/>
        </p:nvSpPr>
        <p:spPr bwMode="auto">
          <a:xfrm>
            <a:off x="6233163" y="2160739"/>
            <a:ext cx="90511" cy="186909"/>
          </a:xfrm>
          <a:custGeom>
            <a:avLst/>
            <a:gdLst>
              <a:gd name="T0" fmla="*/ 27077483 w 637"/>
              <a:gd name="T1" fmla="*/ 0 h 1659"/>
              <a:gd name="T2" fmla="*/ 27077483 w 637"/>
              <a:gd name="T3" fmla="*/ 0 h 1659"/>
              <a:gd name="T4" fmla="*/ 2253593 w 637"/>
              <a:gd name="T5" fmla="*/ 84370993 h 1659"/>
              <a:gd name="T6" fmla="*/ 0 w 637"/>
              <a:gd name="T7" fmla="*/ 81515082 h 1659"/>
              <a:gd name="T8" fmla="*/ 2707748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2" name="Freeform 1026"/>
          <p:cNvSpPr>
            <a:spLocks/>
          </p:cNvSpPr>
          <p:nvPr/>
        </p:nvSpPr>
        <p:spPr bwMode="auto">
          <a:xfrm>
            <a:off x="5924916" y="2291749"/>
            <a:ext cx="315208" cy="62041"/>
          </a:xfrm>
          <a:custGeom>
            <a:avLst/>
            <a:gdLst>
              <a:gd name="T0" fmla="*/ 0 w 2216"/>
              <a:gd name="T1" fmla="*/ 0 h 550"/>
              <a:gd name="T2" fmla="*/ 2258362 w 2216"/>
              <a:gd name="T3" fmla="*/ 2875657 h 550"/>
              <a:gd name="T4" fmla="*/ 95077021 w 2216"/>
              <a:gd name="T5" fmla="*/ 28705919 h 550"/>
              <a:gd name="T6" fmla="*/ 95077021 w 2216"/>
              <a:gd name="T7" fmla="*/ 24405125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603" name="Group 1027"/>
          <p:cNvGrpSpPr>
            <a:grpSpLocks/>
          </p:cNvGrpSpPr>
          <p:nvPr/>
        </p:nvGrpSpPr>
        <p:grpSpPr bwMode="auto">
          <a:xfrm>
            <a:off x="5919642" y="2358040"/>
            <a:ext cx="106968" cy="36846"/>
            <a:chOff x="1740" y="2642"/>
            <a:chExt cx="752" cy="327"/>
          </a:xfrm>
        </p:grpSpPr>
        <p:sp>
          <p:nvSpPr>
            <p:cNvPr id="689" name="Freeform 1028"/>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0" name="Freeform 1029"/>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1" name="Freeform 1030"/>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2" name="Freeform 1031"/>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3" name="Freeform 1032"/>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4" name="Freeform 1033"/>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04" name="Freeform 1034"/>
          <p:cNvSpPr>
            <a:spLocks/>
          </p:cNvSpPr>
          <p:nvPr/>
        </p:nvSpPr>
        <p:spPr bwMode="auto">
          <a:xfrm>
            <a:off x="6102774" y="2363551"/>
            <a:ext cx="129543" cy="80936"/>
          </a:xfrm>
          <a:custGeom>
            <a:avLst/>
            <a:gdLst>
              <a:gd name="T0" fmla="*/ 1765285 w 990"/>
              <a:gd name="T1" fmla="*/ 10672924 h 792"/>
              <a:gd name="T2" fmla="*/ 15858459 w 990"/>
              <a:gd name="T3" fmla="*/ 0 h 792"/>
              <a:gd name="T4" fmla="*/ 15858459 w 990"/>
              <a:gd name="T5" fmla="*/ 1065249 h 792"/>
              <a:gd name="T6" fmla="*/ 0 w 990"/>
              <a:gd name="T7" fmla="*/ 10672924 h 792"/>
              <a:gd name="T8" fmla="*/ 1765285 w 990"/>
              <a:gd name="T9" fmla="*/ 10672924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5" name="Freeform 1035"/>
          <p:cNvSpPr>
            <a:spLocks/>
          </p:cNvSpPr>
          <p:nvPr/>
        </p:nvSpPr>
        <p:spPr bwMode="auto">
          <a:xfrm>
            <a:off x="5772165" y="2370007"/>
            <a:ext cx="331453" cy="73850"/>
          </a:xfrm>
          <a:custGeom>
            <a:avLst/>
            <a:gdLst>
              <a:gd name="T0" fmla="*/ 1766745 w 2532"/>
              <a:gd name="T1" fmla="*/ 0 h 723"/>
              <a:gd name="T2" fmla="*/ 1766745 w 2532"/>
              <a:gd name="T3" fmla="*/ 0 h 723"/>
              <a:gd name="T4" fmla="*/ 38810380 w 2532"/>
              <a:gd name="T5" fmla="*/ 9588243 h 723"/>
              <a:gd name="T6" fmla="*/ 38810380 w 2532"/>
              <a:gd name="T7" fmla="*/ 10652479 h 723"/>
              <a:gd name="T8" fmla="*/ 0 w 2532"/>
              <a:gd name="T9" fmla="*/ 1064237 h 723"/>
              <a:gd name="T10" fmla="*/ 1766745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6" name="Freeform 1036"/>
          <p:cNvSpPr>
            <a:spLocks/>
          </p:cNvSpPr>
          <p:nvPr/>
        </p:nvSpPr>
        <p:spPr bwMode="auto">
          <a:xfrm>
            <a:off x="5772376" y="2356466"/>
            <a:ext cx="3587" cy="14959"/>
          </a:xfrm>
          <a:custGeom>
            <a:avLst/>
            <a:gdLst>
              <a:gd name="T0" fmla="*/ 2059569 w 26"/>
              <a:gd name="T1" fmla="*/ 1056289 h 147"/>
              <a:gd name="T2" fmla="*/ 2059569 w 26"/>
              <a:gd name="T3" fmla="*/ 2112475 h 147"/>
              <a:gd name="T4" fmla="*/ 0 w 26"/>
              <a:gd name="T5" fmla="*/ 2112475 h 147"/>
              <a:gd name="T6" fmla="*/ 2059569 w 26"/>
              <a:gd name="T7" fmla="*/ 0 h 147"/>
              <a:gd name="T8" fmla="*/ 2059569 w 26"/>
              <a:gd name="T9" fmla="*/ 1056289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7" name="Freeform 1037"/>
          <p:cNvSpPr>
            <a:spLocks/>
          </p:cNvSpPr>
          <p:nvPr/>
        </p:nvSpPr>
        <p:spPr bwMode="auto">
          <a:xfrm>
            <a:off x="5772587" y="2295528"/>
            <a:ext cx="154018" cy="61883"/>
          </a:xfrm>
          <a:custGeom>
            <a:avLst/>
            <a:gdLst>
              <a:gd name="T0" fmla="*/ 17669579 w 1176"/>
              <a:gd name="T1" fmla="*/ 0 h 606"/>
              <a:gd name="T2" fmla="*/ 0 w 1176"/>
              <a:gd name="T3" fmla="*/ 8519635 h 606"/>
              <a:gd name="T4" fmla="*/ 1768421 w 1176"/>
              <a:gd name="T5" fmla="*/ 8519635 h 606"/>
              <a:gd name="T6" fmla="*/ 17669579 w 1176"/>
              <a:gd name="T7" fmla="*/ 1063652 h 606"/>
              <a:gd name="T8" fmla="*/ 17669579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8" name="Freeform 1038"/>
          <p:cNvSpPr>
            <a:spLocks/>
          </p:cNvSpPr>
          <p:nvPr/>
        </p:nvSpPr>
        <p:spPr bwMode="auto">
          <a:xfrm>
            <a:off x="5782925" y="2359615"/>
            <a:ext cx="314364" cy="71016"/>
          </a:xfrm>
          <a:custGeom>
            <a:avLst/>
            <a:gdLst>
              <a:gd name="T0" fmla="*/ 1510505 w 2532"/>
              <a:gd name="T1" fmla="*/ 0 h 723"/>
              <a:gd name="T2" fmla="*/ 1510505 w 2532"/>
              <a:gd name="T3" fmla="*/ 0 h 723"/>
              <a:gd name="T4" fmla="*/ 18059933 w 2532"/>
              <a:gd name="T5" fmla="*/ 5682655 h 723"/>
              <a:gd name="T6" fmla="*/ 18059933 w 2532"/>
              <a:gd name="T7" fmla="*/ 5682655 h 723"/>
              <a:gd name="T8" fmla="*/ 0 w 2532"/>
              <a:gd name="T9" fmla="*/ 945505 h 723"/>
              <a:gd name="T10" fmla="*/ 1510505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9" name="Freeform 1039"/>
          <p:cNvSpPr>
            <a:spLocks/>
          </p:cNvSpPr>
          <p:nvPr/>
        </p:nvSpPr>
        <p:spPr bwMode="auto">
          <a:xfrm flipV="1">
            <a:off x="6096867" y="2354577"/>
            <a:ext cx="128278" cy="73535"/>
          </a:xfrm>
          <a:custGeom>
            <a:avLst/>
            <a:gdLst>
              <a:gd name="T0" fmla="*/ 0 w 2532"/>
              <a:gd name="T1" fmla="*/ 0 h 723"/>
              <a:gd name="T2" fmla="*/ 0 w 2532"/>
              <a:gd name="T3" fmla="*/ 0 h 723"/>
              <a:gd name="T4" fmla="*/ 0 w 2532"/>
              <a:gd name="T5" fmla="*/ 9465267 h 723"/>
              <a:gd name="T6" fmla="*/ 0 w 2532"/>
              <a:gd name="T7" fmla="*/ 9465267 h 723"/>
              <a:gd name="T8" fmla="*/ 0 w 2532"/>
              <a:gd name="T9" fmla="*/ 105512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610" name="Group 1064"/>
          <p:cNvGrpSpPr>
            <a:grpSpLocks/>
          </p:cNvGrpSpPr>
          <p:nvPr/>
        </p:nvGrpSpPr>
        <p:grpSpPr bwMode="auto">
          <a:xfrm>
            <a:off x="7444979" y="5486400"/>
            <a:ext cx="514217" cy="407988"/>
            <a:chOff x="877" y="1008"/>
            <a:chExt cx="2747" cy="2591"/>
          </a:xfrm>
        </p:grpSpPr>
        <p:pic>
          <p:nvPicPr>
            <p:cNvPr id="666" name="Picture 1065" descr="antenna_stylize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7" name="Picture 1066" descr="laptop_keyboar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8" name="Freeform 1067"/>
            <p:cNvSpPr>
              <a:spLocks/>
            </p:cNvSpPr>
            <p:nvPr/>
          </p:nvSpPr>
          <p:spPr bwMode="auto">
            <a:xfrm>
              <a:off x="1753" y="1603"/>
              <a:ext cx="1807" cy="1322"/>
            </a:xfrm>
            <a:custGeom>
              <a:avLst/>
              <a:gdLst>
                <a:gd name="T0" fmla="*/ 1 w 2982"/>
                <a:gd name="T1" fmla="*/ 0 h 2442"/>
                <a:gd name="T2" fmla="*/ 0 w 2982"/>
                <a:gd name="T3" fmla="*/ 1 h 2442"/>
                <a:gd name="T4" fmla="*/ 4 w 2982"/>
                <a:gd name="T5" fmla="*/ 1 h 2442"/>
                <a:gd name="T6" fmla="*/ 4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dirty="0"/>
            </a:p>
          </p:txBody>
        </p:sp>
        <p:pic>
          <p:nvPicPr>
            <p:cNvPr id="669" name="Picture 1068" descr="scree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0" name="Freeform 1069"/>
            <p:cNvSpPr>
              <a:spLocks/>
            </p:cNvSpPr>
            <p:nvPr/>
          </p:nvSpPr>
          <p:spPr bwMode="auto">
            <a:xfrm>
              <a:off x="2082" y="1564"/>
              <a:ext cx="1531" cy="246"/>
            </a:xfrm>
            <a:custGeom>
              <a:avLst/>
              <a:gdLst>
                <a:gd name="T0" fmla="*/ 1 w 2528"/>
                <a:gd name="T1" fmla="*/ 0 h 455"/>
                <a:gd name="T2" fmla="*/ 4 w 2528"/>
                <a:gd name="T3" fmla="*/ 1 h 455"/>
                <a:gd name="T4" fmla="*/ 4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1" name="Freeform 1070"/>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2" name="Freeform 1071"/>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3" name="Freeform 1072"/>
            <p:cNvSpPr>
              <a:spLocks/>
            </p:cNvSpPr>
            <p:nvPr/>
          </p:nvSpPr>
          <p:spPr bwMode="auto">
            <a:xfrm>
              <a:off x="1732" y="2534"/>
              <a:ext cx="1680" cy="399"/>
            </a:xfrm>
            <a:custGeom>
              <a:avLst/>
              <a:gdLst>
                <a:gd name="T0" fmla="*/ 1 w 2773"/>
                <a:gd name="T1" fmla="*/ 0 h 738"/>
                <a:gd name="T2" fmla="*/ 0 w 2773"/>
                <a:gd name="T3" fmla="*/ 1 h 738"/>
                <a:gd name="T4" fmla="*/ 4 w 2773"/>
                <a:gd name="T5" fmla="*/ 1 h 738"/>
                <a:gd name="T6" fmla="*/ 4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4" name="Freeform 1073"/>
            <p:cNvSpPr>
              <a:spLocks/>
            </p:cNvSpPr>
            <p:nvPr/>
          </p:nvSpPr>
          <p:spPr bwMode="auto">
            <a:xfrm>
              <a:off x="3195" y="1755"/>
              <a:ext cx="429" cy="1187"/>
            </a:xfrm>
            <a:custGeom>
              <a:avLst/>
              <a:gdLst>
                <a:gd name="T0" fmla="*/ 3 w 637"/>
                <a:gd name="T1" fmla="*/ 0 h 1659"/>
                <a:gd name="T2" fmla="*/ 3 w 637"/>
                <a:gd name="T3" fmla="*/ 0 h 1659"/>
                <a:gd name="T4" fmla="*/ 1 w 637"/>
                <a:gd name="T5" fmla="*/ 21 h 1659"/>
                <a:gd name="T6" fmla="*/ 0 w 637"/>
                <a:gd name="T7" fmla="*/ 21 h 1659"/>
                <a:gd name="T8" fmla="*/ 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5" name="Freeform 1074"/>
            <p:cNvSpPr>
              <a:spLocks/>
            </p:cNvSpPr>
            <p:nvPr/>
          </p:nvSpPr>
          <p:spPr bwMode="auto">
            <a:xfrm>
              <a:off x="1734" y="2587"/>
              <a:ext cx="1494" cy="394"/>
            </a:xfrm>
            <a:custGeom>
              <a:avLst/>
              <a:gdLst>
                <a:gd name="T0" fmla="*/ 0 w 2216"/>
                <a:gd name="T1" fmla="*/ 0 h 550"/>
                <a:gd name="T2" fmla="*/ 1 w 2216"/>
                <a:gd name="T3" fmla="*/ 1 h 550"/>
                <a:gd name="T4" fmla="*/ 13 w 2216"/>
                <a:gd name="T5" fmla="*/ 7 h 550"/>
                <a:gd name="T6" fmla="*/ 13 w 2216"/>
                <a:gd name="T7" fmla="*/ 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676" name="Group 1075"/>
            <p:cNvGrpSpPr>
              <a:grpSpLocks/>
            </p:cNvGrpSpPr>
            <p:nvPr/>
          </p:nvGrpSpPr>
          <p:grpSpPr bwMode="auto">
            <a:xfrm>
              <a:off x="1709" y="3008"/>
              <a:ext cx="507" cy="234"/>
              <a:chOff x="1740" y="2642"/>
              <a:chExt cx="752" cy="327"/>
            </a:xfrm>
          </p:grpSpPr>
          <p:sp>
            <p:nvSpPr>
              <p:cNvPr id="683" name="Freeform 107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4" name="Freeform 107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5" name="Freeform 107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6" name="Freeform 107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7" name="Freeform 108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8" name="Freeform 108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77" name="Freeform 1082"/>
            <p:cNvSpPr>
              <a:spLocks/>
            </p:cNvSpPr>
            <p:nvPr/>
          </p:nvSpPr>
          <p:spPr bwMode="auto">
            <a:xfrm>
              <a:off x="2577" y="3043"/>
              <a:ext cx="614" cy="514"/>
            </a:xfrm>
            <a:custGeom>
              <a:avLst/>
              <a:gdLst>
                <a:gd name="T0" fmla="*/ 1 w 990"/>
                <a:gd name="T1" fmla="*/ 3 h 792"/>
                <a:gd name="T2" fmla="*/ 2 w 990"/>
                <a:gd name="T3" fmla="*/ 0 h 792"/>
                <a:gd name="T4" fmla="*/ 2 w 990"/>
                <a:gd name="T5" fmla="*/ 1 h 792"/>
                <a:gd name="T6" fmla="*/ 0 w 990"/>
                <a:gd name="T7" fmla="*/ 3 h 792"/>
                <a:gd name="T8" fmla="*/ 1 w 990"/>
                <a:gd name="T9" fmla="*/ 3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8" name="Freeform 1083"/>
            <p:cNvSpPr>
              <a:spLocks/>
            </p:cNvSpPr>
            <p:nvPr/>
          </p:nvSpPr>
          <p:spPr bwMode="auto">
            <a:xfrm>
              <a:off x="1010" y="3084"/>
              <a:ext cx="1571" cy="469"/>
            </a:xfrm>
            <a:custGeom>
              <a:avLst/>
              <a:gdLst>
                <a:gd name="T0" fmla="*/ 1 w 2532"/>
                <a:gd name="T1" fmla="*/ 0 h 723"/>
                <a:gd name="T2" fmla="*/ 1 w 2532"/>
                <a:gd name="T3" fmla="*/ 0 h 723"/>
                <a:gd name="T4" fmla="*/ 6 w 2532"/>
                <a:gd name="T5" fmla="*/ 3 h 723"/>
                <a:gd name="T6" fmla="*/ 6 w 2532"/>
                <a:gd name="T7" fmla="*/ 3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9" name="Freeform 1084"/>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0" name="Freeform 1085"/>
            <p:cNvSpPr>
              <a:spLocks/>
            </p:cNvSpPr>
            <p:nvPr/>
          </p:nvSpPr>
          <p:spPr bwMode="auto">
            <a:xfrm>
              <a:off x="1012" y="2611"/>
              <a:ext cx="730" cy="393"/>
            </a:xfrm>
            <a:custGeom>
              <a:avLst/>
              <a:gdLst>
                <a:gd name="T0" fmla="*/ 2 w 1176"/>
                <a:gd name="T1" fmla="*/ 0 h 606"/>
                <a:gd name="T2" fmla="*/ 0 w 1176"/>
                <a:gd name="T3" fmla="*/ 2 h 606"/>
                <a:gd name="T4" fmla="*/ 1 w 1176"/>
                <a:gd name="T5" fmla="*/ 2 h 606"/>
                <a:gd name="T6" fmla="*/ 2 w 1176"/>
                <a:gd name="T7" fmla="*/ 1 h 606"/>
                <a:gd name="T8" fmla="*/ 2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1" name="Freeform 1086"/>
            <p:cNvSpPr>
              <a:spLocks/>
            </p:cNvSpPr>
            <p:nvPr/>
          </p:nvSpPr>
          <p:spPr bwMode="auto">
            <a:xfrm>
              <a:off x="1061" y="3018"/>
              <a:ext cx="1490" cy="451"/>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2" name="Freeform 1087"/>
            <p:cNvSpPr>
              <a:spLocks/>
            </p:cNvSpPr>
            <p:nvPr/>
          </p:nvSpPr>
          <p:spPr bwMode="auto">
            <a:xfrm flipV="1">
              <a:off x="2549" y="2986"/>
              <a:ext cx="608" cy="467"/>
            </a:xfrm>
            <a:custGeom>
              <a:avLst/>
              <a:gdLst>
                <a:gd name="T0" fmla="*/ 0 w 2532"/>
                <a:gd name="T1" fmla="*/ 0 h 723"/>
                <a:gd name="T2" fmla="*/ 0 w 2532"/>
                <a:gd name="T3" fmla="*/ 0 h 723"/>
                <a:gd name="T4" fmla="*/ 0 w 2532"/>
                <a:gd name="T5" fmla="*/ 3 h 723"/>
                <a:gd name="T6" fmla="*/ 0 w 2532"/>
                <a:gd name="T7" fmla="*/ 3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611" name="Picture 1115" descr="antenna_stylize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955107" y="3105641"/>
            <a:ext cx="376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2" name="Picture 1116" descr="laptop_keyboard"/>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09064" flipH="1">
            <a:off x="5973368" y="3291709"/>
            <a:ext cx="310591"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3" name="Freeform 1117"/>
          <p:cNvSpPr>
            <a:spLocks/>
          </p:cNvSpPr>
          <p:nvPr/>
        </p:nvSpPr>
        <p:spPr bwMode="auto">
          <a:xfrm>
            <a:off x="6076299" y="3175800"/>
            <a:ext cx="249994" cy="155883"/>
          </a:xfrm>
          <a:custGeom>
            <a:avLst/>
            <a:gdLst>
              <a:gd name="T0" fmla="*/ 1856482 w 2982"/>
              <a:gd name="T1" fmla="*/ 0 h 2442"/>
              <a:gd name="T2" fmla="*/ 0 w 2982"/>
              <a:gd name="T3" fmla="*/ 1039092 h 2442"/>
              <a:gd name="T4" fmla="*/ 7413777 w 2982"/>
              <a:gd name="T5" fmla="*/ 1299855 h 2442"/>
              <a:gd name="T6" fmla="*/ 9270259 w 2982"/>
              <a:gd name="T7" fmla="*/ 260763 h 2442"/>
              <a:gd name="T8" fmla="*/ 185648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dirty="0"/>
          </a:p>
        </p:txBody>
      </p:sp>
      <p:pic>
        <p:nvPicPr>
          <p:cNvPr id="614" name="Picture 1118" descr="screen"/>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088612" y="3179809"/>
            <a:ext cx="227166"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 name="Freeform 1119"/>
          <p:cNvSpPr>
            <a:spLocks/>
          </p:cNvSpPr>
          <p:nvPr/>
        </p:nvSpPr>
        <p:spPr bwMode="auto">
          <a:xfrm>
            <a:off x="6121815" y="3171202"/>
            <a:ext cx="211810" cy="29007"/>
          </a:xfrm>
          <a:custGeom>
            <a:avLst/>
            <a:gdLst>
              <a:gd name="T0" fmla="*/ 460563 w 2528"/>
              <a:gd name="T1" fmla="*/ 0 h 455"/>
              <a:gd name="T2" fmla="*/ 7865770 w 2528"/>
              <a:gd name="T3" fmla="*/ 260107 h 455"/>
              <a:gd name="T4" fmla="*/ 7399174 w 2528"/>
              <a:gd name="T5" fmla="*/ 260107 h 455"/>
              <a:gd name="T6" fmla="*/ 0 w 2528"/>
              <a:gd name="T7" fmla="*/ 260107 h 455"/>
              <a:gd name="T8" fmla="*/ 460563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6" name="Freeform 1120"/>
          <p:cNvSpPr>
            <a:spLocks/>
          </p:cNvSpPr>
          <p:nvPr/>
        </p:nvSpPr>
        <p:spPr bwMode="auto">
          <a:xfrm>
            <a:off x="6074086" y="3170966"/>
            <a:ext cx="58798" cy="120745"/>
          </a:xfrm>
          <a:custGeom>
            <a:avLst/>
            <a:gdLst>
              <a:gd name="T0" fmla="*/ 1847051 w 702"/>
              <a:gd name="T1" fmla="*/ 0 h 1893"/>
              <a:gd name="T2" fmla="*/ 0 w 702"/>
              <a:gd name="T3" fmla="*/ 1037463 h 1893"/>
              <a:gd name="T4" fmla="*/ 460255 w 702"/>
              <a:gd name="T5" fmla="*/ 1037463 h 1893"/>
              <a:gd name="T6" fmla="*/ 2313337 w 702"/>
              <a:gd name="T7" fmla="*/ 260370 h 1893"/>
              <a:gd name="T8" fmla="*/ 184705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7" name="Freeform 1121"/>
          <p:cNvSpPr>
            <a:spLocks/>
          </p:cNvSpPr>
          <p:nvPr/>
        </p:nvSpPr>
        <p:spPr bwMode="auto">
          <a:xfrm>
            <a:off x="6268740" y="3192544"/>
            <a:ext cx="63363" cy="139375"/>
          </a:xfrm>
          <a:custGeom>
            <a:avLst/>
            <a:gdLst>
              <a:gd name="T0" fmla="*/ 2316427 w 756"/>
              <a:gd name="T1" fmla="*/ 0 h 2184"/>
              <a:gd name="T2" fmla="*/ 460872 w 756"/>
              <a:gd name="T3" fmla="*/ 1299110 h 2184"/>
              <a:gd name="T4" fmla="*/ 0 w 756"/>
              <a:gd name="T5" fmla="*/ 1299110 h 2184"/>
              <a:gd name="T6" fmla="*/ 1849521 w 756"/>
              <a:gd name="T7" fmla="*/ 260626 h 2184"/>
              <a:gd name="T8" fmla="*/ 23164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8" name="Freeform 1122"/>
          <p:cNvSpPr>
            <a:spLocks/>
          </p:cNvSpPr>
          <p:nvPr/>
        </p:nvSpPr>
        <p:spPr bwMode="auto">
          <a:xfrm>
            <a:off x="6073394" y="3285578"/>
            <a:ext cx="232424" cy="47048"/>
          </a:xfrm>
          <a:custGeom>
            <a:avLst/>
            <a:gdLst>
              <a:gd name="T0" fmla="*/ 460889 w 2773"/>
              <a:gd name="T1" fmla="*/ 0 h 738"/>
              <a:gd name="T2" fmla="*/ 0 w 2773"/>
              <a:gd name="T3" fmla="*/ 260103 h 738"/>
              <a:gd name="T4" fmla="*/ 7410661 w 2773"/>
              <a:gd name="T5" fmla="*/ 520206 h 738"/>
              <a:gd name="T6" fmla="*/ 7410661 w 2773"/>
              <a:gd name="T7" fmla="*/ 260103 h 738"/>
              <a:gd name="T8" fmla="*/ 460889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9" name="Freeform 1123"/>
          <p:cNvSpPr>
            <a:spLocks/>
          </p:cNvSpPr>
          <p:nvPr/>
        </p:nvSpPr>
        <p:spPr bwMode="auto">
          <a:xfrm>
            <a:off x="6275795" y="3193723"/>
            <a:ext cx="59352" cy="139965"/>
          </a:xfrm>
          <a:custGeom>
            <a:avLst/>
            <a:gdLst>
              <a:gd name="T0" fmla="*/ 7633745 w 637"/>
              <a:gd name="T1" fmla="*/ 0 h 1659"/>
              <a:gd name="T2" fmla="*/ 7633745 w 637"/>
              <a:gd name="T3" fmla="*/ 0 h 1659"/>
              <a:gd name="T4" fmla="*/ 636188 w 637"/>
              <a:gd name="T5" fmla="*/ 35432406 h 1659"/>
              <a:gd name="T6" fmla="*/ 0 w 637"/>
              <a:gd name="T7" fmla="*/ 34229500 h 1659"/>
              <a:gd name="T8" fmla="*/ 7633745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0" name="Freeform 1124"/>
          <p:cNvSpPr>
            <a:spLocks/>
          </p:cNvSpPr>
          <p:nvPr/>
        </p:nvSpPr>
        <p:spPr bwMode="auto">
          <a:xfrm>
            <a:off x="6073671" y="3291827"/>
            <a:ext cx="206691" cy="46458"/>
          </a:xfrm>
          <a:custGeom>
            <a:avLst/>
            <a:gdLst>
              <a:gd name="T0" fmla="*/ 0 w 2216"/>
              <a:gd name="T1" fmla="*/ 0 h 550"/>
              <a:gd name="T2" fmla="*/ 637466 w 2216"/>
              <a:gd name="T3" fmla="*/ 1205796 h 550"/>
              <a:gd name="T4" fmla="*/ 26804554 w 2216"/>
              <a:gd name="T5" fmla="*/ 12051036 h 550"/>
              <a:gd name="T6" fmla="*/ 26804554 w 2216"/>
              <a:gd name="T7" fmla="*/ 1024593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621" name="Group 1125"/>
          <p:cNvGrpSpPr>
            <a:grpSpLocks/>
          </p:cNvGrpSpPr>
          <p:nvPr/>
        </p:nvGrpSpPr>
        <p:grpSpPr bwMode="auto">
          <a:xfrm>
            <a:off x="6070212" y="3341469"/>
            <a:ext cx="70143" cy="27592"/>
            <a:chOff x="1740" y="2642"/>
            <a:chExt cx="752" cy="327"/>
          </a:xfrm>
        </p:grpSpPr>
        <p:sp>
          <p:nvSpPr>
            <p:cNvPr id="660" name="Freeform 112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61" name="Freeform 112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62" name="Freeform 112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63" name="Freeform 112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64" name="Freeform 113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65" name="Freeform 113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22" name="Freeform 1132"/>
          <p:cNvSpPr>
            <a:spLocks/>
          </p:cNvSpPr>
          <p:nvPr/>
        </p:nvSpPr>
        <p:spPr bwMode="auto">
          <a:xfrm>
            <a:off x="6190297" y="3345596"/>
            <a:ext cx="84945" cy="60608"/>
          </a:xfrm>
          <a:custGeom>
            <a:avLst/>
            <a:gdLst>
              <a:gd name="T0" fmla="*/ 495573 w 990"/>
              <a:gd name="T1" fmla="*/ 4479941 h 792"/>
              <a:gd name="T2" fmla="*/ 4472754 w 990"/>
              <a:gd name="T3" fmla="*/ 0 h 792"/>
              <a:gd name="T4" fmla="*/ 4472754 w 990"/>
              <a:gd name="T5" fmla="*/ 450887 h 792"/>
              <a:gd name="T6" fmla="*/ 0 w 990"/>
              <a:gd name="T7" fmla="*/ 4479941 h 792"/>
              <a:gd name="T8" fmla="*/ 495573 w 990"/>
              <a:gd name="T9" fmla="*/ 447994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3" name="Freeform 1133"/>
          <p:cNvSpPr>
            <a:spLocks/>
          </p:cNvSpPr>
          <p:nvPr/>
        </p:nvSpPr>
        <p:spPr bwMode="auto">
          <a:xfrm>
            <a:off x="5973507" y="3350431"/>
            <a:ext cx="217344" cy="55302"/>
          </a:xfrm>
          <a:custGeom>
            <a:avLst/>
            <a:gdLst>
              <a:gd name="T0" fmla="*/ 496016 w 2532"/>
              <a:gd name="T1" fmla="*/ 0 h 723"/>
              <a:gd name="T2" fmla="*/ 496016 w 2532"/>
              <a:gd name="T3" fmla="*/ 0 h 723"/>
              <a:gd name="T4" fmla="*/ 10943095 w 2532"/>
              <a:gd name="T5" fmla="*/ 4025267 h 723"/>
              <a:gd name="T6" fmla="*/ 10943095 w 2532"/>
              <a:gd name="T7" fmla="*/ 4475790 h 723"/>
              <a:gd name="T8" fmla="*/ 0 w 2532"/>
              <a:gd name="T9" fmla="*/ 444634 h 723"/>
              <a:gd name="T10" fmla="*/ 4960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4" name="Freeform 1134"/>
          <p:cNvSpPr>
            <a:spLocks/>
          </p:cNvSpPr>
          <p:nvPr/>
        </p:nvSpPr>
        <p:spPr bwMode="auto">
          <a:xfrm>
            <a:off x="5973646" y="3340290"/>
            <a:ext cx="2352" cy="11202"/>
          </a:xfrm>
          <a:custGeom>
            <a:avLst/>
            <a:gdLst>
              <a:gd name="T0" fmla="*/ 585669 w 26"/>
              <a:gd name="T1" fmla="*/ 441374 h 147"/>
              <a:gd name="T2" fmla="*/ 585669 w 26"/>
              <a:gd name="T3" fmla="*/ 882672 h 147"/>
              <a:gd name="T4" fmla="*/ 0 w 26"/>
              <a:gd name="T5" fmla="*/ 882672 h 147"/>
              <a:gd name="T6" fmla="*/ 585669 w 26"/>
              <a:gd name="T7" fmla="*/ 0 h 147"/>
              <a:gd name="T8" fmla="*/ 585669 w 26"/>
              <a:gd name="T9" fmla="*/ 441374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5" name="Freeform 1135"/>
          <p:cNvSpPr>
            <a:spLocks/>
          </p:cNvSpPr>
          <p:nvPr/>
        </p:nvSpPr>
        <p:spPr bwMode="auto">
          <a:xfrm>
            <a:off x="5973783" y="3294657"/>
            <a:ext cx="100994" cy="46340"/>
          </a:xfrm>
          <a:custGeom>
            <a:avLst/>
            <a:gdLst>
              <a:gd name="T0" fmla="*/ 4983336 w 1176"/>
              <a:gd name="T1" fmla="*/ 0 h 606"/>
              <a:gd name="T2" fmla="*/ 0 w 1176"/>
              <a:gd name="T3" fmla="*/ 3578656 h 606"/>
              <a:gd name="T4" fmla="*/ 496487 w 1176"/>
              <a:gd name="T5" fmla="*/ 3578656 h 606"/>
              <a:gd name="T6" fmla="*/ 4983336 w 1176"/>
              <a:gd name="T7" fmla="*/ 444436 h 606"/>
              <a:gd name="T8" fmla="*/ 498333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6" name="Freeform 1136"/>
          <p:cNvSpPr>
            <a:spLocks/>
          </p:cNvSpPr>
          <p:nvPr/>
        </p:nvSpPr>
        <p:spPr bwMode="auto">
          <a:xfrm>
            <a:off x="5980563" y="3342649"/>
            <a:ext cx="206138" cy="53180"/>
          </a:xfrm>
          <a:custGeom>
            <a:avLst/>
            <a:gdLst>
              <a:gd name="T0" fmla="*/ 423548 w 2532"/>
              <a:gd name="T1" fmla="*/ 0 h 723"/>
              <a:gd name="T2" fmla="*/ 423548 w 2532"/>
              <a:gd name="T3" fmla="*/ 0 h 723"/>
              <a:gd name="T4" fmla="*/ 5094150 w 2532"/>
              <a:gd name="T5" fmla="*/ 2385965 h 723"/>
              <a:gd name="T6" fmla="*/ 5094150 w 2532"/>
              <a:gd name="T7" fmla="*/ 2385965 h 723"/>
              <a:gd name="T8" fmla="*/ 0 w 2532"/>
              <a:gd name="T9" fmla="*/ 400358 h 723"/>
              <a:gd name="T10" fmla="*/ 423548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7" name="Freeform 1137"/>
          <p:cNvSpPr>
            <a:spLocks/>
          </p:cNvSpPr>
          <p:nvPr/>
        </p:nvSpPr>
        <p:spPr bwMode="auto">
          <a:xfrm flipV="1">
            <a:off x="6186425" y="3338875"/>
            <a:ext cx="84115" cy="55066"/>
          </a:xfrm>
          <a:custGeom>
            <a:avLst/>
            <a:gdLst>
              <a:gd name="T0" fmla="*/ 0 w 2532"/>
              <a:gd name="T1" fmla="*/ 0 h 723"/>
              <a:gd name="T2" fmla="*/ 0 w 2532"/>
              <a:gd name="T3" fmla="*/ 0 h 723"/>
              <a:gd name="T4" fmla="*/ 0 w 2532"/>
              <a:gd name="T5" fmla="*/ 3973587 h 723"/>
              <a:gd name="T6" fmla="*/ 0 w 2532"/>
              <a:gd name="T7" fmla="*/ 3973587 h 723"/>
              <a:gd name="T8" fmla="*/ 0 w 2532"/>
              <a:gd name="T9" fmla="*/ 440833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628" name="Group 1139"/>
          <p:cNvGrpSpPr>
            <a:grpSpLocks/>
          </p:cNvGrpSpPr>
          <p:nvPr/>
        </p:nvGrpSpPr>
        <p:grpSpPr bwMode="auto">
          <a:xfrm flipH="1">
            <a:off x="6495125" y="3253644"/>
            <a:ext cx="389199" cy="342045"/>
            <a:chOff x="2839" y="3501"/>
            <a:chExt cx="755" cy="803"/>
          </a:xfrm>
        </p:grpSpPr>
        <p:pic>
          <p:nvPicPr>
            <p:cNvPr id="658" name="Picture 1140" descr="desktop_computer_stylized_mediu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9" name="Freeform 114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grpSp>
        <p:nvGrpSpPr>
          <p:cNvPr id="629" name="Group 1142"/>
          <p:cNvGrpSpPr>
            <a:grpSpLocks/>
          </p:cNvGrpSpPr>
          <p:nvPr/>
        </p:nvGrpSpPr>
        <p:grpSpPr bwMode="auto">
          <a:xfrm>
            <a:off x="7916202" y="5422900"/>
            <a:ext cx="514217" cy="407988"/>
            <a:chOff x="877" y="1008"/>
            <a:chExt cx="2747" cy="2591"/>
          </a:xfrm>
        </p:grpSpPr>
        <p:pic>
          <p:nvPicPr>
            <p:cNvPr id="635" name="Picture 1143" descr="antenna_stylize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Picture 1144" descr="laptop_keyboar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7" name="Freeform 1145"/>
            <p:cNvSpPr>
              <a:spLocks/>
            </p:cNvSpPr>
            <p:nvPr/>
          </p:nvSpPr>
          <p:spPr bwMode="auto">
            <a:xfrm>
              <a:off x="1753" y="1603"/>
              <a:ext cx="1807" cy="1322"/>
            </a:xfrm>
            <a:custGeom>
              <a:avLst/>
              <a:gdLst>
                <a:gd name="T0" fmla="*/ 1 w 2982"/>
                <a:gd name="T1" fmla="*/ 0 h 2442"/>
                <a:gd name="T2" fmla="*/ 0 w 2982"/>
                <a:gd name="T3" fmla="*/ 1 h 2442"/>
                <a:gd name="T4" fmla="*/ 4 w 2982"/>
                <a:gd name="T5" fmla="*/ 1 h 2442"/>
                <a:gd name="T6" fmla="*/ 4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dirty="0"/>
            </a:p>
          </p:txBody>
        </p:sp>
        <p:pic>
          <p:nvPicPr>
            <p:cNvPr id="638" name="Picture 1146" descr="scree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9" name="Freeform 1147"/>
            <p:cNvSpPr>
              <a:spLocks/>
            </p:cNvSpPr>
            <p:nvPr/>
          </p:nvSpPr>
          <p:spPr bwMode="auto">
            <a:xfrm>
              <a:off x="2082" y="1564"/>
              <a:ext cx="1531" cy="246"/>
            </a:xfrm>
            <a:custGeom>
              <a:avLst/>
              <a:gdLst>
                <a:gd name="T0" fmla="*/ 1 w 2528"/>
                <a:gd name="T1" fmla="*/ 0 h 455"/>
                <a:gd name="T2" fmla="*/ 4 w 2528"/>
                <a:gd name="T3" fmla="*/ 1 h 455"/>
                <a:gd name="T4" fmla="*/ 4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0" name="Freeform 1148"/>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1" name="Freeform 1149"/>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2" name="Freeform 1150"/>
            <p:cNvSpPr>
              <a:spLocks/>
            </p:cNvSpPr>
            <p:nvPr/>
          </p:nvSpPr>
          <p:spPr bwMode="auto">
            <a:xfrm>
              <a:off x="1732" y="2534"/>
              <a:ext cx="1680" cy="399"/>
            </a:xfrm>
            <a:custGeom>
              <a:avLst/>
              <a:gdLst>
                <a:gd name="T0" fmla="*/ 1 w 2773"/>
                <a:gd name="T1" fmla="*/ 0 h 738"/>
                <a:gd name="T2" fmla="*/ 0 w 2773"/>
                <a:gd name="T3" fmla="*/ 1 h 738"/>
                <a:gd name="T4" fmla="*/ 4 w 2773"/>
                <a:gd name="T5" fmla="*/ 1 h 738"/>
                <a:gd name="T6" fmla="*/ 4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3" name="Freeform 1151"/>
            <p:cNvSpPr>
              <a:spLocks/>
            </p:cNvSpPr>
            <p:nvPr/>
          </p:nvSpPr>
          <p:spPr bwMode="auto">
            <a:xfrm>
              <a:off x="3195" y="1755"/>
              <a:ext cx="429" cy="1187"/>
            </a:xfrm>
            <a:custGeom>
              <a:avLst/>
              <a:gdLst>
                <a:gd name="T0" fmla="*/ 3 w 637"/>
                <a:gd name="T1" fmla="*/ 0 h 1659"/>
                <a:gd name="T2" fmla="*/ 3 w 637"/>
                <a:gd name="T3" fmla="*/ 0 h 1659"/>
                <a:gd name="T4" fmla="*/ 1 w 637"/>
                <a:gd name="T5" fmla="*/ 21 h 1659"/>
                <a:gd name="T6" fmla="*/ 0 w 637"/>
                <a:gd name="T7" fmla="*/ 21 h 1659"/>
                <a:gd name="T8" fmla="*/ 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4" name="Freeform 1152"/>
            <p:cNvSpPr>
              <a:spLocks/>
            </p:cNvSpPr>
            <p:nvPr/>
          </p:nvSpPr>
          <p:spPr bwMode="auto">
            <a:xfrm>
              <a:off x="1734" y="2587"/>
              <a:ext cx="1494" cy="394"/>
            </a:xfrm>
            <a:custGeom>
              <a:avLst/>
              <a:gdLst>
                <a:gd name="T0" fmla="*/ 0 w 2216"/>
                <a:gd name="T1" fmla="*/ 0 h 550"/>
                <a:gd name="T2" fmla="*/ 1 w 2216"/>
                <a:gd name="T3" fmla="*/ 1 h 550"/>
                <a:gd name="T4" fmla="*/ 13 w 2216"/>
                <a:gd name="T5" fmla="*/ 7 h 550"/>
                <a:gd name="T6" fmla="*/ 13 w 2216"/>
                <a:gd name="T7" fmla="*/ 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645" name="Group 1153"/>
            <p:cNvGrpSpPr>
              <a:grpSpLocks/>
            </p:cNvGrpSpPr>
            <p:nvPr/>
          </p:nvGrpSpPr>
          <p:grpSpPr bwMode="auto">
            <a:xfrm>
              <a:off x="1709" y="3008"/>
              <a:ext cx="507" cy="234"/>
              <a:chOff x="1740" y="2642"/>
              <a:chExt cx="752" cy="327"/>
            </a:xfrm>
          </p:grpSpPr>
          <p:sp>
            <p:nvSpPr>
              <p:cNvPr id="652" name="Freeform 1154"/>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3" name="Freeform 1155"/>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4" name="Freeform 1156"/>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5" name="Freeform 1157"/>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6" name="Freeform 1158"/>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7" name="Freeform 1159"/>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46" name="Freeform 1160"/>
            <p:cNvSpPr>
              <a:spLocks/>
            </p:cNvSpPr>
            <p:nvPr/>
          </p:nvSpPr>
          <p:spPr bwMode="auto">
            <a:xfrm>
              <a:off x="2577" y="3043"/>
              <a:ext cx="614" cy="514"/>
            </a:xfrm>
            <a:custGeom>
              <a:avLst/>
              <a:gdLst>
                <a:gd name="T0" fmla="*/ 1 w 990"/>
                <a:gd name="T1" fmla="*/ 3 h 792"/>
                <a:gd name="T2" fmla="*/ 2 w 990"/>
                <a:gd name="T3" fmla="*/ 0 h 792"/>
                <a:gd name="T4" fmla="*/ 2 w 990"/>
                <a:gd name="T5" fmla="*/ 1 h 792"/>
                <a:gd name="T6" fmla="*/ 0 w 990"/>
                <a:gd name="T7" fmla="*/ 3 h 792"/>
                <a:gd name="T8" fmla="*/ 1 w 990"/>
                <a:gd name="T9" fmla="*/ 3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7" name="Freeform 1161"/>
            <p:cNvSpPr>
              <a:spLocks/>
            </p:cNvSpPr>
            <p:nvPr/>
          </p:nvSpPr>
          <p:spPr bwMode="auto">
            <a:xfrm>
              <a:off x="1010" y="3084"/>
              <a:ext cx="1571" cy="469"/>
            </a:xfrm>
            <a:custGeom>
              <a:avLst/>
              <a:gdLst>
                <a:gd name="T0" fmla="*/ 1 w 2532"/>
                <a:gd name="T1" fmla="*/ 0 h 723"/>
                <a:gd name="T2" fmla="*/ 1 w 2532"/>
                <a:gd name="T3" fmla="*/ 0 h 723"/>
                <a:gd name="T4" fmla="*/ 6 w 2532"/>
                <a:gd name="T5" fmla="*/ 3 h 723"/>
                <a:gd name="T6" fmla="*/ 6 w 2532"/>
                <a:gd name="T7" fmla="*/ 3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8" name="Freeform 1162"/>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9" name="Freeform 1163"/>
            <p:cNvSpPr>
              <a:spLocks/>
            </p:cNvSpPr>
            <p:nvPr/>
          </p:nvSpPr>
          <p:spPr bwMode="auto">
            <a:xfrm>
              <a:off x="1012" y="2611"/>
              <a:ext cx="730" cy="393"/>
            </a:xfrm>
            <a:custGeom>
              <a:avLst/>
              <a:gdLst>
                <a:gd name="T0" fmla="*/ 2 w 1176"/>
                <a:gd name="T1" fmla="*/ 0 h 606"/>
                <a:gd name="T2" fmla="*/ 0 w 1176"/>
                <a:gd name="T3" fmla="*/ 2 h 606"/>
                <a:gd name="T4" fmla="*/ 1 w 1176"/>
                <a:gd name="T5" fmla="*/ 2 h 606"/>
                <a:gd name="T6" fmla="*/ 2 w 1176"/>
                <a:gd name="T7" fmla="*/ 1 h 606"/>
                <a:gd name="T8" fmla="*/ 2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0" name="Freeform 1164"/>
            <p:cNvSpPr>
              <a:spLocks/>
            </p:cNvSpPr>
            <p:nvPr/>
          </p:nvSpPr>
          <p:spPr bwMode="auto">
            <a:xfrm>
              <a:off x="1061" y="3018"/>
              <a:ext cx="1490" cy="451"/>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1" name="Freeform 1165"/>
            <p:cNvSpPr>
              <a:spLocks/>
            </p:cNvSpPr>
            <p:nvPr/>
          </p:nvSpPr>
          <p:spPr bwMode="auto">
            <a:xfrm flipV="1">
              <a:off x="2549" y="2986"/>
              <a:ext cx="608" cy="467"/>
            </a:xfrm>
            <a:custGeom>
              <a:avLst/>
              <a:gdLst>
                <a:gd name="T0" fmla="*/ 0 w 2532"/>
                <a:gd name="T1" fmla="*/ 0 h 723"/>
                <a:gd name="T2" fmla="*/ 0 w 2532"/>
                <a:gd name="T3" fmla="*/ 0 h 723"/>
                <a:gd name="T4" fmla="*/ 0 w 2532"/>
                <a:gd name="T5" fmla="*/ 3 h 723"/>
                <a:gd name="T6" fmla="*/ 0 w 2532"/>
                <a:gd name="T7" fmla="*/ 3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630" name="Picture 568" descr="light2.pn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flipH="1">
            <a:off x="7252747" y="2078790"/>
            <a:ext cx="100503"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 name="Picture 1017" descr="antenna_styliz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42704" y="2006227"/>
            <a:ext cx="574927"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 name="Picture 1017" descr="antenna_styliz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2045" y="1745624"/>
            <a:ext cx="574927"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3" name="Picture 571" descr="fridge2.pn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398927" y="3071518"/>
            <a:ext cx="205376"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 name="Picture 1115" descr="antenna_stylize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90850" y="3011925"/>
            <a:ext cx="376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8" name="Group 850"/>
          <p:cNvGrpSpPr>
            <a:grpSpLocks/>
          </p:cNvGrpSpPr>
          <p:nvPr/>
        </p:nvGrpSpPr>
        <p:grpSpPr bwMode="auto">
          <a:xfrm>
            <a:off x="6074761" y="1538038"/>
            <a:ext cx="485599" cy="96676"/>
            <a:chOff x="2199" y="955"/>
            <a:chExt cx="2547" cy="506"/>
          </a:xfrm>
        </p:grpSpPr>
        <p:sp>
          <p:nvSpPr>
            <p:cNvPr id="531"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2"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3"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4"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5"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6"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59" name="Group 850"/>
          <p:cNvGrpSpPr>
            <a:grpSpLocks/>
          </p:cNvGrpSpPr>
          <p:nvPr/>
        </p:nvGrpSpPr>
        <p:grpSpPr bwMode="auto">
          <a:xfrm>
            <a:off x="5716174" y="2033201"/>
            <a:ext cx="485599" cy="96676"/>
            <a:chOff x="2199" y="955"/>
            <a:chExt cx="2547" cy="506"/>
          </a:xfrm>
        </p:grpSpPr>
        <p:sp>
          <p:nvSpPr>
            <p:cNvPr id="525"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6"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7"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8"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9"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0"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0" name="Group 850"/>
          <p:cNvGrpSpPr>
            <a:grpSpLocks/>
          </p:cNvGrpSpPr>
          <p:nvPr/>
        </p:nvGrpSpPr>
        <p:grpSpPr bwMode="auto">
          <a:xfrm>
            <a:off x="7036438" y="2008238"/>
            <a:ext cx="463501" cy="76292"/>
            <a:chOff x="2199" y="955"/>
            <a:chExt cx="2547" cy="506"/>
          </a:xfrm>
        </p:grpSpPr>
        <p:sp>
          <p:nvSpPr>
            <p:cNvPr id="519"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0"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1"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2"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3"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4"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1" name="Group 850"/>
          <p:cNvGrpSpPr>
            <a:grpSpLocks/>
          </p:cNvGrpSpPr>
          <p:nvPr/>
        </p:nvGrpSpPr>
        <p:grpSpPr bwMode="auto">
          <a:xfrm>
            <a:off x="7104615" y="1745978"/>
            <a:ext cx="463501" cy="76292"/>
            <a:chOff x="2199" y="955"/>
            <a:chExt cx="2547" cy="506"/>
          </a:xfrm>
        </p:grpSpPr>
        <p:sp>
          <p:nvSpPr>
            <p:cNvPr id="513"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4"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5"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6"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7"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2" name="Group 850"/>
          <p:cNvGrpSpPr>
            <a:grpSpLocks/>
          </p:cNvGrpSpPr>
          <p:nvPr/>
        </p:nvGrpSpPr>
        <p:grpSpPr bwMode="auto">
          <a:xfrm>
            <a:off x="6236627" y="2979399"/>
            <a:ext cx="406370" cy="76292"/>
            <a:chOff x="2199" y="955"/>
            <a:chExt cx="2547" cy="506"/>
          </a:xfrm>
        </p:grpSpPr>
        <p:sp>
          <p:nvSpPr>
            <p:cNvPr id="507"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8"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9"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0"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1"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3" name="Group 850"/>
          <p:cNvGrpSpPr>
            <a:grpSpLocks/>
          </p:cNvGrpSpPr>
          <p:nvPr/>
        </p:nvGrpSpPr>
        <p:grpSpPr bwMode="auto">
          <a:xfrm>
            <a:off x="5912892" y="3093653"/>
            <a:ext cx="404846" cy="70494"/>
            <a:chOff x="2199" y="955"/>
            <a:chExt cx="2547" cy="506"/>
          </a:xfrm>
        </p:grpSpPr>
        <p:sp>
          <p:nvSpPr>
            <p:cNvPr id="501"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2"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3"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4"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5"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6"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4" name="Group 850"/>
          <p:cNvGrpSpPr>
            <a:grpSpLocks/>
          </p:cNvGrpSpPr>
          <p:nvPr/>
        </p:nvGrpSpPr>
        <p:grpSpPr bwMode="auto">
          <a:xfrm>
            <a:off x="6084280" y="3506728"/>
            <a:ext cx="537970" cy="96676"/>
            <a:chOff x="2199" y="955"/>
            <a:chExt cx="2547" cy="506"/>
          </a:xfrm>
        </p:grpSpPr>
        <p:sp>
          <p:nvSpPr>
            <p:cNvPr id="495"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6"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7"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8"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9"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0"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5" name="Group 850"/>
          <p:cNvGrpSpPr>
            <a:grpSpLocks/>
          </p:cNvGrpSpPr>
          <p:nvPr/>
        </p:nvGrpSpPr>
        <p:grpSpPr bwMode="auto">
          <a:xfrm>
            <a:off x="7750553" y="5005218"/>
            <a:ext cx="580818" cy="131828"/>
            <a:chOff x="2199" y="955"/>
            <a:chExt cx="2547" cy="506"/>
          </a:xfrm>
        </p:grpSpPr>
        <p:sp>
          <p:nvSpPr>
            <p:cNvPr id="489"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0"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1"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2"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3"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4"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6" name="Group 850"/>
          <p:cNvGrpSpPr>
            <a:grpSpLocks/>
          </p:cNvGrpSpPr>
          <p:nvPr/>
        </p:nvGrpSpPr>
        <p:grpSpPr bwMode="auto">
          <a:xfrm>
            <a:off x="7907658" y="5413894"/>
            <a:ext cx="442757" cy="92283"/>
            <a:chOff x="2199" y="955"/>
            <a:chExt cx="2547" cy="506"/>
          </a:xfrm>
        </p:grpSpPr>
        <p:sp>
          <p:nvSpPr>
            <p:cNvPr id="483"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4"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5"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7"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8"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7" name="Group 850"/>
          <p:cNvGrpSpPr>
            <a:grpSpLocks/>
          </p:cNvGrpSpPr>
          <p:nvPr/>
        </p:nvGrpSpPr>
        <p:grpSpPr bwMode="auto">
          <a:xfrm>
            <a:off x="7455383" y="5484201"/>
            <a:ext cx="442757" cy="92283"/>
            <a:chOff x="2199" y="955"/>
            <a:chExt cx="2547" cy="506"/>
          </a:xfrm>
        </p:grpSpPr>
        <p:sp>
          <p:nvSpPr>
            <p:cNvPr id="477"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8"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9"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0"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1"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2"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68" name="Group 817"/>
          <p:cNvGrpSpPr>
            <a:grpSpLocks/>
          </p:cNvGrpSpPr>
          <p:nvPr/>
        </p:nvGrpSpPr>
        <p:grpSpPr bwMode="auto">
          <a:xfrm>
            <a:off x="6353760" y="1738313"/>
            <a:ext cx="560652" cy="508000"/>
            <a:chOff x="2920" y="1424"/>
            <a:chExt cx="326" cy="320"/>
          </a:xfrm>
        </p:grpSpPr>
        <p:sp>
          <p:nvSpPr>
            <p:cNvPr id="469" name="Oval 818"/>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470" name="Group 819"/>
            <p:cNvGrpSpPr>
              <a:grpSpLocks/>
            </p:cNvGrpSpPr>
            <p:nvPr/>
          </p:nvGrpSpPr>
          <p:grpSpPr bwMode="auto">
            <a:xfrm>
              <a:off x="2949" y="1424"/>
              <a:ext cx="265" cy="280"/>
              <a:chOff x="2949" y="1424"/>
              <a:chExt cx="265" cy="280"/>
            </a:xfrm>
          </p:grpSpPr>
          <p:sp>
            <p:nvSpPr>
              <p:cNvPr id="472" name="Oval 820"/>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3" name="Oval 821"/>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4" name="Oval 822"/>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5" name="Oval 823"/>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76" name="Freeform 824"/>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66CCFF"/>
              </a:solidFill>
              <a:ln>
                <a:noFill/>
              </a:ln>
              <a:effectLst/>
              <a:extLst>
                <a:ext uri="{91240B29-F687-4F45-9708-019B960494DF}">
                  <a14:hiddenLine xmlns:a14="http://schemas.microsoft.com/office/drawing/2010/main" w="19050"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71" name="Freeform 825"/>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66CCFF"/>
            </a:solidFill>
            <a:ln w="19050"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891" name="Group 347"/>
          <p:cNvGrpSpPr>
            <a:grpSpLocks/>
          </p:cNvGrpSpPr>
          <p:nvPr/>
        </p:nvGrpSpPr>
        <p:grpSpPr bwMode="auto">
          <a:xfrm>
            <a:off x="6853355" y="2477053"/>
            <a:ext cx="451473" cy="205711"/>
            <a:chOff x="1871277" y="1576300"/>
            <a:chExt cx="1128371" cy="437861"/>
          </a:xfrm>
        </p:grpSpPr>
        <p:sp>
          <p:nvSpPr>
            <p:cNvPr id="892" name="Oval 89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93" name="Rectangle 89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94" name="Oval 89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95" name="Freeform 89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96" name="Freeform 89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97" name="Freeform 89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98" name="Freeform 89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99" name="Straight Connector 898"/>
            <p:cNvCxnSpPr>
              <a:endCxn id="89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00" name="Straight Connector 8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01" name="Group 347"/>
          <p:cNvGrpSpPr>
            <a:grpSpLocks/>
          </p:cNvGrpSpPr>
          <p:nvPr/>
        </p:nvGrpSpPr>
        <p:grpSpPr bwMode="auto">
          <a:xfrm>
            <a:off x="7775461" y="2476442"/>
            <a:ext cx="451473" cy="205711"/>
            <a:chOff x="1871277" y="1576300"/>
            <a:chExt cx="1128371" cy="437861"/>
          </a:xfrm>
        </p:grpSpPr>
        <p:sp>
          <p:nvSpPr>
            <p:cNvPr id="902" name="Oval 90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03" name="Rectangle 90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04" name="Oval 90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05" name="Freeform 90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06" name="Freeform 90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07" name="Freeform 90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08" name="Freeform 90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09" name="Straight Connector 908"/>
            <p:cNvCxnSpPr>
              <a:endCxn id="90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10" name="Straight Connector 90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11" name="Group 347"/>
          <p:cNvGrpSpPr>
            <a:grpSpLocks/>
          </p:cNvGrpSpPr>
          <p:nvPr/>
        </p:nvGrpSpPr>
        <p:grpSpPr bwMode="auto">
          <a:xfrm>
            <a:off x="8327354" y="2399328"/>
            <a:ext cx="451473" cy="205711"/>
            <a:chOff x="1871277" y="1576300"/>
            <a:chExt cx="1128371" cy="437861"/>
          </a:xfrm>
        </p:grpSpPr>
        <p:sp>
          <p:nvSpPr>
            <p:cNvPr id="912" name="Oval 91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13" name="Rectangle 91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14" name="Oval 91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15" name="Freeform 91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16" name="Freeform 91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17" name="Freeform 91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18" name="Freeform 91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19" name="Straight Connector 918"/>
            <p:cNvCxnSpPr>
              <a:endCxn id="91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20" name="Straight Connector 91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21" name="Group 347"/>
          <p:cNvGrpSpPr>
            <a:grpSpLocks/>
          </p:cNvGrpSpPr>
          <p:nvPr/>
        </p:nvGrpSpPr>
        <p:grpSpPr bwMode="auto">
          <a:xfrm>
            <a:off x="8398520" y="2760840"/>
            <a:ext cx="451473" cy="205711"/>
            <a:chOff x="1871277" y="1576300"/>
            <a:chExt cx="1128371" cy="437861"/>
          </a:xfrm>
        </p:grpSpPr>
        <p:sp>
          <p:nvSpPr>
            <p:cNvPr id="922" name="Oval 92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23" name="Rectangle 92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24" name="Oval 92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25" name="Freeform 92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26" name="Freeform 92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27" name="Freeform 92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28" name="Freeform 92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29" name="Straight Connector 928"/>
            <p:cNvCxnSpPr>
              <a:endCxn id="92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30" name="Straight Connector 92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31" name="Group 347"/>
          <p:cNvGrpSpPr>
            <a:grpSpLocks/>
          </p:cNvGrpSpPr>
          <p:nvPr/>
        </p:nvGrpSpPr>
        <p:grpSpPr bwMode="auto">
          <a:xfrm>
            <a:off x="7801089" y="2760230"/>
            <a:ext cx="451473" cy="205711"/>
            <a:chOff x="1871277" y="1576300"/>
            <a:chExt cx="1128371" cy="437861"/>
          </a:xfrm>
        </p:grpSpPr>
        <p:sp>
          <p:nvSpPr>
            <p:cNvPr id="932" name="Oval 93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33" name="Rectangle 93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34" name="Oval 93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35" name="Freeform 93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36" name="Freeform 93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37" name="Freeform 93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38" name="Freeform 93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39" name="Straight Connector 938"/>
            <p:cNvCxnSpPr>
              <a:endCxn id="93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40" name="Straight Connector 93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41" name="Group 347"/>
          <p:cNvGrpSpPr>
            <a:grpSpLocks/>
          </p:cNvGrpSpPr>
          <p:nvPr/>
        </p:nvGrpSpPr>
        <p:grpSpPr bwMode="auto">
          <a:xfrm>
            <a:off x="7674000" y="3627283"/>
            <a:ext cx="451473" cy="205711"/>
            <a:chOff x="1871277" y="1576300"/>
            <a:chExt cx="1128371" cy="437861"/>
          </a:xfrm>
        </p:grpSpPr>
        <p:sp>
          <p:nvSpPr>
            <p:cNvPr id="942" name="Oval 94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43" name="Rectangle 94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44" name="Oval 94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45" name="Freeform 94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46" name="Freeform 94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47" name="Freeform 94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48" name="Freeform 94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49" name="Straight Connector 948"/>
            <p:cNvCxnSpPr>
              <a:endCxn id="94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50" name="Straight Connector 94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51" name="Group 347"/>
          <p:cNvGrpSpPr>
            <a:grpSpLocks/>
          </p:cNvGrpSpPr>
          <p:nvPr/>
        </p:nvGrpSpPr>
        <p:grpSpPr bwMode="auto">
          <a:xfrm>
            <a:off x="8043546" y="3896991"/>
            <a:ext cx="451473" cy="205711"/>
            <a:chOff x="1871277" y="1576300"/>
            <a:chExt cx="1128371" cy="437861"/>
          </a:xfrm>
        </p:grpSpPr>
        <p:sp>
          <p:nvSpPr>
            <p:cNvPr id="952" name="Oval 95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53" name="Rectangle 95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54" name="Oval 95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55" name="Freeform 95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56" name="Freeform 95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57" name="Freeform 95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58" name="Freeform 95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59" name="Straight Connector 958"/>
            <p:cNvCxnSpPr>
              <a:endCxn id="95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60" name="Straight Connector 95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61" name="Group 347"/>
          <p:cNvGrpSpPr>
            <a:grpSpLocks/>
          </p:cNvGrpSpPr>
          <p:nvPr/>
        </p:nvGrpSpPr>
        <p:grpSpPr bwMode="auto">
          <a:xfrm>
            <a:off x="8385465" y="3636266"/>
            <a:ext cx="451473" cy="205711"/>
            <a:chOff x="1871277" y="1576300"/>
            <a:chExt cx="1128371" cy="437861"/>
          </a:xfrm>
        </p:grpSpPr>
        <p:sp>
          <p:nvSpPr>
            <p:cNvPr id="962" name="Oval 96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63" name="Rectangle 96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64" name="Oval 96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65" name="Freeform 96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66" name="Freeform 96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67" name="Freeform 96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68" name="Freeform 96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69" name="Straight Connector 968"/>
            <p:cNvCxnSpPr>
              <a:endCxn id="96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70" name="Straight Connector 96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71" name="Group 347"/>
          <p:cNvGrpSpPr>
            <a:grpSpLocks/>
          </p:cNvGrpSpPr>
          <p:nvPr/>
        </p:nvGrpSpPr>
        <p:grpSpPr bwMode="auto">
          <a:xfrm>
            <a:off x="6561353" y="3656920"/>
            <a:ext cx="406416" cy="169148"/>
            <a:chOff x="1871277" y="1576300"/>
            <a:chExt cx="1128371" cy="437861"/>
          </a:xfrm>
        </p:grpSpPr>
        <p:sp>
          <p:nvSpPr>
            <p:cNvPr id="972" name="Oval 97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73" name="Rectangle 97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74" name="Oval 97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75" name="Freeform 97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76" name="Freeform 97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77" name="Freeform 97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78" name="Freeform 97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79" name="Straight Connector 978"/>
            <p:cNvCxnSpPr>
              <a:endCxn id="97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80" name="Straight Connector 97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81" name="Group 347"/>
          <p:cNvGrpSpPr>
            <a:grpSpLocks/>
          </p:cNvGrpSpPr>
          <p:nvPr/>
        </p:nvGrpSpPr>
        <p:grpSpPr bwMode="auto">
          <a:xfrm>
            <a:off x="7551101" y="4493118"/>
            <a:ext cx="565990" cy="260369"/>
            <a:chOff x="1871277" y="1576300"/>
            <a:chExt cx="1128371" cy="437861"/>
          </a:xfrm>
        </p:grpSpPr>
        <p:sp>
          <p:nvSpPr>
            <p:cNvPr id="982" name="Oval 98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83" name="Rectangle 98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84" name="Oval 98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85" name="Freeform 98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86" name="Freeform 98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87" name="Freeform 98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88" name="Freeform 98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89" name="Straight Connector 988"/>
            <p:cNvCxnSpPr>
              <a:endCxn id="98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90" name="Straight Connector 98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91" name="Group 347"/>
          <p:cNvGrpSpPr>
            <a:grpSpLocks/>
          </p:cNvGrpSpPr>
          <p:nvPr/>
        </p:nvGrpSpPr>
        <p:grpSpPr bwMode="auto">
          <a:xfrm>
            <a:off x="6782376" y="4818928"/>
            <a:ext cx="565990" cy="260369"/>
            <a:chOff x="1871277" y="1576300"/>
            <a:chExt cx="1128371" cy="437861"/>
          </a:xfrm>
        </p:grpSpPr>
        <p:sp>
          <p:nvSpPr>
            <p:cNvPr id="992" name="Oval 99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93" name="Rectangle 99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94" name="Oval 99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95" name="Freeform 99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96" name="Freeform 99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97" name="Freeform 99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98" name="Freeform 99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99" name="Straight Connector 998"/>
            <p:cNvCxnSpPr>
              <a:endCxn id="99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00" name="Straight Connector 9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001" name="Group 347"/>
          <p:cNvGrpSpPr>
            <a:grpSpLocks/>
          </p:cNvGrpSpPr>
          <p:nvPr/>
        </p:nvGrpSpPr>
        <p:grpSpPr bwMode="auto">
          <a:xfrm>
            <a:off x="8334398" y="4813218"/>
            <a:ext cx="565990" cy="260369"/>
            <a:chOff x="1871277" y="1576300"/>
            <a:chExt cx="1128371" cy="437861"/>
          </a:xfrm>
        </p:grpSpPr>
        <p:sp>
          <p:nvSpPr>
            <p:cNvPr id="1002" name="Oval 100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03" name="Rectangle 100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4" name="Oval 100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05" name="Freeform 100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6" name="Freeform 100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7" name="Freeform 100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8" name="Freeform 100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009" name="Straight Connector 1008"/>
            <p:cNvCxnSpPr>
              <a:endCxn id="100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10" name="Straight Connector 100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95243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a:latin typeface="Arial" charset="0"/>
                <a:cs typeface="Arial" charset="0"/>
              </a:rPr>
              <a:t>Example Data Link Protocols</a:t>
            </a:r>
          </a:p>
        </p:txBody>
      </p:sp>
      <p:sp>
        <p:nvSpPr>
          <p:cNvPr id="62467" name="Rectangle 3"/>
          <p:cNvSpPr>
            <a:spLocks noGrp="1" noChangeArrowheads="1"/>
          </p:cNvSpPr>
          <p:nvPr>
            <p:ph type="body" idx="1"/>
          </p:nvPr>
        </p:nvSpPr>
        <p:spPr>
          <a:xfrm>
            <a:off x="651802" y="2095500"/>
            <a:ext cx="9254198" cy="4457700"/>
          </a:xfrm>
        </p:spPr>
        <p:txBody>
          <a:bodyPr/>
          <a:lstStyle/>
          <a:p>
            <a:pPr eaLnBrk="1" hangingPunct="1">
              <a:buFontTx/>
              <a:buChar char="•"/>
            </a:pPr>
            <a:r>
              <a:rPr lang="en-US" altLang="en-US" sz="3600" dirty="0">
                <a:latin typeface="Arial" charset="0"/>
                <a:cs typeface="Arial" charset="0"/>
              </a:rPr>
              <a:t>HDLC – High-Level Data Link Control</a:t>
            </a:r>
          </a:p>
          <a:p>
            <a:pPr eaLnBrk="1" hangingPunct="1">
              <a:buFontTx/>
              <a:buChar char="•"/>
            </a:pPr>
            <a:r>
              <a:rPr lang="en-US" altLang="en-US" sz="3600" dirty="0">
                <a:latin typeface="Arial" charset="0"/>
                <a:cs typeface="Arial" charset="0"/>
              </a:rPr>
              <a:t>The Data Link Layer in the Internet</a:t>
            </a:r>
          </a:p>
        </p:txBody>
      </p:sp>
    </p:spTree>
    <p:extLst>
      <p:ext uri="{BB962C8B-B14F-4D97-AF65-F5344CB8AC3E}">
        <p14:creationId xmlns:p14="http://schemas.microsoft.com/office/powerpoint/2010/main" val="3341102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latin typeface="Arial" charset="0"/>
                <a:cs typeface="Arial" charset="0"/>
              </a:rPr>
              <a:t>HDLC – High-Level Data Link Control</a:t>
            </a:r>
            <a:endParaRPr lang="en-US" dirty="0"/>
          </a:p>
        </p:txBody>
      </p:sp>
      <p:sp>
        <p:nvSpPr>
          <p:cNvPr id="3" name="Content Placeholder 2"/>
          <p:cNvSpPr>
            <a:spLocks noGrp="1"/>
          </p:cNvSpPr>
          <p:nvPr>
            <p:ph idx="1"/>
          </p:nvPr>
        </p:nvSpPr>
        <p:spPr/>
        <p:txBody>
          <a:bodyPr/>
          <a:lstStyle/>
          <a:p>
            <a:r>
              <a:rPr lang="en-US" dirty="0"/>
              <a:t>HDLC is a group of data link (Layer 2) protocols used to transmit synchronous data packets between point-to-point nodes (RFC 1662).</a:t>
            </a:r>
          </a:p>
          <a:p>
            <a:r>
              <a:rPr lang="en-US" dirty="0"/>
              <a:t>HDLC uses a zero-insertion/deletion process (</a:t>
            </a:r>
            <a:r>
              <a:rPr lang="en-US" dirty="0">
                <a:solidFill>
                  <a:srgbClr val="C00000"/>
                </a:solidFill>
              </a:rPr>
              <a:t>bit stuffing</a:t>
            </a:r>
            <a:r>
              <a:rPr lang="en-US" dirty="0"/>
              <a:t>) to ensure that the bit pattern of the delimiter flag does not occur in the fields between flags.</a:t>
            </a:r>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41</a:t>
            </a:fld>
            <a:endParaRPr lang="en-US" altLang="en-US"/>
          </a:p>
        </p:txBody>
      </p:sp>
    </p:spTree>
    <p:extLst>
      <p:ext uri="{BB962C8B-B14F-4D97-AF65-F5344CB8AC3E}">
        <p14:creationId xmlns:p14="http://schemas.microsoft.com/office/powerpoint/2010/main" val="2445191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altLang="en-US" dirty="0">
                <a:latin typeface="Arial" charset="0"/>
                <a:cs typeface="Arial" charset="0"/>
              </a:rPr>
              <a:t>HDLC – High-Level Data Link Control</a:t>
            </a:r>
          </a:p>
        </p:txBody>
      </p:sp>
      <p:sp>
        <p:nvSpPr>
          <p:cNvPr id="63491" name="Rectangle 3"/>
          <p:cNvSpPr>
            <a:spLocks noGrp="1" noChangeArrowheads="1"/>
          </p:cNvSpPr>
          <p:nvPr>
            <p:ph type="body" idx="1"/>
          </p:nvPr>
        </p:nvSpPr>
        <p:spPr/>
        <p:txBody>
          <a:bodyPr/>
          <a:lstStyle/>
          <a:p>
            <a:pPr algn="ctr" eaLnBrk="1" hangingPunct="1">
              <a:buFontTx/>
              <a:buNone/>
            </a:pPr>
            <a:r>
              <a:rPr lang="en-US" altLang="en-US" dirty="0">
                <a:latin typeface="Arial" charset="0"/>
                <a:cs typeface="Arial" charset="0"/>
              </a:rPr>
              <a:t>Frame format for bit-oriented protocols.</a:t>
            </a:r>
          </a:p>
        </p:txBody>
      </p:sp>
      <p:pic>
        <p:nvPicPr>
          <p:cNvPr id="63492" name="Picture 4" descr="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30" y="2191190"/>
            <a:ext cx="84820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2676" y="4092167"/>
            <a:ext cx="8992105" cy="1938992"/>
          </a:xfrm>
          <a:prstGeom prst="rect">
            <a:avLst/>
          </a:prstGeom>
          <a:noFill/>
        </p:spPr>
        <p:txBody>
          <a:bodyPr wrap="square" rtlCol="0">
            <a:spAutoFit/>
          </a:bodyPr>
          <a:lstStyle/>
          <a:p>
            <a:r>
              <a:rPr lang="en-US" dirty="0">
                <a:latin typeface="Gill Sans MT" panose="020B0502020104020203" pitchFamily="34" charset="0"/>
              </a:rPr>
              <a:t>Data is usually sent in multiples of </a:t>
            </a:r>
            <a:r>
              <a:rPr lang="en-US" dirty="0">
                <a:solidFill>
                  <a:srgbClr val="C00000"/>
                </a:solidFill>
                <a:latin typeface="Gill Sans MT" panose="020B0502020104020203" pitchFamily="34" charset="0"/>
              </a:rPr>
              <a:t>8 bits</a:t>
            </a:r>
            <a:r>
              <a:rPr lang="en-US" dirty="0">
                <a:latin typeface="Gill Sans MT" panose="020B0502020104020203" pitchFamily="34" charset="0"/>
              </a:rPr>
              <a:t>, but only some variants require this; others theoretically permit data alignments on other than 8-bit boundaries.</a:t>
            </a:r>
          </a:p>
          <a:p>
            <a:r>
              <a:rPr lang="en-US" dirty="0">
                <a:latin typeface="Gill Sans MT" panose="020B0502020104020203" pitchFamily="34" charset="0"/>
              </a:rPr>
              <a:t>The </a:t>
            </a:r>
            <a:r>
              <a:rPr lang="en-US" dirty="0">
                <a:solidFill>
                  <a:srgbClr val="C00000"/>
                </a:solidFill>
                <a:latin typeface="Gill Sans MT" panose="020B0502020104020203" pitchFamily="34" charset="0"/>
              </a:rPr>
              <a:t>frame check sequence </a:t>
            </a:r>
            <a:r>
              <a:rPr lang="en-US" dirty="0">
                <a:latin typeface="Gill Sans MT" panose="020B0502020104020203" pitchFamily="34" charset="0"/>
              </a:rPr>
              <a:t>(FCS) is a </a:t>
            </a:r>
            <a:r>
              <a:rPr lang="en-US" dirty="0">
                <a:solidFill>
                  <a:srgbClr val="C00000"/>
                </a:solidFill>
                <a:latin typeface="Gill Sans MT" panose="020B0502020104020203" pitchFamily="34" charset="0"/>
              </a:rPr>
              <a:t>16-bit CRC </a:t>
            </a:r>
            <a:r>
              <a:rPr lang="en-US" dirty="0">
                <a:latin typeface="Gill Sans MT" panose="020B0502020104020203" pitchFamily="34" charset="0"/>
              </a:rPr>
              <a:t>or a </a:t>
            </a:r>
            <a:r>
              <a:rPr lang="en-US" dirty="0">
                <a:solidFill>
                  <a:srgbClr val="C00000"/>
                </a:solidFill>
                <a:latin typeface="Gill Sans MT" panose="020B0502020104020203" pitchFamily="34" charset="0"/>
              </a:rPr>
              <a:t>32-bit CRC</a:t>
            </a:r>
            <a:r>
              <a:rPr lang="en-US" dirty="0">
                <a:latin typeface="Gill Sans MT" panose="020B0502020104020203" pitchFamily="34" charset="0"/>
              </a:rPr>
              <a:t> computed over the Address, Control, and Information fields. </a:t>
            </a:r>
          </a:p>
        </p:txBody>
      </p:sp>
    </p:spTree>
    <p:extLst>
      <p:ext uri="{BB962C8B-B14F-4D97-AF65-F5344CB8AC3E}">
        <p14:creationId xmlns:p14="http://schemas.microsoft.com/office/powerpoint/2010/main" val="2972168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altLang="en-US" dirty="0">
                <a:latin typeface="Arial" charset="0"/>
                <a:cs typeface="Arial" charset="0"/>
              </a:rPr>
              <a:t>HDLC – High-Level Data Link Control</a:t>
            </a:r>
          </a:p>
        </p:txBody>
      </p:sp>
      <p:sp>
        <p:nvSpPr>
          <p:cNvPr id="64515" name="Rectangle 3"/>
          <p:cNvSpPr>
            <a:spLocks noGrp="1" noChangeArrowheads="1"/>
          </p:cNvSpPr>
          <p:nvPr>
            <p:ph type="body" idx="1"/>
          </p:nvPr>
        </p:nvSpPr>
        <p:spPr>
          <a:xfrm>
            <a:off x="495300" y="4629150"/>
            <a:ext cx="7300515" cy="1954212"/>
          </a:xfrm>
        </p:spPr>
        <p:txBody>
          <a:bodyPr/>
          <a:lstStyle/>
          <a:p>
            <a:pPr eaLnBrk="1" hangingPunct="1">
              <a:buFontTx/>
              <a:buNone/>
            </a:pPr>
            <a:r>
              <a:rPr lang="en-US" altLang="en-US" dirty="0">
                <a:solidFill>
                  <a:srgbClr val="0070C0"/>
                </a:solidFill>
                <a:latin typeface="Arial" charset="0"/>
                <a:cs typeface="Arial" charset="0"/>
              </a:rPr>
              <a:t>Control field:</a:t>
            </a:r>
            <a:endParaRPr lang="en-US" altLang="en-US" dirty="0">
              <a:latin typeface="Arial" charset="0"/>
              <a:cs typeface="Arial" charset="0"/>
            </a:endParaRPr>
          </a:p>
          <a:p>
            <a:pPr eaLnBrk="1" hangingPunct="1">
              <a:buFontTx/>
              <a:buNone/>
            </a:pPr>
            <a:r>
              <a:rPr lang="en-US" altLang="en-US" dirty="0">
                <a:solidFill>
                  <a:schemeClr val="accent2"/>
                </a:solidFill>
                <a:latin typeface="Arial" charset="0"/>
                <a:cs typeface="Arial" charset="0"/>
              </a:rPr>
              <a:t>(a)</a:t>
            </a:r>
            <a:r>
              <a:rPr lang="en-US" altLang="en-US" dirty="0">
                <a:latin typeface="Arial" charset="0"/>
                <a:cs typeface="Arial" charset="0"/>
              </a:rPr>
              <a:t> An information frame.</a:t>
            </a:r>
          </a:p>
          <a:p>
            <a:pPr eaLnBrk="1" hangingPunct="1">
              <a:buFontTx/>
              <a:buNone/>
            </a:pPr>
            <a:r>
              <a:rPr lang="en-US" altLang="en-US" dirty="0">
                <a:solidFill>
                  <a:schemeClr val="accent2"/>
                </a:solidFill>
                <a:latin typeface="Arial" charset="0"/>
                <a:cs typeface="Arial" charset="0"/>
              </a:rPr>
              <a:t>(b)</a:t>
            </a:r>
            <a:r>
              <a:rPr lang="en-US" altLang="en-US" dirty="0">
                <a:latin typeface="Arial" charset="0"/>
                <a:cs typeface="Arial" charset="0"/>
              </a:rPr>
              <a:t> A supervisory frame.</a:t>
            </a:r>
          </a:p>
          <a:p>
            <a:pPr eaLnBrk="1" hangingPunct="1">
              <a:buFontTx/>
              <a:buNone/>
            </a:pPr>
            <a:r>
              <a:rPr lang="en-US" altLang="en-US" dirty="0">
                <a:solidFill>
                  <a:schemeClr val="accent2"/>
                </a:solidFill>
                <a:latin typeface="Arial" charset="0"/>
                <a:cs typeface="Arial" charset="0"/>
              </a:rPr>
              <a:t>(c)</a:t>
            </a:r>
            <a:r>
              <a:rPr lang="en-US" altLang="en-US" dirty="0">
                <a:latin typeface="Arial" charset="0"/>
                <a:cs typeface="Arial" charset="0"/>
              </a:rPr>
              <a:t> An unnumbered frame.</a:t>
            </a:r>
          </a:p>
        </p:txBody>
      </p:sp>
      <p:pic>
        <p:nvPicPr>
          <p:cNvPr id="64516" name="Picture 4" descr="3-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97" y="1492251"/>
            <a:ext cx="664355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C850581-9578-301A-AC4C-6A5B35EB8914}"/>
              </a:ext>
            </a:extLst>
          </p:cNvPr>
          <p:cNvPicPr>
            <a:picLocks noChangeAspect="1"/>
          </p:cNvPicPr>
          <p:nvPr/>
        </p:nvPicPr>
        <p:blipFill>
          <a:blip r:embed="rId3"/>
          <a:stretch>
            <a:fillRect/>
          </a:stretch>
        </p:blipFill>
        <p:spPr>
          <a:xfrm>
            <a:off x="4424135" y="4280808"/>
            <a:ext cx="5139002" cy="741995"/>
          </a:xfrm>
          <a:prstGeom prst="rect">
            <a:avLst/>
          </a:prstGeom>
        </p:spPr>
      </p:pic>
      <p:pic>
        <p:nvPicPr>
          <p:cNvPr id="3" name="Picture 2">
            <a:extLst>
              <a:ext uri="{FF2B5EF4-FFF2-40B4-BE49-F238E27FC236}">
                <a16:creationId xmlns:a16="http://schemas.microsoft.com/office/drawing/2014/main" id="{67CADDC4-99AC-DF97-47EA-44EF72ABE43D}"/>
              </a:ext>
            </a:extLst>
          </p:cNvPr>
          <p:cNvPicPr>
            <a:picLocks noChangeAspect="1"/>
          </p:cNvPicPr>
          <p:nvPr/>
        </p:nvPicPr>
        <p:blipFill>
          <a:blip r:embed="rId4"/>
          <a:stretch>
            <a:fillRect/>
          </a:stretch>
        </p:blipFill>
        <p:spPr>
          <a:xfrm>
            <a:off x="4424135" y="5012963"/>
            <a:ext cx="2775611" cy="741995"/>
          </a:xfrm>
          <a:prstGeom prst="rect">
            <a:avLst/>
          </a:prstGeom>
        </p:spPr>
      </p:pic>
      <p:pic>
        <p:nvPicPr>
          <p:cNvPr id="4" name="Picture 3">
            <a:extLst>
              <a:ext uri="{FF2B5EF4-FFF2-40B4-BE49-F238E27FC236}">
                <a16:creationId xmlns:a16="http://schemas.microsoft.com/office/drawing/2014/main" id="{ED937633-E9BA-7948-60AA-8BC09F7E8CA9}"/>
              </a:ext>
            </a:extLst>
          </p:cNvPr>
          <p:cNvPicPr>
            <a:picLocks noChangeAspect="1"/>
          </p:cNvPicPr>
          <p:nvPr/>
        </p:nvPicPr>
        <p:blipFill>
          <a:blip r:embed="rId5"/>
          <a:stretch>
            <a:fillRect/>
          </a:stretch>
        </p:blipFill>
        <p:spPr>
          <a:xfrm>
            <a:off x="4424134" y="5788660"/>
            <a:ext cx="5084037" cy="741994"/>
          </a:xfrm>
          <a:prstGeom prst="rect">
            <a:avLst/>
          </a:prstGeom>
        </p:spPr>
      </p:pic>
      <p:sp>
        <p:nvSpPr>
          <p:cNvPr id="6" name="TextBox 5">
            <a:extLst>
              <a:ext uri="{FF2B5EF4-FFF2-40B4-BE49-F238E27FC236}">
                <a16:creationId xmlns:a16="http://schemas.microsoft.com/office/drawing/2014/main" id="{799DC851-CFB4-A368-0598-6C6873989232}"/>
              </a:ext>
            </a:extLst>
          </p:cNvPr>
          <p:cNvSpPr txBox="1"/>
          <p:nvPr/>
        </p:nvSpPr>
        <p:spPr>
          <a:xfrm>
            <a:off x="495300" y="6469200"/>
            <a:ext cx="7659952" cy="400110"/>
          </a:xfrm>
          <a:prstGeom prst="rect">
            <a:avLst/>
          </a:prstGeom>
          <a:noFill/>
        </p:spPr>
        <p:txBody>
          <a:bodyPr wrap="square">
            <a:spAutoFit/>
          </a:bodyPr>
          <a:lstStyle/>
          <a:p>
            <a:r>
              <a:rPr lang="en-KR" sz="2000" dirty="0">
                <a:hlinkClick r:id="rId6"/>
              </a:rPr>
              <a:t>https://www.tutorialspoint.com/high-level-data-link-control-hdlc</a:t>
            </a:r>
            <a:endParaRPr lang="en-KR" sz="2000" dirty="0"/>
          </a:p>
        </p:txBody>
      </p:sp>
    </p:spTree>
    <p:extLst>
      <p:ext uri="{BB962C8B-B14F-4D97-AF65-F5344CB8AC3E}">
        <p14:creationId xmlns:p14="http://schemas.microsoft.com/office/powerpoint/2010/main" val="2266704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lstStyle/>
          <a:p>
            <a:r>
              <a:rPr lang="en-US" dirty="0"/>
              <a:t>Packet Tracer </a:t>
            </a:r>
          </a:p>
          <a:p>
            <a:pPr lvl="1"/>
            <a:r>
              <a:rPr lang="en-US" dirty="0"/>
              <a:t>Generate a HDLC between 2 router A and B over a serial link.</a:t>
            </a:r>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44</a:t>
            </a:fld>
            <a:endParaRPr lang="en-US" altLang="en-US"/>
          </a:p>
        </p:txBody>
      </p:sp>
      <p:pic>
        <p:nvPicPr>
          <p:cNvPr id="1026" name="Picture 2" descr="Packet Tracer 8.0 - HDLC configuration lab network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332" y="2454667"/>
            <a:ext cx="5248275" cy="281940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4997513" y="3784349"/>
            <a:ext cx="0" cy="655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15827" y="4429267"/>
            <a:ext cx="1572546" cy="523220"/>
          </a:xfrm>
          <a:prstGeom prst="rect">
            <a:avLst/>
          </a:prstGeom>
          <a:noFill/>
        </p:spPr>
        <p:txBody>
          <a:bodyPr wrap="none" rtlCol="0">
            <a:spAutoFit/>
          </a:bodyPr>
          <a:lstStyle/>
          <a:p>
            <a:pPr algn="ctr"/>
            <a:r>
              <a:rPr lang="en-US" sz="1400" dirty="0">
                <a:latin typeface="Gill Sans MT" panose="020B0502020104020203" pitchFamily="34" charset="0"/>
              </a:rPr>
              <a:t>Serial link</a:t>
            </a:r>
          </a:p>
          <a:p>
            <a:pPr algn="ctr"/>
            <a:r>
              <a:rPr lang="en-US" sz="1400" dirty="0">
                <a:latin typeface="Gill Sans MT" panose="020B0502020104020203" pitchFamily="34" charset="0"/>
              </a:rPr>
              <a:t>Clock: 2500000 Hz</a:t>
            </a:r>
          </a:p>
        </p:txBody>
      </p:sp>
      <p:sp>
        <p:nvSpPr>
          <p:cNvPr id="8" name="TextBox 7"/>
          <p:cNvSpPr txBox="1"/>
          <p:nvPr/>
        </p:nvSpPr>
        <p:spPr>
          <a:xfrm>
            <a:off x="3886590" y="2589349"/>
            <a:ext cx="1189749" cy="276999"/>
          </a:xfrm>
          <a:prstGeom prst="rect">
            <a:avLst/>
          </a:prstGeom>
          <a:noFill/>
        </p:spPr>
        <p:txBody>
          <a:bodyPr wrap="none" rtlCol="0">
            <a:spAutoFit/>
          </a:bodyPr>
          <a:lstStyle/>
          <a:p>
            <a:r>
              <a:rPr lang="en-US" sz="1200" dirty="0"/>
              <a:t>192.168.10.1/30</a:t>
            </a:r>
          </a:p>
        </p:txBody>
      </p:sp>
      <p:sp>
        <p:nvSpPr>
          <p:cNvPr id="10" name="TextBox 9"/>
          <p:cNvSpPr txBox="1"/>
          <p:nvPr/>
        </p:nvSpPr>
        <p:spPr>
          <a:xfrm>
            <a:off x="5258280" y="2616565"/>
            <a:ext cx="1189749" cy="276999"/>
          </a:xfrm>
          <a:prstGeom prst="rect">
            <a:avLst/>
          </a:prstGeom>
          <a:noFill/>
        </p:spPr>
        <p:txBody>
          <a:bodyPr wrap="none" rtlCol="0">
            <a:spAutoFit/>
          </a:bodyPr>
          <a:lstStyle/>
          <a:p>
            <a:r>
              <a:rPr lang="en-US" sz="1200" dirty="0"/>
              <a:t>192.168.10.2/30</a:t>
            </a:r>
          </a:p>
        </p:txBody>
      </p:sp>
      <p:sp>
        <p:nvSpPr>
          <p:cNvPr id="11" name="TextBox 10"/>
          <p:cNvSpPr txBox="1"/>
          <p:nvPr/>
        </p:nvSpPr>
        <p:spPr>
          <a:xfrm>
            <a:off x="7797391" y="3442164"/>
            <a:ext cx="1112805" cy="276999"/>
          </a:xfrm>
          <a:prstGeom prst="rect">
            <a:avLst/>
          </a:prstGeom>
          <a:noFill/>
        </p:spPr>
        <p:txBody>
          <a:bodyPr wrap="none" rtlCol="0">
            <a:spAutoFit/>
          </a:bodyPr>
          <a:lstStyle/>
          <a:p>
            <a:r>
              <a:rPr lang="en-US" sz="1200" dirty="0"/>
              <a:t>192.168.1.2/24</a:t>
            </a:r>
          </a:p>
        </p:txBody>
      </p:sp>
      <p:sp>
        <p:nvSpPr>
          <p:cNvPr id="13" name="TextBox 12"/>
          <p:cNvSpPr txBox="1"/>
          <p:nvPr/>
        </p:nvSpPr>
        <p:spPr>
          <a:xfrm>
            <a:off x="6511798" y="2619911"/>
            <a:ext cx="1112805" cy="276999"/>
          </a:xfrm>
          <a:prstGeom prst="rect">
            <a:avLst/>
          </a:prstGeom>
          <a:noFill/>
        </p:spPr>
        <p:txBody>
          <a:bodyPr wrap="none" rtlCol="0">
            <a:spAutoFit/>
          </a:bodyPr>
          <a:lstStyle/>
          <a:p>
            <a:r>
              <a:rPr lang="en-US" sz="1200" dirty="0"/>
              <a:t>192.168.1.1/24</a:t>
            </a:r>
          </a:p>
        </p:txBody>
      </p:sp>
      <p:sp>
        <p:nvSpPr>
          <p:cNvPr id="14" name="TextBox 13"/>
          <p:cNvSpPr txBox="1"/>
          <p:nvPr/>
        </p:nvSpPr>
        <p:spPr>
          <a:xfrm>
            <a:off x="2654331" y="2577341"/>
            <a:ext cx="1112805" cy="276999"/>
          </a:xfrm>
          <a:prstGeom prst="rect">
            <a:avLst/>
          </a:prstGeom>
          <a:noFill/>
        </p:spPr>
        <p:txBody>
          <a:bodyPr wrap="none" rtlCol="0">
            <a:spAutoFit/>
          </a:bodyPr>
          <a:lstStyle/>
          <a:p>
            <a:r>
              <a:rPr lang="en-US" sz="1200" dirty="0"/>
              <a:t>192.168.2.1/24</a:t>
            </a:r>
          </a:p>
        </p:txBody>
      </p:sp>
      <p:sp>
        <p:nvSpPr>
          <p:cNvPr id="15" name="TextBox 14"/>
          <p:cNvSpPr txBox="1"/>
          <p:nvPr/>
        </p:nvSpPr>
        <p:spPr>
          <a:xfrm>
            <a:off x="1541526" y="3418607"/>
            <a:ext cx="1112805" cy="276999"/>
          </a:xfrm>
          <a:prstGeom prst="rect">
            <a:avLst/>
          </a:prstGeom>
          <a:noFill/>
        </p:spPr>
        <p:txBody>
          <a:bodyPr wrap="none" rtlCol="0">
            <a:spAutoFit/>
          </a:bodyPr>
          <a:lstStyle/>
          <a:p>
            <a:r>
              <a:rPr lang="en-US" sz="1200" dirty="0"/>
              <a:t>192.168.2.2/24</a:t>
            </a:r>
          </a:p>
        </p:txBody>
      </p:sp>
      <p:cxnSp>
        <p:nvCxnSpPr>
          <p:cNvPr id="16" name="Straight Arrow Connector 15"/>
          <p:cNvCxnSpPr/>
          <p:nvPr/>
        </p:nvCxnSpPr>
        <p:spPr>
          <a:xfrm>
            <a:off x="4399984" y="3023857"/>
            <a:ext cx="0" cy="506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955396" y="3023857"/>
            <a:ext cx="0" cy="506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94638" y="2866348"/>
            <a:ext cx="391952" cy="646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511798" y="2866348"/>
            <a:ext cx="368836" cy="676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87801" y="4429267"/>
            <a:ext cx="4019177" cy="1384995"/>
          </a:xfrm>
          <a:prstGeom prst="rect">
            <a:avLst/>
          </a:prstGeom>
          <a:noFill/>
          <a:ln>
            <a:solidFill>
              <a:srgbClr val="C00000"/>
            </a:solidFill>
          </a:ln>
        </p:spPr>
        <p:txBody>
          <a:bodyPr wrap="none" rtlCol="0">
            <a:spAutoFit/>
          </a:bodyPr>
          <a:lstStyle/>
          <a:p>
            <a:r>
              <a:rPr lang="en-US" sz="1200" dirty="0"/>
              <a:t>Router-B(</a:t>
            </a:r>
            <a:r>
              <a:rPr lang="en-US" sz="1200" dirty="0" err="1"/>
              <a:t>config</a:t>
            </a:r>
            <a:r>
              <a:rPr lang="en-US" sz="1200" dirty="0"/>
              <a:t>)#interface serial 0/0/0 </a:t>
            </a:r>
          </a:p>
          <a:p>
            <a:r>
              <a:rPr lang="en-US" sz="1200" dirty="0"/>
              <a:t>Router-B(</a:t>
            </a:r>
            <a:r>
              <a:rPr lang="en-US" sz="1200" dirty="0" err="1"/>
              <a:t>config</a:t>
            </a:r>
            <a:r>
              <a:rPr lang="en-US" sz="1200" dirty="0"/>
              <a:t>-if)#clock rate 250000</a:t>
            </a:r>
          </a:p>
          <a:p>
            <a:r>
              <a:rPr lang="en-US" sz="1200" dirty="0"/>
              <a:t>//////////////////////////</a:t>
            </a:r>
          </a:p>
          <a:p>
            <a:r>
              <a:rPr lang="en-US" sz="1200" dirty="0"/>
              <a:t>Router-B(</a:t>
            </a:r>
            <a:r>
              <a:rPr lang="en-US" sz="1200" dirty="0" err="1"/>
              <a:t>config</a:t>
            </a:r>
            <a:r>
              <a:rPr lang="en-US" sz="1200" dirty="0"/>
              <a:t>)#interface serial 0/0/0</a:t>
            </a:r>
          </a:p>
          <a:p>
            <a:r>
              <a:rPr lang="en-US" sz="1200" dirty="0"/>
              <a:t>Router-B(</a:t>
            </a:r>
            <a:r>
              <a:rPr lang="en-US" sz="1200" dirty="0" err="1"/>
              <a:t>config</a:t>
            </a:r>
            <a:r>
              <a:rPr lang="en-US" sz="1200" dirty="0"/>
              <a:t>-if)#encapsulation </a:t>
            </a:r>
            <a:r>
              <a:rPr lang="en-US" sz="1200" dirty="0" err="1"/>
              <a:t>hdlc</a:t>
            </a:r>
            <a:r>
              <a:rPr lang="en-US" sz="1200" dirty="0"/>
              <a:t> </a:t>
            </a:r>
          </a:p>
          <a:p>
            <a:r>
              <a:rPr lang="en-US" sz="1200" dirty="0"/>
              <a:t>Router-B(</a:t>
            </a:r>
            <a:r>
              <a:rPr lang="en-US" sz="1200" dirty="0" err="1"/>
              <a:t>config</a:t>
            </a:r>
            <a:r>
              <a:rPr lang="en-US" sz="1200" dirty="0"/>
              <a:t>-if)#</a:t>
            </a:r>
            <a:r>
              <a:rPr lang="en-US" sz="1200" dirty="0" err="1"/>
              <a:t>ip</a:t>
            </a:r>
            <a:r>
              <a:rPr lang="en-US" sz="1200" dirty="0"/>
              <a:t> address 192.168.10.2 255.255.255.252</a:t>
            </a:r>
          </a:p>
          <a:p>
            <a:r>
              <a:rPr lang="en-US" sz="1200" dirty="0"/>
              <a:t>Router-B(</a:t>
            </a:r>
            <a:r>
              <a:rPr lang="en-US" sz="1200" dirty="0" err="1"/>
              <a:t>config</a:t>
            </a:r>
            <a:r>
              <a:rPr lang="en-US" sz="1200" dirty="0"/>
              <a:t>-if)#no shutdown</a:t>
            </a:r>
          </a:p>
        </p:txBody>
      </p:sp>
      <p:sp>
        <p:nvSpPr>
          <p:cNvPr id="25" name="TextBox 24"/>
          <p:cNvSpPr txBox="1"/>
          <p:nvPr/>
        </p:nvSpPr>
        <p:spPr>
          <a:xfrm>
            <a:off x="-3350" y="4485767"/>
            <a:ext cx="4019177" cy="1200329"/>
          </a:xfrm>
          <a:prstGeom prst="rect">
            <a:avLst/>
          </a:prstGeom>
          <a:noFill/>
          <a:ln>
            <a:solidFill>
              <a:srgbClr val="C00000"/>
            </a:solidFill>
          </a:ln>
        </p:spPr>
        <p:txBody>
          <a:bodyPr wrap="none" rtlCol="0">
            <a:spAutoFit/>
          </a:bodyPr>
          <a:lstStyle/>
          <a:p>
            <a:r>
              <a:rPr lang="en-US" sz="1200" dirty="0"/>
              <a:t>//////////////////////////</a:t>
            </a:r>
          </a:p>
          <a:p>
            <a:r>
              <a:rPr lang="en-US" sz="1200" dirty="0"/>
              <a:t>Router-A(</a:t>
            </a:r>
            <a:r>
              <a:rPr lang="en-US" sz="1200" dirty="0" err="1"/>
              <a:t>config</a:t>
            </a:r>
            <a:r>
              <a:rPr lang="en-US" sz="1200" dirty="0"/>
              <a:t>)#interface serial 0/0/0</a:t>
            </a:r>
          </a:p>
          <a:p>
            <a:r>
              <a:rPr lang="en-US" sz="1200" dirty="0"/>
              <a:t>Router-A(</a:t>
            </a:r>
            <a:r>
              <a:rPr lang="en-US" sz="1200" dirty="0" err="1"/>
              <a:t>config</a:t>
            </a:r>
            <a:r>
              <a:rPr lang="en-US" sz="1200" dirty="0"/>
              <a:t>-if)#encapsulation </a:t>
            </a:r>
            <a:r>
              <a:rPr lang="en-US" sz="1200" dirty="0" err="1"/>
              <a:t>hdlc</a:t>
            </a:r>
            <a:r>
              <a:rPr lang="en-US" sz="1200" dirty="0"/>
              <a:t> </a:t>
            </a:r>
          </a:p>
          <a:p>
            <a:r>
              <a:rPr lang="en-US" sz="1200" dirty="0"/>
              <a:t>Router-A(</a:t>
            </a:r>
            <a:r>
              <a:rPr lang="en-US" sz="1200" dirty="0" err="1"/>
              <a:t>config</a:t>
            </a:r>
            <a:r>
              <a:rPr lang="en-US" sz="1200" dirty="0"/>
              <a:t>-if)#</a:t>
            </a:r>
            <a:r>
              <a:rPr lang="en-US" sz="1200" dirty="0" err="1"/>
              <a:t>ip</a:t>
            </a:r>
            <a:r>
              <a:rPr lang="en-US" sz="1200" dirty="0"/>
              <a:t> address 192.168.10.1 255.255.255.252</a:t>
            </a:r>
          </a:p>
          <a:p>
            <a:r>
              <a:rPr lang="en-US" sz="1200" dirty="0"/>
              <a:t>Router-A(</a:t>
            </a:r>
            <a:r>
              <a:rPr lang="en-US" sz="1200" dirty="0" err="1"/>
              <a:t>config</a:t>
            </a:r>
            <a:r>
              <a:rPr lang="en-US" sz="1200" dirty="0"/>
              <a:t>-if)#no shutdown</a:t>
            </a:r>
          </a:p>
          <a:p>
            <a:endParaRPr lang="en-US" sz="1200" dirty="0"/>
          </a:p>
        </p:txBody>
      </p:sp>
      <p:sp>
        <p:nvSpPr>
          <p:cNvPr id="24" name="TextBox 23"/>
          <p:cNvSpPr txBox="1"/>
          <p:nvPr/>
        </p:nvSpPr>
        <p:spPr>
          <a:xfrm>
            <a:off x="2505396" y="5902637"/>
            <a:ext cx="4735592" cy="830997"/>
          </a:xfrm>
          <a:prstGeom prst="rect">
            <a:avLst/>
          </a:prstGeom>
          <a:noFill/>
          <a:ln>
            <a:solidFill>
              <a:srgbClr val="C00000"/>
            </a:solidFill>
          </a:ln>
        </p:spPr>
        <p:txBody>
          <a:bodyPr wrap="none" rtlCol="0">
            <a:spAutoFit/>
          </a:bodyPr>
          <a:lstStyle/>
          <a:p>
            <a:r>
              <a:rPr lang="en-US" sz="1200" dirty="0" err="1"/>
              <a:t>Router-B#ping</a:t>
            </a:r>
            <a:r>
              <a:rPr lang="en-US" sz="1200" dirty="0"/>
              <a:t> 192.168.10.1</a:t>
            </a:r>
          </a:p>
          <a:p>
            <a:r>
              <a:rPr lang="en-US" sz="1200" dirty="0"/>
              <a:t>Type escape sequence to abort. </a:t>
            </a:r>
          </a:p>
          <a:p>
            <a:r>
              <a:rPr lang="en-US" sz="1200" dirty="0"/>
              <a:t>Sending 5, 100-byte ICMP </a:t>
            </a:r>
            <a:r>
              <a:rPr lang="en-US" sz="1200" dirty="0" err="1"/>
              <a:t>Echos</a:t>
            </a:r>
            <a:r>
              <a:rPr lang="en-US" sz="1200" dirty="0"/>
              <a:t> to 192.168.10.5, timeout is 2 seconds: </a:t>
            </a:r>
          </a:p>
          <a:p>
            <a:r>
              <a:rPr lang="en-US" sz="1200" dirty="0"/>
              <a:t>!!!!! Success rate is 100 percent (5/5), round-trip min/</a:t>
            </a:r>
            <a:r>
              <a:rPr lang="en-US" sz="1200" dirty="0" err="1"/>
              <a:t>avg</a:t>
            </a:r>
            <a:r>
              <a:rPr lang="en-US" sz="1200" dirty="0"/>
              <a:t>/max = 3/3/4 </a:t>
            </a:r>
            <a:r>
              <a:rPr lang="en-US" sz="1200" dirty="0" err="1"/>
              <a:t>ms</a:t>
            </a:r>
            <a:endParaRPr lang="en-US" sz="1200" dirty="0"/>
          </a:p>
        </p:txBody>
      </p:sp>
    </p:spTree>
    <p:extLst>
      <p:ext uri="{BB962C8B-B14F-4D97-AF65-F5344CB8AC3E}">
        <p14:creationId xmlns:p14="http://schemas.microsoft.com/office/powerpoint/2010/main" val="3938957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p:txBody>
          <a:bodyPr/>
          <a:lstStyle/>
          <a:p>
            <a:pPr eaLnBrk="1" fontAlgn="auto" hangingPunct="1">
              <a:spcAft>
                <a:spcPts val="0"/>
              </a:spcAft>
              <a:defRPr/>
            </a:pPr>
            <a:r>
              <a:rPr lang="en-US" altLang="en-US" dirty="0">
                <a:solidFill>
                  <a:schemeClr val="tx2">
                    <a:satMod val="130000"/>
                  </a:schemeClr>
                </a:solidFill>
              </a:rPr>
              <a:t>Summary</a:t>
            </a:r>
          </a:p>
        </p:txBody>
      </p:sp>
      <p:sp>
        <p:nvSpPr>
          <p:cNvPr id="76804" name="Rectangle 3"/>
          <p:cNvSpPr>
            <a:spLocks noGrp="1" noChangeArrowheads="1"/>
          </p:cNvSpPr>
          <p:nvPr>
            <p:ph sz="half" idx="1"/>
          </p:nvPr>
        </p:nvSpPr>
        <p:spPr>
          <a:xfrm>
            <a:off x="577850" y="1371600"/>
            <a:ext cx="8592079" cy="4648200"/>
          </a:xfrm>
        </p:spPr>
        <p:txBody>
          <a:bodyPr>
            <a:normAutofit fontScale="85000" lnSpcReduction="20000"/>
          </a:bodyPr>
          <a:lstStyle/>
          <a:p>
            <a:pPr eaLnBrk="1" hangingPunct="1"/>
            <a:r>
              <a:rPr lang="en-US" altLang="en-US" dirty="0"/>
              <a:t>Principles of data link layer services:</a:t>
            </a:r>
          </a:p>
          <a:p>
            <a:pPr lvl="1"/>
            <a:r>
              <a:rPr lang="en-US" altLang="en-US" dirty="0"/>
              <a:t>Framing</a:t>
            </a:r>
          </a:p>
          <a:p>
            <a:pPr lvl="2"/>
            <a:r>
              <a:rPr lang="en-US" altLang="en-US" dirty="0"/>
              <a:t>Byte count.</a:t>
            </a:r>
          </a:p>
          <a:p>
            <a:pPr lvl="2"/>
            <a:r>
              <a:rPr lang="en-US" altLang="en-US" dirty="0"/>
              <a:t>Flag bytes with byte stuffing.</a:t>
            </a:r>
          </a:p>
          <a:p>
            <a:pPr lvl="2"/>
            <a:r>
              <a:rPr lang="en-US" altLang="en-US" dirty="0"/>
              <a:t>Flag bytes with bit stuffing.</a:t>
            </a:r>
          </a:p>
          <a:p>
            <a:pPr lvl="2"/>
            <a:endParaRPr lang="en-US" altLang="en-US" dirty="0"/>
          </a:p>
          <a:p>
            <a:pPr lvl="1"/>
            <a:r>
              <a:rPr lang="en-US" altLang="en-US" dirty="0"/>
              <a:t>Error detection and correction</a:t>
            </a:r>
          </a:p>
          <a:p>
            <a:pPr lvl="2"/>
            <a:r>
              <a:rPr lang="en-US" altLang="en-US" dirty="0"/>
              <a:t>Parity check</a:t>
            </a:r>
          </a:p>
          <a:p>
            <a:pPr lvl="2"/>
            <a:r>
              <a:rPr lang="en-US" altLang="en-US" dirty="0"/>
              <a:t>Internet checksum</a:t>
            </a:r>
          </a:p>
          <a:p>
            <a:pPr lvl="2"/>
            <a:r>
              <a:rPr lang="en-US" altLang="en-US" dirty="0"/>
              <a:t>CRC</a:t>
            </a:r>
          </a:p>
          <a:p>
            <a:pPr lvl="1"/>
            <a:r>
              <a:rPr lang="en-US" dirty="0">
                <a:latin typeface="Gill Sans MT" charset="0"/>
              </a:rPr>
              <a:t>Elementary data link protocols</a:t>
            </a:r>
          </a:p>
          <a:p>
            <a:pPr lvl="2"/>
            <a:r>
              <a:rPr lang="en-US" dirty="0">
                <a:latin typeface="Gill Sans MT" charset="0"/>
              </a:rPr>
              <a:t>Utopian Simplex Protocol</a:t>
            </a:r>
          </a:p>
          <a:p>
            <a:pPr lvl="2"/>
            <a:r>
              <a:rPr lang="en-US" dirty="0">
                <a:latin typeface="Gill Sans MT" charset="0"/>
              </a:rPr>
              <a:t>Simplex Stop-and-Wait Protocol </a:t>
            </a:r>
          </a:p>
          <a:p>
            <a:pPr lvl="3"/>
            <a:r>
              <a:rPr lang="en-US" dirty="0">
                <a:latin typeface="Gill Sans MT" charset="0"/>
              </a:rPr>
              <a:t>Noisy Channel</a:t>
            </a:r>
          </a:p>
          <a:p>
            <a:pPr lvl="2"/>
            <a:r>
              <a:rPr lang="en-US" dirty="0">
                <a:latin typeface="Gill Sans MT" charset="0"/>
              </a:rPr>
              <a:t>Sliding window Protocol</a:t>
            </a:r>
          </a:p>
          <a:p>
            <a:pPr lvl="3"/>
            <a:r>
              <a:rPr lang="en-US" dirty="0">
                <a:latin typeface="Gill Sans MT" charset="0"/>
              </a:rPr>
              <a:t>Go-back-N</a:t>
            </a:r>
          </a:p>
          <a:p>
            <a:pPr lvl="3"/>
            <a:r>
              <a:rPr lang="en-US" dirty="0">
                <a:latin typeface="Gill Sans MT" charset="0"/>
              </a:rPr>
              <a:t>Selective Repeat</a:t>
            </a:r>
          </a:p>
          <a:p>
            <a:pPr lvl="2"/>
            <a:endParaRPr lang="en-US" dirty="0">
              <a:latin typeface="Gill Sans MT" charset="0"/>
            </a:endParaRPr>
          </a:p>
          <a:p>
            <a:pPr lvl="1"/>
            <a:endParaRPr lang="en-US" dirty="0">
              <a:latin typeface="Gill Sans MT" charset="0"/>
            </a:endParaRPr>
          </a:p>
          <a:p>
            <a:pPr lvl="1"/>
            <a:endParaRPr lang="en-US" altLang="en-US" dirty="0"/>
          </a:p>
          <a:p>
            <a:pPr lvl="1"/>
            <a:endParaRPr lang="en-US" altLang="en-US" dirty="0"/>
          </a:p>
          <a:p>
            <a:pPr lvl="1" eaLnBrk="1" hangingPunct="1"/>
            <a:endParaRPr lang="en-US" altLang="en-US" sz="2000" dirty="0"/>
          </a:p>
        </p:txBody>
      </p:sp>
      <p:sp>
        <p:nvSpPr>
          <p:cNvPr id="7680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a:latin typeface="Arial" pitchFamily="34" charset="0"/>
              </a:rPr>
              <a:t>1-</a:t>
            </a:r>
            <a:fld id="{29ECA9A6-3B7D-47D7-94D5-A1F2DDF4FE8F}" type="slidenum">
              <a:rPr lang="en-US" altLang="en-US" sz="1400" smtClean="0">
                <a:latin typeface="Arial" pitchFamily="34" charset="0"/>
              </a:rPr>
              <a:pPr/>
              <a:t>45</a:t>
            </a:fld>
            <a:endParaRPr lang="en-US" altLang="en-US" sz="1400">
              <a:latin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altLang="en-US"/>
              <a:t>1-</a:t>
            </a:r>
            <a:fld id="{D8955DCC-56E6-4729-B112-1A462E6E3EB2}" type="slidenum">
              <a:rPr lang="en-US" altLang="en-US" smtClean="0"/>
              <a:pPr>
                <a:defRPr/>
              </a:pPr>
              <a:t>46</a:t>
            </a:fld>
            <a:endParaRPr lang="en-US" altLang="en-US"/>
          </a:p>
        </p:txBody>
      </p:sp>
      <p:sp>
        <p:nvSpPr>
          <p:cNvPr id="5" name="TextBox 4"/>
          <p:cNvSpPr txBox="1"/>
          <p:nvPr/>
        </p:nvSpPr>
        <p:spPr>
          <a:xfrm>
            <a:off x="2638905" y="2901624"/>
            <a:ext cx="4628190" cy="1938992"/>
          </a:xfrm>
          <a:prstGeom prst="rect">
            <a:avLst/>
          </a:prstGeom>
          <a:noFill/>
        </p:spPr>
        <p:txBody>
          <a:bodyPr wrap="none" rtlCol="0">
            <a:spAutoFit/>
          </a:bodyPr>
          <a:lstStyle/>
          <a:p>
            <a:pPr algn="ctr"/>
            <a:r>
              <a:rPr lang="en-US" sz="6000" dirty="0"/>
              <a:t>Appendix </a:t>
            </a:r>
            <a:br>
              <a:rPr lang="en-US" sz="6000" dirty="0"/>
            </a:br>
            <a:r>
              <a:rPr lang="en-US" sz="6000" dirty="0">
                <a:solidFill>
                  <a:srgbClr val="FF0000"/>
                </a:solidFill>
              </a:rPr>
              <a:t>(not in exams)</a:t>
            </a:r>
          </a:p>
        </p:txBody>
      </p:sp>
    </p:spTree>
    <p:extLst>
      <p:ext uri="{BB962C8B-B14F-4D97-AF65-F5344CB8AC3E}">
        <p14:creationId xmlns:p14="http://schemas.microsoft.com/office/powerpoint/2010/main" val="3734125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a:cs typeface="Arial" charset="0"/>
              </a:rPr>
              <a:t>Utopian Simplex Protocol (2)</a:t>
            </a:r>
          </a:p>
        </p:txBody>
      </p:sp>
      <p:sp>
        <p:nvSpPr>
          <p:cNvPr id="28675" name="Content Placeholder 2"/>
          <p:cNvSpPr>
            <a:spLocks noGrp="1"/>
          </p:cNvSpPr>
          <p:nvPr>
            <p:ph idx="1"/>
          </p:nvPr>
        </p:nvSpPr>
        <p:spPr>
          <a:xfrm>
            <a:off x="0" y="6019800"/>
            <a:ext cx="9906000" cy="533400"/>
          </a:xfrm>
        </p:spPr>
        <p:txBody>
          <a:bodyPr/>
          <a:lstStyle/>
          <a:p>
            <a:pPr algn="ctr" eaLnBrk="1" hangingPunct="1">
              <a:buFontTx/>
              <a:buNone/>
            </a:pPr>
            <a:r>
              <a:rPr lang="en-US" altLang="en-US">
                <a:cs typeface="Arial" charset="0"/>
              </a:rPr>
              <a:t>A utopian simplex protocol.</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270" y="1198041"/>
            <a:ext cx="7326313"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4"/>
          <p:cNvSpPr txBox="1">
            <a:spLocks noChangeArrowheads="1"/>
          </p:cNvSpPr>
          <p:nvPr/>
        </p:nvSpPr>
        <p:spPr bwMode="auto">
          <a:xfrm>
            <a:off x="1320800" y="56388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latin typeface="Gill Sans MT" panose="020B0502020104020203" pitchFamily="34" charset="0"/>
              </a:rPr>
              <a:t>. . .</a:t>
            </a:r>
          </a:p>
        </p:txBody>
      </p:sp>
    </p:spTree>
    <p:extLst>
      <p:ext uri="{BB962C8B-B14F-4D97-AF65-F5344CB8AC3E}">
        <p14:creationId xmlns:p14="http://schemas.microsoft.com/office/powerpoint/2010/main" val="858887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cs typeface="Arial" charset="0"/>
              </a:rPr>
              <a:t>Utopian Simplex Protocol (3)</a:t>
            </a:r>
          </a:p>
        </p:txBody>
      </p:sp>
      <p:sp>
        <p:nvSpPr>
          <p:cNvPr id="29699" name="Content Placeholder 2"/>
          <p:cNvSpPr>
            <a:spLocks noGrp="1"/>
          </p:cNvSpPr>
          <p:nvPr>
            <p:ph idx="1"/>
          </p:nvPr>
        </p:nvSpPr>
        <p:spPr/>
        <p:txBody>
          <a:bodyPr/>
          <a:lstStyle/>
          <a:p>
            <a:pPr algn="ctr" eaLnBrk="1" hangingPunct="1">
              <a:buFontTx/>
              <a:buNone/>
            </a:pPr>
            <a:r>
              <a:rPr lang="en-US" altLang="en-US">
                <a:cs typeface="Arial" charset="0"/>
              </a:rPr>
              <a:t>A utopian simplex protocol.</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56" y="2639029"/>
            <a:ext cx="8605838"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62344" y="6002447"/>
            <a:ext cx="3223959" cy="400110"/>
          </a:xfrm>
          <a:prstGeom prst="rect">
            <a:avLst/>
          </a:prstGeom>
          <a:noFill/>
        </p:spPr>
        <p:txBody>
          <a:bodyPr wrap="none" rtlCol="0">
            <a:spAutoFit/>
          </a:bodyPr>
          <a:lstStyle/>
          <a:p>
            <a:r>
              <a:rPr lang="en-US" sz="2000" dirty="0">
                <a:latin typeface="Gill Sans MT" panose="020B0502020104020203" pitchFamily="34" charset="0"/>
                <a:hlinkClick r:id="rId3" action="ppaction://hlinksldjump"/>
              </a:rPr>
              <a:t>Go back to Utopian protocol</a:t>
            </a:r>
            <a:endParaRPr lang="en-US" sz="2000" dirty="0">
              <a:latin typeface="Gill Sans MT" panose="020B0502020104020203" pitchFamily="34" charset="0"/>
            </a:endParaRPr>
          </a:p>
        </p:txBody>
      </p:sp>
    </p:spTree>
    <p:extLst>
      <p:ext uri="{BB962C8B-B14F-4D97-AF65-F5344CB8AC3E}">
        <p14:creationId xmlns:p14="http://schemas.microsoft.com/office/powerpoint/2010/main" val="1981851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a:cs typeface="Arial" charset="0"/>
              </a:rPr>
              <a:t>Elementary Data Link Protocols (3)</a:t>
            </a:r>
          </a:p>
        </p:txBody>
      </p:sp>
      <p:sp>
        <p:nvSpPr>
          <p:cNvPr id="25603" name="Content Placeholder 2"/>
          <p:cNvSpPr>
            <a:spLocks noGrp="1"/>
          </p:cNvSpPr>
          <p:nvPr>
            <p:ph idx="1"/>
          </p:nvPr>
        </p:nvSpPr>
        <p:spPr/>
        <p:txBody>
          <a:bodyPr/>
          <a:lstStyle/>
          <a:p>
            <a:pPr marL="0" indent="0" algn="ctr" eaLnBrk="1" hangingPunct="1">
              <a:buFontTx/>
              <a:buNone/>
            </a:pPr>
            <a:r>
              <a:rPr lang="en-US" altLang="en-US">
                <a:cs typeface="Arial" charset="0"/>
              </a:rPr>
              <a:t>Some definitions needed in the protocols to follow. These definitions are located in the file </a:t>
            </a:r>
            <a:r>
              <a:rPr lang="en-US" altLang="en-US" i="1">
                <a:cs typeface="Arial" charset="0"/>
              </a:rPr>
              <a:t>protocol.h.</a:t>
            </a:r>
            <a:endParaRPr lang="en-US" altLang="en-US">
              <a:cs typeface="Arial" charset="0"/>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42" y="2828384"/>
            <a:ext cx="9586119"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1155700" y="48006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latin typeface="Gill Sans MT" panose="020B0502020104020203" pitchFamily="34" charset="0"/>
              </a:rPr>
              <a:t>. . .</a:t>
            </a:r>
          </a:p>
        </p:txBody>
      </p:sp>
    </p:spTree>
    <p:extLst>
      <p:ext uri="{BB962C8B-B14F-4D97-AF65-F5344CB8AC3E}">
        <p14:creationId xmlns:p14="http://schemas.microsoft.com/office/powerpoint/2010/main" val="29657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17" y="925514"/>
            <a:ext cx="4951281"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p:cNvSpPr>
            <a:spLocks noGrp="1" noChangeArrowheads="1"/>
          </p:cNvSpPr>
          <p:nvPr>
            <p:ph type="title"/>
          </p:nvPr>
        </p:nvSpPr>
        <p:spPr>
          <a:xfrm>
            <a:off x="459185" y="244476"/>
            <a:ext cx="8420100" cy="898525"/>
          </a:xfrm>
        </p:spPr>
        <p:txBody>
          <a:bodyPr/>
          <a:lstStyle/>
          <a:p>
            <a:pPr>
              <a:defRPr/>
            </a:pPr>
            <a:r>
              <a:rPr lang="en-US" dirty="0">
                <a:latin typeface="Gill Sans MT" charset="0"/>
                <a:cs typeface="+mj-cs"/>
              </a:rPr>
              <a:t>Link layer: context</a:t>
            </a:r>
          </a:p>
        </p:txBody>
      </p:sp>
      <p:sp>
        <p:nvSpPr>
          <p:cNvPr id="5126" name="Rectangle 3"/>
          <p:cNvSpPr>
            <a:spLocks noGrp="1" noChangeArrowheads="1"/>
          </p:cNvSpPr>
          <p:nvPr>
            <p:ph type="body" sz="half" idx="1"/>
          </p:nvPr>
        </p:nvSpPr>
        <p:spPr>
          <a:xfrm>
            <a:off x="349118" y="1547813"/>
            <a:ext cx="4497255" cy="4648200"/>
          </a:xfrm>
        </p:spPr>
        <p:txBody>
          <a:bodyPr/>
          <a:lstStyle/>
          <a:p>
            <a:pPr>
              <a:defRPr/>
            </a:pPr>
            <a:r>
              <a:rPr lang="en-US" sz="2400" dirty="0">
                <a:latin typeface="Gill Sans MT" charset="0"/>
                <a:cs typeface="+mn-cs"/>
              </a:rPr>
              <a:t>datagram transferred by different link protocols over different links:</a:t>
            </a:r>
          </a:p>
          <a:p>
            <a:pPr lvl="1">
              <a:defRPr/>
            </a:pPr>
            <a:r>
              <a:rPr lang="en-US" dirty="0">
                <a:latin typeface="Gill Sans MT" charset="0"/>
              </a:rPr>
              <a:t>e.g., Ethernet on first link, frame relay on intermediate links, 802.11 on last link</a:t>
            </a:r>
          </a:p>
          <a:p>
            <a:pPr>
              <a:defRPr/>
            </a:pPr>
            <a:r>
              <a:rPr lang="en-US" sz="2400" dirty="0">
                <a:latin typeface="Gill Sans MT" charset="0"/>
                <a:cs typeface="+mn-cs"/>
              </a:rPr>
              <a:t>each  link protocol provides different services</a:t>
            </a:r>
          </a:p>
          <a:p>
            <a:pPr lvl="1">
              <a:defRPr/>
            </a:pPr>
            <a:r>
              <a:rPr lang="en-US" dirty="0">
                <a:latin typeface="Gill Sans MT" charset="0"/>
              </a:rPr>
              <a:t>e.g., may or may not provide rdt over link</a:t>
            </a:r>
          </a:p>
        </p:txBody>
      </p:sp>
      <p:sp>
        <p:nvSpPr>
          <p:cNvPr id="5127" name="Rectangle 4"/>
          <p:cNvSpPr>
            <a:spLocks noGrp="1" noChangeArrowheads="1"/>
          </p:cNvSpPr>
          <p:nvPr>
            <p:ph type="body" sz="half" idx="2"/>
          </p:nvPr>
        </p:nvSpPr>
        <p:spPr>
          <a:xfrm>
            <a:off x="5002875" y="1479550"/>
            <a:ext cx="4536810" cy="4648200"/>
          </a:xfrm>
          <a:solidFill>
            <a:schemeClr val="bg1"/>
          </a:solidFill>
        </p:spPr>
        <p:txBody>
          <a:bodyPr/>
          <a:lstStyle/>
          <a:p>
            <a:pPr>
              <a:buFont typeface="Wingdings" charset="0"/>
              <a:buNone/>
              <a:defRPr/>
            </a:pPr>
            <a:r>
              <a:rPr lang="en-US" i="1" dirty="0">
                <a:solidFill>
                  <a:srgbClr val="CC0000"/>
                </a:solidFill>
                <a:latin typeface="Gill Sans MT" charset="0"/>
                <a:cs typeface="+mn-cs"/>
              </a:rPr>
              <a:t>transportation analogy:</a:t>
            </a:r>
          </a:p>
          <a:p>
            <a:pPr>
              <a:defRPr/>
            </a:pPr>
            <a:r>
              <a:rPr lang="en-US" sz="2000" dirty="0">
                <a:latin typeface="Gill Sans MT" charset="0"/>
                <a:cs typeface="+mn-cs"/>
              </a:rPr>
              <a:t>trip from Princeton to Lausanne</a:t>
            </a:r>
          </a:p>
          <a:p>
            <a:pPr lvl="1">
              <a:defRPr/>
            </a:pPr>
            <a:r>
              <a:rPr lang="en-US" sz="2000" dirty="0">
                <a:latin typeface="Gill Sans MT" charset="0"/>
              </a:rPr>
              <a:t>limo: Princeton to JFK</a:t>
            </a:r>
          </a:p>
          <a:p>
            <a:pPr lvl="1">
              <a:defRPr/>
            </a:pPr>
            <a:r>
              <a:rPr lang="en-US" sz="2000" dirty="0">
                <a:latin typeface="Gill Sans MT" charset="0"/>
              </a:rPr>
              <a:t>plane: JFK to Geneva</a:t>
            </a:r>
          </a:p>
          <a:p>
            <a:pPr lvl="1">
              <a:defRPr/>
            </a:pPr>
            <a:r>
              <a:rPr lang="en-US" sz="2000" dirty="0">
                <a:latin typeface="Gill Sans MT" charset="0"/>
              </a:rPr>
              <a:t>train: Geneva to Lausanne</a:t>
            </a:r>
          </a:p>
          <a:p>
            <a:pPr>
              <a:defRPr/>
            </a:pPr>
            <a:r>
              <a:rPr lang="en-US" sz="2400" dirty="0">
                <a:latin typeface="Gill Sans MT" charset="0"/>
                <a:cs typeface="+mn-cs"/>
              </a:rPr>
              <a:t>tourists = </a:t>
            </a:r>
            <a:r>
              <a:rPr lang="en-US" sz="2400" dirty="0">
                <a:solidFill>
                  <a:srgbClr val="CC0000"/>
                </a:solidFill>
                <a:latin typeface="Gill Sans MT" charset="0"/>
                <a:cs typeface="+mn-cs"/>
              </a:rPr>
              <a:t>datagram</a:t>
            </a:r>
          </a:p>
          <a:p>
            <a:pPr>
              <a:defRPr/>
            </a:pPr>
            <a:r>
              <a:rPr lang="en-US" sz="2400" dirty="0">
                <a:latin typeface="Gill Sans MT" charset="0"/>
                <a:cs typeface="+mn-cs"/>
              </a:rPr>
              <a:t>transport segment = </a:t>
            </a:r>
            <a:r>
              <a:rPr lang="en-US" sz="2400" dirty="0">
                <a:solidFill>
                  <a:srgbClr val="CC0000"/>
                </a:solidFill>
                <a:latin typeface="Gill Sans MT" charset="0"/>
                <a:cs typeface="+mn-cs"/>
              </a:rPr>
              <a:t>communication link</a:t>
            </a:r>
          </a:p>
          <a:p>
            <a:pPr>
              <a:defRPr/>
            </a:pPr>
            <a:r>
              <a:rPr lang="en-US" sz="2400" dirty="0">
                <a:latin typeface="Gill Sans MT" charset="0"/>
                <a:cs typeface="+mn-cs"/>
              </a:rPr>
              <a:t>transportation mode = </a:t>
            </a:r>
            <a:r>
              <a:rPr lang="en-US" sz="2400" dirty="0">
                <a:solidFill>
                  <a:srgbClr val="CC0000"/>
                </a:solidFill>
                <a:latin typeface="Gill Sans MT" charset="0"/>
                <a:cs typeface="+mn-cs"/>
              </a:rPr>
              <a:t>link layer protocol</a:t>
            </a:r>
          </a:p>
          <a:p>
            <a:pPr>
              <a:defRPr/>
            </a:pPr>
            <a:r>
              <a:rPr lang="en-US" sz="2400" dirty="0">
                <a:latin typeface="Gill Sans MT" charset="0"/>
                <a:cs typeface="+mn-cs"/>
              </a:rPr>
              <a:t>travel agent = </a:t>
            </a:r>
            <a:r>
              <a:rPr lang="en-US" sz="2400" dirty="0">
                <a:solidFill>
                  <a:srgbClr val="CC0000"/>
                </a:solidFill>
                <a:latin typeface="Gill Sans MT" charset="0"/>
                <a:cs typeface="+mn-cs"/>
              </a:rPr>
              <a:t>routing algorithm</a:t>
            </a:r>
          </a:p>
          <a:p>
            <a:pPr lvl="1">
              <a:defRPr/>
            </a:pPr>
            <a:endParaRPr lang="en-US" sz="2000" dirty="0">
              <a:solidFill>
                <a:srgbClr val="CC0000"/>
              </a:solidFill>
              <a:latin typeface="Gill Sans MT" charset="0"/>
            </a:endParaRPr>
          </a:p>
        </p:txBody>
      </p:sp>
      <p:sp>
        <p:nvSpPr>
          <p:cNvPr id="8"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5</a:t>
            </a:fld>
            <a:endParaRPr lang="en-US" sz="1200" dirty="0">
              <a:latin typeface="Tahoma" charset="0"/>
            </a:endParaRPr>
          </a:p>
        </p:txBody>
      </p:sp>
      <p:sp>
        <p:nvSpPr>
          <p:cNvPr id="9"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3006579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a:cs typeface="Arial" charset="0"/>
              </a:rPr>
              <a:t>Elementary Data Link Protocols (4)</a:t>
            </a:r>
          </a:p>
        </p:txBody>
      </p:sp>
      <p:sp>
        <p:nvSpPr>
          <p:cNvPr id="26627" name="Content Placeholder 2"/>
          <p:cNvSpPr>
            <a:spLocks noGrp="1"/>
          </p:cNvSpPr>
          <p:nvPr>
            <p:ph idx="1"/>
          </p:nvPr>
        </p:nvSpPr>
        <p:spPr/>
        <p:txBody>
          <a:bodyPr/>
          <a:lstStyle/>
          <a:p>
            <a:pPr marL="0" indent="0" algn="ctr" eaLnBrk="1" hangingPunct="1">
              <a:buFontTx/>
              <a:buNone/>
            </a:pPr>
            <a:r>
              <a:rPr lang="en-US" altLang="en-US" dirty="0">
                <a:cs typeface="Arial" charset="0"/>
              </a:rPr>
              <a:t>Some definitions needed in the protocols to follow. These definitions are located in the file </a:t>
            </a:r>
            <a:r>
              <a:rPr lang="en-US" altLang="en-US" i="1" dirty="0" err="1">
                <a:cs typeface="Arial" charset="0"/>
              </a:rPr>
              <a:t>protocol.h</a:t>
            </a:r>
            <a:r>
              <a:rPr lang="en-US" altLang="en-US" i="1" dirty="0">
                <a:cs typeface="Arial" charset="0"/>
              </a:rPr>
              <a:t>.</a:t>
            </a:r>
            <a:endParaRPr lang="en-US" altLang="en-US" dirty="0">
              <a:cs typeface="Arial" charset="0"/>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534" y="2429719"/>
            <a:ext cx="814493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3797300" y="51816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latin typeface="Gill Sans MT" panose="020B0502020104020203" pitchFamily="34" charset="0"/>
              </a:rPr>
              <a:t>. . .</a:t>
            </a:r>
          </a:p>
        </p:txBody>
      </p:sp>
    </p:spTree>
    <p:extLst>
      <p:ext uri="{BB962C8B-B14F-4D97-AF65-F5344CB8AC3E}">
        <p14:creationId xmlns:p14="http://schemas.microsoft.com/office/powerpoint/2010/main" val="1352595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a:cs typeface="Arial" charset="0"/>
              </a:rPr>
              <a:t>Elementary Data Link Protocols (5)</a:t>
            </a:r>
          </a:p>
        </p:txBody>
      </p:sp>
      <p:sp>
        <p:nvSpPr>
          <p:cNvPr id="27651" name="Content Placeholder 2"/>
          <p:cNvSpPr>
            <a:spLocks noGrp="1"/>
          </p:cNvSpPr>
          <p:nvPr>
            <p:ph idx="1"/>
          </p:nvPr>
        </p:nvSpPr>
        <p:spPr/>
        <p:txBody>
          <a:bodyPr/>
          <a:lstStyle/>
          <a:p>
            <a:pPr marL="0" indent="0" algn="ctr" eaLnBrk="1" hangingPunct="1">
              <a:buFontTx/>
              <a:buNone/>
            </a:pPr>
            <a:r>
              <a:rPr lang="en-US" altLang="en-US" dirty="0">
                <a:cs typeface="Arial" charset="0"/>
              </a:rPr>
              <a:t>Some definitions needed in the protocols to follow. These definitions are located in the file </a:t>
            </a:r>
            <a:r>
              <a:rPr lang="en-US" altLang="en-US" i="1" dirty="0" err="1">
                <a:cs typeface="Arial" charset="0"/>
              </a:rPr>
              <a:t>protocol.h</a:t>
            </a:r>
            <a:r>
              <a:rPr lang="en-US" altLang="en-US" i="1" dirty="0">
                <a:cs typeface="Arial" charset="0"/>
              </a:rPr>
              <a:t>.</a:t>
            </a:r>
            <a:endParaRPr lang="en-US" altLang="en-US" dirty="0">
              <a:cs typeface="Arial" charset="0"/>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12" y="3111661"/>
            <a:ext cx="823952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533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en-US" altLang="en-US" dirty="0">
                <a:cs typeface="Arial" charset="0"/>
              </a:rPr>
              <a:t>Simplex Stop-and-Wait Protocol </a:t>
            </a:r>
            <a:br>
              <a:rPr lang="en-US" altLang="en-US" dirty="0">
                <a:cs typeface="Arial" charset="0"/>
              </a:rPr>
            </a:br>
            <a:r>
              <a:rPr lang="en-US" altLang="en-US" dirty="0">
                <a:cs typeface="Arial" charset="0"/>
              </a:rPr>
              <a:t>for a Noisy Channel (3)</a:t>
            </a:r>
          </a:p>
        </p:txBody>
      </p:sp>
      <p:sp>
        <p:nvSpPr>
          <p:cNvPr id="30723" name="Content Placeholder 2"/>
          <p:cNvSpPr>
            <a:spLocks noGrp="1"/>
          </p:cNvSpPr>
          <p:nvPr>
            <p:ph idx="1"/>
          </p:nvPr>
        </p:nvSpPr>
        <p:spPr>
          <a:xfrm>
            <a:off x="0" y="6248400"/>
            <a:ext cx="9906000" cy="609600"/>
          </a:xfrm>
        </p:spPr>
        <p:txBody>
          <a:bodyPr/>
          <a:lstStyle/>
          <a:p>
            <a:pPr algn="ctr" eaLnBrk="1" hangingPunct="1">
              <a:buFontTx/>
              <a:buNone/>
            </a:pPr>
            <a:r>
              <a:rPr lang="en-US" altLang="en-US" dirty="0">
                <a:cs typeface="Arial" charset="0"/>
              </a:rPr>
              <a:t>A simplex stop-and-wait protocol.</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623" y="1712089"/>
            <a:ext cx="7842250"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4"/>
          <p:cNvSpPr txBox="1">
            <a:spLocks noChangeArrowheads="1"/>
          </p:cNvSpPr>
          <p:nvPr/>
        </p:nvSpPr>
        <p:spPr bwMode="auto">
          <a:xfrm>
            <a:off x="1485900" y="54102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latin typeface="Gill Sans MT" panose="020B0502020104020203" pitchFamily="34" charset="0"/>
              </a:rPr>
              <a:t>. . .</a:t>
            </a:r>
          </a:p>
        </p:txBody>
      </p:sp>
    </p:spTree>
    <p:extLst>
      <p:ext uri="{BB962C8B-B14F-4D97-AF65-F5344CB8AC3E}">
        <p14:creationId xmlns:p14="http://schemas.microsoft.com/office/powerpoint/2010/main" val="3641043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altLang="en-US" dirty="0">
                <a:cs typeface="Arial" charset="0"/>
              </a:rPr>
              <a:t>Simplex Stop-and-Wait Protocol </a:t>
            </a:r>
            <a:br>
              <a:rPr lang="en-US" altLang="en-US" dirty="0">
                <a:cs typeface="Arial" charset="0"/>
              </a:rPr>
            </a:br>
            <a:r>
              <a:rPr lang="en-US" altLang="en-US" dirty="0">
                <a:cs typeface="Arial" charset="0"/>
              </a:rPr>
              <a:t>for a Noisy Channel (4)</a:t>
            </a:r>
          </a:p>
        </p:txBody>
      </p:sp>
      <p:sp>
        <p:nvSpPr>
          <p:cNvPr id="31747" name="Content Placeholder 2"/>
          <p:cNvSpPr>
            <a:spLocks noGrp="1"/>
          </p:cNvSpPr>
          <p:nvPr>
            <p:ph idx="1"/>
          </p:nvPr>
        </p:nvSpPr>
        <p:spPr>
          <a:xfrm>
            <a:off x="0" y="5791200"/>
            <a:ext cx="9906000" cy="762000"/>
          </a:xfrm>
        </p:spPr>
        <p:txBody>
          <a:bodyPr/>
          <a:lstStyle/>
          <a:p>
            <a:pPr algn="ctr" eaLnBrk="1" hangingPunct="1">
              <a:buFontTx/>
              <a:buNone/>
            </a:pPr>
            <a:r>
              <a:rPr lang="en-US" altLang="en-US" dirty="0">
                <a:cs typeface="Arial" charset="0"/>
              </a:rPr>
              <a:t>A simplex Stop-and-Wait protocol.</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59" y="2020747"/>
            <a:ext cx="953108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99382" y="6202502"/>
            <a:ext cx="3846566" cy="400110"/>
          </a:xfrm>
          <a:prstGeom prst="rect">
            <a:avLst/>
          </a:prstGeom>
          <a:noFill/>
        </p:spPr>
        <p:txBody>
          <a:bodyPr wrap="none" rtlCol="0">
            <a:spAutoFit/>
          </a:bodyPr>
          <a:lstStyle/>
          <a:p>
            <a:r>
              <a:rPr lang="en-US" sz="2000" dirty="0">
                <a:latin typeface="Gill Sans MT" panose="020B0502020104020203" pitchFamily="34" charset="0"/>
                <a:hlinkClick r:id="rId3" action="ppaction://hlinksldjump"/>
              </a:rPr>
              <a:t>Go back to Stop and Wait protocol</a:t>
            </a:r>
            <a:endParaRPr lang="en-US" sz="2000" dirty="0">
              <a:latin typeface="Gill Sans MT" panose="020B0502020104020203" pitchFamily="34" charset="0"/>
            </a:endParaRPr>
          </a:p>
        </p:txBody>
      </p:sp>
    </p:spTree>
    <p:extLst>
      <p:ext uri="{BB962C8B-B14F-4D97-AF65-F5344CB8AC3E}">
        <p14:creationId xmlns:p14="http://schemas.microsoft.com/office/powerpoint/2010/main" val="2608838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a:latin typeface="Arial" charset="0"/>
                <a:cs typeface="Arial" charset="0"/>
              </a:rPr>
              <a:t>Sliding Window Protocols (2)</a:t>
            </a:r>
          </a:p>
        </p:txBody>
      </p:sp>
      <p:sp>
        <p:nvSpPr>
          <p:cNvPr id="32771" name="Content Placeholder 2"/>
          <p:cNvSpPr>
            <a:spLocks noGrp="1"/>
          </p:cNvSpPr>
          <p:nvPr>
            <p:ph idx="1"/>
          </p:nvPr>
        </p:nvSpPr>
        <p:spPr/>
        <p:txBody>
          <a:bodyPr/>
          <a:lstStyle/>
          <a:p>
            <a:pPr algn="ctr" eaLnBrk="1" hangingPunct="1">
              <a:buFontTx/>
              <a:buNone/>
            </a:pPr>
            <a:r>
              <a:rPr lang="en-US" altLang="en-US">
                <a:latin typeface="Arial" charset="0"/>
                <a:cs typeface="Arial" charset="0"/>
              </a:rPr>
              <a:t>A positive acknowledgement with retransmission protocol.</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90" y="2228851"/>
            <a:ext cx="916649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4"/>
          <p:cNvSpPr txBox="1">
            <a:spLocks noChangeArrowheads="1"/>
          </p:cNvSpPr>
          <p:nvPr/>
        </p:nvSpPr>
        <p:spPr bwMode="auto">
          <a:xfrm>
            <a:off x="825500" y="45720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spTree>
    <p:extLst>
      <p:ext uri="{BB962C8B-B14F-4D97-AF65-F5344CB8AC3E}">
        <p14:creationId xmlns:p14="http://schemas.microsoft.com/office/powerpoint/2010/main" val="35908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cs typeface="Arial" charset="0"/>
              </a:rPr>
              <a:t>Sliding Window Protocols (2)</a:t>
            </a:r>
          </a:p>
        </p:txBody>
      </p:sp>
      <p:sp>
        <p:nvSpPr>
          <p:cNvPr id="33795" name="Content Placeholder 2"/>
          <p:cNvSpPr>
            <a:spLocks noGrp="1"/>
          </p:cNvSpPr>
          <p:nvPr>
            <p:ph idx="1"/>
          </p:nvPr>
        </p:nvSpPr>
        <p:spPr/>
        <p:txBody>
          <a:bodyPr/>
          <a:lstStyle/>
          <a:p>
            <a:pPr algn="ctr" eaLnBrk="1" hangingPunct="1">
              <a:buFontTx/>
              <a:buNone/>
            </a:pPr>
            <a:r>
              <a:rPr lang="en-US" altLang="en-US">
                <a:cs typeface="Arial" charset="0"/>
              </a:rPr>
              <a:t>A positive acknowledgement with retransmission protocol.</a:t>
            </a:r>
          </a:p>
        </p:txBody>
      </p:sp>
      <p:sp>
        <p:nvSpPr>
          <p:cNvPr id="33796" name="TextBox 4"/>
          <p:cNvSpPr txBox="1">
            <a:spLocks noChangeArrowheads="1"/>
          </p:cNvSpPr>
          <p:nvPr/>
        </p:nvSpPr>
        <p:spPr bwMode="auto">
          <a:xfrm>
            <a:off x="412750" y="52578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latin typeface="Gill Sans MT" panose="020B0502020104020203" pitchFamily="34" charset="0"/>
              </a:rPr>
              <a:t>. . .</a:t>
            </a: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31" y="2034654"/>
            <a:ext cx="8669469"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16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dirty="0">
                <a:cs typeface="Arial" charset="0"/>
              </a:rPr>
              <a:t>Sliding Window Protocols (4)</a:t>
            </a:r>
          </a:p>
        </p:txBody>
      </p:sp>
      <p:sp>
        <p:nvSpPr>
          <p:cNvPr id="34819" name="Content Placeholder 2"/>
          <p:cNvSpPr>
            <a:spLocks noGrp="1"/>
          </p:cNvSpPr>
          <p:nvPr>
            <p:ph idx="1"/>
          </p:nvPr>
        </p:nvSpPr>
        <p:spPr/>
        <p:txBody>
          <a:bodyPr/>
          <a:lstStyle/>
          <a:p>
            <a:pPr algn="ctr" eaLnBrk="1" hangingPunct="1">
              <a:buFontTx/>
              <a:buNone/>
            </a:pPr>
            <a:r>
              <a:rPr lang="en-US" altLang="en-US">
                <a:cs typeface="Arial" charset="0"/>
              </a:rPr>
              <a:t>A positive acknowledgement with retransmission protocol.</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93" y="1973062"/>
            <a:ext cx="9020307"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06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dirty="0">
                <a:cs typeface="Arial" charset="0"/>
              </a:rPr>
              <a:t>Sliding Window Protocols (5)</a:t>
            </a:r>
          </a:p>
        </p:txBody>
      </p:sp>
      <p:sp>
        <p:nvSpPr>
          <p:cNvPr id="35843" name="Content Placeholder 2"/>
          <p:cNvSpPr>
            <a:spLocks noGrp="1"/>
          </p:cNvSpPr>
          <p:nvPr>
            <p:ph idx="1"/>
          </p:nvPr>
        </p:nvSpPr>
        <p:spPr/>
        <p:txBody>
          <a:bodyPr/>
          <a:lstStyle/>
          <a:p>
            <a:pPr marL="0" indent="0" algn="ctr" eaLnBrk="1" hangingPunct="1">
              <a:buFontTx/>
              <a:buNone/>
            </a:pPr>
            <a:r>
              <a:rPr lang="en-US" altLang="en-US">
                <a:cs typeface="Arial" charset="0"/>
              </a:rPr>
              <a:t>A sliding window of size 1, with a 3-bit sequence number. </a:t>
            </a:r>
            <a:br>
              <a:rPr lang="en-US" altLang="en-US">
                <a:cs typeface="Arial" charset="0"/>
              </a:rPr>
            </a:br>
            <a:r>
              <a:rPr lang="en-US" altLang="en-US">
                <a:solidFill>
                  <a:srgbClr val="0033CC"/>
                </a:solidFill>
                <a:cs typeface="Arial" charset="0"/>
              </a:rPr>
              <a:t>(a)</a:t>
            </a:r>
            <a:r>
              <a:rPr lang="en-US" altLang="en-US">
                <a:cs typeface="Arial" charset="0"/>
              </a:rPr>
              <a:t> Initially.  </a:t>
            </a:r>
            <a:r>
              <a:rPr lang="en-US" altLang="en-US">
                <a:solidFill>
                  <a:srgbClr val="0033CC"/>
                </a:solidFill>
                <a:cs typeface="Arial" charset="0"/>
              </a:rPr>
              <a:t>(b)</a:t>
            </a:r>
            <a:r>
              <a:rPr lang="en-US" altLang="en-US">
                <a:cs typeface="Arial" charset="0"/>
              </a:rPr>
              <a:t> After the first frame has been sent.</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494" y="2534856"/>
            <a:ext cx="4224900" cy="396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979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a:cs typeface="Arial" charset="0"/>
              </a:rPr>
              <a:t>Sliding Window Protocols (6)</a:t>
            </a:r>
          </a:p>
        </p:txBody>
      </p:sp>
      <p:sp>
        <p:nvSpPr>
          <p:cNvPr id="36867" name="Content Placeholder 2"/>
          <p:cNvSpPr>
            <a:spLocks noGrp="1"/>
          </p:cNvSpPr>
          <p:nvPr>
            <p:ph idx="1"/>
          </p:nvPr>
        </p:nvSpPr>
        <p:spPr>
          <a:xfrm>
            <a:off x="0" y="5334000"/>
            <a:ext cx="9906000" cy="1143000"/>
          </a:xfrm>
        </p:spPr>
        <p:txBody>
          <a:bodyPr>
            <a:normAutofit fontScale="92500" lnSpcReduction="10000"/>
          </a:bodyPr>
          <a:lstStyle/>
          <a:p>
            <a:pPr marL="0" indent="0" algn="ctr" eaLnBrk="1" hangingPunct="1">
              <a:buFontTx/>
              <a:buNone/>
            </a:pPr>
            <a:r>
              <a:rPr lang="en-US" altLang="en-US" dirty="0">
                <a:cs typeface="Arial" charset="0"/>
              </a:rPr>
              <a:t>A sliding window of size 1, with a 3-bit sequence number</a:t>
            </a:r>
          </a:p>
          <a:p>
            <a:pPr marL="0" indent="0" algn="ctr" eaLnBrk="1" hangingPunct="1">
              <a:buFontTx/>
              <a:buNone/>
            </a:pPr>
            <a:r>
              <a:rPr lang="en-US" altLang="en-US" dirty="0">
                <a:solidFill>
                  <a:srgbClr val="0033CC"/>
                </a:solidFill>
                <a:cs typeface="Arial" charset="0"/>
              </a:rPr>
              <a:t>(c) </a:t>
            </a:r>
            <a:r>
              <a:rPr lang="en-US" altLang="en-US" dirty="0">
                <a:cs typeface="Arial" charset="0"/>
              </a:rPr>
              <a:t>After the first frame has been received. </a:t>
            </a:r>
            <a:r>
              <a:rPr lang="en-US" altLang="en-US" dirty="0">
                <a:solidFill>
                  <a:srgbClr val="0033CC"/>
                </a:solidFill>
                <a:cs typeface="Arial" charset="0"/>
              </a:rPr>
              <a:t>(d) </a:t>
            </a:r>
            <a:r>
              <a:rPr lang="en-US" altLang="en-US" dirty="0">
                <a:cs typeface="Arial" charset="0"/>
              </a:rPr>
              <a:t>After the first acknowledgement has been received.</a:t>
            </a: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0" y="1371600"/>
            <a:ext cx="3044544" cy="345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1371600"/>
            <a:ext cx="784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3429001"/>
            <a:ext cx="9286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762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906000" cy="914400"/>
          </a:xfrm>
        </p:spPr>
        <p:txBody>
          <a:bodyPr/>
          <a:lstStyle/>
          <a:p>
            <a:pPr eaLnBrk="1" hangingPunct="1"/>
            <a:r>
              <a:rPr lang="en-US" altLang="en-US">
                <a:cs typeface="Arial" charset="0"/>
              </a:rPr>
              <a:t>One-Bit Sliding Window Protocol (1)</a:t>
            </a:r>
          </a:p>
        </p:txBody>
      </p:sp>
      <p:sp>
        <p:nvSpPr>
          <p:cNvPr id="37891" name="Content Placeholder 2"/>
          <p:cNvSpPr>
            <a:spLocks noGrp="1"/>
          </p:cNvSpPr>
          <p:nvPr>
            <p:ph idx="1"/>
          </p:nvPr>
        </p:nvSpPr>
        <p:spPr>
          <a:xfrm>
            <a:off x="0" y="6019800"/>
            <a:ext cx="9906000" cy="533400"/>
          </a:xfrm>
        </p:spPr>
        <p:txBody>
          <a:bodyPr/>
          <a:lstStyle/>
          <a:p>
            <a:pPr algn="ctr" eaLnBrk="1" hangingPunct="1">
              <a:buFontTx/>
              <a:buNone/>
            </a:pPr>
            <a:r>
              <a:rPr lang="en-US" altLang="en-US">
                <a:cs typeface="Arial" charset="0"/>
              </a:rPr>
              <a:t>A 1-bit sliding window protocol.</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48" y="1325423"/>
            <a:ext cx="8800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4"/>
          <p:cNvSpPr txBox="1">
            <a:spLocks noChangeArrowheads="1"/>
          </p:cNvSpPr>
          <p:nvPr/>
        </p:nvSpPr>
        <p:spPr bwMode="auto">
          <a:xfrm>
            <a:off x="412750" y="52578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latin typeface="Gill Sans MT" panose="020B0502020104020203" pitchFamily="34" charset="0"/>
              </a:rPr>
              <a:t>. . .</a:t>
            </a:r>
          </a:p>
        </p:txBody>
      </p:sp>
    </p:spTree>
    <p:extLst>
      <p:ext uri="{BB962C8B-B14F-4D97-AF65-F5344CB8AC3E}">
        <p14:creationId xmlns:p14="http://schemas.microsoft.com/office/powerpoint/2010/main" val="24205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041400"/>
            <a:ext cx="4951281"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2"/>
          <p:cNvSpPr>
            <a:spLocks noGrp="1" noChangeArrowheads="1"/>
          </p:cNvSpPr>
          <p:nvPr>
            <p:ph type="title"/>
          </p:nvPr>
        </p:nvSpPr>
        <p:spPr>
          <a:xfrm>
            <a:off x="577850" y="228600"/>
            <a:ext cx="6691710" cy="1143000"/>
          </a:xfrm>
        </p:spPr>
        <p:txBody>
          <a:bodyPr/>
          <a:lstStyle/>
          <a:p>
            <a:pPr>
              <a:defRPr/>
            </a:pPr>
            <a:r>
              <a:rPr lang="en-US" dirty="0">
                <a:latin typeface="Gill Sans MT" charset="0"/>
                <a:cs typeface="+mj-cs"/>
              </a:rPr>
              <a:t>Link layer services</a:t>
            </a:r>
          </a:p>
        </p:txBody>
      </p:sp>
      <p:sp>
        <p:nvSpPr>
          <p:cNvPr id="6150" name="Rectangle 3"/>
          <p:cNvSpPr>
            <a:spLocks noGrp="1" noChangeArrowheads="1"/>
          </p:cNvSpPr>
          <p:nvPr>
            <p:ph type="body" idx="1"/>
          </p:nvPr>
        </p:nvSpPr>
        <p:spPr>
          <a:xfrm>
            <a:off x="524537" y="1419225"/>
            <a:ext cx="8420100" cy="4648200"/>
          </a:xfrm>
        </p:spPr>
        <p:txBody>
          <a:bodyPr/>
          <a:lstStyle/>
          <a:p>
            <a:pPr>
              <a:lnSpc>
                <a:spcPct val="75000"/>
              </a:lnSpc>
              <a:defRPr/>
            </a:pPr>
            <a:r>
              <a:rPr lang="en-US" i="1" dirty="0">
                <a:solidFill>
                  <a:srgbClr val="CC0000"/>
                </a:solidFill>
                <a:latin typeface="Gill Sans MT" charset="0"/>
                <a:cs typeface="+mn-cs"/>
              </a:rPr>
              <a:t>framing, link access:</a:t>
            </a:r>
            <a:r>
              <a:rPr lang="en-US" sz="3200" dirty="0">
                <a:latin typeface="Gill Sans MT" charset="0"/>
                <a:cs typeface="+mn-cs"/>
              </a:rPr>
              <a:t> </a:t>
            </a:r>
          </a:p>
          <a:p>
            <a:pPr lvl="1">
              <a:lnSpc>
                <a:spcPct val="75000"/>
              </a:lnSpc>
              <a:defRPr/>
            </a:pPr>
            <a:r>
              <a:rPr lang="en-US" dirty="0">
                <a:latin typeface="Gill Sans MT" charset="0"/>
              </a:rPr>
              <a:t>encapsulate datagram into frame, adding header, trailer</a:t>
            </a:r>
          </a:p>
          <a:p>
            <a:pPr lvl="1">
              <a:lnSpc>
                <a:spcPct val="75000"/>
              </a:lnSpc>
              <a:defRPr/>
            </a:pPr>
            <a:r>
              <a:rPr lang="en-US" dirty="0">
                <a:latin typeface="Gill Sans MT" charset="0"/>
              </a:rPr>
              <a:t>channel access if shared medium</a:t>
            </a:r>
          </a:p>
          <a:p>
            <a:pPr lvl="1">
              <a:lnSpc>
                <a:spcPct val="75000"/>
              </a:lnSpc>
              <a:defRPr/>
            </a:pPr>
            <a:r>
              <a:rPr lang="ja-JP" altLang="en-US" dirty="0">
                <a:latin typeface="Gill Sans MT" charset="0"/>
              </a:rPr>
              <a:t>“</a:t>
            </a:r>
            <a:r>
              <a:rPr lang="en-US" dirty="0">
                <a:latin typeface="Gill Sans MT" charset="0"/>
              </a:rPr>
              <a:t>MAC</a:t>
            </a:r>
            <a:r>
              <a:rPr lang="ja-JP" altLang="en-US" dirty="0">
                <a:latin typeface="Gill Sans MT" charset="0"/>
              </a:rPr>
              <a:t>”</a:t>
            </a:r>
            <a:r>
              <a:rPr lang="en-US" dirty="0">
                <a:latin typeface="Gill Sans MT" charset="0"/>
              </a:rPr>
              <a:t> addresses used in frame headers to identify source, destination  </a:t>
            </a:r>
          </a:p>
          <a:p>
            <a:pPr lvl="2">
              <a:lnSpc>
                <a:spcPct val="90000"/>
              </a:lnSpc>
              <a:defRPr/>
            </a:pPr>
            <a:r>
              <a:rPr lang="en-US" sz="2400" dirty="0">
                <a:latin typeface="Gill Sans MT" charset="0"/>
              </a:rPr>
              <a:t>different from IP address!</a:t>
            </a:r>
          </a:p>
          <a:p>
            <a:pPr>
              <a:lnSpc>
                <a:spcPct val="75000"/>
              </a:lnSpc>
              <a:defRPr/>
            </a:pPr>
            <a:r>
              <a:rPr lang="en-US" i="1" dirty="0">
                <a:solidFill>
                  <a:srgbClr val="CC0000"/>
                </a:solidFill>
                <a:latin typeface="Gill Sans MT" charset="0"/>
                <a:cs typeface="+mn-cs"/>
              </a:rPr>
              <a:t>reliable delivery between adjacent nodes</a:t>
            </a:r>
          </a:p>
          <a:p>
            <a:pPr lvl="1">
              <a:lnSpc>
                <a:spcPct val="75000"/>
              </a:lnSpc>
              <a:defRPr/>
            </a:pPr>
            <a:r>
              <a:rPr lang="en-US" dirty="0">
                <a:latin typeface="Gill Sans MT" charset="0"/>
              </a:rPr>
              <a:t>we learned how to do this in chapter 3</a:t>
            </a:r>
          </a:p>
          <a:p>
            <a:pPr lvl="1">
              <a:lnSpc>
                <a:spcPct val="75000"/>
              </a:lnSpc>
              <a:defRPr/>
            </a:pPr>
            <a:r>
              <a:rPr lang="en-US" dirty="0">
                <a:latin typeface="Gill Sans MT" charset="0"/>
              </a:rPr>
              <a:t>seldom used on </a:t>
            </a:r>
            <a:r>
              <a:rPr lang="en-US" dirty="0">
                <a:solidFill>
                  <a:srgbClr val="0070C0"/>
                </a:solidFill>
                <a:latin typeface="Gill Sans MT" charset="0"/>
              </a:rPr>
              <a:t>low bit-error link </a:t>
            </a:r>
            <a:r>
              <a:rPr lang="en-US" dirty="0">
                <a:latin typeface="Gill Sans MT" charset="0"/>
              </a:rPr>
              <a:t>(fiber, some twisted pair)</a:t>
            </a:r>
          </a:p>
          <a:p>
            <a:pPr lvl="1">
              <a:lnSpc>
                <a:spcPct val="75000"/>
              </a:lnSpc>
              <a:defRPr/>
            </a:pPr>
            <a:r>
              <a:rPr lang="en-US" dirty="0">
                <a:latin typeface="Gill Sans MT" charset="0"/>
              </a:rPr>
              <a:t>wireless links: </a:t>
            </a:r>
            <a:r>
              <a:rPr lang="en-US" dirty="0">
                <a:solidFill>
                  <a:srgbClr val="0070C0"/>
                </a:solidFill>
                <a:latin typeface="Gill Sans MT" charset="0"/>
              </a:rPr>
              <a:t>high error rates</a:t>
            </a:r>
          </a:p>
          <a:p>
            <a:pPr lvl="2">
              <a:lnSpc>
                <a:spcPct val="90000"/>
              </a:lnSpc>
              <a:defRPr/>
            </a:pPr>
            <a:r>
              <a:rPr lang="en-US" sz="2400" i="1" dirty="0">
                <a:solidFill>
                  <a:srgbClr val="CC0000"/>
                </a:solidFill>
                <a:latin typeface="Gill Sans MT" charset="0"/>
              </a:rPr>
              <a:t>Q:</a:t>
            </a:r>
            <a:r>
              <a:rPr lang="en-US" sz="2400" dirty="0">
                <a:latin typeface="Gill Sans MT" charset="0"/>
              </a:rPr>
              <a:t> why both link-level and end-end reliability?</a:t>
            </a:r>
          </a:p>
        </p:txBody>
      </p:sp>
      <p:sp>
        <p:nvSpPr>
          <p:cNvPr id="7"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6</a:t>
            </a:fld>
            <a:endParaRPr lang="en-US" sz="1200" dirty="0">
              <a:latin typeface="Tahoma" charset="0"/>
            </a:endParaRPr>
          </a:p>
        </p:txBody>
      </p:sp>
      <p:sp>
        <p:nvSpPr>
          <p:cNvPr id="8"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59335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906000" cy="914400"/>
          </a:xfrm>
        </p:spPr>
        <p:txBody>
          <a:bodyPr/>
          <a:lstStyle/>
          <a:p>
            <a:pPr eaLnBrk="1" hangingPunct="1"/>
            <a:r>
              <a:rPr lang="en-US" altLang="en-US">
                <a:latin typeface="Arial" charset="0"/>
                <a:cs typeface="Arial" charset="0"/>
              </a:rPr>
              <a:t>One-Bit Sliding Window Protocol (2)</a:t>
            </a:r>
          </a:p>
        </p:txBody>
      </p:sp>
      <p:sp>
        <p:nvSpPr>
          <p:cNvPr id="38915" name="Content Placeholder 2"/>
          <p:cNvSpPr>
            <a:spLocks noGrp="1"/>
          </p:cNvSpPr>
          <p:nvPr>
            <p:ph idx="1"/>
          </p:nvPr>
        </p:nvSpPr>
        <p:spPr>
          <a:xfrm>
            <a:off x="0" y="6019800"/>
            <a:ext cx="9906000" cy="533400"/>
          </a:xfrm>
        </p:spPr>
        <p:txBody>
          <a:bodyPr/>
          <a:lstStyle/>
          <a:p>
            <a:pPr algn="ctr" eaLnBrk="1" hangingPunct="1">
              <a:buFontTx/>
              <a:buNone/>
            </a:pPr>
            <a:r>
              <a:rPr lang="en-US" altLang="en-US">
                <a:latin typeface="Arial" charset="0"/>
                <a:cs typeface="Arial" charset="0"/>
              </a:rPr>
              <a:t>A 1-bit sliding window protocol.</a:t>
            </a:r>
          </a:p>
        </p:txBody>
      </p:sp>
      <p:sp>
        <p:nvSpPr>
          <p:cNvPr id="38916" name="TextBox 4"/>
          <p:cNvSpPr txBox="1">
            <a:spLocks noChangeArrowheads="1"/>
          </p:cNvSpPr>
          <p:nvPr/>
        </p:nvSpPr>
        <p:spPr bwMode="auto">
          <a:xfrm>
            <a:off x="660400" y="51054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60" y="1524000"/>
            <a:ext cx="8972154"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63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906000" cy="914400"/>
          </a:xfrm>
        </p:spPr>
        <p:txBody>
          <a:bodyPr/>
          <a:lstStyle/>
          <a:p>
            <a:pPr eaLnBrk="1" hangingPunct="1"/>
            <a:r>
              <a:rPr lang="en-US" altLang="en-US">
                <a:latin typeface="Arial" charset="0"/>
                <a:cs typeface="Arial" charset="0"/>
              </a:rPr>
              <a:t>One-Bit Sliding Window Protocol (3)</a:t>
            </a:r>
          </a:p>
        </p:txBody>
      </p:sp>
      <p:sp>
        <p:nvSpPr>
          <p:cNvPr id="39939" name="Content Placeholder 2"/>
          <p:cNvSpPr>
            <a:spLocks noGrp="1"/>
          </p:cNvSpPr>
          <p:nvPr>
            <p:ph idx="1"/>
          </p:nvPr>
        </p:nvSpPr>
        <p:spPr>
          <a:xfrm>
            <a:off x="0" y="6019800"/>
            <a:ext cx="9906000" cy="533400"/>
          </a:xfrm>
        </p:spPr>
        <p:txBody>
          <a:bodyPr/>
          <a:lstStyle/>
          <a:p>
            <a:pPr algn="ctr" eaLnBrk="1" hangingPunct="1">
              <a:buFontTx/>
              <a:buNone/>
            </a:pPr>
            <a:r>
              <a:rPr lang="en-US" altLang="en-US">
                <a:latin typeface="Arial" charset="0"/>
                <a:cs typeface="Arial" charset="0"/>
              </a:rPr>
              <a:t>A 1-bit sliding window protocol.</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8" y="2438400"/>
            <a:ext cx="966522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152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pPr eaLnBrk="1" hangingPunct="1"/>
            <a:r>
              <a:rPr lang="en-US" altLang="en-US">
                <a:latin typeface="Arial" charset="0"/>
                <a:cs typeface="Arial" charset="0"/>
              </a:rPr>
              <a:t>One-Bit Sliding Window Protocol (4)</a:t>
            </a:r>
          </a:p>
        </p:txBody>
      </p:sp>
      <p:sp>
        <p:nvSpPr>
          <p:cNvPr id="40963" name="Content Placeholder 2"/>
          <p:cNvSpPr>
            <a:spLocks noGrp="1"/>
          </p:cNvSpPr>
          <p:nvPr>
            <p:ph idx="1"/>
          </p:nvPr>
        </p:nvSpPr>
        <p:spPr>
          <a:xfrm>
            <a:off x="0" y="5105400"/>
            <a:ext cx="9906000" cy="1447800"/>
          </a:xfrm>
        </p:spPr>
        <p:txBody>
          <a:bodyPr/>
          <a:lstStyle/>
          <a:p>
            <a:pPr marL="0" indent="0" algn="ctr" eaLnBrk="1" hangingPunct="1">
              <a:buFontTx/>
              <a:buNone/>
            </a:pPr>
            <a:r>
              <a:rPr lang="en-US" altLang="en-US">
                <a:latin typeface="Arial" charset="0"/>
                <a:cs typeface="Arial" charset="0"/>
              </a:rPr>
              <a:t>Two scenarios for protocol 4. </a:t>
            </a:r>
            <a:r>
              <a:rPr lang="en-US" altLang="en-US">
                <a:solidFill>
                  <a:srgbClr val="0033CC"/>
                </a:solidFill>
                <a:latin typeface="Arial" charset="0"/>
                <a:cs typeface="Arial" charset="0"/>
              </a:rPr>
              <a:t>(a)</a:t>
            </a:r>
            <a:r>
              <a:rPr lang="en-US" altLang="en-US">
                <a:latin typeface="Arial" charset="0"/>
                <a:cs typeface="Arial" charset="0"/>
              </a:rPr>
              <a:t> Normal case. </a:t>
            </a:r>
            <a:r>
              <a:rPr lang="en-US" altLang="en-US">
                <a:solidFill>
                  <a:srgbClr val="0033CC"/>
                </a:solidFill>
                <a:latin typeface="Arial" charset="0"/>
                <a:cs typeface="Arial" charset="0"/>
              </a:rPr>
              <a:t>(b)</a:t>
            </a:r>
            <a:r>
              <a:rPr lang="en-US" altLang="en-US">
                <a:latin typeface="Arial" charset="0"/>
                <a:cs typeface="Arial" charset="0"/>
              </a:rPr>
              <a:t> Abnormal</a:t>
            </a:r>
          </a:p>
          <a:p>
            <a:pPr marL="0" indent="0" algn="ctr" eaLnBrk="1" hangingPunct="1">
              <a:buFontTx/>
              <a:buNone/>
            </a:pPr>
            <a:r>
              <a:rPr lang="en-US" altLang="en-US">
                <a:latin typeface="Arial" charset="0"/>
                <a:cs typeface="Arial" charset="0"/>
              </a:rPr>
              <a:t>case. The notation is (seq, ack, packet number). An asterisk indicates where a network layer accepts a packet</a:t>
            </a: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143000"/>
            <a:ext cx="8430419"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19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a:latin typeface="Arial" charset="0"/>
                <a:cs typeface="Arial" charset="0"/>
              </a:rPr>
              <a:t>Protocol Using Go-Back-N (3)</a:t>
            </a:r>
          </a:p>
        </p:txBody>
      </p:sp>
      <p:sp>
        <p:nvSpPr>
          <p:cNvPr id="44035"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go-back-n.</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57" y="1371600"/>
            <a:ext cx="935394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4"/>
          <p:cNvSpPr txBox="1">
            <a:spLocks noChangeArrowheads="1"/>
          </p:cNvSpPr>
          <p:nvPr/>
        </p:nvSpPr>
        <p:spPr bwMode="auto">
          <a:xfrm>
            <a:off x="660400" y="51054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spTree>
    <p:extLst>
      <p:ext uri="{BB962C8B-B14F-4D97-AF65-F5344CB8AC3E}">
        <p14:creationId xmlns:p14="http://schemas.microsoft.com/office/powerpoint/2010/main" val="1940692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a:latin typeface="Arial" charset="0"/>
                <a:cs typeface="Arial" charset="0"/>
              </a:rPr>
              <a:t>Protocol Using Go-Back-N (4)</a:t>
            </a:r>
          </a:p>
        </p:txBody>
      </p:sp>
      <p:sp>
        <p:nvSpPr>
          <p:cNvPr id="45059"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go-back-n.</a:t>
            </a:r>
          </a:p>
        </p:txBody>
      </p:sp>
      <p:sp>
        <p:nvSpPr>
          <p:cNvPr id="45060" name="TextBox 4"/>
          <p:cNvSpPr txBox="1">
            <a:spLocks noChangeArrowheads="1"/>
          </p:cNvSpPr>
          <p:nvPr/>
        </p:nvSpPr>
        <p:spPr bwMode="auto">
          <a:xfrm>
            <a:off x="577850" y="46482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450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17" y="1981200"/>
            <a:ext cx="8782977"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24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a:latin typeface="Arial" charset="0"/>
                <a:cs typeface="Arial" charset="0"/>
              </a:rPr>
              <a:t>Protocol Using Go-Back-N (5)</a:t>
            </a:r>
          </a:p>
        </p:txBody>
      </p:sp>
      <p:sp>
        <p:nvSpPr>
          <p:cNvPr id="46083"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go-back-n.</a:t>
            </a:r>
          </a:p>
        </p:txBody>
      </p:sp>
      <p:sp>
        <p:nvSpPr>
          <p:cNvPr id="46084" name="TextBox 4"/>
          <p:cNvSpPr txBox="1">
            <a:spLocks noChangeArrowheads="1"/>
          </p:cNvSpPr>
          <p:nvPr/>
        </p:nvSpPr>
        <p:spPr bwMode="auto">
          <a:xfrm>
            <a:off x="577850" y="46482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06" y="1981200"/>
            <a:ext cx="9623954"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668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a:latin typeface="Arial" charset="0"/>
                <a:cs typeface="Arial" charset="0"/>
              </a:rPr>
              <a:t>Protocol Using Go-Back-N (6)</a:t>
            </a:r>
          </a:p>
        </p:txBody>
      </p:sp>
      <p:sp>
        <p:nvSpPr>
          <p:cNvPr id="47107"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go-back-n.</a:t>
            </a:r>
          </a:p>
        </p:txBody>
      </p:sp>
      <p:sp>
        <p:nvSpPr>
          <p:cNvPr id="47108" name="TextBox 4"/>
          <p:cNvSpPr txBox="1">
            <a:spLocks noChangeArrowheads="1"/>
          </p:cNvSpPr>
          <p:nvPr/>
        </p:nvSpPr>
        <p:spPr bwMode="auto">
          <a:xfrm>
            <a:off x="577850" y="46482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471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2200275"/>
            <a:ext cx="9238721"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468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a:latin typeface="Arial" charset="0"/>
                <a:cs typeface="Arial" charset="0"/>
              </a:rPr>
              <a:t>Protocol Using Go-Back-N (7)</a:t>
            </a:r>
          </a:p>
        </p:txBody>
      </p:sp>
      <p:sp>
        <p:nvSpPr>
          <p:cNvPr id="48131"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go-back-n.</a:t>
            </a:r>
          </a:p>
        </p:txBody>
      </p:sp>
      <p:sp>
        <p:nvSpPr>
          <p:cNvPr id="48132" name="TextBox 4"/>
          <p:cNvSpPr txBox="1">
            <a:spLocks noChangeArrowheads="1"/>
          </p:cNvSpPr>
          <p:nvPr/>
        </p:nvSpPr>
        <p:spPr bwMode="auto">
          <a:xfrm>
            <a:off x="577850" y="51816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481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1" y="1219201"/>
            <a:ext cx="9235281"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675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a:latin typeface="Arial" charset="0"/>
                <a:cs typeface="Arial" charset="0"/>
              </a:rPr>
              <a:t>Protocol Using Go-Back-N (8)</a:t>
            </a:r>
          </a:p>
        </p:txBody>
      </p:sp>
      <p:sp>
        <p:nvSpPr>
          <p:cNvPr id="49155"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go-back-n.</a:t>
            </a:r>
          </a:p>
        </p:txBody>
      </p:sp>
      <p:sp>
        <p:nvSpPr>
          <p:cNvPr id="49156" name="TextBox 4"/>
          <p:cNvSpPr txBox="1">
            <a:spLocks noChangeArrowheads="1"/>
          </p:cNvSpPr>
          <p:nvPr/>
        </p:nvSpPr>
        <p:spPr bwMode="auto">
          <a:xfrm>
            <a:off x="577850" y="53340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066800"/>
            <a:ext cx="842182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04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a:latin typeface="Arial" charset="0"/>
                <a:cs typeface="Arial" charset="0"/>
              </a:rPr>
              <a:t>Protocol Using Go-Back-N (9)</a:t>
            </a:r>
          </a:p>
        </p:txBody>
      </p:sp>
      <p:sp>
        <p:nvSpPr>
          <p:cNvPr id="50179"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go-back-n.</a:t>
            </a:r>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1" y="2438401"/>
            <a:ext cx="6800056"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81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39" y="1028700"/>
            <a:ext cx="643718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3"/>
          <p:cNvSpPr>
            <a:spLocks noGrp="1" noChangeArrowheads="1"/>
          </p:cNvSpPr>
          <p:nvPr>
            <p:ph type="body" idx="1"/>
          </p:nvPr>
        </p:nvSpPr>
        <p:spPr>
          <a:xfrm>
            <a:off x="565812" y="1563688"/>
            <a:ext cx="8420100" cy="4926272"/>
          </a:xfrm>
        </p:spPr>
        <p:txBody>
          <a:bodyPr/>
          <a:lstStyle/>
          <a:p>
            <a:pPr>
              <a:defRPr/>
            </a:pPr>
            <a:r>
              <a:rPr lang="en-US" i="1" dirty="0">
                <a:solidFill>
                  <a:srgbClr val="CC0000"/>
                </a:solidFill>
                <a:latin typeface="Gill Sans MT" charset="0"/>
                <a:cs typeface="+mn-cs"/>
              </a:rPr>
              <a:t>flow control:</a:t>
            </a:r>
            <a:r>
              <a:rPr lang="en-US" dirty="0">
                <a:solidFill>
                  <a:srgbClr val="CC0000"/>
                </a:solidFill>
                <a:latin typeface="Gill Sans MT" charset="0"/>
                <a:cs typeface="+mn-cs"/>
              </a:rPr>
              <a:t> </a:t>
            </a:r>
          </a:p>
          <a:p>
            <a:pPr lvl="1">
              <a:defRPr/>
            </a:pPr>
            <a:r>
              <a:rPr lang="en-US" sz="2000" dirty="0">
                <a:latin typeface="Gill Sans MT" charset="0"/>
              </a:rPr>
              <a:t>pacing between adjacent sending and receiving nodes</a:t>
            </a:r>
            <a:endParaRPr lang="en-US" dirty="0">
              <a:latin typeface="Gill Sans MT" charset="0"/>
            </a:endParaRPr>
          </a:p>
          <a:p>
            <a:pPr>
              <a:defRPr/>
            </a:pPr>
            <a:r>
              <a:rPr lang="en-US" i="1" dirty="0">
                <a:solidFill>
                  <a:srgbClr val="CC0000"/>
                </a:solidFill>
                <a:latin typeface="Gill Sans MT" charset="0"/>
                <a:cs typeface="+mn-cs"/>
              </a:rPr>
              <a:t>error detection</a:t>
            </a:r>
            <a:r>
              <a:rPr lang="en-US" dirty="0">
                <a:solidFill>
                  <a:srgbClr val="CC0000"/>
                </a:solidFill>
                <a:latin typeface="Gill Sans MT" charset="0"/>
                <a:cs typeface="+mn-cs"/>
              </a:rPr>
              <a:t>: </a:t>
            </a:r>
          </a:p>
          <a:p>
            <a:pPr lvl="1">
              <a:defRPr/>
            </a:pPr>
            <a:r>
              <a:rPr lang="en-US" sz="2000" dirty="0">
                <a:latin typeface="Gill Sans MT" charset="0"/>
              </a:rPr>
              <a:t>errors caused by signal attenuation, noise. </a:t>
            </a:r>
          </a:p>
          <a:p>
            <a:pPr lvl="1">
              <a:defRPr/>
            </a:pPr>
            <a:r>
              <a:rPr lang="en-US" sz="2000" dirty="0">
                <a:latin typeface="Gill Sans MT" charset="0"/>
              </a:rPr>
              <a:t>receiver detects presence of errors: </a:t>
            </a:r>
          </a:p>
          <a:p>
            <a:pPr lvl="2">
              <a:defRPr/>
            </a:pPr>
            <a:r>
              <a:rPr lang="en-US" dirty="0">
                <a:latin typeface="Gill Sans MT" charset="0"/>
              </a:rPr>
              <a:t>signals sender for </a:t>
            </a:r>
            <a:r>
              <a:rPr lang="en-US" dirty="0">
                <a:solidFill>
                  <a:srgbClr val="0070C0"/>
                </a:solidFill>
                <a:latin typeface="Gill Sans MT" charset="0"/>
              </a:rPr>
              <a:t>retransmission</a:t>
            </a:r>
            <a:r>
              <a:rPr lang="en-US" dirty="0">
                <a:latin typeface="Gill Sans MT" charset="0"/>
              </a:rPr>
              <a:t> or </a:t>
            </a:r>
            <a:r>
              <a:rPr lang="en-US" dirty="0">
                <a:solidFill>
                  <a:srgbClr val="0070C0"/>
                </a:solidFill>
                <a:latin typeface="Gill Sans MT" charset="0"/>
              </a:rPr>
              <a:t>drops</a:t>
            </a:r>
            <a:r>
              <a:rPr lang="en-US" dirty="0">
                <a:latin typeface="Gill Sans MT" charset="0"/>
              </a:rPr>
              <a:t> frame </a:t>
            </a:r>
          </a:p>
          <a:p>
            <a:pPr>
              <a:defRPr/>
            </a:pPr>
            <a:r>
              <a:rPr lang="en-US" i="1" dirty="0">
                <a:solidFill>
                  <a:srgbClr val="CC0000"/>
                </a:solidFill>
                <a:latin typeface="Gill Sans MT" charset="0"/>
                <a:cs typeface="+mn-cs"/>
              </a:rPr>
              <a:t>error correction:</a:t>
            </a:r>
            <a:r>
              <a:rPr lang="en-US" dirty="0">
                <a:latin typeface="Gill Sans MT" charset="0"/>
                <a:cs typeface="+mn-cs"/>
              </a:rPr>
              <a:t> </a:t>
            </a:r>
          </a:p>
          <a:p>
            <a:pPr lvl="1">
              <a:defRPr/>
            </a:pPr>
            <a:r>
              <a:rPr lang="en-US" sz="2000" dirty="0">
                <a:latin typeface="Gill Sans MT" charset="0"/>
              </a:rPr>
              <a:t>receiver identifies </a:t>
            </a:r>
            <a:r>
              <a:rPr lang="en-US" sz="2000" i="1" dirty="0">
                <a:latin typeface="Gill Sans MT" charset="0"/>
              </a:rPr>
              <a:t>and</a:t>
            </a:r>
            <a:r>
              <a:rPr lang="en-US" sz="2000" i="1" dirty="0">
                <a:solidFill>
                  <a:srgbClr val="0070C0"/>
                </a:solidFill>
                <a:latin typeface="Gill Sans MT" charset="0"/>
              </a:rPr>
              <a:t> corrects</a:t>
            </a:r>
            <a:r>
              <a:rPr lang="en-US" sz="2000" dirty="0">
                <a:solidFill>
                  <a:srgbClr val="0070C0"/>
                </a:solidFill>
                <a:latin typeface="Gill Sans MT" charset="0"/>
              </a:rPr>
              <a:t> </a:t>
            </a:r>
            <a:r>
              <a:rPr lang="en-US" sz="2000" dirty="0">
                <a:latin typeface="Gill Sans MT" charset="0"/>
              </a:rPr>
              <a:t>bit error(s) without resorting to retransmission</a:t>
            </a:r>
            <a:endParaRPr lang="en-US" dirty="0">
              <a:latin typeface="Gill Sans MT" charset="0"/>
            </a:endParaRPr>
          </a:p>
          <a:p>
            <a:pPr>
              <a:defRPr/>
            </a:pPr>
            <a:r>
              <a:rPr lang="en-US" i="1" dirty="0">
                <a:solidFill>
                  <a:srgbClr val="CC0000"/>
                </a:solidFill>
                <a:latin typeface="Gill Sans MT" charset="0"/>
                <a:cs typeface="+mn-cs"/>
              </a:rPr>
              <a:t>half-duplex </a:t>
            </a:r>
            <a:r>
              <a:rPr lang="en-US" i="1" dirty="0">
                <a:latin typeface="Gill Sans MT" charset="0"/>
                <a:cs typeface="+mn-cs"/>
              </a:rPr>
              <a:t>and</a:t>
            </a:r>
            <a:r>
              <a:rPr lang="en-US" i="1" dirty="0">
                <a:solidFill>
                  <a:srgbClr val="CC0000"/>
                </a:solidFill>
                <a:latin typeface="Gill Sans MT" charset="0"/>
                <a:cs typeface="+mn-cs"/>
              </a:rPr>
              <a:t> full-duplex</a:t>
            </a:r>
            <a:endParaRPr lang="en-US" dirty="0">
              <a:solidFill>
                <a:srgbClr val="CC0000"/>
              </a:solidFill>
              <a:latin typeface="Gill Sans MT" charset="0"/>
              <a:cs typeface="+mn-cs"/>
            </a:endParaRPr>
          </a:p>
          <a:p>
            <a:pPr lvl="1">
              <a:defRPr/>
            </a:pPr>
            <a:r>
              <a:rPr lang="en-US" sz="2000" dirty="0">
                <a:latin typeface="Gill Sans MT" charset="0"/>
              </a:rPr>
              <a:t>For </a:t>
            </a:r>
            <a:r>
              <a:rPr lang="en-US" sz="2000" dirty="0">
                <a:solidFill>
                  <a:srgbClr val="0070C0"/>
                </a:solidFill>
                <a:latin typeface="Gill Sans MT" charset="0"/>
              </a:rPr>
              <a:t>half-duplex</a:t>
            </a:r>
            <a:r>
              <a:rPr lang="en-US" sz="2000" dirty="0">
                <a:latin typeface="Gill Sans MT" charset="0"/>
              </a:rPr>
              <a:t>, nodes at both ends of link can transmit, but not at same time</a:t>
            </a:r>
          </a:p>
          <a:p>
            <a:pPr lvl="1">
              <a:defRPr/>
            </a:pPr>
            <a:r>
              <a:rPr lang="en-US" dirty="0">
                <a:solidFill>
                  <a:srgbClr val="0070C0"/>
                </a:solidFill>
                <a:latin typeface="Gill Sans MT" charset="0"/>
              </a:rPr>
              <a:t>Full-duplex</a:t>
            </a:r>
            <a:r>
              <a:rPr lang="en-US" dirty="0">
                <a:latin typeface="Gill Sans MT" charset="0"/>
              </a:rPr>
              <a:t>: both nodes can send at the same time</a:t>
            </a:r>
          </a:p>
        </p:txBody>
      </p:sp>
      <p:sp>
        <p:nvSpPr>
          <p:cNvPr id="7174" name="Rectangle 6"/>
          <p:cNvSpPr>
            <a:spLocks noGrp="1" noChangeArrowheads="1"/>
          </p:cNvSpPr>
          <p:nvPr>
            <p:ph type="title"/>
          </p:nvPr>
        </p:nvSpPr>
        <p:spPr>
          <a:xfrm>
            <a:off x="577850" y="228600"/>
            <a:ext cx="6691710" cy="1143000"/>
          </a:xfrm>
        </p:spPr>
        <p:txBody>
          <a:bodyPr/>
          <a:lstStyle/>
          <a:p>
            <a:pPr>
              <a:defRPr/>
            </a:pPr>
            <a:r>
              <a:rPr lang="en-US" dirty="0">
                <a:latin typeface="Gill Sans MT" charset="0"/>
                <a:cs typeface="+mj-cs"/>
              </a:rPr>
              <a:t>Link layer services (more)</a:t>
            </a:r>
          </a:p>
        </p:txBody>
      </p:sp>
      <p:sp>
        <p:nvSpPr>
          <p:cNvPr id="7"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7</a:t>
            </a:fld>
            <a:endParaRPr lang="en-US" sz="1200" dirty="0">
              <a:latin typeface="Tahoma" charset="0"/>
            </a:endParaRPr>
          </a:p>
        </p:txBody>
      </p:sp>
      <p:sp>
        <p:nvSpPr>
          <p:cNvPr id="8"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2042749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a:latin typeface="Arial" charset="0"/>
                <a:cs typeface="Arial" charset="0"/>
              </a:rPr>
              <a:t>Protocol Using Go-Back-N (10)</a:t>
            </a:r>
          </a:p>
        </p:txBody>
      </p:sp>
      <p:sp>
        <p:nvSpPr>
          <p:cNvPr id="51203" name="Content Placeholder 2"/>
          <p:cNvSpPr>
            <a:spLocks noGrp="1"/>
          </p:cNvSpPr>
          <p:nvPr>
            <p:ph idx="1"/>
          </p:nvPr>
        </p:nvSpPr>
        <p:spPr>
          <a:xfrm>
            <a:off x="0" y="5562600"/>
            <a:ext cx="9906000" cy="838200"/>
          </a:xfrm>
        </p:spPr>
        <p:txBody>
          <a:bodyPr/>
          <a:lstStyle/>
          <a:p>
            <a:pPr algn="ctr" eaLnBrk="1" hangingPunct="1">
              <a:buFontTx/>
              <a:buNone/>
            </a:pPr>
            <a:r>
              <a:rPr lang="en-US" altLang="en-US">
                <a:latin typeface="Arial" charset="0"/>
                <a:cs typeface="Arial" charset="0"/>
              </a:rPr>
              <a:t>Simulation of multiple timers in software. </a:t>
            </a:r>
            <a:r>
              <a:rPr lang="en-US" altLang="en-US">
                <a:solidFill>
                  <a:srgbClr val="0033CC"/>
                </a:solidFill>
                <a:latin typeface="Arial" charset="0"/>
                <a:cs typeface="Arial" charset="0"/>
              </a:rPr>
              <a:t>(a) </a:t>
            </a:r>
            <a:r>
              <a:rPr lang="en-US" altLang="en-US">
                <a:latin typeface="Arial" charset="0"/>
                <a:cs typeface="Arial" charset="0"/>
              </a:rPr>
              <a:t>The queued</a:t>
            </a:r>
            <a:br>
              <a:rPr lang="en-US" altLang="en-US">
                <a:latin typeface="Arial" charset="0"/>
                <a:cs typeface="Arial" charset="0"/>
              </a:rPr>
            </a:br>
            <a:r>
              <a:rPr lang="en-US" altLang="en-US">
                <a:latin typeface="Arial" charset="0"/>
                <a:cs typeface="Arial" charset="0"/>
              </a:rPr>
              <a:t>timeouts  </a:t>
            </a:r>
            <a:r>
              <a:rPr lang="en-US" altLang="en-US">
                <a:solidFill>
                  <a:srgbClr val="0033CC"/>
                </a:solidFill>
                <a:latin typeface="Arial" charset="0"/>
                <a:cs typeface="Arial" charset="0"/>
              </a:rPr>
              <a:t>(b) </a:t>
            </a:r>
            <a:r>
              <a:rPr lang="en-US" altLang="en-US">
                <a:latin typeface="Arial" charset="0"/>
                <a:cs typeface="Arial" charset="0"/>
              </a:rPr>
              <a:t>The situation after the first timeout has expired.</a:t>
            </a: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54" y="1752600"/>
            <a:ext cx="924044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6711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pPr eaLnBrk="1" hangingPunct="1"/>
            <a:r>
              <a:rPr lang="en-US" altLang="en-US" dirty="0">
                <a:latin typeface="Arial" charset="0"/>
                <a:cs typeface="Arial" charset="0"/>
              </a:rPr>
              <a:t>Protocol Using Selective Repeat (2)</a:t>
            </a:r>
          </a:p>
        </p:txBody>
      </p:sp>
      <p:sp>
        <p:nvSpPr>
          <p:cNvPr id="52227"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selective repeat.</a:t>
            </a: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17" y="1447801"/>
            <a:ext cx="9319552"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4"/>
          <p:cNvSpPr txBox="1">
            <a:spLocks noChangeArrowheads="1"/>
          </p:cNvSpPr>
          <p:nvPr/>
        </p:nvSpPr>
        <p:spPr bwMode="auto">
          <a:xfrm>
            <a:off x="412750" y="51816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spTree>
    <p:extLst>
      <p:ext uri="{BB962C8B-B14F-4D97-AF65-F5344CB8AC3E}">
        <p14:creationId xmlns:p14="http://schemas.microsoft.com/office/powerpoint/2010/main" val="26907085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pPr eaLnBrk="1" hangingPunct="1"/>
            <a:r>
              <a:rPr lang="en-US" altLang="en-US" dirty="0">
                <a:latin typeface="Arial" charset="0"/>
                <a:cs typeface="Arial" charset="0"/>
              </a:rPr>
              <a:t>Protocol Using Selective Repeat (3)</a:t>
            </a:r>
          </a:p>
        </p:txBody>
      </p:sp>
      <p:sp>
        <p:nvSpPr>
          <p:cNvPr id="53251"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selective repeat.</a:t>
            </a:r>
          </a:p>
        </p:txBody>
      </p:sp>
      <p:sp>
        <p:nvSpPr>
          <p:cNvPr id="53252" name="TextBox 4"/>
          <p:cNvSpPr txBox="1">
            <a:spLocks noChangeArrowheads="1"/>
          </p:cNvSpPr>
          <p:nvPr/>
        </p:nvSpPr>
        <p:spPr bwMode="auto">
          <a:xfrm>
            <a:off x="412750" y="51816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532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93" y="2181226"/>
            <a:ext cx="9415859"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573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pPr eaLnBrk="1" hangingPunct="1"/>
            <a:r>
              <a:rPr lang="en-US" altLang="en-US" dirty="0">
                <a:latin typeface="Arial" charset="0"/>
                <a:cs typeface="Arial" charset="0"/>
              </a:rPr>
              <a:t>Protocol Using Selective Repeat (4)</a:t>
            </a:r>
          </a:p>
        </p:txBody>
      </p:sp>
      <p:sp>
        <p:nvSpPr>
          <p:cNvPr id="54275"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selective repeat.</a:t>
            </a:r>
          </a:p>
        </p:txBody>
      </p:sp>
      <p:sp>
        <p:nvSpPr>
          <p:cNvPr id="54276" name="TextBox 4"/>
          <p:cNvSpPr txBox="1">
            <a:spLocks noChangeArrowheads="1"/>
          </p:cNvSpPr>
          <p:nvPr/>
        </p:nvSpPr>
        <p:spPr bwMode="auto">
          <a:xfrm>
            <a:off x="412750" y="51816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542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27" y="2085976"/>
            <a:ext cx="962567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4123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pPr eaLnBrk="1" hangingPunct="1"/>
            <a:r>
              <a:rPr lang="en-US" altLang="en-US" dirty="0">
                <a:latin typeface="Arial" charset="0"/>
                <a:cs typeface="Arial" charset="0"/>
              </a:rPr>
              <a:t>Protocol Using Selective Repeat (5)</a:t>
            </a:r>
          </a:p>
        </p:txBody>
      </p:sp>
      <p:sp>
        <p:nvSpPr>
          <p:cNvPr id="55299"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selective repeat.</a:t>
            </a:r>
          </a:p>
        </p:txBody>
      </p:sp>
      <p:sp>
        <p:nvSpPr>
          <p:cNvPr id="55300" name="TextBox 4"/>
          <p:cNvSpPr txBox="1">
            <a:spLocks noChangeArrowheads="1"/>
          </p:cNvSpPr>
          <p:nvPr/>
        </p:nvSpPr>
        <p:spPr bwMode="auto">
          <a:xfrm>
            <a:off x="495300" y="41148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553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86" y="2209800"/>
            <a:ext cx="962051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132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r>
              <a:rPr lang="en-US" altLang="en-US" dirty="0">
                <a:latin typeface="Arial" charset="0"/>
                <a:cs typeface="Arial" charset="0"/>
              </a:rPr>
              <a:t>Protocol Using Selective Repeat (6)</a:t>
            </a:r>
          </a:p>
        </p:txBody>
      </p:sp>
      <p:sp>
        <p:nvSpPr>
          <p:cNvPr id="56323"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selective repeat.</a:t>
            </a:r>
          </a:p>
        </p:txBody>
      </p:sp>
      <p:sp>
        <p:nvSpPr>
          <p:cNvPr id="56324" name="TextBox 4"/>
          <p:cNvSpPr txBox="1">
            <a:spLocks noChangeArrowheads="1"/>
          </p:cNvSpPr>
          <p:nvPr/>
        </p:nvSpPr>
        <p:spPr bwMode="auto">
          <a:xfrm>
            <a:off x="495300" y="42672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563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49" y="1981201"/>
            <a:ext cx="980625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641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pPr eaLnBrk="1" hangingPunct="1"/>
            <a:r>
              <a:rPr lang="en-US" altLang="en-US" dirty="0">
                <a:latin typeface="Arial" charset="0"/>
                <a:cs typeface="Arial" charset="0"/>
              </a:rPr>
              <a:t>Protocol Using Selective Repeat (7)</a:t>
            </a:r>
          </a:p>
        </p:txBody>
      </p:sp>
      <p:sp>
        <p:nvSpPr>
          <p:cNvPr id="57347"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selective repeat.</a:t>
            </a:r>
          </a:p>
        </p:txBody>
      </p:sp>
      <p:sp>
        <p:nvSpPr>
          <p:cNvPr id="57348" name="TextBox 4"/>
          <p:cNvSpPr txBox="1">
            <a:spLocks noChangeArrowheads="1"/>
          </p:cNvSpPr>
          <p:nvPr/>
        </p:nvSpPr>
        <p:spPr bwMode="auto">
          <a:xfrm>
            <a:off x="495300" y="42672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573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40" y="1981200"/>
            <a:ext cx="957236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0261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pPr eaLnBrk="1" hangingPunct="1"/>
            <a:r>
              <a:rPr lang="en-US" altLang="en-US">
                <a:latin typeface="Arial" charset="0"/>
                <a:cs typeface="Arial" charset="0"/>
              </a:rPr>
              <a:t>Protocol Using Selective Repeat (7)</a:t>
            </a:r>
          </a:p>
        </p:txBody>
      </p:sp>
      <p:sp>
        <p:nvSpPr>
          <p:cNvPr id="58371"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selective repeat.</a:t>
            </a:r>
          </a:p>
        </p:txBody>
      </p:sp>
      <p:sp>
        <p:nvSpPr>
          <p:cNvPr id="58372" name="TextBox 4"/>
          <p:cNvSpPr txBox="1">
            <a:spLocks noChangeArrowheads="1"/>
          </p:cNvSpPr>
          <p:nvPr/>
        </p:nvSpPr>
        <p:spPr bwMode="auto">
          <a:xfrm>
            <a:off x="577850" y="44958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583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59" y="2152651"/>
            <a:ext cx="9350507"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2281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pPr eaLnBrk="1" hangingPunct="1"/>
            <a:r>
              <a:rPr lang="en-US" altLang="en-US">
                <a:latin typeface="Arial" charset="0"/>
                <a:cs typeface="Arial" charset="0"/>
              </a:rPr>
              <a:t>Protocol Using Selective Repeat (8)</a:t>
            </a:r>
          </a:p>
        </p:txBody>
      </p:sp>
      <p:sp>
        <p:nvSpPr>
          <p:cNvPr id="59395"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selective repeat.</a:t>
            </a:r>
          </a:p>
        </p:txBody>
      </p:sp>
      <p:sp>
        <p:nvSpPr>
          <p:cNvPr id="59396" name="TextBox 4"/>
          <p:cNvSpPr txBox="1">
            <a:spLocks noChangeArrowheads="1"/>
          </p:cNvSpPr>
          <p:nvPr/>
        </p:nvSpPr>
        <p:spPr bwMode="auto">
          <a:xfrm>
            <a:off x="577850" y="4495801"/>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AutoNum type="alphaLcParenR"/>
              <a:defRPr sz="2400">
                <a:solidFill>
                  <a:schemeClr val="tx1"/>
                </a:solidFill>
                <a:latin typeface="Arial" charset="0"/>
                <a:cs typeface="Arial" charset="0"/>
              </a:defRPr>
            </a:lvl1pPr>
            <a:lvl2pPr marL="742950" indent="-285750" eaLnBrk="0" hangingPunct="0">
              <a:spcBef>
                <a:spcPct val="20000"/>
              </a:spcBef>
              <a:buClr>
                <a:schemeClr val="accent2"/>
              </a:buClr>
              <a:buChar char="–"/>
              <a:defRPr sz="2000">
                <a:solidFill>
                  <a:schemeClr val="tx1"/>
                </a:solidFill>
                <a:latin typeface="Arial" charset="0"/>
                <a:cs typeface="Arial" charset="0"/>
              </a:defRPr>
            </a:lvl2pPr>
            <a:lvl3pPr marL="1143000" indent="-228600" eaLnBrk="0" hangingPunct="0">
              <a:spcBef>
                <a:spcPct val="20000"/>
              </a:spcBef>
              <a:buClr>
                <a:schemeClr val="accent2"/>
              </a:buClr>
              <a:buChar char="•"/>
              <a:defRPr sz="2400">
                <a:solidFill>
                  <a:schemeClr val="tx1"/>
                </a:solidFill>
                <a:latin typeface="Times New Roman" pitchFamily="18" charset="0"/>
                <a:cs typeface="Arial" charset="0"/>
              </a:defRPr>
            </a:lvl3pPr>
            <a:lvl4pPr marL="1600200" indent="-228600" eaLnBrk="0" hangingPunct="0">
              <a:spcBef>
                <a:spcPct val="20000"/>
              </a:spcBef>
              <a:buClr>
                <a:schemeClr val="accent2"/>
              </a:buClr>
              <a:buChar char="–"/>
              <a:defRPr sz="2000">
                <a:solidFill>
                  <a:schemeClr val="tx1"/>
                </a:solidFill>
                <a:latin typeface="Times New Roman" pitchFamily="18" charset="0"/>
                <a:cs typeface="Arial" charset="0"/>
              </a:defRPr>
            </a:lvl4pPr>
            <a:lvl5pPr marL="2057400" indent="-228600" eaLnBrk="0" hangingPunct="0">
              <a:spcBef>
                <a:spcPct val="20000"/>
              </a:spcBef>
              <a:buClr>
                <a:schemeClr val="accent2"/>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itchFamily="18" charset="0"/>
                <a:cs typeface="Arial" charset="0"/>
              </a:defRPr>
            </a:lvl9pPr>
          </a:lstStyle>
          <a:p>
            <a:pPr eaLnBrk="1" hangingPunct="1">
              <a:spcBef>
                <a:spcPct val="0"/>
              </a:spcBef>
              <a:buClrTx/>
              <a:buFontTx/>
              <a:buNone/>
            </a:pPr>
            <a:r>
              <a:rPr lang="en-US" altLang="en-US" sz="2800"/>
              <a:t>. . .</a:t>
            </a:r>
          </a:p>
        </p:txBody>
      </p:sp>
      <p:pic>
        <p:nvPicPr>
          <p:cNvPr id="593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67" y="1905000"/>
            <a:ext cx="9481211"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689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pPr eaLnBrk="1" hangingPunct="1"/>
            <a:r>
              <a:rPr lang="en-US" altLang="en-US">
                <a:latin typeface="Arial" charset="0"/>
                <a:cs typeface="Arial" charset="0"/>
              </a:rPr>
              <a:t>Protocol Using Selective Repeat (9)</a:t>
            </a:r>
          </a:p>
        </p:txBody>
      </p:sp>
      <p:sp>
        <p:nvSpPr>
          <p:cNvPr id="60419" name="Content Placeholder 2"/>
          <p:cNvSpPr>
            <a:spLocks noGrp="1"/>
          </p:cNvSpPr>
          <p:nvPr>
            <p:ph idx="1"/>
          </p:nvPr>
        </p:nvSpPr>
        <p:spPr/>
        <p:txBody>
          <a:bodyPr/>
          <a:lstStyle/>
          <a:p>
            <a:pPr algn="ctr" eaLnBrk="1" hangingPunct="1">
              <a:buFontTx/>
              <a:buNone/>
            </a:pPr>
            <a:r>
              <a:rPr lang="en-US" altLang="en-US">
                <a:latin typeface="Arial" charset="0"/>
                <a:cs typeface="Arial" charset="0"/>
              </a:rPr>
              <a:t>A sliding window protocol using selective repeat.</a:t>
            </a: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9" y="2286000"/>
            <a:ext cx="9814851"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45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68" name="Freeform 92"/>
          <p:cNvSpPr>
            <a:spLocks/>
          </p:cNvSpPr>
          <p:nvPr/>
        </p:nvSpPr>
        <p:spPr bwMode="auto">
          <a:xfrm>
            <a:off x="6127619" y="2616200"/>
            <a:ext cx="2500577" cy="3028950"/>
          </a:xfrm>
          <a:custGeom>
            <a:avLst/>
            <a:gdLst>
              <a:gd name="T0" fmla="*/ 0 w 1454"/>
              <a:gd name="T1" fmla="*/ 2743200 h 1908"/>
              <a:gd name="T2" fmla="*/ 31750 w 1454"/>
              <a:gd name="T3" fmla="*/ 2668588 h 1908"/>
              <a:gd name="T4" fmla="*/ 446088 w 1454"/>
              <a:gd name="T5" fmla="*/ 0 h 1908"/>
              <a:gd name="T6" fmla="*/ 1978025 w 1454"/>
              <a:gd name="T7" fmla="*/ 477838 h 1908"/>
              <a:gd name="T8" fmla="*/ 2308225 w 1454"/>
              <a:gd name="T9" fmla="*/ 2370138 h 1908"/>
              <a:gd name="T10" fmla="*/ 393700 w 1454"/>
              <a:gd name="T11" fmla="*/ 3028950 h 1908"/>
              <a:gd name="T12" fmla="*/ 0 w 1454"/>
              <a:gd name="T13" fmla="*/ 2743200 h 19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4" h="1908">
                <a:moveTo>
                  <a:pt x="0" y="1728"/>
                </a:moveTo>
                <a:cubicBezTo>
                  <a:pt x="15" y="1684"/>
                  <a:pt x="4" y="1697"/>
                  <a:pt x="20" y="1681"/>
                </a:cubicBezTo>
                <a:lnTo>
                  <a:pt x="281" y="0"/>
                </a:lnTo>
                <a:lnTo>
                  <a:pt x="1246" y="301"/>
                </a:lnTo>
                <a:lnTo>
                  <a:pt x="1454" y="1493"/>
                </a:lnTo>
                <a:lnTo>
                  <a:pt x="248" y="1908"/>
                </a:lnTo>
                <a:lnTo>
                  <a:pt x="0" y="1728"/>
                </a:lnTo>
                <a:close/>
              </a:path>
            </a:pathLst>
          </a:custGeom>
          <a:gradFill rotWithShape="1">
            <a:gsLst>
              <a:gs pos="0">
                <a:srgbClr val="000099"/>
              </a:gs>
              <a:gs pos="50000">
                <a:schemeClr val="bg1"/>
              </a:gs>
              <a:gs pos="100000">
                <a:srgbClr val="000099"/>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dirty="0">
              <a:cs typeface="+mn-cs"/>
            </a:endParaRPr>
          </a:p>
        </p:txBody>
      </p:sp>
      <p:pic>
        <p:nvPicPr>
          <p:cNvPr id="54276" name="Picture 88"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77" y="887413"/>
            <a:ext cx="841666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a:spLocks noGrp="1" noChangeArrowheads="1"/>
          </p:cNvSpPr>
          <p:nvPr>
            <p:ph type="title"/>
          </p:nvPr>
        </p:nvSpPr>
        <p:spPr>
          <a:xfrm>
            <a:off x="416190" y="100013"/>
            <a:ext cx="8939477" cy="1143000"/>
          </a:xfrm>
        </p:spPr>
        <p:txBody>
          <a:bodyPr/>
          <a:lstStyle/>
          <a:p>
            <a:pPr>
              <a:defRPr/>
            </a:pPr>
            <a:r>
              <a:rPr lang="en-US" sz="4000" dirty="0">
                <a:latin typeface="Gill Sans MT" charset="0"/>
                <a:cs typeface="+mj-cs"/>
              </a:rPr>
              <a:t>Where is the link layer implemented?</a:t>
            </a:r>
          </a:p>
        </p:txBody>
      </p:sp>
      <p:sp>
        <p:nvSpPr>
          <p:cNvPr id="8199" name="Rectangle 3"/>
          <p:cNvSpPr>
            <a:spLocks noGrp="1" noChangeArrowheads="1"/>
          </p:cNvSpPr>
          <p:nvPr>
            <p:ph type="body" sz="half" idx="1"/>
          </p:nvPr>
        </p:nvSpPr>
        <p:spPr>
          <a:xfrm>
            <a:off x="431668" y="1243013"/>
            <a:ext cx="4521060" cy="4659312"/>
          </a:xfrm>
        </p:spPr>
        <p:txBody>
          <a:bodyPr>
            <a:normAutofit lnSpcReduction="10000"/>
          </a:bodyPr>
          <a:lstStyle/>
          <a:p>
            <a:pPr>
              <a:defRPr/>
            </a:pPr>
            <a:r>
              <a:rPr lang="en-US" sz="2400" dirty="0">
                <a:latin typeface="Gill Sans MT" charset="0"/>
                <a:cs typeface="+mn-cs"/>
              </a:rPr>
              <a:t>In each and every host, link layer implemented in </a:t>
            </a:r>
            <a:r>
              <a:rPr lang="ja-JP" altLang="en-US" sz="2400">
                <a:latin typeface="Gill Sans MT" charset="0"/>
                <a:cs typeface="+mn-cs"/>
              </a:rPr>
              <a:t>“</a:t>
            </a:r>
            <a:r>
              <a:rPr lang="en-US" sz="2400" dirty="0">
                <a:solidFill>
                  <a:srgbClr val="0070C0"/>
                </a:solidFill>
                <a:latin typeface="Gill Sans MT" charset="0"/>
                <a:cs typeface="+mn-cs"/>
              </a:rPr>
              <a:t>adaptor</a:t>
            </a:r>
            <a:r>
              <a:rPr lang="ja-JP" altLang="en-US" sz="2400">
                <a:latin typeface="Gill Sans MT" charset="0"/>
                <a:cs typeface="+mn-cs"/>
              </a:rPr>
              <a:t>”</a:t>
            </a:r>
            <a:r>
              <a:rPr lang="en-US" sz="2400" dirty="0">
                <a:latin typeface="Gill Sans MT" charset="0"/>
                <a:cs typeface="+mn-cs"/>
              </a:rPr>
              <a:t> (aka </a:t>
            </a:r>
            <a:r>
              <a:rPr lang="en-US" sz="2400" i="1" dirty="0">
                <a:solidFill>
                  <a:srgbClr val="C00000"/>
                </a:solidFill>
                <a:latin typeface="Gill Sans MT" charset="0"/>
                <a:cs typeface="+mn-cs"/>
              </a:rPr>
              <a:t>adapter</a:t>
            </a:r>
            <a:r>
              <a:rPr lang="en-US" sz="2400" dirty="0">
                <a:latin typeface="Gill Sans MT" charset="0"/>
                <a:cs typeface="+mn-cs"/>
              </a:rPr>
              <a:t>, </a:t>
            </a:r>
            <a:r>
              <a:rPr lang="en-US" sz="2400" i="1" dirty="0">
                <a:solidFill>
                  <a:srgbClr val="CC0000"/>
                </a:solidFill>
                <a:latin typeface="Gill Sans MT" charset="0"/>
                <a:cs typeface="+mn-cs"/>
              </a:rPr>
              <a:t>network interface card</a:t>
            </a:r>
            <a:r>
              <a:rPr lang="en-US" sz="2400" i="1" dirty="0">
                <a:latin typeface="Gill Sans MT" charset="0"/>
              </a:rPr>
              <a:t>-</a:t>
            </a:r>
            <a:r>
              <a:rPr lang="en-US" sz="2400" dirty="0">
                <a:latin typeface="Gill Sans MT" charset="0"/>
                <a:cs typeface="+mn-cs"/>
              </a:rPr>
              <a:t>NIC) or on a chip</a:t>
            </a:r>
          </a:p>
          <a:p>
            <a:pPr lvl="1">
              <a:defRPr/>
            </a:pPr>
            <a:r>
              <a:rPr lang="en-US" dirty="0">
                <a:latin typeface="Gill Sans MT" charset="0"/>
              </a:rPr>
              <a:t>Ethernet card, 802.11 card; Ethernet chipset</a:t>
            </a:r>
          </a:p>
          <a:p>
            <a:pPr lvl="1">
              <a:defRPr/>
            </a:pPr>
            <a:r>
              <a:rPr lang="en-US" dirty="0">
                <a:latin typeface="Gill Sans MT" charset="0"/>
              </a:rPr>
              <a:t>implements link, physical layer</a:t>
            </a:r>
          </a:p>
          <a:p>
            <a:pPr>
              <a:defRPr/>
            </a:pPr>
            <a:r>
              <a:rPr lang="en-US" sz="2400" dirty="0">
                <a:latin typeface="Gill Sans MT" charset="0"/>
                <a:cs typeface="+mn-cs"/>
              </a:rPr>
              <a:t>attaches into host’s system buses</a:t>
            </a:r>
          </a:p>
          <a:p>
            <a:pPr>
              <a:defRPr/>
            </a:pPr>
            <a:r>
              <a:rPr lang="en-US" sz="2400" dirty="0">
                <a:latin typeface="Gill Sans MT" charset="0"/>
                <a:cs typeface="+mn-cs"/>
              </a:rPr>
              <a:t>combination of hardware, software, firmware</a:t>
            </a:r>
          </a:p>
          <a:p>
            <a:pPr lvl="1">
              <a:defRPr/>
            </a:pPr>
            <a:endParaRPr lang="en-US" dirty="0">
              <a:latin typeface="Gill Sans MT" charset="0"/>
            </a:endParaRPr>
          </a:p>
        </p:txBody>
      </p:sp>
      <p:sp>
        <p:nvSpPr>
          <p:cNvPr id="8200" name="Rectangle 42"/>
          <p:cNvSpPr>
            <a:spLocks noChangeArrowheads="1"/>
          </p:cNvSpPr>
          <p:nvPr/>
        </p:nvSpPr>
        <p:spPr bwMode="auto">
          <a:xfrm>
            <a:off x="6640117" y="2614614"/>
            <a:ext cx="1989798" cy="24018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1" name="Rectangle 44"/>
          <p:cNvSpPr>
            <a:spLocks noChangeArrowheads="1"/>
          </p:cNvSpPr>
          <p:nvPr/>
        </p:nvSpPr>
        <p:spPr bwMode="auto">
          <a:xfrm>
            <a:off x="7126816" y="4552951"/>
            <a:ext cx="797984" cy="40793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02" name="Rectangle 45"/>
          <p:cNvSpPr>
            <a:spLocks noChangeArrowheads="1"/>
          </p:cNvSpPr>
          <p:nvPr/>
        </p:nvSpPr>
        <p:spPr bwMode="auto">
          <a:xfrm>
            <a:off x="7126817" y="3965576"/>
            <a:ext cx="777346" cy="519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b="1" i="0" dirty="0">
                <a:latin typeface="Arial" charset="0"/>
                <a:cs typeface="+mn-cs"/>
              </a:rPr>
              <a:t>controller</a:t>
            </a:r>
          </a:p>
        </p:txBody>
      </p:sp>
      <p:sp>
        <p:nvSpPr>
          <p:cNvPr id="8203" name="Text Box 46"/>
          <p:cNvSpPr txBox="1">
            <a:spLocks noChangeArrowheads="1"/>
          </p:cNvSpPr>
          <p:nvPr/>
        </p:nvSpPr>
        <p:spPr bwMode="auto">
          <a:xfrm>
            <a:off x="6990230" y="4562113"/>
            <a:ext cx="11601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sz="1200" i="0" dirty="0">
                <a:latin typeface="Arial" charset="0"/>
                <a:cs typeface="+mn-cs"/>
              </a:rPr>
              <a:t>physical</a:t>
            </a:r>
          </a:p>
          <a:p>
            <a:pPr algn="ctr" eaLnBrk="1" hangingPunct="1">
              <a:defRPr/>
            </a:pPr>
            <a:r>
              <a:rPr lang="en-US" sz="1200" i="0" dirty="0">
                <a:latin typeface="Arial" charset="0"/>
                <a:cs typeface="+mn-cs"/>
              </a:rPr>
              <a:t>transmission</a:t>
            </a:r>
          </a:p>
        </p:txBody>
      </p:sp>
      <p:sp>
        <p:nvSpPr>
          <p:cNvPr id="54283" name="Freeform 47"/>
          <p:cNvSpPr>
            <a:spLocks/>
          </p:cNvSpPr>
          <p:nvPr/>
        </p:nvSpPr>
        <p:spPr bwMode="auto">
          <a:xfrm>
            <a:off x="7183571" y="3484563"/>
            <a:ext cx="216694"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 h="478">
                <a:moveTo>
                  <a:pt x="0" y="0"/>
                </a:moveTo>
                <a:lnTo>
                  <a:pt x="0" y="230"/>
                </a:lnTo>
                <a:lnTo>
                  <a:pt x="361" y="230"/>
                </a:lnTo>
                <a:lnTo>
                  <a:pt x="359" y="478"/>
                </a:lnTo>
              </a:path>
            </a:pathLst>
          </a:cu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05" name="Line 48"/>
          <p:cNvSpPr>
            <a:spLocks noChangeShapeType="1"/>
          </p:cNvSpPr>
          <p:nvPr/>
        </p:nvSpPr>
        <p:spPr bwMode="auto">
          <a:xfrm>
            <a:off x="7037387" y="3657600"/>
            <a:ext cx="147214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06" name="Line 49"/>
          <p:cNvSpPr>
            <a:spLocks noChangeShapeType="1"/>
          </p:cNvSpPr>
          <p:nvPr/>
        </p:nvSpPr>
        <p:spPr bwMode="auto">
          <a:xfrm flipV="1">
            <a:off x="7465616" y="3665539"/>
            <a:ext cx="0" cy="300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07" name="Rectangle 50"/>
          <p:cNvSpPr>
            <a:spLocks noChangeArrowheads="1"/>
          </p:cNvSpPr>
          <p:nvPr/>
        </p:nvSpPr>
        <p:spPr bwMode="auto">
          <a:xfrm>
            <a:off x="6917003" y="2967038"/>
            <a:ext cx="711994" cy="519112"/>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a:latin typeface="Arial" charset="0"/>
                <a:cs typeface="+mn-cs"/>
              </a:rPr>
              <a:t>cpu</a:t>
            </a:r>
          </a:p>
        </p:txBody>
      </p:sp>
      <p:sp>
        <p:nvSpPr>
          <p:cNvPr id="8208" name="Rectangle 51"/>
          <p:cNvSpPr>
            <a:spLocks noChangeArrowheads="1"/>
          </p:cNvSpPr>
          <p:nvPr/>
        </p:nvSpPr>
        <p:spPr bwMode="auto">
          <a:xfrm>
            <a:off x="7804415" y="2968626"/>
            <a:ext cx="711994" cy="519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a:latin typeface="Arial" charset="0"/>
                <a:cs typeface="+mn-cs"/>
              </a:rPr>
              <a:t>memory</a:t>
            </a:r>
          </a:p>
        </p:txBody>
      </p:sp>
      <p:sp>
        <p:nvSpPr>
          <p:cNvPr id="8209" name="Line 52"/>
          <p:cNvSpPr>
            <a:spLocks noChangeShapeType="1"/>
          </p:cNvSpPr>
          <p:nvPr/>
        </p:nvSpPr>
        <p:spPr bwMode="auto">
          <a:xfrm flipH="1" flipV="1">
            <a:off x="7245484" y="3487738"/>
            <a:ext cx="1719" cy="169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0" name="Line 53"/>
          <p:cNvSpPr>
            <a:spLocks noChangeShapeType="1"/>
          </p:cNvSpPr>
          <p:nvPr/>
        </p:nvSpPr>
        <p:spPr bwMode="auto">
          <a:xfrm flipH="1" flipV="1">
            <a:off x="8191369" y="3489325"/>
            <a:ext cx="1719"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1" name="Text Box 54"/>
          <p:cNvSpPr txBox="1">
            <a:spLocks noChangeArrowheads="1"/>
          </p:cNvSpPr>
          <p:nvPr/>
        </p:nvSpPr>
        <p:spPr bwMode="auto">
          <a:xfrm>
            <a:off x="8676350" y="3786188"/>
            <a:ext cx="8867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dirty="0">
                <a:latin typeface="Arial" charset="0"/>
                <a:cs typeface="+mn-cs"/>
              </a:rPr>
              <a:t>host </a:t>
            </a:r>
          </a:p>
          <a:p>
            <a:pPr eaLnBrk="1" hangingPunct="1">
              <a:defRPr/>
            </a:pPr>
            <a:r>
              <a:rPr lang="en-US" sz="1200" dirty="0">
                <a:latin typeface="Arial" charset="0"/>
                <a:cs typeface="+mn-cs"/>
              </a:rPr>
              <a:t>bus </a:t>
            </a:r>
          </a:p>
          <a:p>
            <a:pPr eaLnBrk="1" hangingPunct="1">
              <a:defRPr/>
            </a:pPr>
            <a:r>
              <a:rPr lang="en-US" sz="1200" dirty="0">
                <a:latin typeface="Arial" charset="0"/>
                <a:cs typeface="+mn-cs"/>
              </a:rPr>
              <a:t>(e.g., PCI)</a:t>
            </a:r>
          </a:p>
        </p:txBody>
      </p:sp>
      <p:sp>
        <p:nvSpPr>
          <p:cNvPr id="8212" name="Line 55"/>
          <p:cNvSpPr>
            <a:spLocks noChangeShapeType="1"/>
          </p:cNvSpPr>
          <p:nvPr/>
        </p:nvSpPr>
        <p:spPr bwMode="auto">
          <a:xfrm flipH="1">
            <a:off x="7541959" y="4275082"/>
            <a:ext cx="13758" cy="33972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3" name="Line 56"/>
          <p:cNvSpPr>
            <a:spLocks noChangeShapeType="1"/>
          </p:cNvSpPr>
          <p:nvPr/>
        </p:nvSpPr>
        <p:spPr bwMode="auto">
          <a:xfrm>
            <a:off x="7565459" y="4937126"/>
            <a:ext cx="0" cy="36671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4" name="Line 57"/>
          <p:cNvSpPr>
            <a:spLocks noChangeShapeType="1"/>
          </p:cNvSpPr>
          <p:nvPr/>
        </p:nvSpPr>
        <p:spPr bwMode="auto">
          <a:xfrm flipH="1" flipV="1">
            <a:off x="8327231" y="3662363"/>
            <a:ext cx="414470" cy="268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5" name="Text Box 58"/>
          <p:cNvSpPr txBox="1">
            <a:spLocks noChangeArrowheads="1"/>
          </p:cNvSpPr>
          <p:nvPr/>
        </p:nvSpPr>
        <p:spPr bwMode="auto">
          <a:xfrm>
            <a:off x="7904163" y="5356225"/>
            <a:ext cx="12843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dirty="0">
                <a:latin typeface="Arial" charset="0"/>
                <a:cs typeface="+mn-cs"/>
              </a:rPr>
              <a:t>network adapter</a:t>
            </a:r>
          </a:p>
          <a:p>
            <a:pPr eaLnBrk="1" hangingPunct="1">
              <a:defRPr/>
            </a:pPr>
            <a:r>
              <a:rPr lang="en-US" sz="1200" dirty="0">
                <a:latin typeface="Arial" charset="0"/>
                <a:cs typeface="+mn-cs"/>
              </a:rPr>
              <a:t>card</a:t>
            </a:r>
          </a:p>
        </p:txBody>
      </p:sp>
      <p:sp>
        <p:nvSpPr>
          <p:cNvPr id="8216" name="Line 59"/>
          <p:cNvSpPr>
            <a:spLocks noChangeShapeType="1"/>
          </p:cNvSpPr>
          <p:nvPr/>
        </p:nvSpPr>
        <p:spPr bwMode="auto">
          <a:xfrm flipH="1" flipV="1">
            <a:off x="8129456" y="4679950"/>
            <a:ext cx="294084" cy="750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17" name="Rectangle 43"/>
          <p:cNvSpPr>
            <a:spLocks noChangeArrowheads="1"/>
          </p:cNvSpPr>
          <p:nvPr/>
        </p:nvSpPr>
        <p:spPr bwMode="auto">
          <a:xfrm>
            <a:off x="6880887" y="3854451"/>
            <a:ext cx="1215892" cy="1131887"/>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306260" name="Group 84"/>
          <p:cNvGrpSpPr>
            <a:grpSpLocks/>
          </p:cNvGrpSpPr>
          <p:nvPr/>
        </p:nvGrpSpPr>
        <p:grpSpPr bwMode="auto">
          <a:xfrm>
            <a:off x="5522252" y="2743200"/>
            <a:ext cx="1582209" cy="2065338"/>
            <a:chOff x="2695" y="1728"/>
            <a:chExt cx="920" cy="1301"/>
          </a:xfrm>
        </p:grpSpPr>
        <p:sp>
          <p:nvSpPr>
            <p:cNvPr id="54303" name="Freeform 62"/>
            <p:cNvSpPr>
              <a:spLocks/>
            </p:cNvSpPr>
            <p:nvPr/>
          </p:nvSpPr>
          <p:spPr bwMode="auto">
            <a:xfrm>
              <a:off x="3225" y="2509"/>
              <a:ext cx="390" cy="52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4304" name="Freeform 63"/>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6"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27" name="Text Box 65"/>
            <p:cNvSpPr txBox="1">
              <a:spLocks noChangeArrowheads="1"/>
            </p:cNvSpPr>
            <p:nvPr/>
          </p:nvSpPr>
          <p:spPr bwMode="auto">
            <a:xfrm>
              <a:off x="2711" y="1728"/>
              <a:ext cx="53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sz="1200" i="0" dirty="0">
                  <a:latin typeface="Arial" charset="0"/>
                  <a:cs typeface="+mn-cs"/>
                </a:rPr>
                <a:t>application</a:t>
              </a:r>
            </a:p>
            <a:p>
              <a:pPr algn="ctr" eaLnBrk="1" hangingPunct="1">
                <a:defRPr/>
              </a:pPr>
              <a:r>
                <a:rPr lang="en-US" sz="1200" i="0" dirty="0">
                  <a:latin typeface="Arial" charset="0"/>
                  <a:cs typeface="+mn-cs"/>
                </a:rPr>
                <a:t>transport</a:t>
              </a:r>
            </a:p>
            <a:p>
              <a:pPr algn="ctr" eaLnBrk="1" hangingPunct="1">
                <a:defRPr/>
              </a:pPr>
              <a:r>
                <a:rPr lang="en-US" sz="1200" i="0" dirty="0">
                  <a:latin typeface="Arial" charset="0"/>
                  <a:cs typeface="+mn-cs"/>
                </a:rPr>
                <a:t>network</a:t>
              </a:r>
            </a:p>
            <a:p>
              <a:pPr algn="ctr" eaLnBrk="1" hangingPunct="1">
                <a:defRPr/>
              </a:pPr>
              <a:r>
                <a:rPr lang="en-US" sz="1200" i="0" dirty="0">
                  <a:latin typeface="Arial" charset="0"/>
                  <a:cs typeface="+mn-cs"/>
                </a:rPr>
                <a:t>link</a:t>
              </a:r>
            </a:p>
          </p:txBody>
        </p:sp>
        <p:sp>
          <p:nvSpPr>
            <p:cNvPr id="8228" name="Line 66"/>
            <p:cNvSpPr>
              <a:spLocks noChangeShapeType="1"/>
            </p:cNvSpPr>
            <p:nvPr/>
          </p:nvSpPr>
          <p:spPr bwMode="auto">
            <a:xfrm>
              <a:off x="2737" y="188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29" name="Line 67"/>
            <p:cNvSpPr>
              <a:spLocks noChangeShapeType="1"/>
            </p:cNvSpPr>
            <p:nvPr/>
          </p:nvSpPr>
          <p:spPr bwMode="auto">
            <a:xfrm>
              <a:off x="2737" y="1991"/>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0" name="Line 68"/>
            <p:cNvSpPr>
              <a:spLocks noChangeShapeType="1"/>
            </p:cNvSpPr>
            <p:nvPr/>
          </p:nvSpPr>
          <p:spPr bwMode="auto">
            <a:xfrm>
              <a:off x="2735" y="209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1" name="Line 69"/>
            <p:cNvSpPr>
              <a:spLocks noChangeShapeType="1"/>
            </p:cNvSpPr>
            <p:nvPr/>
          </p:nvSpPr>
          <p:spPr bwMode="auto">
            <a:xfrm>
              <a:off x="2738" y="2206"/>
              <a:ext cx="48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2" name="Rectangle 70"/>
            <p:cNvSpPr>
              <a:spLocks noChangeArrowheads="1"/>
            </p:cNvSpPr>
            <p:nvPr/>
          </p:nvSpPr>
          <p:spPr bwMode="auto">
            <a:xfrm>
              <a:off x="2695" y="2212"/>
              <a:ext cx="552" cy="1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33" name="Line 71"/>
            <p:cNvSpPr>
              <a:spLocks noChangeShapeType="1"/>
            </p:cNvSpPr>
            <p:nvPr/>
          </p:nvSpPr>
          <p:spPr bwMode="auto">
            <a:xfrm>
              <a:off x="2738" y="2224"/>
              <a:ext cx="0" cy="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4" name="Line 72"/>
            <p:cNvSpPr>
              <a:spLocks noChangeShapeType="1"/>
            </p:cNvSpPr>
            <p:nvPr/>
          </p:nvSpPr>
          <p:spPr bwMode="auto">
            <a:xfrm>
              <a:off x="3225" y="2218"/>
              <a:ext cx="0" cy="6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5"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36" name="Text Box 74"/>
            <p:cNvSpPr txBox="1">
              <a:spLocks noChangeArrowheads="1"/>
            </p:cNvSpPr>
            <p:nvPr/>
          </p:nvSpPr>
          <p:spPr bwMode="auto">
            <a:xfrm>
              <a:off x="2762" y="2345"/>
              <a:ext cx="429"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endParaRPr lang="en-US" sz="1200" i="0" dirty="0">
                <a:latin typeface="Arial" charset="0"/>
                <a:cs typeface="+mn-cs"/>
              </a:endParaRPr>
            </a:p>
            <a:p>
              <a:pPr algn="ctr" eaLnBrk="1" hangingPunct="1">
                <a:defRPr/>
              </a:pPr>
              <a:endParaRPr lang="en-US" sz="1200" i="0" dirty="0">
                <a:latin typeface="Arial" charset="0"/>
                <a:cs typeface="+mn-cs"/>
              </a:endParaRPr>
            </a:p>
            <a:p>
              <a:pPr algn="ctr" eaLnBrk="1" hangingPunct="1">
                <a:defRPr/>
              </a:pPr>
              <a:endParaRPr lang="en-US" sz="1200" i="0" dirty="0">
                <a:latin typeface="Arial" charset="0"/>
                <a:cs typeface="+mn-cs"/>
              </a:endParaRPr>
            </a:p>
            <a:p>
              <a:pPr algn="ctr" eaLnBrk="1" hangingPunct="1">
                <a:defRPr/>
              </a:pPr>
              <a:r>
                <a:rPr lang="en-US" sz="1200" i="0" dirty="0">
                  <a:latin typeface="Arial" charset="0"/>
                  <a:cs typeface="+mn-cs"/>
                </a:rPr>
                <a:t>link</a:t>
              </a:r>
            </a:p>
            <a:p>
              <a:pPr algn="ctr" eaLnBrk="1" hangingPunct="1">
                <a:defRPr/>
              </a:pPr>
              <a:r>
                <a:rPr lang="en-US" sz="1200" i="0" dirty="0">
                  <a:latin typeface="Arial" charset="0"/>
                  <a:cs typeface="+mn-cs"/>
                </a:rPr>
                <a:t>physical</a:t>
              </a:r>
            </a:p>
          </p:txBody>
        </p:sp>
        <p:sp>
          <p:nvSpPr>
            <p:cNvPr id="8237" name="Line 75"/>
            <p:cNvSpPr>
              <a:spLocks noChangeShapeType="1"/>
            </p:cNvSpPr>
            <p:nvPr/>
          </p:nvSpPr>
          <p:spPr bwMode="auto">
            <a:xfrm>
              <a:off x="2737" y="252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8" name="Line 76"/>
            <p:cNvSpPr>
              <a:spLocks noChangeShapeType="1"/>
            </p:cNvSpPr>
            <p:nvPr/>
          </p:nvSpPr>
          <p:spPr bwMode="auto">
            <a:xfrm>
              <a:off x="2737" y="2632"/>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39" name="Line 77"/>
            <p:cNvSpPr>
              <a:spLocks noChangeShapeType="1"/>
            </p:cNvSpPr>
            <p:nvPr/>
          </p:nvSpPr>
          <p:spPr bwMode="auto">
            <a:xfrm>
              <a:off x="2735" y="2721"/>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40" name="Line 78"/>
            <p:cNvSpPr>
              <a:spLocks noChangeShapeType="1"/>
            </p:cNvSpPr>
            <p:nvPr/>
          </p:nvSpPr>
          <p:spPr bwMode="auto">
            <a:xfrm>
              <a:off x="2733" y="283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41" name="Rectangle 79"/>
            <p:cNvSpPr>
              <a:spLocks noChangeArrowheads="1"/>
            </p:cNvSpPr>
            <p:nvPr/>
          </p:nvSpPr>
          <p:spPr bwMode="auto">
            <a:xfrm>
              <a:off x="2719" y="2390"/>
              <a:ext cx="518" cy="2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42" name="Line 80"/>
            <p:cNvSpPr>
              <a:spLocks noChangeShapeType="1"/>
            </p:cNvSpPr>
            <p:nvPr/>
          </p:nvSpPr>
          <p:spPr bwMode="auto">
            <a:xfrm>
              <a:off x="2737" y="2614"/>
              <a:ext cx="0" cy="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43" name="Line 81"/>
            <p:cNvSpPr>
              <a:spLocks noChangeShapeType="1"/>
            </p:cNvSpPr>
            <p:nvPr/>
          </p:nvSpPr>
          <p:spPr bwMode="auto">
            <a:xfrm>
              <a:off x="3226" y="2614"/>
              <a:ext cx="0" cy="6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8244" name="Rectangle 82"/>
            <p:cNvSpPr>
              <a:spLocks noChangeArrowheads="1"/>
            </p:cNvSpPr>
            <p:nvPr/>
          </p:nvSpPr>
          <p:spPr bwMode="auto">
            <a:xfrm>
              <a:off x="2736" y="1778"/>
              <a:ext cx="490" cy="431"/>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245" name="Rectangle 83"/>
            <p:cNvSpPr>
              <a:spLocks noChangeArrowheads="1"/>
            </p:cNvSpPr>
            <p:nvPr/>
          </p:nvSpPr>
          <p:spPr bwMode="auto">
            <a:xfrm>
              <a:off x="2733" y="2721"/>
              <a:ext cx="489" cy="21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pic>
        <p:nvPicPr>
          <p:cNvPr id="8219"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076" y="1122363"/>
            <a:ext cx="1463543"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20"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1317626"/>
            <a:ext cx="12382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54300" name="Group 89"/>
          <p:cNvGrpSpPr>
            <a:grpSpLocks/>
          </p:cNvGrpSpPr>
          <p:nvPr/>
        </p:nvGrpSpPr>
        <p:grpSpPr bwMode="auto">
          <a:xfrm>
            <a:off x="5484416" y="5251451"/>
            <a:ext cx="1202134" cy="1095375"/>
            <a:chOff x="-44" y="1473"/>
            <a:chExt cx="981" cy="1105"/>
          </a:xfrm>
        </p:grpSpPr>
        <p:pic>
          <p:nvPicPr>
            <p:cNvPr id="54301" name="Picture 90"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2" name="Freeform 9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sp>
        <p:nvSpPr>
          <p:cNvPr id="54"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8</a:t>
            </a:fld>
            <a:endParaRPr lang="en-US" sz="1200" dirty="0">
              <a:latin typeface="Tahoma" charset="0"/>
            </a:endParaRPr>
          </a:p>
        </p:txBody>
      </p:sp>
      <p:sp>
        <p:nvSpPr>
          <p:cNvPr id="55"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934785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06260"/>
                                        </p:tgtEl>
                                        <p:attrNameLst>
                                          <p:attrName>style.visibility</p:attrName>
                                        </p:attrNameLst>
                                      </p:cBhvr>
                                      <p:to>
                                        <p:strVal val="visible"/>
                                      </p:to>
                                    </p:set>
                                    <p:animEffect transition="in" filter="wipe(right)">
                                      <p:cBhvr>
                                        <p:cTn id="7" dur="1000"/>
                                        <p:tgtEl>
                                          <p:spTgt spid="30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pPr eaLnBrk="1" hangingPunct="1"/>
            <a:r>
              <a:rPr lang="en-US" altLang="en-US">
                <a:latin typeface="Arial" charset="0"/>
                <a:cs typeface="Arial" charset="0"/>
              </a:rPr>
              <a:t>Protocol Using Selective Repeat (10)</a:t>
            </a:r>
          </a:p>
        </p:txBody>
      </p:sp>
      <p:sp>
        <p:nvSpPr>
          <p:cNvPr id="61443" name="Content Placeholder 2"/>
          <p:cNvSpPr>
            <a:spLocks noGrp="1"/>
          </p:cNvSpPr>
          <p:nvPr>
            <p:ph idx="1"/>
          </p:nvPr>
        </p:nvSpPr>
        <p:spPr>
          <a:xfrm>
            <a:off x="247650" y="4191000"/>
            <a:ext cx="9658350" cy="2362200"/>
          </a:xfrm>
        </p:spPr>
        <p:txBody>
          <a:bodyPr/>
          <a:lstStyle/>
          <a:p>
            <a:pPr eaLnBrk="1" hangingPunct="1">
              <a:buFont typeface="Times New Roman" pitchFamily="18" charset="0"/>
              <a:buAutoNum type="alphaLcParenR"/>
            </a:pPr>
            <a:r>
              <a:rPr lang="en-US" altLang="en-US" dirty="0">
                <a:latin typeface="Arial" charset="0"/>
                <a:cs typeface="Arial" charset="0"/>
              </a:rPr>
              <a:t>Initial situation with a window of size 7</a:t>
            </a:r>
          </a:p>
          <a:p>
            <a:pPr eaLnBrk="1" hangingPunct="1"/>
            <a:r>
              <a:rPr lang="en-US" altLang="en-US" dirty="0">
                <a:latin typeface="Arial" charset="0"/>
                <a:cs typeface="Arial" charset="0"/>
              </a:rPr>
              <a:t>After 7 frames sent and received but not acknowledged.</a:t>
            </a:r>
          </a:p>
          <a:p>
            <a:pPr eaLnBrk="1" hangingPunct="1"/>
            <a:r>
              <a:rPr lang="en-US" altLang="en-US" dirty="0">
                <a:latin typeface="Arial" charset="0"/>
                <a:cs typeface="Arial" charset="0"/>
              </a:rPr>
              <a:t>Initial situation with a window size of 4.</a:t>
            </a:r>
          </a:p>
          <a:p>
            <a:pPr eaLnBrk="1" hangingPunct="1"/>
            <a:r>
              <a:rPr lang="en-US" altLang="en-US" dirty="0">
                <a:latin typeface="Arial" charset="0"/>
                <a:cs typeface="Arial" charset="0"/>
              </a:rPr>
              <a:t>After 4 frames sent and received but not acknowledged.</a:t>
            </a: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1" y="1219200"/>
            <a:ext cx="931095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34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93581" y="88900"/>
            <a:ext cx="8420100" cy="1143000"/>
          </a:xfrm>
        </p:spPr>
        <p:txBody>
          <a:bodyPr/>
          <a:lstStyle/>
          <a:p>
            <a:pPr>
              <a:defRPr/>
            </a:pPr>
            <a:r>
              <a:rPr lang="en-US" dirty="0">
                <a:latin typeface="Gill Sans MT" charset="0"/>
                <a:cs typeface="+mj-cs"/>
              </a:rPr>
              <a:t>Adaptors communicating</a:t>
            </a:r>
          </a:p>
        </p:txBody>
      </p:sp>
      <p:sp>
        <p:nvSpPr>
          <p:cNvPr id="9221" name="Rectangle 3"/>
          <p:cNvSpPr>
            <a:spLocks noGrp="1" noChangeArrowheads="1"/>
          </p:cNvSpPr>
          <p:nvPr>
            <p:ph type="body" sz="half" idx="1"/>
          </p:nvPr>
        </p:nvSpPr>
        <p:spPr>
          <a:xfrm>
            <a:off x="460905" y="4275138"/>
            <a:ext cx="4406106" cy="1935162"/>
          </a:xfrm>
        </p:spPr>
        <p:txBody>
          <a:bodyPr>
            <a:normAutofit lnSpcReduction="10000"/>
          </a:bodyPr>
          <a:lstStyle/>
          <a:p>
            <a:pPr>
              <a:defRPr/>
            </a:pPr>
            <a:r>
              <a:rPr lang="en-US" sz="2400" b="1" dirty="0">
                <a:latin typeface="Gill Sans MT" charset="0"/>
                <a:cs typeface="+mn-cs"/>
              </a:rPr>
              <a:t>Sending side</a:t>
            </a:r>
          </a:p>
          <a:p>
            <a:pPr lvl="1">
              <a:defRPr/>
            </a:pPr>
            <a:r>
              <a:rPr lang="en-US" dirty="0">
                <a:latin typeface="Gill Sans MT" charset="0"/>
              </a:rPr>
              <a:t>encapsulates datagram in frame</a:t>
            </a:r>
          </a:p>
          <a:p>
            <a:pPr lvl="1">
              <a:defRPr/>
            </a:pPr>
            <a:r>
              <a:rPr lang="en-US" dirty="0">
                <a:latin typeface="Gill Sans MT" charset="0"/>
              </a:rPr>
              <a:t>adds error checking bits, rdt, flow control, etc.</a:t>
            </a:r>
          </a:p>
        </p:txBody>
      </p:sp>
      <p:sp>
        <p:nvSpPr>
          <p:cNvPr id="9222" name="Rectangle 4"/>
          <p:cNvSpPr>
            <a:spLocks noGrp="1" noChangeArrowheads="1"/>
          </p:cNvSpPr>
          <p:nvPr>
            <p:ph type="body" sz="half" idx="2"/>
          </p:nvPr>
        </p:nvSpPr>
        <p:spPr>
          <a:xfrm>
            <a:off x="4884208" y="4273551"/>
            <a:ext cx="4431904" cy="1851025"/>
          </a:xfrm>
        </p:spPr>
        <p:txBody>
          <a:bodyPr>
            <a:normAutofit fontScale="92500" lnSpcReduction="10000"/>
          </a:bodyPr>
          <a:lstStyle/>
          <a:p>
            <a:pPr>
              <a:defRPr/>
            </a:pPr>
            <a:r>
              <a:rPr lang="en-US" sz="2400" b="1" dirty="0">
                <a:latin typeface="Gill Sans MT" charset="0"/>
                <a:cs typeface="+mn-cs"/>
              </a:rPr>
              <a:t>Receiving side</a:t>
            </a:r>
          </a:p>
          <a:p>
            <a:pPr lvl="1">
              <a:defRPr/>
            </a:pPr>
            <a:r>
              <a:rPr lang="en-US" dirty="0">
                <a:latin typeface="Gill Sans MT" charset="0"/>
              </a:rPr>
              <a:t>looks for errors, rdt, flow control, etc.</a:t>
            </a:r>
          </a:p>
          <a:p>
            <a:pPr lvl="1">
              <a:defRPr/>
            </a:pPr>
            <a:r>
              <a:rPr lang="en-US" dirty="0">
                <a:latin typeface="Gill Sans MT" charset="0"/>
              </a:rPr>
              <a:t>extracts datagram, passes to upper layer at receiving side</a:t>
            </a:r>
          </a:p>
        </p:txBody>
      </p:sp>
      <p:sp>
        <p:nvSpPr>
          <p:cNvPr id="9223" name="Rectangle 27"/>
          <p:cNvSpPr>
            <a:spLocks noChangeArrowheads="1"/>
          </p:cNvSpPr>
          <p:nvPr/>
        </p:nvSpPr>
        <p:spPr bwMode="auto">
          <a:xfrm>
            <a:off x="4455982" y="3394075"/>
            <a:ext cx="1565010" cy="2127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24" name="Rectangle 28"/>
          <p:cNvSpPr>
            <a:spLocks noChangeArrowheads="1"/>
          </p:cNvSpPr>
          <p:nvPr/>
        </p:nvSpPr>
        <p:spPr bwMode="auto">
          <a:xfrm>
            <a:off x="2120504" y="1373188"/>
            <a:ext cx="2106744" cy="1770062"/>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25" name="Line 29"/>
          <p:cNvSpPr>
            <a:spLocks noChangeShapeType="1"/>
          </p:cNvSpPr>
          <p:nvPr/>
        </p:nvSpPr>
        <p:spPr bwMode="auto">
          <a:xfrm>
            <a:off x="2223691" y="1892300"/>
            <a:ext cx="0" cy="393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26" name="Rectangle 30"/>
          <p:cNvSpPr>
            <a:spLocks noChangeArrowheads="1"/>
          </p:cNvSpPr>
          <p:nvPr/>
        </p:nvSpPr>
        <p:spPr bwMode="auto">
          <a:xfrm>
            <a:off x="2376752" y="2212976"/>
            <a:ext cx="1286404"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27" name="Rectangle 31"/>
          <p:cNvSpPr>
            <a:spLocks noChangeArrowheads="1"/>
          </p:cNvSpPr>
          <p:nvPr/>
        </p:nvSpPr>
        <p:spPr bwMode="auto">
          <a:xfrm>
            <a:off x="2638160" y="2773364"/>
            <a:ext cx="763588" cy="2254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28" name="Rectangle 32"/>
          <p:cNvSpPr>
            <a:spLocks noChangeArrowheads="1"/>
          </p:cNvSpPr>
          <p:nvPr/>
        </p:nvSpPr>
        <p:spPr bwMode="auto">
          <a:xfrm>
            <a:off x="2638161" y="2301876"/>
            <a:ext cx="753269" cy="415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a:latin typeface="Arial" charset="0"/>
                <a:cs typeface="+mn-cs"/>
              </a:rPr>
              <a:t>controller</a:t>
            </a:r>
          </a:p>
        </p:txBody>
      </p:sp>
      <p:sp>
        <p:nvSpPr>
          <p:cNvPr id="9229" name="Line 33"/>
          <p:cNvSpPr>
            <a:spLocks noChangeShapeType="1"/>
          </p:cNvSpPr>
          <p:nvPr/>
        </p:nvSpPr>
        <p:spPr bwMode="auto">
          <a:xfrm>
            <a:off x="2541853" y="2055813"/>
            <a:ext cx="1558131"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30" name="Line 34"/>
          <p:cNvSpPr>
            <a:spLocks noChangeShapeType="1"/>
          </p:cNvSpPr>
          <p:nvPr/>
        </p:nvSpPr>
        <p:spPr bwMode="auto">
          <a:xfrm flipV="1">
            <a:off x="2994158" y="2062163"/>
            <a:ext cx="0" cy="23971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31" name="Rectangle 35"/>
          <p:cNvSpPr>
            <a:spLocks noChangeArrowheads="1"/>
          </p:cNvSpPr>
          <p:nvPr/>
        </p:nvSpPr>
        <p:spPr bwMode="auto">
          <a:xfrm>
            <a:off x="2414588" y="1501776"/>
            <a:ext cx="753269" cy="415925"/>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dirty="0">
              <a:latin typeface="Arial" charset="0"/>
              <a:cs typeface="+mn-cs"/>
            </a:endParaRPr>
          </a:p>
        </p:txBody>
      </p:sp>
      <p:sp>
        <p:nvSpPr>
          <p:cNvPr id="9232" name="Rectangle 36"/>
          <p:cNvSpPr>
            <a:spLocks noChangeArrowheads="1"/>
          </p:cNvSpPr>
          <p:nvPr/>
        </p:nvSpPr>
        <p:spPr bwMode="auto">
          <a:xfrm>
            <a:off x="3353594" y="1503364"/>
            <a:ext cx="753269" cy="415925"/>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dirty="0">
              <a:latin typeface="Arial" charset="0"/>
              <a:cs typeface="+mn-cs"/>
            </a:endParaRPr>
          </a:p>
        </p:txBody>
      </p:sp>
      <p:sp>
        <p:nvSpPr>
          <p:cNvPr id="9233" name="Line 37"/>
          <p:cNvSpPr>
            <a:spLocks noChangeShapeType="1"/>
          </p:cNvSpPr>
          <p:nvPr/>
        </p:nvSpPr>
        <p:spPr bwMode="auto">
          <a:xfrm flipH="1" flipV="1">
            <a:off x="2763706" y="1917701"/>
            <a:ext cx="1719" cy="138113"/>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34" name="Line 38"/>
          <p:cNvSpPr>
            <a:spLocks noChangeShapeType="1"/>
          </p:cNvSpPr>
          <p:nvPr/>
        </p:nvSpPr>
        <p:spPr bwMode="auto">
          <a:xfrm flipH="1" flipV="1">
            <a:off x="3764625" y="1920876"/>
            <a:ext cx="0" cy="136525"/>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35" name="Rectangle 39"/>
          <p:cNvSpPr>
            <a:spLocks noChangeArrowheads="1"/>
          </p:cNvSpPr>
          <p:nvPr/>
        </p:nvSpPr>
        <p:spPr bwMode="auto">
          <a:xfrm>
            <a:off x="6318515" y="1430338"/>
            <a:ext cx="2106745" cy="1731962"/>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36" name="Rectangle 40"/>
          <p:cNvSpPr>
            <a:spLocks noChangeArrowheads="1"/>
          </p:cNvSpPr>
          <p:nvPr/>
        </p:nvSpPr>
        <p:spPr bwMode="auto">
          <a:xfrm>
            <a:off x="6574764" y="2232026"/>
            <a:ext cx="1286404"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37" name="Rectangle 41"/>
          <p:cNvSpPr>
            <a:spLocks noChangeArrowheads="1"/>
          </p:cNvSpPr>
          <p:nvPr/>
        </p:nvSpPr>
        <p:spPr bwMode="auto">
          <a:xfrm>
            <a:off x="6836173" y="2792414"/>
            <a:ext cx="761867" cy="2254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38" name="Rectangle 42"/>
          <p:cNvSpPr>
            <a:spLocks noChangeArrowheads="1"/>
          </p:cNvSpPr>
          <p:nvPr/>
        </p:nvSpPr>
        <p:spPr bwMode="auto">
          <a:xfrm>
            <a:off x="6836173" y="2320926"/>
            <a:ext cx="753269" cy="415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a:latin typeface="Arial" charset="0"/>
                <a:cs typeface="+mn-cs"/>
              </a:rPr>
              <a:t>controller</a:t>
            </a:r>
          </a:p>
        </p:txBody>
      </p:sp>
      <p:sp>
        <p:nvSpPr>
          <p:cNvPr id="9239" name="Line 43"/>
          <p:cNvSpPr>
            <a:spLocks noChangeShapeType="1"/>
          </p:cNvSpPr>
          <p:nvPr/>
        </p:nvSpPr>
        <p:spPr bwMode="auto">
          <a:xfrm>
            <a:off x="6739865" y="2074863"/>
            <a:ext cx="1558131"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40" name="Line 44"/>
          <p:cNvSpPr>
            <a:spLocks noChangeShapeType="1"/>
          </p:cNvSpPr>
          <p:nvPr/>
        </p:nvSpPr>
        <p:spPr bwMode="auto">
          <a:xfrm flipV="1">
            <a:off x="7192169" y="2081213"/>
            <a:ext cx="0" cy="23971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41" name="Rectangle 45"/>
          <p:cNvSpPr>
            <a:spLocks noChangeArrowheads="1"/>
          </p:cNvSpPr>
          <p:nvPr/>
        </p:nvSpPr>
        <p:spPr bwMode="auto">
          <a:xfrm>
            <a:off x="6612600" y="1520826"/>
            <a:ext cx="753269" cy="415925"/>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dirty="0">
              <a:latin typeface="Arial" charset="0"/>
              <a:cs typeface="+mn-cs"/>
            </a:endParaRPr>
          </a:p>
        </p:txBody>
      </p:sp>
      <p:sp>
        <p:nvSpPr>
          <p:cNvPr id="9242" name="Rectangle 46"/>
          <p:cNvSpPr>
            <a:spLocks noChangeArrowheads="1"/>
          </p:cNvSpPr>
          <p:nvPr/>
        </p:nvSpPr>
        <p:spPr bwMode="auto">
          <a:xfrm>
            <a:off x="7551606" y="1522414"/>
            <a:ext cx="753269" cy="415925"/>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dirty="0">
              <a:latin typeface="Arial" charset="0"/>
              <a:cs typeface="+mn-cs"/>
            </a:endParaRPr>
          </a:p>
        </p:txBody>
      </p:sp>
      <p:sp>
        <p:nvSpPr>
          <p:cNvPr id="9243" name="Line 47"/>
          <p:cNvSpPr>
            <a:spLocks noChangeShapeType="1"/>
          </p:cNvSpPr>
          <p:nvPr/>
        </p:nvSpPr>
        <p:spPr bwMode="auto">
          <a:xfrm flipH="1" flipV="1">
            <a:off x="6961717" y="1936751"/>
            <a:ext cx="1720" cy="138113"/>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44" name="Line 48"/>
          <p:cNvSpPr>
            <a:spLocks noChangeShapeType="1"/>
          </p:cNvSpPr>
          <p:nvPr/>
        </p:nvSpPr>
        <p:spPr bwMode="auto">
          <a:xfrm flipH="1" flipV="1">
            <a:off x="7962635" y="1939926"/>
            <a:ext cx="0" cy="136525"/>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45" name="Text Box 49"/>
          <p:cNvSpPr txBox="1">
            <a:spLocks noChangeArrowheads="1"/>
          </p:cNvSpPr>
          <p:nvPr/>
        </p:nvSpPr>
        <p:spPr bwMode="auto">
          <a:xfrm>
            <a:off x="2383384" y="1062360"/>
            <a:ext cx="13468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dirty="0">
                <a:latin typeface="Arial" charset="0"/>
                <a:cs typeface="+mn-cs"/>
              </a:rPr>
              <a:t>sending host</a:t>
            </a:r>
          </a:p>
        </p:txBody>
      </p:sp>
      <p:sp>
        <p:nvSpPr>
          <p:cNvPr id="9246" name="Text Box 50"/>
          <p:cNvSpPr txBox="1">
            <a:spLocks noChangeArrowheads="1"/>
          </p:cNvSpPr>
          <p:nvPr/>
        </p:nvSpPr>
        <p:spPr bwMode="auto">
          <a:xfrm>
            <a:off x="6533490" y="1118773"/>
            <a:ext cx="14494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dirty="0">
                <a:latin typeface="Arial" charset="0"/>
                <a:cs typeface="+mn-cs"/>
              </a:rPr>
              <a:t>receiving host</a:t>
            </a:r>
          </a:p>
        </p:txBody>
      </p:sp>
      <p:sp>
        <p:nvSpPr>
          <p:cNvPr id="9247" name="Rectangle 51"/>
          <p:cNvSpPr>
            <a:spLocks noChangeArrowheads="1"/>
          </p:cNvSpPr>
          <p:nvPr/>
        </p:nvSpPr>
        <p:spPr bwMode="auto">
          <a:xfrm>
            <a:off x="1638962" y="1966913"/>
            <a:ext cx="777346" cy="16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48" name="Text Box 52"/>
          <p:cNvSpPr txBox="1">
            <a:spLocks noChangeArrowheads="1"/>
          </p:cNvSpPr>
          <p:nvPr/>
        </p:nvSpPr>
        <p:spPr bwMode="auto">
          <a:xfrm>
            <a:off x="1599406" y="1922463"/>
            <a:ext cx="8322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dirty="0">
                <a:latin typeface="Arial" charset="0"/>
                <a:cs typeface="+mn-cs"/>
              </a:rPr>
              <a:t>datagram</a:t>
            </a:r>
          </a:p>
        </p:txBody>
      </p:sp>
      <p:sp>
        <p:nvSpPr>
          <p:cNvPr id="9249" name="Line 53"/>
          <p:cNvSpPr>
            <a:spLocks noChangeShapeType="1"/>
          </p:cNvSpPr>
          <p:nvPr/>
        </p:nvSpPr>
        <p:spPr bwMode="auto">
          <a:xfrm>
            <a:off x="6457818" y="1870076"/>
            <a:ext cx="0" cy="39211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50" name="Rectangle 54"/>
          <p:cNvSpPr>
            <a:spLocks noChangeArrowheads="1"/>
          </p:cNvSpPr>
          <p:nvPr/>
        </p:nvSpPr>
        <p:spPr bwMode="auto">
          <a:xfrm>
            <a:off x="5874809" y="1985963"/>
            <a:ext cx="775627" cy="16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51" name="Text Box 55"/>
          <p:cNvSpPr txBox="1">
            <a:spLocks noChangeArrowheads="1"/>
          </p:cNvSpPr>
          <p:nvPr/>
        </p:nvSpPr>
        <p:spPr bwMode="auto">
          <a:xfrm>
            <a:off x="5835254" y="1941514"/>
            <a:ext cx="8322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dirty="0">
                <a:latin typeface="Arial" charset="0"/>
                <a:cs typeface="+mn-cs"/>
              </a:rPr>
              <a:t>datagram</a:t>
            </a:r>
          </a:p>
        </p:txBody>
      </p:sp>
      <p:sp>
        <p:nvSpPr>
          <p:cNvPr id="56355" name="Freeform 56"/>
          <p:cNvSpPr>
            <a:spLocks/>
          </p:cNvSpPr>
          <p:nvPr/>
        </p:nvSpPr>
        <p:spPr bwMode="auto">
          <a:xfrm>
            <a:off x="2999317" y="2903539"/>
            <a:ext cx="4206610" cy="447675"/>
          </a:xfrm>
          <a:custGeom>
            <a:avLst/>
            <a:gdLst>
              <a:gd name="T0" fmla="*/ 0 w 2597"/>
              <a:gd name="T1" fmla="*/ 0 h 384"/>
              <a:gd name="T2" fmla="*/ 0 w 2597"/>
              <a:gd name="T3" fmla="*/ 2147483647 h 384"/>
              <a:gd name="T4" fmla="*/ 2147483647 w 2597"/>
              <a:gd name="T5" fmla="*/ 2147483647 h 384"/>
              <a:gd name="T6" fmla="*/ 2147483647 w 2597"/>
              <a:gd name="T7" fmla="*/ 2147483647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97" h="384">
                <a:moveTo>
                  <a:pt x="0" y="0"/>
                </a:moveTo>
                <a:lnTo>
                  <a:pt x="0" y="384"/>
                </a:lnTo>
                <a:lnTo>
                  <a:pt x="2597" y="384"/>
                </a:lnTo>
                <a:lnTo>
                  <a:pt x="2597" y="18"/>
                </a:ln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53" name="Rectangle 57"/>
          <p:cNvSpPr>
            <a:spLocks noChangeArrowheads="1"/>
          </p:cNvSpPr>
          <p:nvPr/>
        </p:nvSpPr>
        <p:spPr bwMode="auto">
          <a:xfrm>
            <a:off x="5071666" y="3419476"/>
            <a:ext cx="777346" cy="16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9254" name="Text Box 58"/>
          <p:cNvSpPr txBox="1">
            <a:spLocks noChangeArrowheads="1"/>
          </p:cNvSpPr>
          <p:nvPr/>
        </p:nvSpPr>
        <p:spPr bwMode="auto">
          <a:xfrm>
            <a:off x="5042430" y="3375025"/>
            <a:ext cx="8322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dirty="0">
                <a:latin typeface="Arial" charset="0"/>
                <a:cs typeface="+mn-cs"/>
              </a:rPr>
              <a:t>datagram</a:t>
            </a:r>
          </a:p>
        </p:txBody>
      </p:sp>
      <p:sp>
        <p:nvSpPr>
          <p:cNvPr id="9255" name="Line 59"/>
          <p:cNvSpPr>
            <a:spLocks noChangeShapeType="1"/>
          </p:cNvSpPr>
          <p:nvPr/>
        </p:nvSpPr>
        <p:spPr bwMode="auto">
          <a:xfrm>
            <a:off x="6125898" y="3511550"/>
            <a:ext cx="2992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9256" name="Text Box 60"/>
          <p:cNvSpPr txBox="1">
            <a:spLocks noChangeArrowheads="1"/>
          </p:cNvSpPr>
          <p:nvPr/>
        </p:nvSpPr>
        <p:spPr bwMode="auto">
          <a:xfrm>
            <a:off x="2431785" y="3668713"/>
            <a:ext cx="7104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dirty="0">
                <a:latin typeface="Arial" charset="0"/>
                <a:cs typeface="+mn-cs"/>
              </a:rPr>
              <a:t>frame</a:t>
            </a:r>
          </a:p>
        </p:txBody>
      </p:sp>
      <p:sp>
        <p:nvSpPr>
          <p:cNvPr id="9257" name="Line 61"/>
          <p:cNvSpPr>
            <a:spLocks noChangeShapeType="1"/>
          </p:cNvSpPr>
          <p:nvPr/>
        </p:nvSpPr>
        <p:spPr bwMode="auto">
          <a:xfrm flipV="1">
            <a:off x="3112823" y="3575051"/>
            <a:ext cx="1252008" cy="212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pic>
        <p:nvPicPr>
          <p:cNvPr id="56361" name="Picture 63"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09" y="914400"/>
            <a:ext cx="5941881"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Slide Number Placeholder 5"/>
          <p:cNvSpPr>
            <a:spLocks noGrp="1"/>
          </p:cNvSpPr>
          <p:nvPr>
            <p:ph type="sldNum" sz="quarter" idx="12"/>
          </p:nvPr>
        </p:nvSpPr>
        <p:spPr>
          <a:xfrm>
            <a:off x="9160834" y="6522366"/>
            <a:ext cx="594376"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6-</a:t>
            </a:r>
            <a:fld id="{8E8C6E93-DF5B-BC4B-80F9-500DED1EEDCC}" type="slidenum">
              <a:rPr lang="en-US" sz="1200">
                <a:latin typeface="Tahoma" charset="0"/>
              </a:rPr>
              <a:pPr/>
              <a:t>9</a:t>
            </a:fld>
            <a:endParaRPr lang="en-US" sz="1200" dirty="0">
              <a:latin typeface="Tahoma" charset="0"/>
            </a:endParaRPr>
          </a:p>
        </p:txBody>
      </p:sp>
      <p:sp>
        <p:nvSpPr>
          <p:cNvPr id="44" name="Footer Placeholder 2"/>
          <p:cNvSpPr>
            <a:spLocks noGrp="1"/>
          </p:cNvSpPr>
          <p:nvPr>
            <p:ph type="ftr" sz="quarter" idx="11"/>
          </p:nvPr>
        </p:nvSpPr>
        <p:spPr>
          <a:xfrm>
            <a:off x="6906788" y="6521552"/>
            <a:ext cx="2358929"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Link Layer and LANs</a:t>
            </a:r>
          </a:p>
        </p:txBody>
      </p:sp>
    </p:spTree>
    <p:extLst>
      <p:ext uri="{BB962C8B-B14F-4D97-AF65-F5344CB8AC3E}">
        <p14:creationId xmlns:p14="http://schemas.microsoft.com/office/powerpoint/2010/main" val="4058106134"/>
      </p:ext>
    </p:extLst>
  </p:cSld>
  <p:clrMapOvr>
    <a:masterClrMapping/>
  </p:clrMapOvr>
</p:sld>
</file>

<file path=ppt/theme/theme1.xml><?xml version="1.0" encoding="utf-8"?>
<a:theme xmlns:a="http://schemas.openxmlformats.org/drawingml/2006/main" name="vku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vku_theme</Template>
  <TotalTime>9419</TotalTime>
  <Words>3309</Words>
  <Application>Microsoft Macintosh PowerPoint</Application>
  <PresentationFormat>A4 Paper (210x297 mm)</PresentationFormat>
  <Paragraphs>551</Paragraphs>
  <Slides>80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80</vt:i4>
      </vt:variant>
    </vt:vector>
  </HeadingPairs>
  <TitlesOfParts>
    <vt:vector size="90" baseType="lpstr">
      <vt:lpstr>Arial</vt:lpstr>
      <vt:lpstr>Calibri</vt:lpstr>
      <vt:lpstr>Cambria Math</vt:lpstr>
      <vt:lpstr>Comic Sans MS</vt:lpstr>
      <vt:lpstr>Gill Sans MT</vt:lpstr>
      <vt:lpstr>Nunito</vt:lpstr>
      <vt:lpstr>Tahoma</vt:lpstr>
      <vt:lpstr>Times New Roman</vt:lpstr>
      <vt:lpstr>Wingdings</vt:lpstr>
      <vt:lpstr>vku_theme</vt:lpstr>
      <vt:lpstr>COMPUTER NETWORKS</vt:lpstr>
      <vt:lpstr>Chapter 3: Data Link layer</vt:lpstr>
      <vt:lpstr>Link layer, LANs: outline</vt:lpstr>
      <vt:lpstr>Link layer: introduction</vt:lpstr>
      <vt:lpstr>Link layer: context</vt:lpstr>
      <vt:lpstr>Link layer services</vt:lpstr>
      <vt:lpstr>Link layer services (more)</vt:lpstr>
      <vt:lpstr>Where is the link layer implemented?</vt:lpstr>
      <vt:lpstr>Adaptors communicating</vt:lpstr>
      <vt:lpstr>Link layer, LANs: outline</vt:lpstr>
      <vt:lpstr>Framing Methods</vt:lpstr>
      <vt:lpstr>Framing Methods</vt:lpstr>
      <vt:lpstr>Framing (1): Byte count</vt:lpstr>
      <vt:lpstr>Framing (2): Flag with byte stuff</vt:lpstr>
      <vt:lpstr>Framing (2): Flag with byte stuff</vt:lpstr>
      <vt:lpstr>Framing (3): Flag with bit stuff</vt:lpstr>
      <vt:lpstr>Framing (4): Physical layer coding violations</vt:lpstr>
      <vt:lpstr>Exercise</vt:lpstr>
      <vt:lpstr>Link layer, LANs: outline</vt:lpstr>
      <vt:lpstr>Error detection</vt:lpstr>
      <vt:lpstr>Error detection</vt:lpstr>
      <vt:lpstr>Parity checking</vt:lpstr>
      <vt:lpstr>Internet checksum (1)</vt:lpstr>
      <vt:lpstr>Internet checksum (2)</vt:lpstr>
      <vt:lpstr>Exercise</vt:lpstr>
      <vt:lpstr>Cyclic redundancy check (CRC)</vt:lpstr>
      <vt:lpstr>CRC example</vt:lpstr>
      <vt:lpstr>CRC example</vt:lpstr>
      <vt:lpstr>Elementary Data Link Protocols (2)</vt:lpstr>
      <vt:lpstr>Exercise</vt:lpstr>
      <vt:lpstr>Link layer, LANs: outline</vt:lpstr>
      <vt:lpstr>Elementary Data Link Protocols (1)</vt:lpstr>
      <vt:lpstr>Utopian Simplex Protocol (1)</vt:lpstr>
      <vt:lpstr>Simplex Stop-and-Wait Protocol  for a Noisy Channel (1)</vt:lpstr>
      <vt:lpstr>Simplex Stop-and-Wait Protocol  for a Noisy Channel (2)</vt:lpstr>
      <vt:lpstr>Sliding Window Protocols (1)</vt:lpstr>
      <vt:lpstr>Protocol Using Go-Back-N (1)</vt:lpstr>
      <vt:lpstr>Protocol Using Go-Back-N (2)</vt:lpstr>
      <vt:lpstr>Protocol Using Selective Repeat (1)</vt:lpstr>
      <vt:lpstr>Example Data Link Protocols</vt:lpstr>
      <vt:lpstr>HDLC – High-Level Data Link Control</vt:lpstr>
      <vt:lpstr>HDLC – High-Level Data Link Control</vt:lpstr>
      <vt:lpstr>HDLC – High-Level Data Link Control</vt:lpstr>
      <vt:lpstr>Practice</vt:lpstr>
      <vt:lpstr>Summary</vt:lpstr>
      <vt:lpstr>PowerPoint Presentation</vt:lpstr>
      <vt:lpstr>Utopian Simplex Protocol (2)</vt:lpstr>
      <vt:lpstr>Utopian Simplex Protocol (3)</vt:lpstr>
      <vt:lpstr>Elementary Data Link Protocols (3)</vt:lpstr>
      <vt:lpstr>Elementary Data Link Protocols (4)</vt:lpstr>
      <vt:lpstr>Elementary Data Link Protocols (5)</vt:lpstr>
      <vt:lpstr>Simplex Stop-and-Wait Protocol  for a Noisy Channel (3)</vt:lpstr>
      <vt:lpstr>Simplex Stop-and-Wait Protocol  for a Noisy Channel (4)</vt:lpstr>
      <vt:lpstr>Sliding Window Protocols (2)</vt:lpstr>
      <vt:lpstr>Sliding Window Protocols (2)</vt:lpstr>
      <vt:lpstr>Sliding Window Protocols (4)</vt:lpstr>
      <vt:lpstr>Sliding Window Protocols (5)</vt:lpstr>
      <vt:lpstr>Sliding Window Protocols (6)</vt:lpstr>
      <vt:lpstr>One-Bit Sliding Window Protocol (1)</vt:lpstr>
      <vt:lpstr>One-Bit Sliding Window Protocol (2)</vt:lpstr>
      <vt:lpstr>One-Bit Sliding Window Protocol (3)</vt:lpstr>
      <vt:lpstr>One-Bit Sliding Window Protocol (4)</vt:lpstr>
      <vt:lpstr>Protocol Using Go-Back-N (3)</vt:lpstr>
      <vt:lpstr>Protocol Using Go-Back-N (4)</vt:lpstr>
      <vt:lpstr>Protocol Using Go-Back-N (5)</vt:lpstr>
      <vt:lpstr>Protocol Using Go-Back-N (6)</vt:lpstr>
      <vt:lpstr>Protocol Using Go-Back-N (7)</vt:lpstr>
      <vt:lpstr>Protocol Using Go-Back-N (8)</vt:lpstr>
      <vt:lpstr>Protocol Using Go-Back-N (9)</vt:lpstr>
      <vt:lpstr>Protocol Using Go-Back-N (10)</vt:lpstr>
      <vt:lpstr>Protocol Using Selective Repeat (2)</vt:lpstr>
      <vt:lpstr>Protocol Using Selective Repeat (3)</vt:lpstr>
      <vt:lpstr>Protocol Using Selective Repeat (4)</vt:lpstr>
      <vt:lpstr>Protocol Using Selective Repeat (5)</vt:lpstr>
      <vt:lpstr>Protocol Using Selective Repeat (6)</vt:lpstr>
      <vt:lpstr>Protocol Using Selective Repeat (7)</vt:lpstr>
      <vt:lpstr>Protocol Using Selective Repeat (7)</vt:lpstr>
      <vt:lpstr>Protocol Using Selective Repeat (8)</vt:lpstr>
      <vt:lpstr>Protocol Using Selective Repeat (9)</vt:lpstr>
      <vt:lpstr>Protocol Using Selective Repeat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Mạng máy tính</dc:title>
  <dc:creator>trantheson</dc:creator>
  <cp:lastModifiedBy>Huu Nhat Minh Nguyen</cp:lastModifiedBy>
  <cp:revision>503</cp:revision>
  <cp:lastPrinted>2000-10-23T11:49:35Z</cp:lastPrinted>
  <dcterms:created xsi:type="dcterms:W3CDTF">1999-10-08T19:08:27Z</dcterms:created>
  <dcterms:modified xsi:type="dcterms:W3CDTF">2024-02-18T10:23:21Z</dcterms:modified>
</cp:coreProperties>
</file>