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ink/ink1.xml" ContentType="application/inkml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958" r:id="rId1"/>
  </p:sldMasterIdLst>
  <p:notesMasterIdLst>
    <p:notesMasterId r:id="rId101"/>
  </p:notesMasterIdLst>
  <p:sldIdLst>
    <p:sldId id="381" r:id="rId2"/>
    <p:sldId id="500" r:id="rId3"/>
    <p:sldId id="482" r:id="rId4"/>
    <p:sldId id="481" r:id="rId5"/>
    <p:sldId id="504" r:id="rId6"/>
    <p:sldId id="406" r:id="rId7"/>
    <p:sldId id="407" r:id="rId8"/>
    <p:sldId id="409" r:id="rId9"/>
    <p:sldId id="408" r:id="rId10"/>
    <p:sldId id="367" r:id="rId11"/>
    <p:sldId id="410" r:id="rId12"/>
    <p:sldId id="411" r:id="rId13"/>
    <p:sldId id="413" r:id="rId14"/>
    <p:sldId id="412" r:id="rId15"/>
    <p:sldId id="263" r:id="rId16"/>
    <p:sldId id="414" r:id="rId17"/>
    <p:sldId id="415" r:id="rId18"/>
    <p:sldId id="416" r:id="rId19"/>
    <p:sldId id="417" r:id="rId20"/>
    <p:sldId id="418" r:id="rId21"/>
    <p:sldId id="419" r:id="rId22"/>
    <p:sldId id="420" r:id="rId23"/>
    <p:sldId id="421" r:id="rId24"/>
    <p:sldId id="422" r:id="rId25"/>
    <p:sldId id="423" r:id="rId26"/>
    <p:sldId id="424" r:id="rId27"/>
    <p:sldId id="425" r:id="rId28"/>
    <p:sldId id="430" r:id="rId29"/>
    <p:sldId id="426" r:id="rId30"/>
    <p:sldId id="427" r:id="rId31"/>
    <p:sldId id="428" r:id="rId32"/>
    <p:sldId id="429" r:id="rId33"/>
    <p:sldId id="431" r:id="rId34"/>
    <p:sldId id="432" r:id="rId35"/>
    <p:sldId id="433" r:id="rId36"/>
    <p:sldId id="434" r:id="rId37"/>
    <p:sldId id="387" r:id="rId38"/>
    <p:sldId id="392" r:id="rId39"/>
    <p:sldId id="389" r:id="rId40"/>
    <p:sldId id="390" r:id="rId41"/>
    <p:sldId id="395" r:id="rId42"/>
    <p:sldId id="396" r:id="rId43"/>
    <p:sldId id="397" r:id="rId44"/>
    <p:sldId id="399" r:id="rId45"/>
    <p:sldId id="403" r:id="rId46"/>
    <p:sldId id="400" r:id="rId47"/>
    <p:sldId id="445" r:id="rId48"/>
    <p:sldId id="484" r:id="rId49"/>
    <p:sldId id="485" r:id="rId50"/>
    <p:sldId id="486" r:id="rId51"/>
    <p:sldId id="487" r:id="rId52"/>
    <p:sldId id="488" r:id="rId53"/>
    <p:sldId id="489" r:id="rId54"/>
    <p:sldId id="490" r:id="rId55"/>
    <p:sldId id="491" r:id="rId56"/>
    <p:sldId id="492" r:id="rId57"/>
    <p:sldId id="493" r:id="rId58"/>
    <p:sldId id="494" r:id="rId59"/>
    <p:sldId id="495" r:id="rId60"/>
    <p:sldId id="496" r:id="rId61"/>
    <p:sldId id="497" r:id="rId62"/>
    <p:sldId id="498" r:id="rId63"/>
    <p:sldId id="499" r:id="rId64"/>
    <p:sldId id="483" r:id="rId65"/>
    <p:sldId id="446" r:id="rId66"/>
    <p:sldId id="447" r:id="rId67"/>
    <p:sldId id="448" r:id="rId68"/>
    <p:sldId id="449" r:id="rId69"/>
    <p:sldId id="450" r:id="rId70"/>
    <p:sldId id="451" r:id="rId71"/>
    <p:sldId id="452" r:id="rId72"/>
    <p:sldId id="453" r:id="rId73"/>
    <p:sldId id="454" r:id="rId74"/>
    <p:sldId id="455" r:id="rId75"/>
    <p:sldId id="456" r:id="rId76"/>
    <p:sldId id="457" r:id="rId77"/>
    <p:sldId id="458" r:id="rId78"/>
    <p:sldId id="459" r:id="rId79"/>
    <p:sldId id="460" r:id="rId80"/>
    <p:sldId id="461" r:id="rId81"/>
    <p:sldId id="462" r:id="rId82"/>
    <p:sldId id="463" r:id="rId83"/>
    <p:sldId id="464" r:id="rId84"/>
    <p:sldId id="465" r:id="rId85"/>
    <p:sldId id="466" r:id="rId86"/>
    <p:sldId id="467" r:id="rId87"/>
    <p:sldId id="468" r:id="rId88"/>
    <p:sldId id="469" r:id="rId89"/>
    <p:sldId id="470" r:id="rId90"/>
    <p:sldId id="471" r:id="rId91"/>
    <p:sldId id="472" r:id="rId92"/>
    <p:sldId id="473" r:id="rId93"/>
    <p:sldId id="474" r:id="rId94"/>
    <p:sldId id="475" r:id="rId95"/>
    <p:sldId id="476" r:id="rId96"/>
    <p:sldId id="477" r:id="rId97"/>
    <p:sldId id="478" r:id="rId98"/>
    <p:sldId id="479" r:id="rId99"/>
    <p:sldId id="480" r:id="rId100"/>
  </p:sldIdLst>
  <p:sldSz cx="9906000" cy="6858000" type="A4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54FD"/>
    <a:srgbClr val="FF0000"/>
    <a:srgbClr val="FFFF00"/>
    <a:srgbClr val="DDDDDD"/>
    <a:srgbClr val="FFCCFF"/>
    <a:srgbClr val="FF99CC"/>
    <a:srgbClr val="CCFFFF"/>
    <a:srgbClr val="33CCCC"/>
    <a:srgbClr val="66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916" autoAdjust="0"/>
    <p:restoredTop sz="83459" autoAdjust="0"/>
  </p:normalViewPr>
  <p:slideViewPr>
    <p:cSldViewPr snapToGrid="0" snapToObjects="1">
      <p:cViewPr varScale="1">
        <p:scale>
          <a:sx n="95" d="100"/>
          <a:sy n="95" d="100"/>
        </p:scale>
        <p:origin x="448" y="176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353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presProps" Target="pres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</inkml:traceFormat>
        <inkml:channelProperties>
          <inkml:channelProperty channel="X" name="resolution" value="62.13592" units="1/cm"/>
          <inkml:channelProperty channel="Y" name="resolution" value="61.71429" units="1/cm"/>
        </inkml:channelProperties>
      </inkml:inkSource>
      <inkml:timestamp xml:id="ts0" timeString="2021-08-18T07:20:00.52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5733 14693,'17'0,"1"-17,-18-19,0 1,0-18,18-35,-18 17,0-17,0 0,0-36,0 36,0 0,0 0,0 17,0 1,0-1,0 36,0-18,0 18,-18-1,18-16,0 16,-18 1,1-18,17 18,-18 0,0-18,18 17,0 19,0-19,-17 1</inkml:trace>
  <inkml:trace contextRef="#ctx0" brushRef="#br0" timeOffset="664.03">5680 12947,'0'35,"-18"0,0 1,1 17,17-36,0 36,-18 0,18-18,-17-17,17 0</inkml:trace>
  <inkml:trace contextRef="#ctx0" brushRef="#br0" timeOffset="1560.22">5697 13035,'36'18,"-19"35,19 17,-1 1,35-1,-52-17,17 18,-17-36,-18-17</inkml:trace>
  <inkml:trace contextRef="#ctx0" brushRef="#br0" timeOffset="2528.05">7108 12947,'18'-18,"-18"54,0 16,0 1,0 36,0 34,0 1,0-1,0 0,-18 19,1 16,17-34,0 17,0-18,0 1,0-18,0 17,0 1,0-36,0-35,0-36,0 19,0-19</inkml:trace>
  <inkml:trace contextRef="#ctx0" brushRef="#br0" timeOffset="3991.56">6967 14676,'0'17,"36"36,-19 0,19-18,-19 1,1 34,17-35,-17 1,-1-36,19-18,17-35,35-35,-18 17,-17 18,-17 18,-1-18</inkml:trace>
  <inkml:trace contextRef="#ctx0" brushRef="#br0" timeOffset="32752.81">14517 12894,'-35'0,"-36"0,-35 0,18 0,-71 0,18 0,-18 0,18 0,18 0,-1 0,18 0,36 0,-18 0,17 0,18 0,18 0,-18 0,-18 0,36 0,-35 0,34 0,1 0,-18 0,18 0,0 0,-18 0,0 0,0 0,18 0,17 0,0 0,-17 0,17 0,1 0,-1 0,-17 0,0 0,-1 0,1 0,17 0,1 0</inkml:trace>
  <inkml:trace contextRef="#ctx0" brushRef="#br0" timeOffset="33855.78">12700 12682,'-53'0,"-70"36,-1-19,1 19,-1-19,1 1,52-18,1 17,52-17,0 0,1 36,-36-1,17-17,1-1,0 1,70-18,36 0,-18 0,-18 0,18 0,0 0,-36 0,1 0,0 0,-1 0,36 0,18 53,-1-18,1 0,-1 1,-17-1,0-17,-35-18</inkml:trace>
  <inkml:trace contextRef="#ctx0" brushRef="#br0" timeOffset="34529.03">11536 12312,'35'0,"71"53,0 35,17 0,71 53,18 18,-36-53,71 70,-88-52,-36-18,19-18,-72-35,18 17</inkml:trace>
  <inkml:trace contextRef="#ctx0" brushRef="#br0" timeOffset="35337.04">13106 12612,'0'0,"-36"0,-69 35,-19 53,-17 0,18 18,-36 0,-18 35,1-17,0-1,-1-17,36-18,18-17,-18 17,88-53,-18 1,53-19,1 1</inkml:trace>
  <inkml:trace contextRef="#ctx0" brushRef="#br0" timeOffset="77528.92">6862 8096,'35'0,"18"0,17 0,1 18,17-18,18 0,-71-18,18 1,-18-1,1 0,-1-17,-17 17,-18 1,17-19,1 1,-1 0,-17 0,18-1,-18 1,0 0,18 0,-18 17,0 0,0 1,0-1,0-17,0-1,0 19,0-18,0 17,0-17,0-1,0 19,0-19,0 19,0-19,0 19,0-18,0 17,0 0,0-17,0 17,-18 1,18-1,-18 0,1 1,17-18,-18 17,1-17,-1 17,0-17,-17 17,-36-17,1 17,-1-17,1 0,17 17,0-17</inkml:trace>
  <inkml:trace contextRef="#ctx0" brushRef="#br0" timeOffset="78160.1">7038 6756,'0'70,"0"1,0-18,0 0,0 17,18-35</inkml:trace>
  <inkml:trace contextRef="#ctx0" brushRef="#br0" timeOffset="79159.59">7056 6844,'0'-18,"52"1,125 17,52 0,-17 0,-71 0,-18 0,-87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75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52500" y="685800"/>
            <a:ext cx="4953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/>
              <a:t>Click to edit Master text styles</a:t>
            </a:r>
          </a:p>
          <a:p>
            <a:pPr lvl="1"/>
            <a:r>
              <a:rPr lang="en-US" altLang="en-US" noProof="0"/>
              <a:t>Second level</a:t>
            </a:r>
          </a:p>
          <a:p>
            <a:pPr lvl="2"/>
            <a:r>
              <a:rPr lang="en-US" altLang="en-US" noProof="0"/>
              <a:t>Third level</a:t>
            </a:r>
          </a:p>
          <a:p>
            <a:pPr lvl="3"/>
            <a:r>
              <a:rPr lang="en-US" altLang="en-US" noProof="0"/>
              <a:t>Fourth level</a:t>
            </a:r>
          </a:p>
          <a:p>
            <a:pPr lvl="4"/>
            <a:r>
              <a:rPr lang="en-US" altLang="en-US" noProof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BEF648C3-5A0C-4E7A-8D98-2A6F3A737A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918794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C0F7F8AA-9DC9-4719-9B23-F129238E329E}" type="slidenum">
              <a:rPr lang="en-US" altLang="en-US" sz="1200">
                <a:latin typeface="Times New Roman" pitchFamily="18" charset="0"/>
              </a:rPr>
              <a:pPr algn="r"/>
              <a:t>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4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96954EBB-4ED9-4765-B006-B250FB844D22}" type="slidenum">
              <a:rPr lang="en-US" altLang="en-US" sz="1200">
                <a:latin typeface="Times New Roman" pitchFamily="18" charset="0"/>
              </a:rPr>
              <a:pPr/>
              <a:t>12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2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C0F7F8AA-9DC9-4719-9B23-F129238E329E}" type="slidenum">
              <a:rPr lang="en-US" altLang="en-US" sz="1200">
                <a:latin typeface="Times New Roman" pitchFamily="18" charset="0"/>
              </a:rPr>
              <a:pPr algn="r"/>
              <a:t>13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4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80A3604-8596-42D7-B2E1-60446C66F236}" type="slidenum">
              <a:rPr lang="en-US" altLang="en-US" sz="1200">
                <a:latin typeface="Times New Roman" pitchFamily="18" charset="0"/>
              </a:rPr>
              <a:pPr/>
              <a:t>14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6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43FEA26E-CCF7-4FCA-8EFD-E0FF9ED7CC86}" type="slidenum">
              <a:rPr lang="en-US" altLang="en-US" sz="1200" smtClean="0"/>
              <a:pPr/>
              <a:t>15</a:t>
            </a:fld>
            <a:endParaRPr lang="en-US" altLang="en-US" sz="1200"/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A33A14BF-0416-4CC3-ADFD-A1CBA1FDEBAE}" type="slidenum">
              <a:rPr lang="en-US" altLang="en-US" sz="1200">
                <a:latin typeface="Times New Roman" pitchFamily="18" charset="0"/>
              </a:rPr>
              <a:pPr/>
              <a:t>16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8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47C8FA08-81CD-46FF-B5C2-0D3FC44379BF}" type="slidenum">
              <a:rPr lang="en-US" altLang="en-US" sz="1200">
                <a:latin typeface="Times New Roman" pitchFamily="18" charset="0"/>
              </a:rPr>
              <a:pPr/>
              <a:t>20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44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3379609-01D9-4BC0-B10F-8F8819F38CD4}" type="slidenum">
              <a:rPr lang="en-US" altLang="en-US" sz="1200">
                <a:latin typeface="Times New Roman" pitchFamily="18" charset="0"/>
              </a:rPr>
              <a:pPr/>
              <a:t>22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47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D2B185AD-887F-4393-BA91-CB77BEC19CED}" type="slidenum">
              <a:rPr lang="en-US" altLang="en-US" sz="1200">
                <a:latin typeface="Times New Roman" pitchFamily="18" charset="0"/>
              </a:rPr>
              <a:pPr/>
              <a:t>24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0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501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CC88826-2BA8-427B-9FF9-E73BC87036BA}" type="slidenum">
              <a:rPr lang="en-US" altLang="en-US" sz="1200">
                <a:latin typeface="Times New Roman" pitchFamily="18" charset="0"/>
              </a:rPr>
              <a:pPr/>
              <a:t>25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936B7968-B479-45C1-ADE3-8798A4F45435}" type="slidenum">
              <a:rPr lang="en-US" altLang="en-US" sz="1200">
                <a:latin typeface="Times New Roman" pitchFamily="18" charset="0"/>
              </a:rPr>
              <a:pPr/>
              <a:t>26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1972: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</a:p>
          <a:p>
            <a:pPr marL="628650" lvl="1" indent="-233363" eaLnBrk="1" hangingPunct="1"/>
            <a:r>
              <a:rPr lang="en-US" altLang="en-US" dirty="0" err="1">
                <a:ea typeface="Arial" pitchFamily="34" charset="0"/>
              </a:rPr>
              <a:t>ARPAnet</a:t>
            </a:r>
            <a:r>
              <a:rPr lang="en-US" altLang="en-US" dirty="0">
                <a:ea typeface="Arial" pitchFamily="34" charset="0"/>
              </a:rPr>
              <a:t> public demo</a:t>
            </a:r>
          </a:p>
          <a:p>
            <a:pPr marL="628650" lvl="1" indent="-233363" eaLnBrk="1" hangingPunct="1"/>
            <a:r>
              <a:rPr lang="en-US" altLang="en-US" dirty="0">
                <a:ea typeface="Arial" pitchFamily="34" charset="0"/>
              </a:rPr>
              <a:t>NCP (Network Control Protocol) first host-host protocol </a:t>
            </a:r>
          </a:p>
          <a:p>
            <a:pPr marL="628650" lvl="1" indent="-233363" eaLnBrk="1" hangingPunct="1"/>
            <a:r>
              <a:rPr lang="en-US" altLang="en-US" dirty="0">
                <a:ea typeface="Arial" pitchFamily="34" charset="0"/>
              </a:rPr>
              <a:t>first e-mail program</a:t>
            </a:r>
          </a:p>
          <a:p>
            <a:pPr marL="628650" lvl="1" indent="-233363" eaLnBrk="1" hangingPunct="1"/>
            <a:r>
              <a:rPr lang="en-US" altLang="en-US" dirty="0" err="1">
                <a:ea typeface="Arial" pitchFamily="34" charset="0"/>
              </a:rPr>
              <a:t>ARPAnet</a:t>
            </a:r>
            <a:r>
              <a:rPr lang="en-US" altLang="en-US" dirty="0">
                <a:ea typeface="Arial" pitchFamily="34" charset="0"/>
              </a:rPr>
              <a:t> has 15 nodes</a:t>
            </a:r>
          </a:p>
          <a:p>
            <a:pPr marL="171450" marR="0" lvl="0" indent="-233363" algn="l" defTabSz="91440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200" dirty="0">
                <a:solidFill>
                  <a:srgbClr val="000099"/>
                </a:solidFill>
                <a:ea typeface="ＭＳ Ｐゴシック" pitchFamily="34" charset="-128"/>
              </a:rPr>
              <a:t>1979:</a:t>
            </a:r>
            <a:r>
              <a:rPr lang="en-US" altLang="en-US" sz="1200" dirty="0">
                <a:ea typeface="ＭＳ Ｐゴシック" pitchFamily="34" charset="-128"/>
              </a:rPr>
              <a:t> </a:t>
            </a:r>
            <a:r>
              <a:rPr lang="en-US" altLang="en-US" sz="1200" dirty="0" err="1">
                <a:ea typeface="ＭＳ Ｐゴシック" pitchFamily="34" charset="-128"/>
              </a:rPr>
              <a:t>ARPAnet</a:t>
            </a:r>
            <a:r>
              <a:rPr lang="en-US" altLang="en-US" sz="1200" dirty="0">
                <a:ea typeface="ＭＳ Ｐゴシック" pitchFamily="34" charset="-128"/>
              </a:rPr>
              <a:t> has 200 nodes</a:t>
            </a:r>
          </a:p>
          <a:p>
            <a:pPr marL="628650" lvl="1" indent="-233363" eaLnBrk="1" hangingPunct="1"/>
            <a:endParaRPr lang="en-US" altLang="en-US" dirty="0">
              <a:ea typeface="Arial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EF648C3-5A0C-4E7A-8D98-2A6F3A737A34}" type="slidenum">
              <a:rPr lang="en-US" altLang="en-US" smtClean="0"/>
              <a:pPr>
                <a:defRPr/>
              </a:pPr>
              <a:t>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615780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0D1207D0-7765-4EE7-88ED-1CD7AD909ECE}" type="slidenum">
              <a:rPr lang="en-US" altLang="en-US" sz="1200">
                <a:latin typeface="Times New Roman" pitchFamily="18" charset="0"/>
              </a:rPr>
              <a:pPr algn="r"/>
              <a:t>27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6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76F5C8F1-7FFF-4A29-81D1-FD1E7958D5BC}" type="slidenum">
              <a:rPr lang="en-US" altLang="en-US" sz="1200" smtClean="0"/>
              <a:pPr/>
              <a:t>28</a:t>
            </a:fld>
            <a:endParaRPr lang="en-US" altLang="en-US" sz="1200"/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CDD846D-62BE-42FB-A5FC-8A550D85ECAC}" type="slidenum">
              <a:rPr lang="en-US" altLang="en-US" sz="1200">
                <a:latin typeface="Times New Roman" pitchFamily="18" charset="0"/>
              </a:rPr>
              <a:pPr/>
              <a:t>29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8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EC0038A4-0E5C-49AE-80DE-89E95EACEFA2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/>
              <a:t>30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0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7D65890-CFDB-401C-82FB-CA9C09F847E4}" type="slidenum">
              <a:rPr lang="en-US" altLang="en-US" sz="1200">
                <a:latin typeface="Times New Roman" pitchFamily="18" charset="0"/>
              </a:rPr>
              <a:pPr/>
              <a:t>31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7DF1417-55D7-419F-8841-0187C29B6018}" type="slidenum">
              <a:rPr lang="en-US" altLang="en-US" sz="1200">
                <a:latin typeface="Times New Roman" pitchFamily="18" charset="0"/>
              </a:rPr>
              <a:pPr/>
              <a:t>33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D9D2837-7518-4036-82FD-B55C2ED4C503}" type="slidenum">
              <a:rPr lang="en-US" altLang="en-US" sz="1200">
                <a:latin typeface="Times New Roman" pitchFamily="18" charset="0"/>
              </a:rPr>
              <a:pPr/>
              <a:t>34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itchFamily="34" charset="-128"/>
              </a:rPr>
              <a:t>Two simple multiple access control techniques.</a:t>
            </a:r>
          </a:p>
          <a:p>
            <a:endParaRPr lang="en-US" altLang="en-US">
              <a:ea typeface="ＭＳ Ｐゴシック" pitchFamily="34" charset="-128"/>
            </a:endParaRPr>
          </a:p>
          <a:p>
            <a:r>
              <a:rPr lang="en-US" altLang="en-US">
                <a:ea typeface="ＭＳ Ｐゴシック" pitchFamily="34" charset="-128"/>
              </a:rPr>
              <a:t>Each mobile</a:t>
            </a:r>
            <a:r>
              <a:rPr lang="ja-JP" altLang="en-US">
                <a:ea typeface="ＭＳ Ｐゴシック" pitchFamily="34" charset="-128"/>
              </a:rPr>
              <a:t>’</a:t>
            </a:r>
            <a:r>
              <a:rPr lang="en-US" altLang="ja-JP">
                <a:ea typeface="ＭＳ Ｐゴシック" pitchFamily="34" charset="-128"/>
              </a:rPr>
              <a:t>s share of the bandwidth is divided into portions for the uplink and the downlink. Also, possibly, out of band signaling.</a:t>
            </a:r>
          </a:p>
          <a:p>
            <a:endParaRPr lang="en-US" altLang="en-US">
              <a:ea typeface="ＭＳ Ｐゴシック" pitchFamily="34" charset="-128"/>
            </a:endParaRPr>
          </a:p>
          <a:p>
            <a:r>
              <a:rPr lang="en-US" altLang="en-US">
                <a:ea typeface="ＭＳ Ｐゴシック" pitchFamily="34" charset="-128"/>
              </a:rPr>
              <a:t>As we will see, used in AMPS, GSM, IS-54/136</a:t>
            </a: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1BB61F1-8412-4E65-9AC4-E8AFB47E1CD4}" type="slidenum">
              <a:rPr lang="en-US" altLang="en-US" sz="1200">
                <a:latin typeface="Times New Roman" pitchFamily="18" charset="0"/>
              </a:rPr>
              <a:pPr/>
              <a:t>35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69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F89B957-681D-46A7-B2A3-5A95751E1C48}" type="slidenum">
              <a:rPr lang="en-US" altLang="en-US" sz="1200">
                <a:latin typeface="Times New Roman" pitchFamily="18" charset="0"/>
              </a:rPr>
              <a:pPr/>
              <a:t>36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1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64A44247-79E7-42B5-9BCB-50C97E266D53}" type="slidenum">
              <a:rPr lang="en-US" altLang="en-US" sz="1200" smtClean="0"/>
              <a:pPr/>
              <a:t>37</a:t>
            </a:fld>
            <a:endParaRPr lang="en-US" altLang="en-US" sz="1200"/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1972: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</a:p>
          <a:p>
            <a:pPr marL="628650" lvl="1" indent="-233363" eaLnBrk="1" hangingPunct="1"/>
            <a:r>
              <a:rPr lang="en-US" altLang="en-US" dirty="0" err="1">
                <a:ea typeface="Arial" pitchFamily="34" charset="0"/>
              </a:rPr>
              <a:t>ARPAnet</a:t>
            </a:r>
            <a:r>
              <a:rPr lang="en-US" altLang="en-US" dirty="0">
                <a:ea typeface="Arial" pitchFamily="34" charset="0"/>
              </a:rPr>
              <a:t> public demo</a:t>
            </a:r>
          </a:p>
          <a:p>
            <a:pPr marL="628650" lvl="1" indent="-233363" eaLnBrk="1" hangingPunct="1"/>
            <a:r>
              <a:rPr lang="en-US" altLang="en-US" dirty="0">
                <a:ea typeface="Arial" pitchFamily="34" charset="0"/>
              </a:rPr>
              <a:t>NCP (Network Control Protocol) first host-host protocol </a:t>
            </a:r>
          </a:p>
          <a:p>
            <a:pPr marL="628650" lvl="1" indent="-233363" eaLnBrk="1" hangingPunct="1"/>
            <a:r>
              <a:rPr lang="en-US" altLang="en-US" dirty="0">
                <a:ea typeface="Arial" pitchFamily="34" charset="0"/>
              </a:rPr>
              <a:t>first e-mail program</a:t>
            </a:r>
          </a:p>
          <a:p>
            <a:pPr marL="628650" lvl="1" indent="-233363" eaLnBrk="1" hangingPunct="1"/>
            <a:r>
              <a:rPr lang="en-US" altLang="en-US" dirty="0" err="1">
                <a:ea typeface="Arial" pitchFamily="34" charset="0"/>
              </a:rPr>
              <a:t>ARPAnet</a:t>
            </a:r>
            <a:r>
              <a:rPr lang="en-US" altLang="en-US" dirty="0">
                <a:ea typeface="Arial" pitchFamily="34" charset="0"/>
              </a:rPr>
              <a:t> has 15 nodes</a:t>
            </a:r>
          </a:p>
          <a:p>
            <a:pPr marL="171450" marR="0" lvl="0" indent="-233363" algn="l" defTabSz="91440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200" dirty="0">
                <a:solidFill>
                  <a:srgbClr val="000099"/>
                </a:solidFill>
                <a:ea typeface="ＭＳ Ｐゴシック" pitchFamily="34" charset="-128"/>
              </a:rPr>
              <a:t>1979:</a:t>
            </a:r>
            <a:r>
              <a:rPr lang="en-US" altLang="en-US" sz="1200" dirty="0">
                <a:ea typeface="ＭＳ Ｐゴシック" pitchFamily="34" charset="-128"/>
              </a:rPr>
              <a:t> </a:t>
            </a:r>
            <a:r>
              <a:rPr lang="en-US" altLang="en-US" sz="1200" dirty="0" err="1">
                <a:ea typeface="ＭＳ Ｐゴシック" pitchFamily="34" charset="-128"/>
              </a:rPr>
              <a:t>ARPAnet</a:t>
            </a:r>
            <a:r>
              <a:rPr lang="en-US" altLang="en-US" sz="1200" dirty="0">
                <a:ea typeface="ＭＳ Ｐゴシック" pitchFamily="34" charset="-128"/>
              </a:rPr>
              <a:t> has 200 nodes</a:t>
            </a:r>
          </a:p>
          <a:p>
            <a:pPr marL="628650" lvl="1" indent="-233363" eaLnBrk="1" hangingPunct="1"/>
            <a:endParaRPr lang="en-US" altLang="en-US" dirty="0">
              <a:ea typeface="Arial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EF648C3-5A0C-4E7A-8D98-2A6F3A737A34}" type="slidenum">
              <a:rPr lang="en-US" altLang="en-US" smtClean="0"/>
              <a:pPr>
                <a:defRPr/>
              </a:pPr>
              <a:t>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995713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A29090A2-4846-4B72-8740-24C9FEBFB26C}" type="slidenum">
              <a:rPr lang="en-US" altLang="en-US" sz="1200" smtClean="0"/>
              <a:pPr/>
              <a:t>38</a:t>
            </a:fld>
            <a:endParaRPr lang="en-US" altLang="en-US" sz="1200"/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DC88D8D6-20D7-4B73-A5A5-0C8A6FFE9651}" type="slidenum">
              <a:rPr lang="en-US" altLang="en-US" sz="1200" smtClean="0"/>
              <a:pPr/>
              <a:t>39</a:t>
            </a:fld>
            <a:endParaRPr lang="en-US" altLang="en-US" sz="1200"/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4B82042B-B921-4D70-80BF-0C7B5947704E}" type="slidenum">
              <a:rPr lang="en-US" altLang="en-US" sz="1200" smtClean="0"/>
              <a:pPr/>
              <a:t>40</a:t>
            </a:fld>
            <a:endParaRPr lang="en-US" altLang="en-US" sz="1200"/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AC204C40-BAF7-4C43-81A6-FC709DD9A7E8}" type="slidenum">
              <a:rPr lang="en-US" altLang="en-US" sz="1200" smtClean="0"/>
              <a:pPr/>
              <a:t>41</a:t>
            </a:fld>
            <a:endParaRPr lang="en-US" altLang="en-US" sz="1200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F5212C48-A64A-416C-A381-BA6965D99120}" type="slidenum">
              <a:rPr lang="en-US" altLang="en-US" sz="1200" smtClean="0"/>
              <a:pPr/>
              <a:t>42</a:t>
            </a:fld>
            <a:endParaRPr lang="en-US" altLang="en-US" sz="1200"/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4030926E-C3F3-422E-92E4-11007D3BC245}" type="slidenum">
              <a:rPr lang="en-US" altLang="en-US" sz="1200" smtClean="0"/>
              <a:pPr/>
              <a:t>43</a:t>
            </a:fld>
            <a:endParaRPr lang="en-US" altLang="en-US" sz="1200"/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5A073D23-697A-4205-91EC-E95D5807E701}" type="slidenum">
              <a:rPr lang="en-US" altLang="en-US" sz="1200">
                <a:latin typeface="Times New Roman" pitchFamily="18" charset="0"/>
              </a:rPr>
              <a:pPr algn="r"/>
              <a:t>47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C0CF4A71-4289-4EAF-B9DD-6787814E6D2F}" type="slidenum">
              <a:rPr lang="en-US" altLang="en-US" sz="1200" smtClean="0"/>
              <a:pPr/>
              <a:t>48</a:t>
            </a:fld>
            <a:endParaRPr lang="en-US" altLang="en-US" sz="1200"/>
          </a:p>
        </p:txBody>
      </p:sp>
      <p:sp>
        <p:nvSpPr>
          <p:cNvPr id="98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9830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858D7A92-CADD-4583-9FDA-97CA0FD9C6BF}" type="slidenum">
              <a:rPr lang="en-US" altLang="en-US" sz="1200">
                <a:latin typeface="Times New Roman" pitchFamily="18" charset="0"/>
              </a:rPr>
              <a:pPr/>
              <a:t>51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ACF33B4-FBCD-49D7-9BD9-2289466ECE9E}" type="slidenum">
              <a:rPr lang="en-US" altLang="en-US" sz="1200">
                <a:latin typeface="Times New Roman" pitchFamily="18" charset="0"/>
              </a:rPr>
              <a:pPr/>
              <a:t>52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5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B566C657-E510-4B92-82E5-A48074A20020}" type="slidenum">
              <a:rPr lang="en-US" altLang="en-US" sz="1200">
                <a:latin typeface="Times New Roman" pitchFamily="18" charset="0"/>
              </a:rPr>
              <a:pPr algn="r"/>
              <a:t>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2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731FC395-E9EA-41C4-83C6-73047C587685}" type="slidenum">
              <a:rPr lang="en-US" altLang="en-US" sz="1200">
                <a:latin typeface="Times New Roman" pitchFamily="18" charset="0"/>
              </a:rPr>
              <a:pPr/>
              <a:t>53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03FE491-541B-498A-AA00-F82F0F8E654C}" type="slidenum">
              <a:rPr lang="en-US" altLang="en-US" sz="1200">
                <a:latin typeface="Times New Roman" pitchFamily="18" charset="0"/>
              </a:rPr>
              <a:pPr/>
              <a:t>54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264BC80-2E5A-46BE-AF83-0070764BB117}" type="slidenum">
              <a:rPr lang="en-US" altLang="en-US" sz="1200">
                <a:latin typeface="Times New Roman" pitchFamily="18" charset="0"/>
              </a:rPr>
              <a:pPr/>
              <a:t>55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3E9447D-A4C8-4A8C-8A41-DF7510BAABB7}" type="slidenum">
              <a:rPr lang="en-US" altLang="en-US" sz="1200">
                <a:latin typeface="Times New Roman" pitchFamily="18" charset="0"/>
              </a:rPr>
              <a:pPr/>
              <a:t>56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E642BA8-6375-488A-8F31-2B477089C71A}" type="slidenum">
              <a:rPr lang="en-US" altLang="en-US" sz="1200">
                <a:latin typeface="Times New Roman" pitchFamily="18" charset="0"/>
              </a:rPr>
              <a:pPr/>
              <a:t>57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4BA1330-4403-4DF4-8F74-2A4054F60AD2}" type="slidenum">
              <a:rPr lang="en-US" altLang="en-US" sz="1200">
                <a:latin typeface="Times New Roman" pitchFamily="18" charset="0"/>
              </a:rPr>
              <a:pPr/>
              <a:t>58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8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6E8E095A-7CBA-4364-BFB1-70B0DCEADBCA}" type="slidenum">
              <a:rPr lang="en-US" altLang="en-US" sz="1200">
                <a:latin typeface="Times New Roman" pitchFamily="18" charset="0"/>
              </a:rPr>
              <a:pPr/>
              <a:t>59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9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DF53115C-A5E7-47AE-8F5C-D8B67E1B604F}" type="slidenum">
              <a:rPr lang="en-US" altLang="en-US" sz="1200">
                <a:latin typeface="Times New Roman" pitchFamily="18" charset="0"/>
              </a:rPr>
              <a:pPr/>
              <a:t>60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92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EF648C3-5A0C-4E7A-8D98-2A6F3A737A34}" type="slidenum">
              <a:rPr lang="en-US" altLang="en-US" smtClean="0"/>
              <a:pPr>
                <a:defRPr/>
              </a:pPr>
              <a:t>62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790879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3346715E-BDD3-4758-A998-7A6058DA5C7A}" type="slidenum">
              <a:rPr lang="en-US" altLang="en-US" sz="1200" smtClean="0"/>
              <a:pPr/>
              <a:t>63</a:t>
            </a:fld>
            <a:endParaRPr lang="en-US" altLang="en-US" sz="1200"/>
          </a:p>
        </p:txBody>
      </p:sp>
      <p:sp>
        <p:nvSpPr>
          <p:cNvPr id="103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034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9BEC29D-0AD7-40C7-9814-3ED5D1DCD4E0}" type="slidenum">
              <a:rPr lang="en-US" altLang="en-US" sz="1200">
                <a:latin typeface="Times New Roman" pitchFamily="18" charset="0"/>
              </a:rPr>
              <a:pPr/>
              <a:t>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4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5A073D23-697A-4205-91EC-E95D5807E701}" type="slidenum">
              <a:rPr lang="en-US" altLang="en-US" sz="1200">
                <a:latin typeface="Times New Roman" pitchFamily="18" charset="0"/>
              </a:rPr>
              <a:pPr algn="r"/>
              <a:t>64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C4F1E89-F990-4C00-83ED-BD0DCF5563C4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/>
              <a:t>65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0C5F65DA-9932-4BE4-9631-E163EBB504DE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/>
              <a:t>66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DF992C65-32C4-49D1-B283-8A9A52361755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 algn="r"/>
              <a:t>67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00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41C712FD-B6A2-4F44-861A-2E214A44D3C0}" type="slidenum">
              <a:rPr lang="en-US" altLang="en-US" sz="1200">
                <a:latin typeface="Times New Roman" pitchFamily="18" charset="0"/>
              </a:rPr>
              <a:pPr/>
              <a:t>68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02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Optional</a:t>
            </a: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939A115-4EC9-491F-8733-87A2819054AD}" type="slidenum">
              <a:rPr lang="en-US" altLang="en-US" sz="1200">
                <a:latin typeface="Times New Roman" pitchFamily="18" charset="0"/>
              </a:rPr>
              <a:pPr/>
              <a:t>69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04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ea typeface="ＭＳ Ｐゴシック" pitchFamily="34" charset="-128"/>
              </a:rPr>
              <a:t>Optional</a:t>
            </a:r>
          </a:p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0F6B381-8BB7-4FE3-A89C-BD957F0B9E84}" type="slidenum">
              <a:rPr lang="en-US" altLang="en-US" sz="1200">
                <a:latin typeface="Times New Roman" pitchFamily="18" charset="0"/>
              </a:rPr>
              <a:pPr/>
              <a:t>70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06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ea typeface="ＭＳ Ｐゴシック" pitchFamily="34" charset="-128"/>
              </a:rPr>
              <a:t>Optional</a:t>
            </a:r>
          </a:p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2AA325B5-3730-4EE1-855A-3CC61383F9D9}" type="slidenum">
              <a:rPr lang="en-US" altLang="en-US" sz="1200">
                <a:latin typeface="Times New Roman" pitchFamily="18" charset="0"/>
              </a:rPr>
              <a:pPr/>
              <a:t>71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08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9F55AF3-4B85-4E05-B4F9-0035638B66B9}" type="slidenum">
              <a:rPr lang="en-US" altLang="en-US" sz="1200">
                <a:latin typeface="Times New Roman" pitchFamily="18" charset="0"/>
              </a:rPr>
              <a:pPr/>
              <a:t>72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AED5709B-D66A-4F87-B525-095B214FB835}" type="slidenum">
              <a:rPr lang="en-US" altLang="en-US" sz="1200">
                <a:latin typeface="Times New Roman" pitchFamily="18" charset="0"/>
              </a:rPr>
              <a:pPr/>
              <a:t>73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12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A5E1B415-2978-4A9B-9FB2-A0C19AAFD1FD}" type="slidenum">
              <a:rPr lang="en-US" altLang="en-US" sz="1200">
                <a:latin typeface="Times New Roman" pitchFamily="18" charset="0"/>
              </a:rPr>
              <a:pPr/>
              <a:t>8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8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EC51F6F0-6BB9-4E3C-90E7-BD19105611FA}" type="slidenum">
              <a:rPr lang="en-US" altLang="en-US" sz="1200">
                <a:latin typeface="Times New Roman" pitchFamily="18" charset="0"/>
              </a:rPr>
              <a:pPr algn="r"/>
              <a:t>77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7F40CBE-A7A7-4E02-8A04-065B7A246EAD}" type="slidenum">
              <a:rPr lang="en-US" altLang="en-US" sz="1200">
                <a:latin typeface="Times New Roman" pitchFamily="18" charset="0"/>
              </a:rPr>
              <a:pPr/>
              <a:t>78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4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34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8ADDED89-0F34-49E9-8766-5CAA3285EF46}" type="slidenum">
              <a:rPr lang="en-US" altLang="en-US" sz="1200">
                <a:latin typeface="Times New Roman" pitchFamily="18" charset="0"/>
              </a:rPr>
              <a:pPr/>
              <a:t>79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5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35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DD542D5-A93B-4BD5-B3F0-CF0B262BDAB4}" type="slidenum">
              <a:rPr lang="en-US" altLang="en-US" sz="1200">
                <a:latin typeface="Times New Roman" pitchFamily="18" charset="0"/>
              </a:rPr>
              <a:pPr/>
              <a:t>80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6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36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1D75C666-504D-4C06-8A5D-0AE4D4943146}" type="slidenum">
              <a:rPr lang="en-US" altLang="en-US" sz="1200">
                <a:latin typeface="Times New Roman" pitchFamily="18" charset="0"/>
              </a:rPr>
              <a:pPr/>
              <a:t>81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0C76398-63AA-4B3A-9BA1-1942A41D7F76}" type="slidenum">
              <a:rPr lang="en-US" altLang="en-US" sz="1200">
                <a:latin typeface="Times New Roman" pitchFamily="18" charset="0"/>
              </a:rPr>
              <a:pPr/>
              <a:t>82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EE4BB703-C9E2-47F1-87E5-4F24104E3BEF}" type="slidenum">
              <a:rPr lang="en-US" altLang="en-US" sz="1200">
                <a:latin typeface="Times New Roman" pitchFamily="18" charset="0"/>
              </a:rPr>
              <a:pPr/>
              <a:t>83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9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39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FB3CBFA9-20AC-4A9B-97AF-BFAA2FF85734}" type="slidenum">
              <a:rPr lang="en-US" altLang="en-US" sz="1200">
                <a:latin typeface="Times New Roman" pitchFamily="18" charset="0"/>
              </a:rPr>
              <a:pPr/>
              <a:t>84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0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0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336C5DF4-58A6-40C6-94BF-A2280B806CE9}" type="slidenum">
              <a:rPr lang="en-US" altLang="en-US" sz="1200">
                <a:latin typeface="Times New Roman" pitchFamily="18" charset="0"/>
              </a:rPr>
              <a:pPr algn="r"/>
              <a:t>85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1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1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EF648C3-5A0C-4E7A-8D98-2A6F3A737A34}" type="slidenum">
              <a:rPr lang="en-US" altLang="en-US" smtClean="0"/>
              <a:pPr>
                <a:defRPr/>
              </a:pPr>
              <a:t>86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78121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B1311E4D-9642-4FA8-85F5-E7EB2F7EBCAC}" type="slidenum">
              <a:rPr lang="en-US" altLang="en-US" sz="1200">
                <a:latin typeface="Times New Roman" pitchFamily="18" charset="0"/>
              </a:rPr>
              <a:pPr/>
              <a:t>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6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K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EF648C3-5A0C-4E7A-8D98-2A6F3A737A34}" type="slidenum">
              <a:rPr lang="en-US" altLang="en-US" smtClean="0"/>
              <a:pPr>
                <a:defRPr/>
              </a:pPr>
              <a:t>90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639049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/>
          <p:cNvSpPr txBox="1">
            <a:spLocks noGrp="1" noChangeArrowheads="1"/>
          </p:cNvSpPr>
          <p:nvPr/>
        </p:nvSpPr>
        <p:spPr bwMode="auto">
          <a:xfrm>
            <a:off x="3885903" y="8687405"/>
            <a:ext cx="2972097" cy="456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1" rIns="91420" bIns="45711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fld id="{09BA5CFF-BB68-4C4D-9998-634AA3EFCF65}" type="slidenum">
              <a:rPr lang="en-US" altLang="en-US" sz="1200">
                <a:latin typeface="Times New Roman" pitchFamily="18" charset="0"/>
              </a:rPr>
              <a:pPr algn="r"/>
              <a:t>91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itchFamily="34" charset="-128"/>
              </a:rPr>
              <a:t>Optional</a:t>
            </a: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C12F0724-4E42-46BE-B1A9-4532CADA6299}" type="slidenum">
              <a:rPr lang="en-US" altLang="en-US" sz="1200">
                <a:latin typeface="Times New Roman" pitchFamily="18" charset="0"/>
              </a:rPr>
              <a:pPr/>
              <a:t>92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ea typeface="ＭＳ Ｐゴシック" pitchFamily="34" charset="-128"/>
              </a:rPr>
              <a:t>Optional</a:t>
            </a:r>
          </a:p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731DC533-AA15-498E-B288-C110E3A1D8EA}" type="slidenum">
              <a:rPr lang="en-US" altLang="en-US" sz="1200">
                <a:latin typeface="Times New Roman" pitchFamily="18" charset="0"/>
              </a:rPr>
              <a:pPr/>
              <a:t>93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ea typeface="ＭＳ Ｐゴシック" pitchFamily="34" charset="-128"/>
              </a:rPr>
              <a:t>Optional</a:t>
            </a:r>
          </a:p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C5489DFC-8E07-4E5F-A32F-D390C56AA9E4}" type="slidenum">
              <a:rPr lang="en-US" altLang="en-US" sz="1200">
                <a:latin typeface="Times New Roman" pitchFamily="18" charset="0"/>
              </a:rPr>
              <a:pPr/>
              <a:t>94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5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5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ea typeface="ＭＳ Ｐゴシック" pitchFamily="34" charset="-128"/>
              </a:rPr>
              <a:t>Optional</a:t>
            </a:r>
          </a:p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5AAC27D2-6BFB-4E45-9FAB-C10F87BD9DC7}" type="slidenum">
              <a:rPr lang="en-US" altLang="en-US" sz="1200">
                <a:latin typeface="Times New Roman" pitchFamily="18" charset="0"/>
              </a:rPr>
              <a:pPr/>
              <a:t>95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ea typeface="ＭＳ Ｐゴシック" pitchFamily="34" charset="-128"/>
              </a:rPr>
              <a:t>Optional</a:t>
            </a:r>
          </a:p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ECB081CE-D5FC-410B-B4C5-3E093F26E6C8}" type="slidenum">
              <a:rPr lang="en-US" altLang="en-US" sz="1200">
                <a:latin typeface="Times New Roman" pitchFamily="18" charset="0"/>
              </a:rPr>
              <a:pPr/>
              <a:t>96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ea typeface="ＭＳ Ｐゴシック" pitchFamily="34" charset="-128"/>
              </a:rPr>
              <a:t>Optional</a:t>
            </a:r>
          </a:p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49F8FFC1-B8DD-44F4-A4AE-2F9DBC91F58F}" type="slidenum">
              <a:rPr lang="en-US" altLang="en-US" sz="1200">
                <a:latin typeface="Times New Roman" pitchFamily="18" charset="0"/>
              </a:rPr>
              <a:pPr/>
              <a:t>97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8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8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49507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495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94CA2EF2-C1A0-4DD5-9944-52878B58922D}" type="slidenum">
              <a:rPr lang="en-US" altLang="en-US" sz="1200">
                <a:latin typeface="Times New Roman" pitchFamily="18" charset="0"/>
              </a:rPr>
              <a:pPr/>
              <a:t>98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150531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505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439E1427-DF7F-43CF-AB6F-8413D94D87AE}" type="slidenum">
              <a:rPr lang="en-US" altLang="en-US" sz="1200">
                <a:latin typeface="Times New Roman" pitchFamily="18" charset="0"/>
              </a:rPr>
              <a:pPr/>
              <a:t>99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E8EC24E9-23FD-486E-A189-77835D7AECF7}" type="slidenum">
              <a:rPr lang="en-US" altLang="en-US" sz="1200" smtClean="0"/>
              <a:pPr/>
              <a:t>10</a:t>
            </a:fld>
            <a:endParaRPr lang="en-US" altLang="en-US" sz="1200"/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noProof="1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02756" indent="-270291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081164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513629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1946095" indent="-216233" defTabSz="914485"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378560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811026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243491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675957" indent="-216233" defTabSz="914485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fld id="{65692F47-8E52-41DA-BDB9-4A4A798E4310}" type="slidenum">
              <a:rPr lang="en-US" altLang="en-US" sz="1200">
                <a:latin typeface="Times New Roman" pitchFamily="18" charset="0"/>
              </a:rPr>
              <a:pPr/>
              <a:t>11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0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52500" y="685800"/>
            <a:ext cx="4953000" cy="3429000"/>
          </a:xfrm>
          <a:ln/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itchFamily="34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2130428"/>
            <a:ext cx="84201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DC021782-BED8-4497-9C87-723925897A3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71496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7F429402-9C01-4ABF-BCE5-3E52623824C0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54035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80337" y="274641"/>
            <a:ext cx="2414588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6576" y="274641"/>
            <a:ext cx="7078663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2A154CDF-CB36-47C5-8D22-31B943F3F247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43831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7850" y="228600"/>
            <a:ext cx="84201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7850" y="1611313"/>
            <a:ext cx="41275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870450" y="1611313"/>
            <a:ext cx="41275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870450" y="4011613"/>
            <a:ext cx="41275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BD881D3-9739-4720-9C6A-21D5A648860A}" type="datetime1">
              <a:rPr lang="en-US" altLang="en-US"/>
              <a:pPr/>
              <a:t>12/26/22</a:t>
            </a:fld>
            <a:endParaRPr lang="en-US" alt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</a:t>
            </a:r>
            <a:fld id="{9EC6730C-D601-43A0-A32E-367FFBE9B1D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6056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29A11730-EE35-46BE-9F13-4A255B0ABF74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30638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506" y="4406903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E7C7FD4E-07FB-4138-97E4-DD758205C398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pic>
        <p:nvPicPr>
          <p:cNvPr id="7" name="Picture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199" y="170181"/>
            <a:ext cx="1018117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67183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6575" y="1600203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48300" y="1600203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B521C1A5-495D-4A1A-9101-EB9994DE8ED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16659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2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2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C87C0EB0-4A49-4670-9C45-5E51CE66419A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34764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19D10ECD-4849-4527-873D-3C00FE0B3DC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75569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E4D0611B-5CCC-462E-8A46-19B326B4FFB5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77603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72972" y="273053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5300" y="1435103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82D1830E-0045-4439-9205-34B46881E57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53481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5C3D3F93-A14F-4CEE-8F05-279B4903D938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82208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417639"/>
            <a:ext cx="8915400" cy="4938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95300" y="6356353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84550" y="6356353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 altLang="en-US"/>
              <a:t>Tổng quan về Mạng máy tính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099300" y="6356353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 altLang="en-US"/>
              <a:t>1-</a:t>
            </a:r>
            <a:fld id="{8AABA303-076F-452A-8CE8-F7D997E1990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  <p:pic>
        <p:nvPicPr>
          <p:cNvPr id="7" name="Picture 17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199" y="170181"/>
            <a:ext cx="1018117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83065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9" r:id="rId1"/>
    <p:sldLayoutId id="2147483960" r:id="rId2"/>
    <p:sldLayoutId id="2147483961" r:id="rId3"/>
    <p:sldLayoutId id="2147483962" r:id="rId4"/>
    <p:sldLayoutId id="2147483963" r:id="rId5"/>
    <p:sldLayoutId id="2147483964" r:id="rId6"/>
    <p:sldLayoutId id="2147483965" r:id="rId7"/>
    <p:sldLayoutId id="2147483966" r:id="rId8"/>
    <p:sldLayoutId id="2147483967" r:id="rId9"/>
    <p:sldLayoutId id="2147483968" r:id="rId10"/>
    <p:sldLayoutId id="2147483969" r:id="rId11"/>
    <p:sldLayoutId id="2147483970" r:id="rId12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Gill Sans MT" panose="020B0502020104020203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2.png"/><Relationship Id="rId5" Type="http://schemas.openxmlformats.org/officeDocument/2006/relationships/image" Target="../media/image5.png"/><Relationship Id="rId4" Type="http://schemas.openxmlformats.org/officeDocument/2006/relationships/image" Target="../media/image4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18" Type="http://schemas.openxmlformats.org/officeDocument/2006/relationships/image" Target="../media/image29.png"/><Relationship Id="rId3" Type="http://schemas.openxmlformats.org/officeDocument/2006/relationships/image" Target="../media/image5.png"/><Relationship Id="rId21" Type="http://schemas.openxmlformats.org/officeDocument/2006/relationships/image" Target="../media/image32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26.png"/><Relationship Id="rId10" Type="http://schemas.openxmlformats.org/officeDocument/2006/relationships/image" Target="../media/image21.png"/><Relationship Id="rId19" Type="http://schemas.openxmlformats.org/officeDocument/2006/relationships/image" Target="../media/image30.png"/><Relationship Id="rId4" Type="http://schemas.openxmlformats.org/officeDocument/2006/relationships/image" Target="../media/image8.png"/><Relationship Id="rId9" Type="http://schemas.openxmlformats.org/officeDocument/2006/relationships/image" Target="../media/image20.png"/><Relationship Id="rId14" Type="http://schemas.openxmlformats.org/officeDocument/2006/relationships/image" Target="../media/image25.png"/><Relationship Id="rId22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13" Type="http://schemas.openxmlformats.org/officeDocument/2006/relationships/oleObject" Target="../embeddings/oleObject10.bin"/><Relationship Id="rId18" Type="http://schemas.openxmlformats.org/officeDocument/2006/relationships/oleObject" Target="../embeddings/oleObject13.bin"/><Relationship Id="rId3" Type="http://schemas.openxmlformats.org/officeDocument/2006/relationships/oleObject" Target="../embeddings/oleObject2.bin"/><Relationship Id="rId21" Type="http://schemas.openxmlformats.org/officeDocument/2006/relationships/oleObject" Target="../embeddings/oleObject15.bin"/><Relationship Id="rId7" Type="http://schemas.openxmlformats.org/officeDocument/2006/relationships/oleObject" Target="../embeddings/oleObject4.bin"/><Relationship Id="rId12" Type="http://schemas.openxmlformats.org/officeDocument/2006/relationships/oleObject" Target="../embeddings/oleObject9.bin"/><Relationship Id="rId17" Type="http://schemas.openxmlformats.org/officeDocument/2006/relationships/image" Target="../media/image46.wmf"/><Relationship Id="rId2" Type="http://schemas.openxmlformats.org/officeDocument/2006/relationships/notesSlide" Target="../notesSlides/notesSlide13.xml"/><Relationship Id="rId16" Type="http://schemas.openxmlformats.org/officeDocument/2006/relationships/oleObject" Target="../embeddings/oleObject12.bin"/><Relationship Id="rId20" Type="http://schemas.openxmlformats.org/officeDocument/2006/relationships/oleObject" Target="../embeddings/oleObject14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4.wmf"/><Relationship Id="rId11" Type="http://schemas.openxmlformats.org/officeDocument/2006/relationships/oleObject" Target="../embeddings/oleObject8.bin"/><Relationship Id="rId5" Type="http://schemas.openxmlformats.org/officeDocument/2006/relationships/oleObject" Target="../embeddings/oleObject3.bin"/><Relationship Id="rId15" Type="http://schemas.openxmlformats.org/officeDocument/2006/relationships/oleObject" Target="../embeddings/oleObject11.bin"/><Relationship Id="rId23" Type="http://schemas.openxmlformats.org/officeDocument/2006/relationships/image" Target="../media/image5.png"/><Relationship Id="rId10" Type="http://schemas.openxmlformats.org/officeDocument/2006/relationships/oleObject" Target="../embeddings/oleObject7.bin"/><Relationship Id="rId19" Type="http://schemas.openxmlformats.org/officeDocument/2006/relationships/image" Target="../media/image47.wmf"/><Relationship Id="rId4" Type="http://schemas.openxmlformats.org/officeDocument/2006/relationships/image" Target="../media/image43.wmf"/><Relationship Id="rId9" Type="http://schemas.openxmlformats.org/officeDocument/2006/relationships/oleObject" Target="../embeddings/oleObject6.bin"/><Relationship Id="rId14" Type="http://schemas.openxmlformats.org/officeDocument/2006/relationships/image" Target="../media/image45.wmf"/><Relationship Id="rId22" Type="http://schemas.openxmlformats.org/officeDocument/2006/relationships/oleObject" Target="../embeddings/oleObject16.bin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18" Type="http://schemas.openxmlformats.org/officeDocument/2006/relationships/image" Target="../media/image29.png"/><Relationship Id="rId3" Type="http://schemas.openxmlformats.org/officeDocument/2006/relationships/image" Target="../media/image5.png"/><Relationship Id="rId21" Type="http://schemas.openxmlformats.org/officeDocument/2006/relationships/image" Target="../media/image32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26.png"/><Relationship Id="rId10" Type="http://schemas.openxmlformats.org/officeDocument/2006/relationships/image" Target="../media/image21.png"/><Relationship Id="rId19" Type="http://schemas.openxmlformats.org/officeDocument/2006/relationships/image" Target="../media/image30.png"/><Relationship Id="rId4" Type="http://schemas.openxmlformats.org/officeDocument/2006/relationships/image" Target="../media/image8.png"/><Relationship Id="rId9" Type="http://schemas.openxmlformats.org/officeDocument/2006/relationships/image" Target="../media/image20.png"/><Relationship Id="rId14" Type="http://schemas.openxmlformats.org/officeDocument/2006/relationships/image" Target="../media/image2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2.png"/><Relationship Id="rId4" Type="http://schemas.openxmlformats.org/officeDocument/2006/relationships/image" Target="../media/image44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2.png"/><Relationship Id="rId5" Type="http://schemas.openxmlformats.org/officeDocument/2006/relationships/image" Target="../media/image5.png"/><Relationship Id="rId4" Type="http://schemas.openxmlformats.org/officeDocument/2006/relationships/image" Target="../media/image5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2.png"/><Relationship Id="rId5" Type="http://schemas.openxmlformats.org/officeDocument/2006/relationships/image" Target="../media/image5.png"/><Relationship Id="rId4" Type="http://schemas.openxmlformats.org/officeDocument/2006/relationships/image" Target="../media/image5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5.png"/><Relationship Id="rId7" Type="http://schemas.openxmlformats.org/officeDocument/2006/relationships/image" Target="../media/image53.png"/><Relationship Id="rId12" Type="http://schemas.openxmlformats.org/officeDocument/2006/relationships/image" Target="../media/image5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0" Type="http://schemas.openxmlformats.org/officeDocument/2006/relationships/image" Target="../media/image42.png"/><Relationship Id="rId4" Type="http://schemas.openxmlformats.org/officeDocument/2006/relationships/image" Target="../media/image8.png"/><Relationship Id="rId9" Type="http://schemas.openxmlformats.org/officeDocument/2006/relationships/image" Target="../media/image55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5.png"/><Relationship Id="rId3" Type="http://schemas.openxmlformats.org/officeDocument/2006/relationships/image" Target="../media/image51.png"/><Relationship Id="rId7" Type="http://schemas.openxmlformats.org/officeDocument/2006/relationships/image" Target="../media/image61.png"/><Relationship Id="rId12" Type="http://schemas.openxmlformats.org/officeDocument/2006/relationships/image" Target="../media/image66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png"/><Relationship Id="rId11" Type="http://schemas.openxmlformats.org/officeDocument/2006/relationships/image" Target="../media/image65.png"/><Relationship Id="rId5" Type="http://schemas.openxmlformats.org/officeDocument/2006/relationships/image" Target="../media/image59.png"/><Relationship Id="rId10" Type="http://schemas.openxmlformats.org/officeDocument/2006/relationships/image" Target="../media/image64.png"/><Relationship Id="rId4" Type="http://schemas.openxmlformats.org/officeDocument/2006/relationships/image" Target="../media/image58.png"/><Relationship Id="rId9" Type="http://schemas.openxmlformats.org/officeDocument/2006/relationships/image" Target="../media/image63.png"/><Relationship Id="rId14" Type="http://schemas.openxmlformats.org/officeDocument/2006/relationships/image" Target="../media/image4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73.png"/><Relationship Id="rId3" Type="http://schemas.openxmlformats.org/officeDocument/2006/relationships/image" Target="../media/image5.png"/><Relationship Id="rId7" Type="http://schemas.openxmlformats.org/officeDocument/2006/relationships/image" Target="../media/image68.png"/><Relationship Id="rId12" Type="http://schemas.openxmlformats.org/officeDocument/2006/relationships/image" Target="../media/image7.png"/><Relationship Id="rId17" Type="http://schemas.openxmlformats.org/officeDocument/2006/relationships/image" Target="../media/image57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5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7.png"/><Relationship Id="rId11" Type="http://schemas.openxmlformats.org/officeDocument/2006/relationships/image" Target="../media/image72.png"/><Relationship Id="rId5" Type="http://schemas.openxmlformats.org/officeDocument/2006/relationships/image" Target="../media/image51.png"/><Relationship Id="rId15" Type="http://schemas.openxmlformats.org/officeDocument/2006/relationships/image" Target="../media/image75.png"/><Relationship Id="rId10" Type="http://schemas.openxmlformats.org/officeDocument/2006/relationships/image" Target="../media/image71.png"/><Relationship Id="rId4" Type="http://schemas.openxmlformats.org/officeDocument/2006/relationships/image" Target="../media/image8.png"/><Relationship Id="rId9" Type="http://schemas.openxmlformats.org/officeDocument/2006/relationships/image" Target="../media/image70.png"/><Relationship Id="rId14" Type="http://schemas.openxmlformats.org/officeDocument/2006/relationships/image" Target="../media/image7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7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www.youtube.com/watch?v=jZOg39v73c4" TargetMode="External"/><Relationship Id="rId5" Type="http://schemas.openxmlformats.org/officeDocument/2006/relationships/image" Target="../media/image80.png"/><Relationship Id="rId4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1.bin"/><Relationship Id="rId13" Type="http://schemas.openxmlformats.org/officeDocument/2006/relationships/oleObject" Target="../embeddings/oleObject26.bin"/><Relationship Id="rId18" Type="http://schemas.openxmlformats.org/officeDocument/2006/relationships/oleObject" Target="../embeddings/oleObject29.bin"/><Relationship Id="rId3" Type="http://schemas.openxmlformats.org/officeDocument/2006/relationships/oleObject" Target="../embeddings/oleObject18.bin"/><Relationship Id="rId21" Type="http://schemas.openxmlformats.org/officeDocument/2006/relationships/oleObject" Target="../embeddings/oleObject31.bin"/><Relationship Id="rId7" Type="http://schemas.openxmlformats.org/officeDocument/2006/relationships/oleObject" Target="../embeddings/oleObject20.bin"/><Relationship Id="rId12" Type="http://schemas.openxmlformats.org/officeDocument/2006/relationships/oleObject" Target="../embeddings/oleObject25.bin"/><Relationship Id="rId17" Type="http://schemas.openxmlformats.org/officeDocument/2006/relationships/image" Target="../media/image46.wmf"/><Relationship Id="rId2" Type="http://schemas.openxmlformats.org/officeDocument/2006/relationships/notesSlide" Target="../notesSlides/notesSlide21.xml"/><Relationship Id="rId16" Type="http://schemas.openxmlformats.org/officeDocument/2006/relationships/oleObject" Target="../embeddings/oleObject28.bin"/><Relationship Id="rId20" Type="http://schemas.openxmlformats.org/officeDocument/2006/relationships/oleObject" Target="../embeddings/oleObject30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4.wmf"/><Relationship Id="rId11" Type="http://schemas.openxmlformats.org/officeDocument/2006/relationships/oleObject" Target="../embeddings/oleObject24.bin"/><Relationship Id="rId5" Type="http://schemas.openxmlformats.org/officeDocument/2006/relationships/oleObject" Target="../embeddings/oleObject19.bin"/><Relationship Id="rId15" Type="http://schemas.openxmlformats.org/officeDocument/2006/relationships/oleObject" Target="../embeddings/oleObject27.bin"/><Relationship Id="rId23" Type="http://schemas.openxmlformats.org/officeDocument/2006/relationships/image" Target="../media/image5.png"/><Relationship Id="rId10" Type="http://schemas.openxmlformats.org/officeDocument/2006/relationships/oleObject" Target="../embeddings/oleObject23.bin"/><Relationship Id="rId19" Type="http://schemas.openxmlformats.org/officeDocument/2006/relationships/image" Target="../media/image47.wmf"/><Relationship Id="rId4" Type="http://schemas.openxmlformats.org/officeDocument/2006/relationships/image" Target="../media/image43.wmf"/><Relationship Id="rId9" Type="http://schemas.openxmlformats.org/officeDocument/2006/relationships/oleObject" Target="../embeddings/oleObject22.bin"/><Relationship Id="rId14" Type="http://schemas.openxmlformats.org/officeDocument/2006/relationships/image" Target="../media/image45.wmf"/><Relationship Id="rId22" Type="http://schemas.openxmlformats.org/officeDocument/2006/relationships/oleObject" Target="../embeddings/oleObject32.bin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13" Type="http://schemas.openxmlformats.org/officeDocument/2006/relationships/image" Target="../media/image90.png"/><Relationship Id="rId3" Type="http://schemas.openxmlformats.org/officeDocument/2006/relationships/image" Target="../media/image8.png"/><Relationship Id="rId7" Type="http://schemas.openxmlformats.org/officeDocument/2006/relationships/image" Target="../media/image84.png"/><Relationship Id="rId12" Type="http://schemas.openxmlformats.org/officeDocument/2006/relationships/image" Target="../media/image8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3.png"/><Relationship Id="rId11" Type="http://schemas.openxmlformats.org/officeDocument/2006/relationships/image" Target="../media/image88.png"/><Relationship Id="rId5" Type="http://schemas.openxmlformats.org/officeDocument/2006/relationships/image" Target="../media/image82.png"/><Relationship Id="rId10" Type="http://schemas.openxmlformats.org/officeDocument/2006/relationships/image" Target="../media/image87.png"/><Relationship Id="rId4" Type="http://schemas.openxmlformats.org/officeDocument/2006/relationships/image" Target="../media/image81.png"/><Relationship Id="rId9" Type="http://schemas.openxmlformats.org/officeDocument/2006/relationships/image" Target="../media/image86.png"/><Relationship Id="rId1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5.png"/><Relationship Id="rId7" Type="http://schemas.openxmlformats.org/officeDocument/2006/relationships/image" Target="../media/image77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6.bin"/><Relationship Id="rId13" Type="http://schemas.openxmlformats.org/officeDocument/2006/relationships/oleObject" Target="../embeddings/oleObject41.bin"/><Relationship Id="rId18" Type="http://schemas.openxmlformats.org/officeDocument/2006/relationships/oleObject" Target="../embeddings/oleObject44.bin"/><Relationship Id="rId3" Type="http://schemas.openxmlformats.org/officeDocument/2006/relationships/oleObject" Target="../embeddings/oleObject33.bin"/><Relationship Id="rId21" Type="http://schemas.openxmlformats.org/officeDocument/2006/relationships/oleObject" Target="../embeddings/oleObject46.bin"/><Relationship Id="rId7" Type="http://schemas.openxmlformats.org/officeDocument/2006/relationships/oleObject" Target="../embeddings/oleObject35.bin"/><Relationship Id="rId12" Type="http://schemas.openxmlformats.org/officeDocument/2006/relationships/oleObject" Target="../embeddings/oleObject40.bin"/><Relationship Id="rId17" Type="http://schemas.openxmlformats.org/officeDocument/2006/relationships/image" Target="../media/image46.wmf"/><Relationship Id="rId2" Type="http://schemas.openxmlformats.org/officeDocument/2006/relationships/notesSlide" Target="../notesSlides/notesSlide29.xml"/><Relationship Id="rId16" Type="http://schemas.openxmlformats.org/officeDocument/2006/relationships/oleObject" Target="../embeddings/oleObject43.bin"/><Relationship Id="rId20" Type="http://schemas.openxmlformats.org/officeDocument/2006/relationships/oleObject" Target="../embeddings/oleObject45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4.wmf"/><Relationship Id="rId11" Type="http://schemas.openxmlformats.org/officeDocument/2006/relationships/oleObject" Target="../embeddings/oleObject39.bin"/><Relationship Id="rId5" Type="http://schemas.openxmlformats.org/officeDocument/2006/relationships/oleObject" Target="../embeddings/oleObject34.bin"/><Relationship Id="rId15" Type="http://schemas.openxmlformats.org/officeDocument/2006/relationships/oleObject" Target="../embeddings/oleObject42.bin"/><Relationship Id="rId23" Type="http://schemas.openxmlformats.org/officeDocument/2006/relationships/image" Target="../media/image5.png"/><Relationship Id="rId10" Type="http://schemas.openxmlformats.org/officeDocument/2006/relationships/oleObject" Target="../embeddings/oleObject38.bin"/><Relationship Id="rId19" Type="http://schemas.openxmlformats.org/officeDocument/2006/relationships/image" Target="../media/image47.wmf"/><Relationship Id="rId4" Type="http://schemas.openxmlformats.org/officeDocument/2006/relationships/image" Target="../media/image43.wmf"/><Relationship Id="rId9" Type="http://schemas.openxmlformats.org/officeDocument/2006/relationships/oleObject" Target="../embeddings/oleObject37.bin"/><Relationship Id="rId14" Type="http://schemas.openxmlformats.org/officeDocument/2006/relationships/image" Target="../media/image45.wmf"/><Relationship Id="rId22" Type="http://schemas.openxmlformats.org/officeDocument/2006/relationships/oleObject" Target="../embeddings/oleObject47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94.jpeg"/><Relationship Id="rId7" Type="http://schemas.openxmlformats.org/officeDocument/2006/relationships/image" Target="../media/image98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7.jpeg"/><Relationship Id="rId5" Type="http://schemas.openxmlformats.org/officeDocument/2006/relationships/image" Target="../media/image96.jpeg"/><Relationship Id="rId4" Type="http://schemas.openxmlformats.org/officeDocument/2006/relationships/image" Target="../media/image95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oleObject" Target="../embeddings/oleObject48.bin"/><Relationship Id="rId7" Type="http://schemas.openxmlformats.org/officeDocument/2006/relationships/oleObject" Target="../embeddings/oleObject51.bin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50.bin"/><Relationship Id="rId5" Type="http://schemas.openxmlformats.org/officeDocument/2006/relationships/oleObject" Target="../embeddings/oleObject49.bin"/><Relationship Id="rId4" Type="http://schemas.openxmlformats.org/officeDocument/2006/relationships/image" Target="../media/image43.w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5.bin"/><Relationship Id="rId13" Type="http://schemas.openxmlformats.org/officeDocument/2006/relationships/oleObject" Target="../embeddings/oleObject60.bin"/><Relationship Id="rId3" Type="http://schemas.openxmlformats.org/officeDocument/2006/relationships/oleObject" Target="../embeddings/oleObject52.bin"/><Relationship Id="rId7" Type="http://schemas.openxmlformats.org/officeDocument/2006/relationships/oleObject" Target="../embeddings/oleObject54.bin"/><Relationship Id="rId12" Type="http://schemas.openxmlformats.org/officeDocument/2006/relationships/oleObject" Target="../embeddings/oleObject59.bin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7.wmf"/><Relationship Id="rId11" Type="http://schemas.openxmlformats.org/officeDocument/2006/relationships/oleObject" Target="../embeddings/oleObject58.bin"/><Relationship Id="rId5" Type="http://schemas.openxmlformats.org/officeDocument/2006/relationships/oleObject" Target="../embeddings/oleObject53.bin"/><Relationship Id="rId10" Type="http://schemas.openxmlformats.org/officeDocument/2006/relationships/oleObject" Target="../embeddings/oleObject57.bin"/><Relationship Id="rId4" Type="http://schemas.openxmlformats.org/officeDocument/2006/relationships/image" Target="../media/image46.wmf"/><Relationship Id="rId9" Type="http://schemas.openxmlformats.org/officeDocument/2006/relationships/oleObject" Target="../embeddings/oleObject56.bin"/><Relationship Id="rId14" Type="http://schemas.openxmlformats.org/officeDocument/2006/relationships/image" Target="../media/image5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youtube.com/watch?v=Dxcc6ycZ73M" TargetMode="Externa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8.jpeg"/><Relationship Id="rId4" Type="http://schemas.openxmlformats.org/officeDocument/2006/relationships/image" Target="../media/image107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26" Type="http://schemas.openxmlformats.org/officeDocument/2006/relationships/image" Target="../media/image29.png"/><Relationship Id="rId3" Type="http://schemas.openxmlformats.org/officeDocument/2006/relationships/image" Target="../media/image7.png"/><Relationship Id="rId21" Type="http://schemas.openxmlformats.org/officeDocument/2006/relationships/image" Target="../media/image24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5" Type="http://schemas.openxmlformats.org/officeDocument/2006/relationships/image" Target="../media/image28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29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14.png"/><Relationship Id="rId24" Type="http://schemas.openxmlformats.org/officeDocument/2006/relationships/image" Target="../media/image27.png"/><Relationship Id="rId5" Type="http://schemas.openxmlformats.org/officeDocument/2006/relationships/image" Target="../media/image9.png"/><Relationship Id="rId15" Type="http://schemas.openxmlformats.org/officeDocument/2006/relationships/image" Target="../media/image18.png"/><Relationship Id="rId23" Type="http://schemas.openxmlformats.org/officeDocument/2006/relationships/image" Target="../media/image26.png"/><Relationship Id="rId28" Type="http://schemas.openxmlformats.org/officeDocument/2006/relationships/image" Target="../media/image31.png"/><Relationship Id="rId10" Type="http://schemas.openxmlformats.org/officeDocument/2006/relationships/image" Target="../media/image13.png"/><Relationship Id="rId19" Type="http://schemas.openxmlformats.org/officeDocument/2006/relationships/image" Target="../media/image22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Relationship Id="rId22" Type="http://schemas.openxmlformats.org/officeDocument/2006/relationships/image" Target="../media/image25.png"/><Relationship Id="rId27" Type="http://schemas.openxmlformats.org/officeDocument/2006/relationships/image" Target="../media/image30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9.w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jpe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emf"/><Relationship Id="rId3" Type="http://schemas.openxmlformats.org/officeDocument/2006/relationships/image" Target="../media/image112.png"/><Relationship Id="rId7" Type="http://schemas.openxmlformats.org/officeDocument/2006/relationships/customXml" Target="../ink/ink1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114.png"/><Relationship Id="rId4" Type="http://schemas.openxmlformats.org/officeDocument/2006/relationships/image" Target="../media/image113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6.png"/><Relationship Id="rId4" Type="http://schemas.openxmlformats.org/officeDocument/2006/relationships/image" Target="../media/image115.w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6.png"/><Relationship Id="rId4" Type="http://schemas.openxmlformats.org/officeDocument/2006/relationships/image" Target="../media/image115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5.png"/><Relationship Id="rId7" Type="http://schemas.openxmlformats.org/officeDocument/2006/relationships/oleObject" Target="../embeddings/oleObject1.bin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jpeg"/><Relationship Id="rId11" Type="http://schemas.openxmlformats.org/officeDocument/2006/relationships/image" Target="../media/image39.png"/><Relationship Id="rId5" Type="http://schemas.openxmlformats.org/officeDocument/2006/relationships/image" Target="../media/image34.jpeg"/><Relationship Id="rId10" Type="http://schemas.openxmlformats.org/officeDocument/2006/relationships/image" Target="../media/image38.emf"/><Relationship Id="rId4" Type="http://schemas.openxmlformats.org/officeDocument/2006/relationships/image" Target="../media/image33.png"/><Relationship Id="rId9" Type="http://schemas.openxmlformats.org/officeDocument/2006/relationships/image" Target="../media/image37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18" Type="http://schemas.openxmlformats.org/officeDocument/2006/relationships/image" Target="../media/image29.png"/><Relationship Id="rId3" Type="http://schemas.openxmlformats.org/officeDocument/2006/relationships/image" Target="../media/image5.png"/><Relationship Id="rId21" Type="http://schemas.openxmlformats.org/officeDocument/2006/relationships/image" Target="../media/image32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26.png"/><Relationship Id="rId10" Type="http://schemas.openxmlformats.org/officeDocument/2006/relationships/image" Target="../media/image21.png"/><Relationship Id="rId19" Type="http://schemas.openxmlformats.org/officeDocument/2006/relationships/image" Target="../media/image30.png"/><Relationship Id="rId4" Type="http://schemas.openxmlformats.org/officeDocument/2006/relationships/image" Target="../media/image8.png"/><Relationship Id="rId9" Type="http://schemas.openxmlformats.org/officeDocument/2006/relationships/image" Target="../media/image20.png"/><Relationship Id="rId14" Type="http://schemas.openxmlformats.org/officeDocument/2006/relationships/image" Target="../media/image25.png"/><Relationship Id="rId22" Type="http://schemas.openxmlformats.org/officeDocument/2006/relationships/image" Target="../media/image7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0.w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1.w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wmf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18" Type="http://schemas.openxmlformats.org/officeDocument/2006/relationships/image" Target="../media/image29.png"/><Relationship Id="rId3" Type="http://schemas.openxmlformats.org/officeDocument/2006/relationships/image" Target="../media/image5.png"/><Relationship Id="rId21" Type="http://schemas.openxmlformats.org/officeDocument/2006/relationships/image" Target="../media/image32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17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26.png"/><Relationship Id="rId10" Type="http://schemas.openxmlformats.org/officeDocument/2006/relationships/image" Target="../media/image21.png"/><Relationship Id="rId19" Type="http://schemas.openxmlformats.org/officeDocument/2006/relationships/image" Target="../media/image30.png"/><Relationship Id="rId4" Type="http://schemas.openxmlformats.org/officeDocument/2006/relationships/image" Target="../media/image8.png"/><Relationship Id="rId9" Type="http://schemas.openxmlformats.org/officeDocument/2006/relationships/image" Target="../media/image20.png"/><Relationship Id="rId14" Type="http://schemas.openxmlformats.org/officeDocument/2006/relationships/image" Target="../media/image25.png"/><Relationship Id="rId22" Type="http://schemas.openxmlformats.org/officeDocument/2006/relationships/image" Target="../media/image7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1.wmf"/><Relationship Id="rId4" Type="http://schemas.openxmlformats.org/officeDocument/2006/relationships/image" Target="../media/image42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3" Type="http://schemas.openxmlformats.org/officeDocument/2006/relationships/image" Target="../media/image122.png"/><Relationship Id="rId7" Type="http://schemas.openxmlformats.org/officeDocument/2006/relationships/image" Target="../media/image124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3.png"/><Relationship Id="rId5" Type="http://schemas.openxmlformats.org/officeDocument/2006/relationships/image" Target="../media/image8.png"/><Relationship Id="rId4" Type="http://schemas.openxmlformats.org/officeDocument/2006/relationships/image" Target="../media/image4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92942" y="2600325"/>
            <a:ext cx="6934200" cy="2286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GB" dirty="0">
                <a:solidFill>
                  <a:schemeClr val="tx2">
                    <a:satMod val="130000"/>
                  </a:schemeClr>
                </a:solidFill>
              </a:rPr>
              <a:t>Introduction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792942" y="1066801"/>
            <a:ext cx="6934200" cy="1509713"/>
          </a:xfrm>
        </p:spPr>
        <p:txBody>
          <a:bodyPr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GB" dirty="0">
                <a:solidFill>
                  <a:schemeClr val="tx2">
                    <a:satMod val="130000"/>
                  </a:schemeClr>
                </a:solidFill>
              </a:rPr>
              <a:t>COMPUTER NETWORKS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3D6ACF2D-3521-4B11-94D9-9E4CA28578C0}" type="slidenum">
              <a:rPr lang="en-US" altLang="en-US"/>
              <a:pPr>
                <a:defRPr/>
              </a:pPr>
              <a:t>1</a:t>
            </a:fld>
            <a:endParaRPr lang="en-US" altLang="en-US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en-US" dirty="0">
                <a:solidFill>
                  <a:schemeClr val="tx2">
                    <a:satMod val="130000"/>
                  </a:schemeClr>
                </a:solidFill>
              </a:rPr>
              <a:t>Internet Standards</a:t>
            </a:r>
            <a:endParaRPr lang="en-US" altLang="en-US" noProof="1">
              <a:solidFill>
                <a:schemeClr val="tx2">
                  <a:satMod val="130000"/>
                </a:schemeClr>
              </a:solidFill>
            </a:endParaRPr>
          </a:p>
        </p:txBody>
      </p:sp>
      <p:sp>
        <p:nvSpPr>
          <p:cNvPr id="13315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n-US" altLang="en-US" sz="2400" dirty="0"/>
              <a:t>International Telecommunications Union (ITU)</a:t>
            </a:r>
          </a:p>
          <a:p>
            <a:pPr lvl="1" eaLnBrk="1" hangingPunct="1"/>
            <a:r>
              <a:rPr lang="en-US" altLang="en-US" sz="2000" dirty="0"/>
              <a:t>Data communications (modem - V.90)</a:t>
            </a:r>
          </a:p>
          <a:p>
            <a:pPr lvl="1" eaLnBrk="1" hangingPunct="1"/>
            <a:r>
              <a:rPr lang="en-US" altLang="en-US" sz="2000" dirty="0"/>
              <a:t>Telephones, fax</a:t>
            </a:r>
          </a:p>
          <a:p>
            <a:r>
              <a:rPr lang="en-US" altLang="en-US" sz="2400" dirty="0"/>
              <a:t>Internet Engineering Task Force (IETF - https://www.ietf.org/)</a:t>
            </a:r>
          </a:p>
          <a:p>
            <a:pPr lvl="1" eaLnBrk="1" hangingPunct="1"/>
            <a:r>
              <a:rPr lang="en-US" altLang="en-US" sz="2000" dirty="0"/>
              <a:t>Core: Internet Protocol, transport (TCP)</a:t>
            </a:r>
          </a:p>
          <a:p>
            <a:pPr lvl="1" eaLnBrk="1" hangingPunct="1"/>
            <a:r>
              <a:rPr lang="en-US" altLang="en-US" sz="2000" dirty="0"/>
              <a:t>Apps: email, HTTP, FTP, SSH, NFS, VoIP</a:t>
            </a:r>
          </a:p>
          <a:p>
            <a:r>
              <a:rPr lang="en-US" altLang="en-US" sz="2400" dirty="0"/>
              <a:t>W3C (https://www.w3.org/)</a:t>
            </a:r>
          </a:p>
          <a:p>
            <a:pPr lvl="1" eaLnBrk="1" hangingPunct="1"/>
            <a:r>
              <a:rPr lang="en-US" altLang="en-US" sz="2000" dirty="0"/>
              <a:t>HTML, XML, schema, SOAP, semantic web, …</a:t>
            </a:r>
          </a:p>
          <a:p>
            <a:r>
              <a:rPr lang="en-US" altLang="en-US" sz="2400" dirty="0"/>
              <a:t>OASIS (https://www.oasis-open.org/)</a:t>
            </a:r>
          </a:p>
          <a:p>
            <a:pPr lvl="1" eaLnBrk="1" hangingPunct="1"/>
            <a:r>
              <a:rPr lang="en-US" altLang="en-US" sz="2000" dirty="0"/>
              <a:t>XML schema for specific apps</a:t>
            </a:r>
          </a:p>
          <a:p>
            <a:pPr eaLnBrk="1" hangingPunct="1"/>
            <a:r>
              <a:rPr lang="en-US" altLang="en-US" sz="2400" dirty="0"/>
              <a:t>Others</a:t>
            </a:r>
          </a:p>
          <a:p>
            <a:pPr eaLnBrk="1" hangingPunct="1"/>
            <a:endParaRPr lang="en-US" altLang="en-US" sz="2400" noProof="1"/>
          </a:p>
        </p:txBody>
      </p:sp>
      <p:sp>
        <p:nvSpPr>
          <p:cNvPr id="13316" name="Slide Number Placeholder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>
                <a:latin typeface="Arial" pitchFamily="34" charset="0"/>
              </a:rPr>
              <a:t>1-</a:t>
            </a:r>
            <a:fld id="{E71D4A5E-3586-46AE-9725-27EABF9E1E17}" type="slidenum">
              <a:rPr lang="en-US" altLang="en-US" sz="1400" smtClean="0">
                <a:latin typeface="Arial" pitchFamily="34" charset="0"/>
              </a:rPr>
              <a:pPr/>
              <a:t>10</a:t>
            </a:fld>
            <a:endParaRPr lang="en-US" altLang="en-US" sz="1400">
              <a:latin typeface="Arial" pitchFamily="34" charset="0"/>
            </a:endParaRPr>
          </a:p>
        </p:txBody>
      </p:sp>
      <p:pic>
        <p:nvPicPr>
          <p:cNvPr id="5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29698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560" y="931069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27975" y="206376"/>
            <a:ext cx="9028907" cy="868363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What</a:t>
            </a:r>
            <a:r>
              <a:rPr lang="ja-JP" altLang="en-US" dirty="0">
                <a:ea typeface="ＭＳ Ｐゴシック" pitchFamily="34" charset="-128"/>
              </a:rPr>
              <a:t>’</a:t>
            </a:r>
            <a:r>
              <a:rPr lang="en-US" altLang="ja-JP" dirty="0">
                <a:ea typeface="ＭＳ Ｐゴシック" pitchFamily="34" charset="-128"/>
              </a:rPr>
              <a:t>s a protocol?</a:t>
            </a: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91608" y="1371600"/>
            <a:ext cx="3879850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human protocols:</a:t>
            </a:r>
          </a:p>
          <a:p>
            <a:pPr eaLnBrk="1" hangingPunct="1"/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what</a:t>
            </a:r>
            <a:r>
              <a:rPr lang="ja-JP" altLang="en-US" sz="2400">
                <a:ea typeface="ＭＳ Ｐゴシック" pitchFamily="34" charset="-128"/>
              </a:rPr>
              <a:t>’</a:t>
            </a:r>
            <a:r>
              <a:rPr lang="en-US" altLang="ja-JP" sz="2400">
                <a:ea typeface="ＭＳ Ｐゴシック" pitchFamily="34" charset="-128"/>
              </a:rPr>
              <a:t>s the time?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endParaRPr lang="en-US" altLang="ja-JP" sz="2400">
              <a:ea typeface="ＭＳ Ｐゴシック" pitchFamily="34" charset="-128"/>
            </a:endParaRPr>
          </a:p>
          <a:p>
            <a:pPr eaLnBrk="1" hangingPunct="1"/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I have a question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endParaRPr lang="en-US" altLang="ja-JP" sz="240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>
                <a:ea typeface="ＭＳ Ｐゴシック" pitchFamily="34" charset="-128"/>
              </a:rPr>
              <a:t>introductions</a:t>
            </a:r>
            <a:endParaRPr lang="en-US" altLang="en-US">
              <a:ea typeface="ＭＳ Ｐゴシック" pitchFamily="34" charset="-128"/>
            </a:endParaRPr>
          </a:p>
          <a:p>
            <a:pPr lvl="1" eaLnBrk="1" hangingPunct="1"/>
            <a:endParaRPr lang="en-US" altLang="en-US" sz="2000">
              <a:ea typeface="Arial" pitchFamily="34" charset="0"/>
            </a:endParaRPr>
          </a:p>
          <a:p>
            <a:pPr eaLnBrk="1" hangingPunct="1">
              <a:buFont typeface="Wingdings" pitchFamily="2" charset="2"/>
              <a:buNone/>
            </a:pPr>
            <a:r>
              <a:rPr lang="en-US" altLang="en-US" sz="2400">
                <a:ea typeface="ＭＳ Ｐゴシック" pitchFamily="34" charset="-128"/>
              </a:rPr>
              <a:t>… specific messages sent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altLang="en-US" sz="2400">
                <a:ea typeface="ＭＳ Ｐゴシック" pitchFamily="34" charset="-128"/>
              </a:rPr>
              <a:t>… specific actions taken when messages received, or other events</a:t>
            </a: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870450" y="1371600"/>
            <a:ext cx="4127500" cy="259080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network protocols: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machines rather than humans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all communication activity in Internet governed by protocols</a:t>
            </a:r>
          </a:p>
        </p:txBody>
      </p:sp>
      <p:sp>
        <p:nvSpPr>
          <p:cNvPr id="29702" name="Rectangle 5"/>
          <p:cNvSpPr>
            <a:spLocks noChangeArrowheads="1"/>
          </p:cNvSpPr>
          <p:nvPr/>
        </p:nvSpPr>
        <p:spPr bwMode="auto">
          <a:xfrm>
            <a:off x="4705350" y="3962400"/>
            <a:ext cx="4851533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protocols</a:t>
            </a:r>
            <a:r>
              <a:rPr lang="en-US" altLang="en-US" sz="2800" i="1">
                <a:latin typeface="Gill Sans MT" pitchFamily="34" charset="0"/>
              </a:rPr>
              <a:t> define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format</a:t>
            </a:r>
            <a:r>
              <a:rPr lang="en-US" altLang="en-US" sz="2800" i="1">
                <a:latin typeface="Gill Sans MT" pitchFamily="34" charset="0"/>
              </a:rPr>
              <a:t>,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order</a:t>
            </a:r>
            <a:r>
              <a:rPr lang="en-US" altLang="en-US" sz="2800" i="1">
                <a:latin typeface="Gill Sans MT" pitchFamily="34" charset="0"/>
              </a:rPr>
              <a:t> of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messages sent and received</a:t>
            </a:r>
            <a:r>
              <a:rPr lang="en-US" altLang="en-US" sz="2800" i="1">
                <a:latin typeface="Gill Sans MT" pitchFamily="34" charset="0"/>
              </a:rPr>
              <a:t> among network entities, and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actions taken</a:t>
            </a:r>
            <a:r>
              <a:rPr lang="en-US" altLang="en-US" sz="2800" i="1">
                <a:latin typeface="Gill Sans MT" pitchFamily="34" charset="0"/>
              </a:rPr>
              <a:t> on message transmission, receipt</a:t>
            </a:r>
            <a:r>
              <a:rPr lang="en-US" altLang="en-US" i="1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9703" name="Rectangle 6"/>
          <p:cNvSpPr>
            <a:spLocks noChangeArrowheads="1"/>
          </p:cNvSpPr>
          <p:nvPr/>
        </p:nvSpPr>
        <p:spPr bwMode="auto">
          <a:xfrm>
            <a:off x="4696752" y="3962400"/>
            <a:ext cx="4879048" cy="23622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2970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63233384-41A7-48FB-A9D8-4450CA4182C7}" type="slidenum">
              <a:rPr lang="en-US" altLang="en-US" sz="1200">
                <a:latin typeface="Tahoma" pitchFamily="34" charset="0"/>
              </a:rPr>
              <a:pPr/>
              <a:t>11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770657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317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7850" y="1371600"/>
            <a:ext cx="8832850" cy="685800"/>
          </a:xfrm>
        </p:spPr>
        <p:txBody>
          <a:bodyPr>
            <a:normAutofit fontScale="92500"/>
          </a:bodyPr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a human protocol and a computer network protocol: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31747" name="Rectangle 8"/>
          <p:cNvSpPr>
            <a:spLocks noChangeArrowheads="1"/>
          </p:cNvSpPr>
          <p:nvPr/>
        </p:nvSpPr>
        <p:spPr bwMode="auto">
          <a:xfrm>
            <a:off x="681038" y="5862638"/>
            <a:ext cx="47879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Q:</a:t>
            </a:r>
            <a:r>
              <a:rPr lang="en-US" altLang="en-US" sz="2800">
                <a:latin typeface="Gill Sans MT" pitchFamily="34" charset="0"/>
              </a:rPr>
              <a:t> other human protocols? </a:t>
            </a:r>
          </a:p>
        </p:txBody>
      </p:sp>
      <p:sp>
        <p:nvSpPr>
          <p:cNvPr id="31748" name="Line 10"/>
          <p:cNvSpPr>
            <a:spLocks noChangeShapeType="1"/>
          </p:cNvSpPr>
          <p:nvPr/>
        </p:nvSpPr>
        <p:spPr bwMode="auto">
          <a:xfrm>
            <a:off x="1362075" y="2771776"/>
            <a:ext cx="1908969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1749" name="Picture 62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48" y="2376489"/>
            <a:ext cx="608806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0" name="Picture 63" descr="Bo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711" y="2771776"/>
            <a:ext cx="732631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1" name="Text Box 64"/>
          <p:cNvSpPr txBox="1">
            <a:spLocks noChangeArrowheads="1"/>
          </p:cNvSpPr>
          <p:nvPr/>
        </p:nvSpPr>
        <p:spPr bwMode="auto">
          <a:xfrm>
            <a:off x="1840178" y="2484438"/>
            <a:ext cx="476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/>
          <p:cNvSpPr>
            <a:spLocks noChangeShapeType="1"/>
          </p:cNvSpPr>
          <p:nvPr/>
        </p:nvSpPr>
        <p:spPr bwMode="auto">
          <a:xfrm flipV="1">
            <a:off x="1028436" y="3330575"/>
            <a:ext cx="2259806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/>
          <p:cNvSpPr txBox="1">
            <a:spLocks noChangeArrowheads="1"/>
          </p:cNvSpPr>
          <p:nvPr/>
        </p:nvSpPr>
        <p:spPr bwMode="auto">
          <a:xfrm>
            <a:off x="1829859" y="3108325"/>
            <a:ext cx="4764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/>
          <p:cNvSpPr>
            <a:spLocks noChangeShapeType="1"/>
          </p:cNvSpPr>
          <p:nvPr/>
        </p:nvSpPr>
        <p:spPr bwMode="auto">
          <a:xfrm>
            <a:off x="1011238" y="3762375"/>
            <a:ext cx="2342356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/>
          <p:cNvGrpSpPr>
            <a:grpSpLocks/>
          </p:cNvGrpSpPr>
          <p:nvPr/>
        </p:nvGrpSpPr>
        <p:grpSpPr bwMode="auto">
          <a:xfrm>
            <a:off x="1632083" y="3694113"/>
            <a:ext cx="1023275" cy="708025"/>
            <a:chOff x="783" y="2747"/>
            <a:chExt cx="595" cy="446"/>
          </a:xfrm>
        </p:grpSpPr>
        <p:sp>
          <p:nvSpPr>
            <p:cNvPr id="31816" name="Rectangle 71"/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/>
            <p:cNvSpPr txBox="1">
              <a:spLocks noChangeArrowheads="1"/>
            </p:cNvSpPr>
            <p:nvPr/>
          </p:nvSpPr>
          <p:spPr bwMode="auto">
            <a:xfrm>
              <a:off x="783" y="2747"/>
              <a:ext cx="595" cy="4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/>
          <p:cNvSpPr>
            <a:spLocks noChangeShapeType="1"/>
          </p:cNvSpPr>
          <p:nvPr/>
        </p:nvSpPr>
        <p:spPr bwMode="auto">
          <a:xfrm flipV="1">
            <a:off x="1186657" y="4333876"/>
            <a:ext cx="2115344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/>
          <p:cNvGrpSpPr>
            <a:grpSpLocks/>
          </p:cNvGrpSpPr>
          <p:nvPr/>
        </p:nvGrpSpPr>
        <p:grpSpPr bwMode="auto">
          <a:xfrm>
            <a:off x="1695715" y="4338643"/>
            <a:ext cx="863335" cy="461963"/>
            <a:chOff x="1046" y="2771"/>
            <a:chExt cx="502" cy="291"/>
          </a:xfrm>
        </p:grpSpPr>
        <p:sp>
          <p:nvSpPr>
            <p:cNvPr id="31814" name="Rectangle 75"/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/>
            <p:cNvSpPr txBox="1">
              <a:spLocks noChangeArrowheads="1"/>
            </p:cNvSpPr>
            <p:nvPr/>
          </p:nvSpPr>
          <p:spPr bwMode="auto">
            <a:xfrm>
              <a:off x="1046" y="2771"/>
              <a:ext cx="45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/>
          <p:cNvSpPr>
            <a:spLocks noChangeShapeType="1"/>
          </p:cNvSpPr>
          <p:nvPr/>
        </p:nvSpPr>
        <p:spPr bwMode="auto">
          <a:xfrm flipV="1">
            <a:off x="5596202" y="4525964"/>
            <a:ext cx="2538413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/>
          <p:cNvSpPr>
            <a:spLocks noChangeShapeType="1"/>
          </p:cNvSpPr>
          <p:nvPr/>
        </p:nvSpPr>
        <p:spPr bwMode="auto">
          <a:xfrm>
            <a:off x="5611681" y="2811463"/>
            <a:ext cx="2357834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/>
          <p:cNvSpPr>
            <a:spLocks noChangeShapeType="1"/>
          </p:cNvSpPr>
          <p:nvPr/>
        </p:nvSpPr>
        <p:spPr bwMode="auto">
          <a:xfrm flipV="1">
            <a:off x="5544608" y="3317875"/>
            <a:ext cx="2400829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/>
          <p:cNvSpPr>
            <a:spLocks noChangeArrowheads="1"/>
          </p:cNvSpPr>
          <p:nvPr/>
        </p:nvSpPr>
        <p:spPr bwMode="auto">
          <a:xfrm>
            <a:off x="6015832" y="3340100"/>
            <a:ext cx="1558131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2" name="Text Box 91"/>
          <p:cNvSpPr txBox="1">
            <a:spLocks noChangeArrowheads="1"/>
          </p:cNvSpPr>
          <p:nvPr/>
        </p:nvSpPr>
        <p:spPr bwMode="auto">
          <a:xfrm>
            <a:off x="5887350" y="3341688"/>
            <a:ext cx="1821974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/>
          <p:cNvSpPr>
            <a:spLocks noChangeShapeType="1"/>
          </p:cNvSpPr>
          <p:nvPr/>
        </p:nvSpPr>
        <p:spPr bwMode="auto">
          <a:xfrm>
            <a:off x="5596202" y="3963988"/>
            <a:ext cx="2600325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/>
          <p:cNvGrpSpPr>
            <a:grpSpLocks/>
          </p:cNvGrpSpPr>
          <p:nvPr/>
        </p:nvGrpSpPr>
        <p:grpSpPr bwMode="auto">
          <a:xfrm>
            <a:off x="5826655" y="4029076"/>
            <a:ext cx="4110302" cy="366713"/>
            <a:chOff x="3212" y="2597"/>
            <a:chExt cx="2390" cy="231"/>
          </a:xfrm>
        </p:grpSpPr>
        <p:sp>
          <p:nvSpPr>
            <p:cNvPr id="31812" name="Rectangle 96"/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/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Get</a:t>
              </a:r>
              <a:r>
                <a:rPr lang="en-US" altLang="en-US" sz="1400">
                  <a:solidFill>
                    <a:srgbClr val="CC0000"/>
                  </a:solidFill>
                </a:rPr>
                <a:t> http://www.awl.com/kurose-ross</a:t>
              </a:r>
              <a:endParaRPr lang="en-US" altLang="en-US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/>
          <p:cNvSpPr>
            <a:spLocks noChangeArrowheads="1"/>
          </p:cNvSpPr>
          <p:nvPr/>
        </p:nvSpPr>
        <p:spPr bwMode="auto">
          <a:xfrm>
            <a:off x="6428582" y="4624389"/>
            <a:ext cx="995760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6" name="Text Box 100"/>
          <p:cNvSpPr txBox="1">
            <a:spLocks noChangeArrowheads="1"/>
          </p:cNvSpPr>
          <p:nvPr/>
        </p:nvSpPr>
        <p:spPr bwMode="auto">
          <a:xfrm>
            <a:off x="6392467" y="4510088"/>
            <a:ext cx="9380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/>
          <p:cNvSpPr>
            <a:spLocks noChangeShapeType="1"/>
          </p:cNvSpPr>
          <p:nvPr/>
        </p:nvSpPr>
        <p:spPr bwMode="auto">
          <a:xfrm>
            <a:off x="4395788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/>
          <p:cNvGrpSpPr>
            <a:grpSpLocks/>
          </p:cNvGrpSpPr>
          <p:nvPr/>
        </p:nvGrpSpPr>
        <p:grpSpPr bwMode="auto">
          <a:xfrm>
            <a:off x="4046671" y="4972051"/>
            <a:ext cx="780785" cy="400050"/>
            <a:chOff x="2198" y="3221"/>
            <a:chExt cx="454" cy="252"/>
          </a:xfrm>
        </p:grpSpPr>
        <p:sp>
          <p:nvSpPr>
            <p:cNvPr id="31810" name="Rectangle 104"/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1811" name="Text Box 102"/>
            <p:cNvSpPr txBox="1">
              <a:spLocks noChangeArrowheads="1"/>
            </p:cNvSpPr>
            <p:nvPr/>
          </p:nvSpPr>
          <p:spPr bwMode="auto">
            <a:xfrm>
              <a:off x="2198" y="3221"/>
              <a:ext cx="38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/>
          <p:cNvSpPr>
            <a:spLocks noChangeArrowheads="1"/>
          </p:cNvSpPr>
          <p:nvPr/>
        </p:nvSpPr>
        <p:spPr bwMode="auto">
          <a:xfrm>
            <a:off x="5921243" y="2751139"/>
            <a:ext cx="1479021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1770" name="Text Box 91"/>
          <p:cNvSpPr txBox="1">
            <a:spLocks noChangeArrowheads="1"/>
          </p:cNvSpPr>
          <p:nvPr/>
        </p:nvSpPr>
        <p:spPr bwMode="auto">
          <a:xfrm>
            <a:off x="5935504" y="2682875"/>
            <a:ext cx="1821974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request</a:t>
            </a:r>
          </a:p>
        </p:txBody>
      </p:sp>
      <p:pic>
        <p:nvPicPr>
          <p:cNvPr id="31771" name="Picture 53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9940" y="879475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72" name="Rectangle 2"/>
          <p:cNvSpPr>
            <a:spLocks noChangeArrowheads="1"/>
          </p:cNvSpPr>
          <p:nvPr/>
        </p:nvSpPr>
        <p:spPr bwMode="auto">
          <a:xfrm>
            <a:off x="527976" y="206376"/>
            <a:ext cx="8778584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>
                <a:solidFill>
                  <a:srgbClr val="000099"/>
                </a:solidFill>
                <a:latin typeface="Gill Sans MT" pitchFamily="34" charset="0"/>
              </a:rPr>
              <a:t>What</a:t>
            </a:r>
            <a:r>
              <a:rPr lang="ja-JP" altLang="en-US" sz="4400" dirty="0">
                <a:solidFill>
                  <a:srgbClr val="000099"/>
                </a:solidFill>
                <a:latin typeface="Gill Sans MT" pitchFamily="34" charset="0"/>
              </a:rPr>
              <a:t>’</a:t>
            </a:r>
            <a:r>
              <a:rPr lang="en-US" altLang="ja-JP" sz="4400" dirty="0">
                <a:solidFill>
                  <a:srgbClr val="000099"/>
                </a:solidFill>
                <a:latin typeface="Gill Sans MT" pitchFamily="34" charset="0"/>
              </a:rPr>
              <a:t>s a protocol?</a:t>
            </a:r>
            <a:endParaRPr lang="en-US" altLang="en-US" sz="4400" dirty="0">
              <a:solidFill>
                <a:srgbClr val="000099"/>
              </a:solidFill>
              <a:latin typeface="Gill Sans MT" pitchFamily="34" charset="0"/>
            </a:endParaRPr>
          </a:p>
        </p:txBody>
      </p:sp>
      <p:grpSp>
        <p:nvGrpSpPr>
          <p:cNvPr id="31773" name="Group 57"/>
          <p:cNvGrpSpPr>
            <a:grpSpLocks/>
          </p:cNvGrpSpPr>
          <p:nvPr/>
        </p:nvGrpSpPr>
        <p:grpSpPr bwMode="auto">
          <a:xfrm>
            <a:off x="8029708" y="2782888"/>
            <a:ext cx="467783" cy="755650"/>
            <a:chOff x="4140" y="429"/>
            <a:chExt cx="1425" cy="2396"/>
          </a:xfrm>
        </p:grpSpPr>
        <p:sp>
          <p:nvSpPr>
            <p:cNvPr id="31778" name="Freeform 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/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0" name="Freeform 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/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3" name="Group 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9" name="AutoShape 65"/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4" name="Rectangle 66"/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5" name="Group 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7" name="AutoShape 69"/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6" name="Rectangle 70"/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7" name="Rectangle 71"/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8" name="Group 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5" name="AutoShape 74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9" name="Freeform 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3" name="AutoShape 78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91" name="Rectangle 79"/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2" name="Freeform 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/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5" name="Freeform 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/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7" name="AutoShape 85"/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8" name="Oval 86"/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9" name="Oval 87"/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/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801" name="Rectangle 89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1774" name="Group 90"/>
          <p:cNvGrpSpPr>
            <a:grpSpLocks/>
          </p:cNvGrpSpPr>
          <p:nvPr/>
        </p:nvGrpSpPr>
        <p:grpSpPr bwMode="auto">
          <a:xfrm>
            <a:off x="4631400" y="2339976"/>
            <a:ext cx="968242" cy="828675"/>
            <a:chOff x="-44" y="1473"/>
            <a:chExt cx="981" cy="1105"/>
          </a:xfrm>
        </p:grpSpPr>
        <p:pic>
          <p:nvPicPr>
            <p:cNvPr id="31776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177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C554FFE-021F-4C1E-9085-ED82AF356480}" type="slidenum">
              <a:rPr lang="en-US" altLang="en-US" sz="1200">
                <a:latin typeface="Tahoma" pitchFamily="34" charset="0"/>
              </a:rPr>
              <a:pPr/>
              <a:t>12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88577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33794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9431" y="1066959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Chapter 1: roadmap</a:t>
            </a:r>
          </a:p>
        </p:txBody>
      </p:sp>
      <p:sp>
        <p:nvSpPr>
          <p:cNvPr id="3379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7977" y="1406525"/>
            <a:ext cx="8891323" cy="4648200"/>
          </a:xfrm>
        </p:spPr>
        <p:txBody>
          <a:bodyPr>
            <a:normAutofit lnSpcReduction="10000"/>
          </a:bodyPr>
          <a:lstStyle/>
          <a:p>
            <a:pPr lvl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1.1 </a:t>
            </a:r>
            <a:r>
              <a:rPr lang="en-US" altLang="en-US" dirty="0">
                <a:solidFill>
                  <a:srgbClr val="000099"/>
                </a:solidFill>
                <a:ea typeface="Arial" pitchFamily="34" charset="0"/>
              </a:rPr>
              <a:t>what is the computer network and Internet</a:t>
            </a: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itchFamily="34" charset="0"/>
              </a:rPr>
              <a:t>1.2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solidFill>
                  <a:srgbClr val="CC0000"/>
                </a:solidFill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dirty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1.4 network classification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1.5 </a:t>
            </a:r>
            <a:r>
              <a:rPr lang="en-US" altLang="en-US" sz="2800" dirty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dirty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dirty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1.8</a:t>
            </a:r>
            <a:r>
              <a:rPr lang="en-US" altLang="en-US" sz="2800" dirty="0">
                <a:ea typeface="Arial" pitchFamily="34" charset="0"/>
              </a:rPr>
              <a:t> Internet history</a:t>
            </a:r>
          </a:p>
          <a:p>
            <a:pPr eaLnBrk="1" hangingPunct="1"/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337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7F29FB4-E031-4114-B835-CE1793CF8858}" type="slidenum">
              <a:rPr lang="en-US" altLang="en-US" sz="1200">
                <a:latin typeface="Tahoma" pitchFamily="34" charset="0"/>
              </a:rPr>
              <a:pPr/>
              <a:t>13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04086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77850" y="201614"/>
            <a:ext cx="8420100" cy="8921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itchFamily="34" charset="-128"/>
              </a:rPr>
              <a:t>A closer look at network structure: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2306" y="1381125"/>
            <a:ext cx="4554008" cy="1047750"/>
          </a:xfrm>
        </p:spPr>
        <p:txBody>
          <a:bodyPr>
            <a:normAutofit fontScale="70000" lnSpcReduction="20000"/>
          </a:bodyPr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4000" i="1" dirty="0">
                <a:solidFill>
                  <a:srgbClr val="CC0000"/>
                </a:solidFill>
              </a:rPr>
              <a:t>Network edge: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hosts: clients and servers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servers often in data centers</a:t>
            </a:r>
          </a:p>
          <a:p>
            <a:pPr lvl="1" eaLnBrk="1" hangingPunct="1">
              <a:buSzPct val="75000"/>
              <a:buFont typeface="Arial"/>
              <a:buChar char="•"/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0088" name="Rectangle 872"/>
          <p:cNvSpPr>
            <a:spLocks noChangeArrowheads="1"/>
          </p:cNvSpPr>
          <p:nvPr/>
        </p:nvSpPr>
        <p:spPr bwMode="auto">
          <a:xfrm>
            <a:off x="454025" y="3068638"/>
            <a:ext cx="4363112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95288" indent="-3952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Access networks, physical media:</a:t>
            </a:r>
            <a:r>
              <a:rPr lang="en-US" altLang="en-US" sz="2800" dirty="0">
                <a:latin typeface="Gill Sans MT" pitchFamily="34" charset="0"/>
              </a:rPr>
              <a:t> wired, wireless communication links</a:t>
            </a:r>
            <a:r>
              <a:rPr lang="en-US" altLang="en-US" sz="2800" dirty="0">
                <a:solidFill>
                  <a:srgbClr val="FF0000"/>
                </a:solidFill>
                <a:latin typeface="Gill Sans MT" pitchFamily="34" charset="0"/>
              </a:rPr>
              <a:t> </a:t>
            </a:r>
            <a:endParaRPr lang="en-US" altLang="en-US" dirty="0">
              <a:latin typeface="Gill Sans MT" pitchFamily="34" charset="0"/>
            </a:endParaRPr>
          </a:p>
        </p:txBody>
      </p:sp>
      <p:sp>
        <p:nvSpPr>
          <p:cNvPr id="10089" name="Rectangle 873"/>
          <p:cNvSpPr>
            <a:spLocks noChangeArrowheads="1"/>
          </p:cNvSpPr>
          <p:nvPr/>
        </p:nvSpPr>
        <p:spPr bwMode="auto">
          <a:xfrm>
            <a:off x="484981" y="4784726"/>
            <a:ext cx="412750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95288" indent="-395288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core: 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interconnected routers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network of networks</a:t>
            </a:r>
          </a:p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Char char="q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5846" name="Picture 54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802" y="877889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A4E2485-619E-4F08-8480-F4A4D83C6585}" type="slidenum">
              <a:rPr lang="en-US" altLang="en-US" sz="1200">
                <a:latin typeface="Tahoma" pitchFamily="34" charset="0"/>
              </a:rPr>
              <a:pPr/>
              <a:t>14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5848" name="Group 621"/>
          <p:cNvGrpSpPr>
            <a:grpSpLocks/>
          </p:cNvGrpSpPr>
          <p:nvPr/>
        </p:nvGrpSpPr>
        <p:grpSpPr bwMode="auto">
          <a:xfrm>
            <a:off x="5635759" y="1384300"/>
            <a:ext cx="3847173" cy="4747137"/>
            <a:chOff x="5202238" y="1384300"/>
            <a:chExt cx="3551237" cy="4747137"/>
          </a:xfrm>
        </p:grpSpPr>
        <p:sp>
          <p:nvSpPr>
            <p:cNvPr id="35849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52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6459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460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5853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5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6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7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4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5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66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7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8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5887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5888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35889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6457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0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2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64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52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55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6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53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3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644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4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4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44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47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8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45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4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643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3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3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36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9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0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37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5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6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642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2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2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28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1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2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9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7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641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20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23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4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1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8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640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12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15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6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13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9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640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0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0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04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07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8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05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00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6385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6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7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8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9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0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1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2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3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4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5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6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7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8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9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400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01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2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903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6383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4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4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6381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2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5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6379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0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6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6377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78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5907" name="Picture 933" descr="iphone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9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10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6345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47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0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75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6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1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2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73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4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3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4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5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71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2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6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57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6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0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8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9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2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4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5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6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67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8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5911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6313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15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18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43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4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19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0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41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2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1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2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3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39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0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4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25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37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38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6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7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0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2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3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4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35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6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12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13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4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15" name="Picture 1008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6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22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36307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23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929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0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31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2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38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6301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39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45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6279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0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6281" name="Picture 1056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2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288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6295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6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7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8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9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0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89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5946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7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35948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9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50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51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57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6273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58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64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626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6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6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68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71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2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9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5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625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60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63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4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1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2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6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624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52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55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6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53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4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7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624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4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4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44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47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8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45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6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8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623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3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3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36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39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0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37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9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6231" name="Picture 555" descr="fridge2.png"/>
              <p:cNvPicPr>
                <a:picLocks noChangeAspect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232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5970" name="Picture 603" descr="car_icon_small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1" name="Picture 814" descr="light2.png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2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3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74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87" name="Oval 138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8" name="Rectangle 1387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9" name="Oval 138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90" name="Freeform 1389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1" name="Freeform 139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2" name="Freeform 139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3" name="Freeform 139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94" name="Straight Connector 1393"/>
              <p:cNvCxnSpPr>
                <a:cxnSpLocks noChangeShapeType="1"/>
                <a:endCxn id="138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5" name="Straight Connector 139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5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229" name="Oval 122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79" name="Rectangle 1378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0" name="Oval 137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1" name="Freeform 1380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2" name="Freeform 138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3" name="Freeform 138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4" name="Freeform 138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85" name="Straight Connector 1384"/>
              <p:cNvCxnSpPr>
                <a:cxnSpLocks noChangeShapeType="1"/>
                <a:endCxn id="138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6" name="Straight Connector 138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6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194" name="Oval 119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5" name="Rectangle 1194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6" name="Oval 119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7" name="Freeform 1196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4" name="Freeform 122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5" name="Freeform 122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6" name="Freeform 122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27" name="Straight Connector 1226"/>
              <p:cNvCxnSpPr>
                <a:cxnSpLocks noChangeShapeType="1"/>
                <a:endCxn id="119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8" name="Straight Connector 122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7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185" name="Oval 118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6" name="Rectangle 1185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7" name="Oval 118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8" name="Freeform 1187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9" name="Freeform 118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0" name="Freeform 118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1" name="Freeform 119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2" name="Straight Connector 1191"/>
              <p:cNvCxnSpPr>
                <a:cxnSpLocks noChangeShapeType="1"/>
                <a:endCxn id="118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3" name="Straight Connector 119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8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122" name="Oval 112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3" name="Rectangle 1122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4" name="Oval 112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5" name="Freeform 1124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0" name="Freeform 117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1" name="Freeform 118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2" name="Freeform 118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3" name="Straight Connector 1182"/>
              <p:cNvCxnSpPr>
                <a:cxnSpLocks noChangeShapeType="1"/>
                <a:endCxn id="11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Straight Connector 118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9" name="Group 752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057" name="Oval 1056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58" name="Rectangle 1057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59" name="Oval 1058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66" name="Freeform 1065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17" name="Freeform 111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8" name="Freeform 111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9" name="Freeform 111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20" name="Straight Connector 1119"/>
              <p:cNvCxnSpPr>
                <a:cxnSpLocks noChangeShapeType="1"/>
                <a:endCxn id="10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21" name="Straight Connector 112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0" name="Group 753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991" name="Oval 9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3" name="Rectangle 992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4" name="Oval 99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6" name="Freeform 995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8" name="Freeform 99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99" name="Freeform 99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00" name="Freeform 99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29" name="Straight Connector 1028"/>
              <p:cNvCxnSpPr>
                <a:cxnSpLocks noChangeShapeType="1"/>
                <a:endCxn id="99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48" name="Straight Connector 104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1" name="Group 754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933" name="Oval 93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4" name="Rectangle 933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5" name="Oval 93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6" name="Freeform 935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7" name="Freeform 93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8" name="Freeform 93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7" name="Straight Connector 956"/>
              <p:cNvCxnSpPr>
                <a:cxnSpLocks noChangeShapeType="1"/>
                <a:endCxn id="93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" name="Straight Connector 98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2" name="Group 755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924" name="Oval 92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5" name="Rectangle 924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6" name="Oval 92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7" name="Freeform 926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8" name="Freeform 92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9" name="Freeform 92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0" name="Freeform 92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31" name="Straight Connector 930"/>
              <p:cNvCxnSpPr>
                <a:cxnSpLocks noChangeShapeType="1"/>
                <a:endCxn id="92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32" name="Straight Connector 93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3" name="Group 756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915" name="Oval 914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6" name="Rectangle 915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7" name="Oval 916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8" name="Freeform 917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9" name="Freeform 918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0" name="Freeform 919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1" name="Freeform 920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22" name="Straight Connector 921"/>
              <p:cNvCxnSpPr>
                <a:cxnSpLocks noChangeShapeType="1"/>
                <a:endCxn id="91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3" name="Straight Connector 922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4" name="Group 757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906" name="Oval 905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7" name="Rectangle 906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8" name="Oval 907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9" name="Freeform 908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0" name="Freeform 909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1" name="Freeform 910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2" name="Freeform 911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13" name="Straight Connector 912"/>
              <p:cNvCxnSpPr>
                <a:cxnSpLocks noChangeShapeType="1"/>
                <a:endCxn id="90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14" name="Straight Connector 91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5985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97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361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27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30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1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8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8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3611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1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1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19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22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3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0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9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3610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0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1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11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14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5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12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0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001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3610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0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0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03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06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7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04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2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3609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9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9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095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8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9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96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3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3608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8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8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087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0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1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88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4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44299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36005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03164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36006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0032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36007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33364" cy="486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36008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06248" cy="486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36009" name="Picture 269" descr="cell_tower_radiation copy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6010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849" name="Oval 84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0" name="Rectangle 849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1" name="Oval 85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2" name="Freeform 851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3" name="Freeform 85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4" name="Freeform 85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5" name="Freeform 85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56" name="Straight Connector 855"/>
              <p:cNvCxnSpPr>
                <a:cxnSpLocks noChangeShapeType="1"/>
                <a:endCxn id="85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7" name="Straight Connector 85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1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840" name="Oval 83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1" name="Rectangle 840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2" name="Oval 84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3" name="Freeform 842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4" name="Freeform 84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5" name="Freeform 84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6" name="Freeform 84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47" name="Straight Connector 846"/>
              <p:cNvCxnSpPr>
                <a:cxnSpLocks noChangeShapeType="1"/>
                <a:endCxn id="84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48" name="Straight Connector 84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2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831" name="Oval 83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Rectangle 831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Oval 83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4" name="Freeform 833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6" name="Freeform 83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7" name="Freeform 83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8" name="Straight Connector 837"/>
              <p:cNvCxnSpPr>
                <a:cxnSpLocks noChangeShapeType="1"/>
                <a:endCxn id="83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9" name="Straight Connector 83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3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822" name="Oval 82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Rectangle 822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Oval 82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5" name="Freeform 824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7" name="Freeform 82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8" name="Freeform 82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9" name="Straight Connector 828"/>
              <p:cNvCxnSpPr>
                <a:cxnSpLocks noChangeShapeType="1"/>
                <a:endCxn id="8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0" name="Straight Connector 82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4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813" name="Oval 81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Rectangle 813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Oval 81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6" name="Freeform 815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8" name="Freeform 81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9" name="Freeform 81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0" name="Straight Connector 819"/>
              <p:cNvCxnSpPr>
                <a:cxnSpLocks noChangeShapeType="1"/>
                <a:endCxn id="8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1" name="Straight Connector 82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5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804" name="Oval 80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Rectangle 804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Oval 80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7" name="Freeform 806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9" name="Freeform 80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0" name="Freeform 80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1" name="Straight Connector 810"/>
              <p:cNvCxnSpPr>
                <a:cxnSpLocks noChangeShapeType="1"/>
                <a:endCxn id="80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2" name="Straight Connector 81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6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795" name="Oval 79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Rectangle 795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Oval 79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8" name="Freeform 797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0" name="Freeform 79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1" name="Freeform 80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2" name="Straight Connector 801"/>
              <p:cNvCxnSpPr>
                <a:cxnSpLocks noChangeShapeType="1"/>
                <a:endCxn id="79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3" name="Straight Connector 80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36017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8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9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20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31761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2" name="Rectangle 2"/>
          <p:cNvSpPr>
            <a:spLocks noGrp="1" noChangeArrowheads="1"/>
          </p:cNvSpPr>
          <p:nvPr>
            <p:ph type="title"/>
          </p:nvPr>
        </p:nvSpPr>
        <p:spPr>
          <a:xfrm>
            <a:off x="1554692" y="274638"/>
            <a:ext cx="8124296" cy="792162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en-US" dirty="0">
                <a:solidFill>
                  <a:schemeClr val="tx2">
                    <a:satMod val="130000"/>
                  </a:schemeClr>
                </a:solidFill>
              </a:rPr>
              <a:t>Network edge</a:t>
            </a:r>
          </a:p>
        </p:txBody>
      </p:sp>
      <p:sp>
        <p:nvSpPr>
          <p:cNvPr id="2765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330200" y="1371600"/>
            <a:ext cx="4870450" cy="4648200"/>
          </a:xfrm>
        </p:spPr>
        <p:txBody>
          <a:bodyPr>
            <a:normAutofit/>
          </a:bodyPr>
          <a:lstStyle/>
          <a:p>
            <a:pPr marL="365760" indent="-283464" eaLnBrk="1" fontAlgn="auto" hangingPunct="1">
              <a:spcAft>
                <a:spcPts val="0"/>
              </a:spcAft>
              <a:defRPr/>
            </a:pPr>
            <a:r>
              <a:rPr lang="en-US" altLang="en-US" dirty="0">
                <a:solidFill>
                  <a:srgbClr val="FF0000"/>
                </a:solidFill>
              </a:rPr>
              <a:t>End systems (devices), hosts:</a:t>
            </a:r>
            <a:endParaRPr lang="en-US" altLang="en-US" sz="2400" dirty="0"/>
          </a:p>
          <a:p>
            <a:pPr marL="640080" lvl="1" indent="-237744">
              <a:buFont typeface="Verdana"/>
              <a:buChar char="◦"/>
              <a:defRPr/>
            </a:pPr>
            <a:r>
              <a:rPr lang="en-US" altLang="en-US" sz="2000" dirty="0"/>
              <a:t>Running applications at “edge of network”</a:t>
            </a:r>
          </a:p>
          <a:p>
            <a:pPr marL="1040130" lvl="2" indent="-237744">
              <a:buFont typeface="Verdana"/>
              <a:buChar char="◦"/>
              <a:defRPr/>
            </a:pPr>
            <a:r>
              <a:rPr lang="en-US" altLang="en-US" sz="1600" dirty="0"/>
              <a:t>Web, email</a:t>
            </a:r>
          </a:p>
          <a:p>
            <a:pPr marL="365760" indent="-283464" eaLnBrk="1" fontAlgn="auto" hangingPunct="1">
              <a:spcAft>
                <a:spcPts val="0"/>
              </a:spcAft>
              <a:defRPr/>
            </a:pPr>
            <a:r>
              <a:rPr lang="en-US" altLang="en-US" dirty="0">
                <a:solidFill>
                  <a:srgbClr val="FF0000"/>
                </a:solidFill>
              </a:rPr>
              <a:t>Client/server architecture</a:t>
            </a:r>
            <a:endParaRPr lang="en-US" altLang="en-US" sz="2400" dirty="0"/>
          </a:p>
          <a:p>
            <a:pPr marL="640080" lvl="1" indent="-237744" eaLnBrk="1" fontAlgn="auto" hangingPunct="1">
              <a:spcAft>
                <a:spcPts val="0"/>
              </a:spcAft>
              <a:buFont typeface="Verdana"/>
              <a:buChar char="◦"/>
              <a:defRPr/>
            </a:pPr>
            <a:r>
              <a:rPr lang="en-US" altLang="en-US" sz="2000" dirty="0" err="1"/>
              <a:t>Eg</a:t>
            </a:r>
            <a:r>
              <a:rPr lang="en-US" altLang="en-US" sz="2000" dirty="0"/>
              <a:t>: Web browser/server, email client/server</a:t>
            </a:r>
          </a:p>
          <a:p>
            <a:pPr marL="365760" indent="-283464" eaLnBrk="1" fontAlgn="auto" hangingPunct="1">
              <a:spcAft>
                <a:spcPts val="0"/>
              </a:spcAft>
              <a:defRPr/>
            </a:pPr>
            <a:r>
              <a:rPr lang="en-US" altLang="en-US" dirty="0">
                <a:solidFill>
                  <a:srgbClr val="FF0000"/>
                </a:solidFill>
              </a:rPr>
              <a:t>Peer-peer architecture:</a:t>
            </a:r>
            <a:endParaRPr lang="en-US" altLang="en-US" sz="2400" dirty="0"/>
          </a:p>
          <a:p>
            <a:pPr marL="640080" lvl="1" indent="-237744" eaLnBrk="1" fontAlgn="auto" hangingPunct="1">
              <a:spcAft>
                <a:spcPts val="0"/>
              </a:spcAft>
              <a:buFont typeface="Verdana"/>
              <a:buChar char="◦"/>
              <a:defRPr/>
            </a:pPr>
            <a:r>
              <a:rPr lang="en-US" altLang="en-US" sz="2000" dirty="0" err="1"/>
              <a:t>E.g</a:t>
            </a:r>
            <a:r>
              <a:rPr lang="vi-VN" altLang="en-US" sz="2000" dirty="0"/>
              <a:t>:</a:t>
            </a:r>
            <a:r>
              <a:rPr lang="en-US" altLang="en-US" sz="2000" dirty="0"/>
              <a:t> Gnutella, </a:t>
            </a:r>
            <a:r>
              <a:rPr lang="en-US" altLang="en-US" sz="2000" dirty="0" err="1"/>
              <a:t>KaZaA</a:t>
            </a:r>
            <a:r>
              <a:rPr lang="en-US" altLang="en-US" sz="2000" dirty="0"/>
              <a:t>, </a:t>
            </a:r>
            <a:r>
              <a:rPr lang="en-US" altLang="en-US" sz="2000" dirty="0" err="1"/>
              <a:t>BitTorrent</a:t>
            </a:r>
            <a:endParaRPr lang="en-US" altLang="en-US" sz="2000" dirty="0"/>
          </a:p>
        </p:txBody>
      </p:sp>
      <p:sp>
        <p:nvSpPr>
          <p:cNvPr id="18436" name="Slide Number Placeholder 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>
                <a:latin typeface="Arial" pitchFamily="34" charset="0"/>
              </a:rPr>
              <a:t>1-</a:t>
            </a:r>
            <a:fld id="{46F8A354-E30F-46F9-A4C2-37784F94270F}" type="slidenum">
              <a:rPr lang="en-US" altLang="en-US" sz="1400" smtClean="0">
                <a:latin typeface="Arial" pitchFamily="34" charset="0"/>
              </a:rPr>
              <a:pPr/>
              <a:t>15</a:t>
            </a:fld>
            <a:endParaRPr lang="en-US" altLang="en-US" sz="1400">
              <a:latin typeface="Arial" pitchFamily="34" charset="0"/>
            </a:endParaRPr>
          </a:p>
        </p:txBody>
      </p:sp>
      <p:sp>
        <p:nvSpPr>
          <p:cNvPr id="18437" name="Freeform 12"/>
          <p:cNvSpPr>
            <a:spLocks/>
          </p:cNvSpPr>
          <p:nvPr/>
        </p:nvSpPr>
        <p:spPr bwMode="auto">
          <a:xfrm>
            <a:off x="7679700" y="2267651"/>
            <a:ext cx="1948525" cy="1674813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8" name="Freeform 13"/>
          <p:cNvSpPr>
            <a:spLocks/>
          </p:cNvSpPr>
          <p:nvPr/>
        </p:nvSpPr>
        <p:spPr bwMode="auto">
          <a:xfrm>
            <a:off x="5643467" y="2124775"/>
            <a:ext cx="2022475" cy="1589088"/>
          </a:xfrm>
          <a:custGeom>
            <a:avLst/>
            <a:gdLst>
              <a:gd name="T0" fmla="*/ 2147483647 w 1340"/>
              <a:gd name="T1" fmla="*/ 2147483647 h 1191"/>
              <a:gd name="T2" fmla="*/ 2147483647 w 1340"/>
              <a:gd name="T3" fmla="*/ 2147483647 h 1191"/>
              <a:gd name="T4" fmla="*/ 2147483647 w 1340"/>
              <a:gd name="T5" fmla="*/ 2147483647 h 1191"/>
              <a:gd name="T6" fmla="*/ 2147483647 w 1340"/>
              <a:gd name="T7" fmla="*/ 2147483647 h 1191"/>
              <a:gd name="T8" fmla="*/ 2147483647 w 1340"/>
              <a:gd name="T9" fmla="*/ 2147483647 h 1191"/>
              <a:gd name="T10" fmla="*/ 2147483647 w 1340"/>
              <a:gd name="T11" fmla="*/ 2147483647 h 1191"/>
              <a:gd name="T12" fmla="*/ 2147483647 w 1340"/>
              <a:gd name="T13" fmla="*/ 2147483647 h 1191"/>
              <a:gd name="T14" fmla="*/ 2147483647 w 1340"/>
              <a:gd name="T15" fmla="*/ 2147483647 h 1191"/>
              <a:gd name="T16" fmla="*/ 2147483647 w 1340"/>
              <a:gd name="T17" fmla="*/ 2147483647 h 1191"/>
              <a:gd name="T18" fmla="*/ 2147483647 w 1340"/>
              <a:gd name="T19" fmla="*/ 2147483647 h 1191"/>
              <a:gd name="T20" fmla="*/ 2147483647 w 1340"/>
              <a:gd name="T21" fmla="*/ 2147483647 h 1191"/>
              <a:gd name="T22" fmla="*/ 2147483647 w 1340"/>
              <a:gd name="T23" fmla="*/ 2147483647 h 11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40" h="1191">
                <a:moveTo>
                  <a:pt x="550" y="42"/>
                </a:moveTo>
                <a:cubicBezTo>
                  <a:pt x="437" y="4"/>
                  <a:pt x="164" y="0"/>
                  <a:pt x="82" y="60"/>
                </a:cubicBezTo>
                <a:cubicBezTo>
                  <a:pt x="0" y="120"/>
                  <a:pt x="67" y="292"/>
                  <a:pt x="58" y="402"/>
                </a:cubicBezTo>
                <a:cubicBezTo>
                  <a:pt x="49" y="512"/>
                  <a:pt x="19" y="642"/>
                  <a:pt x="28" y="720"/>
                </a:cubicBezTo>
                <a:cubicBezTo>
                  <a:pt x="37" y="798"/>
                  <a:pt x="27" y="844"/>
                  <a:pt x="112" y="870"/>
                </a:cubicBezTo>
                <a:cubicBezTo>
                  <a:pt x="197" y="896"/>
                  <a:pt x="450" y="833"/>
                  <a:pt x="538" y="876"/>
                </a:cubicBezTo>
                <a:cubicBezTo>
                  <a:pt x="626" y="919"/>
                  <a:pt x="524" y="1091"/>
                  <a:pt x="640" y="1128"/>
                </a:cubicBezTo>
                <a:cubicBezTo>
                  <a:pt x="756" y="1165"/>
                  <a:pt x="1128" y="1191"/>
                  <a:pt x="1234" y="1098"/>
                </a:cubicBezTo>
                <a:cubicBezTo>
                  <a:pt x="1340" y="1005"/>
                  <a:pt x="1281" y="696"/>
                  <a:pt x="1276" y="570"/>
                </a:cubicBezTo>
                <a:cubicBezTo>
                  <a:pt x="1271" y="444"/>
                  <a:pt x="1290" y="389"/>
                  <a:pt x="1204" y="342"/>
                </a:cubicBezTo>
                <a:cubicBezTo>
                  <a:pt x="1118" y="295"/>
                  <a:pt x="868" y="338"/>
                  <a:pt x="760" y="288"/>
                </a:cubicBezTo>
                <a:cubicBezTo>
                  <a:pt x="652" y="238"/>
                  <a:pt x="663" y="80"/>
                  <a:pt x="550" y="42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9" name="Freeform 14"/>
          <p:cNvSpPr>
            <a:spLocks/>
          </p:cNvSpPr>
          <p:nvPr/>
        </p:nvSpPr>
        <p:spPr bwMode="auto">
          <a:xfrm>
            <a:off x="6042459" y="3575751"/>
            <a:ext cx="3222890" cy="221932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440" name="Group 233"/>
          <p:cNvGrpSpPr>
            <a:grpSpLocks/>
          </p:cNvGrpSpPr>
          <p:nvPr/>
        </p:nvGrpSpPr>
        <p:grpSpPr bwMode="auto">
          <a:xfrm>
            <a:off x="5022624" y="1853313"/>
            <a:ext cx="1191815" cy="874712"/>
            <a:chOff x="3541" y="495"/>
            <a:chExt cx="693" cy="551"/>
          </a:xfrm>
        </p:grpSpPr>
        <p:sp>
          <p:nvSpPr>
            <p:cNvPr id="18659" name="Freeform 232"/>
            <p:cNvSpPr>
              <a:spLocks/>
            </p:cNvSpPr>
            <p:nvPr/>
          </p:nvSpPr>
          <p:spPr bwMode="auto">
            <a:xfrm>
              <a:off x="3541" y="495"/>
              <a:ext cx="693" cy="551"/>
            </a:xfrm>
            <a:custGeom>
              <a:avLst/>
              <a:gdLst>
                <a:gd name="T0" fmla="*/ 77 w 693"/>
                <a:gd name="T1" fmla="*/ 63 h 551"/>
                <a:gd name="T2" fmla="*/ 35 w 693"/>
                <a:gd name="T3" fmla="*/ 255 h 551"/>
                <a:gd name="T4" fmla="*/ 35 w 693"/>
                <a:gd name="T5" fmla="*/ 447 h 551"/>
                <a:gd name="T6" fmla="*/ 245 w 693"/>
                <a:gd name="T7" fmla="*/ 513 h 551"/>
                <a:gd name="T8" fmla="*/ 431 w 693"/>
                <a:gd name="T9" fmla="*/ 543 h 551"/>
                <a:gd name="T10" fmla="*/ 647 w 693"/>
                <a:gd name="T11" fmla="*/ 465 h 551"/>
                <a:gd name="T12" fmla="*/ 689 w 693"/>
                <a:gd name="T13" fmla="*/ 303 h 551"/>
                <a:gd name="T14" fmla="*/ 671 w 693"/>
                <a:gd name="T15" fmla="*/ 105 h 551"/>
                <a:gd name="T16" fmla="*/ 617 w 693"/>
                <a:gd name="T17" fmla="*/ 39 h 551"/>
                <a:gd name="T18" fmla="*/ 311 w 693"/>
                <a:gd name="T19" fmla="*/ 3 h 551"/>
                <a:gd name="T20" fmla="*/ 77 w 693"/>
                <a:gd name="T21" fmla="*/ 63 h 5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3" h="551">
                  <a:moveTo>
                    <a:pt x="77" y="63"/>
                  </a:moveTo>
                  <a:cubicBezTo>
                    <a:pt x="31" y="105"/>
                    <a:pt x="42" y="191"/>
                    <a:pt x="35" y="255"/>
                  </a:cubicBezTo>
                  <a:cubicBezTo>
                    <a:pt x="28" y="319"/>
                    <a:pt x="0" y="404"/>
                    <a:pt x="35" y="447"/>
                  </a:cubicBezTo>
                  <a:cubicBezTo>
                    <a:pt x="70" y="490"/>
                    <a:pt x="179" y="497"/>
                    <a:pt x="245" y="513"/>
                  </a:cubicBezTo>
                  <a:cubicBezTo>
                    <a:pt x="311" y="529"/>
                    <a:pt x="364" y="551"/>
                    <a:pt x="431" y="543"/>
                  </a:cubicBezTo>
                  <a:cubicBezTo>
                    <a:pt x="498" y="535"/>
                    <a:pt x="604" y="505"/>
                    <a:pt x="647" y="465"/>
                  </a:cubicBezTo>
                  <a:cubicBezTo>
                    <a:pt x="690" y="425"/>
                    <a:pt x="685" y="363"/>
                    <a:pt x="689" y="303"/>
                  </a:cubicBezTo>
                  <a:cubicBezTo>
                    <a:pt x="693" y="243"/>
                    <a:pt x="683" y="149"/>
                    <a:pt x="671" y="105"/>
                  </a:cubicBezTo>
                  <a:cubicBezTo>
                    <a:pt x="659" y="61"/>
                    <a:pt x="677" y="56"/>
                    <a:pt x="617" y="39"/>
                  </a:cubicBezTo>
                  <a:cubicBezTo>
                    <a:pt x="557" y="22"/>
                    <a:pt x="401" y="0"/>
                    <a:pt x="311" y="3"/>
                  </a:cubicBezTo>
                  <a:cubicBezTo>
                    <a:pt x="221" y="6"/>
                    <a:pt x="123" y="21"/>
                    <a:pt x="77" y="6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18660" name="Object 16"/>
            <p:cNvGraphicFramePr>
              <a:graphicFrameLocks noChangeAspect="1"/>
            </p:cNvGraphicFramePr>
            <p:nvPr/>
          </p:nvGraphicFramePr>
          <p:xfrm>
            <a:off x="3592" y="544"/>
            <a:ext cx="586" cy="4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7263" imgH="1084139" progId="MS_ClipArt_Gallery.2">
                    <p:embed/>
                  </p:oleObj>
                </mc:Choice>
                <mc:Fallback>
                  <p:oleObj name="Clip" r:id="rId3" imgW="1307263" imgH="1084139" progId="MS_ClipArt_Gallery.2">
                    <p:embed/>
                    <p:pic>
                      <p:nvPicPr>
                        <p:cNvPr id="0" name="Object 1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92" y="544"/>
                          <a:ext cx="586" cy="4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18441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51612564"/>
              </p:ext>
            </p:extLst>
          </p:nvPr>
        </p:nvGraphicFramePr>
        <p:xfrm>
          <a:off x="6262593" y="2378775"/>
          <a:ext cx="302683" cy="184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681706" imgH="480401" progId="MS_ClipArt_Gallery.2">
                  <p:embed/>
                </p:oleObj>
              </mc:Choice>
              <mc:Fallback>
                <p:oleObj name="Clip" r:id="rId5" imgW="681706" imgH="480401" progId="MS_ClipArt_Gallery.2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2593" y="2378775"/>
                        <a:ext cx="302683" cy="184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42" name="Line 18"/>
          <p:cNvSpPr>
            <a:spLocks noChangeShapeType="1"/>
          </p:cNvSpPr>
          <p:nvPr/>
        </p:nvSpPr>
        <p:spPr bwMode="auto">
          <a:xfrm flipV="1">
            <a:off x="6210999" y="2501014"/>
            <a:ext cx="1238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443" name="Group 19"/>
          <p:cNvGrpSpPr>
            <a:grpSpLocks/>
          </p:cNvGrpSpPr>
          <p:nvPr/>
        </p:nvGrpSpPr>
        <p:grpSpPr bwMode="auto">
          <a:xfrm>
            <a:off x="5770732" y="2855025"/>
            <a:ext cx="794544" cy="319088"/>
            <a:chOff x="3552" y="246"/>
            <a:chExt cx="527" cy="248"/>
          </a:xfrm>
        </p:grpSpPr>
        <p:graphicFrame>
          <p:nvGraphicFramePr>
            <p:cNvPr id="18656" name="Object 20"/>
            <p:cNvGraphicFramePr>
              <a:graphicFrameLocks noChangeAspect="1"/>
            </p:cNvGraphicFramePr>
            <p:nvPr/>
          </p:nvGraphicFramePr>
          <p:xfrm>
            <a:off x="3552" y="246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7" imgW="1307263" imgH="1084139" progId="MS_ClipArt_Gallery.2">
                    <p:embed/>
                  </p:oleObj>
                </mc:Choice>
                <mc:Fallback>
                  <p:oleObj name="Clip" r:id="rId7" imgW="1307263" imgH="1084139" progId="MS_ClipArt_Gallery.2">
                    <p:embed/>
                    <p:pic>
                      <p:nvPicPr>
                        <p:cNvPr id="0" name="Object 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52" y="246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657" name="Object 21"/>
            <p:cNvGraphicFramePr>
              <a:graphicFrameLocks noChangeAspect="1"/>
            </p:cNvGraphicFramePr>
            <p:nvPr/>
          </p:nvGraphicFramePr>
          <p:xfrm>
            <a:off x="3878" y="338"/>
            <a:ext cx="201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8" imgW="681706" imgH="480401" progId="MS_ClipArt_Gallery.2">
                    <p:embed/>
                  </p:oleObj>
                </mc:Choice>
                <mc:Fallback>
                  <p:oleObj name="Clip" r:id="rId8" imgW="681706" imgH="480401" progId="MS_ClipArt_Gallery.2">
                    <p:embed/>
                    <p:pic>
                      <p:nvPicPr>
                        <p:cNvPr id="0" name="Object 2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78" y="338"/>
                          <a:ext cx="201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658" name="Line 22"/>
            <p:cNvSpPr>
              <a:spLocks noChangeShapeType="1"/>
            </p:cNvSpPr>
            <p:nvPr/>
          </p:nvSpPr>
          <p:spPr bwMode="auto">
            <a:xfrm flipV="1">
              <a:off x="3844" y="434"/>
              <a:ext cx="8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444" name="Group 23"/>
          <p:cNvGrpSpPr>
            <a:grpSpLocks/>
          </p:cNvGrpSpPr>
          <p:nvPr/>
        </p:nvGrpSpPr>
        <p:grpSpPr bwMode="auto">
          <a:xfrm>
            <a:off x="6178323" y="2642301"/>
            <a:ext cx="75671" cy="214313"/>
            <a:chOff x="3842" y="406"/>
            <a:chExt cx="51" cy="167"/>
          </a:xfrm>
        </p:grpSpPr>
        <p:sp>
          <p:nvSpPr>
            <p:cNvPr id="18653" name="Oval 24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54" name="Oval 25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55" name="Oval 26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18445" name="Group 27"/>
          <p:cNvGrpSpPr>
            <a:grpSpLocks/>
          </p:cNvGrpSpPr>
          <p:nvPr/>
        </p:nvGrpSpPr>
        <p:grpSpPr bwMode="auto">
          <a:xfrm>
            <a:off x="6687381" y="3145539"/>
            <a:ext cx="227013" cy="395287"/>
            <a:chOff x="4180" y="783"/>
            <a:chExt cx="150" cy="307"/>
          </a:xfrm>
        </p:grpSpPr>
        <p:sp>
          <p:nvSpPr>
            <p:cNvPr id="18645" name="AutoShape 28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6" name="Rectangle 29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7" name="Rectangle 30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8" name="AutoShape 31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9" name="Line 32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50" name="Line 33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51" name="Rectangle 34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52" name="Rectangle 35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18446" name="Group 36"/>
          <p:cNvGrpSpPr>
            <a:grpSpLocks/>
          </p:cNvGrpSpPr>
          <p:nvPr/>
        </p:nvGrpSpPr>
        <p:grpSpPr bwMode="auto">
          <a:xfrm rot="16200000">
            <a:off x="7029554" y="3213602"/>
            <a:ext cx="80963" cy="252810"/>
            <a:chOff x="3842" y="406"/>
            <a:chExt cx="51" cy="167"/>
          </a:xfrm>
        </p:grpSpPr>
        <p:sp>
          <p:nvSpPr>
            <p:cNvPr id="18642" name="Oval 37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3" name="Oval 38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4" name="Oval 39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447" name="Line 40"/>
          <p:cNvSpPr>
            <a:spLocks noChangeShapeType="1"/>
          </p:cNvSpPr>
          <p:nvPr/>
        </p:nvSpPr>
        <p:spPr bwMode="auto">
          <a:xfrm>
            <a:off x="6835284" y="3053464"/>
            <a:ext cx="536575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8" name="Line 41"/>
          <p:cNvSpPr>
            <a:spLocks noChangeShapeType="1"/>
          </p:cNvSpPr>
          <p:nvPr/>
        </p:nvSpPr>
        <p:spPr bwMode="auto">
          <a:xfrm>
            <a:off x="6838724" y="3050288"/>
            <a:ext cx="1719" cy="95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9" name="Line 42"/>
          <p:cNvSpPr>
            <a:spLocks noChangeShapeType="1"/>
          </p:cNvSpPr>
          <p:nvPr/>
        </p:nvSpPr>
        <p:spPr bwMode="auto">
          <a:xfrm>
            <a:off x="7375299" y="3048700"/>
            <a:ext cx="1719" cy="825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0" name="Line 43"/>
          <p:cNvSpPr>
            <a:spLocks noChangeShapeType="1"/>
          </p:cNvSpPr>
          <p:nvPr/>
        </p:nvSpPr>
        <p:spPr bwMode="auto">
          <a:xfrm>
            <a:off x="6510243" y="2513713"/>
            <a:ext cx="313002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1" name="Line 44"/>
          <p:cNvSpPr>
            <a:spLocks noChangeShapeType="1"/>
          </p:cNvSpPr>
          <p:nvPr/>
        </p:nvSpPr>
        <p:spPr bwMode="auto">
          <a:xfrm flipV="1">
            <a:off x="6524001" y="2799463"/>
            <a:ext cx="299244" cy="330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2" name="Line 45"/>
          <p:cNvSpPr>
            <a:spLocks noChangeShapeType="1"/>
          </p:cNvSpPr>
          <p:nvPr/>
        </p:nvSpPr>
        <p:spPr bwMode="auto">
          <a:xfrm flipV="1">
            <a:off x="7094972" y="2885188"/>
            <a:ext cx="1720" cy="1635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453" name="Group 46"/>
          <p:cNvGrpSpPr>
            <a:grpSpLocks/>
          </p:cNvGrpSpPr>
          <p:nvPr/>
        </p:nvGrpSpPr>
        <p:grpSpPr bwMode="auto">
          <a:xfrm>
            <a:off x="7223956" y="3123314"/>
            <a:ext cx="227013" cy="395287"/>
            <a:chOff x="4180" y="783"/>
            <a:chExt cx="150" cy="307"/>
          </a:xfrm>
        </p:grpSpPr>
        <p:sp>
          <p:nvSpPr>
            <p:cNvPr id="18634" name="AutoShape 47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5" name="Rectangle 48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6" name="Rectangle 49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7" name="AutoShape 50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8" name="Line 51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9" name="Line 52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40" name="Rectangle 53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1" name="Rectangle 54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18454" name="Group 55"/>
          <p:cNvGrpSpPr>
            <a:grpSpLocks/>
          </p:cNvGrpSpPr>
          <p:nvPr/>
        </p:nvGrpSpPr>
        <p:grpSpPr bwMode="auto">
          <a:xfrm>
            <a:off x="6186922" y="3742438"/>
            <a:ext cx="519377" cy="925512"/>
            <a:chOff x="3314" y="1248"/>
            <a:chExt cx="344" cy="694"/>
          </a:xfrm>
        </p:grpSpPr>
        <p:graphicFrame>
          <p:nvGraphicFramePr>
            <p:cNvPr id="18625" name="Object 56"/>
            <p:cNvGraphicFramePr>
              <a:graphicFrameLocks noChangeAspect="1"/>
            </p:cNvGraphicFramePr>
            <p:nvPr/>
          </p:nvGraphicFramePr>
          <p:xfrm>
            <a:off x="3314" y="1248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9" imgW="1307263" imgH="1084139" progId="MS_ClipArt_Gallery.2">
                    <p:embed/>
                  </p:oleObj>
                </mc:Choice>
                <mc:Fallback>
                  <p:oleObj name="Clip" r:id="rId9" imgW="1307263" imgH="1084139" progId="MS_ClipArt_Gallery.2">
                    <p:embed/>
                    <p:pic>
                      <p:nvPicPr>
                        <p:cNvPr id="0" name="Object 5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" y="1248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626" name="Line 57"/>
            <p:cNvSpPr>
              <a:spLocks noChangeShapeType="1"/>
            </p:cNvSpPr>
            <p:nvPr/>
          </p:nvSpPr>
          <p:spPr bwMode="auto">
            <a:xfrm flipV="1">
              <a:off x="3606" y="1433"/>
              <a:ext cx="5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18627" name="Object 58"/>
            <p:cNvGraphicFramePr>
              <a:graphicFrameLocks noChangeAspect="1"/>
            </p:cNvGraphicFramePr>
            <p:nvPr/>
          </p:nvGraphicFramePr>
          <p:xfrm>
            <a:off x="3314" y="1694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10" imgW="1307263" imgH="1084139" progId="MS_ClipArt_Gallery.2">
                    <p:embed/>
                  </p:oleObj>
                </mc:Choice>
                <mc:Fallback>
                  <p:oleObj name="Clip" r:id="rId10" imgW="1307263" imgH="1084139" progId="MS_ClipArt_Gallery.2">
                    <p:embed/>
                    <p:pic>
                      <p:nvPicPr>
                        <p:cNvPr id="0" name="Object 5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" y="1694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628" name="Line 59"/>
            <p:cNvSpPr>
              <a:spLocks noChangeShapeType="1"/>
            </p:cNvSpPr>
            <p:nvPr/>
          </p:nvSpPr>
          <p:spPr bwMode="auto">
            <a:xfrm flipV="1">
              <a:off x="3606" y="1882"/>
              <a:ext cx="5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8629" name="Group 60"/>
            <p:cNvGrpSpPr>
              <a:grpSpLocks/>
            </p:cNvGrpSpPr>
            <p:nvPr/>
          </p:nvGrpSpPr>
          <p:grpSpPr bwMode="auto">
            <a:xfrm>
              <a:off x="3404" y="1504"/>
              <a:ext cx="51" cy="167"/>
              <a:chOff x="3842" y="406"/>
              <a:chExt cx="51" cy="167"/>
            </a:xfrm>
          </p:grpSpPr>
          <p:sp>
            <p:nvSpPr>
              <p:cNvPr id="18631" name="Oval 61"/>
              <p:cNvSpPr>
                <a:spLocks noChangeArrowheads="1"/>
              </p:cNvSpPr>
              <p:nvPr/>
            </p:nvSpPr>
            <p:spPr bwMode="auto">
              <a:xfrm>
                <a:off x="3842" y="40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18632" name="Oval 62"/>
              <p:cNvSpPr>
                <a:spLocks noChangeArrowheads="1"/>
              </p:cNvSpPr>
              <p:nvPr/>
            </p:nvSpPr>
            <p:spPr bwMode="auto">
              <a:xfrm>
                <a:off x="3844" y="46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18633" name="Oval 63"/>
              <p:cNvSpPr>
                <a:spLocks noChangeArrowheads="1"/>
              </p:cNvSpPr>
              <p:nvPr/>
            </p:nvSpPr>
            <p:spPr bwMode="auto">
              <a:xfrm>
                <a:off x="3846" y="52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</p:grpSp>
        <p:sp>
          <p:nvSpPr>
            <p:cNvPr id="18630" name="Line 64"/>
            <p:cNvSpPr>
              <a:spLocks noChangeShapeType="1"/>
            </p:cNvSpPr>
            <p:nvPr/>
          </p:nvSpPr>
          <p:spPr bwMode="auto">
            <a:xfrm>
              <a:off x="3654" y="1431"/>
              <a:ext cx="0" cy="4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18455" name="Object 6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30370812"/>
              </p:ext>
            </p:extLst>
          </p:nvPr>
        </p:nvGraphicFramePr>
        <p:xfrm>
          <a:off x="7127648" y="4752089"/>
          <a:ext cx="452305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1" imgW="1307263" imgH="1084139" progId="MS_ClipArt_Gallery.2">
                  <p:embed/>
                </p:oleObj>
              </mc:Choice>
              <mc:Fallback>
                <p:oleObj name="Clip" r:id="rId11" imgW="1307263" imgH="1084139" progId="MS_ClipArt_Gallery.2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27648" y="4752089"/>
                        <a:ext cx="452305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56" name="Object 6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35675466"/>
              </p:ext>
            </p:extLst>
          </p:nvPr>
        </p:nvGraphicFramePr>
        <p:xfrm>
          <a:off x="6462089" y="4740975"/>
          <a:ext cx="450585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2" imgW="1307263" imgH="1084139" progId="MS_ClipArt_Gallery.2">
                  <p:embed/>
                </p:oleObj>
              </mc:Choice>
              <mc:Fallback>
                <p:oleObj name="Clip" r:id="rId12" imgW="1307263" imgH="1084139" progId="MS_ClipArt_Gallery.2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62089" y="4740975"/>
                        <a:ext cx="450585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57" name="Oval 67"/>
          <p:cNvSpPr>
            <a:spLocks noChangeArrowheads="1"/>
          </p:cNvSpPr>
          <p:nvPr/>
        </p:nvSpPr>
        <p:spPr bwMode="auto">
          <a:xfrm rot="16200000">
            <a:off x="6916180" y="4842244"/>
            <a:ext cx="63500" cy="7051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Char char=""/>
              <a:defRPr sz="32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1pPr>
            <a:lvl2pPr marL="742950" indent="-285750">
              <a:spcBef>
                <a:spcPts val="550"/>
              </a:spcBef>
              <a:buClr>
                <a:schemeClr val="accent1"/>
              </a:buClr>
              <a:buFont typeface="Verdana" pitchFamily="34" charset="0"/>
              <a:buChar char="◦"/>
              <a:defRPr sz="28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/>
              <a:buChar char=""/>
              <a:defRPr sz="24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C32D2E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458" name="Oval 68"/>
          <p:cNvSpPr>
            <a:spLocks noChangeArrowheads="1"/>
          </p:cNvSpPr>
          <p:nvPr/>
        </p:nvSpPr>
        <p:spPr bwMode="auto">
          <a:xfrm rot="16200000">
            <a:off x="7008189" y="4839798"/>
            <a:ext cx="63500" cy="72231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Char char=""/>
              <a:defRPr sz="32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1pPr>
            <a:lvl2pPr marL="742950" indent="-285750">
              <a:spcBef>
                <a:spcPts val="550"/>
              </a:spcBef>
              <a:buClr>
                <a:schemeClr val="accent1"/>
              </a:buClr>
              <a:buFont typeface="Verdana" pitchFamily="34" charset="0"/>
              <a:buChar char="◦"/>
              <a:defRPr sz="28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/>
              <a:buChar char=""/>
              <a:defRPr sz="24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C32D2E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459" name="Oval 69"/>
          <p:cNvSpPr>
            <a:spLocks noChangeArrowheads="1"/>
          </p:cNvSpPr>
          <p:nvPr/>
        </p:nvSpPr>
        <p:spPr bwMode="auto">
          <a:xfrm rot="16200000">
            <a:off x="7092392" y="4844626"/>
            <a:ext cx="61913" cy="7051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Char char=""/>
              <a:defRPr sz="32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1pPr>
            <a:lvl2pPr marL="742950" indent="-285750">
              <a:spcBef>
                <a:spcPts val="550"/>
              </a:spcBef>
              <a:buClr>
                <a:schemeClr val="accent1"/>
              </a:buClr>
              <a:buFont typeface="Verdana" pitchFamily="34" charset="0"/>
              <a:buChar char="◦"/>
              <a:defRPr sz="28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/>
              <a:buChar char=""/>
              <a:defRPr sz="24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C32D2E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460" name="Line 70"/>
          <p:cNvSpPr>
            <a:spLocks noChangeShapeType="1"/>
          </p:cNvSpPr>
          <p:nvPr/>
        </p:nvSpPr>
        <p:spPr bwMode="auto">
          <a:xfrm rot="16200000">
            <a:off x="7373512" y="4727417"/>
            <a:ext cx="60325" cy="171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1" name="Line 71"/>
          <p:cNvSpPr>
            <a:spLocks noChangeShapeType="1"/>
          </p:cNvSpPr>
          <p:nvPr/>
        </p:nvSpPr>
        <p:spPr bwMode="auto">
          <a:xfrm rot="5400000" flipH="1">
            <a:off x="6695186" y="4718750"/>
            <a:ext cx="635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2" name="Line 72"/>
          <p:cNvSpPr>
            <a:spLocks noChangeShapeType="1"/>
          </p:cNvSpPr>
          <p:nvPr/>
        </p:nvSpPr>
        <p:spPr bwMode="auto">
          <a:xfrm rot="16200000" flipV="1">
            <a:off x="7068315" y="4353692"/>
            <a:ext cx="0" cy="67931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3" name="Line 73"/>
          <p:cNvSpPr>
            <a:spLocks noChangeShapeType="1"/>
          </p:cNvSpPr>
          <p:nvPr/>
        </p:nvSpPr>
        <p:spPr bwMode="auto">
          <a:xfrm flipV="1">
            <a:off x="6706299" y="4318701"/>
            <a:ext cx="101468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4" name="Line 74"/>
          <p:cNvSpPr>
            <a:spLocks noChangeShapeType="1"/>
          </p:cNvSpPr>
          <p:nvPr/>
        </p:nvSpPr>
        <p:spPr bwMode="auto">
          <a:xfrm>
            <a:off x="7358100" y="4364738"/>
            <a:ext cx="328480" cy="3857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5" name="Line 75"/>
          <p:cNvSpPr>
            <a:spLocks noChangeShapeType="1"/>
          </p:cNvSpPr>
          <p:nvPr/>
        </p:nvSpPr>
        <p:spPr bwMode="auto">
          <a:xfrm flipH="1">
            <a:off x="8219715" y="4361563"/>
            <a:ext cx="302683" cy="392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8466" name="Object 7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75648085"/>
              </p:ext>
            </p:extLst>
          </p:nvPr>
        </p:nvGraphicFramePr>
        <p:xfrm>
          <a:off x="8412332" y="3913888"/>
          <a:ext cx="220133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3" imgW="982811" imgH="1208363" progId="MS_ClipArt_Gallery.2">
                  <p:embed/>
                </p:oleObj>
              </mc:Choice>
              <mc:Fallback>
                <p:oleObj name="Clip" r:id="rId13" imgW="982811" imgH="1208363" progId="MS_ClipArt_Gallery.2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12332" y="3913888"/>
                        <a:ext cx="220133" cy="24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67" name="Object 7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83777363"/>
              </p:ext>
            </p:extLst>
          </p:nvPr>
        </p:nvGraphicFramePr>
        <p:xfrm>
          <a:off x="6964268" y="3994851"/>
          <a:ext cx="220133" cy="239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5" imgW="982811" imgH="1208363" progId="MS_ClipArt_Gallery.2">
                  <p:embed/>
                </p:oleObj>
              </mc:Choice>
              <mc:Fallback>
                <p:oleObj name="Clip" r:id="rId15" imgW="982811" imgH="1208363" progId="MS_ClipArt_Gallery.2">
                  <p:embed/>
                  <p:pic>
                    <p:nvPicPr>
                      <p:cNvPr id="0" name="Object 7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4268" y="3994851"/>
                        <a:ext cx="220133" cy="239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68" name="Freeform 78"/>
          <p:cNvSpPr>
            <a:spLocks/>
          </p:cNvSpPr>
          <p:nvPr/>
        </p:nvSpPr>
        <p:spPr bwMode="auto">
          <a:xfrm>
            <a:off x="7051978" y="3769425"/>
            <a:ext cx="1466982" cy="304800"/>
          </a:xfrm>
          <a:custGeom>
            <a:avLst/>
            <a:gdLst>
              <a:gd name="T0" fmla="*/ 0 w 972"/>
              <a:gd name="T1" fmla="*/ 2147483647 h 228"/>
              <a:gd name="T2" fmla="*/ 2147483647 w 972"/>
              <a:gd name="T3" fmla="*/ 2147483647 h 228"/>
              <a:gd name="T4" fmla="*/ 2147483647 w 972"/>
              <a:gd name="T5" fmla="*/ 2147483647 h 2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72" h="228">
                <a:moveTo>
                  <a:pt x="0" y="228"/>
                </a:moveTo>
                <a:cubicBezTo>
                  <a:pt x="135" y="123"/>
                  <a:pt x="270" y="18"/>
                  <a:pt x="432" y="9"/>
                </a:cubicBezTo>
                <a:cubicBezTo>
                  <a:pt x="594" y="0"/>
                  <a:pt x="783" y="85"/>
                  <a:pt x="972" y="171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469" name="Group 79"/>
          <p:cNvGrpSpPr>
            <a:grpSpLocks/>
          </p:cNvGrpSpPr>
          <p:nvPr/>
        </p:nvGrpSpPr>
        <p:grpSpPr bwMode="auto">
          <a:xfrm>
            <a:off x="7340902" y="5191825"/>
            <a:ext cx="440267" cy="427038"/>
            <a:chOff x="2870" y="1518"/>
            <a:chExt cx="292" cy="320"/>
          </a:xfrm>
        </p:grpSpPr>
        <p:graphicFrame>
          <p:nvGraphicFramePr>
            <p:cNvPr id="18623" name="Object 80"/>
            <p:cNvGraphicFramePr>
              <a:graphicFrameLocks noChangeAspect="1"/>
            </p:cNvGraphicFramePr>
            <p:nvPr/>
          </p:nvGraphicFramePr>
          <p:xfrm>
            <a:off x="2870" y="1518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16" imgW="826829" imgH="840406" progId="MS_ClipArt_Gallery.2">
                    <p:embed/>
                  </p:oleObj>
                </mc:Choice>
                <mc:Fallback>
                  <p:oleObj name="Clip" r:id="rId16" imgW="826829" imgH="840406" progId="MS_ClipArt_Gallery.2">
                    <p:embed/>
                    <p:pic>
                      <p:nvPicPr>
                        <p:cNvPr id="0" name="Object 8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70" y="1518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624" name="Object 81"/>
            <p:cNvGraphicFramePr>
              <a:graphicFrameLocks noChangeAspect="1"/>
            </p:cNvGraphicFramePr>
            <p:nvPr/>
          </p:nvGraphicFramePr>
          <p:xfrm>
            <a:off x="2913" y="1602"/>
            <a:ext cx="249" cy="2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18" imgW="1268295" imgH="1199426" progId="MS_ClipArt_Gallery.2">
                    <p:embed/>
                  </p:oleObj>
                </mc:Choice>
                <mc:Fallback>
                  <p:oleObj name="Clip" r:id="rId18" imgW="1268295" imgH="1199426" progId="MS_ClipArt_Gallery.2">
                    <p:embed/>
                    <p:pic>
                      <p:nvPicPr>
                        <p:cNvPr id="0" name="Object 8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13" y="1602"/>
                          <a:ext cx="249" cy="2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8470" name="Group 82"/>
          <p:cNvGrpSpPr>
            <a:grpSpLocks/>
          </p:cNvGrpSpPr>
          <p:nvPr/>
        </p:nvGrpSpPr>
        <p:grpSpPr bwMode="auto">
          <a:xfrm>
            <a:off x="8183600" y="5223575"/>
            <a:ext cx="440267" cy="427038"/>
            <a:chOff x="2870" y="1518"/>
            <a:chExt cx="292" cy="320"/>
          </a:xfrm>
        </p:grpSpPr>
        <p:graphicFrame>
          <p:nvGraphicFramePr>
            <p:cNvPr id="18621" name="Object 83"/>
            <p:cNvGraphicFramePr>
              <a:graphicFrameLocks noChangeAspect="1"/>
            </p:cNvGraphicFramePr>
            <p:nvPr/>
          </p:nvGraphicFramePr>
          <p:xfrm>
            <a:off x="2870" y="1518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0" imgW="826829" imgH="840406" progId="MS_ClipArt_Gallery.2">
                    <p:embed/>
                  </p:oleObj>
                </mc:Choice>
                <mc:Fallback>
                  <p:oleObj name="Clip" r:id="rId20" imgW="826829" imgH="840406" progId="MS_ClipArt_Gallery.2">
                    <p:embed/>
                    <p:pic>
                      <p:nvPicPr>
                        <p:cNvPr id="0" name="Object 8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70" y="1518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622" name="Object 84"/>
            <p:cNvGraphicFramePr>
              <a:graphicFrameLocks noChangeAspect="1"/>
            </p:cNvGraphicFramePr>
            <p:nvPr/>
          </p:nvGraphicFramePr>
          <p:xfrm>
            <a:off x="2913" y="1602"/>
            <a:ext cx="249" cy="2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1" imgW="1268295" imgH="1199426" progId="MS_ClipArt_Gallery.2">
                    <p:embed/>
                  </p:oleObj>
                </mc:Choice>
                <mc:Fallback>
                  <p:oleObj name="Clip" r:id="rId21" imgW="1268295" imgH="1199426" progId="MS_ClipArt_Gallery.2">
                    <p:embed/>
                    <p:pic>
                      <p:nvPicPr>
                        <p:cNvPr id="0" name="Object 8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13" y="1602"/>
                          <a:ext cx="249" cy="2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8471" name="Group 85"/>
          <p:cNvGrpSpPr>
            <a:grpSpLocks/>
          </p:cNvGrpSpPr>
          <p:nvPr/>
        </p:nvGrpSpPr>
        <p:grpSpPr bwMode="auto">
          <a:xfrm>
            <a:off x="7734734" y="4939414"/>
            <a:ext cx="411031" cy="376237"/>
            <a:chOff x="4733" y="2082"/>
            <a:chExt cx="272" cy="282"/>
          </a:xfrm>
        </p:grpSpPr>
        <p:graphicFrame>
          <p:nvGraphicFramePr>
            <p:cNvPr id="18619" name="Object 86"/>
            <p:cNvGraphicFramePr>
              <a:graphicFrameLocks noChangeAspect="1"/>
            </p:cNvGraphicFramePr>
            <p:nvPr/>
          </p:nvGraphicFramePr>
          <p:xfrm>
            <a:off x="4733" y="2082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2" imgW="826829" imgH="840406" progId="MS_ClipArt_Gallery.2">
                    <p:embed/>
                  </p:oleObj>
                </mc:Choice>
                <mc:Fallback>
                  <p:oleObj name="Clip" r:id="rId22" imgW="826829" imgH="840406" progId="MS_ClipArt_Gallery.2">
                    <p:embed/>
                    <p:pic>
                      <p:nvPicPr>
                        <p:cNvPr id="0" name="Object 8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33" y="2082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620" name="Rectangle 87"/>
            <p:cNvSpPr>
              <a:spLocks noChangeArrowheads="1"/>
            </p:cNvSpPr>
            <p:nvPr/>
          </p:nvSpPr>
          <p:spPr bwMode="auto">
            <a:xfrm>
              <a:off x="4812" y="2181"/>
              <a:ext cx="192" cy="183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472" name="Line 88"/>
          <p:cNvSpPr>
            <a:spLocks noChangeShapeType="1"/>
          </p:cNvSpPr>
          <p:nvPr/>
        </p:nvSpPr>
        <p:spPr bwMode="auto">
          <a:xfrm>
            <a:off x="8066654" y="4842575"/>
            <a:ext cx="0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473" name="Group 89"/>
          <p:cNvGrpSpPr>
            <a:grpSpLocks/>
          </p:cNvGrpSpPr>
          <p:nvPr/>
        </p:nvGrpSpPr>
        <p:grpSpPr bwMode="auto">
          <a:xfrm>
            <a:off x="8847440" y="4266314"/>
            <a:ext cx="225292" cy="409575"/>
            <a:chOff x="4180" y="783"/>
            <a:chExt cx="150" cy="307"/>
          </a:xfrm>
        </p:grpSpPr>
        <p:sp>
          <p:nvSpPr>
            <p:cNvPr id="18611" name="AutoShape 90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12" name="Rectangle 91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13" name="Rectangle 92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14" name="AutoShape 93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15" name="Line 94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16" name="Line 95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17" name="Rectangle 96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18" name="Rectangle 97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18474" name="Group 236"/>
          <p:cNvGrpSpPr>
            <a:grpSpLocks/>
          </p:cNvGrpSpPr>
          <p:nvPr/>
        </p:nvGrpSpPr>
        <p:grpSpPr bwMode="auto">
          <a:xfrm>
            <a:off x="8806166" y="4720339"/>
            <a:ext cx="863335" cy="1260475"/>
            <a:chOff x="5087" y="3051"/>
            <a:chExt cx="502" cy="794"/>
          </a:xfrm>
        </p:grpSpPr>
        <p:sp>
          <p:nvSpPr>
            <p:cNvPr id="18601" name="Freeform 235"/>
            <p:cNvSpPr>
              <a:spLocks/>
            </p:cNvSpPr>
            <p:nvPr/>
          </p:nvSpPr>
          <p:spPr bwMode="auto">
            <a:xfrm>
              <a:off x="5087" y="3051"/>
              <a:ext cx="502" cy="794"/>
            </a:xfrm>
            <a:custGeom>
              <a:avLst/>
              <a:gdLst>
                <a:gd name="T0" fmla="*/ 289 w 502"/>
                <a:gd name="T1" fmla="*/ 9 h 794"/>
                <a:gd name="T2" fmla="*/ 127 w 502"/>
                <a:gd name="T3" fmla="*/ 33 h 794"/>
                <a:gd name="T4" fmla="*/ 25 w 502"/>
                <a:gd name="T5" fmla="*/ 207 h 794"/>
                <a:gd name="T6" fmla="*/ 13 w 502"/>
                <a:gd name="T7" fmla="*/ 621 h 794"/>
                <a:gd name="T8" fmla="*/ 103 w 502"/>
                <a:gd name="T9" fmla="*/ 771 h 794"/>
                <a:gd name="T10" fmla="*/ 271 w 502"/>
                <a:gd name="T11" fmla="*/ 759 h 794"/>
                <a:gd name="T12" fmla="*/ 421 w 502"/>
                <a:gd name="T13" fmla="*/ 735 h 794"/>
                <a:gd name="T14" fmla="*/ 469 w 502"/>
                <a:gd name="T15" fmla="*/ 579 h 794"/>
                <a:gd name="T16" fmla="*/ 487 w 502"/>
                <a:gd name="T17" fmla="*/ 471 h 794"/>
                <a:gd name="T18" fmla="*/ 469 w 502"/>
                <a:gd name="T19" fmla="*/ 87 h 794"/>
                <a:gd name="T20" fmla="*/ 289 w 502"/>
                <a:gd name="T21" fmla="*/ 9 h 7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2" h="794">
                  <a:moveTo>
                    <a:pt x="289" y="9"/>
                  </a:moveTo>
                  <a:cubicBezTo>
                    <a:pt x="232" y="0"/>
                    <a:pt x="171" y="0"/>
                    <a:pt x="127" y="33"/>
                  </a:cubicBezTo>
                  <a:cubicBezTo>
                    <a:pt x="83" y="66"/>
                    <a:pt x="44" y="109"/>
                    <a:pt x="25" y="207"/>
                  </a:cubicBezTo>
                  <a:cubicBezTo>
                    <a:pt x="6" y="305"/>
                    <a:pt x="0" y="527"/>
                    <a:pt x="13" y="621"/>
                  </a:cubicBezTo>
                  <a:cubicBezTo>
                    <a:pt x="26" y="715"/>
                    <a:pt x="60" y="748"/>
                    <a:pt x="103" y="771"/>
                  </a:cubicBezTo>
                  <a:cubicBezTo>
                    <a:pt x="146" y="794"/>
                    <a:pt x="218" y="765"/>
                    <a:pt x="271" y="759"/>
                  </a:cubicBezTo>
                  <a:cubicBezTo>
                    <a:pt x="324" y="753"/>
                    <a:pt x="388" y="765"/>
                    <a:pt x="421" y="735"/>
                  </a:cubicBezTo>
                  <a:cubicBezTo>
                    <a:pt x="454" y="705"/>
                    <a:pt x="458" y="623"/>
                    <a:pt x="469" y="579"/>
                  </a:cubicBezTo>
                  <a:cubicBezTo>
                    <a:pt x="480" y="535"/>
                    <a:pt x="487" y="553"/>
                    <a:pt x="487" y="471"/>
                  </a:cubicBezTo>
                  <a:cubicBezTo>
                    <a:pt x="487" y="389"/>
                    <a:pt x="502" y="164"/>
                    <a:pt x="469" y="87"/>
                  </a:cubicBezTo>
                  <a:cubicBezTo>
                    <a:pt x="436" y="10"/>
                    <a:pt x="346" y="18"/>
                    <a:pt x="289" y="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8602" name="Group 234"/>
            <p:cNvGrpSpPr>
              <a:grpSpLocks/>
            </p:cNvGrpSpPr>
            <p:nvPr/>
          </p:nvGrpSpPr>
          <p:grpSpPr bwMode="auto">
            <a:xfrm>
              <a:off x="5157" y="3111"/>
              <a:ext cx="347" cy="654"/>
              <a:chOff x="4935" y="2925"/>
              <a:chExt cx="347" cy="654"/>
            </a:xfrm>
          </p:grpSpPr>
          <p:sp>
            <p:nvSpPr>
              <p:cNvPr id="18603" name="AutoShape 99"/>
              <p:cNvSpPr>
                <a:spLocks noChangeArrowheads="1"/>
              </p:cNvSpPr>
              <p:nvPr/>
            </p:nvSpPr>
            <p:spPr bwMode="auto">
              <a:xfrm>
                <a:off x="4935" y="3428"/>
                <a:ext cx="347" cy="151"/>
              </a:xfrm>
              <a:prstGeom prst="parallelogram">
                <a:avLst>
                  <a:gd name="adj" fmla="val 88527"/>
                </a:avLst>
              </a:prstGeom>
              <a:solidFill>
                <a:srgbClr val="33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18604" name="Rectangle 100"/>
              <p:cNvSpPr>
                <a:spLocks noChangeArrowheads="1"/>
              </p:cNvSpPr>
              <p:nvPr/>
            </p:nvSpPr>
            <p:spPr bwMode="auto">
              <a:xfrm>
                <a:off x="5111" y="2929"/>
                <a:ext cx="165" cy="503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18605" name="Rectangle 101"/>
              <p:cNvSpPr>
                <a:spLocks noChangeArrowheads="1"/>
              </p:cNvSpPr>
              <p:nvPr/>
            </p:nvSpPr>
            <p:spPr bwMode="auto">
              <a:xfrm>
                <a:off x="4937" y="3072"/>
                <a:ext cx="220" cy="503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18606" name="AutoShape 102"/>
              <p:cNvSpPr>
                <a:spLocks noChangeArrowheads="1"/>
              </p:cNvSpPr>
              <p:nvPr/>
            </p:nvSpPr>
            <p:spPr bwMode="auto">
              <a:xfrm>
                <a:off x="4935" y="2925"/>
                <a:ext cx="347" cy="151"/>
              </a:xfrm>
              <a:prstGeom prst="parallelogram">
                <a:avLst>
                  <a:gd name="adj" fmla="val 88527"/>
                </a:avLst>
              </a:prstGeom>
              <a:solidFill>
                <a:srgbClr val="33CC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18607" name="Line 103"/>
              <p:cNvSpPr>
                <a:spLocks noChangeShapeType="1"/>
              </p:cNvSpPr>
              <p:nvPr/>
            </p:nvSpPr>
            <p:spPr bwMode="auto">
              <a:xfrm>
                <a:off x="5282" y="2936"/>
                <a:ext cx="0" cy="4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08" name="Line 104"/>
              <p:cNvSpPr>
                <a:spLocks noChangeShapeType="1"/>
              </p:cNvSpPr>
              <p:nvPr/>
            </p:nvSpPr>
            <p:spPr bwMode="auto">
              <a:xfrm flipH="1">
                <a:off x="5157" y="3428"/>
                <a:ext cx="125" cy="1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09" name="Rectangle 105"/>
              <p:cNvSpPr>
                <a:spLocks noChangeArrowheads="1"/>
              </p:cNvSpPr>
              <p:nvPr/>
            </p:nvSpPr>
            <p:spPr bwMode="auto">
              <a:xfrm>
                <a:off x="4965" y="3138"/>
                <a:ext cx="146" cy="29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18610" name="Rectangle 106"/>
              <p:cNvSpPr>
                <a:spLocks noChangeArrowheads="1"/>
              </p:cNvSpPr>
              <p:nvPr/>
            </p:nvSpPr>
            <p:spPr bwMode="auto">
              <a:xfrm>
                <a:off x="4986" y="3225"/>
                <a:ext cx="111" cy="10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</p:grpSp>
      </p:grpSp>
      <p:sp>
        <p:nvSpPr>
          <p:cNvPr id="18475" name="Line 107"/>
          <p:cNvSpPr>
            <a:spLocks noChangeShapeType="1"/>
          </p:cNvSpPr>
          <p:nvPr/>
        </p:nvSpPr>
        <p:spPr bwMode="auto">
          <a:xfrm rot="5400000" flipH="1">
            <a:off x="8454136" y="4640169"/>
            <a:ext cx="61118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6" name="Line 108"/>
          <p:cNvSpPr>
            <a:spLocks noChangeShapeType="1"/>
          </p:cNvSpPr>
          <p:nvPr/>
        </p:nvSpPr>
        <p:spPr bwMode="auto">
          <a:xfrm rot="16200000">
            <a:off x="8812184" y="4888282"/>
            <a:ext cx="0" cy="1117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7" name="Line 109"/>
          <p:cNvSpPr>
            <a:spLocks noChangeShapeType="1"/>
          </p:cNvSpPr>
          <p:nvPr/>
        </p:nvSpPr>
        <p:spPr bwMode="auto">
          <a:xfrm rot="16200000">
            <a:off x="8801005" y="4419771"/>
            <a:ext cx="0" cy="9630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8" name="Line 110"/>
          <p:cNvSpPr>
            <a:spLocks noChangeShapeType="1"/>
          </p:cNvSpPr>
          <p:nvPr/>
        </p:nvSpPr>
        <p:spPr bwMode="auto">
          <a:xfrm flipV="1">
            <a:off x="7370138" y="2564513"/>
            <a:ext cx="49702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9" name="Line 111"/>
          <p:cNvSpPr>
            <a:spLocks noChangeShapeType="1"/>
          </p:cNvSpPr>
          <p:nvPr/>
        </p:nvSpPr>
        <p:spPr bwMode="auto">
          <a:xfrm>
            <a:off x="8383097" y="2548638"/>
            <a:ext cx="526256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0" name="Line 112"/>
          <p:cNvSpPr>
            <a:spLocks noChangeShapeType="1"/>
          </p:cNvSpPr>
          <p:nvPr/>
        </p:nvSpPr>
        <p:spPr bwMode="auto">
          <a:xfrm flipH="1">
            <a:off x="8945468" y="2885189"/>
            <a:ext cx="261408" cy="6810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1" name="Line 113"/>
          <p:cNvSpPr>
            <a:spLocks noChangeShapeType="1"/>
          </p:cNvSpPr>
          <p:nvPr/>
        </p:nvSpPr>
        <p:spPr bwMode="auto">
          <a:xfrm>
            <a:off x="8111369" y="2661350"/>
            <a:ext cx="0" cy="431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2" name="Line 114"/>
          <p:cNvSpPr>
            <a:spLocks noChangeShapeType="1"/>
          </p:cNvSpPr>
          <p:nvPr/>
        </p:nvSpPr>
        <p:spPr bwMode="auto">
          <a:xfrm>
            <a:off x="8138886" y="3309050"/>
            <a:ext cx="579569" cy="3683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3" name="Line 115"/>
          <p:cNvSpPr>
            <a:spLocks noChangeShapeType="1"/>
          </p:cNvSpPr>
          <p:nvPr/>
        </p:nvSpPr>
        <p:spPr bwMode="auto">
          <a:xfrm flipH="1">
            <a:off x="8637625" y="3774188"/>
            <a:ext cx="288925" cy="3603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4" name="Line 116"/>
          <p:cNvSpPr>
            <a:spLocks noChangeShapeType="1"/>
          </p:cNvSpPr>
          <p:nvPr/>
        </p:nvSpPr>
        <p:spPr bwMode="auto">
          <a:xfrm flipH="1">
            <a:off x="8391694" y="2853439"/>
            <a:ext cx="607087" cy="384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5" name="Line 117"/>
          <p:cNvSpPr>
            <a:spLocks noChangeShapeType="1"/>
          </p:cNvSpPr>
          <p:nvPr/>
        </p:nvSpPr>
        <p:spPr bwMode="auto">
          <a:xfrm flipH="1">
            <a:off x="8402013" y="2293050"/>
            <a:ext cx="380075" cy="2555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6" name="Line 118"/>
          <p:cNvSpPr>
            <a:spLocks noChangeShapeType="1"/>
          </p:cNvSpPr>
          <p:nvPr/>
        </p:nvSpPr>
        <p:spPr bwMode="auto">
          <a:xfrm flipH="1">
            <a:off x="9179360" y="2469263"/>
            <a:ext cx="218414" cy="1762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487" name="Group 119"/>
          <p:cNvGrpSpPr>
            <a:grpSpLocks/>
          </p:cNvGrpSpPr>
          <p:nvPr/>
        </p:nvGrpSpPr>
        <p:grpSpPr bwMode="auto">
          <a:xfrm>
            <a:off x="6807767" y="2661351"/>
            <a:ext cx="543454" cy="233363"/>
            <a:chOff x="3600" y="219"/>
            <a:chExt cx="360" cy="175"/>
          </a:xfrm>
        </p:grpSpPr>
        <p:sp>
          <p:nvSpPr>
            <p:cNvPr id="18588" name="Oval 12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89" name="Line 12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90" name="Line 12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91" name="Rectangle 12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18592" name="Oval 12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18593" name="Group 12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8598" name="Line 12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99" name="Line 12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00" name="Line 12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594" name="Group 12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8595" name="Line 13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96" name="Line 13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97" name="Line 13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8488" name="Group 133"/>
          <p:cNvGrpSpPr>
            <a:grpSpLocks/>
          </p:cNvGrpSpPr>
          <p:nvPr/>
        </p:nvGrpSpPr>
        <p:grpSpPr bwMode="auto">
          <a:xfrm>
            <a:off x="7839642" y="2432751"/>
            <a:ext cx="543454" cy="233363"/>
            <a:chOff x="3600" y="219"/>
            <a:chExt cx="360" cy="175"/>
          </a:xfrm>
        </p:grpSpPr>
        <p:sp>
          <p:nvSpPr>
            <p:cNvPr id="18575" name="Oval 134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76" name="Line 135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77" name="Line 136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78" name="Rectangle 137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18579" name="Oval 138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18580" name="Group 139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8585" name="Line 14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86" name="Line 14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87" name="Line 14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581" name="Group 143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8582" name="Line 14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83" name="Line 14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84" name="Line 14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8489" name="Group 147"/>
          <p:cNvGrpSpPr>
            <a:grpSpLocks/>
          </p:cNvGrpSpPr>
          <p:nvPr/>
        </p:nvGrpSpPr>
        <p:grpSpPr bwMode="auto">
          <a:xfrm>
            <a:off x="7858559" y="3089976"/>
            <a:ext cx="543454" cy="233363"/>
            <a:chOff x="3600" y="219"/>
            <a:chExt cx="360" cy="175"/>
          </a:xfrm>
        </p:grpSpPr>
        <p:sp>
          <p:nvSpPr>
            <p:cNvPr id="18562" name="Oval 148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63" name="Line 14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64" name="Line 15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65" name="Rectangle 151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18566" name="Oval 15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18567" name="Group 15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8572" name="Line 15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73" name="Line 15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74" name="Line 15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568" name="Group 15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8569" name="Line 15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70" name="Line 15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71" name="Line 16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8490" name="Group 161"/>
          <p:cNvGrpSpPr>
            <a:grpSpLocks/>
          </p:cNvGrpSpPr>
          <p:nvPr/>
        </p:nvGrpSpPr>
        <p:grpSpPr bwMode="auto">
          <a:xfrm>
            <a:off x="8909352" y="2640713"/>
            <a:ext cx="541734" cy="233362"/>
            <a:chOff x="3600" y="219"/>
            <a:chExt cx="360" cy="175"/>
          </a:xfrm>
        </p:grpSpPr>
        <p:sp>
          <p:nvSpPr>
            <p:cNvPr id="18549" name="Oval 162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50" name="Line 163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51" name="Line 164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52" name="Rectangle 165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18553" name="Oval 166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18554" name="Group 167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8559" name="Line 16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60" name="Line 16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61" name="Line 17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555" name="Group 171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8556" name="Line 17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57" name="Line 17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58" name="Line 17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8491" name="Group 175"/>
          <p:cNvGrpSpPr>
            <a:grpSpLocks/>
          </p:cNvGrpSpPr>
          <p:nvPr/>
        </p:nvGrpSpPr>
        <p:grpSpPr bwMode="auto">
          <a:xfrm>
            <a:off x="8699538" y="3537650"/>
            <a:ext cx="543454" cy="233363"/>
            <a:chOff x="3600" y="219"/>
            <a:chExt cx="360" cy="175"/>
          </a:xfrm>
        </p:grpSpPr>
        <p:sp>
          <p:nvSpPr>
            <p:cNvPr id="18536" name="Oval 17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37" name="Line 17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8" name="Line 17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9" name="Rectangle 17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18540" name="Oval 18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18541" name="Group 18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8546" name="Line 18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7" name="Line 18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8" name="Line 18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542" name="Group 18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8543" name="Line 18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4" name="Line 18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5" name="Line 18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8492" name="Group 189"/>
          <p:cNvGrpSpPr>
            <a:grpSpLocks/>
          </p:cNvGrpSpPr>
          <p:nvPr/>
        </p:nvGrpSpPr>
        <p:grpSpPr bwMode="auto">
          <a:xfrm>
            <a:off x="8338382" y="4121850"/>
            <a:ext cx="543454" cy="234950"/>
            <a:chOff x="3600" y="219"/>
            <a:chExt cx="360" cy="175"/>
          </a:xfrm>
        </p:grpSpPr>
        <p:sp>
          <p:nvSpPr>
            <p:cNvPr id="18523" name="Oval 19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24" name="Line 19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5" name="Line 19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6" name="Rectangle 19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18527" name="Oval 19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18528" name="Group 19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8533" name="Line 19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34" name="Line 19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35" name="Line 19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529" name="Group 19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8530" name="Line 20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31" name="Line 20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32" name="Line 20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8493" name="Group 203"/>
          <p:cNvGrpSpPr>
            <a:grpSpLocks/>
          </p:cNvGrpSpPr>
          <p:nvPr/>
        </p:nvGrpSpPr>
        <p:grpSpPr bwMode="auto">
          <a:xfrm>
            <a:off x="7677981" y="4610801"/>
            <a:ext cx="541734" cy="233363"/>
            <a:chOff x="3600" y="219"/>
            <a:chExt cx="360" cy="175"/>
          </a:xfrm>
        </p:grpSpPr>
        <p:sp>
          <p:nvSpPr>
            <p:cNvPr id="18510" name="Oval 204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11" name="Line 205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12" name="Line 206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13" name="Rectangle 207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18514" name="Oval 208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18515" name="Group 209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8520" name="Line 21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21" name="Line 21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22" name="Line 21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516" name="Group 213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8517" name="Line 21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18" name="Line 21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19" name="Line 21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8494" name="Group 217"/>
          <p:cNvGrpSpPr>
            <a:grpSpLocks/>
          </p:cNvGrpSpPr>
          <p:nvPr/>
        </p:nvGrpSpPr>
        <p:grpSpPr bwMode="auto">
          <a:xfrm>
            <a:off x="6807767" y="4234563"/>
            <a:ext cx="543454" cy="233362"/>
            <a:chOff x="3600" y="219"/>
            <a:chExt cx="360" cy="175"/>
          </a:xfrm>
        </p:grpSpPr>
        <p:sp>
          <p:nvSpPr>
            <p:cNvPr id="18497" name="Oval 218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498" name="Line 21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99" name="Line 22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00" name="Rectangle 221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18501" name="Oval 22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18502" name="Group 22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8507" name="Line 22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08" name="Line 22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09" name="Line 22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503" name="Group 22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8504" name="Line 22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05" name="Line 22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06" name="Line 23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8495" name="Freeform 10"/>
          <p:cNvSpPr>
            <a:spLocks/>
          </p:cNvSpPr>
          <p:nvPr/>
        </p:nvSpPr>
        <p:spPr bwMode="auto">
          <a:xfrm>
            <a:off x="6186921" y="2334325"/>
            <a:ext cx="2951163" cy="2447925"/>
          </a:xfrm>
          <a:custGeom>
            <a:avLst/>
            <a:gdLst>
              <a:gd name="T0" fmla="*/ 0 w 1716"/>
              <a:gd name="T1" fmla="*/ 0 h 1542"/>
              <a:gd name="T2" fmla="*/ 2147483647 w 1716"/>
              <a:gd name="T3" fmla="*/ 2147483647 h 1542"/>
              <a:gd name="T4" fmla="*/ 2147483647 w 1716"/>
              <a:gd name="T5" fmla="*/ 2147483647 h 1542"/>
              <a:gd name="T6" fmla="*/ 2147483647 w 1716"/>
              <a:gd name="T7" fmla="*/ 2147483647 h 1542"/>
              <a:gd name="T8" fmla="*/ 2147483647 w 1716"/>
              <a:gd name="T9" fmla="*/ 2147483647 h 15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16" h="1542">
                <a:moveTo>
                  <a:pt x="0" y="0"/>
                </a:moveTo>
                <a:cubicBezTo>
                  <a:pt x="62" y="7"/>
                  <a:pt x="230" y="4"/>
                  <a:pt x="372" y="42"/>
                </a:cubicBezTo>
                <a:cubicBezTo>
                  <a:pt x="514" y="80"/>
                  <a:pt x="672" y="114"/>
                  <a:pt x="852" y="228"/>
                </a:cubicBezTo>
                <a:cubicBezTo>
                  <a:pt x="1032" y="342"/>
                  <a:pt x="1308" y="507"/>
                  <a:pt x="1452" y="726"/>
                </a:cubicBezTo>
                <a:cubicBezTo>
                  <a:pt x="1596" y="945"/>
                  <a:pt x="1661" y="1372"/>
                  <a:pt x="1716" y="1542"/>
                </a:cubicBezTo>
              </a:path>
            </a:pathLst>
          </a:custGeom>
          <a:noFill/>
          <a:ln w="76200" cmpd="sng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6" name="Line 237"/>
          <p:cNvSpPr>
            <a:spLocks noChangeShapeType="1"/>
          </p:cNvSpPr>
          <p:nvPr/>
        </p:nvSpPr>
        <p:spPr bwMode="auto">
          <a:xfrm flipV="1">
            <a:off x="7074334" y="4466338"/>
            <a:ext cx="1720" cy="2206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29" name="Picture 2" descr="underline_base"/>
          <p:cNvPicPr>
            <a:picLocks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009" y="914559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378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6316" y="196851"/>
            <a:ext cx="9080500" cy="83502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Access networks and physical media</a:t>
            </a: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50082" y="1371600"/>
            <a:ext cx="4344194" cy="5010150"/>
          </a:xfrm>
        </p:spPr>
        <p:txBody>
          <a:bodyPr>
            <a:normAutofit/>
          </a:bodyPr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Q: How to connect end systems to edge router?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b="1" dirty="0"/>
              <a:t>Residential access </a:t>
            </a:r>
            <a:r>
              <a:rPr lang="en-US" sz="2400" dirty="0"/>
              <a:t>networks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b="1" dirty="0"/>
              <a:t>Institutional access </a:t>
            </a:r>
            <a:r>
              <a:rPr lang="en-US" sz="2400" dirty="0"/>
              <a:t>networks (school, company)</a:t>
            </a:r>
          </a:p>
          <a:p>
            <a:pPr marL="287338" indent="-287338" eaLnBrk="1" hangingPunct="1">
              <a:spcAft>
                <a:spcPct val="30000"/>
              </a:spcAft>
              <a:buFont typeface="Wingdings" charset="2"/>
              <a:buChar char="§"/>
              <a:defRPr/>
            </a:pPr>
            <a:r>
              <a:rPr lang="en-US" sz="2400" dirty="0"/>
              <a:t>mobile access networks</a:t>
            </a:r>
            <a:endParaRPr lang="en-US" sz="2400" dirty="0">
              <a:solidFill>
                <a:srgbClr val="FF0000"/>
              </a:solidFill>
            </a:endParaRPr>
          </a:p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keep in mind: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bandwidth (</a:t>
            </a:r>
            <a:r>
              <a:rPr lang="en-US" sz="2400" dirty="0">
                <a:solidFill>
                  <a:srgbClr val="0054FD"/>
                </a:solidFill>
              </a:rPr>
              <a:t>bits per second</a:t>
            </a:r>
            <a:r>
              <a:rPr lang="en-US" sz="2400" dirty="0"/>
              <a:t>) of access network?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shared or dedicated?</a:t>
            </a:r>
          </a:p>
        </p:txBody>
      </p:sp>
      <p:pic>
        <p:nvPicPr>
          <p:cNvPr id="37892" name="Picture 9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2546" y="830263"/>
            <a:ext cx="74277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C2454E8-83F5-4712-BEDD-B405FF378087}" type="slidenum">
              <a:rPr lang="en-US" altLang="en-US" sz="1200">
                <a:latin typeface="Tahoma" pitchFamily="34" charset="0"/>
              </a:rPr>
              <a:pPr/>
              <a:t>16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7894" name="Group 2"/>
          <p:cNvGrpSpPr>
            <a:grpSpLocks/>
          </p:cNvGrpSpPr>
          <p:nvPr/>
        </p:nvGrpSpPr>
        <p:grpSpPr bwMode="auto">
          <a:xfrm>
            <a:off x="5635759" y="1546226"/>
            <a:ext cx="3847173" cy="4449763"/>
            <a:chOff x="5202238" y="1546225"/>
            <a:chExt cx="3551237" cy="4450443"/>
          </a:xfrm>
        </p:grpSpPr>
        <p:sp>
          <p:nvSpPr>
            <p:cNvPr id="37895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896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8461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462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7897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99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0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1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08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09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10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11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12" name="Freeform 709"/>
            <p:cNvSpPr>
              <a:spLocks/>
            </p:cNvSpPr>
            <p:nvPr/>
          </p:nvSpPr>
          <p:spPr bwMode="auto">
            <a:xfrm>
              <a:off x="7015163" y="3530600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10"/>
            <p:cNvSpPr>
              <a:spLocks/>
            </p:cNvSpPr>
            <p:nvPr/>
          </p:nvSpPr>
          <p:spPr bwMode="auto">
            <a:xfrm>
              <a:off x="7023100" y="2005013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793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793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3793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8459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0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3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3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845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5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5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54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57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8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55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6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3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844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4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4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46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9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0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47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8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0" name="Group 755"/>
            <p:cNvGrpSpPr>
              <a:grpSpLocks/>
            </p:cNvGrpSpPr>
            <p:nvPr/>
          </p:nvGrpSpPr>
          <p:grpSpPr bwMode="auto">
            <a:xfrm>
              <a:off x="7762875" y="2759075"/>
              <a:ext cx="390525" cy="174625"/>
              <a:chOff x="4334" y="1470"/>
              <a:chExt cx="246" cy="107"/>
            </a:xfrm>
          </p:grpSpPr>
          <p:sp>
            <p:nvSpPr>
              <p:cNvPr id="3843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3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3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38" name="Group 75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1" name="Freeform 7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2" name="Freeform 7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9" name="Line 76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0" name="Line 76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842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30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33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4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1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2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4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4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841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22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25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6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23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4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841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1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1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14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17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8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15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6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840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0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0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06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9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0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07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8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839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39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39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398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1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2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99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7" name="Group 837"/>
            <p:cNvGrpSpPr>
              <a:grpSpLocks/>
            </p:cNvGrpSpPr>
            <p:nvPr/>
          </p:nvGrpSpPr>
          <p:grpSpPr bwMode="auto">
            <a:xfrm>
              <a:off x="6024563" y="1744663"/>
              <a:ext cx="517525" cy="508000"/>
              <a:chOff x="2922" y="1424"/>
              <a:chExt cx="326" cy="320"/>
            </a:xfrm>
          </p:grpSpPr>
          <p:sp>
            <p:nvSpPr>
              <p:cNvPr id="38387" name="Oval 838"/>
              <p:cNvSpPr>
                <a:spLocks noChangeArrowheads="1"/>
              </p:cNvSpPr>
              <p:nvPr/>
            </p:nvSpPr>
            <p:spPr bwMode="auto">
              <a:xfrm>
                <a:off x="2922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88" name="Group 839"/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8390" name="Oval 840"/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1" name="Oval 841"/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2" name="Oval 842"/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3" name="Oval 843"/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4" name="Freeform 844"/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0"/>
                    <a:gd name="T31" fmla="*/ 0 h 956"/>
                    <a:gd name="T32" fmla="*/ 1180 w 1180"/>
                    <a:gd name="T33" fmla="*/ 956 h 9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33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89" name="Freeform 845"/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0"/>
                  <a:gd name="T31" fmla="*/ 0 h 956"/>
                  <a:gd name="T32" fmla="*/ 1180 w 1180"/>
                  <a:gd name="T33" fmla="*/ 956 h 9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837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49" name="Group 863"/>
            <p:cNvGrpSpPr>
              <a:grpSpLocks/>
            </p:cNvGrpSpPr>
            <p:nvPr/>
          </p:nvGrpSpPr>
          <p:grpSpPr bwMode="auto">
            <a:xfrm>
              <a:off x="5318125" y="1997075"/>
              <a:ext cx="519113" cy="128588"/>
              <a:chOff x="2199" y="955"/>
              <a:chExt cx="2547" cy="506"/>
            </a:xfrm>
          </p:grpSpPr>
          <p:sp>
            <p:nvSpPr>
              <p:cNvPr id="38365" name="Freeform 864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865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866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867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868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869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0" name="Group 870"/>
            <p:cNvGrpSpPr>
              <a:grpSpLocks/>
            </p:cNvGrpSpPr>
            <p:nvPr/>
          </p:nvGrpSpPr>
          <p:grpSpPr bwMode="auto">
            <a:xfrm>
              <a:off x="6554788" y="1662113"/>
              <a:ext cx="477837" cy="107950"/>
              <a:chOff x="2199" y="955"/>
              <a:chExt cx="2547" cy="506"/>
            </a:xfrm>
          </p:grpSpPr>
          <p:sp>
            <p:nvSpPr>
              <p:cNvPr id="38359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1" name="Line 877"/>
            <p:cNvSpPr>
              <a:spLocks noChangeShapeType="1"/>
            </p:cNvSpPr>
            <p:nvPr/>
          </p:nvSpPr>
          <p:spPr bwMode="auto">
            <a:xfrm flipH="1" flipV="1">
              <a:off x="5626100" y="2027238"/>
              <a:ext cx="39688" cy="63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2" name="Group 885"/>
            <p:cNvGrpSpPr>
              <a:grpSpLocks/>
            </p:cNvGrpSpPr>
            <p:nvPr/>
          </p:nvGrpSpPr>
          <p:grpSpPr bwMode="auto">
            <a:xfrm>
              <a:off x="5392738" y="3527425"/>
              <a:ext cx="519112" cy="128588"/>
              <a:chOff x="2199" y="955"/>
              <a:chExt cx="2547" cy="506"/>
            </a:xfrm>
          </p:grpSpPr>
          <p:sp>
            <p:nvSpPr>
              <p:cNvPr id="38353" name="Freeform 886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887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888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889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890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891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3" name="Line 892"/>
            <p:cNvSpPr>
              <a:spLocks noChangeShapeType="1"/>
            </p:cNvSpPr>
            <p:nvPr/>
          </p:nvSpPr>
          <p:spPr bwMode="auto">
            <a:xfrm>
              <a:off x="5726113" y="3127375"/>
              <a:ext cx="20637" cy="555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4" name="Group 893"/>
            <p:cNvGrpSpPr>
              <a:grpSpLocks/>
            </p:cNvGrpSpPr>
            <p:nvPr/>
          </p:nvGrpSpPr>
          <p:grpSpPr bwMode="auto">
            <a:xfrm>
              <a:off x="7007225" y="5005388"/>
              <a:ext cx="519113" cy="128587"/>
              <a:chOff x="2199" y="955"/>
              <a:chExt cx="2547" cy="506"/>
            </a:xfrm>
          </p:grpSpPr>
          <p:sp>
            <p:nvSpPr>
              <p:cNvPr id="38347" name="Freeform 894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895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896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897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898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899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5" name="Group 900"/>
            <p:cNvGrpSpPr>
              <a:grpSpLocks/>
            </p:cNvGrpSpPr>
            <p:nvPr/>
          </p:nvGrpSpPr>
          <p:grpSpPr bwMode="auto">
            <a:xfrm>
              <a:off x="7245350" y="5429250"/>
              <a:ext cx="519113" cy="128588"/>
              <a:chOff x="2199" y="955"/>
              <a:chExt cx="2547" cy="506"/>
            </a:xfrm>
          </p:grpSpPr>
          <p:sp>
            <p:nvSpPr>
              <p:cNvPr id="38341" name="Freeform 90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90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90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90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90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90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6" name="Group 907"/>
            <p:cNvGrpSpPr>
              <a:grpSpLocks/>
            </p:cNvGrpSpPr>
            <p:nvPr/>
          </p:nvGrpSpPr>
          <p:grpSpPr bwMode="auto">
            <a:xfrm>
              <a:off x="6821488" y="5408613"/>
              <a:ext cx="519112" cy="128587"/>
              <a:chOff x="2199" y="955"/>
              <a:chExt cx="2547" cy="506"/>
            </a:xfrm>
          </p:grpSpPr>
          <p:sp>
            <p:nvSpPr>
              <p:cNvPr id="38335" name="Freeform 908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909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910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911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912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913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5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795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8333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4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8331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2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8329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0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8327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28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3" name="Group 932"/>
            <p:cNvGrpSpPr>
              <a:grpSpLocks/>
            </p:cNvGrpSpPr>
            <p:nvPr/>
          </p:nvGrpSpPr>
          <p:grpSpPr bwMode="auto">
            <a:xfrm>
              <a:off x="5618163" y="1558925"/>
              <a:ext cx="415925" cy="373063"/>
              <a:chOff x="2756" y="1866"/>
              <a:chExt cx="462" cy="463"/>
            </a:xfrm>
          </p:grpSpPr>
          <p:pic>
            <p:nvPicPr>
              <p:cNvPr id="38325" name="Picture 933" descr="iphone_stylized_small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26" name="Picture 934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6" y="1866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7964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965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829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9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9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32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9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32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31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30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31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1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31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6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826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6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29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28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7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28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7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28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28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7" name="Group 1004"/>
            <p:cNvGrpSpPr>
              <a:grpSpLocks/>
            </p:cNvGrpSpPr>
            <p:nvPr/>
          </p:nvGrpSpPr>
          <p:grpSpPr bwMode="auto">
            <a:xfrm>
              <a:off x="5302250" y="2043113"/>
              <a:ext cx="534988" cy="407987"/>
              <a:chOff x="877" y="1008"/>
              <a:chExt cx="2747" cy="2591"/>
            </a:xfrm>
          </p:grpSpPr>
          <p:pic>
            <p:nvPicPr>
              <p:cNvPr id="38238" name="Picture 1005" descr="antenna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239" name="Picture 1006" descr="laptop_keyboar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0" name="Freeform 100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41" name="Picture 1008" descr="screen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2" name="Freeform 100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101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101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101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101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101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48" name="Group 101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8255" name="Freeform 101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6" name="Freeform 101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7" name="Freeform 101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8" name="Freeform 101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9" name="Freeform 102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0" name="Freeform 102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49" name="Freeform 102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102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102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102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102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102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68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69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70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1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77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8232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78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84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8210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1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12" name="Picture 1056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3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19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8226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7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8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9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0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1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20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85" name="Group 1076"/>
            <p:cNvGrpSpPr>
              <a:grpSpLocks/>
            </p:cNvGrpSpPr>
            <p:nvPr/>
          </p:nvGrpSpPr>
          <p:grpSpPr bwMode="auto">
            <a:xfrm flipH="1">
              <a:off x="6156325" y="3300413"/>
              <a:ext cx="342900" cy="334962"/>
              <a:chOff x="2839" y="3501"/>
              <a:chExt cx="755" cy="803"/>
            </a:xfrm>
          </p:grpSpPr>
          <p:pic>
            <p:nvPicPr>
              <p:cNvPr id="38208" name="Picture 107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09" name="Freeform 107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7986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88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9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8202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9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00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819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9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9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97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200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1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8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818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8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8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89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192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3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0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4" name="Group 878"/>
            <p:cNvGrpSpPr>
              <a:grpSpLocks/>
            </p:cNvGrpSpPr>
            <p:nvPr/>
          </p:nvGrpSpPr>
          <p:grpSpPr bwMode="auto">
            <a:xfrm>
              <a:off x="5521325" y="3067050"/>
              <a:ext cx="374650" cy="82550"/>
              <a:chOff x="2199" y="955"/>
              <a:chExt cx="2547" cy="506"/>
            </a:xfrm>
          </p:grpSpPr>
          <p:sp>
            <p:nvSpPr>
              <p:cNvPr id="38180" name="Freeform 879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880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881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882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883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884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5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817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7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7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75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8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9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76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6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816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6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6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67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0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1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8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7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815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5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5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59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62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3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0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8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8154" name="Picture 555" descr="fridge2.png"/>
              <p:cNvPicPr>
                <a:picLocks noChangeAspect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155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8009" name="Picture 603" descr="car_icon_small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0" name="Picture 814" descr="light2.png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1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2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013" name="Group 870"/>
            <p:cNvGrpSpPr>
              <a:grpSpLocks/>
            </p:cNvGrpSpPr>
            <p:nvPr/>
          </p:nvGrpSpPr>
          <p:grpSpPr bwMode="auto">
            <a:xfrm>
              <a:off x="5588000" y="1546225"/>
              <a:ext cx="477838" cy="107950"/>
              <a:chOff x="2199" y="955"/>
              <a:chExt cx="2547" cy="506"/>
            </a:xfrm>
          </p:grpSpPr>
          <p:sp>
            <p:nvSpPr>
              <p:cNvPr id="38148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4" name="Group 870"/>
            <p:cNvGrpSpPr>
              <a:grpSpLocks/>
            </p:cNvGrpSpPr>
            <p:nvPr/>
          </p:nvGrpSpPr>
          <p:grpSpPr bwMode="auto">
            <a:xfrm>
              <a:off x="6481763" y="1935163"/>
              <a:ext cx="479425" cy="107950"/>
              <a:chOff x="2199" y="955"/>
              <a:chExt cx="2547" cy="506"/>
            </a:xfrm>
          </p:grpSpPr>
          <p:sp>
            <p:nvSpPr>
              <p:cNvPr id="38142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5" name="Group 878"/>
            <p:cNvGrpSpPr>
              <a:grpSpLocks/>
            </p:cNvGrpSpPr>
            <p:nvPr/>
          </p:nvGrpSpPr>
          <p:grpSpPr bwMode="auto">
            <a:xfrm>
              <a:off x="5935663" y="3106738"/>
              <a:ext cx="373062" cy="82550"/>
              <a:chOff x="2199" y="955"/>
              <a:chExt cx="2547" cy="506"/>
            </a:xfrm>
          </p:grpSpPr>
          <p:sp>
            <p:nvSpPr>
              <p:cNvPr id="38136" name="Freeform 879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880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881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882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883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884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6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488" name="Oval 48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89" name="Rectangle 488"/>
              <p:cNvSpPr/>
              <p:nvPr/>
            </p:nvSpPr>
            <p:spPr bwMode="auto">
              <a:xfrm>
                <a:off x="1872116" y="1739848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0" name="Oval 48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91" name="Freeform 490"/>
              <p:cNvSpPr/>
              <p:nvPr/>
            </p:nvSpPr>
            <p:spPr bwMode="auto">
              <a:xfrm>
                <a:off x="2159736" y="1672794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2" name="Freeform 49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3" name="Freeform 49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4" name="Freeform 49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495" name="Straight Connector 494"/>
              <p:cNvCxnSpPr>
                <a:cxnSpLocks noChangeShapeType="1"/>
                <a:endCxn id="4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96" name="Straight Connector 49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7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570" name="Oval 56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1" name="Rectangle 570"/>
              <p:cNvSpPr/>
              <p:nvPr/>
            </p:nvSpPr>
            <p:spPr bwMode="auto">
              <a:xfrm>
                <a:off x="1872532" y="1737736"/>
                <a:ext cx="1126060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2" name="Oval 57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3" name="Freeform 572"/>
              <p:cNvSpPr/>
              <p:nvPr/>
            </p:nvSpPr>
            <p:spPr bwMode="auto">
              <a:xfrm>
                <a:off x="2160152" y="1673261"/>
                <a:ext cx="548106" cy="15989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4" name="Freeform 57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5" name="Freeform 57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6" name="Freeform 57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77" name="Straight Connector 576"/>
              <p:cNvCxnSpPr>
                <a:cxnSpLocks noChangeShapeType="1"/>
                <a:endCxn id="57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8" name="Straight Connector 57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8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580" name="Oval 5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1" name="Rectangle 580"/>
              <p:cNvSpPr/>
              <p:nvPr/>
            </p:nvSpPr>
            <p:spPr bwMode="auto">
              <a:xfrm>
                <a:off x="1872162" y="1739739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2" name="Oval 5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3" name="Freeform 582"/>
              <p:cNvSpPr/>
              <p:nvPr/>
            </p:nvSpPr>
            <p:spPr bwMode="auto">
              <a:xfrm>
                <a:off x="2159782" y="1672685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4" name="Freeform 5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5" name="Freeform 5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6" name="Freeform 5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87" name="Straight Connector 586"/>
              <p:cNvCxnSpPr>
                <a:cxnSpLocks noChangeShapeType="1"/>
                <a:endCxn id="5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8" name="Straight Connector 5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9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590" name="Oval 58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1" name="Rectangle 590"/>
              <p:cNvSpPr/>
              <p:nvPr/>
            </p:nvSpPr>
            <p:spPr bwMode="auto">
              <a:xfrm>
                <a:off x="1870189" y="1740037"/>
                <a:ext cx="1129316" cy="11570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2" name="Oval 59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3" name="Freeform 592"/>
              <p:cNvSpPr/>
              <p:nvPr/>
            </p:nvSpPr>
            <p:spPr bwMode="auto">
              <a:xfrm>
                <a:off x="2160944" y="1673049"/>
                <a:ext cx="547803" cy="16138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4" name="Freeform 59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5" name="Freeform 59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6" name="Freeform 59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97" name="Straight Connector 596"/>
              <p:cNvCxnSpPr>
                <a:cxnSpLocks noChangeShapeType="1"/>
                <a:endCxn id="59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8" name="Straight Connector 59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0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600" name="Oval 59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1" name="Rectangle 600"/>
              <p:cNvSpPr/>
              <p:nvPr/>
            </p:nvSpPr>
            <p:spPr bwMode="auto">
              <a:xfrm>
                <a:off x="1873449" y="1739634"/>
                <a:ext cx="1124357" cy="11655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2" name="Oval 60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3" name="Freeform 602"/>
              <p:cNvSpPr/>
              <p:nvPr/>
            </p:nvSpPr>
            <p:spPr bwMode="auto">
              <a:xfrm>
                <a:off x="2162315" y="1671075"/>
                <a:ext cx="546626" cy="161112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4" name="Freeform 60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5" name="Freeform 60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6" name="Freeform 60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07" name="Straight Connector 606"/>
              <p:cNvCxnSpPr>
                <a:cxnSpLocks noChangeShapeType="1"/>
                <a:endCxn id="6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8" name="Straight Connector 60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1" name="Group 1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610" name="Oval 60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1" name="Rectangle 610"/>
              <p:cNvSpPr/>
              <p:nvPr/>
            </p:nvSpPr>
            <p:spPr bwMode="auto">
              <a:xfrm>
                <a:off x="7913888" y="1623052"/>
                <a:ext cx="624093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2" name="Oval 61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3" name="Freeform 612"/>
              <p:cNvSpPr/>
              <p:nvPr/>
            </p:nvSpPr>
            <p:spPr bwMode="auto">
              <a:xfrm>
                <a:off x="8072877" y="1581397"/>
                <a:ext cx="303742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4" name="Freeform 61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5" name="Freeform 61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6" name="Freeform 61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17" name="Straight Connector 616"/>
              <p:cNvCxnSpPr>
                <a:cxnSpLocks noChangeShapeType="1"/>
                <a:endCxn id="61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18" name="Straight Connector 61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2" name="Group 619"/>
            <p:cNvGrpSpPr>
              <a:grpSpLocks/>
            </p:cNvGrpSpPr>
            <p:nvPr/>
          </p:nvGrpSpPr>
          <p:grpSpPr bwMode="auto">
            <a:xfrm>
              <a:off x="7750570" y="2752811"/>
              <a:ext cx="418211" cy="189727"/>
              <a:chOff x="7913987" y="1515773"/>
              <a:chExt cx="625138" cy="276534"/>
            </a:xfrm>
          </p:grpSpPr>
          <p:sp>
            <p:nvSpPr>
              <p:cNvPr id="621" name="Oval 62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2" name="Rectangle 621"/>
              <p:cNvSpPr/>
              <p:nvPr/>
            </p:nvSpPr>
            <p:spPr bwMode="auto">
              <a:xfrm>
                <a:off x="7913397" y="1622369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3" name="Oval 62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4" name="Freeform 623"/>
              <p:cNvSpPr/>
              <p:nvPr/>
            </p:nvSpPr>
            <p:spPr bwMode="auto">
              <a:xfrm>
                <a:off x="8072387" y="1580713"/>
                <a:ext cx="306114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5" name="Freeform 62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6" name="Freeform 62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7" name="Freeform 62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28" name="Straight Connector 627"/>
              <p:cNvCxnSpPr>
                <a:cxnSpLocks noChangeShapeType="1"/>
                <a:endCxn id="62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9" name="Straight Connector 62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3" name="Group 629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631" name="Oval 63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2" name="Rectangle 631"/>
              <p:cNvSpPr/>
              <p:nvPr/>
            </p:nvSpPr>
            <p:spPr bwMode="auto">
              <a:xfrm>
                <a:off x="7912896" y="1621254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3" name="Oval 63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4" name="Freeform 633"/>
              <p:cNvSpPr/>
              <p:nvPr/>
            </p:nvSpPr>
            <p:spPr bwMode="auto">
              <a:xfrm>
                <a:off x="8071885" y="1579598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5" name="Freeform 63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6" name="Freeform 63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7" name="Freeform 63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8" name="Straight Connector 637"/>
              <p:cNvCxnSpPr>
                <a:cxnSpLocks noChangeShapeType="1"/>
                <a:endCxn id="63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9" name="Straight Connector 63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4" name="Group 639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641" name="Oval 64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2" name="Rectangle 641"/>
              <p:cNvSpPr/>
              <p:nvPr/>
            </p:nvSpPr>
            <p:spPr bwMode="auto">
              <a:xfrm>
                <a:off x="7912903" y="1621415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3" name="Oval 64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4" name="Freeform 643"/>
              <p:cNvSpPr/>
              <p:nvPr/>
            </p:nvSpPr>
            <p:spPr bwMode="auto">
              <a:xfrm>
                <a:off x="8071894" y="1579760"/>
                <a:ext cx="306114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5" name="Freeform 64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6" name="Freeform 64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7" name="Freeform 64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8" name="Straight Connector 647"/>
              <p:cNvCxnSpPr>
                <a:cxnSpLocks noChangeShapeType="1"/>
                <a:endCxn id="64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9" name="Straight Connector 64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5" name="Group 649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651" name="Oval 65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2" name="Rectangle 651"/>
              <p:cNvSpPr/>
              <p:nvPr/>
            </p:nvSpPr>
            <p:spPr bwMode="auto">
              <a:xfrm>
                <a:off x="7912811" y="1623353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3" name="Oval 65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4" name="Freeform 653"/>
              <p:cNvSpPr/>
              <p:nvPr/>
            </p:nvSpPr>
            <p:spPr bwMode="auto">
              <a:xfrm>
                <a:off x="8071800" y="1581697"/>
                <a:ext cx="306115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5" name="Freeform 65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6" name="Freeform 65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7" name="Freeform 65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8" name="Straight Connector 657"/>
              <p:cNvCxnSpPr>
                <a:cxnSpLocks noChangeShapeType="1"/>
                <a:endCxn id="65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9" name="Straight Connector 65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6" name="Group 659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661" name="Oval 66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2" name="Rectangle 661"/>
              <p:cNvSpPr/>
              <p:nvPr/>
            </p:nvSpPr>
            <p:spPr bwMode="auto">
              <a:xfrm>
                <a:off x="7913821" y="1623361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3" name="Oval 66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4" name="Freeform 663"/>
              <p:cNvSpPr/>
              <p:nvPr/>
            </p:nvSpPr>
            <p:spPr bwMode="auto">
              <a:xfrm>
                <a:off x="8072810" y="1581706"/>
                <a:ext cx="306115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5" name="Freeform 66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6" name="Freeform 66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7" name="Freeform 66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8" name="Straight Connector 667"/>
              <p:cNvCxnSpPr>
                <a:cxnSpLocks noChangeShapeType="1"/>
                <a:endCxn id="66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9" name="Straight Connector 66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7" name="Group 669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671" name="Oval 67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2" name="Rectangle 671"/>
              <p:cNvSpPr/>
              <p:nvPr/>
            </p:nvSpPr>
            <p:spPr bwMode="auto">
              <a:xfrm>
                <a:off x="7913688" y="1622182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3" name="Oval 67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Freeform 673"/>
              <p:cNvSpPr/>
              <p:nvPr/>
            </p:nvSpPr>
            <p:spPr bwMode="auto">
              <a:xfrm>
                <a:off x="8072677" y="1580527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Freeform 67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6" name="Freeform 67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8" name="Straight Connector 677"/>
              <p:cNvCxnSpPr>
                <a:cxnSpLocks noChangeShapeType="1"/>
                <a:endCxn id="67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67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  <p:extLst>
      <p:ext uri="{BB962C8B-B14F-4D97-AF65-F5344CB8AC3E}">
        <p14:creationId xmlns:p14="http://schemas.microsoft.com/office/powerpoint/2010/main" val="211124517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 101"/>
          <p:cNvGrpSpPr>
            <a:grpSpLocks/>
          </p:cNvGrpSpPr>
          <p:nvPr/>
        </p:nvGrpSpPr>
        <p:grpSpPr bwMode="auto">
          <a:xfrm>
            <a:off x="5572125" y="2905125"/>
            <a:ext cx="2359554" cy="1147763"/>
            <a:chOff x="5143500" y="2905125"/>
            <a:chExt cx="2178050" cy="1147763"/>
          </a:xfrm>
        </p:grpSpPr>
        <p:grpSp>
          <p:nvGrpSpPr>
            <p:cNvPr id="39992" name="Group 128"/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0033" name="Freeform 129"/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Line 130"/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Line 131"/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Line 132"/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Line 133"/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Line 134"/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Line 135"/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0" name="Group 136"/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0070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71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72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73" name="Group 140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76" name="Freeform 141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77" name="Freeform 142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74" name="Line 143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5" name="Line 144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1" name="Group 145"/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0062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63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64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65" name="Group 149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8" name="Freeform 15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9" name="Freeform 15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66" name="Line 152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7" name="Line 153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2" name="Group 154"/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0054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55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56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57" name="Group 158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0" name="Freeform 15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1" name="Freeform 16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8" name="Line 161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9" name="Line 162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3" name="Group 163"/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0046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47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48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49" name="Group 167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52" name="Freeform 16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53" name="Freeform 16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0" name="Line 170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1" name="Line 171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4" name="Line 172"/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Text Box 580"/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24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39993" name="Group 347"/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35" name="Oval 13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6" name="Rectangle 135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7" name="Oval 13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1" name="Freeform 14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42" name="Straight Connector 141"/>
              <p:cNvCxnSpPr>
                <a:cxnSpLocks noChangeShapeType="1"/>
                <a:endCxn id="13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" name="Straight Connector 14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4" name="Group 347"/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26" name="Oval 12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" name="Rectangle 126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" name="Oval 12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" name="Straight Connector 132"/>
              <p:cNvCxnSpPr>
                <a:cxnSpLocks noChangeShapeType="1"/>
                <a:endCxn id="12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" name="Straight Connector 13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5" name="Group 347"/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117" name="Oval 11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" name="Oval 11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4" name="Straight Connector 123"/>
              <p:cNvCxnSpPr>
                <a:cxnSpLocks noChangeShapeType="1"/>
                <a:endCxn id="11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" name="Straight Connector 12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6" name="Group 347"/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108" name="Oval 10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/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993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39939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306" y="860425"/>
            <a:ext cx="9044384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Title 41"/>
          <p:cNvSpPr>
            <a:spLocks noGrp="1"/>
          </p:cNvSpPr>
          <p:nvPr>
            <p:ph type="title" idx="4294967295"/>
          </p:nvPr>
        </p:nvSpPr>
        <p:spPr>
          <a:xfrm>
            <a:off x="436827" y="228601"/>
            <a:ext cx="9281716" cy="83502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Access network: </a:t>
            </a:r>
            <a:r>
              <a:rPr lang="en-US" altLang="en-US" sz="3600" dirty="0">
                <a:solidFill>
                  <a:srgbClr val="0054FD"/>
                </a:solidFill>
                <a:ea typeface="ＭＳ Ｐゴシック" pitchFamily="34" charset="-128"/>
              </a:rPr>
              <a:t>digital subscriber line </a:t>
            </a:r>
            <a:r>
              <a:rPr lang="en-US" altLang="en-US" sz="2800" dirty="0">
                <a:solidFill>
                  <a:srgbClr val="0054FD"/>
                </a:solidFill>
                <a:ea typeface="ＭＳ Ｐゴシック" pitchFamily="34" charset="-128"/>
              </a:rPr>
              <a:t>(DSL)</a:t>
            </a:r>
          </a:p>
        </p:txBody>
      </p:sp>
      <p:sp>
        <p:nvSpPr>
          <p:cNvPr id="39941" name="Freeform 3"/>
          <p:cNvSpPr>
            <a:spLocks/>
          </p:cNvSpPr>
          <p:nvPr/>
        </p:nvSpPr>
        <p:spPr bwMode="auto">
          <a:xfrm>
            <a:off x="4664075" y="1501776"/>
            <a:ext cx="2400829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2" name="Oval 9"/>
          <p:cNvSpPr>
            <a:spLocks noChangeArrowheads="1"/>
          </p:cNvSpPr>
          <p:nvPr/>
        </p:nvSpPr>
        <p:spPr bwMode="auto">
          <a:xfrm>
            <a:off x="5747544" y="2208214"/>
            <a:ext cx="20981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39943" name="Oval 12"/>
          <p:cNvSpPr>
            <a:spLocks noChangeArrowheads="1"/>
          </p:cNvSpPr>
          <p:nvPr/>
        </p:nvSpPr>
        <p:spPr bwMode="auto">
          <a:xfrm>
            <a:off x="6160294" y="1836739"/>
            <a:ext cx="20981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39944" name="Line 15"/>
          <p:cNvSpPr>
            <a:spLocks noChangeShapeType="1"/>
          </p:cNvSpPr>
          <p:nvPr/>
        </p:nvSpPr>
        <p:spPr bwMode="auto">
          <a:xfrm flipV="1">
            <a:off x="5842133" y="1978025"/>
            <a:ext cx="343958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5" name="Line 16"/>
          <p:cNvSpPr>
            <a:spLocks noChangeShapeType="1"/>
          </p:cNvSpPr>
          <p:nvPr/>
        </p:nvSpPr>
        <p:spPr bwMode="auto">
          <a:xfrm>
            <a:off x="6268641" y="1954213"/>
            <a:ext cx="433388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6" name="Rectangle 44"/>
          <p:cNvSpPr>
            <a:spLocks noChangeArrowheads="1"/>
          </p:cNvSpPr>
          <p:nvPr/>
        </p:nvSpPr>
        <p:spPr bwMode="auto">
          <a:xfrm>
            <a:off x="4966759" y="1957389"/>
            <a:ext cx="103531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39947" name="Text Box 45"/>
          <p:cNvSpPr txBox="1">
            <a:spLocks noChangeArrowheads="1"/>
          </p:cNvSpPr>
          <p:nvPr/>
        </p:nvSpPr>
        <p:spPr bwMode="auto">
          <a:xfrm>
            <a:off x="4376871" y="1476375"/>
            <a:ext cx="208610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central office</a:t>
            </a:r>
          </a:p>
        </p:txBody>
      </p:sp>
      <p:sp>
        <p:nvSpPr>
          <p:cNvPr id="39948" name="Line 14"/>
          <p:cNvSpPr>
            <a:spLocks noChangeShapeType="1"/>
          </p:cNvSpPr>
          <p:nvPr/>
        </p:nvSpPr>
        <p:spPr bwMode="auto">
          <a:xfrm flipV="1">
            <a:off x="2915048" y="2363788"/>
            <a:ext cx="209986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9" name="Text Box 17"/>
          <p:cNvSpPr txBox="1">
            <a:spLocks noChangeArrowheads="1"/>
          </p:cNvSpPr>
          <p:nvPr/>
        </p:nvSpPr>
        <p:spPr bwMode="auto">
          <a:xfrm>
            <a:off x="6437182" y="1530350"/>
            <a:ext cx="1083951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600"/>
              <a:t>telephone</a:t>
            </a:r>
          </a:p>
          <a:p>
            <a:pPr>
              <a:lnSpc>
                <a:spcPct val="85000"/>
              </a:lnSpc>
            </a:pPr>
            <a:r>
              <a:rPr lang="en-US" altLang="en-US" sz="1600"/>
              <a:t>network</a:t>
            </a:r>
          </a:p>
        </p:txBody>
      </p:sp>
      <p:grpSp>
        <p:nvGrpSpPr>
          <p:cNvPr id="39950" name="Group 108"/>
          <p:cNvGrpSpPr>
            <a:grpSpLocks/>
          </p:cNvGrpSpPr>
          <p:nvPr/>
        </p:nvGrpSpPr>
        <p:grpSpPr bwMode="auto">
          <a:xfrm>
            <a:off x="5028671" y="2074863"/>
            <a:ext cx="398992" cy="519112"/>
            <a:chOff x="1852" y="2562"/>
            <a:chExt cx="355" cy="471"/>
          </a:xfrm>
        </p:grpSpPr>
        <p:sp>
          <p:nvSpPr>
            <p:cNvPr id="39986" name="Freeform 109"/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10"/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Line 111"/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12"/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113"/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114"/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51" name="Text Box 115"/>
          <p:cNvSpPr txBox="1">
            <a:spLocks noChangeArrowheads="1"/>
          </p:cNvSpPr>
          <p:nvPr/>
        </p:nvSpPr>
        <p:spPr bwMode="auto">
          <a:xfrm>
            <a:off x="4681273" y="2619375"/>
            <a:ext cx="1030156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600"/>
              <a:t>DSLAM</a:t>
            </a:r>
          </a:p>
        </p:txBody>
      </p:sp>
      <p:grpSp>
        <p:nvGrpSpPr>
          <p:cNvPr id="39952" name="Group 118"/>
          <p:cNvGrpSpPr>
            <a:grpSpLocks/>
          </p:cNvGrpSpPr>
          <p:nvPr/>
        </p:nvGrpSpPr>
        <p:grpSpPr bwMode="auto">
          <a:xfrm>
            <a:off x="3664877" y="1362076"/>
            <a:ext cx="863335" cy="658813"/>
            <a:chOff x="1671" y="1861"/>
            <a:chExt cx="502" cy="415"/>
          </a:xfrm>
        </p:grpSpPr>
        <p:sp>
          <p:nvSpPr>
            <p:cNvPr id="39984" name="Rectangle 116"/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5" name="AutoShape 117"/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39953" name="Freeform 119"/>
          <p:cNvSpPr>
            <a:spLocks/>
          </p:cNvSpPr>
          <p:nvPr/>
        </p:nvSpPr>
        <p:spPr bwMode="auto">
          <a:xfrm>
            <a:off x="4318398" y="1951038"/>
            <a:ext cx="730911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4" name="Line 120"/>
          <p:cNvSpPr>
            <a:spLocks noChangeShapeType="1"/>
          </p:cNvSpPr>
          <p:nvPr/>
        </p:nvSpPr>
        <p:spPr bwMode="auto">
          <a:xfrm>
            <a:off x="5432823" y="2316163"/>
            <a:ext cx="40931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5" name="Freeform 123"/>
          <p:cNvSpPr>
            <a:spLocks/>
          </p:cNvSpPr>
          <p:nvPr/>
        </p:nvSpPr>
        <p:spPr bwMode="auto">
          <a:xfrm>
            <a:off x="5432823" y="2384425"/>
            <a:ext cx="502179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" name="Group 135"/>
          <p:cNvGrpSpPr>
            <a:grpSpLocks/>
          </p:cNvGrpSpPr>
          <p:nvPr/>
        </p:nvGrpSpPr>
        <p:grpSpPr bwMode="auto">
          <a:xfrm>
            <a:off x="1055952" y="2441577"/>
            <a:ext cx="3164417" cy="1616076"/>
            <a:chOff x="614" y="1538"/>
            <a:chExt cx="1840" cy="1018"/>
          </a:xfrm>
        </p:grpSpPr>
        <p:sp>
          <p:nvSpPr>
            <p:cNvPr id="39982" name="Text Box 124"/>
            <p:cNvSpPr txBox="1">
              <a:spLocks noChangeArrowheads="1"/>
            </p:cNvSpPr>
            <p:nvPr/>
          </p:nvSpPr>
          <p:spPr bwMode="auto">
            <a:xfrm>
              <a:off x="614" y="2102"/>
              <a:ext cx="1685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 dirty="0"/>
                <a:t>voice, data transmitted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 dirty="0"/>
                <a:t>at different frequencies over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 dirty="0">
                  <a:solidFill>
                    <a:srgbClr val="CC0000"/>
                  </a:solidFill>
                </a:rPr>
                <a:t>dedicated </a:t>
              </a:r>
              <a:r>
                <a:rPr lang="en-US" altLang="en-US" sz="1600" i="1" dirty="0">
                  <a:solidFill>
                    <a:srgbClr val="C00000"/>
                  </a:solidFill>
                </a:rPr>
                <a:t>line</a:t>
              </a:r>
              <a:r>
                <a:rPr lang="en-US" altLang="en-US" sz="1600" i="1" dirty="0"/>
                <a:t> to central office</a:t>
              </a:r>
            </a:p>
          </p:txBody>
        </p:sp>
        <p:sp>
          <p:nvSpPr>
            <p:cNvPr id="39983" name="Line 125"/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384" name="Rectangle 52"/>
          <p:cNvSpPr>
            <a:spLocks noChangeArrowheads="1"/>
          </p:cNvSpPr>
          <p:nvPr/>
        </p:nvSpPr>
        <p:spPr bwMode="auto">
          <a:xfrm>
            <a:off x="0" y="3995738"/>
            <a:ext cx="9878483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</a:pPr>
            <a:endParaRPr lang="en-US" altLang="en-US" dirty="0">
              <a:solidFill>
                <a:srgbClr val="FF0000"/>
              </a:solidFill>
              <a:latin typeface="Comic Sans MS" pitchFamily="66" charset="0"/>
            </a:endParaRP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use </a:t>
            </a:r>
            <a:r>
              <a:rPr lang="en-US" altLang="en-US" i="1" dirty="0">
                <a:solidFill>
                  <a:srgbClr val="CC0000"/>
                </a:solidFill>
                <a:latin typeface="Gill Sans MT" pitchFamily="34" charset="0"/>
              </a:rPr>
              <a:t>existing</a:t>
            </a:r>
            <a:r>
              <a:rPr lang="en-US" altLang="en-US" dirty="0">
                <a:latin typeface="Gill Sans MT" pitchFamily="34" charset="0"/>
              </a:rPr>
              <a:t> </a:t>
            </a:r>
            <a:r>
              <a:rPr lang="en-US" altLang="en-US" dirty="0">
                <a:solidFill>
                  <a:srgbClr val="C00000"/>
                </a:solidFill>
                <a:latin typeface="Gill Sans MT" pitchFamily="34" charset="0"/>
              </a:rPr>
              <a:t>telephone line </a:t>
            </a:r>
            <a:r>
              <a:rPr lang="en-US" altLang="en-US" dirty="0">
                <a:latin typeface="Gill Sans MT" pitchFamily="34" charset="0"/>
              </a:rPr>
              <a:t>to central office DSLAM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dirty="0">
                <a:solidFill>
                  <a:srgbClr val="0054FD"/>
                </a:solidFill>
                <a:latin typeface="Gill Sans MT" pitchFamily="34" charset="0"/>
              </a:rPr>
              <a:t>data</a:t>
            </a:r>
            <a:r>
              <a:rPr lang="en-US" altLang="en-US" dirty="0">
                <a:latin typeface="Gill Sans MT" pitchFamily="34" charset="0"/>
              </a:rPr>
              <a:t> over DSL phone line goes to Internet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dirty="0">
                <a:solidFill>
                  <a:srgbClr val="0054FD"/>
                </a:solidFill>
                <a:latin typeface="Gill Sans MT" pitchFamily="34" charset="0"/>
              </a:rPr>
              <a:t>voice</a:t>
            </a:r>
            <a:r>
              <a:rPr lang="en-US" altLang="en-US" dirty="0">
                <a:latin typeface="Gill Sans MT" pitchFamily="34" charset="0"/>
              </a:rPr>
              <a:t> over DSL phone line goes to telephone net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&lt; 2.5 Mbps </a:t>
            </a:r>
            <a:r>
              <a:rPr lang="en-US" altLang="en-US" dirty="0">
                <a:solidFill>
                  <a:srgbClr val="0054FD"/>
                </a:solidFill>
                <a:latin typeface="Gill Sans MT" pitchFamily="34" charset="0"/>
              </a:rPr>
              <a:t>upstream</a:t>
            </a:r>
            <a:r>
              <a:rPr lang="en-US" altLang="en-US" dirty="0">
                <a:latin typeface="Gill Sans MT" pitchFamily="34" charset="0"/>
              </a:rPr>
              <a:t> transmission rate (typically &lt; 1 Mbps)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&lt; 24 Mbps </a:t>
            </a:r>
            <a:r>
              <a:rPr lang="en-US" altLang="en-US" dirty="0">
                <a:solidFill>
                  <a:srgbClr val="0054FD"/>
                </a:solidFill>
                <a:latin typeface="Gill Sans MT" pitchFamily="34" charset="0"/>
              </a:rPr>
              <a:t>downstream</a:t>
            </a:r>
            <a:r>
              <a:rPr lang="en-US" altLang="en-US" dirty="0">
                <a:latin typeface="Gill Sans MT" pitchFamily="34" charset="0"/>
              </a:rPr>
              <a:t> transmission rate (typically &lt; 10 Mbps)</a:t>
            </a:r>
          </a:p>
        </p:txBody>
      </p:sp>
      <p:sp>
        <p:nvSpPr>
          <p:cNvPr id="39958" name="Rectangle 90"/>
          <p:cNvSpPr>
            <a:spLocks noChangeArrowheads="1"/>
          </p:cNvSpPr>
          <p:nvPr/>
        </p:nvSpPr>
        <p:spPr bwMode="auto">
          <a:xfrm>
            <a:off x="1341438" y="1814513"/>
            <a:ext cx="2142860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59" name="Line 7"/>
          <p:cNvSpPr>
            <a:spLocks noChangeShapeType="1"/>
          </p:cNvSpPr>
          <p:nvPr/>
        </p:nvSpPr>
        <p:spPr bwMode="auto">
          <a:xfrm flipV="1">
            <a:off x="1867694" y="2365375"/>
            <a:ext cx="395552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60" name="Text Box 39"/>
          <p:cNvSpPr txBox="1">
            <a:spLocks noChangeArrowheads="1"/>
          </p:cNvSpPr>
          <p:nvPr/>
        </p:nvSpPr>
        <p:spPr bwMode="auto">
          <a:xfrm>
            <a:off x="2180597" y="2471738"/>
            <a:ext cx="780983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DSL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39961" name="Text Box 41"/>
          <p:cNvSpPr txBox="1">
            <a:spLocks noChangeArrowheads="1"/>
          </p:cNvSpPr>
          <p:nvPr/>
        </p:nvSpPr>
        <p:spPr bwMode="auto">
          <a:xfrm>
            <a:off x="2912437" y="2495550"/>
            <a:ext cx="712054" cy="26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39962" name="Group 94"/>
          <p:cNvGrpSpPr>
            <a:grpSpLocks/>
          </p:cNvGrpSpPr>
          <p:nvPr/>
        </p:nvGrpSpPr>
        <p:grpSpPr bwMode="auto">
          <a:xfrm>
            <a:off x="2252928" y="2252663"/>
            <a:ext cx="665560" cy="220662"/>
            <a:chOff x="322" y="890"/>
            <a:chExt cx="872" cy="339"/>
          </a:xfrm>
        </p:grpSpPr>
        <p:sp>
          <p:nvSpPr>
            <p:cNvPr id="39976" name="Rectangle 95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7" name="Rectangle 96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8" name="Rectangle 97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9" name="Rectangle 98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0" name="Rectangle 99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1" name="AutoShape 100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63" name="AutoShape 102"/>
          <p:cNvSpPr>
            <a:spLocks noChangeArrowheads="1"/>
          </p:cNvSpPr>
          <p:nvPr/>
        </p:nvSpPr>
        <p:spPr bwMode="auto">
          <a:xfrm>
            <a:off x="1035315" y="1403351"/>
            <a:ext cx="2706952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64" name="Rectangle 103"/>
          <p:cNvSpPr>
            <a:spLocks noChangeArrowheads="1"/>
          </p:cNvSpPr>
          <p:nvPr/>
        </p:nvSpPr>
        <p:spPr bwMode="auto">
          <a:xfrm>
            <a:off x="3178175" y="2303463"/>
            <a:ext cx="180579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65" name="Freeform 104"/>
          <p:cNvSpPr>
            <a:spLocks/>
          </p:cNvSpPr>
          <p:nvPr/>
        </p:nvSpPr>
        <p:spPr bwMode="auto">
          <a:xfrm>
            <a:off x="2610644" y="1858964"/>
            <a:ext cx="655241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39966" name="Object 3"/>
          <p:cNvGraphicFramePr>
            <a:graphicFrameLocks noChangeAspect="1"/>
          </p:cNvGraphicFramePr>
          <p:nvPr/>
        </p:nvGraphicFramePr>
        <p:xfrm>
          <a:off x="2242608" y="1655763"/>
          <a:ext cx="531416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681706" imgH="480401" progId="MS_ClipArt_Gallery.2">
                  <p:embed/>
                </p:oleObj>
              </mc:Choice>
              <mc:Fallback>
                <p:oleObj name="Clip" r:id="rId3" imgW="681706" imgH="480401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42608" y="1655763"/>
                        <a:ext cx="531416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967" name="Line 130"/>
          <p:cNvSpPr>
            <a:spLocks noChangeShapeType="1"/>
          </p:cNvSpPr>
          <p:nvPr/>
        </p:nvSpPr>
        <p:spPr bwMode="auto">
          <a:xfrm flipH="1">
            <a:off x="2921927" y="2365375"/>
            <a:ext cx="2596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68" name="AutoShape 131"/>
          <p:cNvSpPr>
            <a:spLocks noChangeArrowheads="1"/>
          </p:cNvSpPr>
          <p:nvPr/>
        </p:nvSpPr>
        <p:spPr bwMode="auto">
          <a:xfrm>
            <a:off x="4815417" y="1703389"/>
            <a:ext cx="1307042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136"/>
          <p:cNvGrpSpPr>
            <a:grpSpLocks/>
          </p:cNvGrpSpPr>
          <p:nvPr/>
        </p:nvGrpSpPr>
        <p:grpSpPr bwMode="auto">
          <a:xfrm>
            <a:off x="4087948" y="2867025"/>
            <a:ext cx="1331119" cy="1177925"/>
            <a:chOff x="2377" y="1806"/>
            <a:chExt cx="774" cy="742"/>
          </a:xfrm>
        </p:grpSpPr>
        <p:sp>
          <p:nvSpPr>
            <p:cNvPr id="39974" name="Line 132"/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Text Box 133"/>
            <p:cNvSpPr txBox="1">
              <a:spLocks noChangeArrowheads="1"/>
            </p:cNvSpPr>
            <p:nvPr/>
          </p:nvSpPr>
          <p:spPr bwMode="auto">
            <a:xfrm>
              <a:off x="2377" y="2226"/>
              <a:ext cx="774" cy="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DSL access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multiplexer</a:t>
              </a:r>
            </a:p>
          </p:txBody>
        </p:sp>
      </p:grpSp>
      <p:grpSp>
        <p:nvGrpSpPr>
          <p:cNvPr id="39970" name="Group 141"/>
          <p:cNvGrpSpPr>
            <a:grpSpLocks/>
          </p:cNvGrpSpPr>
          <p:nvPr/>
        </p:nvGrpSpPr>
        <p:grpSpPr bwMode="auto">
          <a:xfrm>
            <a:off x="1238250" y="2043114"/>
            <a:ext cx="696516" cy="644525"/>
            <a:chOff x="-44" y="1473"/>
            <a:chExt cx="981" cy="1105"/>
          </a:xfrm>
        </p:grpSpPr>
        <p:pic>
          <p:nvPicPr>
            <p:cNvPr id="39972" name="Picture 142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73" name="Freeform 14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997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82BAFFD-6A61-4DA0-85A1-0D5E1D7B79BA}" type="slidenum">
              <a:rPr lang="en-US" altLang="en-US" sz="1200">
                <a:latin typeface="Tahoma" pitchFamily="34" charset="0"/>
              </a:rPr>
              <a:pPr/>
              <a:t>17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4140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38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40962" name="Title 41"/>
          <p:cNvSpPr>
            <a:spLocks/>
          </p:cNvSpPr>
          <p:nvPr/>
        </p:nvSpPr>
        <p:spPr bwMode="auto">
          <a:xfrm>
            <a:off x="412750" y="239714"/>
            <a:ext cx="9097010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Gill Sans MT" pitchFamily="34" charset="0"/>
              </a:rPr>
              <a:t>Access network: </a:t>
            </a:r>
            <a:r>
              <a:rPr lang="en-US" altLang="en-US" sz="3600" dirty="0">
                <a:solidFill>
                  <a:srgbClr val="0054FD"/>
                </a:solidFill>
                <a:latin typeface="Gill Sans MT" pitchFamily="34" charset="0"/>
              </a:rPr>
              <a:t>cable network</a:t>
            </a:r>
          </a:p>
        </p:txBody>
      </p:sp>
      <p:sp>
        <p:nvSpPr>
          <p:cNvPr id="40963" name="Rectangle 60"/>
          <p:cNvSpPr>
            <a:spLocks noChangeArrowheads="1"/>
          </p:cNvSpPr>
          <p:nvPr/>
        </p:nvSpPr>
        <p:spPr bwMode="auto">
          <a:xfrm>
            <a:off x="711994" y="1651001"/>
            <a:ext cx="194336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64" name="Line 7"/>
          <p:cNvSpPr>
            <a:spLocks noChangeShapeType="1"/>
          </p:cNvSpPr>
          <p:nvPr/>
        </p:nvSpPr>
        <p:spPr bwMode="auto">
          <a:xfrm flipV="1">
            <a:off x="1038755" y="2201864"/>
            <a:ext cx="39555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965" name="Text Box 39"/>
          <p:cNvSpPr txBox="1">
            <a:spLocks noChangeArrowheads="1"/>
          </p:cNvSpPr>
          <p:nvPr/>
        </p:nvSpPr>
        <p:spPr bwMode="auto">
          <a:xfrm>
            <a:off x="1243310" y="2352675"/>
            <a:ext cx="780983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0966" name="Text Box 41"/>
          <p:cNvSpPr txBox="1">
            <a:spLocks noChangeArrowheads="1"/>
          </p:cNvSpPr>
          <p:nvPr/>
        </p:nvSpPr>
        <p:spPr bwMode="auto">
          <a:xfrm>
            <a:off x="1963112" y="2354264"/>
            <a:ext cx="712054" cy="26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0967" name="Group 64"/>
          <p:cNvGrpSpPr>
            <a:grpSpLocks/>
          </p:cNvGrpSpPr>
          <p:nvPr/>
        </p:nvGrpSpPr>
        <p:grpSpPr bwMode="auto">
          <a:xfrm>
            <a:off x="1413669" y="2078038"/>
            <a:ext cx="665560" cy="220662"/>
            <a:chOff x="322" y="890"/>
            <a:chExt cx="872" cy="339"/>
          </a:xfrm>
        </p:grpSpPr>
        <p:sp>
          <p:nvSpPr>
            <p:cNvPr id="41123" name="Rectangle 65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4" name="Rectangle 66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5" name="Rectangle 67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6" name="Rectangle 68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7" name="Rectangle 69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8" name="AutoShape 70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8" name="AutoShape 72"/>
          <p:cNvSpPr>
            <a:spLocks noChangeArrowheads="1"/>
          </p:cNvSpPr>
          <p:nvPr/>
        </p:nvSpPr>
        <p:spPr bwMode="auto">
          <a:xfrm>
            <a:off x="454025" y="1239838"/>
            <a:ext cx="2457583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69" name="Rectangle 73"/>
          <p:cNvSpPr>
            <a:spLocks noChangeArrowheads="1"/>
          </p:cNvSpPr>
          <p:nvPr/>
        </p:nvSpPr>
        <p:spPr bwMode="auto">
          <a:xfrm>
            <a:off x="2204773" y="2139951"/>
            <a:ext cx="180579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70" name="Freeform 74"/>
          <p:cNvSpPr>
            <a:spLocks/>
          </p:cNvSpPr>
          <p:nvPr/>
        </p:nvSpPr>
        <p:spPr bwMode="auto">
          <a:xfrm>
            <a:off x="1781705" y="1695451"/>
            <a:ext cx="519377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Line 95"/>
          <p:cNvSpPr>
            <a:spLocks noChangeShapeType="1"/>
          </p:cNvSpPr>
          <p:nvPr/>
        </p:nvSpPr>
        <p:spPr bwMode="auto">
          <a:xfrm flipH="1">
            <a:off x="2105026" y="2201863"/>
            <a:ext cx="25968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0972" name="Picture 96" descr="tv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0162" y="1355725"/>
            <a:ext cx="818621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73" name="Group 117"/>
          <p:cNvGrpSpPr>
            <a:grpSpLocks/>
          </p:cNvGrpSpPr>
          <p:nvPr/>
        </p:nvGrpSpPr>
        <p:grpSpPr bwMode="auto">
          <a:xfrm>
            <a:off x="2899569" y="1470025"/>
            <a:ext cx="921808" cy="527050"/>
            <a:chOff x="-490" y="1664"/>
            <a:chExt cx="1429" cy="842"/>
          </a:xfrm>
        </p:grpSpPr>
        <p:sp>
          <p:nvSpPr>
            <p:cNvPr id="41107" name="AutoShape 11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108" name="Group 116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109" name="Rectangle 99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0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111" name="Group 103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17" name="Rectangle 104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8" name="Rectangle 105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9" name="Rectangle 106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0" name="Rectangle 107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1" name="Rectangle 108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2" name="AutoShape 109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112" name="Picture 110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113" name="Rectangle 112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4" name="Freeform 113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Line 114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16" name="Picture 115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4" name="Group 118"/>
          <p:cNvGrpSpPr>
            <a:grpSpLocks/>
          </p:cNvGrpSpPr>
          <p:nvPr/>
        </p:nvGrpSpPr>
        <p:grpSpPr bwMode="auto">
          <a:xfrm>
            <a:off x="3876411" y="1463675"/>
            <a:ext cx="921808" cy="527050"/>
            <a:chOff x="-490" y="1664"/>
            <a:chExt cx="1429" cy="842"/>
          </a:xfrm>
        </p:grpSpPr>
        <p:sp>
          <p:nvSpPr>
            <p:cNvPr id="41091" name="AutoShape 119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92" name="Group 120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93" name="Rectangle 121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4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95" name="Group 123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01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2" name="Rectangle 125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3" name="Rectangle 126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4" name="Rectangle 127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5" name="Rectangle 128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6" name="AutoShape 129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96" name="Picture 130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97" name="Rectangle 131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8" name="Freeform 132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Line 133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00" name="Picture 134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5" name="Group 135"/>
          <p:cNvGrpSpPr>
            <a:grpSpLocks/>
          </p:cNvGrpSpPr>
          <p:nvPr/>
        </p:nvGrpSpPr>
        <p:grpSpPr bwMode="auto">
          <a:xfrm>
            <a:off x="2994158" y="2309813"/>
            <a:ext cx="921808" cy="527050"/>
            <a:chOff x="-490" y="1664"/>
            <a:chExt cx="1429" cy="842"/>
          </a:xfrm>
        </p:grpSpPr>
        <p:sp>
          <p:nvSpPr>
            <p:cNvPr id="41075" name="AutoShape 136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76" name="Group 137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77" name="Rectangle 138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78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79" name="Group 140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85" name="Rectangle 141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6" name="Rectangle 142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7" name="Rectangle 143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8" name="Rectangle 144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9" name="Rectangle 145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90" name="AutoShape 146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80" name="Picture 147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81" name="Rectangle 148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82" name="Freeform 149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Line 150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84" name="Picture 151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6" name="Group 152"/>
          <p:cNvGrpSpPr>
            <a:grpSpLocks/>
          </p:cNvGrpSpPr>
          <p:nvPr/>
        </p:nvGrpSpPr>
        <p:grpSpPr bwMode="auto">
          <a:xfrm>
            <a:off x="3933164" y="2319338"/>
            <a:ext cx="921808" cy="527050"/>
            <a:chOff x="-490" y="1664"/>
            <a:chExt cx="1429" cy="842"/>
          </a:xfrm>
        </p:grpSpPr>
        <p:sp>
          <p:nvSpPr>
            <p:cNvPr id="41059" name="AutoShape 153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60" name="Group 154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61" name="Rectangle 155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2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63" name="Group 157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69" name="Rectangle 158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0" name="Rectangle 159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1" name="Rectangle 160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2" name="Rectangle 161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3" name="Rectangle 162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4" name="AutoShape 163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64" name="Picture 164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65" name="Rectangle 165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6" name="Freeform 166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Line 167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68" name="Picture 168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7" name="Line 169"/>
          <p:cNvSpPr>
            <a:spLocks noChangeShapeType="1"/>
          </p:cNvSpPr>
          <p:nvPr/>
        </p:nvSpPr>
        <p:spPr bwMode="auto">
          <a:xfrm>
            <a:off x="2402550" y="2212975"/>
            <a:ext cx="399851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8" name="Group 170"/>
          <p:cNvGrpSpPr>
            <a:grpSpLocks/>
          </p:cNvGrpSpPr>
          <p:nvPr/>
        </p:nvGrpSpPr>
        <p:grpSpPr bwMode="auto">
          <a:xfrm>
            <a:off x="5112941" y="1471613"/>
            <a:ext cx="921808" cy="527050"/>
            <a:chOff x="-490" y="1664"/>
            <a:chExt cx="1429" cy="842"/>
          </a:xfrm>
        </p:grpSpPr>
        <p:sp>
          <p:nvSpPr>
            <p:cNvPr id="41043" name="AutoShape 17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44" name="Group 172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45" name="Rectangle 173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46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47" name="Group 175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53" name="Rectangle 176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4" name="Rectangle 177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5" name="Rectangle 178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6" name="Rectangle 179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7" name="Rectangle 180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8" name="AutoShape 181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48" name="Picture 182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49" name="Rectangle 183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50" name="Freeform 184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Line 185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52" name="Picture 186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9" name="Text Box 204"/>
          <p:cNvSpPr txBox="1">
            <a:spLocks noChangeArrowheads="1"/>
          </p:cNvSpPr>
          <p:nvPr/>
        </p:nvSpPr>
        <p:spPr bwMode="auto">
          <a:xfrm>
            <a:off x="4691592" y="1541463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40980" name="Line 205"/>
          <p:cNvSpPr>
            <a:spLocks noChangeShapeType="1"/>
          </p:cNvSpPr>
          <p:nvPr/>
        </p:nvSpPr>
        <p:spPr bwMode="auto">
          <a:xfrm flipH="1">
            <a:off x="3587486" y="1882776"/>
            <a:ext cx="344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1" name="Line 206"/>
          <p:cNvSpPr>
            <a:spLocks noChangeShapeType="1"/>
          </p:cNvSpPr>
          <p:nvPr/>
        </p:nvSpPr>
        <p:spPr bwMode="auto">
          <a:xfrm flipH="1">
            <a:off x="4567767" y="1882776"/>
            <a:ext cx="344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2" name="Line 207"/>
          <p:cNvSpPr>
            <a:spLocks noChangeShapeType="1"/>
          </p:cNvSpPr>
          <p:nvPr/>
        </p:nvSpPr>
        <p:spPr bwMode="auto">
          <a:xfrm flipH="1">
            <a:off x="5799138" y="1882776"/>
            <a:ext cx="344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3" name="Freeform 208"/>
          <p:cNvSpPr>
            <a:spLocks/>
          </p:cNvSpPr>
          <p:nvPr/>
        </p:nvSpPr>
        <p:spPr bwMode="auto">
          <a:xfrm>
            <a:off x="4660636" y="2219325"/>
            <a:ext cx="137583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4" name="Freeform 209"/>
          <p:cNvSpPr>
            <a:spLocks/>
          </p:cNvSpPr>
          <p:nvPr/>
        </p:nvSpPr>
        <p:spPr bwMode="auto">
          <a:xfrm>
            <a:off x="3721629" y="2212975"/>
            <a:ext cx="137583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Rectangle 44"/>
          <p:cNvSpPr>
            <a:spLocks noChangeArrowheads="1"/>
          </p:cNvSpPr>
          <p:nvPr/>
        </p:nvSpPr>
        <p:spPr bwMode="auto">
          <a:xfrm>
            <a:off x="6117300" y="1787525"/>
            <a:ext cx="103531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40986" name="Text Box 45"/>
          <p:cNvSpPr txBox="1">
            <a:spLocks noChangeArrowheads="1"/>
          </p:cNvSpPr>
          <p:nvPr/>
        </p:nvSpPr>
        <p:spPr bwMode="auto">
          <a:xfrm>
            <a:off x="5587604" y="1250951"/>
            <a:ext cx="208610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0987" name="Freeform 216"/>
          <p:cNvSpPr>
            <a:spLocks/>
          </p:cNvSpPr>
          <p:nvPr/>
        </p:nvSpPr>
        <p:spPr bwMode="auto">
          <a:xfrm>
            <a:off x="6395906" y="1970089"/>
            <a:ext cx="357717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17"/>
          <p:cNvSpPr>
            <a:spLocks/>
          </p:cNvSpPr>
          <p:nvPr/>
        </p:nvSpPr>
        <p:spPr bwMode="auto">
          <a:xfrm>
            <a:off x="6397626" y="1905000"/>
            <a:ext cx="397272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Line 218"/>
          <p:cNvSpPr>
            <a:spLocks noChangeShapeType="1"/>
          </p:cNvSpPr>
          <p:nvPr/>
        </p:nvSpPr>
        <p:spPr bwMode="auto">
          <a:xfrm flipH="1">
            <a:off x="6750184" y="2028826"/>
            <a:ext cx="3783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0" name="Line 219"/>
          <p:cNvSpPr>
            <a:spLocks noChangeShapeType="1"/>
          </p:cNvSpPr>
          <p:nvPr/>
        </p:nvSpPr>
        <p:spPr bwMode="auto">
          <a:xfrm>
            <a:off x="6426863" y="2200275"/>
            <a:ext cx="29064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Freeform 220"/>
          <p:cNvSpPr>
            <a:spLocks/>
          </p:cNvSpPr>
          <p:nvPr/>
        </p:nvSpPr>
        <p:spPr bwMode="auto">
          <a:xfrm>
            <a:off x="6419984" y="2024064"/>
            <a:ext cx="297523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2" name="Freeform 221"/>
          <p:cNvSpPr>
            <a:spLocks/>
          </p:cNvSpPr>
          <p:nvPr/>
        </p:nvSpPr>
        <p:spPr bwMode="auto">
          <a:xfrm flipV="1">
            <a:off x="6419984" y="2260600"/>
            <a:ext cx="297523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3" name="AutoShape 225"/>
          <p:cNvSpPr>
            <a:spLocks noChangeArrowheads="1"/>
          </p:cNvSpPr>
          <p:nvPr/>
        </p:nvSpPr>
        <p:spPr bwMode="auto">
          <a:xfrm>
            <a:off x="5965958" y="1524000"/>
            <a:ext cx="1307042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8" name="Group 37"/>
          <p:cNvGrpSpPr>
            <a:grpSpLocks/>
          </p:cNvGrpSpPr>
          <p:nvPr/>
        </p:nvGrpSpPr>
        <p:grpSpPr bwMode="auto">
          <a:xfrm>
            <a:off x="3702712" y="3186113"/>
            <a:ext cx="2213371" cy="958850"/>
            <a:chOff x="2505" y="826"/>
            <a:chExt cx="1287" cy="604"/>
          </a:xfrm>
        </p:grpSpPr>
        <p:sp>
          <p:nvSpPr>
            <p:cNvPr id="41039" name="Line 38"/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9"/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40"/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Line 41"/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42"/>
          <p:cNvGrpSpPr>
            <a:grpSpLocks/>
          </p:cNvGrpSpPr>
          <p:nvPr/>
        </p:nvGrpSpPr>
        <p:grpSpPr bwMode="auto">
          <a:xfrm>
            <a:off x="2933965" y="3343275"/>
            <a:ext cx="3262445" cy="2116138"/>
            <a:chOff x="2606" y="951"/>
            <a:chExt cx="1897" cy="1333"/>
          </a:xfrm>
        </p:grpSpPr>
        <p:sp>
          <p:nvSpPr>
            <p:cNvPr id="41009" name="Text Box 43"/>
            <p:cNvSpPr txBox="1">
              <a:spLocks noChangeArrowheads="1"/>
            </p:cNvSpPr>
            <p:nvPr/>
          </p:nvSpPr>
          <p:spPr bwMode="auto">
            <a:xfrm>
              <a:off x="3401" y="2071"/>
              <a:ext cx="61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600"/>
                <a:t>Channels</a:t>
              </a:r>
            </a:p>
          </p:txBody>
        </p:sp>
        <p:sp>
          <p:nvSpPr>
            <p:cNvPr id="41010" name="Line 44"/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Line 45"/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Text Box 46"/>
            <p:cNvSpPr txBox="1">
              <a:spLocks noChangeArrowheads="1"/>
            </p:cNvSpPr>
            <p:nvPr/>
          </p:nvSpPr>
          <p:spPr bwMode="auto">
            <a:xfrm>
              <a:off x="2984" y="1408"/>
              <a:ext cx="165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3" name="Line 47"/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Text Box 48"/>
            <p:cNvSpPr txBox="1">
              <a:spLocks noChangeArrowheads="1"/>
            </p:cNvSpPr>
            <p:nvPr/>
          </p:nvSpPr>
          <p:spPr bwMode="auto">
            <a:xfrm>
              <a:off x="3158" y="1408"/>
              <a:ext cx="165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5" name="Text Box 49"/>
            <p:cNvSpPr txBox="1">
              <a:spLocks noChangeArrowheads="1"/>
            </p:cNvSpPr>
            <p:nvPr/>
          </p:nvSpPr>
          <p:spPr bwMode="auto">
            <a:xfrm>
              <a:off x="3344" y="1408"/>
              <a:ext cx="165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6" name="Text Box 50"/>
            <p:cNvSpPr txBox="1">
              <a:spLocks noChangeArrowheads="1"/>
            </p:cNvSpPr>
            <p:nvPr/>
          </p:nvSpPr>
          <p:spPr bwMode="auto">
            <a:xfrm>
              <a:off x="3530" y="1408"/>
              <a:ext cx="165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7" name="Text Box 51"/>
            <p:cNvSpPr txBox="1">
              <a:spLocks noChangeArrowheads="1"/>
            </p:cNvSpPr>
            <p:nvPr/>
          </p:nvSpPr>
          <p:spPr bwMode="auto">
            <a:xfrm>
              <a:off x="3716" y="1408"/>
              <a:ext cx="165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8" name="Text Box 52"/>
            <p:cNvSpPr txBox="1">
              <a:spLocks noChangeArrowheads="1"/>
            </p:cNvSpPr>
            <p:nvPr/>
          </p:nvSpPr>
          <p:spPr bwMode="auto">
            <a:xfrm>
              <a:off x="3902" y="1408"/>
              <a:ext cx="165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9" name="Text Box 53"/>
            <p:cNvSpPr txBox="1">
              <a:spLocks noChangeArrowheads="1"/>
            </p:cNvSpPr>
            <p:nvPr/>
          </p:nvSpPr>
          <p:spPr bwMode="auto">
            <a:xfrm>
              <a:off x="4064" y="1402"/>
              <a:ext cx="161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0" name="Text Box 54"/>
            <p:cNvSpPr txBox="1">
              <a:spLocks noChangeArrowheads="1"/>
            </p:cNvSpPr>
            <p:nvPr/>
          </p:nvSpPr>
          <p:spPr bwMode="auto">
            <a:xfrm>
              <a:off x="4208" y="1402"/>
              <a:ext cx="161" cy="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1" name="Text Box 55"/>
            <p:cNvSpPr txBox="1">
              <a:spLocks noChangeArrowheads="1"/>
            </p:cNvSpPr>
            <p:nvPr/>
          </p:nvSpPr>
          <p:spPr bwMode="auto">
            <a:xfrm>
              <a:off x="4336" y="1114"/>
              <a:ext cx="165" cy="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C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N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R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L</a:t>
              </a:r>
            </a:p>
          </p:txBody>
        </p:sp>
        <p:sp>
          <p:nvSpPr>
            <p:cNvPr id="41022" name="Line 56"/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Line 57"/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Line 58"/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Line 59"/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Line 60"/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Line 61"/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Line 62"/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Text Box 63"/>
            <p:cNvSpPr txBox="1">
              <a:spLocks noChangeArrowheads="1"/>
            </p:cNvSpPr>
            <p:nvPr/>
          </p:nvSpPr>
          <p:spPr bwMode="auto">
            <a:xfrm>
              <a:off x="2991" y="1960"/>
              <a:ext cx="14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1</a:t>
              </a:r>
            </a:p>
          </p:txBody>
        </p:sp>
        <p:sp>
          <p:nvSpPr>
            <p:cNvPr id="41030" name="Text Box 64"/>
            <p:cNvSpPr txBox="1">
              <a:spLocks noChangeArrowheads="1"/>
            </p:cNvSpPr>
            <p:nvPr/>
          </p:nvSpPr>
          <p:spPr bwMode="auto">
            <a:xfrm>
              <a:off x="3159" y="1960"/>
              <a:ext cx="14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2</a:t>
              </a:r>
            </a:p>
          </p:txBody>
        </p:sp>
        <p:sp>
          <p:nvSpPr>
            <p:cNvPr id="41031" name="Text Box 65"/>
            <p:cNvSpPr txBox="1">
              <a:spLocks noChangeArrowheads="1"/>
            </p:cNvSpPr>
            <p:nvPr/>
          </p:nvSpPr>
          <p:spPr bwMode="auto">
            <a:xfrm>
              <a:off x="3351" y="1960"/>
              <a:ext cx="14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3</a:t>
              </a:r>
            </a:p>
          </p:txBody>
        </p:sp>
        <p:sp>
          <p:nvSpPr>
            <p:cNvPr id="41032" name="Text Box 66"/>
            <p:cNvSpPr txBox="1">
              <a:spLocks noChangeArrowheads="1"/>
            </p:cNvSpPr>
            <p:nvPr/>
          </p:nvSpPr>
          <p:spPr bwMode="auto">
            <a:xfrm>
              <a:off x="3523" y="1960"/>
              <a:ext cx="14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4</a:t>
              </a:r>
            </a:p>
          </p:txBody>
        </p:sp>
        <p:sp>
          <p:nvSpPr>
            <p:cNvPr id="41033" name="Text Box 67"/>
            <p:cNvSpPr txBox="1">
              <a:spLocks noChangeArrowheads="1"/>
            </p:cNvSpPr>
            <p:nvPr/>
          </p:nvSpPr>
          <p:spPr bwMode="auto">
            <a:xfrm>
              <a:off x="3711" y="1956"/>
              <a:ext cx="14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5</a:t>
              </a:r>
            </a:p>
          </p:txBody>
        </p:sp>
        <p:sp>
          <p:nvSpPr>
            <p:cNvPr id="41034" name="Text Box 68"/>
            <p:cNvSpPr txBox="1">
              <a:spLocks noChangeArrowheads="1"/>
            </p:cNvSpPr>
            <p:nvPr/>
          </p:nvSpPr>
          <p:spPr bwMode="auto">
            <a:xfrm>
              <a:off x="3899" y="1956"/>
              <a:ext cx="14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6</a:t>
              </a:r>
            </a:p>
          </p:txBody>
        </p:sp>
        <p:sp>
          <p:nvSpPr>
            <p:cNvPr id="41035" name="Text Box 69"/>
            <p:cNvSpPr txBox="1">
              <a:spLocks noChangeArrowheads="1"/>
            </p:cNvSpPr>
            <p:nvPr/>
          </p:nvSpPr>
          <p:spPr bwMode="auto">
            <a:xfrm>
              <a:off x="4063" y="1956"/>
              <a:ext cx="14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7</a:t>
              </a:r>
            </a:p>
          </p:txBody>
        </p:sp>
        <p:sp>
          <p:nvSpPr>
            <p:cNvPr id="41036" name="Text Box 70"/>
            <p:cNvSpPr txBox="1">
              <a:spLocks noChangeArrowheads="1"/>
            </p:cNvSpPr>
            <p:nvPr/>
          </p:nvSpPr>
          <p:spPr bwMode="auto">
            <a:xfrm>
              <a:off x="4211" y="1956"/>
              <a:ext cx="14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8</a:t>
              </a:r>
            </a:p>
          </p:txBody>
        </p:sp>
        <p:sp>
          <p:nvSpPr>
            <p:cNvPr id="41037" name="Text Box 71"/>
            <p:cNvSpPr txBox="1">
              <a:spLocks noChangeArrowheads="1"/>
            </p:cNvSpPr>
            <p:nvPr/>
          </p:nvSpPr>
          <p:spPr bwMode="auto">
            <a:xfrm>
              <a:off x="4355" y="1956"/>
              <a:ext cx="148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9</a:t>
              </a:r>
            </a:p>
          </p:txBody>
        </p:sp>
        <p:sp>
          <p:nvSpPr>
            <p:cNvPr id="41038" name="Freeform 72"/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73"/>
          <p:cNvGrpSpPr>
            <a:grpSpLocks/>
          </p:cNvGrpSpPr>
          <p:nvPr/>
        </p:nvGrpSpPr>
        <p:grpSpPr bwMode="auto">
          <a:xfrm flipV="1">
            <a:off x="1126465" y="2238376"/>
            <a:ext cx="1805781" cy="2062163"/>
            <a:chOff x="1511" y="1371"/>
            <a:chExt cx="1050" cy="1299"/>
          </a:xfrm>
        </p:grpSpPr>
        <p:grpSp>
          <p:nvGrpSpPr>
            <p:cNvPr id="41003" name="Group 74"/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41005" name="Rectangle 75"/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35596" name="Freeform 76"/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>
                  <a:defRPr/>
                </a:pPr>
                <a:endParaRPr lang="en-US" dirty="0">
                  <a:latin typeface="Times New Roman" pitchFamily="18" charset="0"/>
                  <a:ea typeface="+mn-ea"/>
                </a:endParaRPr>
              </a:p>
            </p:txBody>
          </p:sp>
          <p:sp>
            <p:nvSpPr>
              <p:cNvPr id="41007" name="Oval 77"/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41008" name="Line 78"/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04" name="Freeform 79"/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/>
            </a:p>
          </p:txBody>
        </p:sp>
      </p:grpSp>
      <p:sp>
        <p:nvSpPr>
          <p:cNvPr id="226628" name="Text Box 324"/>
          <p:cNvSpPr txBox="1">
            <a:spLocks noChangeArrowheads="1"/>
          </p:cNvSpPr>
          <p:nvPr/>
        </p:nvSpPr>
        <p:spPr bwMode="auto">
          <a:xfrm>
            <a:off x="853016" y="5545139"/>
            <a:ext cx="8384539" cy="72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 dirty="0">
                <a:solidFill>
                  <a:srgbClr val="CC0000"/>
                </a:solidFill>
                <a:latin typeface="Gill Sans MT" pitchFamily="34" charset="0"/>
              </a:rPr>
              <a:t>frequency division multiplexing (FDM):</a:t>
            </a:r>
            <a:r>
              <a:rPr lang="en-US" altLang="en-US" dirty="0">
                <a:latin typeface="Gill Sans MT" pitchFamily="34" charset="0"/>
              </a:rPr>
              <a:t> different channels transmitted</a:t>
            </a:r>
          </a:p>
          <a:p>
            <a:pPr>
              <a:lnSpc>
                <a:spcPct val="85000"/>
              </a:lnSpc>
            </a:pPr>
            <a:r>
              <a:rPr lang="en-US" altLang="en-US" dirty="0">
                <a:latin typeface="Gill Sans MT" pitchFamily="34" charset="0"/>
              </a:rPr>
              <a:t>in different frequency bands</a:t>
            </a:r>
          </a:p>
        </p:txBody>
      </p:sp>
      <p:pic>
        <p:nvPicPr>
          <p:cNvPr id="40998" name="Picture 325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0949" y="868363"/>
            <a:ext cx="644749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9" name="Group 326"/>
          <p:cNvGrpSpPr>
            <a:grpSpLocks/>
          </p:cNvGrpSpPr>
          <p:nvPr/>
        </p:nvGrpSpPr>
        <p:grpSpPr bwMode="auto">
          <a:xfrm>
            <a:off x="607087" y="1928813"/>
            <a:ext cx="660400" cy="609600"/>
            <a:chOff x="-44" y="1473"/>
            <a:chExt cx="981" cy="1105"/>
          </a:xfrm>
        </p:grpSpPr>
        <p:pic>
          <p:nvPicPr>
            <p:cNvPr id="41001" name="Picture 327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02" name="Freeform 32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10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90E5BB4-AF5D-4A40-96CE-152881D7A2F4}" type="slidenum">
              <a:rPr lang="en-US" altLang="en-US" sz="1200">
                <a:latin typeface="Tahoma" pitchFamily="34" charset="0"/>
              </a:rPr>
              <a:pPr/>
              <a:t>18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662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26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62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2"/>
          <p:cNvGrpSpPr>
            <a:grpSpLocks/>
          </p:cNvGrpSpPr>
          <p:nvPr/>
        </p:nvGrpSpPr>
        <p:grpSpPr bwMode="auto">
          <a:xfrm>
            <a:off x="5572125" y="2905125"/>
            <a:ext cx="2359554" cy="1147763"/>
            <a:chOff x="5143500" y="2905125"/>
            <a:chExt cx="2178050" cy="1147763"/>
          </a:xfrm>
        </p:grpSpPr>
        <p:grpSp>
          <p:nvGrpSpPr>
            <p:cNvPr id="42119" name="Group 128"/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2160" name="Freeform 129"/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Line 130"/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Line 131"/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3" name="Line 132"/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Line 133"/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Line 134"/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Line 135"/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67" name="Group 136"/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2197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8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9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200" name="Group 140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203" name="Freeform 141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204" name="Freeform 142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201" name="Line 143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2" name="Line 144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8" name="Group 145"/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2189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0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1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192" name="Group 149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95" name="Freeform 15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96" name="Freeform 15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93" name="Line 152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4" name="Line 153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9" name="Group 154"/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2181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82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83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184" name="Group 158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87" name="Freeform 15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8" name="Freeform 16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85" name="Line 161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6" name="Line 162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70" name="Group 163"/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2173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74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75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176" name="Group 167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79" name="Freeform 16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0" name="Freeform 16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77" name="Line 170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8" name="Line 171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2171" name="Line 172"/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Text Box 580"/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24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42120" name="Group 347"/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82" name="Oval 18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4" name="Oval 18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6" name="Freeform 18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7" name="Freeform 18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89" name="Straight Connector 188"/>
              <p:cNvCxnSpPr>
                <a:cxnSpLocks noChangeShapeType="1"/>
                <a:endCxn id="1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0" name="Straight Connector 18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1" name="Group 347"/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92" name="Oval 19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3" name="Rectangle 19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4" name="Oval 19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99" name="Straight Connector 198"/>
              <p:cNvCxnSpPr>
                <a:cxnSpLocks noChangeShapeType="1"/>
                <a:endCxn id="1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0" name="Straight Connector 19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2" name="Group 347"/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202" name="Oval 20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3" name="Rectangle 20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4" name="Oval 20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6" name="Freeform 20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7" name="Freeform 20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09" name="Straight Connector 208"/>
              <p:cNvCxnSpPr>
                <a:cxnSpLocks noChangeShapeType="1"/>
                <a:endCxn id="2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0" name="Straight Connector 20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3" name="Group 347"/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212" name="Oval 21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3" name="Rectangle 212"/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4" name="Oval 21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5" name="Freeform 214"/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6" name="Freeform 21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7" name="Freeform 21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8" name="Freeform 21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19" name="Straight Connector 218"/>
              <p:cNvCxnSpPr>
                <a:cxnSpLocks noChangeShapeType="1"/>
                <a:endCxn id="21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0" name="Straight Connector 21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1986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8999" y="2290763"/>
            <a:ext cx="3121422" cy="1422399"/>
            <a:chOff x="389" y="1443"/>
            <a:chExt cx="1815" cy="896"/>
          </a:xfrm>
        </p:grpSpPr>
        <p:sp>
          <p:nvSpPr>
            <p:cNvPr id="42117" name="Text Box 6"/>
            <p:cNvSpPr txBox="1">
              <a:spLocks noChangeArrowheads="1"/>
            </p:cNvSpPr>
            <p:nvPr/>
          </p:nvSpPr>
          <p:spPr bwMode="auto">
            <a:xfrm>
              <a:off x="389" y="1885"/>
              <a:ext cx="1815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data, TV transmitted at different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frequencies over </a:t>
              </a:r>
              <a:r>
                <a:rPr lang="en-US" altLang="en-US" sz="1600" i="1">
                  <a:solidFill>
                    <a:srgbClr val="CC0000"/>
                  </a:solidFill>
                </a:rPr>
                <a:t>shared </a:t>
              </a:r>
              <a:r>
                <a:rPr lang="en-US" altLang="en-US" sz="1600" i="1"/>
                <a:t>cable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distribution network</a:t>
              </a:r>
            </a:p>
          </p:txBody>
        </p:sp>
        <p:sp>
          <p:nvSpPr>
            <p:cNvPr id="42118" name="Line 7"/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Rectangle 9"/>
          <p:cNvSpPr>
            <a:spLocks noChangeArrowheads="1"/>
          </p:cNvSpPr>
          <p:nvPr/>
        </p:nvSpPr>
        <p:spPr bwMode="auto">
          <a:xfrm>
            <a:off x="711994" y="1651001"/>
            <a:ext cx="194336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1989" name="Line 7"/>
          <p:cNvSpPr>
            <a:spLocks noChangeShapeType="1"/>
          </p:cNvSpPr>
          <p:nvPr/>
        </p:nvSpPr>
        <p:spPr bwMode="auto">
          <a:xfrm flipV="1">
            <a:off x="1038755" y="2201864"/>
            <a:ext cx="39555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1990" name="Text Box 39"/>
          <p:cNvSpPr txBox="1">
            <a:spLocks noChangeArrowheads="1"/>
          </p:cNvSpPr>
          <p:nvPr/>
        </p:nvSpPr>
        <p:spPr bwMode="auto">
          <a:xfrm>
            <a:off x="1243310" y="2352675"/>
            <a:ext cx="780983" cy="437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1991" name="Text Box 41"/>
          <p:cNvSpPr txBox="1">
            <a:spLocks noChangeArrowheads="1"/>
          </p:cNvSpPr>
          <p:nvPr/>
        </p:nvSpPr>
        <p:spPr bwMode="auto">
          <a:xfrm>
            <a:off x="1963112" y="2354264"/>
            <a:ext cx="712054" cy="26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1992" name="Group 13"/>
          <p:cNvGrpSpPr>
            <a:grpSpLocks/>
          </p:cNvGrpSpPr>
          <p:nvPr/>
        </p:nvGrpSpPr>
        <p:grpSpPr bwMode="auto">
          <a:xfrm>
            <a:off x="1413669" y="2078038"/>
            <a:ext cx="665560" cy="220662"/>
            <a:chOff x="322" y="890"/>
            <a:chExt cx="872" cy="339"/>
          </a:xfrm>
        </p:grpSpPr>
        <p:sp>
          <p:nvSpPr>
            <p:cNvPr id="42111" name="Rectangle 14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2" name="Rectangle 15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3" name="Rectangle 16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4" name="Rectangle 17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5" name="Rectangle 18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6" name="AutoShape 19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1993" name="AutoShape 21"/>
          <p:cNvSpPr>
            <a:spLocks noChangeArrowheads="1"/>
          </p:cNvSpPr>
          <p:nvPr/>
        </p:nvSpPr>
        <p:spPr bwMode="auto">
          <a:xfrm>
            <a:off x="454025" y="1239838"/>
            <a:ext cx="2457583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1994" name="Rectangle 22"/>
          <p:cNvSpPr>
            <a:spLocks noChangeArrowheads="1"/>
          </p:cNvSpPr>
          <p:nvPr/>
        </p:nvSpPr>
        <p:spPr bwMode="auto">
          <a:xfrm>
            <a:off x="2204773" y="2139951"/>
            <a:ext cx="180579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1995" name="Freeform 23"/>
          <p:cNvSpPr>
            <a:spLocks/>
          </p:cNvSpPr>
          <p:nvPr/>
        </p:nvSpPr>
        <p:spPr bwMode="auto">
          <a:xfrm>
            <a:off x="1781705" y="1695451"/>
            <a:ext cx="519377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24"/>
          <p:cNvSpPr>
            <a:spLocks noChangeShapeType="1"/>
          </p:cNvSpPr>
          <p:nvPr/>
        </p:nvSpPr>
        <p:spPr bwMode="auto">
          <a:xfrm flipH="1">
            <a:off x="2105026" y="2201863"/>
            <a:ext cx="25968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1997" name="Picture 25" descr="tv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0162" y="1355725"/>
            <a:ext cx="818621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998" name="Group 26"/>
          <p:cNvGrpSpPr>
            <a:grpSpLocks/>
          </p:cNvGrpSpPr>
          <p:nvPr/>
        </p:nvGrpSpPr>
        <p:grpSpPr bwMode="auto">
          <a:xfrm>
            <a:off x="2899569" y="1470025"/>
            <a:ext cx="921808" cy="527050"/>
            <a:chOff x="-490" y="1664"/>
            <a:chExt cx="1429" cy="842"/>
          </a:xfrm>
        </p:grpSpPr>
        <p:sp>
          <p:nvSpPr>
            <p:cNvPr id="42095" name="AutoShape 27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96" name="Group 28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97" name="Rectangle 29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98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99" name="Group 31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105" name="Rectangle 32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6" name="Rectangle 33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7" name="Rectangle 34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8" name="Rectangle 35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9" name="Rectangle 36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10" name="AutoShape 37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100" name="Picture 38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101" name="Rectangle 39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102" name="Freeform 40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Line 41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104" name="Picture 42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999" name="Group 43"/>
          <p:cNvGrpSpPr>
            <a:grpSpLocks/>
          </p:cNvGrpSpPr>
          <p:nvPr/>
        </p:nvGrpSpPr>
        <p:grpSpPr bwMode="auto">
          <a:xfrm>
            <a:off x="3876411" y="1463675"/>
            <a:ext cx="921808" cy="527050"/>
            <a:chOff x="-490" y="1664"/>
            <a:chExt cx="1429" cy="842"/>
          </a:xfrm>
        </p:grpSpPr>
        <p:sp>
          <p:nvSpPr>
            <p:cNvPr id="42079" name="AutoShape 44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80" name="Group 45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81" name="Rectangle 46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2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83" name="Group 48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8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0" name="Rectangle 50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1" name="Rectangle 51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2" name="Rectangle 52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3" name="Rectangle 53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4" name="AutoShape 54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84" name="Picture 55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85" name="Rectangle 56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6" name="Freeform 57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7" name="Line 58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88" name="Picture 59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0" name="Group 60"/>
          <p:cNvGrpSpPr>
            <a:grpSpLocks/>
          </p:cNvGrpSpPr>
          <p:nvPr/>
        </p:nvGrpSpPr>
        <p:grpSpPr bwMode="auto">
          <a:xfrm>
            <a:off x="2994158" y="2309813"/>
            <a:ext cx="921808" cy="527050"/>
            <a:chOff x="-490" y="1664"/>
            <a:chExt cx="1429" cy="842"/>
          </a:xfrm>
        </p:grpSpPr>
        <p:sp>
          <p:nvSpPr>
            <p:cNvPr id="42063" name="AutoShape 6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64" name="Group 62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65" name="Rectangle 63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66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67" name="Group 65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73" name="Rectangle 66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4" name="Rectangle 67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5" name="Rectangle 68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6" name="Rectangle 69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7" name="Rectangle 70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8" name="AutoShape 71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68" name="Picture 72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69" name="Rectangle 73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70" name="Freeform 74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1" name="Line 75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72" name="Picture 76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1" name="Group 77"/>
          <p:cNvGrpSpPr>
            <a:grpSpLocks/>
          </p:cNvGrpSpPr>
          <p:nvPr/>
        </p:nvGrpSpPr>
        <p:grpSpPr bwMode="auto">
          <a:xfrm>
            <a:off x="3933164" y="2319338"/>
            <a:ext cx="921808" cy="527050"/>
            <a:chOff x="-490" y="1664"/>
            <a:chExt cx="1429" cy="842"/>
          </a:xfrm>
        </p:grpSpPr>
        <p:sp>
          <p:nvSpPr>
            <p:cNvPr id="42047" name="AutoShape 78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48" name="Group 79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49" name="Rectangle 80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0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51" name="Group 82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57" name="Rectangle 83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8" name="Rectangle 84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9" name="Rectangle 85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0" name="Rectangle 86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1" name="Rectangle 87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2" name="AutoShape 88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52" name="Picture 89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53" name="Rectangle 90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4" name="Freeform 91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5" name="Line 92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56" name="Picture 93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2" name="Line 94"/>
          <p:cNvSpPr>
            <a:spLocks noChangeShapeType="1"/>
          </p:cNvSpPr>
          <p:nvPr/>
        </p:nvSpPr>
        <p:spPr bwMode="auto">
          <a:xfrm>
            <a:off x="2402550" y="2212975"/>
            <a:ext cx="399851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3" name="Group 95"/>
          <p:cNvGrpSpPr>
            <a:grpSpLocks/>
          </p:cNvGrpSpPr>
          <p:nvPr/>
        </p:nvGrpSpPr>
        <p:grpSpPr bwMode="auto">
          <a:xfrm>
            <a:off x="5112941" y="1471613"/>
            <a:ext cx="921808" cy="527050"/>
            <a:chOff x="-490" y="1664"/>
            <a:chExt cx="1429" cy="842"/>
          </a:xfrm>
        </p:grpSpPr>
        <p:sp>
          <p:nvSpPr>
            <p:cNvPr id="42031" name="AutoShape 96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32" name="Group 97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33" name="Rectangle 98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4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35" name="Group 100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41" name="Rectangle 101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2" name="Rectangle 102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3" name="Rectangle 103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4" name="Rectangle 104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5" name="Rectangle 105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6" name="AutoShape 106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36" name="Picture 107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37" name="Rectangle 108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8" name="Freeform 109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9" name="Line 110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40" name="Picture 111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4" name="Text Box 112"/>
          <p:cNvSpPr txBox="1">
            <a:spLocks noChangeArrowheads="1"/>
          </p:cNvSpPr>
          <p:nvPr/>
        </p:nvSpPr>
        <p:spPr bwMode="auto">
          <a:xfrm>
            <a:off x="4691592" y="1541463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42005" name="Line 113"/>
          <p:cNvSpPr>
            <a:spLocks noChangeShapeType="1"/>
          </p:cNvSpPr>
          <p:nvPr/>
        </p:nvSpPr>
        <p:spPr bwMode="auto">
          <a:xfrm flipH="1">
            <a:off x="3587486" y="1882776"/>
            <a:ext cx="344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14"/>
          <p:cNvSpPr>
            <a:spLocks noChangeShapeType="1"/>
          </p:cNvSpPr>
          <p:nvPr/>
        </p:nvSpPr>
        <p:spPr bwMode="auto">
          <a:xfrm flipH="1">
            <a:off x="4567767" y="1882776"/>
            <a:ext cx="344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Line 115"/>
          <p:cNvSpPr>
            <a:spLocks noChangeShapeType="1"/>
          </p:cNvSpPr>
          <p:nvPr/>
        </p:nvSpPr>
        <p:spPr bwMode="auto">
          <a:xfrm flipH="1">
            <a:off x="5799138" y="1882776"/>
            <a:ext cx="3440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116"/>
          <p:cNvSpPr>
            <a:spLocks/>
          </p:cNvSpPr>
          <p:nvPr/>
        </p:nvSpPr>
        <p:spPr bwMode="auto">
          <a:xfrm>
            <a:off x="4660636" y="2219325"/>
            <a:ext cx="137583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Freeform 117"/>
          <p:cNvSpPr>
            <a:spLocks/>
          </p:cNvSpPr>
          <p:nvPr/>
        </p:nvSpPr>
        <p:spPr bwMode="auto">
          <a:xfrm>
            <a:off x="3721629" y="2212975"/>
            <a:ext cx="137583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0" name="Rectangle 44"/>
          <p:cNvSpPr>
            <a:spLocks noChangeArrowheads="1"/>
          </p:cNvSpPr>
          <p:nvPr/>
        </p:nvSpPr>
        <p:spPr bwMode="auto">
          <a:xfrm>
            <a:off x="6117300" y="1787525"/>
            <a:ext cx="103531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42011" name="Text Box 45"/>
          <p:cNvSpPr txBox="1">
            <a:spLocks noChangeArrowheads="1"/>
          </p:cNvSpPr>
          <p:nvPr/>
        </p:nvSpPr>
        <p:spPr bwMode="auto">
          <a:xfrm>
            <a:off x="5587604" y="1250951"/>
            <a:ext cx="208610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2012" name="Freeform 120"/>
          <p:cNvSpPr>
            <a:spLocks/>
          </p:cNvSpPr>
          <p:nvPr/>
        </p:nvSpPr>
        <p:spPr bwMode="auto">
          <a:xfrm>
            <a:off x="6395906" y="1970089"/>
            <a:ext cx="357717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121"/>
          <p:cNvSpPr>
            <a:spLocks/>
          </p:cNvSpPr>
          <p:nvPr/>
        </p:nvSpPr>
        <p:spPr bwMode="auto">
          <a:xfrm>
            <a:off x="6397626" y="1905000"/>
            <a:ext cx="397272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Line 122"/>
          <p:cNvSpPr>
            <a:spLocks noChangeShapeType="1"/>
          </p:cNvSpPr>
          <p:nvPr/>
        </p:nvSpPr>
        <p:spPr bwMode="auto">
          <a:xfrm flipH="1">
            <a:off x="6750184" y="2028826"/>
            <a:ext cx="3783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5" name="Line 123"/>
          <p:cNvSpPr>
            <a:spLocks noChangeShapeType="1"/>
          </p:cNvSpPr>
          <p:nvPr/>
        </p:nvSpPr>
        <p:spPr bwMode="auto">
          <a:xfrm>
            <a:off x="6426863" y="2200275"/>
            <a:ext cx="29064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6" name="Freeform 124"/>
          <p:cNvSpPr>
            <a:spLocks/>
          </p:cNvSpPr>
          <p:nvPr/>
        </p:nvSpPr>
        <p:spPr bwMode="auto">
          <a:xfrm>
            <a:off x="6419984" y="2024064"/>
            <a:ext cx="297523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7" name="Freeform 125"/>
          <p:cNvSpPr>
            <a:spLocks/>
          </p:cNvSpPr>
          <p:nvPr/>
        </p:nvSpPr>
        <p:spPr bwMode="auto">
          <a:xfrm flipV="1">
            <a:off x="6419984" y="2260600"/>
            <a:ext cx="297523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8" name="Text Box 126"/>
          <p:cNvSpPr txBox="1">
            <a:spLocks noChangeArrowheads="1"/>
          </p:cNvSpPr>
          <p:nvPr/>
        </p:nvSpPr>
        <p:spPr bwMode="auto">
          <a:xfrm>
            <a:off x="6187811" y="2449513"/>
            <a:ext cx="1030156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600"/>
              <a:t>CMTS</a:t>
            </a:r>
          </a:p>
        </p:txBody>
      </p:sp>
      <p:sp>
        <p:nvSpPr>
          <p:cNvPr id="42019" name="AutoShape 127"/>
          <p:cNvSpPr>
            <a:spLocks noChangeArrowheads="1"/>
          </p:cNvSpPr>
          <p:nvPr/>
        </p:nvSpPr>
        <p:spPr bwMode="auto">
          <a:xfrm>
            <a:off x="5965958" y="1524000"/>
            <a:ext cx="1307042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2020" name="Freeform 174"/>
          <p:cNvSpPr>
            <a:spLocks/>
          </p:cNvSpPr>
          <p:nvPr/>
        </p:nvSpPr>
        <p:spPr bwMode="auto">
          <a:xfrm>
            <a:off x="6772540" y="2193925"/>
            <a:ext cx="223573" cy="927100"/>
          </a:xfrm>
          <a:custGeom>
            <a:avLst/>
            <a:gdLst>
              <a:gd name="T0" fmla="*/ 0 w 130"/>
              <a:gd name="T1" fmla="*/ 0 h 584"/>
              <a:gd name="T2" fmla="*/ 2147483647 w 130"/>
              <a:gd name="T3" fmla="*/ 0 h 584"/>
              <a:gd name="T4" fmla="*/ 2147483647 w 130"/>
              <a:gd name="T5" fmla="*/ 2147483647 h 584"/>
              <a:gd name="T6" fmla="*/ 0 60000 65536"/>
              <a:gd name="T7" fmla="*/ 0 60000 65536"/>
              <a:gd name="T8" fmla="*/ 0 60000 65536"/>
              <a:gd name="T9" fmla="*/ 0 w 130"/>
              <a:gd name="T10" fmla="*/ 0 h 584"/>
              <a:gd name="T11" fmla="*/ 130 w 130"/>
              <a:gd name="T12" fmla="*/ 584 h 58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0" h="584">
                <a:moveTo>
                  <a:pt x="0" y="0"/>
                </a:moveTo>
                <a:lnTo>
                  <a:pt x="130" y="0"/>
                </a:lnTo>
                <a:lnTo>
                  <a:pt x="130" y="584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" name="Group 175"/>
          <p:cNvGrpSpPr>
            <a:grpSpLocks/>
          </p:cNvGrpSpPr>
          <p:nvPr/>
        </p:nvGrpSpPr>
        <p:grpSpPr bwMode="auto">
          <a:xfrm>
            <a:off x="6727825" y="2355850"/>
            <a:ext cx="2727590" cy="511175"/>
            <a:chOff x="3912" y="1484"/>
            <a:chExt cx="1586" cy="322"/>
          </a:xfrm>
        </p:grpSpPr>
        <p:sp>
          <p:nvSpPr>
            <p:cNvPr id="42029" name="Line 176"/>
            <p:cNvSpPr>
              <a:spLocks noChangeShapeType="1"/>
            </p:cNvSpPr>
            <p:nvPr/>
          </p:nvSpPr>
          <p:spPr bwMode="auto">
            <a:xfrm flipH="1" flipV="1">
              <a:off x="3912" y="1497"/>
              <a:ext cx="711" cy="9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Text Box 177"/>
            <p:cNvSpPr txBox="1">
              <a:spLocks noChangeArrowheads="1"/>
            </p:cNvSpPr>
            <p:nvPr/>
          </p:nvSpPr>
          <p:spPr bwMode="auto">
            <a:xfrm>
              <a:off x="4389" y="1484"/>
              <a:ext cx="1109" cy="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cable modem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termination system</a:t>
              </a:r>
            </a:p>
          </p:txBody>
        </p:sp>
      </p:grpSp>
      <p:sp>
        <p:nvSpPr>
          <p:cNvPr id="55334" name="Rectangle 3"/>
          <p:cNvSpPr>
            <a:spLocks noChangeArrowheads="1"/>
          </p:cNvSpPr>
          <p:nvPr/>
        </p:nvSpPr>
        <p:spPr bwMode="auto">
          <a:xfrm>
            <a:off x="404151" y="4246564"/>
            <a:ext cx="9101138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b="1" dirty="0">
                <a:latin typeface="Gill Sans MT" charset="0"/>
                <a:ea typeface="ＭＳ Ｐゴシック" charset="0"/>
                <a:cs typeface="ＭＳ Ｐゴシック" charset="0"/>
              </a:rPr>
              <a:t>asymmetric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: up to 30Mbps </a:t>
            </a:r>
            <a:r>
              <a:rPr lang="en-US" dirty="0">
                <a:solidFill>
                  <a:srgbClr val="0054FD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downstream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transmission rate, 2 Mbps </a:t>
            </a:r>
            <a:r>
              <a:rPr lang="en-US" dirty="0">
                <a:solidFill>
                  <a:srgbClr val="0054FD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upstream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transmission rate</a:t>
            </a:r>
          </a:p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homes </a:t>
            </a: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share access network</a:t>
            </a: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unlike DSL, which has dedicated access to central office</a:t>
            </a:r>
          </a:p>
          <a:p>
            <a:pPr marL="742950" lvl="1" indent="-28575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None/>
              <a:defRPr/>
            </a:pPr>
            <a:endParaRPr lang="en-US" sz="2000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42024" name="Picture 180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9307" y="868363"/>
            <a:ext cx="6387306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2025" name="Group 181"/>
          <p:cNvGrpSpPr>
            <a:grpSpLocks/>
          </p:cNvGrpSpPr>
          <p:nvPr/>
        </p:nvGrpSpPr>
        <p:grpSpPr bwMode="auto">
          <a:xfrm>
            <a:off x="607087" y="1928813"/>
            <a:ext cx="660400" cy="609600"/>
            <a:chOff x="-44" y="1473"/>
            <a:chExt cx="981" cy="1105"/>
          </a:xfrm>
        </p:grpSpPr>
        <p:pic>
          <p:nvPicPr>
            <p:cNvPr id="42027" name="Picture 182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28" name="Freeform 18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20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9E24F8BE-4E34-4872-869D-03C29EEE8165}" type="slidenum">
              <a:rPr lang="en-US" altLang="en-US" sz="1200">
                <a:latin typeface="Tahoma" pitchFamily="34" charset="0"/>
              </a:rPr>
              <a:pPr/>
              <a:t>19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3" name="Title 41">
            <a:extLst>
              <a:ext uri="{FF2B5EF4-FFF2-40B4-BE49-F238E27FC236}">
                <a16:creationId xmlns:a16="http://schemas.microsoft.com/office/drawing/2014/main" id="{BCD70426-608E-1FA9-D865-267CA24FC309}"/>
              </a:ext>
            </a:extLst>
          </p:cNvPr>
          <p:cNvSpPr>
            <a:spLocks/>
          </p:cNvSpPr>
          <p:nvPr/>
        </p:nvSpPr>
        <p:spPr bwMode="auto">
          <a:xfrm>
            <a:off x="412750" y="239714"/>
            <a:ext cx="9097010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Gill Sans MT" pitchFamily="34" charset="0"/>
              </a:rPr>
              <a:t>Access network: </a:t>
            </a:r>
            <a:r>
              <a:rPr lang="en-US" altLang="en-US" sz="3600" dirty="0">
                <a:solidFill>
                  <a:srgbClr val="0054FD"/>
                </a:solidFill>
                <a:latin typeface="Gill Sans MT" pitchFamily="34" charset="0"/>
              </a:rPr>
              <a:t>cable network</a:t>
            </a:r>
          </a:p>
        </p:txBody>
      </p:sp>
    </p:spTree>
    <p:extLst>
      <p:ext uri="{BB962C8B-B14F-4D97-AF65-F5344CB8AC3E}">
        <p14:creationId xmlns:p14="http://schemas.microsoft.com/office/powerpoint/2010/main" val="188094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GB" dirty="0"/>
              <a:t>Syllabus &amp; Text-books</a:t>
            </a:r>
          </a:p>
        </p:txBody>
      </p:sp>
      <p:sp>
        <p:nvSpPr>
          <p:cNvPr id="66563" name="Content Placeholder 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96900" indent="-514350">
              <a:buFont typeface="Gill Sans MT" pitchFamily="34" charset="0"/>
              <a:buAutoNum type="arabicParenR"/>
            </a:pPr>
            <a:r>
              <a:rPr lang="en-GB" altLang="en-US" sz="1800" dirty="0"/>
              <a:t>Andrew S. Tanenbaum , David J. </a:t>
            </a:r>
            <a:r>
              <a:rPr lang="en-GB" altLang="en-US" sz="1800" dirty="0" err="1"/>
              <a:t>Wetherall</a:t>
            </a:r>
            <a:r>
              <a:rPr lang="en-GB" altLang="en-US" sz="1800" dirty="0"/>
              <a:t>, </a:t>
            </a:r>
            <a:r>
              <a:rPr lang="en-GB" altLang="en-US" sz="1800" i="1" dirty="0"/>
              <a:t>Computer Networks</a:t>
            </a:r>
            <a:r>
              <a:rPr lang="en-GB" altLang="en-US" sz="1800" dirty="0"/>
              <a:t>, Prentice Hall, 5</a:t>
            </a:r>
            <a:r>
              <a:rPr lang="en-GB" altLang="en-US" sz="1800" baseline="30000" dirty="0"/>
              <a:t>th</a:t>
            </a:r>
            <a:r>
              <a:rPr lang="en-GB" altLang="en-US" sz="1800" dirty="0"/>
              <a:t> Edition, 2010.</a:t>
            </a:r>
          </a:p>
          <a:p>
            <a:pPr marL="596900" indent="-514350">
              <a:buFont typeface="Gill Sans MT" pitchFamily="34" charset="0"/>
              <a:buAutoNum type="arabicParenR"/>
            </a:pPr>
            <a:r>
              <a:rPr lang="en-GB" altLang="en-US" sz="1800" dirty="0"/>
              <a:t>Jim Kurose, Keith Ross, </a:t>
            </a:r>
            <a:r>
              <a:rPr lang="en-US" altLang="en-US" sz="1800" i="1" dirty="0"/>
              <a:t>Computer Networking: A Top Down Approach</a:t>
            </a:r>
            <a:r>
              <a:rPr lang="en-US" altLang="en-US" sz="1800" dirty="0"/>
              <a:t>, 7th edition Pearson/Addison Wesley, April 2016.</a:t>
            </a:r>
          </a:p>
          <a:p>
            <a:pPr marL="596900" indent="-514350">
              <a:buFont typeface="Gill Sans MT" pitchFamily="34" charset="0"/>
              <a:buAutoNum type="arabicParenR"/>
            </a:pPr>
            <a:r>
              <a:rPr lang="en-GB" altLang="en-US" sz="1800" dirty="0"/>
              <a:t>William Stallings</a:t>
            </a:r>
            <a:r>
              <a:rPr lang="en-GB" altLang="en-US" sz="1800" b="1" dirty="0"/>
              <a:t>, </a:t>
            </a:r>
            <a:r>
              <a:rPr lang="en-GB" altLang="en-US" sz="1800" i="1" dirty="0"/>
              <a:t>Data and Computer Communications</a:t>
            </a:r>
            <a:r>
              <a:rPr lang="en-GB" altLang="en-US" sz="1800" dirty="0"/>
              <a:t>, Pearson Education, Inc., 10</a:t>
            </a:r>
            <a:r>
              <a:rPr lang="en-GB" altLang="en-US" sz="1800" baseline="30000" dirty="0"/>
              <a:t>th</a:t>
            </a:r>
            <a:r>
              <a:rPr lang="en-GB" altLang="en-US" sz="1800" dirty="0"/>
              <a:t> Edition, 2014</a:t>
            </a:r>
          </a:p>
          <a:p>
            <a:pPr marL="596900" indent="-514350">
              <a:buFont typeface="Gill Sans MT" pitchFamily="34" charset="0"/>
              <a:buAutoNum type="arabicParenR"/>
            </a:pPr>
            <a:endParaRPr lang="en-US" altLang="en-US" sz="1800" dirty="0"/>
          </a:p>
          <a:p>
            <a:pPr marL="596900" indent="-514350">
              <a:buFont typeface="Gill Sans MT" pitchFamily="34" charset="0"/>
              <a:buAutoNum type="arabicParenR"/>
            </a:pPr>
            <a:endParaRPr lang="en-GB" altLang="en-US" sz="240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99A53081-C4A2-4781-B956-C04111172CE1}" type="slidenum">
              <a:rPr lang="en-US" altLang="en-US" smtClean="0"/>
              <a:pPr>
                <a:defRPr/>
              </a:pPr>
              <a:t>2</a:t>
            </a:fld>
            <a:endParaRPr lang="en-US" altLang="en-US"/>
          </a:p>
        </p:txBody>
      </p:sp>
      <p:pic>
        <p:nvPicPr>
          <p:cNvPr id="6656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652" y="3769044"/>
            <a:ext cx="2144066" cy="25873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56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3520" y="3769044"/>
            <a:ext cx="2170679" cy="26291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1" descr="kurose7e_cover_small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5038" y="3769044"/>
            <a:ext cx="2118775" cy="2620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1096037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43010" name="Title 41"/>
          <p:cNvSpPr>
            <a:spLocks/>
          </p:cNvSpPr>
          <p:nvPr/>
        </p:nvSpPr>
        <p:spPr bwMode="auto">
          <a:xfrm>
            <a:off x="2020533" y="263528"/>
            <a:ext cx="6836172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latin typeface="Gill Sans MT" pitchFamily="34" charset="0"/>
              </a:rPr>
              <a:t>Access network: </a:t>
            </a:r>
            <a:r>
              <a:rPr lang="en-US" altLang="en-US" sz="3600" dirty="0">
                <a:solidFill>
                  <a:srgbClr val="0054FD"/>
                </a:solidFill>
                <a:latin typeface="Gill Sans MT" pitchFamily="34" charset="0"/>
              </a:rPr>
              <a:t>home network</a:t>
            </a:r>
          </a:p>
        </p:txBody>
      </p:sp>
      <p:pic>
        <p:nvPicPr>
          <p:cNvPr id="43011" name="Picture 8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165" y="892177"/>
            <a:ext cx="6550686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AutoShape 99"/>
          <p:cNvSpPr>
            <a:spLocks noChangeArrowheads="1"/>
          </p:cNvSpPr>
          <p:nvPr/>
        </p:nvSpPr>
        <p:spPr bwMode="auto">
          <a:xfrm>
            <a:off x="816902" y="1158875"/>
            <a:ext cx="6120738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89" name="Text Box 26"/>
          <p:cNvSpPr txBox="1">
            <a:spLocks noChangeArrowheads="1"/>
          </p:cNvSpPr>
          <p:nvPr/>
        </p:nvSpPr>
        <p:spPr bwMode="auto">
          <a:xfrm>
            <a:off x="6397625" y="3178175"/>
            <a:ext cx="313862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to/from headend or central office</a:t>
            </a:r>
          </a:p>
        </p:txBody>
      </p:sp>
      <p:sp>
        <p:nvSpPr>
          <p:cNvPr id="43014" name="Rectangle 87"/>
          <p:cNvSpPr>
            <a:spLocks noChangeArrowheads="1"/>
          </p:cNvSpPr>
          <p:nvPr/>
        </p:nvSpPr>
        <p:spPr bwMode="auto">
          <a:xfrm>
            <a:off x="1288124" y="1912939"/>
            <a:ext cx="5180013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43015" name="Group 105"/>
          <p:cNvGrpSpPr>
            <a:grpSpLocks/>
          </p:cNvGrpSpPr>
          <p:nvPr/>
        </p:nvGrpSpPr>
        <p:grpSpPr bwMode="auto">
          <a:xfrm>
            <a:off x="4645159" y="3252788"/>
            <a:ext cx="3250406" cy="361950"/>
            <a:chOff x="2434" y="2109"/>
            <a:chExt cx="1890" cy="228"/>
          </a:xfrm>
        </p:grpSpPr>
        <p:grpSp>
          <p:nvGrpSpPr>
            <p:cNvPr id="43095" name="Group 91"/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/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099" name="Rectangle 93"/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0" name="Rectangle 94"/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1" name="Rectangle 95"/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2" name="Rectangle 96"/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3" name="AutoShape 97"/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/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/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/>
          <p:cNvGrpSpPr>
            <a:grpSpLocks/>
          </p:cNvGrpSpPr>
          <p:nvPr/>
        </p:nvGrpSpPr>
        <p:grpSpPr bwMode="auto">
          <a:xfrm>
            <a:off x="3546211" y="3227388"/>
            <a:ext cx="1153981" cy="455612"/>
            <a:chOff x="2356" y="1300"/>
            <a:chExt cx="555" cy="194"/>
          </a:xfrm>
        </p:grpSpPr>
        <p:sp>
          <p:nvSpPr>
            <p:cNvPr id="4308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308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308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43090" name="Group 11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/>
          <p:cNvSpPr>
            <a:spLocks noChangeShapeType="1"/>
          </p:cNvSpPr>
          <p:nvPr/>
        </p:nvSpPr>
        <p:spPr bwMode="auto">
          <a:xfrm flipH="1">
            <a:off x="2638161" y="3463925"/>
            <a:ext cx="89085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/>
          <p:cNvGrpSpPr>
            <a:grpSpLocks/>
          </p:cNvGrpSpPr>
          <p:nvPr/>
        </p:nvGrpSpPr>
        <p:grpSpPr bwMode="auto">
          <a:xfrm>
            <a:off x="1965723" y="2884489"/>
            <a:ext cx="1157419" cy="820737"/>
            <a:chOff x="2967" y="478"/>
            <a:chExt cx="788" cy="625"/>
          </a:xfrm>
        </p:grpSpPr>
        <p:pic>
          <p:nvPicPr>
            <p:cNvPr id="43085" name="Picture 120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/>
          <p:cNvSpPr>
            <a:spLocks noChangeShapeType="1"/>
          </p:cNvSpPr>
          <p:nvPr/>
        </p:nvSpPr>
        <p:spPr bwMode="auto">
          <a:xfrm flipH="1" flipV="1">
            <a:off x="4069027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5769902" y="3703639"/>
            <a:ext cx="2737908" cy="1265237"/>
            <a:chOff x="3355" y="2333"/>
            <a:chExt cx="1592" cy="797"/>
          </a:xfrm>
        </p:grpSpPr>
        <p:sp>
          <p:nvSpPr>
            <p:cNvPr id="43083" name="Text Box 39"/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cable or DSL modem</a:t>
              </a:r>
            </a:p>
          </p:txBody>
        </p:sp>
        <p:sp>
          <p:nvSpPr>
            <p:cNvPr id="43084" name="Line 129"/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/>
          <p:cNvGrpSpPr>
            <a:grpSpLocks/>
          </p:cNvGrpSpPr>
          <p:nvPr/>
        </p:nvGrpSpPr>
        <p:grpSpPr bwMode="auto">
          <a:xfrm>
            <a:off x="4399227" y="3695700"/>
            <a:ext cx="2810140" cy="1778000"/>
            <a:chOff x="2558" y="2328"/>
            <a:chExt cx="1634" cy="1120"/>
          </a:xfrm>
        </p:grpSpPr>
        <p:sp>
          <p:nvSpPr>
            <p:cNvPr id="43081" name="Text Box 39"/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router, firewall, NAT</a:t>
              </a:r>
            </a:p>
          </p:txBody>
        </p:sp>
        <p:sp>
          <p:nvSpPr>
            <p:cNvPr id="43082" name="Line 133"/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3905647" y="4576763"/>
            <a:ext cx="3171296" cy="1403350"/>
            <a:chOff x="2062" y="2532"/>
            <a:chExt cx="1844" cy="1220"/>
          </a:xfrm>
        </p:grpSpPr>
        <p:sp>
          <p:nvSpPr>
            <p:cNvPr id="43079" name="Line 134"/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/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wired Ethernet (1 Gbps)</a:t>
              </a:r>
            </a:p>
          </p:txBody>
        </p:sp>
      </p:grpSp>
      <p:grpSp>
        <p:nvGrpSpPr>
          <p:cNvPr id="10" name="Group 140"/>
          <p:cNvGrpSpPr>
            <a:grpSpLocks/>
          </p:cNvGrpSpPr>
          <p:nvPr/>
        </p:nvGrpSpPr>
        <p:grpSpPr bwMode="auto">
          <a:xfrm>
            <a:off x="459185" y="3725862"/>
            <a:ext cx="2130821" cy="2047874"/>
            <a:chOff x="267" y="2347"/>
            <a:chExt cx="1239" cy="1290"/>
          </a:xfrm>
        </p:grpSpPr>
        <p:sp>
          <p:nvSpPr>
            <p:cNvPr id="43077" name="Line 136"/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/>
            <p:cNvSpPr txBox="1">
              <a:spLocks noChangeArrowheads="1"/>
            </p:cNvSpPr>
            <p:nvPr/>
          </p:nvSpPr>
          <p:spPr bwMode="auto">
            <a:xfrm>
              <a:off x="267" y="3300"/>
              <a:ext cx="1239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1800"/>
                <a:t>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1800"/>
                <a:t>point (54 Mbps)</a:t>
              </a:r>
            </a:p>
          </p:txBody>
        </p:sp>
      </p:grpSp>
      <p:sp>
        <p:nvSpPr>
          <p:cNvPr id="11406" name="Text Box 142"/>
          <p:cNvSpPr txBox="1">
            <a:spLocks noChangeArrowheads="1"/>
          </p:cNvSpPr>
          <p:nvPr/>
        </p:nvSpPr>
        <p:spPr bwMode="auto">
          <a:xfrm>
            <a:off x="1207196" y="1303339"/>
            <a:ext cx="111280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/>
            <a:r>
              <a:rPr lang="en-US" altLang="en-US" sz="2000"/>
              <a:t>wireless</a:t>
            </a:r>
          </a:p>
          <a:p>
            <a:pPr algn="r"/>
            <a:r>
              <a:rPr lang="en-US" altLang="en-US" sz="2000"/>
              <a:t>devices</a:t>
            </a:r>
          </a:p>
        </p:txBody>
      </p:sp>
      <p:grpSp>
        <p:nvGrpSpPr>
          <p:cNvPr id="43025" name="Group 143"/>
          <p:cNvGrpSpPr>
            <a:grpSpLocks/>
          </p:cNvGrpSpPr>
          <p:nvPr/>
        </p:nvGrpSpPr>
        <p:grpSpPr bwMode="auto">
          <a:xfrm>
            <a:off x="1499659" y="1954214"/>
            <a:ext cx="794544" cy="758825"/>
            <a:chOff x="2751" y="1851"/>
            <a:chExt cx="462" cy="478"/>
          </a:xfrm>
        </p:grpSpPr>
        <p:pic>
          <p:nvPicPr>
            <p:cNvPr id="43075" name="Picture 144" descr="iphone_stylized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/>
          <p:cNvSpPr>
            <a:spLocks noChangeShapeType="1"/>
          </p:cNvSpPr>
          <p:nvPr/>
        </p:nvSpPr>
        <p:spPr bwMode="auto">
          <a:xfrm>
            <a:off x="3986477" y="3679825"/>
            <a:ext cx="13758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/>
          <p:cNvSpPr>
            <a:spLocks noChangeArrowheads="1"/>
          </p:cNvSpPr>
          <p:nvPr/>
        </p:nvSpPr>
        <p:spPr bwMode="auto">
          <a:xfrm>
            <a:off x="1387873" y="2801939"/>
            <a:ext cx="3639079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2" name="Group 150"/>
          <p:cNvGrpSpPr>
            <a:grpSpLocks/>
          </p:cNvGrpSpPr>
          <p:nvPr/>
        </p:nvGrpSpPr>
        <p:grpSpPr bwMode="auto">
          <a:xfrm>
            <a:off x="268288" y="3532188"/>
            <a:ext cx="1645842" cy="720725"/>
            <a:chOff x="156" y="2225"/>
            <a:chExt cx="957" cy="454"/>
          </a:xfrm>
        </p:grpSpPr>
        <p:sp>
          <p:nvSpPr>
            <p:cNvPr id="43073" name="Text Box 148"/>
            <p:cNvSpPr txBox="1">
              <a:spLocks noChangeArrowheads="1"/>
            </p:cNvSpPr>
            <p:nvPr/>
          </p:nvSpPr>
          <p:spPr bwMode="auto">
            <a:xfrm>
              <a:off x="156" y="2357"/>
              <a:ext cx="957" cy="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/>
                <a:t>in single box</a:t>
              </a:r>
            </a:p>
          </p:txBody>
        </p:sp>
        <p:sp>
          <p:nvSpPr>
            <p:cNvPr id="43074" name="Line 149"/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/>
          <p:cNvGrpSpPr>
            <a:grpSpLocks/>
          </p:cNvGrpSpPr>
          <p:nvPr/>
        </p:nvGrpSpPr>
        <p:grpSpPr bwMode="auto">
          <a:xfrm>
            <a:off x="2577969" y="1566863"/>
            <a:ext cx="1033594" cy="1027112"/>
            <a:chOff x="877" y="1008"/>
            <a:chExt cx="2747" cy="2591"/>
          </a:xfrm>
        </p:grpSpPr>
        <p:pic>
          <p:nvPicPr>
            <p:cNvPr id="43050" name="Picture 152" descr="antenna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/>
          <p:cNvGrpSpPr>
            <a:grpSpLocks/>
          </p:cNvGrpSpPr>
          <p:nvPr/>
        </p:nvGrpSpPr>
        <p:grpSpPr bwMode="auto">
          <a:xfrm>
            <a:off x="3412066" y="2032001"/>
            <a:ext cx="1217613" cy="862013"/>
            <a:chOff x="-44" y="1473"/>
            <a:chExt cx="981" cy="1105"/>
          </a:xfrm>
        </p:grpSpPr>
        <p:pic>
          <p:nvPicPr>
            <p:cNvPr id="43048" name="Picture 176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/>
          <p:cNvGrpSpPr>
            <a:grpSpLocks/>
          </p:cNvGrpSpPr>
          <p:nvPr/>
        </p:nvGrpSpPr>
        <p:grpSpPr bwMode="auto">
          <a:xfrm>
            <a:off x="3348435" y="3838575"/>
            <a:ext cx="920088" cy="712788"/>
            <a:chOff x="-44" y="1473"/>
            <a:chExt cx="981" cy="1105"/>
          </a:xfrm>
        </p:grpSpPr>
        <p:pic>
          <p:nvPicPr>
            <p:cNvPr id="43046" name="Picture 179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303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F9CA3ED-0705-4886-8DFE-84FCA5A9011F}" type="slidenum">
              <a:rPr lang="en-US" altLang="en-US" sz="1200">
                <a:latin typeface="Tahoma" pitchFamily="34" charset="0"/>
              </a:rPr>
              <a:pPr/>
              <a:t>20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3033" name="Group 98"/>
          <p:cNvGrpSpPr>
            <a:grpSpLocks/>
          </p:cNvGrpSpPr>
          <p:nvPr/>
        </p:nvGrpSpPr>
        <p:grpSpPr bwMode="auto">
          <a:xfrm>
            <a:off x="4860131" y="1708150"/>
            <a:ext cx="1038754" cy="1276350"/>
            <a:chOff x="5806938" y="3011924"/>
            <a:chExt cx="347997" cy="396620"/>
          </a:xfrm>
        </p:grpSpPr>
        <p:pic>
          <p:nvPicPr>
            <p:cNvPr id="43044" name="Picture 101" descr="fridge2.png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/>
          <p:cNvGrpSpPr>
            <a:grpSpLocks/>
          </p:cNvGrpSpPr>
          <p:nvPr/>
        </p:nvGrpSpPr>
        <p:grpSpPr bwMode="auto">
          <a:xfrm>
            <a:off x="3506656" y="3187700"/>
            <a:ext cx="1207294" cy="541338"/>
            <a:chOff x="1871277" y="1576300"/>
            <a:chExt cx="1128371" cy="437861"/>
          </a:xfrm>
        </p:grpSpPr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5" name="Straight Connector 94"/>
            <p:cNvCxnSpPr>
              <a:cxnSpLocks noChangeShapeType="1"/>
              <a:endCxn id="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6" name="Straight Connector 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79407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9" grpId="0"/>
      <p:bldP spid="11406" grpId="0"/>
      <p:bldP spid="1141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45058" name="Title 50"/>
          <p:cNvSpPr>
            <a:spLocks noGrp="1"/>
          </p:cNvSpPr>
          <p:nvPr>
            <p:ph type="title" idx="4294967295"/>
          </p:nvPr>
        </p:nvSpPr>
        <p:spPr>
          <a:xfrm>
            <a:off x="768896" y="339728"/>
            <a:ext cx="9015148" cy="765175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pitchFamily="34" charset="-128"/>
              </a:rPr>
              <a:t>Enterprise access networks (Ethernet)</a:t>
            </a:r>
          </a:p>
        </p:txBody>
      </p:sp>
      <p:sp>
        <p:nvSpPr>
          <p:cNvPr id="58371" name="Content Placeholder 52"/>
          <p:cNvSpPr>
            <a:spLocks noGrp="1"/>
          </p:cNvSpPr>
          <p:nvPr>
            <p:ph idx="4294967295"/>
          </p:nvPr>
        </p:nvSpPr>
        <p:spPr>
          <a:xfrm>
            <a:off x="493581" y="4783138"/>
            <a:ext cx="8714184" cy="1414462"/>
          </a:xfrm>
        </p:spPr>
        <p:txBody>
          <a:bodyPr>
            <a:normAutofit lnSpcReduction="10000"/>
          </a:bodyPr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typically used in companies, universities, etc.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45060" name="Line 2"/>
          <p:cNvSpPr>
            <a:spLocks noChangeShapeType="1"/>
          </p:cNvSpPr>
          <p:nvPr/>
        </p:nvSpPr>
        <p:spPr bwMode="auto">
          <a:xfrm>
            <a:off x="2402550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/>
          <p:cNvSpPr>
            <a:spLocks noChangeShapeType="1"/>
          </p:cNvSpPr>
          <p:nvPr/>
        </p:nvSpPr>
        <p:spPr bwMode="auto">
          <a:xfrm>
            <a:off x="2856575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/>
          <p:cNvSpPr>
            <a:spLocks noChangeShapeType="1"/>
          </p:cNvSpPr>
          <p:nvPr/>
        </p:nvSpPr>
        <p:spPr bwMode="auto">
          <a:xfrm flipH="1">
            <a:off x="1749029" y="3167063"/>
            <a:ext cx="7549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/>
          <p:cNvGrpSpPr>
            <a:grpSpLocks/>
          </p:cNvGrpSpPr>
          <p:nvPr/>
        </p:nvGrpSpPr>
        <p:grpSpPr bwMode="auto">
          <a:xfrm>
            <a:off x="2184136" y="2873375"/>
            <a:ext cx="1140222" cy="355600"/>
            <a:chOff x="4410" y="1365"/>
            <a:chExt cx="663" cy="224"/>
          </a:xfrm>
        </p:grpSpPr>
        <p:sp>
          <p:nvSpPr>
            <p:cNvPr id="45261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2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3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/>
          <p:cNvSpPr>
            <a:spLocks noChangeShapeType="1"/>
          </p:cNvSpPr>
          <p:nvPr/>
        </p:nvSpPr>
        <p:spPr bwMode="auto">
          <a:xfrm flipH="1">
            <a:off x="1200415" y="2946400"/>
            <a:ext cx="1150541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/>
          <p:cNvSpPr>
            <a:spLocks noChangeShapeType="1"/>
          </p:cNvSpPr>
          <p:nvPr/>
        </p:nvSpPr>
        <p:spPr bwMode="auto">
          <a:xfrm flipV="1">
            <a:off x="2588287" y="2328864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/>
          <p:cNvGrpSpPr>
            <a:grpSpLocks/>
          </p:cNvGrpSpPr>
          <p:nvPr/>
        </p:nvGrpSpPr>
        <p:grpSpPr bwMode="auto">
          <a:xfrm>
            <a:off x="2263247" y="1876426"/>
            <a:ext cx="945885" cy="627063"/>
            <a:chOff x="2967" y="478"/>
            <a:chExt cx="788" cy="625"/>
          </a:xfrm>
        </p:grpSpPr>
        <p:pic>
          <p:nvPicPr>
            <p:cNvPr id="45259" name="Picture 63" descr="access_point_stylized_smal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/>
          <p:cNvGrpSpPr>
            <a:grpSpLocks/>
          </p:cNvGrpSpPr>
          <p:nvPr/>
        </p:nvGrpSpPr>
        <p:grpSpPr bwMode="auto">
          <a:xfrm>
            <a:off x="2975240" y="1231900"/>
            <a:ext cx="674158" cy="706438"/>
            <a:chOff x="877" y="1008"/>
            <a:chExt cx="2747" cy="2591"/>
          </a:xfrm>
        </p:grpSpPr>
        <p:pic>
          <p:nvPicPr>
            <p:cNvPr id="45236" name="Picture 66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/>
          <p:cNvGrpSpPr>
            <a:grpSpLocks/>
          </p:cNvGrpSpPr>
          <p:nvPr/>
        </p:nvGrpSpPr>
        <p:grpSpPr bwMode="auto">
          <a:xfrm>
            <a:off x="1317361" y="1511301"/>
            <a:ext cx="613966" cy="625475"/>
            <a:chOff x="877" y="1008"/>
            <a:chExt cx="2747" cy="2591"/>
          </a:xfrm>
        </p:grpSpPr>
        <p:pic>
          <p:nvPicPr>
            <p:cNvPr id="45213" name="Picture 90" descr="antenna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/>
          <p:cNvGrpSpPr>
            <a:grpSpLocks/>
          </p:cNvGrpSpPr>
          <p:nvPr/>
        </p:nvGrpSpPr>
        <p:grpSpPr bwMode="auto">
          <a:xfrm>
            <a:off x="2127383" y="1203325"/>
            <a:ext cx="687917" cy="615950"/>
            <a:chOff x="877" y="1008"/>
            <a:chExt cx="2747" cy="2591"/>
          </a:xfrm>
        </p:grpSpPr>
        <p:pic>
          <p:nvPicPr>
            <p:cNvPr id="45190" name="Picture 114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/>
          <p:cNvGrpSpPr>
            <a:grpSpLocks/>
          </p:cNvGrpSpPr>
          <p:nvPr/>
        </p:nvGrpSpPr>
        <p:grpSpPr bwMode="auto">
          <a:xfrm>
            <a:off x="4798220" y="1851026"/>
            <a:ext cx="1264047" cy="479425"/>
            <a:chOff x="2356" y="1300"/>
            <a:chExt cx="555" cy="194"/>
          </a:xfrm>
        </p:grpSpPr>
        <p:sp>
          <p:nvSpPr>
            <p:cNvPr id="4518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518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518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45185" name="Group 30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/>
          <p:cNvSpPr>
            <a:spLocks noChangeShapeType="1"/>
          </p:cNvSpPr>
          <p:nvPr/>
        </p:nvSpPr>
        <p:spPr bwMode="auto">
          <a:xfrm flipV="1">
            <a:off x="3009636" y="2111376"/>
            <a:ext cx="1807502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/>
          <p:cNvSpPr>
            <a:spLocks noChangeShapeType="1"/>
          </p:cNvSpPr>
          <p:nvPr/>
        </p:nvSpPr>
        <p:spPr bwMode="auto">
          <a:xfrm>
            <a:off x="4977077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/>
          <p:cNvSpPr>
            <a:spLocks noChangeShapeType="1"/>
          </p:cNvSpPr>
          <p:nvPr/>
        </p:nvSpPr>
        <p:spPr bwMode="auto">
          <a:xfrm>
            <a:off x="5389827" y="2997201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/>
          <p:cNvGrpSpPr>
            <a:grpSpLocks/>
          </p:cNvGrpSpPr>
          <p:nvPr/>
        </p:nvGrpSpPr>
        <p:grpSpPr bwMode="auto">
          <a:xfrm>
            <a:off x="4801659" y="3616326"/>
            <a:ext cx="395552" cy="766763"/>
            <a:chOff x="4140" y="429"/>
            <a:chExt cx="1425" cy="2396"/>
          </a:xfrm>
        </p:grpSpPr>
        <p:sp>
          <p:nvSpPr>
            <p:cNvPr id="45150" name="Freeform 2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2" name="Freeform 2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5" name="Group 2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81" name="AutoShape 23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6" name="Rectangle 23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7" name="Group 2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9" name="AutoShape 2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8" name="Rectangle 24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9" name="Rectangle 24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60" name="Group 2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7" name="AutoShape 24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1" name="Freeform 2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5" name="AutoShape 25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3" name="Rectangle 25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4" name="Freeform 2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7" name="Freeform 2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9" name="AutoShape 25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0" name="Oval 25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1" name="Oval 26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3" name="Rectangle 26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75" name="Line 342"/>
          <p:cNvSpPr>
            <a:spLocks noChangeShapeType="1"/>
          </p:cNvSpPr>
          <p:nvPr/>
        </p:nvSpPr>
        <p:spPr bwMode="auto">
          <a:xfrm>
            <a:off x="3269325" y="3208339"/>
            <a:ext cx="545173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/>
          <p:cNvSpPr txBox="1">
            <a:spLocks noChangeArrowheads="1"/>
          </p:cNvSpPr>
          <p:nvPr/>
        </p:nvSpPr>
        <p:spPr bwMode="auto">
          <a:xfrm>
            <a:off x="3350694" y="3538538"/>
            <a:ext cx="1223412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switch</a:t>
            </a:r>
          </a:p>
        </p:txBody>
      </p:sp>
      <p:sp>
        <p:nvSpPr>
          <p:cNvPr id="45077" name="Line 344"/>
          <p:cNvSpPr>
            <a:spLocks noChangeShapeType="1"/>
          </p:cNvSpPr>
          <p:nvPr/>
        </p:nvSpPr>
        <p:spPr bwMode="auto">
          <a:xfrm>
            <a:off x="5749264" y="3954463"/>
            <a:ext cx="569251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/>
          <p:cNvSpPr txBox="1">
            <a:spLocks noChangeArrowheads="1"/>
          </p:cNvSpPr>
          <p:nvPr/>
        </p:nvSpPr>
        <p:spPr bwMode="auto">
          <a:xfrm>
            <a:off x="6216152" y="3552825"/>
            <a:ext cx="2081019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web servers</a:t>
            </a:r>
          </a:p>
        </p:txBody>
      </p:sp>
      <p:sp>
        <p:nvSpPr>
          <p:cNvPr id="45079" name="Text Box 346"/>
          <p:cNvSpPr txBox="1">
            <a:spLocks noChangeArrowheads="1"/>
          </p:cNvSpPr>
          <p:nvPr/>
        </p:nvSpPr>
        <p:spPr bwMode="auto">
          <a:xfrm>
            <a:off x="6941358" y="2986089"/>
            <a:ext cx="2207656" cy="353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router</a:t>
            </a:r>
          </a:p>
        </p:txBody>
      </p:sp>
      <p:sp>
        <p:nvSpPr>
          <p:cNvPr id="45080" name="Line 347"/>
          <p:cNvSpPr>
            <a:spLocks noChangeShapeType="1"/>
          </p:cNvSpPr>
          <p:nvPr/>
        </p:nvSpPr>
        <p:spPr bwMode="auto">
          <a:xfrm>
            <a:off x="5964238" y="2368551"/>
            <a:ext cx="1090348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/>
          <p:cNvSpPr>
            <a:spLocks noChangeShapeType="1"/>
          </p:cNvSpPr>
          <p:nvPr/>
        </p:nvSpPr>
        <p:spPr bwMode="auto">
          <a:xfrm>
            <a:off x="6043348" y="2032000"/>
            <a:ext cx="10525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/>
          <p:cNvSpPr>
            <a:spLocks noChangeShapeType="1"/>
          </p:cNvSpPr>
          <p:nvPr/>
        </p:nvSpPr>
        <p:spPr bwMode="auto">
          <a:xfrm>
            <a:off x="7159493" y="2028825"/>
            <a:ext cx="1052513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/>
          <p:cNvSpPr>
            <a:spLocks noChangeShapeType="1"/>
          </p:cNvSpPr>
          <p:nvPr/>
        </p:nvSpPr>
        <p:spPr bwMode="auto">
          <a:xfrm>
            <a:off x="6499094" y="2117725"/>
            <a:ext cx="545173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/>
          <p:cNvSpPr txBox="1">
            <a:spLocks noChangeArrowheads="1"/>
          </p:cNvSpPr>
          <p:nvPr/>
        </p:nvSpPr>
        <p:spPr bwMode="auto">
          <a:xfrm>
            <a:off x="7098767" y="2320926"/>
            <a:ext cx="2279790" cy="87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2000"/>
          </a:p>
        </p:txBody>
      </p:sp>
      <p:grpSp>
        <p:nvGrpSpPr>
          <p:cNvPr id="45085" name="Group 353"/>
          <p:cNvGrpSpPr>
            <a:grpSpLocks/>
          </p:cNvGrpSpPr>
          <p:nvPr/>
        </p:nvGrpSpPr>
        <p:grpSpPr bwMode="auto">
          <a:xfrm>
            <a:off x="4763824" y="2636838"/>
            <a:ext cx="1140222" cy="355600"/>
            <a:chOff x="4410" y="1365"/>
            <a:chExt cx="663" cy="224"/>
          </a:xfrm>
        </p:grpSpPr>
        <p:sp>
          <p:nvSpPr>
            <p:cNvPr id="45145" name="Rectangle 354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6" name="AutoShape 355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7" name="Freeform 356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/>
          <p:cNvSpPr>
            <a:spLocks noChangeShapeType="1"/>
          </p:cNvSpPr>
          <p:nvPr/>
        </p:nvSpPr>
        <p:spPr bwMode="auto">
          <a:xfrm>
            <a:off x="5398427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/>
          <p:cNvGrpSpPr>
            <a:grpSpLocks/>
          </p:cNvGrpSpPr>
          <p:nvPr/>
        </p:nvGrpSpPr>
        <p:grpSpPr bwMode="auto">
          <a:xfrm>
            <a:off x="5278042" y="3609976"/>
            <a:ext cx="395552" cy="766763"/>
            <a:chOff x="4140" y="429"/>
            <a:chExt cx="1425" cy="2396"/>
          </a:xfrm>
        </p:grpSpPr>
        <p:sp>
          <p:nvSpPr>
            <p:cNvPr id="45113" name="Freeform 36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15" name="Freeform 36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18" name="Group 36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4" name="AutoShape 36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19" name="Rectangle 36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0" name="Group 37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2" name="AutoShape 37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1" name="Rectangle 37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2" name="Rectangle 37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3" name="Group 37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0" name="AutoShape 37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4" name="Freeform 37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38" name="AutoShape 38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6" name="Rectangle 38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7" name="Freeform 38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0" name="Freeform 38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2" name="AutoShape 38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3" name="Oval 38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4" name="Oval 39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6" name="Rectangle 39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88" name="Line 393"/>
          <p:cNvSpPr>
            <a:spLocks noChangeShapeType="1"/>
          </p:cNvSpPr>
          <p:nvPr/>
        </p:nvSpPr>
        <p:spPr bwMode="auto">
          <a:xfrm flipH="1">
            <a:off x="3941763" y="3051175"/>
            <a:ext cx="854737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089" name="Picture 394" descr="underline_base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451" y="963614"/>
            <a:ext cx="841666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90" name="Group 395"/>
          <p:cNvGrpSpPr>
            <a:grpSpLocks/>
          </p:cNvGrpSpPr>
          <p:nvPr/>
        </p:nvGrpSpPr>
        <p:grpSpPr bwMode="auto">
          <a:xfrm>
            <a:off x="656960" y="2566988"/>
            <a:ext cx="784225" cy="665162"/>
            <a:chOff x="-44" y="1473"/>
            <a:chExt cx="981" cy="1105"/>
          </a:xfrm>
        </p:grpSpPr>
        <p:pic>
          <p:nvPicPr>
            <p:cNvPr id="45111" name="Picture 396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/>
          <p:cNvGrpSpPr>
            <a:grpSpLocks/>
          </p:cNvGrpSpPr>
          <p:nvPr/>
        </p:nvGrpSpPr>
        <p:grpSpPr bwMode="auto">
          <a:xfrm>
            <a:off x="1083469" y="3016251"/>
            <a:ext cx="784225" cy="665163"/>
            <a:chOff x="-44" y="1473"/>
            <a:chExt cx="981" cy="1105"/>
          </a:xfrm>
        </p:grpSpPr>
        <p:pic>
          <p:nvPicPr>
            <p:cNvPr id="45109" name="Picture 399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/>
          <p:cNvGrpSpPr>
            <a:grpSpLocks/>
          </p:cNvGrpSpPr>
          <p:nvPr/>
        </p:nvGrpSpPr>
        <p:grpSpPr bwMode="auto">
          <a:xfrm>
            <a:off x="1745589" y="3592513"/>
            <a:ext cx="784225" cy="665162"/>
            <a:chOff x="-44" y="1473"/>
            <a:chExt cx="981" cy="1105"/>
          </a:xfrm>
        </p:grpSpPr>
        <p:pic>
          <p:nvPicPr>
            <p:cNvPr id="45107" name="Picture 402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/>
          <p:cNvGrpSpPr>
            <a:grpSpLocks/>
          </p:cNvGrpSpPr>
          <p:nvPr/>
        </p:nvGrpSpPr>
        <p:grpSpPr bwMode="auto">
          <a:xfrm>
            <a:off x="2366433" y="3606801"/>
            <a:ext cx="784225" cy="665163"/>
            <a:chOff x="-44" y="1473"/>
            <a:chExt cx="981" cy="1105"/>
          </a:xfrm>
        </p:grpSpPr>
        <p:pic>
          <p:nvPicPr>
            <p:cNvPr id="45105" name="Picture 405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9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69F7A80-D12A-488F-AA49-556643F7C407}" type="slidenum">
              <a:rPr lang="en-US" altLang="en-US" sz="1200">
                <a:latin typeface="Tahoma" pitchFamily="34" charset="0"/>
              </a:rPr>
              <a:pPr/>
              <a:t>21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5095" name="Group 347"/>
          <p:cNvGrpSpPr>
            <a:grpSpLocks/>
          </p:cNvGrpSpPr>
          <p:nvPr/>
        </p:nvGrpSpPr>
        <p:grpSpPr bwMode="auto">
          <a:xfrm>
            <a:off x="4751785" y="1743075"/>
            <a:ext cx="1367234" cy="647700"/>
            <a:chOff x="1871277" y="1576300"/>
            <a:chExt cx="1128371" cy="437861"/>
          </a:xfrm>
        </p:grpSpPr>
        <p:sp>
          <p:nvSpPr>
            <p:cNvPr id="202" name="Oval 20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Rectangle 202"/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5" name="Freeform 204"/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9" name="Straight Connector 208"/>
            <p:cNvCxnSpPr>
              <a:cxnSpLocks noChangeShapeType="1"/>
              <a:endCxn id="20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0" name="Straight Connector 20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23662686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46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18162" y="169863"/>
            <a:ext cx="9080500" cy="98425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itchFamily="34" charset="-128"/>
              </a:rPr>
              <a:t>Wireless access networks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83767" y="1322389"/>
            <a:ext cx="9068461" cy="8651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pitchFamily="34" charset="-128"/>
              </a:rPr>
              <a:t>shared </a:t>
            </a:r>
            <a:r>
              <a:rPr lang="en-US" altLang="en-US" sz="2400" i="1">
                <a:ea typeface="ＭＳ Ｐゴシック" pitchFamily="34" charset="-128"/>
              </a:rPr>
              <a:t>wireless</a:t>
            </a:r>
            <a:r>
              <a:rPr lang="en-US" altLang="en-US" sz="2400">
                <a:ea typeface="ＭＳ Ｐゴシック" pitchFamily="34" charset="-128"/>
              </a:rPr>
              <a:t> access network connects end system to router</a:t>
            </a:r>
          </a:p>
          <a:p>
            <a:pPr marL="682625" lvl="1" indent="-225425" eaLnBrk="1" hangingPunct="1"/>
            <a:r>
              <a:rPr lang="en-US" altLang="en-US" sz="2000">
                <a:ea typeface="Arial" pitchFamily="34" charset="0"/>
              </a:rPr>
              <a:t>via base station aka </a:t>
            </a:r>
            <a:r>
              <a:rPr lang="ja-JP" altLang="en-US" sz="2000">
                <a:ea typeface="ＭＳ Ｐゴシック" pitchFamily="34" charset="-128"/>
              </a:rPr>
              <a:t>“</a:t>
            </a:r>
            <a:r>
              <a:rPr lang="en-US" altLang="ja-JP" sz="2000">
                <a:ea typeface="ＭＳ Ｐゴシック" pitchFamily="34" charset="-128"/>
              </a:rPr>
              <a:t>access point</a:t>
            </a:r>
            <a:r>
              <a:rPr lang="ja-JP" altLang="en-US" sz="2000">
                <a:ea typeface="ＭＳ Ｐゴシック" pitchFamily="34" charset="-128"/>
              </a:rPr>
              <a:t>”</a:t>
            </a:r>
            <a:endParaRPr lang="en-US" altLang="en-US" sz="2000">
              <a:ea typeface="Arial" pitchFamily="34" charset="0"/>
            </a:endParaRPr>
          </a:p>
        </p:txBody>
      </p:sp>
      <p:pic>
        <p:nvPicPr>
          <p:cNvPr id="46084" name="Picture 7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9621" y="890589"/>
            <a:ext cx="54465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3"/>
          <p:cNvSpPr>
            <a:spLocks noChangeArrowheads="1"/>
          </p:cNvSpPr>
          <p:nvPr/>
        </p:nvSpPr>
        <p:spPr bwMode="auto">
          <a:xfrm>
            <a:off x="369756" y="2214564"/>
            <a:ext cx="4419865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Gill Sans MT" pitchFamily="34" charset="0"/>
              </a:rPr>
              <a:t>wireless LANs: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itchFamily="34" charset="0"/>
              </a:rPr>
              <a:t>within building (</a:t>
            </a:r>
            <a:r>
              <a:rPr lang="en-US" altLang="en-US" sz="2000" dirty="0">
                <a:solidFill>
                  <a:srgbClr val="0054FD"/>
                </a:solidFill>
                <a:latin typeface="Gill Sans MT" pitchFamily="34" charset="0"/>
              </a:rPr>
              <a:t>100 ft. ~30m</a:t>
            </a:r>
            <a:r>
              <a:rPr lang="en-US" altLang="en-US" sz="2000" dirty="0">
                <a:latin typeface="Gill Sans MT" pitchFamily="34" charset="0"/>
              </a:rPr>
              <a:t>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solidFill>
                  <a:srgbClr val="0054FD"/>
                </a:solidFill>
                <a:latin typeface="Gill Sans MT" pitchFamily="34" charset="0"/>
              </a:rPr>
              <a:t>802.11b/g/n</a:t>
            </a:r>
            <a:r>
              <a:rPr lang="en-US" altLang="en-US" sz="2000" dirty="0">
                <a:latin typeface="Gill Sans MT" pitchFamily="34" charset="0"/>
              </a:rPr>
              <a:t> (</a:t>
            </a:r>
            <a:r>
              <a:rPr lang="en-US" altLang="en-US" sz="2000" dirty="0" err="1">
                <a:latin typeface="Gill Sans MT" pitchFamily="34" charset="0"/>
              </a:rPr>
              <a:t>WiFi</a:t>
            </a:r>
            <a:r>
              <a:rPr lang="en-US" altLang="en-US" sz="2000" dirty="0">
                <a:latin typeface="Gill Sans MT" pitchFamily="34" charset="0"/>
              </a:rPr>
              <a:t>): 11, 54, 450 Mbps transmission rate</a:t>
            </a:r>
          </a:p>
        </p:txBody>
      </p:sp>
      <p:sp>
        <p:nvSpPr>
          <p:cNvPr id="46086" name="Rectangle 3"/>
          <p:cNvSpPr>
            <a:spLocks noChangeArrowheads="1"/>
          </p:cNvSpPr>
          <p:nvPr/>
        </p:nvSpPr>
        <p:spPr bwMode="auto">
          <a:xfrm>
            <a:off x="5026952" y="1819276"/>
            <a:ext cx="5004594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 dirty="0">
              <a:latin typeface="Gill Sans MT" pitchFamily="34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Gill Sans MT" pitchFamily="34" charset="0"/>
              </a:rPr>
              <a:t>wide-area wireless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itchFamily="34" charset="0"/>
              </a:rPr>
              <a:t>provided by telco (cellular) operator, </a:t>
            </a:r>
            <a:r>
              <a:rPr lang="en-US" altLang="en-US" sz="2000" dirty="0">
                <a:solidFill>
                  <a:srgbClr val="0054FD"/>
                </a:solidFill>
                <a:latin typeface="Gill Sans MT" pitchFamily="34" charset="0"/>
              </a:rPr>
              <a:t>10</a:t>
            </a:r>
            <a:r>
              <a:rPr lang="ja-JP" altLang="en-US" sz="2000">
                <a:solidFill>
                  <a:srgbClr val="0054FD"/>
                </a:solidFill>
                <a:latin typeface="Gill Sans MT" pitchFamily="34" charset="0"/>
              </a:rPr>
              <a:t>’</a:t>
            </a:r>
            <a:r>
              <a:rPr lang="en-US" altLang="ja-JP" sz="2000" dirty="0">
                <a:solidFill>
                  <a:srgbClr val="0054FD"/>
                </a:solidFill>
                <a:latin typeface="Gill Sans MT" pitchFamily="34" charset="0"/>
              </a:rPr>
              <a:t>s km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itchFamily="34" charset="0"/>
              </a:rPr>
              <a:t>between 1 and 10 Mbps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solidFill>
                  <a:srgbClr val="0054FD"/>
                </a:solidFill>
                <a:latin typeface="Gill Sans MT" pitchFamily="34" charset="0"/>
              </a:rPr>
              <a:t>3G, 4G: LTE, 5G</a:t>
            </a:r>
          </a:p>
        </p:txBody>
      </p:sp>
      <p:grpSp>
        <p:nvGrpSpPr>
          <p:cNvPr id="46087" name="Group 85"/>
          <p:cNvGrpSpPr>
            <a:grpSpLocks/>
          </p:cNvGrpSpPr>
          <p:nvPr/>
        </p:nvGrpSpPr>
        <p:grpSpPr bwMode="auto">
          <a:xfrm>
            <a:off x="1038755" y="3605213"/>
            <a:ext cx="2694914" cy="1562100"/>
            <a:chOff x="2889" y="1631"/>
            <a:chExt cx="980" cy="743"/>
          </a:xfrm>
        </p:grpSpPr>
        <p:sp>
          <p:nvSpPr>
            <p:cNvPr id="46212" name="Rectangle 86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13" name="AutoShape 87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46088" name="Line 110"/>
          <p:cNvSpPr>
            <a:spLocks noChangeShapeType="1"/>
          </p:cNvSpPr>
          <p:nvPr/>
        </p:nvSpPr>
        <p:spPr bwMode="auto">
          <a:xfrm>
            <a:off x="2820458" y="5010151"/>
            <a:ext cx="0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16"/>
          <p:cNvSpPr>
            <a:spLocks noChangeShapeType="1"/>
          </p:cNvSpPr>
          <p:nvPr/>
        </p:nvSpPr>
        <p:spPr bwMode="auto">
          <a:xfrm flipV="1">
            <a:off x="2170377" y="4875213"/>
            <a:ext cx="311283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0" name="Group 228"/>
          <p:cNvGrpSpPr>
            <a:grpSpLocks/>
          </p:cNvGrpSpPr>
          <p:nvPr/>
        </p:nvGrpSpPr>
        <p:grpSpPr bwMode="auto">
          <a:xfrm>
            <a:off x="2469621" y="4718051"/>
            <a:ext cx="722313" cy="284163"/>
            <a:chOff x="4650" y="1129"/>
            <a:chExt cx="246" cy="95"/>
          </a:xfrm>
        </p:grpSpPr>
        <p:sp>
          <p:nvSpPr>
            <p:cNvPr id="4620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620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620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46207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6210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8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246"/>
          <p:cNvGrpSpPr>
            <a:grpSpLocks/>
          </p:cNvGrpSpPr>
          <p:nvPr/>
        </p:nvGrpSpPr>
        <p:grpSpPr bwMode="auto">
          <a:xfrm>
            <a:off x="1654439" y="4484688"/>
            <a:ext cx="935567" cy="588962"/>
            <a:chOff x="2967" y="478"/>
            <a:chExt cx="788" cy="625"/>
          </a:xfrm>
        </p:grpSpPr>
        <p:pic>
          <p:nvPicPr>
            <p:cNvPr id="46202" name="Picture 247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248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2" name="Group 390"/>
          <p:cNvGrpSpPr>
            <a:grpSpLocks/>
          </p:cNvGrpSpPr>
          <p:nvPr/>
        </p:nvGrpSpPr>
        <p:grpSpPr bwMode="auto">
          <a:xfrm>
            <a:off x="1561571" y="3716339"/>
            <a:ext cx="820341" cy="682625"/>
            <a:chOff x="877" y="1008"/>
            <a:chExt cx="2747" cy="2591"/>
          </a:xfrm>
        </p:grpSpPr>
        <p:pic>
          <p:nvPicPr>
            <p:cNvPr id="46179" name="Picture 391" descr="antenna_stylize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392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393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394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395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96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97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98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99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400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401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402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403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404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405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406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407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408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409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410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411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412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413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445"/>
          <p:cNvGrpSpPr>
            <a:grpSpLocks/>
          </p:cNvGrpSpPr>
          <p:nvPr/>
        </p:nvGrpSpPr>
        <p:grpSpPr bwMode="auto">
          <a:xfrm>
            <a:off x="5575565" y="4071939"/>
            <a:ext cx="2935685" cy="1951037"/>
            <a:chOff x="3652" y="2846"/>
            <a:chExt cx="1253" cy="934"/>
          </a:xfrm>
        </p:grpSpPr>
        <p:sp>
          <p:nvSpPr>
            <p:cNvPr id="46120" name="Freeform 84"/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/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/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/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25" name="Group 342"/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237"/>
            <p:cNvGrpSpPr>
              <a:grpSpLocks/>
            </p:cNvGrpSpPr>
            <p:nvPr/>
          </p:nvGrpSpPr>
          <p:grpSpPr bwMode="auto">
            <a:xfrm>
              <a:off x="4377" y="3439"/>
              <a:ext cx="246" cy="107"/>
              <a:chOff x="4650" y="1129"/>
              <a:chExt cx="246" cy="95"/>
            </a:xfrm>
          </p:grpSpPr>
          <p:sp>
            <p:nvSpPr>
              <p:cNvPr id="4612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4612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4613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46131" name="Group 24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6134" name="Freeform 2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Freeform 2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32" name="Line 24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Line 24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/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4" name="Text Box 446"/>
          <p:cNvSpPr txBox="1">
            <a:spLocks noChangeArrowheads="1"/>
          </p:cNvSpPr>
          <p:nvPr/>
        </p:nvSpPr>
        <p:spPr bwMode="auto">
          <a:xfrm>
            <a:off x="2215092" y="5254626"/>
            <a:ext cx="12234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5" name="Text Box 447"/>
          <p:cNvSpPr txBox="1">
            <a:spLocks noChangeArrowheads="1"/>
          </p:cNvSpPr>
          <p:nvPr/>
        </p:nvSpPr>
        <p:spPr bwMode="auto">
          <a:xfrm>
            <a:off x="7271279" y="5884863"/>
            <a:ext cx="12234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49D2DC0-33A5-44A4-A852-340A57CA920D}" type="slidenum">
              <a:rPr lang="en-US" altLang="en-US" sz="1200">
                <a:latin typeface="Tahoma" pitchFamily="34" charset="0"/>
              </a:rPr>
              <a:pPr/>
              <a:t>22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6097" name="Group 114"/>
          <p:cNvGrpSpPr>
            <a:grpSpLocks/>
          </p:cNvGrpSpPr>
          <p:nvPr/>
        </p:nvGrpSpPr>
        <p:grpSpPr bwMode="auto">
          <a:xfrm>
            <a:off x="2524654" y="3776664"/>
            <a:ext cx="689637" cy="879475"/>
            <a:chOff x="5806938" y="3011924"/>
            <a:chExt cx="347997" cy="396620"/>
          </a:xfrm>
        </p:grpSpPr>
        <p:pic>
          <p:nvPicPr>
            <p:cNvPr id="46118" name="Picture 117" descr="fridge2.png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19" name="Picture 111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8" name="Group 347"/>
          <p:cNvGrpSpPr>
            <a:grpSpLocks/>
          </p:cNvGrpSpPr>
          <p:nvPr/>
        </p:nvGrpSpPr>
        <p:grpSpPr bwMode="auto">
          <a:xfrm>
            <a:off x="2457583" y="4703764"/>
            <a:ext cx="749829" cy="331787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712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58545" y="1672671"/>
              <a:ext cx="548657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6099" name="Group 347"/>
          <p:cNvGrpSpPr>
            <a:grpSpLocks/>
          </p:cNvGrpSpPr>
          <p:nvPr/>
        </p:nvGrpSpPr>
        <p:grpSpPr bwMode="auto">
          <a:xfrm>
            <a:off x="7238604" y="5286376"/>
            <a:ext cx="617405" cy="269875"/>
            <a:chOff x="1871277" y="1576300"/>
            <a:chExt cx="1128371" cy="437861"/>
          </a:xfrm>
        </p:grpSpPr>
        <p:sp>
          <p:nvSpPr>
            <p:cNvPr id="126" name="Oval 12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9" name="Freeform 128"/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3" name="Straight Connector 132"/>
            <p:cNvCxnSpPr>
              <a:cxnSpLocks noChangeShapeType="1"/>
              <a:endCxn id="12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" name="Straight Connector 13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85183152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19"/>
          <p:cNvGrpSpPr>
            <a:grpSpLocks/>
          </p:cNvGrpSpPr>
          <p:nvPr/>
        </p:nvGrpSpPr>
        <p:grpSpPr bwMode="auto">
          <a:xfrm>
            <a:off x="5721748" y="2803525"/>
            <a:ext cx="443706" cy="565150"/>
            <a:chOff x="375561" y="297711"/>
            <a:chExt cx="1252683" cy="2142487"/>
          </a:xfrm>
        </p:grpSpPr>
        <p:sp>
          <p:nvSpPr>
            <p:cNvPr id="221" name="Freeform 220"/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Rectangle 222"/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0" name="Title 50"/>
          <p:cNvSpPr>
            <a:spLocks noGrp="1"/>
          </p:cNvSpPr>
          <p:nvPr>
            <p:ph type="title" idx="4294967295"/>
          </p:nvPr>
        </p:nvSpPr>
        <p:spPr>
          <a:xfrm>
            <a:off x="314723" y="198439"/>
            <a:ext cx="9015148" cy="7651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itchFamily="34" charset="-128"/>
              </a:rPr>
              <a:t>Host: sends </a:t>
            </a:r>
            <a:r>
              <a:rPr lang="en-US" altLang="en-US" sz="4000" i="1">
                <a:ea typeface="ＭＳ Ｐゴシック" pitchFamily="34" charset="-128"/>
              </a:rPr>
              <a:t>packets</a:t>
            </a:r>
            <a:r>
              <a:rPr lang="en-US" altLang="en-US" sz="4000">
                <a:ea typeface="ＭＳ Ｐゴシック" pitchFamily="34" charset="-128"/>
              </a:rPr>
              <a:t> of data</a:t>
            </a:r>
          </a:p>
        </p:txBody>
      </p:sp>
      <p:sp>
        <p:nvSpPr>
          <p:cNvPr id="243750" name="Content Placeholder 52"/>
          <p:cNvSpPr>
            <a:spLocks noGrp="1"/>
          </p:cNvSpPr>
          <p:nvPr>
            <p:ph idx="4294967295"/>
          </p:nvPr>
        </p:nvSpPr>
        <p:spPr>
          <a:xfrm>
            <a:off x="464344" y="1296989"/>
            <a:ext cx="4089665" cy="3425825"/>
          </a:xfrm>
        </p:spPr>
        <p:txBody>
          <a:bodyPr>
            <a:normAutofit fontScale="92500" lnSpcReduction="20000"/>
          </a:bodyPr>
          <a:lstStyle/>
          <a:p>
            <a:pPr marL="0" indent="0" eaLnBrk="1" hangingPunct="1">
              <a:buFont typeface="Wingdings" pitchFamily="2" charset="2"/>
              <a:buNone/>
              <a:defRPr/>
            </a:pPr>
            <a:r>
              <a:rPr lang="en-US" sz="2400" dirty="0"/>
              <a:t>H</a:t>
            </a:r>
            <a:r>
              <a:rPr lang="en-US" sz="2400" dirty="0">
                <a:ea typeface="+mn-ea"/>
              </a:rPr>
              <a:t>ost sending function: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takes application message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breaks into smaller chunks, known as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packets</a:t>
            </a:r>
            <a:r>
              <a:rPr lang="en-US" sz="2400" dirty="0">
                <a:ea typeface="+mn-ea"/>
              </a:rPr>
              <a:t>, of length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L</a:t>
            </a:r>
            <a:r>
              <a:rPr lang="en-US" sz="2400" dirty="0">
                <a:ea typeface="+mn-ea"/>
              </a:rPr>
              <a:t> bits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transmits packet into access network at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transmission rate R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dirty="0"/>
              <a:t>link transmission rate, aka link </a:t>
            </a:r>
            <a:r>
              <a:rPr lang="en-US" i="1" dirty="0">
                <a:solidFill>
                  <a:srgbClr val="C00000"/>
                </a:solidFill>
              </a:rPr>
              <a:t>capacity, aka link bandwidth</a:t>
            </a:r>
          </a:p>
        </p:txBody>
      </p:sp>
      <p:sp>
        <p:nvSpPr>
          <p:cNvPr id="48132" name="Line 305"/>
          <p:cNvSpPr>
            <a:spLocks noChangeShapeType="1"/>
          </p:cNvSpPr>
          <p:nvPr/>
        </p:nvSpPr>
        <p:spPr bwMode="auto">
          <a:xfrm>
            <a:off x="6180932" y="3727450"/>
            <a:ext cx="265879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8133" name="Picture 39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8264" y="840899"/>
            <a:ext cx="622908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4" name="Group 51"/>
          <p:cNvGrpSpPr>
            <a:grpSpLocks/>
          </p:cNvGrpSpPr>
          <p:nvPr/>
        </p:nvGrpSpPr>
        <p:grpSpPr bwMode="auto">
          <a:xfrm>
            <a:off x="8540486" y="3427413"/>
            <a:ext cx="1140222" cy="355600"/>
            <a:chOff x="4410" y="1365"/>
            <a:chExt cx="663" cy="224"/>
          </a:xfrm>
        </p:grpSpPr>
        <p:sp>
          <p:nvSpPr>
            <p:cNvPr id="48160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1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2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8164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8135" name="TextBox 1"/>
          <p:cNvSpPr txBox="1">
            <a:spLocks noChangeArrowheads="1"/>
          </p:cNvSpPr>
          <p:nvPr/>
        </p:nvSpPr>
        <p:spPr bwMode="auto">
          <a:xfrm>
            <a:off x="6235965" y="3759200"/>
            <a:ext cx="26468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 i="1"/>
              <a:t>R: </a:t>
            </a:r>
            <a:r>
              <a:rPr lang="en-US" altLang="en-US" sz="1800"/>
              <a:t>link transmission rate</a:t>
            </a:r>
          </a:p>
        </p:txBody>
      </p:sp>
      <p:grpSp>
        <p:nvGrpSpPr>
          <p:cNvPr id="48136" name="Group 201"/>
          <p:cNvGrpSpPr>
            <a:grpSpLocks/>
          </p:cNvGrpSpPr>
          <p:nvPr/>
        </p:nvGrpSpPr>
        <p:grpSpPr bwMode="auto">
          <a:xfrm>
            <a:off x="5453461" y="2809875"/>
            <a:ext cx="443706" cy="565150"/>
            <a:chOff x="375561" y="297711"/>
            <a:chExt cx="1252683" cy="2138362"/>
          </a:xfrm>
        </p:grpSpPr>
        <p:sp>
          <p:nvSpPr>
            <p:cNvPr id="203" name="Freeform 202"/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5" name="Rectangle 204"/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7" name="TextBox 205"/>
          <p:cNvSpPr txBox="1">
            <a:spLocks noChangeArrowheads="1"/>
          </p:cNvSpPr>
          <p:nvPr/>
        </p:nvSpPr>
        <p:spPr bwMode="auto">
          <a:xfrm>
            <a:off x="5190331" y="3986213"/>
            <a:ext cx="6687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000"/>
              <a:t>host</a:t>
            </a:r>
          </a:p>
        </p:txBody>
      </p:sp>
      <p:grpSp>
        <p:nvGrpSpPr>
          <p:cNvPr id="48138" name="Group 206"/>
          <p:cNvGrpSpPr>
            <a:grpSpLocks/>
          </p:cNvGrpSpPr>
          <p:nvPr/>
        </p:nvGrpSpPr>
        <p:grpSpPr bwMode="auto">
          <a:xfrm>
            <a:off x="4939242" y="3535363"/>
            <a:ext cx="1403350" cy="506412"/>
            <a:chOff x="1816230" y="6118900"/>
            <a:chExt cx="1843339" cy="739100"/>
          </a:xfrm>
        </p:grpSpPr>
        <p:pic>
          <p:nvPicPr>
            <p:cNvPr id="4815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" name="Rectangle 208"/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48139" name="Group 209"/>
          <p:cNvGrpSpPr>
            <a:grpSpLocks/>
          </p:cNvGrpSpPr>
          <p:nvPr/>
        </p:nvGrpSpPr>
        <p:grpSpPr bwMode="auto">
          <a:xfrm>
            <a:off x="5090583" y="1919289"/>
            <a:ext cx="1527175" cy="877887"/>
            <a:chOff x="2387973" y="4309243"/>
            <a:chExt cx="1771787" cy="1282262"/>
          </a:xfrm>
        </p:grpSpPr>
        <p:pic>
          <p:nvPicPr>
            <p:cNvPr id="48153" name="Picture 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Rectangle 211"/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40" name="TextBox 215"/>
          <p:cNvSpPr txBox="1">
            <a:spLocks noChangeArrowheads="1"/>
          </p:cNvSpPr>
          <p:nvPr/>
        </p:nvSpPr>
        <p:spPr bwMode="auto">
          <a:xfrm>
            <a:off x="5902326" y="3341689"/>
            <a:ext cx="29848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48141" name="TextBox 216"/>
          <p:cNvSpPr txBox="1">
            <a:spLocks noChangeArrowheads="1"/>
          </p:cNvSpPr>
          <p:nvPr/>
        </p:nvSpPr>
        <p:spPr bwMode="auto">
          <a:xfrm>
            <a:off x="5640917" y="3349625"/>
            <a:ext cx="29848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cxnSp>
        <p:nvCxnSpPr>
          <p:cNvPr id="48142" name="Straight Connector 3"/>
          <p:cNvCxnSpPr>
            <a:cxnSpLocks noChangeShapeType="1"/>
          </p:cNvCxnSpPr>
          <p:nvPr/>
        </p:nvCxnSpPr>
        <p:spPr bwMode="auto">
          <a:xfrm flipV="1">
            <a:off x="6172333" y="2363788"/>
            <a:ext cx="1327679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3" name="TextBox 234"/>
          <p:cNvSpPr txBox="1">
            <a:spLocks noChangeArrowheads="1"/>
          </p:cNvSpPr>
          <p:nvPr/>
        </p:nvSpPr>
        <p:spPr bwMode="auto">
          <a:xfrm>
            <a:off x="7432939" y="2014538"/>
            <a:ext cx="153118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/>
              <a:t>two packets, </a:t>
            </a:r>
          </a:p>
          <a:p>
            <a:r>
              <a:rPr lang="en-US" altLang="en-US" sz="1800" i="1"/>
              <a:t>L</a:t>
            </a:r>
            <a:r>
              <a:rPr lang="en-US" altLang="en-US" sz="1800"/>
              <a:t> bits each</a:t>
            </a:r>
          </a:p>
        </p:txBody>
      </p:sp>
      <p:sp>
        <p:nvSpPr>
          <p:cNvPr id="48144" name="TextBox 235"/>
          <p:cNvSpPr txBox="1">
            <a:spLocks noChangeArrowheads="1"/>
          </p:cNvSpPr>
          <p:nvPr/>
        </p:nvSpPr>
        <p:spPr bwMode="auto">
          <a:xfrm>
            <a:off x="1803191" y="5456238"/>
            <a:ext cx="147989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r">
              <a:lnSpc>
                <a:spcPts val="1800"/>
              </a:lnSpc>
            </a:pPr>
            <a:r>
              <a:rPr lang="en-US" altLang="en-US" sz="1800"/>
              <a:t>packet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transmission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delay</a:t>
            </a:r>
          </a:p>
        </p:txBody>
      </p:sp>
      <p:sp>
        <p:nvSpPr>
          <p:cNvPr id="48145" name="TextBox 237"/>
          <p:cNvSpPr txBox="1">
            <a:spLocks noChangeArrowheads="1"/>
          </p:cNvSpPr>
          <p:nvPr/>
        </p:nvSpPr>
        <p:spPr bwMode="auto">
          <a:xfrm>
            <a:off x="4037445" y="5453063"/>
            <a:ext cx="1710725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ts val="1800"/>
              </a:lnSpc>
            </a:pPr>
            <a:r>
              <a:rPr lang="en-US" altLang="en-US" sz="1800"/>
              <a:t>time needed to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transmit </a:t>
            </a:r>
            <a:r>
              <a:rPr lang="en-US" altLang="en-US" sz="1800" i="1"/>
              <a:t>L</a:t>
            </a:r>
            <a:r>
              <a:rPr lang="en-US" altLang="en-US" sz="1800"/>
              <a:t>-bit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packet into link</a:t>
            </a:r>
          </a:p>
        </p:txBody>
      </p:sp>
      <p:sp>
        <p:nvSpPr>
          <p:cNvPr id="48146" name="TextBox 4"/>
          <p:cNvSpPr txBox="1">
            <a:spLocks noChangeArrowheads="1"/>
          </p:cNvSpPr>
          <p:nvPr/>
        </p:nvSpPr>
        <p:spPr bwMode="auto">
          <a:xfrm>
            <a:off x="6681392" y="5400675"/>
            <a:ext cx="174118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L</a:t>
            </a:r>
            <a:r>
              <a:rPr lang="en-US" altLang="en-US"/>
              <a:t> (bits)</a:t>
            </a:r>
          </a:p>
          <a:p>
            <a:r>
              <a:rPr lang="en-US" altLang="en-US" i="1"/>
              <a:t>R</a:t>
            </a:r>
            <a:r>
              <a:rPr lang="en-US" altLang="en-US"/>
              <a:t> (bits/sec)</a:t>
            </a:r>
          </a:p>
        </p:txBody>
      </p:sp>
      <p:cxnSp>
        <p:nvCxnSpPr>
          <p:cNvPr id="48147" name="Straight Connector 9"/>
          <p:cNvCxnSpPr>
            <a:cxnSpLocks noChangeShapeType="1"/>
          </p:cNvCxnSpPr>
          <p:nvPr/>
        </p:nvCxnSpPr>
        <p:spPr bwMode="auto">
          <a:xfrm>
            <a:off x="6775979" y="5819775"/>
            <a:ext cx="13913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8" name="TextBox 10"/>
          <p:cNvSpPr txBox="1">
            <a:spLocks noChangeArrowheads="1"/>
          </p:cNvSpPr>
          <p:nvPr/>
        </p:nvSpPr>
        <p:spPr bwMode="auto">
          <a:xfrm>
            <a:off x="3498057" y="5586413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49" name="TextBox 245"/>
          <p:cNvSpPr txBox="1">
            <a:spLocks noChangeArrowheads="1"/>
          </p:cNvSpPr>
          <p:nvPr/>
        </p:nvSpPr>
        <p:spPr bwMode="auto">
          <a:xfrm>
            <a:off x="6034750" y="5602288"/>
            <a:ext cx="3642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50" name="Rectangle 11"/>
          <p:cNvSpPr>
            <a:spLocks noChangeArrowheads="1"/>
          </p:cNvSpPr>
          <p:nvPr/>
        </p:nvSpPr>
        <p:spPr bwMode="auto">
          <a:xfrm>
            <a:off x="1202135" y="5322888"/>
            <a:ext cx="7881805" cy="1001712"/>
          </a:xfrm>
          <a:prstGeom prst="rect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815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73424C69-4F8E-470B-A812-9685A6C4E45A}" type="slidenum">
              <a:rPr lang="en-US" altLang="en-US" sz="1200">
                <a:latin typeface="Tahoma" pitchFamily="34" charset="0"/>
              </a:rPr>
              <a:pPr/>
              <a:t>23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481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</p:spTree>
    <p:extLst>
      <p:ext uri="{BB962C8B-B14F-4D97-AF65-F5344CB8AC3E}">
        <p14:creationId xmlns:p14="http://schemas.microsoft.com/office/powerpoint/2010/main" val="369776386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49154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2289" y="947738"/>
            <a:ext cx="3389709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27977" y="296864"/>
            <a:ext cx="8420100" cy="879475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pitchFamily="34" charset="-128"/>
              </a:rPr>
              <a:t>Physical media</a:t>
            </a: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4915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7851" y="1482725"/>
            <a:ext cx="468299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bit:</a:t>
            </a:r>
            <a:r>
              <a:rPr lang="en-US" altLang="en-US" sz="2400" dirty="0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altLang="en-US" sz="2400" dirty="0">
                <a:ea typeface="ＭＳ Ｐゴシック" pitchFamily="34" charset="-128"/>
              </a:rPr>
              <a:t>propagates between</a:t>
            </a:r>
            <a:br>
              <a:rPr lang="en-US" altLang="en-US" sz="2400" dirty="0">
                <a:ea typeface="ＭＳ Ｐゴシック" pitchFamily="34" charset="-128"/>
              </a:rPr>
            </a:br>
            <a:r>
              <a:rPr lang="en-US" altLang="en-US" sz="2400" dirty="0">
                <a:ea typeface="ＭＳ Ｐゴシック" pitchFamily="34" charset="-128"/>
              </a:rPr>
              <a:t>transmitter/receiver pairs</a:t>
            </a:r>
            <a:endParaRPr lang="en-US" altLang="en-US" sz="2400" dirty="0">
              <a:solidFill>
                <a:srgbClr val="FF0000"/>
              </a:solidFill>
              <a:ea typeface="ＭＳ Ｐゴシック" pitchFamily="34" charset="-128"/>
            </a:endParaRPr>
          </a:p>
          <a:p>
            <a:pPr marL="287338" indent="-287338" eaLnBrk="1" hangingPunct="1"/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physical link:</a:t>
            </a:r>
            <a:r>
              <a:rPr lang="en-US" altLang="en-US" sz="2400" dirty="0">
                <a:ea typeface="ＭＳ Ｐゴシック" pitchFamily="34" charset="-128"/>
              </a:rPr>
              <a:t> what lies between transmitter &amp; receiver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guided media: 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signals propagate in solid media: copper, fiber, coax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CC0000"/>
                </a:solidFill>
                <a:ea typeface="ＭＳ Ｐゴシック" pitchFamily="34" charset="-128"/>
              </a:rPr>
              <a:t>unguided media: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signals propagate freely, e.g., radio</a:t>
            </a:r>
          </a:p>
        </p:txBody>
      </p:sp>
      <p:sp>
        <p:nvSpPr>
          <p:cNvPr id="6246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64031" y="2111375"/>
            <a:ext cx="4127500" cy="33464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</a:rPr>
              <a:t>twisted pair (TP</a:t>
            </a:r>
            <a:r>
              <a:rPr lang="en-US" sz="2400" i="1" dirty="0">
                <a:solidFill>
                  <a:srgbClr val="FF0000"/>
                </a:solidFill>
              </a:rPr>
              <a:t>)</a:t>
            </a:r>
            <a:endParaRPr lang="en-US" sz="2400" i="1" dirty="0"/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two insulated copper wires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5 (Cat. 5): 100 Mbps, 1 Gbps Ethernet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6 (Cat. 6): 10Gbps</a:t>
            </a:r>
          </a:p>
        </p:txBody>
      </p:sp>
      <p:pic>
        <p:nvPicPr>
          <p:cNvPr id="49158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5573" y="4187825"/>
            <a:ext cx="2466181" cy="170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BAB255E-4A61-4B94-BD76-0385E3F322C3}" type="slidenum">
              <a:rPr lang="en-US" altLang="en-US" sz="1200">
                <a:latin typeface="Tahoma" pitchFamily="34" charset="0"/>
              </a:rPr>
              <a:pPr/>
              <a:t>24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562040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51202" name="Picture 6" descr="f-pic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8196" y="4899025"/>
            <a:ext cx="2569369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3" name="Picture 1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7159" y="935038"/>
            <a:ext cx="54465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0199" y="257087"/>
            <a:ext cx="9080500" cy="8794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Physical media: </a:t>
            </a:r>
            <a:r>
              <a:rPr lang="en-US" altLang="en-US" sz="3600" dirty="0">
                <a:solidFill>
                  <a:srgbClr val="0054FD"/>
                </a:solidFill>
                <a:ea typeface="ＭＳ Ｐゴシック" pitchFamily="34" charset="-128"/>
              </a:rPr>
              <a:t>coax, fiber</a:t>
            </a:r>
            <a:endParaRPr lang="en-US" altLang="en-US" dirty="0">
              <a:solidFill>
                <a:srgbClr val="0054FD"/>
              </a:solidFill>
              <a:ea typeface="ＭＳ Ｐゴシック" pitchFamily="34" charset="-128"/>
            </a:endParaRPr>
          </a:p>
        </p:txBody>
      </p:sp>
      <p:sp>
        <p:nvSpPr>
          <p:cNvPr id="64517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7850" y="1371601"/>
            <a:ext cx="4292600" cy="4327525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coaxial cable:</a:t>
            </a:r>
            <a:endParaRPr lang="en-US" sz="2400" i="1" dirty="0">
              <a:solidFill>
                <a:srgbClr val="CC0000"/>
              </a:solidFill>
            </a:endParaRP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two concentric copper conductors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bidirectional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broadband: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multiple channels on cable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HFC</a:t>
            </a:r>
          </a:p>
        </p:txBody>
      </p:sp>
      <p:pic>
        <p:nvPicPr>
          <p:cNvPr id="51206" name="Picture 4" descr="coax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767" y="4398965"/>
            <a:ext cx="2710392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Rectangle 5"/>
          <p:cNvSpPr>
            <a:spLocks noChangeArrowheads="1"/>
          </p:cNvSpPr>
          <p:nvPr/>
        </p:nvSpPr>
        <p:spPr bwMode="auto">
          <a:xfrm>
            <a:off x="5056188" y="1317626"/>
            <a:ext cx="4583245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fiber optic cable:</a:t>
            </a:r>
            <a:endParaRPr lang="en-US" altLang="en-US" i="1" dirty="0">
              <a:solidFill>
                <a:srgbClr val="CC0000"/>
              </a:solidFill>
              <a:latin typeface="Gill Sans MT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glass fiber carrying light pulses, each pulse a bit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high-speed operation: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sz="2000" dirty="0">
                <a:latin typeface="Gill Sans MT" pitchFamily="34" charset="0"/>
              </a:rPr>
              <a:t>high-speed point-to-point transmission (e.g., 10</a:t>
            </a:r>
            <a:r>
              <a:rPr lang="ja-JP" altLang="en-US" sz="2000">
                <a:latin typeface="Gill Sans MT" pitchFamily="34" charset="0"/>
              </a:rPr>
              <a:t>’</a:t>
            </a:r>
            <a:r>
              <a:rPr lang="en-US" altLang="ja-JP" sz="2000" dirty="0">
                <a:latin typeface="Gill Sans MT" pitchFamily="34" charset="0"/>
              </a:rPr>
              <a:t>s-100</a:t>
            </a:r>
            <a:r>
              <a:rPr lang="ja-JP" altLang="en-US" sz="2000">
                <a:latin typeface="Gill Sans MT" pitchFamily="34" charset="0"/>
              </a:rPr>
              <a:t>’</a:t>
            </a:r>
            <a:r>
              <a:rPr lang="en-US" altLang="ja-JP" sz="2000" dirty="0">
                <a:latin typeface="Gill Sans MT" pitchFamily="34" charset="0"/>
              </a:rPr>
              <a:t>s Gbps transmission rate)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low error rate: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sz="2000" dirty="0">
                <a:latin typeface="Gill Sans MT" pitchFamily="34" charset="0"/>
              </a:rPr>
              <a:t>repeaters spaced far apart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sz="2000" dirty="0">
                <a:latin typeface="Gill Sans MT" pitchFamily="34" charset="0"/>
              </a:rPr>
              <a:t>immune to electromagnetic noise</a:t>
            </a:r>
          </a:p>
        </p:txBody>
      </p:sp>
      <p:sp>
        <p:nvSpPr>
          <p:cNvPr id="5120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9E60EC9-845A-4FC4-84C2-B3B520765D55}" type="slidenum">
              <a:rPr lang="en-US" altLang="en-US" sz="1200">
                <a:latin typeface="Tahoma" pitchFamily="34" charset="0"/>
              </a:rPr>
              <a:pPr/>
              <a:t>25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2513711-6674-9D72-BE3B-E1FEC478C084}"/>
              </a:ext>
            </a:extLst>
          </p:cNvPr>
          <p:cNvSpPr txBox="1"/>
          <p:nvPr/>
        </p:nvSpPr>
        <p:spPr>
          <a:xfrm>
            <a:off x="619526" y="5756188"/>
            <a:ext cx="495219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KR" dirty="0">
                <a:hlinkClick r:id="rId6"/>
              </a:rPr>
              <a:t>https://www.youtube.com/watch?v=jZOg39v73c4</a:t>
            </a:r>
            <a:endParaRPr lang="en-KR" dirty="0"/>
          </a:p>
          <a:p>
            <a:endParaRPr lang="en-KR" dirty="0"/>
          </a:p>
        </p:txBody>
      </p:sp>
    </p:spTree>
    <p:extLst>
      <p:ext uri="{BB962C8B-B14F-4D97-AF65-F5344CB8AC3E}">
        <p14:creationId xmlns:p14="http://schemas.microsoft.com/office/powerpoint/2010/main" val="273487595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53250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0103" y="833279"/>
            <a:ext cx="44559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0200" y="42863"/>
            <a:ext cx="9080500" cy="114300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Physical media: </a:t>
            </a:r>
            <a:r>
              <a:rPr lang="en-US" altLang="en-US" sz="3600" dirty="0">
                <a:solidFill>
                  <a:srgbClr val="0054FD"/>
                </a:solidFill>
                <a:ea typeface="ＭＳ Ｐゴシック" pitchFamily="34" charset="-128"/>
              </a:rPr>
              <a:t>radio</a:t>
            </a:r>
            <a:endParaRPr lang="en-US" altLang="en-US" dirty="0">
              <a:solidFill>
                <a:srgbClr val="0054FD"/>
              </a:solidFill>
              <a:ea typeface="ＭＳ Ｐゴシック" pitchFamily="34" charset="-128"/>
            </a:endParaRPr>
          </a:p>
        </p:txBody>
      </p:sp>
      <p:sp>
        <p:nvSpPr>
          <p:cNvPr id="532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7850" y="1371600"/>
            <a:ext cx="4292600" cy="48768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pitchFamily="34" charset="-128"/>
              </a:rPr>
              <a:t>signal carried in electromagnetic spectrum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pitchFamily="34" charset="-128"/>
              </a:rPr>
              <a:t>no physical </a:t>
            </a:r>
            <a:r>
              <a:rPr lang="ja-JP" altLang="en-US" sz="2400" dirty="0">
                <a:ea typeface="ＭＳ Ｐゴシック" pitchFamily="34" charset="-128"/>
              </a:rPr>
              <a:t>“</a:t>
            </a:r>
            <a:r>
              <a:rPr lang="en-US" altLang="ja-JP" sz="2400" dirty="0">
                <a:ea typeface="ＭＳ Ｐゴシック" pitchFamily="34" charset="-128"/>
              </a:rPr>
              <a:t>wire</a:t>
            </a:r>
            <a:r>
              <a:rPr lang="ja-JP" altLang="en-US" sz="2400" dirty="0">
                <a:ea typeface="ＭＳ Ｐゴシック" pitchFamily="34" charset="-128"/>
              </a:rPr>
              <a:t>”</a:t>
            </a:r>
            <a:endParaRPr lang="en-US" altLang="ja-JP" sz="2400" dirty="0">
              <a:ea typeface="ＭＳ Ｐゴシック" pitchFamily="34" charset="-128"/>
            </a:endParaRPr>
          </a:p>
          <a:p>
            <a:pPr marL="287338" indent="-287338" eaLnBrk="1" hangingPunct="1"/>
            <a:r>
              <a:rPr lang="en-US" altLang="en-US" sz="2400" dirty="0">
                <a:ea typeface="ＭＳ Ｐゴシック" pitchFamily="34" charset="-128"/>
              </a:rPr>
              <a:t>bidirectional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pitchFamily="34" charset="-128"/>
              </a:rPr>
              <a:t>propagation environment effects:</a:t>
            </a:r>
          </a:p>
          <a:p>
            <a:pPr marL="682625" lvl="1" indent="-225425" eaLnBrk="1" hangingPunct="1"/>
            <a:r>
              <a:rPr lang="en-US" altLang="en-US" sz="2400" dirty="0">
                <a:solidFill>
                  <a:srgbClr val="0054FD"/>
                </a:solidFill>
                <a:ea typeface="Arial" pitchFamily="34" charset="0"/>
              </a:rPr>
              <a:t>reflection </a:t>
            </a:r>
          </a:p>
          <a:p>
            <a:pPr marL="682625" lvl="1" indent="-225425" eaLnBrk="1" hangingPunct="1"/>
            <a:r>
              <a:rPr lang="en-US" altLang="en-US" sz="2400" dirty="0">
                <a:solidFill>
                  <a:srgbClr val="0054FD"/>
                </a:solidFill>
                <a:ea typeface="Arial" pitchFamily="34" charset="0"/>
              </a:rPr>
              <a:t>obstruction by objects</a:t>
            </a:r>
          </a:p>
          <a:p>
            <a:pPr marL="682625" lvl="1" indent="-225425" eaLnBrk="1" hangingPunct="1"/>
            <a:r>
              <a:rPr lang="en-US" altLang="en-US" sz="2400" dirty="0">
                <a:solidFill>
                  <a:srgbClr val="0054FD"/>
                </a:solidFill>
                <a:ea typeface="Arial" pitchFamily="34" charset="0"/>
              </a:rPr>
              <a:t>interference</a:t>
            </a:r>
          </a:p>
        </p:txBody>
      </p:sp>
      <p:sp>
        <p:nvSpPr>
          <p:cNvPr id="66565" name="Rectangle 4"/>
          <p:cNvSpPr>
            <a:spLocks noChangeArrowheads="1"/>
          </p:cNvSpPr>
          <p:nvPr/>
        </p:nvSpPr>
        <p:spPr bwMode="auto">
          <a:xfrm>
            <a:off x="5076825" y="1238251"/>
            <a:ext cx="4829175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radio link types:</a:t>
            </a:r>
            <a:endParaRPr lang="en-US" i="1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terrestrial  microwave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e.g. up to 45 Mbps channels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LAN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WiFi)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54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wide-area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cellular)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4G cellular: ~ 10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satellite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Kbps to 45Mbps channel (or multiple smaller channels)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270 msec end-end delay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geosynchronous versus low altitude</a:t>
            </a:r>
          </a:p>
        </p:txBody>
      </p:sp>
      <p:sp>
        <p:nvSpPr>
          <p:cNvPr id="532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35BBDB4-02D1-491E-9026-1611A83A28EC}" type="slidenum">
              <a:rPr lang="en-US" altLang="en-US" sz="1200">
                <a:latin typeface="Tahoma" pitchFamily="34" charset="0"/>
              </a:rPr>
              <a:pPr/>
              <a:t>26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197576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Footer Placeholder 6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 dirty="0">
                <a:latin typeface="Tahoma" pitchFamily="34" charset="0"/>
              </a:rPr>
              <a:t>Introduction</a:t>
            </a:r>
          </a:p>
        </p:txBody>
      </p:sp>
      <p:pic>
        <p:nvPicPr>
          <p:cNvPr id="55298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8019" y="1046639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Chapter 1: roadmap</a:t>
            </a:r>
          </a:p>
        </p:txBody>
      </p:sp>
      <p:sp>
        <p:nvSpPr>
          <p:cNvPr id="5530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91105" y="1406525"/>
            <a:ext cx="8891323" cy="4648200"/>
          </a:xfrm>
        </p:spPr>
        <p:txBody>
          <a:bodyPr/>
          <a:lstStyle/>
          <a:p>
            <a:pPr lvl="1">
              <a:lnSpc>
                <a:spcPct val="105000"/>
              </a:lnSpc>
              <a:spcBef>
                <a:spcPct val="5000"/>
              </a:spcBef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1.1 </a:t>
            </a:r>
            <a:r>
              <a:rPr lang="en-US" altLang="en-US" dirty="0">
                <a:solidFill>
                  <a:srgbClr val="000099"/>
                </a:solidFill>
                <a:ea typeface="Arial" pitchFamily="34" charset="0"/>
              </a:rPr>
              <a:t>what is the computer network and Internet?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dirty="0">
                <a:ea typeface="Arial" pitchFamily="34" charset="0"/>
              </a:rPr>
              <a:t> network edge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itchFamily="34" charset="0"/>
              </a:rPr>
              <a:t>1.3 network core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 dirty="0">
                <a:solidFill>
                  <a:srgbClr val="CC0000"/>
                </a:solidFill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1.4 network classification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1.5 </a:t>
            </a:r>
            <a:r>
              <a:rPr lang="en-US" altLang="en-US" sz="2800" dirty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dirty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dirty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1.8</a:t>
            </a:r>
            <a:r>
              <a:rPr lang="en-US" altLang="en-US" sz="2800" dirty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5530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79D03883-6BDF-4DAE-87D8-2DB49EFF9A0B}" type="slidenum">
              <a:rPr lang="en-US" altLang="en-US" sz="1200">
                <a:latin typeface="Tahoma" pitchFamily="34" charset="0"/>
              </a:rPr>
              <a:pPr/>
              <a:t>27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745968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4" name="Rectangle 2"/>
          <p:cNvSpPr>
            <a:spLocks noGrp="1" noChangeArrowheads="1"/>
          </p:cNvSpPr>
          <p:nvPr>
            <p:ph type="title"/>
          </p:nvPr>
        </p:nvSpPr>
        <p:spPr>
          <a:xfrm>
            <a:off x="1554692" y="274638"/>
            <a:ext cx="8124296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en-US" dirty="0">
                <a:solidFill>
                  <a:schemeClr val="tx2">
                    <a:satMod val="130000"/>
                  </a:schemeClr>
                </a:solidFill>
              </a:rPr>
              <a:t>The Network Core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77850" y="1600200"/>
            <a:ext cx="4540250" cy="4648200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How to send data over the network?</a:t>
            </a:r>
          </a:p>
          <a:p>
            <a:pPr lvl="1"/>
            <a:r>
              <a:rPr lang="en-US" altLang="en-US" dirty="0">
                <a:solidFill>
                  <a:srgbClr val="FF0000"/>
                </a:solidFill>
              </a:rPr>
              <a:t>Packet switching:</a:t>
            </a:r>
            <a:r>
              <a:rPr lang="en-US" altLang="en-US" dirty="0"/>
              <a:t> hosts break application-layer messages into packets </a:t>
            </a:r>
            <a:endParaRPr lang="en-US" altLang="en-US" sz="2000" dirty="0"/>
          </a:p>
          <a:p>
            <a:pPr lvl="1" eaLnBrk="1" hangingPunct="1"/>
            <a:r>
              <a:rPr lang="en-US" altLang="en-US" dirty="0">
                <a:solidFill>
                  <a:srgbClr val="FF0000"/>
                </a:solidFill>
              </a:rPr>
              <a:t>Circuit switching:</a:t>
            </a:r>
            <a:r>
              <a:rPr lang="en-US" altLang="en-US" dirty="0"/>
              <a:t> provides each channel (circuit) for each call (data sending): telephone networks.</a:t>
            </a:r>
          </a:p>
        </p:txBody>
      </p:sp>
      <p:sp>
        <p:nvSpPr>
          <p:cNvPr id="21508" name="Slide Number Placeholder 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>
                <a:latin typeface="Arial" pitchFamily="34" charset="0"/>
              </a:rPr>
              <a:t>1-</a:t>
            </a:r>
            <a:fld id="{20EB8F8E-2AA7-4416-885F-D4A7FBE971DF}" type="slidenum">
              <a:rPr lang="en-US" altLang="en-US" sz="1400" smtClean="0">
                <a:latin typeface="Arial" pitchFamily="34" charset="0"/>
              </a:rPr>
              <a:pPr/>
              <a:t>28</a:t>
            </a:fld>
            <a:endParaRPr lang="en-US" altLang="en-US" sz="1400">
              <a:latin typeface="Arial" pitchFamily="34" charset="0"/>
            </a:endParaRPr>
          </a:p>
        </p:txBody>
      </p:sp>
      <p:sp>
        <p:nvSpPr>
          <p:cNvPr id="21509" name="Freeform 708"/>
          <p:cNvSpPr>
            <a:spLocks/>
          </p:cNvSpPr>
          <p:nvPr/>
        </p:nvSpPr>
        <p:spPr bwMode="auto">
          <a:xfrm>
            <a:off x="7333191" y="2193926"/>
            <a:ext cx="1948525" cy="1674813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0" name="Freeform 709"/>
          <p:cNvSpPr>
            <a:spLocks/>
          </p:cNvSpPr>
          <p:nvPr/>
        </p:nvSpPr>
        <p:spPr bwMode="auto">
          <a:xfrm>
            <a:off x="5296958" y="2051050"/>
            <a:ext cx="2022475" cy="1589088"/>
          </a:xfrm>
          <a:custGeom>
            <a:avLst/>
            <a:gdLst>
              <a:gd name="T0" fmla="*/ 2147483647 w 1340"/>
              <a:gd name="T1" fmla="*/ 2147483647 h 1191"/>
              <a:gd name="T2" fmla="*/ 2147483647 w 1340"/>
              <a:gd name="T3" fmla="*/ 2147483647 h 1191"/>
              <a:gd name="T4" fmla="*/ 2147483647 w 1340"/>
              <a:gd name="T5" fmla="*/ 2147483647 h 1191"/>
              <a:gd name="T6" fmla="*/ 2147483647 w 1340"/>
              <a:gd name="T7" fmla="*/ 2147483647 h 1191"/>
              <a:gd name="T8" fmla="*/ 2147483647 w 1340"/>
              <a:gd name="T9" fmla="*/ 2147483647 h 1191"/>
              <a:gd name="T10" fmla="*/ 2147483647 w 1340"/>
              <a:gd name="T11" fmla="*/ 2147483647 h 1191"/>
              <a:gd name="T12" fmla="*/ 2147483647 w 1340"/>
              <a:gd name="T13" fmla="*/ 2147483647 h 1191"/>
              <a:gd name="T14" fmla="*/ 2147483647 w 1340"/>
              <a:gd name="T15" fmla="*/ 2147483647 h 1191"/>
              <a:gd name="T16" fmla="*/ 2147483647 w 1340"/>
              <a:gd name="T17" fmla="*/ 2147483647 h 1191"/>
              <a:gd name="T18" fmla="*/ 2147483647 w 1340"/>
              <a:gd name="T19" fmla="*/ 2147483647 h 1191"/>
              <a:gd name="T20" fmla="*/ 2147483647 w 1340"/>
              <a:gd name="T21" fmla="*/ 2147483647 h 1191"/>
              <a:gd name="T22" fmla="*/ 2147483647 w 1340"/>
              <a:gd name="T23" fmla="*/ 2147483647 h 11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40" h="1191">
                <a:moveTo>
                  <a:pt x="550" y="42"/>
                </a:moveTo>
                <a:cubicBezTo>
                  <a:pt x="437" y="4"/>
                  <a:pt x="164" y="0"/>
                  <a:pt x="82" y="60"/>
                </a:cubicBezTo>
                <a:cubicBezTo>
                  <a:pt x="0" y="120"/>
                  <a:pt x="67" y="292"/>
                  <a:pt x="58" y="402"/>
                </a:cubicBezTo>
                <a:cubicBezTo>
                  <a:pt x="49" y="512"/>
                  <a:pt x="19" y="642"/>
                  <a:pt x="28" y="720"/>
                </a:cubicBezTo>
                <a:cubicBezTo>
                  <a:pt x="37" y="798"/>
                  <a:pt x="27" y="844"/>
                  <a:pt x="112" y="870"/>
                </a:cubicBezTo>
                <a:cubicBezTo>
                  <a:pt x="197" y="896"/>
                  <a:pt x="450" y="833"/>
                  <a:pt x="538" y="876"/>
                </a:cubicBezTo>
                <a:cubicBezTo>
                  <a:pt x="626" y="919"/>
                  <a:pt x="524" y="1091"/>
                  <a:pt x="640" y="1128"/>
                </a:cubicBezTo>
                <a:cubicBezTo>
                  <a:pt x="756" y="1165"/>
                  <a:pt x="1128" y="1191"/>
                  <a:pt x="1234" y="1098"/>
                </a:cubicBezTo>
                <a:cubicBezTo>
                  <a:pt x="1340" y="1005"/>
                  <a:pt x="1281" y="696"/>
                  <a:pt x="1276" y="570"/>
                </a:cubicBezTo>
                <a:cubicBezTo>
                  <a:pt x="1271" y="444"/>
                  <a:pt x="1290" y="389"/>
                  <a:pt x="1204" y="342"/>
                </a:cubicBezTo>
                <a:cubicBezTo>
                  <a:pt x="1118" y="295"/>
                  <a:pt x="868" y="338"/>
                  <a:pt x="760" y="288"/>
                </a:cubicBezTo>
                <a:cubicBezTo>
                  <a:pt x="652" y="238"/>
                  <a:pt x="663" y="80"/>
                  <a:pt x="550" y="42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1" name="Freeform 710"/>
          <p:cNvSpPr>
            <a:spLocks/>
          </p:cNvSpPr>
          <p:nvPr/>
        </p:nvSpPr>
        <p:spPr bwMode="auto">
          <a:xfrm>
            <a:off x="5695950" y="3502026"/>
            <a:ext cx="3222890" cy="221932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512" name="Group 711"/>
          <p:cNvGrpSpPr>
            <a:grpSpLocks/>
          </p:cNvGrpSpPr>
          <p:nvPr/>
        </p:nvGrpSpPr>
        <p:grpSpPr bwMode="auto">
          <a:xfrm>
            <a:off x="5424223" y="2185989"/>
            <a:ext cx="794544" cy="319087"/>
            <a:chOff x="3552" y="246"/>
            <a:chExt cx="527" cy="248"/>
          </a:xfrm>
        </p:grpSpPr>
        <p:graphicFrame>
          <p:nvGraphicFramePr>
            <p:cNvPr id="21742" name="Object 712"/>
            <p:cNvGraphicFramePr>
              <a:graphicFrameLocks noChangeAspect="1"/>
            </p:cNvGraphicFramePr>
            <p:nvPr/>
          </p:nvGraphicFramePr>
          <p:xfrm>
            <a:off x="3552" y="246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7263" imgH="1084139" progId="MS_ClipArt_Gallery.2">
                    <p:embed/>
                  </p:oleObj>
                </mc:Choice>
                <mc:Fallback>
                  <p:oleObj name="Clip" r:id="rId3" imgW="1307263" imgH="1084139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52" y="246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1743" name="Object 713"/>
            <p:cNvGraphicFramePr>
              <a:graphicFrameLocks noChangeAspect="1"/>
            </p:cNvGraphicFramePr>
            <p:nvPr/>
          </p:nvGraphicFramePr>
          <p:xfrm>
            <a:off x="3878" y="338"/>
            <a:ext cx="201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5" imgW="681706" imgH="480401" progId="MS_ClipArt_Gallery.2">
                    <p:embed/>
                  </p:oleObj>
                </mc:Choice>
                <mc:Fallback>
                  <p:oleObj name="Clip" r:id="rId5" imgW="681706" imgH="480401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78" y="338"/>
                          <a:ext cx="201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1744" name="Line 714"/>
            <p:cNvSpPr>
              <a:spLocks noChangeShapeType="1"/>
            </p:cNvSpPr>
            <p:nvPr/>
          </p:nvSpPr>
          <p:spPr bwMode="auto">
            <a:xfrm flipV="1">
              <a:off x="3844" y="434"/>
              <a:ext cx="8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1513" name="Group 715"/>
          <p:cNvGrpSpPr>
            <a:grpSpLocks/>
          </p:cNvGrpSpPr>
          <p:nvPr/>
        </p:nvGrpSpPr>
        <p:grpSpPr bwMode="auto">
          <a:xfrm>
            <a:off x="5424223" y="2781300"/>
            <a:ext cx="794544" cy="319088"/>
            <a:chOff x="3552" y="246"/>
            <a:chExt cx="527" cy="248"/>
          </a:xfrm>
        </p:grpSpPr>
        <p:graphicFrame>
          <p:nvGraphicFramePr>
            <p:cNvPr id="21739" name="Object 716"/>
            <p:cNvGraphicFramePr>
              <a:graphicFrameLocks noChangeAspect="1"/>
            </p:cNvGraphicFramePr>
            <p:nvPr/>
          </p:nvGraphicFramePr>
          <p:xfrm>
            <a:off x="3552" y="246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7" imgW="1307263" imgH="1084139" progId="MS_ClipArt_Gallery.2">
                    <p:embed/>
                  </p:oleObj>
                </mc:Choice>
                <mc:Fallback>
                  <p:oleObj name="Clip" r:id="rId7" imgW="1307263" imgH="1084139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52" y="246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1740" name="Object 717"/>
            <p:cNvGraphicFramePr>
              <a:graphicFrameLocks noChangeAspect="1"/>
            </p:cNvGraphicFramePr>
            <p:nvPr/>
          </p:nvGraphicFramePr>
          <p:xfrm>
            <a:off x="3878" y="338"/>
            <a:ext cx="201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8" imgW="681706" imgH="480401" progId="MS_ClipArt_Gallery.2">
                    <p:embed/>
                  </p:oleObj>
                </mc:Choice>
                <mc:Fallback>
                  <p:oleObj name="Clip" r:id="rId8" imgW="681706" imgH="480401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78" y="338"/>
                          <a:ext cx="201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1741" name="Line 718"/>
            <p:cNvSpPr>
              <a:spLocks noChangeShapeType="1"/>
            </p:cNvSpPr>
            <p:nvPr/>
          </p:nvSpPr>
          <p:spPr bwMode="auto">
            <a:xfrm flipV="1">
              <a:off x="3844" y="434"/>
              <a:ext cx="8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1514" name="Group 719"/>
          <p:cNvGrpSpPr>
            <a:grpSpLocks/>
          </p:cNvGrpSpPr>
          <p:nvPr/>
        </p:nvGrpSpPr>
        <p:grpSpPr bwMode="auto">
          <a:xfrm>
            <a:off x="5831814" y="2568576"/>
            <a:ext cx="75671" cy="214313"/>
            <a:chOff x="3842" y="406"/>
            <a:chExt cx="51" cy="167"/>
          </a:xfrm>
        </p:grpSpPr>
        <p:sp>
          <p:nvSpPr>
            <p:cNvPr id="21736" name="Oval 720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37" name="Oval 721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38" name="Oval 722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515" name="Group 723"/>
          <p:cNvGrpSpPr>
            <a:grpSpLocks/>
          </p:cNvGrpSpPr>
          <p:nvPr/>
        </p:nvGrpSpPr>
        <p:grpSpPr bwMode="auto">
          <a:xfrm>
            <a:off x="6340872" y="3071814"/>
            <a:ext cx="227013" cy="395287"/>
            <a:chOff x="4180" y="783"/>
            <a:chExt cx="150" cy="307"/>
          </a:xfrm>
        </p:grpSpPr>
        <p:sp>
          <p:nvSpPr>
            <p:cNvPr id="21728" name="AutoShape 724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29" name="Rectangle 725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30" name="Rectangle 726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31" name="AutoShape 727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32" name="Line 728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33" name="Line 729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34" name="Rectangle 730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35" name="Rectangle 731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516" name="Group 732"/>
          <p:cNvGrpSpPr>
            <a:grpSpLocks/>
          </p:cNvGrpSpPr>
          <p:nvPr/>
        </p:nvGrpSpPr>
        <p:grpSpPr bwMode="auto">
          <a:xfrm rot="16200000">
            <a:off x="6683045" y="3139877"/>
            <a:ext cx="80963" cy="252810"/>
            <a:chOff x="3842" y="406"/>
            <a:chExt cx="51" cy="167"/>
          </a:xfrm>
        </p:grpSpPr>
        <p:sp>
          <p:nvSpPr>
            <p:cNvPr id="21725" name="Oval 733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26" name="Oval 734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27" name="Oval 735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517" name="Line 736"/>
          <p:cNvSpPr>
            <a:spLocks noChangeShapeType="1"/>
          </p:cNvSpPr>
          <p:nvPr/>
        </p:nvSpPr>
        <p:spPr bwMode="auto">
          <a:xfrm>
            <a:off x="6488775" y="2979739"/>
            <a:ext cx="536575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8" name="Line 737"/>
          <p:cNvSpPr>
            <a:spLocks noChangeShapeType="1"/>
          </p:cNvSpPr>
          <p:nvPr/>
        </p:nvSpPr>
        <p:spPr bwMode="auto">
          <a:xfrm>
            <a:off x="6492215" y="2976563"/>
            <a:ext cx="1719" cy="95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9" name="Line 738"/>
          <p:cNvSpPr>
            <a:spLocks noChangeShapeType="1"/>
          </p:cNvSpPr>
          <p:nvPr/>
        </p:nvSpPr>
        <p:spPr bwMode="auto">
          <a:xfrm>
            <a:off x="7028790" y="2974975"/>
            <a:ext cx="1719" cy="825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0" name="Line 739"/>
          <p:cNvSpPr>
            <a:spLocks noChangeShapeType="1"/>
          </p:cNvSpPr>
          <p:nvPr/>
        </p:nvSpPr>
        <p:spPr bwMode="auto">
          <a:xfrm>
            <a:off x="6163734" y="2439988"/>
            <a:ext cx="313002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1" name="Line 740"/>
          <p:cNvSpPr>
            <a:spLocks noChangeShapeType="1"/>
          </p:cNvSpPr>
          <p:nvPr/>
        </p:nvSpPr>
        <p:spPr bwMode="auto">
          <a:xfrm flipV="1">
            <a:off x="6177492" y="2725738"/>
            <a:ext cx="299244" cy="330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22" name="Line 741"/>
          <p:cNvSpPr>
            <a:spLocks noChangeShapeType="1"/>
          </p:cNvSpPr>
          <p:nvPr/>
        </p:nvSpPr>
        <p:spPr bwMode="auto">
          <a:xfrm flipV="1">
            <a:off x="6748463" y="2811463"/>
            <a:ext cx="1720" cy="1635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523" name="Group 742"/>
          <p:cNvGrpSpPr>
            <a:grpSpLocks/>
          </p:cNvGrpSpPr>
          <p:nvPr/>
        </p:nvGrpSpPr>
        <p:grpSpPr bwMode="auto">
          <a:xfrm>
            <a:off x="6877447" y="3049589"/>
            <a:ext cx="227013" cy="395287"/>
            <a:chOff x="4180" y="783"/>
            <a:chExt cx="150" cy="307"/>
          </a:xfrm>
        </p:grpSpPr>
        <p:sp>
          <p:nvSpPr>
            <p:cNvPr id="21717" name="AutoShape 743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8" name="Rectangle 744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9" name="Rectangle 745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20" name="AutoShape 746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21" name="Line 747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22" name="Line 748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23" name="Rectangle 749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24" name="Rectangle 750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524" name="Group 751"/>
          <p:cNvGrpSpPr>
            <a:grpSpLocks/>
          </p:cNvGrpSpPr>
          <p:nvPr/>
        </p:nvGrpSpPr>
        <p:grpSpPr bwMode="auto">
          <a:xfrm>
            <a:off x="5840413" y="3668713"/>
            <a:ext cx="519377" cy="925512"/>
            <a:chOff x="3314" y="1248"/>
            <a:chExt cx="344" cy="694"/>
          </a:xfrm>
        </p:grpSpPr>
        <p:graphicFrame>
          <p:nvGraphicFramePr>
            <p:cNvPr id="21708" name="Object 752"/>
            <p:cNvGraphicFramePr>
              <a:graphicFrameLocks noChangeAspect="1"/>
            </p:cNvGraphicFramePr>
            <p:nvPr/>
          </p:nvGraphicFramePr>
          <p:xfrm>
            <a:off x="3314" y="1248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9" imgW="1307263" imgH="1084139" progId="MS_ClipArt_Gallery.2">
                    <p:embed/>
                  </p:oleObj>
                </mc:Choice>
                <mc:Fallback>
                  <p:oleObj name="Clip" r:id="rId9" imgW="1307263" imgH="1084139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" y="1248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1709" name="Line 753"/>
            <p:cNvSpPr>
              <a:spLocks noChangeShapeType="1"/>
            </p:cNvSpPr>
            <p:nvPr/>
          </p:nvSpPr>
          <p:spPr bwMode="auto">
            <a:xfrm flipV="1">
              <a:off x="3606" y="1433"/>
              <a:ext cx="5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21710" name="Object 754"/>
            <p:cNvGraphicFramePr>
              <a:graphicFrameLocks noChangeAspect="1"/>
            </p:cNvGraphicFramePr>
            <p:nvPr/>
          </p:nvGraphicFramePr>
          <p:xfrm>
            <a:off x="3314" y="1694"/>
            <a:ext cx="299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10" imgW="1307263" imgH="1084139" progId="MS_ClipArt_Gallery.2">
                    <p:embed/>
                  </p:oleObj>
                </mc:Choice>
                <mc:Fallback>
                  <p:oleObj name="Clip" r:id="rId10" imgW="1307263" imgH="1084139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4" y="1694"/>
                          <a:ext cx="299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1711" name="Line 755"/>
            <p:cNvSpPr>
              <a:spLocks noChangeShapeType="1"/>
            </p:cNvSpPr>
            <p:nvPr/>
          </p:nvSpPr>
          <p:spPr bwMode="auto">
            <a:xfrm flipV="1">
              <a:off x="3606" y="1882"/>
              <a:ext cx="5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712" name="Group 756"/>
            <p:cNvGrpSpPr>
              <a:grpSpLocks/>
            </p:cNvGrpSpPr>
            <p:nvPr/>
          </p:nvGrpSpPr>
          <p:grpSpPr bwMode="auto">
            <a:xfrm>
              <a:off x="3404" y="1504"/>
              <a:ext cx="51" cy="167"/>
              <a:chOff x="3842" y="406"/>
              <a:chExt cx="51" cy="167"/>
            </a:xfrm>
          </p:grpSpPr>
          <p:sp>
            <p:nvSpPr>
              <p:cNvPr id="21714" name="Oval 757"/>
              <p:cNvSpPr>
                <a:spLocks noChangeArrowheads="1"/>
              </p:cNvSpPr>
              <p:nvPr/>
            </p:nvSpPr>
            <p:spPr bwMode="auto">
              <a:xfrm>
                <a:off x="3842" y="40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715" name="Oval 758"/>
              <p:cNvSpPr>
                <a:spLocks noChangeArrowheads="1"/>
              </p:cNvSpPr>
              <p:nvPr/>
            </p:nvSpPr>
            <p:spPr bwMode="auto">
              <a:xfrm>
                <a:off x="3844" y="46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716" name="Oval 759"/>
              <p:cNvSpPr>
                <a:spLocks noChangeArrowheads="1"/>
              </p:cNvSpPr>
              <p:nvPr/>
            </p:nvSpPr>
            <p:spPr bwMode="auto">
              <a:xfrm>
                <a:off x="3846" y="52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</p:grpSp>
        <p:sp>
          <p:nvSpPr>
            <p:cNvPr id="21713" name="Line 760"/>
            <p:cNvSpPr>
              <a:spLocks noChangeShapeType="1"/>
            </p:cNvSpPr>
            <p:nvPr/>
          </p:nvSpPr>
          <p:spPr bwMode="auto">
            <a:xfrm>
              <a:off x="3654" y="1431"/>
              <a:ext cx="0" cy="4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21525" name="Object 761"/>
          <p:cNvGraphicFramePr>
            <a:graphicFrameLocks noChangeAspect="1"/>
          </p:cNvGraphicFramePr>
          <p:nvPr/>
        </p:nvGraphicFramePr>
        <p:xfrm>
          <a:off x="6781139" y="4678364"/>
          <a:ext cx="452305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1" imgW="1307263" imgH="1084139" progId="MS_ClipArt_Gallery.2">
                  <p:embed/>
                </p:oleObj>
              </mc:Choice>
              <mc:Fallback>
                <p:oleObj name="Clip" r:id="rId11" imgW="1307263" imgH="108413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1139" y="4678364"/>
                        <a:ext cx="452305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26" name="Object 762"/>
          <p:cNvGraphicFramePr>
            <a:graphicFrameLocks noChangeAspect="1"/>
          </p:cNvGraphicFramePr>
          <p:nvPr/>
        </p:nvGraphicFramePr>
        <p:xfrm>
          <a:off x="6115580" y="4667250"/>
          <a:ext cx="450585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2" imgW="1307263" imgH="1084139" progId="MS_ClipArt_Gallery.2">
                  <p:embed/>
                </p:oleObj>
              </mc:Choice>
              <mc:Fallback>
                <p:oleObj name="Clip" r:id="rId12" imgW="1307263" imgH="108413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5580" y="4667250"/>
                        <a:ext cx="450585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27" name="Oval 763"/>
          <p:cNvSpPr>
            <a:spLocks noChangeArrowheads="1"/>
          </p:cNvSpPr>
          <p:nvPr/>
        </p:nvSpPr>
        <p:spPr bwMode="auto">
          <a:xfrm rot="16200000">
            <a:off x="6569671" y="4768519"/>
            <a:ext cx="63500" cy="7051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Char char=""/>
              <a:defRPr sz="32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1pPr>
            <a:lvl2pPr marL="742950" indent="-285750">
              <a:spcBef>
                <a:spcPts val="550"/>
              </a:spcBef>
              <a:buClr>
                <a:schemeClr val="accent1"/>
              </a:buClr>
              <a:buFont typeface="Verdana" pitchFamily="34" charset="0"/>
              <a:buChar char="◦"/>
              <a:defRPr sz="28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/>
              <a:buChar char=""/>
              <a:defRPr sz="24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C32D2E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528" name="Oval 764"/>
          <p:cNvSpPr>
            <a:spLocks noChangeArrowheads="1"/>
          </p:cNvSpPr>
          <p:nvPr/>
        </p:nvSpPr>
        <p:spPr bwMode="auto">
          <a:xfrm rot="16200000">
            <a:off x="6661680" y="4766073"/>
            <a:ext cx="63500" cy="72231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Char char=""/>
              <a:defRPr sz="32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1pPr>
            <a:lvl2pPr marL="742950" indent="-285750">
              <a:spcBef>
                <a:spcPts val="550"/>
              </a:spcBef>
              <a:buClr>
                <a:schemeClr val="accent1"/>
              </a:buClr>
              <a:buFont typeface="Verdana" pitchFamily="34" charset="0"/>
              <a:buChar char="◦"/>
              <a:defRPr sz="28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/>
              <a:buChar char=""/>
              <a:defRPr sz="24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C32D2E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529" name="Oval 765"/>
          <p:cNvSpPr>
            <a:spLocks noChangeArrowheads="1"/>
          </p:cNvSpPr>
          <p:nvPr/>
        </p:nvSpPr>
        <p:spPr bwMode="auto">
          <a:xfrm rot="16200000">
            <a:off x="6745883" y="4770901"/>
            <a:ext cx="61913" cy="7051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Char char=""/>
              <a:defRPr sz="32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1pPr>
            <a:lvl2pPr marL="742950" indent="-285750">
              <a:spcBef>
                <a:spcPts val="550"/>
              </a:spcBef>
              <a:buClr>
                <a:schemeClr val="accent1"/>
              </a:buClr>
              <a:buFont typeface="Verdana" pitchFamily="34" charset="0"/>
              <a:buChar char="◦"/>
              <a:defRPr sz="28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/>
              <a:buChar char=""/>
              <a:defRPr sz="24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C32D2E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530" name="Line 766"/>
          <p:cNvSpPr>
            <a:spLocks noChangeShapeType="1"/>
          </p:cNvSpPr>
          <p:nvPr/>
        </p:nvSpPr>
        <p:spPr bwMode="auto">
          <a:xfrm rot="16200000">
            <a:off x="7027003" y="4653692"/>
            <a:ext cx="60325" cy="171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1" name="Line 767"/>
          <p:cNvSpPr>
            <a:spLocks noChangeShapeType="1"/>
          </p:cNvSpPr>
          <p:nvPr/>
        </p:nvSpPr>
        <p:spPr bwMode="auto">
          <a:xfrm rot="5400000" flipH="1">
            <a:off x="6348677" y="4645025"/>
            <a:ext cx="635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2" name="Line 768"/>
          <p:cNvSpPr>
            <a:spLocks noChangeShapeType="1"/>
          </p:cNvSpPr>
          <p:nvPr/>
        </p:nvSpPr>
        <p:spPr bwMode="auto">
          <a:xfrm rot="16200000" flipV="1">
            <a:off x="6721806" y="4279967"/>
            <a:ext cx="0" cy="67931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3" name="Line 769"/>
          <p:cNvSpPr>
            <a:spLocks noChangeShapeType="1"/>
          </p:cNvSpPr>
          <p:nvPr/>
        </p:nvSpPr>
        <p:spPr bwMode="auto">
          <a:xfrm flipV="1">
            <a:off x="6359790" y="4244976"/>
            <a:ext cx="101468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4" name="Line 770"/>
          <p:cNvSpPr>
            <a:spLocks noChangeShapeType="1"/>
          </p:cNvSpPr>
          <p:nvPr/>
        </p:nvSpPr>
        <p:spPr bwMode="auto">
          <a:xfrm>
            <a:off x="7011591" y="4291013"/>
            <a:ext cx="328480" cy="3857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35" name="Line 771"/>
          <p:cNvSpPr>
            <a:spLocks noChangeShapeType="1"/>
          </p:cNvSpPr>
          <p:nvPr/>
        </p:nvSpPr>
        <p:spPr bwMode="auto">
          <a:xfrm flipH="1">
            <a:off x="7873206" y="4287838"/>
            <a:ext cx="302683" cy="392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1536" name="Object 772"/>
          <p:cNvGraphicFramePr>
            <a:graphicFrameLocks noChangeAspect="1"/>
          </p:cNvGraphicFramePr>
          <p:nvPr/>
        </p:nvGraphicFramePr>
        <p:xfrm>
          <a:off x="8065823" y="3840163"/>
          <a:ext cx="220133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3" imgW="982811" imgH="1208363" progId="MS_ClipArt_Gallery.2">
                  <p:embed/>
                </p:oleObj>
              </mc:Choice>
              <mc:Fallback>
                <p:oleObj name="Clip" r:id="rId13" imgW="982811" imgH="1208363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5823" y="3840163"/>
                        <a:ext cx="220133" cy="24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37" name="Object 773"/>
          <p:cNvGraphicFramePr>
            <a:graphicFrameLocks noChangeAspect="1"/>
          </p:cNvGraphicFramePr>
          <p:nvPr/>
        </p:nvGraphicFramePr>
        <p:xfrm>
          <a:off x="6617759" y="3921126"/>
          <a:ext cx="220133" cy="239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5" imgW="982811" imgH="1208363" progId="MS_ClipArt_Gallery.2">
                  <p:embed/>
                </p:oleObj>
              </mc:Choice>
              <mc:Fallback>
                <p:oleObj name="Clip" r:id="rId15" imgW="982811" imgH="1208363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17759" y="3921126"/>
                        <a:ext cx="220133" cy="239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38" name="Freeform 774"/>
          <p:cNvSpPr>
            <a:spLocks/>
          </p:cNvSpPr>
          <p:nvPr/>
        </p:nvSpPr>
        <p:spPr bwMode="auto">
          <a:xfrm>
            <a:off x="6705469" y="3695700"/>
            <a:ext cx="1466982" cy="304800"/>
          </a:xfrm>
          <a:custGeom>
            <a:avLst/>
            <a:gdLst>
              <a:gd name="T0" fmla="*/ 0 w 972"/>
              <a:gd name="T1" fmla="*/ 2147483647 h 228"/>
              <a:gd name="T2" fmla="*/ 2147483647 w 972"/>
              <a:gd name="T3" fmla="*/ 2147483647 h 228"/>
              <a:gd name="T4" fmla="*/ 2147483647 w 972"/>
              <a:gd name="T5" fmla="*/ 2147483647 h 2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72" h="228">
                <a:moveTo>
                  <a:pt x="0" y="228"/>
                </a:moveTo>
                <a:cubicBezTo>
                  <a:pt x="135" y="123"/>
                  <a:pt x="270" y="18"/>
                  <a:pt x="432" y="9"/>
                </a:cubicBezTo>
                <a:cubicBezTo>
                  <a:pt x="594" y="0"/>
                  <a:pt x="783" y="85"/>
                  <a:pt x="972" y="171"/>
                </a:cubicBezTo>
              </a:path>
            </a:pathLst>
          </a:custGeom>
          <a:noFill/>
          <a:ln w="38100" cap="flat" cmpd="sng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539" name="Group 775"/>
          <p:cNvGrpSpPr>
            <a:grpSpLocks/>
          </p:cNvGrpSpPr>
          <p:nvPr/>
        </p:nvGrpSpPr>
        <p:grpSpPr bwMode="auto">
          <a:xfrm>
            <a:off x="6994393" y="5118100"/>
            <a:ext cx="440267" cy="427038"/>
            <a:chOff x="2870" y="1518"/>
            <a:chExt cx="292" cy="320"/>
          </a:xfrm>
        </p:grpSpPr>
        <p:graphicFrame>
          <p:nvGraphicFramePr>
            <p:cNvPr id="21706" name="Object 776"/>
            <p:cNvGraphicFramePr>
              <a:graphicFrameLocks noChangeAspect="1"/>
            </p:cNvGraphicFramePr>
            <p:nvPr/>
          </p:nvGraphicFramePr>
          <p:xfrm>
            <a:off x="2870" y="1518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16" imgW="826829" imgH="840406" progId="MS_ClipArt_Gallery.2">
                    <p:embed/>
                  </p:oleObj>
                </mc:Choice>
                <mc:Fallback>
                  <p:oleObj name="Clip" r:id="rId16" imgW="826829" imgH="840406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70" y="1518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1707" name="Object 777"/>
            <p:cNvGraphicFramePr>
              <a:graphicFrameLocks noChangeAspect="1"/>
            </p:cNvGraphicFramePr>
            <p:nvPr/>
          </p:nvGraphicFramePr>
          <p:xfrm>
            <a:off x="2913" y="1602"/>
            <a:ext cx="249" cy="2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18" imgW="1268295" imgH="1199426" progId="MS_ClipArt_Gallery.2">
                    <p:embed/>
                  </p:oleObj>
                </mc:Choice>
                <mc:Fallback>
                  <p:oleObj name="Clip" r:id="rId18" imgW="1268295" imgH="1199426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13" y="1602"/>
                          <a:ext cx="249" cy="2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21540" name="Group 778"/>
          <p:cNvGrpSpPr>
            <a:grpSpLocks/>
          </p:cNvGrpSpPr>
          <p:nvPr/>
        </p:nvGrpSpPr>
        <p:grpSpPr bwMode="auto">
          <a:xfrm>
            <a:off x="7837091" y="5149850"/>
            <a:ext cx="440267" cy="427038"/>
            <a:chOff x="2870" y="1518"/>
            <a:chExt cx="292" cy="320"/>
          </a:xfrm>
        </p:grpSpPr>
        <p:graphicFrame>
          <p:nvGraphicFramePr>
            <p:cNvPr id="21704" name="Object 779"/>
            <p:cNvGraphicFramePr>
              <a:graphicFrameLocks noChangeAspect="1"/>
            </p:cNvGraphicFramePr>
            <p:nvPr/>
          </p:nvGraphicFramePr>
          <p:xfrm>
            <a:off x="2870" y="1518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0" imgW="826829" imgH="840406" progId="MS_ClipArt_Gallery.2">
                    <p:embed/>
                  </p:oleObj>
                </mc:Choice>
                <mc:Fallback>
                  <p:oleObj name="Clip" r:id="rId20" imgW="826829" imgH="840406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70" y="1518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1705" name="Object 780"/>
            <p:cNvGraphicFramePr>
              <a:graphicFrameLocks noChangeAspect="1"/>
            </p:cNvGraphicFramePr>
            <p:nvPr/>
          </p:nvGraphicFramePr>
          <p:xfrm>
            <a:off x="2913" y="1602"/>
            <a:ext cx="249" cy="2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1" imgW="1268295" imgH="1199426" progId="MS_ClipArt_Gallery.2">
                    <p:embed/>
                  </p:oleObj>
                </mc:Choice>
                <mc:Fallback>
                  <p:oleObj name="Clip" r:id="rId21" imgW="1268295" imgH="1199426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13" y="1602"/>
                          <a:ext cx="249" cy="2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21541" name="Group 781"/>
          <p:cNvGrpSpPr>
            <a:grpSpLocks/>
          </p:cNvGrpSpPr>
          <p:nvPr/>
        </p:nvGrpSpPr>
        <p:grpSpPr bwMode="auto">
          <a:xfrm>
            <a:off x="7388225" y="4865689"/>
            <a:ext cx="411031" cy="376237"/>
            <a:chOff x="4733" y="2082"/>
            <a:chExt cx="272" cy="282"/>
          </a:xfrm>
        </p:grpSpPr>
        <p:graphicFrame>
          <p:nvGraphicFramePr>
            <p:cNvPr id="21702" name="Object 782"/>
            <p:cNvGraphicFramePr>
              <a:graphicFrameLocks noChangeAspect="1"/>
            </p:cNvGraphicFramePr>
            <p:nvPr/>
          </p:nvGraphicFramePr>
          <p:xfrm>
            <a:off x="4733" y="2082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2" imgW="826829" imgH="840406" progId="MS_ClipArt_Gallery.2">
                    <p:embed/>
                  </p:oleObj>
                </mc:Choice>
                <mc:Fallback>
                  <p:oleObj name="Clip" r:id="rId22" imgW="826829" imgH="840406" progId="MS_ClipArt_Gallery.2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33" y="2082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1703" name="Rectangle 783"/>
            <p:cNvSpPr>
              <a:spLocks noChangeArrowheads="1"/>
            </p:cNvSpPr>
            <p:nvPr/>
          </p:nvSpPr>
          <p:spPr bwMode="auto">
            <a:xfrm>
              <a:off x="4812" y="2181"/>
              <a:ext cx="192" cy="183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542" name="Line 784"/>
          <p:cNvSpPr>
            <a:spLocks noChangeShapeType="1"/>
          </p:cNvSpPr>
          <p:nvPr/>
        </p:nvSpPr>
        <p:spPr bwMode="auto">
          <a:xfrm>
            <a:off x="7720145" y="4768850"/>
            <a:ext cx="0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543" name="Group 785"/>
          <p:cNvGrpSpPr>
            <a:grpSpLocks/>
          </p:cNvGrpSpPr>
          <p:nvPr/>
        </p:nvGrpSpPr>
        <p:grpSpPr bwMode="auto">
          <a:xfrm>
            <a:off x="8500931" y="4192589"/>
            <a:ext cx="225292" cy="409575"/>
            <a:chOff x="4180" y="783"/>
            <a:chExt cx="150" cy="307"/>
          </a:xfrm>
        </p:grpSpPr>
        <p:sp>
          <p:nvSpPr>
            <p:cNvPr id="21694" name="AutoShape 786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95" name="Rectangle 787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96" name="Rectangle 788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97" name="AutoShape 789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98" name="Line 790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99" name="Line 791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00" name="Rectangle 792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01" name="Rectangle 793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544" name="Group 794"/>
          <p:cNvGrpSpPr>
            <a:grpSpLocks/>
          </p:cNvGrpSpPr>
          <p:nvPr/>
        </p:nvGrpSpPr>
        <p:grpSpPr bwMode="auto">
          <a:xfrm>
            <a:off x="8487173" y="4637089"/>
            <a:ext cx="225292" cy="409575"/>
            <a:chOff x="4180" y="783"/>
            <a:chExt cx="150" cy="307"/>
          </a:xfrm>
        </p:grpSpPr>
        <p:sp>
          <p:nvSpPr>
            <p:cNvPr id="21686" name="AutoShape 795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87" name="Rectangle 796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88" name="Rectangle 797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89" name="AutoShape 798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90" name="Line 799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91" name="Line 800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92" name="Rectangle 801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93" name="Rectangle 802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545" name="Line 803"/>
          <p:cNvSpPr>
            <a:spLocks noChangeShapeType="1"/>
          </p:cNvSpPr>
          <p:nvPr/>
        </p:nvSpPr>
        <p:spPr bwMode="auto">
          <a:xfrm rot="5400000" flipH="1">
            <a:off x="8107627" y="4566444"/>
            <a:ext cx="61118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6" name="Line 804"/>
          <p:cNvSpPr>
            <a:spLocks noChangeShapeType="1"/>
          </p:cNvSpPr>
          <p:nvPr/>
        </p:nvSpPr>
        <p:spPr bwMode="auto">
          <a:xfrm rot="16200000">
            <a:off x="8465675" y="4814557"/>
            <a:ext cx="0" cy="1117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7" name="Line 805"/>
          <p:cNvSpPr>
            <a:spLocks noChangeShapeType="1"/>
          </p:cNvSpPr>
          <p:nvPr/>
        </p:nvSpPr>
        <p:spPr bwMode="auto">
          <a:xfrm rot="16200000">
            <a:off x="8454496" y="4346046"/>
            <a:ext cx="0" cy="9630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8" name="Line 806"/>
          <p:cNvSpPr>
            <a:spLocks noChangeShapeType="1"/>
          </p:cNvSpPr>
          <p:nvPr/>
        </p:nvSpPr>
        <p:spPr bwMode="auto">
          <a:xfrm flipV="1">
            <a:off x="7023629" y="2490788"/>
            <a:ext cx="497020" cy="2079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49" name="Line 807"/>
          <p:cNvSpPr>
            <a:spLocks noChangeShapeType="1"/>
          </p:cNvSpPr>
          <p:nvPr/>
        </p:nvSpPr>
        <p:spPr bwMode="auto">
          <a:xfrm>
            <a:off x="8036588" y="2474913"/>
            <a:ext cx="526256" cy="2079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0" name="Line 808"/>
          <p:cNvSpPr>
            <a:spLocks noChangeShapeType="1"/>
          </p:cNvSpPr>
          <p:nvPr/>
        </p:nvSpPr>
        <p:spPr bwMode="auto">
          <a:xfrm flipH="1">
            <a:off x="8598959" y="2811464"/>
            <a:ext cx="261408" cy="68103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1" name="Line 809"/>
          <p:cNvSpPr>
            <a:spLocks noChangeShapeType="1"/>
          </p:cNvSpPr>
          <p:nvPr/>
        </p:nvSpPr>
        <p:spPr bwMode="auto">
          <a:xfrm>
            <a:off x="7764860" y="2587625"/>
            <a:ext cx="0" cy="431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2" name="Line 810"/>
          <p:cNvSpPr>
            <a:spLocks noChangeShapeType="1"/>
          </p:cNvSpPr>
          <p:nvPr/>
        </p:nvSpPr>
        <p:spPr bwMode="auto">
          <a:xfrm>
            <a:off x="7792377" y="3235325"/>
            <a:ext cx="579569" cy="3683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3" name="Line 811"/>
          <p:cNvSpPr>
            <a:spLocks noChangeShapeType="1"/>
          </p:cNvSpPr>
          <p:nvPr/>
        </p:nvSpPr>
        <p:spPr bwMode="auto">
          <a:xfrm flipH="1">
            <a:off x="8291116" y="3700463"/>
            <a:ext cx="288925" cy="3603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4" name="Line 812"/>
          <p:cNvSpPr>
            <a:spLocks noChangeShapeType="1"/>
          </p:cNvSpPr>
          <p:nvPr/>
        </p:nvSpPr>
        <p:spPr bwMode="auto">
          <a:xfrm flipH="1">
            <a:off x="8045185" y="2779714"/>
            <a:ext cx="607087" cy="3841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5" name="Line 813"/>
          <p:cNvSpPr>
            <a:spLocks noChangeShapeType="1"/>
          </p:cNvSpPr>
          <p:nvPr/>
        </p:nvSpPr>
        <p:spPr bwMode="auto">
          <a:xfrm flipH="1">
            <a:off x="8055504" y="2219325"/>
            <a:ext cx="380075" cy="2555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6" name="Line 814"/>
          <p:cNvSpPr>
            <a:spLocks noChangeShapeType="1"/>
          </p:cNvSpPr>
          <p:nvPr/>
        </p:nvSpPr>
        <p:spPr bwMode="auto">
          <a:xfrm flipH="1">
            <a:off x="8832851" y="2395538"/>
            <a:ext cx="218414" cy="176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557" name="Group 970"/>
          <p:cNvGrpSpPr>
            <a:grpSpLocks/>
          </p:cNvGrpSpPr>
          <p:nvPr/>
        </p:nvGrpSpPr>
        <p:grpSpPr bwMode="auto">
          <a:xfrm>
            <a:off x="7823333" y="4043363"/>
            <a:ext cx="727471" cy="387350"/>
            <a:chOff x="3955" y="387"/>
            <a:chExt cx="423" cy="244"/>
          </a:xfrm>
        </p:grpSpPr>
        <p:sp>
          <p:nvSpPr>
            <p:cNvPr id="21671" name="Freeform 952"/>
            <p:cNvSpPr>
              <a:spLocks/>
            </p:cNvSpPr>
            <p:nvPr/>
          </p:nvSpPr>
          <p:spPr bwMode="auto">
            <a:xfrm>
              <a:off x="3955" y="387"/>
              <a:ext cx="423" cy="244"/>
            </a:xfrm>
            <a:custGeom>
              <a:avLst/>
              <a:gdLst>
                <a:gd name="T0" fmla="*/ 183 w 423"/>
                <a:gd name="T1" fmla="*/ 11 h 244"/>
                <a:gd name="T2" fmla="*/ 43 w 423"/>
                <a:gd name="T3" fmla="*/ 43 h 244"/>
                <a:gd name="T4" fmla="*/ 3 w 423"/>
                <a:gd name="T5" fmla="*/ 169 h 244"/>
                <a:gd name="T6" fmla="*/ 63 w 423"/>
                <a:gd name="T7" fmla="*/ 233 h 244"/>
                <a:gd name="T8" fmla="*/ 287 w 423"/>
                <a:gd name="T9" fmla="*/ 237 h 244"/>
                <a:gd name="T10" fmla="*/ 403 w 423"/>
                <a:gd name="T11" fmla="*/ 189 h 244"/>
                <a:gd name="T12" fmla="*/ 407 w 423"/>
                <a:gd name="T13" fmla="*/ 87 h 244"/>
                <a:gd name="T14" fmla="*/ 329 w 423"/>
                <a:gd name="T15" fmla="*/ 13 h 244"/>
                <a:gd name="T16" fmla="*/ 183 w 423"/>
                <a:gd name="T17" fmla="*/ 1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244">
                  <a:moveTo>
                    <a:pt x="183" y="11"/>
                  </a:moveTo>
                  <a:cubicBezTo>
                    <a:pt x="135" y="16"/>
                    <a:pt x="73" y="17"/>
                    <a:pt x="43" y="43"/>
                  </a:cubicBezTo>
                  <a:cubicBezTo>
                    <a:pt x="13" y="69"/>
                    <a:pt x="0" y="137"/>
                    <a:pt x="3" y="169"/>
                  </a:cubicBezTo>
                  <a:cubicBezTo>
                    <a:pt x="6" y="201"/>
                    <a:pt x="16" y="222"/>
                    <a:pt x="63" y="233"/>
                  </a:cubicBezTo>
                  <a:cubicBezTo>
                    <a:pt x="110" y="244"/>
                    <a:pt x="230" y="244"/>
                    <a:pt x="287" y="237"/>
                  </a:cubicBezTo>
                  <a:cubicBezTo>
                    <a:pt x="344" y="230"/>
                    <a:pt x="383" y="214"/>
                    <a:pt x="403" y="189"/>
                  </a:cubicBezTo>
                  <a:cubicBezTo>
                    <a:pt x="423" y="164"/>
                    <a:pt x="419" y="116"/>
                    <a:pt x="407" y="87"/>
                  </a:cubicBezTo>
                  <a:cubicBezTo>
                    <a:pt x="395" y="58"/>
                    <a:pt x="366" y="26"/>
                    <a:pt x="329" y="13"/>
                  </a:cubicBezTo>
                  <a:cubicBezTo>
                    <a:pt x="292" y="0"/>
                    <a:pt x="232" y="7"/>
                    <a:pt x="183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672" name="Group 931"/>
            <p:cNvGrpSpPr>
              <a:grpSpLocks/>
            </p:cNvGrpSpPr>
            <p:nvPr/>
          </p:nvGrpSpPr>
          <p:grpSpPr bwMode="auto">
            <a:xfrm>
              <a:off x="4002" y="442"/>
              <a:ext cx="316" cy="147"/>
              <a:chOff x="3600" y="219"/>
              <a:chExt cx="360" cy="175"/>
            </a:xfrm>
          </p:grpSpPr>
          <p:sp>
            <p:nvSpPr>
              <p:cNvPr id="21673" name="Oval 932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674" name="Line 933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75" name="Line 934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76" name="Rectangle 935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Times New Roman" pitchFamily="18" charset="0"/>
                </a:endParaRPr>
              </a:p>
            </p:txBody>
          </p:sp>
          <p:sp>
            <p:nvSpPr>
              <p:cNvPr id="21677" name="Oval 936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1678" name="Group 937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1683" name="Line 93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84" name="Line 93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85" name="Line 94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679" name="Group 941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1680" name="Line 9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81" name="Line 94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82" name="Line 9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558" name="Group 971"/>
          <p:cNvGrpSpPr>
            <a:grpSpLocks/>
          </p:cNvGrpSpPr>
          <p:nvPr/>
        </p:nvGrpSpPr>
        <p:grpSpPr bwMode="auto">
          <a:xfrm>
            <a:off x="8205127" y="3386138"/>
            <a:ext cx="727471" cy="387350"/>
            <a:chOff x="3955" y="387"/>
            <a:chExt cx="423" cy="244"/>
          </a:xfrm>
        </p:grpSpPr>
        <p:sp>
          <p:nvSpPr>
            <p:cNvPr id="21656" name="Freeform 972"/>
            <p:cNvSpPr>
              <a:spLocks/>
            </p:cNvSpPr>
            <p:nvPr/>
          </p:nvSpPr>
          <p:spPr bwMode="auto">
            <a:xfrm>
              <a:off x="3955" y="387"/>
              <a:ext cx="423" cy="244"/>
            </a:xfrm>
            <a:custGeom>
              <a:avLst/>
              <a:gdLst>
                <a:gd name="T0" fmla="*/ 183 w 423"/>
                <a:gd name="T1" fmla="*/ 11 h 244"/>
                <a:gd name="T2" fmla="*/ 43 w 423"/>
                <a:gd name="T3" fmla="*/ 43 h 244"/>
                <a:gd name="T4" fmla="*/ 3 w 423"/>
                <a:gd name="T5" fmla="*/ 169 h 244"/>
                <a:gd name="T6" fmla="*/ 63 w 423"/>
                <a:gd name="T7" fmla="*/ 233 h 244"/>
                <a:gd name="T8" fmla="*/ 287 w 423"/>
                <a:gd name="T9" fmla="*/ 237 h 244"/>
                <a:gd name="T10" fmla="*/ 403 w 423"/>
                <a:gd name="T11" fmla="*/ 189 h 244"/>
                <a:gd name="T12" fmla="*/ 407 w 423"/>
                <a:gd name="T13" fmla="*/ 87 h 244"/>
                <a:gd name="T14" fmla="*/ 329 w 423"/>
                <a:gd name="T15" fmla="*/ 13 h 244"/>
                <a:gd name="T16" fmla="*/ 183 w 423"/>
                <a:gd name="T17" fmla="*/ 1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244">
                  <a:moveTo>
                    <a:pt x="183" y="11"/>
                  </a:moveTo>
                  <a:cubicBezTo>
                    <a:pt x="135" y="16"/>
                    <a:pt x="73" y="17"/>
                    <a:pt x="43" y="43"/>
                  </a:cubicBezTo>
                  <a:cubicBezTo>
                    <a:pt x="13" y="69"/>
                    <a:pt x="0" y="137"/>
                    <a:pt x="3" y="169"/>
                  </a:cubicBezTo>
                  <a:cubicBezTo>
                    <a:pt x="6" y="201"/>
                    <a:pt x="16" y="222"/>
                    <a:pt x="63" y="233"/>
                  </a:cubicBezTo>
                  <a:cubicBezTo>
                    <a:pt x="110" y="244"/>
                    <a:pt x="230" y="244"/>
                    <a:pt x="287" y="237"/>
                  </a:cubicBezTo>
                  <a:cubicBezTo>
                    <a:pt x="344" y="230"/>
                    <a:pt x="383" y="214"/>
                    <a:pt x="403" y="189"/>
                  </a:cubicBezTo>
                  <a:cubicBezTo>
                    <a:pt x="423" y="164"/>
                    <a:pt x="419" y="116"/>
                    <a:pt x="407" y="87"/>
                  </a:cubicBezTo>
                  <a:cubicBezTo>
                    <a:pt x="395" y="58"/>
                    <a:pt x="366" y="26"/>
                    <a:pt x="329" y="13"/>
                  </a:cubicBezTo>
                  <a:cubicBezTo>
                    <a:pt x="292" y="0"/>
                    <a:pt x="232" y="7"/>
                    <a:pt x="183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657" name="Group 973"/>
            <p:cNvGrpSpPr>
              <a:grpSpLocks/>
            </p:cNvGrpSpPr>
            <p:nvPr/>
          </p:nvGrpSpPr>
          <p:grpSpPr bwMode="auto">
            <a:xfrm>
              <a:off x="4002" y="442"/>
              <a:ext cx="316" cy="147"/>
              <a:chOff x="3600" y="219"/>
              <a:chExt cx="360" cy="175"/>
            </a:xfrm>
          </p:grpSpPr>
          <p:sp>
            <p:nvSpPr>
              <p:cNvPr id="21658" name="Oval 974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659" name="Line 975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60" name="Line 976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61" name="Rectangle 977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Times New Roman" pitchFamily="18" charset="0"/>
                </a:endParaRPr>
              </a:p>
            </p:txBody>
          </p:sp>
          <p:sp>
            <p:nvSpPr>
              <p:cNvPr id="21662" name="Oval 978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1663" name="Group 979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1668" name="Line 98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69" name="Line 98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70" name="Line 98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664" name="Group 983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1665" name="Line 98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66" name="Line 98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67" name="Line 98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559" name="Group 987"/>
          <p:cNvGrpSpPr>
            <a:grpSpLocks/>
          </p:cNvGrpSpPr>
          <p:nvPr/>
        </p:nvGrpSpPr>
        <p:grpSpPr bwMode="auto">
          <a:xfrm>
            <a:off x="7503452" y="2938463"/>
            <a:ext cx="727471" cy="387350"/>
            <a:chOff x="3955" y="387"/>
            <a:chExt cx="423" cy="244"/>
          </a:xfrm>
        </p:grpSpPr>
        <p:sp>
          <p:nvSpPr>
            <p:cNvPr id="21641" name="Freeform 988"/>
            <p:cNvSpPr>
              <a:spLocks/>
            </p:cNvSpPr>
            <p:nvPr/>
          </p:nvSpPr>
          <p:spPr bwMode="auto">
            <a:xfrm>
              <a:off x="3955" y="387"/>
              <a:ext cx="423" cy="244"/>
            </a:xfrm>
            <a:custGeom>
              <a:avLst/>
              <a:gdLst>
                <a:gd name="T0" fmla="*/ 183 w 423"/>
                <a:gd name="T1" fmla="*/ 11 h 244"/>
                <a:gd name="T2" fmla="*/ 43 w 423"/>
                <a:gd name="T3" fmla="*/ 43 h 244"/>
                <a:gd name="T4" fmla="*/ 3 w 423"/>
                <a:gd name="T5" fmla="*/ 169 h 244"/>
                <a:gd name="T6" fmla="*/ 63 w 423"/>
                <a:gd name="T7" fmla="*/ 233 h 244"/>
                <a:gd name="T8" fmla="*/ 287 w 423"/>
                <a:gd name="T9" fmla="*/ 237 h 244"/>
                <a:gd name="T10" fmla="*/ 403 w 423"/>
                <a:gd name="T11" fmla="*/ 189 h 244"/>
                <a:gd name="T12" fmla="*/ 407 w 423"/>
                <a:gd name="T13" fmla="*/ 87 h 244"/>
                <a:gd name="T14" fmla="*/ 329 w 423"/>
                <a:gd name="T15" fmla="*/ 13 h 244"/>
                <a:gd name="T16" fmla="*/ 183 w 423"/>
                <a:gd name="T17" fmla="*/ 1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244">
                  <a:moveTo>
                    <a:pt x="183" y="11"/>
                  </a:moveTo>
                  <a:cubicBezTo>
                    <a:pt x="135" y="16"/>
                    <a:pt x="73" y="17"/>
                    <a:pt x="43" y="43"/>
                  </a:cubicBezTo>
                  <a:cubicBezTo>
                    <a:pt x="13" y="69"/>
                    <a:pt x="0" y="137"/>
                    <a:pt x="3" y="169"/>
                  </a:cubicBezTo>
                  <a:cubicBezTo>
                    <a:pt x="6" y="201"/>
                    <a:pt x="16" y="222"/>
                    <a:pt x="63" y="233"/>
                  </a:cubicBezTo>
                  <a:cubicBezTo>
                    <a:pt x="110" y="244"/>
                    <a:pt x="230" y="244"/>
                    <a:pt x="287" y="237"/>
                  </a:cubicBezTo>
                  <a:cubicBezTo>
                    <a:pt x="344" y="230"/>
                    <a:pt x="383" y="214"/>
                    <a:pt x="403" y="189"/>
                  </a:cubicBezTo>
                  <a:cubicBezTo>
                    <a:pt x="423" y="164"/>
                    <a:pt x="419" y="116"/>
                    <a:pt x="407" y="87"/>
                  </a:cubicBezTo>
                  <a:cubicBezTo>
                    <a:pt x="395" y="58"/>
                    <a:pt x="366" y="26"/>
                    <a:pt x="329" y="13"/>
                  </a:cubicBezTo>
                  <a:cubicBezTo>
                    <a:pt x="292" y="0"/>
                    <a:pt x="232" y="7"/>
                    <a:pt x="183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642" name="Group 989"/>
            <p:cNvGrpSpPr>
              <a:grpSpLocks/>
            </p:cNvGrpSpPr>
            <p:nvPr/>
          </p:nvGrpSpPr>
          <p:grpSpPr bwMode="auto">
            <a:xfrm>
              <a:off x="4002" y="442"/>
              <a:ext cx="316" cy="147"/>
              <a:chOff x="3600" y="219"/>
              <a:chExt cx="360" cy="175"/>
            </a:xfrm>
          </p:grpSpPr>
          <p:sp>
            <p:nvSpPr>
              <p:cNvPr id="21643" name="Oval 990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644" name="Line 991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45" name="Line 992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46" name="Rectangle 993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Times New Roman" pitchFamily="18" charset="0"/>
                </a:endParaRPr>
              </a:p>
            </p:txBody>
          </p:sp>
          <p:sp>
            <p:nvSpPr>
              <p:cNvPr id="21647" name="Oval 994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1648" name="Group 995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1653" name="Line 99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54" name="Line 99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55" name="Line 99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649" name="Group 999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1650" name="Line 100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51" name="Line 100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52" name="Line 100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560" name="Group 1003"/>
          <p:cNvGrpSpPr>
            <a:grpSpLocks/>
          </p:cNvGrpSpPr>
          <p:nvPr/>
        </p:nvGrpSpPr>
        <p:grpSpPr bwMode="auto">
          <a:xfrm>
            <a:off x="8390864" y="2462213"/>
            <a:ext cx="727471" cy="387350"/>
            <a:chOff x="3955" y="387"/>
            <a:chExt cx="423" cy="244"/>
          </a:xfrm>
        </p:grpSpPr>
        <p:sp>
          <p:nvSpPr>
            <p:cNvPr id="21626" name="Freeform 1004"/>
            <p:cNvSpPr>
              <a:spLocks/>
            </p:cNvSpPr>
            <p:nvPr/>
          </p:nvSpPr>
          <p:spPr bwMode="auto">
            <a:xfrm>
              <a:off x="3955" y="387"/>
              <a:ext cx="423" cy="244"/>
            </a:xfrm>
            <a:custGeom>
              <a:avLst/>
              <a:gdLst>
                <a:gd name="T0" fmla="*/ 183 w 423"/>
                <a:gd name="T1" fmla="*/ 11 h 244"/>
                <a:gd name="T2" fmla="*/ 43 w 423"/>
                <a:gd name="T3" fmla="*/ 43 h 244"/>
                <a:gd name="T4" fmla="*/ 3 w 423"/>
                <a:gd name="T5" fmla="*/ 169 h 244"/>
                <a:gd name="T6" fmla="*/ 63 w 423"/>
                <a:gd name="T7" fmla="*/ 233 h 244"/>
                <a:gd name="T8" fmla="*/ 287 w 423"/>
                <a:gd name="T9" fmla="*/ 237 h 244"/>
                <a:gd name="T10" fmla="*/ 403 w 423"/>
                <a:gd name="T11" fmla="*/ 189 h 244"/>
                <a:gd name="T12" fmla="*/ 407 w 423"/>
                <a:gd name="T13" fmla="*/ 87 h 244"/>
                <a:gd name="T14" fmla="*/ 329 w 423"/>
                <a:gd name="T15" fmla="*/ 13 h 244"/>
                <a:gd name="T16" fmla="*/ 183 w 423"/>
                <a:gd name="T17" fmla="*/ 1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244">
                  <a:moveTo>
                    <a:pt x="183" y="11"/>
                  </a:moveTo>
                  <a:cubicBezTo>
                    <a:pt x="135" y="16"/>
                    <a:pt x="73" y="17"/>
                    <a:pt x="43" y="43"/>
                  </a:cubicBezTo>
                  <a:cubicBezTo>
                    <a:pt x="13" y="69"/>
                    <a:pt x="0" y="137"/>
                    <a:pt x="3" y="169"/>
                  </a:cubicBezTo>
                  <a:cubicBezTo>
                    <a:pt x="6" y="201"/>
                    <a:pt x="16" y="222"/>
                    <a:pt x="63" y="233"/>
                  </a:cubicBezTo>
                  <a:cubicBezTo>
                    <a:pt x="110" y="244"/>
                    <a:pt x="230" y="244"/>
                    <a:pt x="287" y="237"/>
                  </a:cubicBezTo>
                  <a:cubicBezTo>
                    <a:pt x="344" y="230"/>
                    <a:pt x="383" y="214"/>
                    <a:pt x="403" y="189"/>
                  </a:cubicBezTo>
                  <a:cubicBezTo>
                    <a:pt x="423" y="164"/>
                    <a:pt x="419" y="116"/>
                    <a:pt x="407" y="87"/>
                  </a:cubicBezTo>
                  <a:cubicBezTo>
                    <a:pt x="395" y="58"/>
                    <a:pt x="366" y="26"/>
                    <a:pt x="329" y="13"/>
                  </a:cubicBezTo>
                  <a:cubicBezTo>
                    <a:pt x="292" y="0"/>
                    <a:pt x="232" y="7"/>
                    <a:pt x="183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627" name="Group 1005"/>
            <p:cNvGrpSpPr>
              <a:grpSpLocks/>
            </p:cNvGrpSpPr>
            <p:nvPr/>
          </p:nvGrpSpPr>
          <p:grpSpPr bwMode="auto">
            <a:xfrm>
              <a:off x="4002" y="442"/>
              <a:ext cx="316" cy="147"/>
              <a:chOff x="3600" y="219"/>
              <a:chExt cx="360" cy="175"/>
            </a:xfrm>
          </p:grpSpPr>
          <p:sp>
            <p:nvSpPr>
              <p:cNvPr id="21628" name="Oval 1006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629" name="Line 1007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30" name="Line 100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31" name="Rectangle 1009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Times New Roman" pitchFamily="18" charset="0"/>
                </a:endParaRPr>
              </a:p>
            </p:txBody>
          </p:sp>
          <p:sp>
            <p:nvSpPr>
              <p:cNvPr id="21632" name="Oval 101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1633" name="Group 101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1638" name="Line 101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39" name="Line 101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40" name="Line 101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634" name="Group 101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1635" name="Line 101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36" name="Line 101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37" name="Line 101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561" name="Group 1019"/>
          <p:cNvGrpSpPr>
            <a:grpSpLocks/>
          </p:cNvGrpSpPr>
          <p:nvPr/>
        </p:nvGrpSpPr>
        <p:grpSpPr bwMode="auto">
          <a:xfrm>
            <a:off x="7410583" y="2262188"/>
            <a:ext cx="727471" cy="387350"/>
            <a:chOff x="3955" y="387"/>
            <a:chExt cx="423" cy="244"/>
          </a:xfrm>
        </p:grpSpPr>
        <p:sp>
          <p:nvSpPr>
            <p:cNvPr id="21611" name="Freeform 1020"/>
            <p:cNvSpPr>
              <a:spLocks/>
            </p:cNvSpPr>
            <p:nvPr/>
          </p:nvSpPr>
          <p:spPr bwMode="auto">
            <a:xfrm>
              <a:off x="3955" y="387"/>
              <a:ext cx="423" cy="244"/>
            </a:xfrm>
            <a:custGeom>
              <a:avLst/>
              <a:gdLst>
                <a:gd name="T0" fmla="*/ 183 w 423"/>
                <a:gd name="T1" fmla="*/ 11 h 244"/>
                <a:gd name="T2" fmla="*/ 43 w 423"/>
                <a:gd name="T3" fmla="*/ 43 h 244"/>
                <a:gd name="T4" fmla="*/ 3 w 423"/>
                <a:gd name="T5" fmla="*/ 169 h 244"/>
                <a:gd name="T6" fmla="*/ 63 w 423"/>
                <a:gd name="T7" fmla="*/ 233 h 244"/>
                <a:gd name="T8" fmla="*/ 287 w 423"/>
                <a:gd name="T9" fmla="*/ 237 h 244"/>
                <a:gd name="T10" fmla="*/ 403 w 423"/>
                <a:gd name="T11" fmla="*/ 189 h 244"/>
                <a:gd name="T12" fmla="*/ 407 w 423"/>
                <a:gd name="T13" fmla="*/ 87 h 244"/>
                <a:gd name="T14" fmla="*/ 329 w 423"/>
                <a:gd name="T15" fmla="*/ 13 h 244"/>
                <a:gd name="T16" fmla="*/ 183 w 423"/>
                <a:gd name="T17" fmla="*/ 1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244">
                  <a:moveTo>
                    <a:pt x="183" y="11"/>
                  </a:moveTo>
                  <a:cubicBezTo>
                    <a:pt x="135" y="16"/>
                    <a:pt x="73" y="17"/>
                    <a:pt x="43" y="43"/>
                  </a:cubicBezTo>
                  <a:cubicBezTo>
                    <a:pt x="13" y="69"/>
                    <a:pt x="0" y="137"/>
                    <a:pt x="3" y="169"/>
                  </a:cubicBezTo>
                  <a:cubicBezTo>
                    <a:pt x="6" y="201"/>
                    <a:pt x="16" y="222"/>
                    <a:pt x="63" y="233"/>
                  </a:cubicBezTo>
                  <a:cubicBezTo>
                    <a:pt x="110" y="244"/>
                    <a:pt x="230" y="244"/>
                    <a:pt x="287" y="237"/>
                  </a:cubicBezTo>
                  <a:cubicBezTo>
                    <a:pt x="344" y="230"/>
                    <a:pt x="383" y="214"/>
                    <a:pt x="403" y="189"/>
                  </a:cubicBezTo>
                  <a:cubicBezTo>
                    <a:pt x="423" y="164"/>
                    <a:pt x="419" y="116"/>
                    <a:pt x="407" y="87"/>
                  </a:cubicBezTo>
                  <a:cubicBezTo>
                    <a:pt x="395" y="58"/>
                    <a:pt x="366" y="26"/>
                    <a:pt x="329" y="13"/>
                  </a:cubicBezTo>
                  <a:cubicBezTo>
                    <a:pt x="292" y="0"/>
                    <a:pt x="232" y="7"/>
                    <a:pt x="183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612" name="Group 1021"/>
            <p:cNvGrpSpPr>
              <a:grpSpLocks/>
            </p:cNvGrpSpPr>
            <p:nvPr/>
          </p:nvGrpSpPr>
          <p:grpSpPr bwMode="auto">
            <a:xfrm>
              <a:off x="4002" y="442"/>
              <a:ext cx="316" cy="147"/>
              <a:chOff x="3600" y="219"/>
              <a:chExt cx="360" cy="175"/>
            </a:xfrm>
          </p:grpSpPr>
          <p:sp>
            <p:nvSpPr>
              <p:cNvPr id="21613" name="Oval 1022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614" name="Line 1023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15" name="Line 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16" name="Rectangle 1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Times New Roman" pitchFamily="18" charset="0"/>
                </a:endParaRPr>
              </a:p>
            </p:txBody>
          </p:sp>
          <p:sp>
            <p:nvSpPr>
              <p:cNvPr id="21617" name="Oval 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1618" name="Group 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1623" name="Line 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24" name="Line 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25" name="Line 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619" name="Group 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1620" name="Line 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21" name="Line 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22" name="Line 1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562" name="Group 11"/>
          <p:cNvGrpSpPr>
            <a:grpSpLocks/>
          </p:cNvGrpSpPr>
          <p:nvPr/>
        </p:nvGrpSpPr>
        <p:grpSpPr bwMode="auto">
          <a:xfrm>
            <a:off x="6389027" y="2471738"/>
            <a:ext cx="727471" cy="387350"/>
            <a:chOff x="3955" y="387"/>
            <a:chExt cx="423" cy="244"/>
          </a:xfrm>
        </p:grpSpPr>
        <p:sp>
          <p:nvSpPr>
            <p:cNvPr id="21596" name="Freeform 12"/>
            <p:cNvSpPr>
              <a:spLocks/>
            </p:cNvSpPr>
            <p:nvPr/>
          </p:nvSpPr>
          <p:spPr bwMode="auto">
            <a:xfrm>
              <a:off x="3955" y="387"/>
              <a:ext cx="423" cy="244"/>
            </a:xfrm>
            <a:custGeom>
              <a:avLst/>
              <a:gdLst>
                <a:gd name="T0" fmla="*/ 183 w 423"/>
                <a:gd name="T1" fmla="*/ 11 h 244"/>
                <a:gd name="T2" fmla="*/ 43 w 423"/>
                <a:gd name="T3" fmla="*/ 43 h 244"/>
                <a:gd name="T4" fmla="*/ 3 w 423"/>
                <a:gd name="T5" fmla="*/ 169 h 244"/>
                <a:gd name="T6" fmla="*/ 63 w 423"/>
                <a:gd name="T7" fmla="*/ 233 h 244"/>
                <a:gd name="T8" fmla="*/ 287 w 423"/>
                <a:gd name="T9" fmla="*/ 237 h 244"/>
                <a:gd name="T10" fmla="*/ 403 w 423"/>
                <a:gd name="T11" fmla="*/ 189 h 244"/>
                <a:gd name="T12" fmla="*/ 407 w 423"/>
                <a:gd name="T13" fmla="*/ 87 h 244"/>
                <a:gd name="T14" fmla="*/ 329 w 423"/>
                <a:gd name="T15" fmla="*/ 13 h 244"/>
                <a:gd name="T16" fmla="*/ 183 w 423"/>
                <a:gd name="T17" fmla="*/ 1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244">
                  <a:moveTo>
                    <a:pt x="183" y="11"/>
                  </a:moveTo>
                  <a:cubicBezTo>
                    <a:pt x="135" y="16"/>
                    <a:pt x="73" y="17"/>
                    <a:pt x="43" y="43"/>
                  </a:cubicBezTo>
                  <a:cubicBezTo>
                    <a:pt x="13" y="69"/>
                    <a:pt x="0" y="137"/>
                    <a:pt x="3" y="169"/>
                  </a:cubicBezTo>
                  <a:cubicBezTo>
                    <a:pt x="6" y="201"/>
                    <a:pt x="16" y="222"/>
                    <a:pt x="63" y="233"/>
                  </a:cubicBezTo>
                  <a:cubicBezTo>
                    <a:pt x="110" y="244"/>
                    <a:pt x="230" y="244"/>
                    <a:pt x="287" y="237"/>
                  </a:cubicBezTo>
                  <a:cubicBezTo>
                    <a:pt x="344" y="230"/>
                    <a:pt x="383" y="214"/>
                    <a:pt x="403" y="189"/>
                  </a:cubicBezTo>
                  <a:cubicBezTo>
                    <a:pt x="423" y="164"/>
                    <a:pt x="419" y="116"/>
                    <a:pt x="407" y="87"/>
                  </a:cubicBezTo>
                  <a:cubicBezTo>
                    <a:pt x="395" y="58"/>
                    <a:pt x="366" y="26"/>
                    <a:pt x="329" y="13"/>
                  </a:cubicBezTo>
                  <a:cubicBezTo>
                    <a:pt x="292" y="0"/>
                    <a:pt x="232" y="7"/>
                    <a:pt x="183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97" name="Group 13"/>
            <p:cNvGrpSpPr>
              <a:grpSpLocks/>
            </p:cNvGrpSpPr>
            <p:nvPr/>
          </p:nvGrpSpPr>
          <p:grpSpPr bwMode="auto">
            <a:xfrm>
              <a:off x="4002" y="442"/>
              <a:ext cx="316" cy="147"/>
              <a:chOff x="3600" y="219"/>
              <a:chExt cx="360" cy="175"/>
            </a:xfrm>
          </p:grpSpPr>
          <p:sp>
            <p:nvSpPr>
              <p:cNvPr id="21598" name="Oval 14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599" name="Line 15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00" name="Line 16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01" name="Rectangle 17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Times New Roman" pitchFamily="18" charset="0"/>
                </a:endParaRPr>
              </a:p>
            </p:txBody>
          </p:sp>
          <p:sp>
            <p:nvSpPr>
              <p:cNvPr id="21602" name="Oval 18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1603" name="Group 19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1608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09" name="Line 2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10" name="Line 2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604" name="Group 23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1605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06" name="Line 2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07" name="Line 2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563" name="Group 27"/>
          <p:cNvGrpSpPr>
            <a:grpSpLocks/>
          </p:cNvGrpSpPr>
          <p:nvPr/>
        </p:nvGrpSpPr>
        <p:grpSpPr bwMode="auto">
          <a:xfrm>
            <a:off x="6368389" y="4129088"/>
            <a:ext cx="727471" cy="387350"/>
            <a:chOff x="3955" y="387"/>
            <a:chExt cx="423" cy="244"/>
          </a:xfrm>
        </p:grpSpPr>
        <p:sp>
          <p:nvSpPr>
            <p:cNvPr id="21581" name="Freeform 28"/>
            <p:cNvSpPr>
              <a:spLocks/>
            </p:cNvSpPr>
            <p:nvPr/>
          </p:nvSpPr>
          <p:spPr bwMode="auto">
            <a:xfrm>
              <a:off x="3955" y="387"/>
              <a:ext cx="423" cy="244"/>
            </a:xfrm>
            <a:custGeom>
              <a:avLst/>
              <a:gdLst>
                <a:gd name="T0" fmla="*/ 183 w 423"/>
                <a:gd name="T1" fmla="*/ 11 h 244"/>
                <a:gd name="T2" fmla="*/ 43 w 423"/>
                <a:gd name="T3" fmla="*/ 43 h 244"/>
                <a:gd name="T4" fmla="*/ 3 w 423"/>
                <a:gd name="T5" fmla="*/ 169 h 244"/>
                <a:gd name="T6" fmla="*/ 63 w 423"/>
                <a:gd name="T7" fmla="*/ 233 h 244"/>
                <a:gd name="T8" fmla="*/ 287 w 423"/>
                <a:gd name="T9" fmla="*/ 237 h 244"/>
                <a:gd name="T10" fmla="*/ 403 w 423"/>
                <a:gd name="T11" fmla="*/ 189 h 244"/>
                <a:gd name="T12" fmla="*/ 407 w 423"/>
                <a:gd name="T13" fmla="*/ 87 h 244"/>
                <a:gd name="T14" fmla="*/ 329 w 423"/>
                <a:gd name="T15" fmla="*/ 13 h 244"/>
                <a:gd name="T16" fmla="*/ 183 w 423"/>
                <a:gd name="T17" fmla="*/ 1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244">
                  <a:moveTo>
                    <a:pt x="183" y="11"/>
                  </a:moveTo>
                  <a:cubicBezTo>
                    <a:pt x="135" y="16"/>
                    <a:pt x="73" y="17"/>
                    <a:pt x="43" y="43"/>
                  </a:cubicBezTo>
                  <a:cubicBezTo>
                    <a:pt x="13" y="69"/>
                    <a:pt x="0" y="137"/>
                    <a:pt x="3" y="169"/>
                  </a:cubicBezTo>
                  <a:cubicBezTo>
                    <a:pt x="6" y="201"/>
                    <a:pt x="16" y="222"/>
                    <a:pt x="63" y="233"/>
                  </a:cubicBezTo>
                  <a:cubicBezTo>
                    <a:pt x="110" y="244"/>
                    <a:pt x="230" y="244"/>
                    <a:pt x="287" y="237"/>
                  </a:cubicBezTo>
                  <a:cubicBezTo>
                    <a:pt x="344" y="230"/>
                    <a:pt x="383" y="214"/>
                    <a:pt x="403" y="189"/>
                  </a:cubicBezTo>
                  <a:cubicBezTo>
                    <a:pt x="423" y="164"/>
                    <a:pt x="419" y="116"/>
                    <a:pt x="407" y="87"/>
                  </a:cubicBezTo>
                  <a:cubicBezTo>
                    <a:pt x="395" y="58"/>
                    <a:pt x="366" y="26"/>
                    <a:pt x="329" y="13"/>
                  </a:cubicBezTo>
                  <a:cubicBezTo>
                    <a:pt x="292" y="0"/>
                    <a:pt x="232" y="7"/>
                    <a:pt x="183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82" name="Group 29"/>
            <p:cNvGrpSpPr>
              <a:grpSpLocks/>
            </p:cNvGrpSpPr>
            <p:nvPr/>
          </p:nvGrpSpPr>
          <p:grpSpPr bwMode="auto">
            <a:xfrm>
              <a:off x="4002" y="442"/>
              <a:ext cx="316" cy="147"/>
              <a:chOff x="3600" y="219"/>
              <a:chExt cx="360" cy="175"/>
            </a:xfrm>
          </p:grpSpPr>
          <p:sp>
            <p:nvSpPr>
              <p:cNvPr id="21583" name="Oval 30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584" name="Line 31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85" name="Line 32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86" name="Rectangle 33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Times New Roman" pitchFamily="18" charset="0"/>
                </a:endParaRPr>
              </a:p>
            </p:txBody>
          </p:sp>
          <p:sp>
            <p:nvSpPr>
              <p:cNvPr id="21587" name="Oval 34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1588" name="Group 35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1593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94" name="Line 3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95" name="Line 3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589" name="Group 39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1590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91" name="Line 4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92" name="Line 4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564" name="Group 43"/>
          <p:cNvGrpSpPr>
            <a:grpSpLocks/>
          </p:cNvGrpSpPr>
          <p:nvPr/>
        </p:nvGrpSpPr>
        <p:grpSpPr bwMode="auto">
          <a:xfrm>
            <a:off x="7245483" y="4471988"/>
            <a:ext cx="727471" cy="387350"/>
            <a:chOff x="3955" y="387"/>
            <a:chExt cx="423" cy="244"/>
          </a:xfrm>
        </p:grpSpPr>
        <p:sp>
          <p:nvSpPr>
            <p:cNvPr id="21566" name="Freeform 44"/>
            <p:cNvSpPr>
              <a:spLocks/>
            </p:cNvSpPr>
            <p:nvPr/>
          </p:nvSpPr>
          <p:spPr bwMode="auto">
            <a:xfrm>
              <a:off x="3955" y="387"/>
              <a:ext cx="423" cy="244"/>
            </a:xfrm>
            <a:custGeom>
              <a:avLst/>
              <a:gdLst>
                <a:gd name="T0" fmla="*/ 183 w 423"/>
                <a:gd name="T1" fmla="*/ 11 h 244"/>
                <a:gd name="T2" fmla="*/ 43 w 423"/>
                <a:gd name="T3" fmla="*/ 43 h 244"/>
                <a:gd name="T4" fmla="*/ 3 w 423"/>
                <a:gd name="T5" fmla="*/ 169 h 244"/>
                <a:gd name="T6" fmla="*/ 63 w 423"/>
                <a:gd name="T7" fmla="*/ 233 h 244"/>
                <a:gd name="T8" fmla="*/ 287 w 423"/>
                <a:gd name="T9" fmla="*/ 237 h 244"/>
                <a:gd name="T10" fmla="*/ 403 w 423"/>
                <a:gd name="T11" fmla="*/ 189 h 244"/>
                <a:gd name="T12" fmla="*/ 407 w 423"/>
                <a:gd name="T13" fmla="*/ 87 h 244"/>
                <a:gd name="T14" fmla="*/ 329 w 423"/>
                <a:gd name="T15" fmla="*/ 13 h 244"/>
                <a:gd name="T16" fmla="*/ 183 w 423"/>
                <a:gd name="T17" fmla="*/ 1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3" h="244">
                  <a:moveTo>
                    <a:pt x="183" y="11"/>
                  </a:moveTo>
                  <a:cubicBezTo>
                    <a:pt x="135" y="16"/>
                    <a:pt x="73" y="17"/>
                    <a:pt x="43" y="43"/>
                  </a:cubicBezTo>
                  <a:cubicBezTo>
                    <a:pt x="13" y="69"/>
                    <a:pt x="0" y="137"/>
                    <a:pt x="3" y="169"/>
                  </a:cubicBezTo>
                  <a:cubicBezTo>
                    <a:pt x="6" y="201"/>
                    <a:pt x="16" y="222"/>
                    <a:pt x="63" y="233"/>
                  </a:cubicBezTo>
                  <a:cubicBezTo>
                    <a:pt x="110" y="244"/>
                    <a:pt x="230" y="244"/>
                    <a:pt x="287" y="237"/>
                  </a:cubicBezTo>
                  <a:cubicBezTo>
                    <a:pt x="344" y="230"/>
                    <a:pt x="383" y="214"/>
                    <a:pt x="403" y="189"/>
                  </a:cubicBezTo>
                  <a:cubicBezTo>
                    <a:pt x="423" y="164"/>
                    <a:pt x="419" y="116"/>
                    <a:pt x="407" y="87"/>
                  </a:cubicBezTo>
                  <a:cubicBezTo>
                    <a:pt x="395" y="58"/>
                    <a:pt x="366" y="26"/>
                    <a:pt x="329" y="13"/>
                  </a:cubicBezTo>
                  <a:cubicBezTo>
                    <a:pt x="292" y="0"/>
                    <a:pt x="232" y="7"/>
                    <a:pt x="183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67" name="Group 45"/>
            <p:cNvGrpSpPr>
              <a:grpSpLocks/>
            </p:cNvGrpSpPr>
            <p:nvPr/>
          </p:nvGrpSpPr>
          <p:grpSpPr bwMode="auto">
            <a:xfrm>
              <a:off x="4002" y="442"/>
              <a:ext cx="316" cy="147"/>
              <a:chOff x="3600" y="219"/>
              <a:chExt cx="360" cy="175"/>
            </a:xfrm>
          </p:grpSpPr>
          <p:sp>
            <p:nvSpPr>
              <p:cNvPr id="21568" name="Oval 46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1569" name="Line 47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70" name="Line 4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71" name="Rectangle 49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Times New Roman" pitchFamily="18" charset="0"/>
                </a:endParaRPr>
              </a:p>
            </p:txBody>
          </p:sp>
          <p:sp>
            <p:nvSpPr>
              <p:cNvPr id="21572" name="Oval 5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1573" name="Group 5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1578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79" name="Line 5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80" name="Line 5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574" name="Group 5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1575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76" name="Line 5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577" name="Line 5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1565" name="Line 59"/>
          <p:cNvSpPr>
            <a:spLocks noChangeShapeType="1"/>
          </p:cNvSpPr>
          <p:nvPr/>
        </p:nvSpPr>
        <p:spPr bwMode="auto">
          <a:xfrm flipV="1">
            <a:off x="6727825" y="4459288"/>
            <a:ext cx="1720" cy="1635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1" name="Picture 2" descr="underline_base"/>
          <p:cNvPicPr>
            <a:picLocks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5810" y="1204755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670414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573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6064" y="1670050"/>
            <a:ext cx="4627959" cy="4648200"/>
          </a:xfrm>
        </p:spPr>
        <p:txBody>
          <a:bodyPr>
            <a:normAutofit fontScale="92500" lnSpcReduction="10000"/>
          </a:bodyPr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mesh of interconnected routers</a:t>
            </a:r>
          </a:p>
          <a:p>
            <a:pPr eaLnBrk="1" hangingPunct="1"/>
            <a:r>
              <a:rPr lang="en-US" altLang="en-US" dirty="0">
                <a:solidFill>
                  <a:srgbClr val="CC0000"/>
                </a:solidFill>
                <a:ea typeface="ＭＳ Ｐゴシック" pitchFamily="34" charset="-128"/>
              </a:rPr>
              <a:t>packet-switching: 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packets</a:t>
            </a:r>
          </a:p>
          <a:p>
            <a:pPr lvl="1" eaLnBrk="1" hangingPunct="1"/>
            <a:r>
              <a:rPr lang="en-US" altLang="en-US" dirty="0">
                <a:ea typeface="Arial" pitchFamily="34" charset="0"/>
              </a:rPr>
              <a:t>forward packets</a:t>
            </a:r>
            <a:r>
              <a:rPr lang="en-US" altLang="en-US" i="1" dirty="0">
                <a:ea typeface="Arial" pitchFamily="34" charset="0"/>
              </a:rPr>
              <a:t> </a:t>
            </a:r>
            <a:r>
              <a:rPr lang="en-US" altLang="en-US" dirty="0">
                <a:ea typeface="Arial" pitchFamily="34" charset="0"/>
              </a:rPr>
              <a:t>from one router to the next, across links on path from source to destination</a:t>
            </a:r>
          </a:p>
          <a:p>
            <a:pPr lvl="1" eaLnBrk="1" hangingPunct="1"/>
            <a:r>
              <a:rPr lang="en-US" altLang="en-US" dirty="0">
                <a:ea typeface="Arial" pitchFamily="34" charset="0"/>
              </a:rPr>
              <a:t>each packet transmitted at full link capacity</a:t>
            </a:r>
          </a:p>
        </p:txBody>
      </p:sp>
      <p:sp>
        <p:nvSpPr>
          <p:cNvPr id="5734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The network core</a:t>
            </a:r>
          </a:p>
        </p:txBody>
      </p:sp>
      <p:sp>
        <p:nvSpPr>
          <p:cNvPr id="57348" name="Freeform 637"/>
          <p:cNvSpPr>
            <a:spLocks/>
          </p:cNvSpPr>
          <p:nvPr/>
        </p:nvSpPr>
        <p:spPr bwMode="auto">
          <a:xfrm>
            <a:off x="5635758" y="1712913"/>
            <a:ext cx="1881452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/>
          <p:cNvGrpSpPr>
            <a:grpSpLocks/>
          </p:cNvGrpSpPr>
          <p:nvPr/>
        </p:nvGrpSpPr>
        <p:grpSpPr bwMode="auto">
          <a:xfrm>
            <a:off x="5818056" y="3048000"/>
            <a:ext cx="1580488" cy="933450"/>
            <a:chOff x="2889" y="1631"/>
            <a:chExt cx="980" cy="743"/>
          </a:xfrm>
        </p:grpSpPr>
        <p:sp>
          <p:nvSpPr>
            <p:cNvPr id="57897" name="Rectangle 63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898" name="AutoShape 64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/>
          <p:cNvSpPr>
            <a:spLocks/>
          </p:cNvSpPr>
          <p:nvPr/>
        </p:nvSpPr>
        <p:spPr bwMode="auto">
          <a:xfrm>
            <a:off x="5811176" y="4425950"/>
            <a:ext cx="3494617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/>
          <p:cNvSpPr>
            <a:spLocks noChangeShapeType="1"/>
          </p:cNvSpPr>
          <p:nvPr/>
        </p:nvSpPr>
        <p:spPr bwMode="auto">
          <a:xfrm rot="-5400000">
            <a:off x="8521039" y="5156730"/>
            <a:ext cx="523875" cy="151342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/>
          <p:cNvSpPr>
            <a:spLocks noChangeShapeType="1"/>
          </p:cNvSpPr>
          <p:nvPr/>
        </p:nvSpPr>
        <p:spPr bwMode="auto">
          <a:xfrm rot="5400000" flipV="1">
            <a:off x="8657564" y="5439967"/>
            <a:ext cx="3175" cy="92869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/>
          <p:cNvSpPr>
            <a:spLocks noChangeShapeType="1"/>
          </p:cNvSpPr>
          <p:nvPr/>
        </p:nvSpPr>
        <p:spPr bwMode="auto">
          <a:xfrm rot="-5400000">
            <a:off x="8858647" y="5114926"/>
            <a:ext cx="0" cy="1238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/>
          <p:cNvSpPr>
            <a:spLocks noChangeShapeType="1"/>
          </p:cNvSpPr>
          <p:nvPr/>
        </p:nvSpPr>
        <p:spPr bwMode="auto">
          <a:xfrm>
            <a:off x="6609161" y="4776789"/>
            <a:ext cx="230452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/>
          <p:cNvSpPr>
            <a:spLocks noChangeShapeType="1"/>
          </p:cNvSpPr>
          <p:nvPr/>
        </p:nvSpPr>
        <p:spPr bwMode="auto">
          <a:xfrm flipV="1">
            <a:off x="6328834" y="5040314"/>
            <a:ext cx="423069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/>
          <p:cNvSpPr>
            <a:spLocks noChangeShapeType="1"/>
          </p:cNvSpPr>
          <p:nvPr/>
        </p:nvSpPr>
        <p:spPr bwMode="auto">
          <a:xfrm flipH="1">
            <a:off x="6789738" y="5087938"/>
            <a:ext cx="111787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/>
          <p:cNvSpPr>
            <a:spLocks noChangeShapeType="1"/>
          </p:cNvSpPr>
          <p:nvPr/>
        </p:nvSpPr>
        <p:spPr bwMode="auto">
          <a:xfrm flipH="1" flipV="1">
            <a:off x="7094141" y="5100639"/>
            <a:ext cx="123825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/>
          <p:cNvSpPr>
            <a:spLocks noChangeShapeType="1"/>
          </p:cNvSpPr>
          <p:nvPr/>
        </p:nvSpPr>
        <p:spPr bwMode="auto">
          <a:xfrm>
            <a:off x="7305675" y="5056189"/>
            <a:ext cx="545175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/>
          <p:cNvSpPr>
            <a:spLocks noChangeShapeType="1"/>
          </p:cNvSpPr>
          <p:nvPr/>
        </p:nvSpPr>
        <p:spPr bwMode="auto">
          <a:xfrm>
            <a:off x="6550687" y="3582988"/>
            <a:ext cx="254529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/>
          <p:cNvSpPr>
            <a:spLocks noChangeShapeType="1"/>
          </p:cNvSpPr>
          <p:nvPr/>
        </p:nvSpPr>
        <p:spPr bwMode="auto">
          <a:xfrm flipV="1">
            <a:off x="6382148" y="3736975"/>
            <a:ext cx="182298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/>
          <p:cNvGrpSpPr>
            <a:grpSpLocks/>
          </p:cNvGrpSpPr>
          <p:nvPr/>
        </p:nvGrpSpPr>
        <p:grpSpPr bwMode="auto">
          <a:xfrm>
            <a:off x="6079464" y="3503614"/>
            <a:ext cx="548613" cy="352425"/>
            <a:chOff x="2967" y="478"/>
            <a:chExt cx="788" cy="625"/>
          </a:xfrm>
        </p:grpSpPr>
        <p:pic>
          <p:nvPicPr>
            <p:cNvPr id="57895" name="Picture 65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/>
          <p:cNvSpPr>
            <a:spLocks/>
          </p:cNvSpPr>
          <p:nvPr/>
        </p:nvSpPr>
        <p:spPr bwMode="auto">
          <a:xfrm>
            <a:off x="7496573" y="3476625"/>
            <a:ext cx="1592527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/>
          <p:cNvSpPr>
            <a:spLocks/>
          </p:cNvSpPr>
          <p:nvPr/>
        </p:nvSpPr>
        <p:spPr bwMode="auto">
          <a:xfrm>
            <a:off x="7457017" y="2128839"/>
            <a:ext cx="1874573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/>
          <p:cNvSpPr>
            <a:spLocks noChangeShapeType="1"/>
          </p:cNvSpPr>
          <p:nvPr/>
        </p:nvSpPr>
        <p:spPr bwMode="auto">
          <a:xfrm>
            <a:off x="8012510" y="3816350"/>
            <a:ext cx="177138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/>
          <p:cNvSpPr>
            <a:spLocks noChangeShapeType="1"/>
          </p:cNvSpPr>
          <p:nvPr/>
        </p:nvSpPr>
        <p:spPr bwMode="auto">
          <a:xfrm>
            <a:off x="8117417" y="3736975"/>
            <a:ext cx="302683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/>
          <p:cNvSpPr>
            <a:spLocks noChangeShapeType="1"/>
          </p:cNvSpPr>
          <p:nvPr/>
        </p:nvSpPr>
        <p:spPr bwMode="auto">
          <a:xfrm flipV="1">
            <a:off x="8373667" y="3822701"/>
            <a:ext cx="146182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/>
          <p:cNvSpPr>
            <a:spLocks noChangeShapeType="1"/>
          </p:cNvSpPr>
          <p:nvPr/>
        </p:nvSpPr>
        <p:spPr bwMode="auto">
          <a:xfrm>
            <a:off x="7283319" y="2590801"/>
            <a:ext cx="552053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/>
          <p:cNvSpPr>
            <a:spLocks noChangeShapeType="1"/>
          </p:cNvSpPr>
          <p:nvPr/>
        </p:nvSpPr>
        <p:spPr bwMode="auto">
          <a:xfrm>
            <a:off x="7971235" y="4700588"/>
            <a:ext cx="423069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/>
          <p:cNvSpPr>
            <a:spLocks noChangeShapeType="1"/>
          </p:cNvSpPr>
          <p:nvPr/>
        </p:nvSpPr>
        <p:spPr bwMode="auto">
          <a:xfrm flipV="1">
            <a:off x="7298797" y="4687889"/>
            <a:ext cx="349118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/>
          <p:cNvSpPr>
            <a:spLocks noChangeShapeType="1"/>
          </p:cNvSpPr>
          <p:nvPr/>
        </p:nvSpPr>
        <p:spPr bwMode="auto">
          <a:xfrm flipV="1">
            <a:off x="7345230" y="4979988"/>
            <a:ext cx="1052513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/>
          <p:cNvSpPr>
            <a:spLocks noChangeShapeType="1"/>
          </p:cNvSpPr>
          <p:nvPr/>
        </p:nvSpPr>
        <p:spPr bwMode="auto">
          <a:xfrm flipV="1">
            <a:off x="8208567" y="2495551"/>
            <a:ext cx="134144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/>
          <p:cNvSpPr>
            <a:spLocks noChangeShapeType="1"/>
          </p:cNvSpPr>
          <p:nvPr/>
        </p:nvSpPr>
        <p:spPr bwMode="auto">
          <a:xfrm>
            <a:off x="8022829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/>
          <p:cNvSpPr>
            <a:spLocks noChangeShapeType="1"/>
          </p:cNvSpPr>
          <p:nvPr/>
        </p:nvSpPr>
        <p:spPr bwMode="auto">
          <a:xfrm flipV="1">
            <a:off x="8212007" y="2562226"/>
            <a:ext cx="28548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/>
          <p:cNvSpPr>
            <a:spLocks noChangeShapeType="1"/>
          </p:cNvSpPr>
          <p:nvPr/>
        </p:nvSpPr>
        <p:spPr bwMode="auto">
          <a:xfrm>
            <a:off x="8604118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/>
          <p:cNvSpPr>
            <a:spLocks noChangeShapeType="1"/>
          </p:cNvSpPr>
          <p:nvPr/>
        </p:nvSpPr>
        <p:spPr bwMode="auto">
          <a:xfrm>
            <a:off x="8229203" y="2870200"/>
            <a:ext cx="204655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/>
          <p:cNvSpPr>
            <a:spLocks noChangeShapeType="1"/>
          </p:cNvSpPr>
          <p:nvPr/>
        </p:nvSpPr>
        <p:spPr bwMode="auto">
          <a:xfrm>
            <a:off x="8829410" y="2860675"/>
            <a:ext cx="192617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/>
          <p:cNvSpPr>
            <a:spLocks noChangeShapeType="1"/>
          </p:cNvSpPr>
          <p:nvPr/>
        </p:nvSpPr>
        <p:spPr bwMode="auto">
          <a:xfrm flipH="1">
            <a:off x="7907603" y="2936875"/>
            <a:ext cx="106627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/>
          <p:cNvSpPr>
            <a:spLocks noChangeShapeType="1"/>
          </p:cNvSpPr>
          <p:nvPr/>
        </p:nvSpPr>
        <p:spPr bwMode="auto">
          <a:xfrm flipH="1">
            <a:off x="8545646" y="2936876"/>
            <a:ext cx="12038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/>
          <p:cNvSpPr>
            <a:spLocks noChangeShapeType="1"/>
          </p:cNvSpPr>
          <p:nvPr/>
        </p:nvSpPr>
        <p:spPr bwMode="auto">
          <a:xfrm flipV="1">
            <a:off x="7878366" y="4078288"/>
            <a:ext cx="245930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/>
          <p:cNvSpPr>
            <a:spLocks noChangeShapeType="1"/>
          </p:cNvSpPr>
          <p:nvPr/>
        </p:nvSpPr>
        <p:spPr bwMode="auto">
          <a:xfrm>
            <a:off x="9040945" y="2859088"/>
            <a:ext cx="192617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/>
          <p:cNvGrpSpPr>
            <a:grpSpLocks/>
          </p:cNvGrpSpPr>
          <p:nvPr/>
        </p:nvGrpSpPr>
        <p:grpSpPr bwMode="auto">
          <a:xfrm>
            <a:off x="6557566" y="1846263"/>
            <a:ext cx="507338" cy="620712"/>
            <a:chOff x="1653" y="3023"/>
            <a:chExt cx="622" cy="911"/>
          </a:xfrm>
        </p:grpSpPr>
        <p:sp>
          <p:nvSpPr>
            <p:cNvPr id="57878" name="Line 270"/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/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/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/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/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/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/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/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/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/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/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/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/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/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/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/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57894" name="Picture 695" descr="cell_tower_radiation_gray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/>
          <p:cNvGrpSpPr>
            <a:grpSpLocks/>
          </p:cNvGrpSpPr>
          <p:nvPr/>
        </p:nvGrpSpPr>
        <p:grpSpPr bwMode="auto">
          <a:xfrm>
            <a:off x="6813815" y="2406650"/>
            <a:ext cx="491860" cy="254000"/>
            <a:chOff x="3843" y="1516"/>
            <a:chExt cx="286" cy="160"/>
          </a:xfrm>
        </p:grpSpPr>
        <p:sp>
          <p:nvSpPr>
            <p:cNvPr id="57869" name="Line 697"/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/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71" name="Rectangle 410"/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72" name="Oval 411"/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73" name="Group 701"/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/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/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/>
          <p:cNvGrpSpPr>
            <a:grpSpLocks/>
          </p:cNvGrpSpPr>
          <p:nvPr/>
        </p:nvGrpSpPr>
        <p:grpSpPr bwMode="auto">
          <a:xfrm>
            <a:off x="7802696" y="2493964"/>
            <a:ext cx="423069" cy="174625"/>
            <a:chOff x="4334" y="1470"/>
            <a:chExt cx="246" cy="107"/>
          </a:xfrm>
        </p:grpSpPr>
        <p:sp>
          <p:nvSpPr>
            <p:cNvPr id="5786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6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6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64" name="Group 710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/>
          <p:cNvGrpSpPr>
            <a:grpSpLocks/>
          </p:cNvGrpSpPr>
          <p:nvPr/>
        </p:nvGrpSpPr>
        <p:grpSpPr bwMode="auto">
          <a:xfrm>
            <a:off x="7814734" y="2757489"/>
            <a:ext cx="423069" cy="174625"/>
            <a:chOff x="4334" y="1470"/>
            <a:chExt cx="246" cy="107"/>
          </a:xfrm>
        </p:grpSpPr>
        <p:sp>
          <p:nvSpPr>
            <p:cNvPr id="5785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5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5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56" name="Group 719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/>
          <p:cNvGrpSpPr>
            <a:grpSpLocks/>
          </p:cNvGrpSpPr>
          <p:nvPr/>
        </p:nvGrpSpPr>
        <p:grpSpPr bwMode="auto">
          <a:xfrm>
            <a:off x="8409782" y="2759076"/>
            <a:ext cx="423069" cy="174625"/>
            <a:chOff x="4334" y="1470"/>
            <a:chExt cx="246" cy="107"/>
          </a:xfrm>
        </p:grpSpPr>
        <p:sp>
          <p:nvSpPr>
            <p:cNvPr id="5784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4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4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48" name="Group 728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/>
          <p:cNvGrpSpPr>
            <a:grpSpLocks/>
          </p:cNvGrpSpPr>
          <p:nvPr/>
        </p:nvGrpSpPr>
        <p:grpSpPr bwMode="auto">
          <a:xfrm>
            <a:off x="8330671" y="2393951"/>
            <a:ext cx="423069" cy="174625"/>
            <a:chOff x="4334" y="1470"/>
            <a:chExt cx="246" cy="107"/>
          </a:xfrm>
        </p:grpSpPr>
        <p:sp>
          <p:nvSpPr>
            <p:cNvPr id="57837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8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9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40" name="Group 737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/>
          <p:cNvSpPr>
            <a:spLocks noChangeShapeType="1"/>
          </p:cNvSpPr>
          <p:nvPr/>
        </p:nvSpPr>
        <p:spPr bwMode="auto">
          <a:xfrm>
            <a:off x="6963437" y="3743325"/>
            <a:ext cx="736071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/>
          <p:cNvGrpSpPr>
            <a:grpSpLocks/>
          </p:cNvGrpSpPr>
          <p:nvPr/>
        </p:nvGrpSpPr>
        <p:grpSpPr bwMode="auto">
          <a:xfrm>
            <a:off x="8224044" y="4806951"/>
            <a:ext cx="674158" cy="244475"/>
            <a:chOff x="4334" y="1470"/>
            <a:chExt cx="246" cy="107"/>
          </a:xfrm>
        </p:grpSpPr>
        <p:sp>
          <p:nvSpPr>
            <p:cNvPr id="57829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0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1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32" name="Group 765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/>
          <p:cNvGrpSpPr>
            <a:grpSpLocks/>
          </p:cNvGrpSpPr>
          <p:nvPr/>
        </p:nvGrpSpPr>
        <p:grpSpPr bwMode="auto">
          <a:xfrm>
            <a:off x="7546446" y="4508501"/>
            <a:ext cx="674158" cy="244475"/>
            <a:chOff x="4334" y="1470"/>
            <a:chExt cx="246" cy="107"/>
          </a:xfrm>
        </p:grpSpPr>
        <p:sp>
          <p:nvSpPr>
            <p:cNvPr id="5782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2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2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24" name="Group 774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/>
          <p:cNvGrpSpPr>
            <a:grpSpLocks/>
          </p:cNvGrpSpPr>
          <p:nvPr/>
        </p:nvGrpSpPr>
        <p:grpSpPr bwMode="auto">
          <a:xfrm>
            <a:off x="6762221" y="4851401"/>
            <a:ext cx="674158" cy="244475"/>
            <a:chOff x="4334" y="1470"/>
            <a:chExt cx="246" cy="107"/>
          </a:xfrm>
        </p:grpSpPr>
        <p:sp>
          <p:nvSpPr>
            <p:cNvPr id="5781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1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1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16" name="Group 783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/>
          <p:cNvGrpSpPr>
            <a:grpSpLocks/>
          </p:cNvGrpSpPr>
          <p:nvPr/>
        </p:nvGrpSpPr>
        <p:grpSpPr bwMode="auto">
          <a:xfrm>
            <a:off x="6555846" y="3644900"/>
            <a:ext cx="423069" cy="171450"/>
            <a:chOff x="4334" y="1470"/>
            <a:chExt cx="246" cy="107"/>
          </a:xfrm>
        </p:grpSpPr>
        <p:sp>
          <p:nvSpPr>
            <p:cNvPr id="5780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0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0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08" name="Group 792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/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/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/>
          <p:cNvGrpSpPr>
            <a:grpSpLocks/>
          </p:cNvGrpSpPr>
          <p:nvPr/>
        </p:nvGrpSpPr>
        <p:grpSpPr bwMode="auto">
          <a:xfrm>
            <a:off x="7757981" y="5005389"/>
            <a:ext cx="483261" cy="422275"/>
            <a:chOff x="5072" y="3611"/>
            <a:chExt cx="459" cy="380"/>
          </a:xfrm>
        </p:grpSpPr>
        <p:grpSp>
          <p:nvGrpSpPr>
            <p:cNvPr id="57791" name="Group 798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/>
          <p:cNvGrpSpPr>
            <a:grpSpLocks/>
          </p:cNvGrpSpPr>
          <p:nvPr/>
        </p:nvGrpSpPr>
        <p:grpSpPr bwMode="auto">
          <a:xfrm>
            <a:off x="6108701" y="3509964"/>
            <a:ext cx="431668" cy="358775"/>
            <a:chOff x="5072" y="3611"/>
            <a:chExt cx="459" cy="380"/>
          </a:xfrm>
        </p:grpSpPr>
        <p:grpSp>
          <p:nvGrpSpPr>
            <p:cNvPr id="57777" name="Group 813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/>
          <p:cNvSpPr>
            <a:spLocks noChangeShapeType="1"/>
          </p:cNvSpPr>
          <p:nvPr/>
        </p:nvSpPr>
        <p:spPr bwMode="auto">
          <a:xfrm rot="5400000" flipV="1">
            <a:off x="8657564" y="5436792"/>
            <a:ext cx="3175" cy="92869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/>
          <p:cNvGrpSpPr>
            <a:grpSpLocks/>
          </p:cNvGrpSpPr>
          <p:nvPr/>
        </p:nvGrpSpPr>
        <p:grpSpPr bwMode="auto">
          <a:xfrm>
            <a:off x="5692511" y="2038350"/>
            <a:ext cx="546894" cy="401638"/>
            <a:chOff x="2896" y="396"/>
            <a:chExt cx="1848" cy="1887"/>
          </a:xfrm>
        </p:grpSpPr>
        <p:pic>
          <p:nvPicPr>
            <p:cNvPr id="57754" name="Picture 829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/>
          <p:cNvGrpSpPr>
            <a:grpSpLocks/>
          </p:cNvGrpSpPr>
          <p:nvPr/>
        </p:nvGrpSpPr>
        <p:grpSpPr bwMode="auto">
          <a:xfrm>
            <a:off x="5998634" y="3054350"/>
            <a:ext cx="546894" cy="401638"/>
            <a:chOff x="2896" y="396"/>
            <a:chExt cx="1848" cy="1887"/>
          </a:xfrm>
        </p:grpSpPr>
        <p:pic>
          <p:nvPicPr>
            <p:cNvPr id="57731" name="Picture 853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/>
          <p:cNvGrpSpPr>
            <a:grpSpLocks/>
          </p:cNvGrpSpPr>
          <p:nvPr/>
        </p:nvGrpSpPr>
        <p:grpSpPr bwMode="auto">
          <a:xfrm>
            <a:off x="7539567" y="5495925"/>
            <a:ext cx="546894" cy="401638"/>
            <a:chOff x="2896" y="396"/>
            <a:chExt cx="1848" cy="1887"/>
          </a:xfrm>
        </p:grpSpPr>
        <p:pic>
          <p:nvPicPr>
            <p:cNvPr id="57708" name="Picture 877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/>
          <p:cNvGrpSpPr>
            <a:grpSpLocks/>
          </p:cNvGrpSpPr>
          <p:nvPr/>
        </p:nvGrpSpPr>
        <p:grpSpPr bwMode="auto">
          <a:xfrm>
            <a:off x="7993592" y="5524500"/>
            <a:ext cx="546894" cy="401638"/>
            <a:chOff x="2896" y="396"/>
            <a:chExt cx="1848" cy="1887"/>
          </a:xfrm>
        </p:grpSpPr>
        <p:pic>
          <p:nvPicPr>
            <p:cNvPr id="57685" name="Picture 901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/>
          <p:cNvGrpSpPr>
            <a:grpSpLocks/>
          </p:cNvGrpSpPr>
          <p:nvPr/>
        </p:nvGrpSpPr>
        <p:grpSpPr bwMode="auto">
          <a:xfrm>
            <a:off x="5795698" y="1590675"/>
            <a:ext cx="669000" cy="387350"/>
            <a:chOff x="2920" y="972"/>
            <a:chExt cx="389" cy="244"/>
          </a:xfrm>
        </p:grpSpPr>
        <p:grpSp>
          <p:nvGrpSpPr>
            <p:cNvPr id="57673" name="Group 925"/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/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/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/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/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/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/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/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3" name="Rectangle 934"/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4" name="Freeform 935"/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4074" y="1670051"/>
            <a:ext cx="816901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/>
          <p:cNvGrpSpPr>
            <a:grpSpLocks/>
          </p:cNvGrpSpPr>
          <p:nvPr/>
        </p:nvGrpSpPr>
        <p:grpSpPr bwMode="auto">
          <a:xfrm>
            <a:off x="6134498" y="4538663"/>
            <a:ext cx="502179" cy="398462"/>
            <a:chOff x="3987" y="-51"/>
            <a:chExt cx="1252" cy="983"/>
          </a:xfrm>
        </p:grpSpPr>
        <p:pic>
          <p:nvPicPr>
            <p:cNvPr id="57671" name="Picture 939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/>
          <p:cNvGrpSpPr>
            <a:grpSpLocks/>
          </p:cNvGrpSpPr>
          <p:nvPr/>
        </p:nvGrpSpPr>
        <p:grpSpPr bwMode="auto">
          <a:xfrm>
            <a:off x="5959079" y="4938713"/>
            <a:ext cx="502179" cy="398462"/>
            <a:chOff x="3987" y="-51"/>
            <a:chExt cx="1252" cy="983"/>
          </a:xfrm>
        </p:grpSpPr>
        <p:pic>
          <p:nvPicPr>
            <p:cNvPr id="57669" name="Picture 942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/>
          <p:cNvGrpSpPr>
            <a:grpSpLocks/>
          </p:cNvGrpSpPr>
          <p:nvPr/>
        </p:nvGrpSpPr>
        <p:grpSpPr bwMode="auto">
          <a:xfrm>
            <a:off x="6454379" y="5186363"/>
            <a:ext cx="502179" cy="398462"/>
            <a:chOff x="3987" y="-51"/>
            <a:chExt cx="1252" cy="983"/>
          </a:xfrm>
        </p:grpSpPr>
        <p:pic>
          <p:nvPicPr>
            <p:cNvPr id="57667" name="Picture 945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/>
          <p:cNvGrpSpPr>
            <a:grpSpLocks/>
          </p:cNvGrpSpPr>
          <p:nvPr/>
        </p:nvGrpSpPr>
        <p:grpSpPr bwMode="auto">
          <a:xfrm>
            <a:off x="6929041" y="5224463"/>
            <a:ext cx="502179" cy="398462"/>
            <a:chOff x="3987" y="-51"/>
            <a:chExt cx="1252" cy="983"/>
          </a:xfrm>
        </p:grpSpPr>
        <p:pic>
          <p:nvPicPr>
            <p:cNvPr id="57665" name="Picture 948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/>
          <p:cNvGrpSpPr>
            <a:grpSpLocks/>
          </p:cNvGrpSpPr>
          <p:nvPr/>
        </p:nvGrpSpPr>
        <p:grpSpPr bwMode="auto">
          <a:xfrm>
            <a:off x="8868967" y="5014914"/>
            <a:ext cx="270007" cy="555625"/>
            <a:chOff x="1115" y="2770"/>
            <a:chExt cx="589" cy="1034"/>
          </a:xfrm>
        </p:grpSpPr>
        <p:sp>
          <p:nvSpPr>
            <p:cNvPr id="57633" name="Freeform 951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/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35" name="Freeform 953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/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38" name="Group 956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4" name="AutoShape 958"/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39" name="Rectangle 959"/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0" name="Group 960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2" name="AutoShape 962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1" name="Rectangle 963"/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2" name="Rectangle 964"/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3" name="Group 965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0" name="AutoShape 967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4" name="Freeform 968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58" name="AutoShape 971"/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6" name="Rectangle 972"/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7" name="Freeform 973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/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0" name="Freeform 976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/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2" name="AutoShape 978"/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3" name="Oval 979"/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4" name="Oval 980"/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/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6" name="Rectangle 982"/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6" name="Group 983"/>
          <p:cNvGrpSpPr>
            <a:grpSpLocks/>
          </p:cNvGrpSpPr>
          <p:nvPr/>
        </p:nvGrpSpPr>
        <p:grpSpPr bwMode="auto">
          <a:xfrm>
            <a:off x="8559404" y="5224464"/>
            <a:ext cx="249369" cy="498475"/>
            <a:chOff x="1115" y="2770"/>
            <a:chExt cx="589" cy="1034"/>
          </a:xfrm>
        </p:grpSpPr>
        <p:sp>
          <p:nvSpPr>
            <p:cNvPr id="57601" name="Freeform 984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/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03" name="Freeform 986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/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6" name="Group 989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2" name="AutoShape 991"/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7" name="Rectangle 992"/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8" name="Group 993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0" name="AutoShape 995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9" name="Rectangle 996"/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0" name="Rectangle 997"/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11" name="Group 998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8" name="AutoShape 1000"/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2" name="Freeform 1001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6" name="AutoShape 1004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4" name="Rectangle 1005"/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5" name="Freeform 1006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/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8" name="Freeform 1009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/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0" name="AutoShape 1011"/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1" name="Oval 1012"/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2" name="Oval 1013"/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/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4" name="Rectangle 1015"/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7" name="Group 1070"/>
          <p:cNvGrpSpPr>
            <a:grpSpLocks/>
          </p:cNvGrpSpPr>
          <p:nvPr/>
        </p:nvGrpSpPr>
        <p:grpSpPr bwMode="auto">
          <a:xfrm>
            <a:off x="7802695" y="2486026"/>
            <a:ext cx="424788" cy="180975"/>
            <a:chOff x="4655" y="2464"/>
            <a:chExt cx="319" cy="132"/>
          </a:xfrm>
        </p:grpSpPr>
        <p:grpSp>
          <p:nvGrpSpPr>
            <p:cNvPr id="57584" name="Group 107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9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9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96" name="Group 10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86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87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88" name="Group 1083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/>
          <p:cNvGrpSpPr>
            <a:grpSpLocks/>
          </p:cNvGrpSpPr>
          <p:nvPr/>
        </p:nvGrpSpPr>
        <p:grpSpPr bwMode="auto">
          <a:xfrm>
            <a:off x="7806135" y="2752726"/>
            <a:ext cx="441986" cy="180975"/>
            <a:chOff x="4655" y="2464"/>
            <a:chExt cx="319" cy="132"/>
          </a:xfrm>
        </p:grpSpPr>
        <p:grpSp>
          <p:nvGrpSpPr>
            <p:cNvPr id="57567" name="Group 10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79" name="Group 10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69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70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71" name="Group 1101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/>
          <p:cNvGrpSpPr>
            <a:grpSpLocks/>
          </p:cNvGrpSpPr>
          <p:nvPr/>
        </p:nvGrpSpPr>
        <p:grpSpPr bwMode="auto">
          <a:xfrm>
            <a:off x="8404623" y="2749551"/>
            <a:ext cx="441986" cy="180975"/>
            <a:chOff x="4655" y="2464"/>
            <a:chExt cx="319" cy="132"/>
          </a:xfrm>
        </p:grpSpPr>
        <p:grpSp>
          <p:nvGrpSpPr>
            <p:cNvPr id="57550" name="Group 11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62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52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53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54" name="Group 1119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/>
          <p:cNvGrpSpPr>
            <a:grpSpLocks/>
          </p:cNvGrpSpPr>
          <p:nvPr/>
        </p:nvGrpSpPr>
        <p:grpSpPr bwMode="auto">
          <a:xfrm>
            <a:off x="8328952" y="2390776"/>
            <a:ext cx="424788" cy="180975"/>
            <a:chOff x="4655" y="2464"/>
            <a:chExt cx="319" cy="132"/>
          </a:xfrm>
        </p:grpSpPr>
        <p:grpSp>
          <p:nvGrpSpPr>
            <p:cNvPr id="57533" name="Group 1125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4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4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45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35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36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37" name="Group 1137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7411" name="Picture 1142" descr="underline_base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2869" y="1134269"/>
            <a:ext cx="4619360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1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A41770B-65C3-4FEA-BD1B-F904ED3A20B7}" type="slidenum">
              <a:rPr lang="en-US" altLang="en-US" sz="1200">
                <a:latin typeface="Tahoma" pitchFamily="34" charset="0"/>
              </a:rPr>
              <a:pPr/>
              <a:t>29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57413" name="Group 7"/>
          <p:cNvGrpSpPr>
            <a:grpSpLocks/>
          </p:cNvGrpSpPr>
          <p:nvPr/>
        </p:nvGrpSpPr>
        <p:grpSpPr bwMode="auto">
          <a:xfrm>
            <a:off x="6738144" y="4837114"/>
            <a:ext cx="681038" cy="276225"/>
            <a:chOff x="4786435" y="6027638"/>
            <a:chExt cx="748703" cy="417782"/>
          </a:xfrm>
        </p:grpSpPr>
        <p:sp>
          <p:nvSpPr>
            <p:cNvPr id="519" name="Oval 518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0" name="Rectangle 519"/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2" name="Freeform 521"/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4" name="Freeform 523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5" name="Freeform 524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26" name="Straight Connector 525"/>
            <p:cNvCxnSpPr>
              <a:cxnSpLocks noChangeShapeType="1"/>
              <a:endCxn id="521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7" name="Straight Connector 526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4" name="Group 5"/>
          <p:cNvGrpSpPr>
            <a:grpSpLocks/>
          </p:cNvGrpSpPr>
          <p:nvPr/>
        </p:nvGrpSpPr>
        <p:grpSpPr bwMode="auto">
          <a:xfrm>
            <a:off x="8323792" y="2387600"/>
            <a:ext cx="443706" cy="222250"/>
            <a:chOff x="2213011" y="6015083"/>
            <a:chExt cx="745177" cy="407107"/>
          </a:xfrm>
        </p:grpSpPr>
        <p:sp>
          <p:nvSpPr>
            <p:cNvPr id="529" name="Oval 528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0" name="Rectangle 529"/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2" name="Freeform 531"/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4" name="Freeform 533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5" name="Freeform 534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36" name="Straight Connector 535"/>
            <p:cNvCxnSpPr>
              <a:cxnSpLocks noChangeShapeType="1"/>
              <a:endCxn id="531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7" name="Straight Connector 536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5" name="Group 542"/>
          <p:cNvGrpSpPr>
            <a:grpSpLocks/>
          </p:cNvGrpSpPr>
          <p:nvPr/>
        </p:nvGrpSpPr>
        <p:grpSpPr bwMode="auto">
          <a:xfrm>
            <a:off x="8397743" y="2738438"/>
            <a:ext cx="445426" cy="220662"/>
            <a:chOff x="2213011" y="6015083"/>
            <a:chExt cx="745177" cy="407107"/>
          </a:xfrm>
        </p:grpSpPr>
        <p:sp>
          <p:nvSpPr>
            <p:cNvPr id="544" name="Oval 54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5" name="Rectangle 54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0" name="Freeform 54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1" name="Straight Connector 550"/>
            <p:cNvCxnSpPr>
              <a:cxnSpLocks noChangeShapeType="1"/>
              <a:endCxn id="54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2" name="Straight Connector 55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6" name="Group 552"/>
          <p:cNvGrpSpPr>
            <a:grpSpLocks/>
          </p:cNvGrpSpPr>
          <p:nvPr/>
        </p:nvGrpSpPr>
        <p:grpSpPr bwMode="auto">
          <a:xfrm>
            <a:off x="7800975" y="2743201"/>
            <a:ext cx="445427" cy="220663"/>
            <a:chOff x="2213011" y="6015083"/>
            <a:chExt cx="745177" cy="407107"/>
          </a:xfrm>
        </p:grpSpPr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Rectangle 55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9" name="Freeform 55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0" name="Freeform 55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1" name="Straight Connector 560"/>
            <p:cNvCxnSpPr>
              <a:cxnSpLocks noChangeShapeType="1"/>
              <a:endCxn id="55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2" name="Straight Connector 56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7" name="Group 562"/>
          <p:cNvGrpSpPr>
            <a:grpSpLocks/>
          </p:cNvGrpSpPr>
          <p:nvPr/>
        </p:nvGrpSpPr>
        <p:grpSpPr bwMode="auto">
          <a:xfrm>
            <a:off x="7787217" y="2473326"/>
            <a:ext cx="443706" cy="220663"/>
            <a:chOff x="2213011" y="6015083"/>
            <a:chExt cx="745177" cy="407107"/>
          </a:xfrm>
        </p:grpSpPr>
        <p:sp>
          <p:nvSpPr>
            <p:cNvPr id="564" name="Oval 56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5" name="Rectangle 56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9" name="Freeform 56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0" name="Freeform 56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1" name="Straight Connector 570"/>
            <p:cNvCxnSpPr>
              <a:cxnSpLocks noChangeShapeType="1"/>
              <a:endCxn id="56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2" name="Straight Connector 57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8" name="Group 572"/>
          <p:cNvGrpSpPr>
            <a:grpSpLocks/>
          </p:cNvGrpSpPr>
          <p:nvPr/>
        </p:nvGrpSpPr>
        <p:grpSpPr bwMode="auto">
          <a:xfrm>
            <a:off x="7675431" y="3622676"/>
            <a:ext cx="445426" cy="220663"/>
            <a:chOff x="2213011" y="6015083"/>
            <a:chExt cx="745177" cy="407107"/>
          </a:xfrm>
        </p:grpSpPr>
        <p:sp>
          <p:nvSpPr>
            <p:cNvPr id="574" name="Oval 57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5" name="Rectangle 57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7" name="Freeform 576"/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9" name="Freeform 57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0" name="Freeform 57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1" name="Straight Connector 580"/>
            <p:cNvCxnSpPr>
              <a:cxnSpLocks noChangeShapeType="1"/>
              <a:endCxn id="57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2" name="Straight Connector 58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9" name="Group 582"/>
          <p:cNvGrpSpPr>
            <a:grpSpLocks/>
          </p:cNvGrpSpPr>
          <p:nvPr/>
        </p:nvGrpSpPr>
        <p:grpSpPr bwMode="auto">
          <a:xfrm>
            <a:off x="8399463" y="3636963"/>
            <a:ext cx="445427" cy="220662"/>
            <a:chOff x="2213011" y="6015083"/>
            <a:chExt cx="745177" cy="407107"/>
          </a:xfrm>
        </p:grpSpPr>
        <p:sp>
          <p:nvSpPr>
            <p:cNvPr id="584" name="Oval 58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5" name="Rectangle 58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7" name="Freeform 586"/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9" name="Freeform 58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0" name="Freeform 58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1" name="Straight Connector 590"/>
            <p:cNvCxnSpPr>
              <a:cxnSpLocks noChangeShapeType="1"/>
              <a:endCxn id="58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2" name="Straight Connector 59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0" name="Group 592"/>
          <p:cNvGrpSpPr>
            <a:grpSpLocks/>
          </p:cNvGrpSpPr>
          <p:nvPr/>
        </p:nvGrpSpPr>
        <p:grpSpPr bwMode="auto">
          <a:xfrm>
            <a:off x="8076142" y="3903663"/>
            <a:ext cx="445427" cy="222250"/>
            <a:chOff x="2213011" y="6015083"/>
            <a:chExt cx="745177" cy="407107"/>
          </a:xfrm>
        </p:grpSpPr>
        <p:sp>
          <p:nvSpPr>
            <p:cNvPr id="594" name="Oval 59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5" name="Rectangle 594"/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7" name="Freeform 596"/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9" name="Freeform 59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0" name="Freeform 59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1" name="Straight Connector 600"/>
            <p:cNvCxnSpPr>
              <a:cxnSpLocks noChangeShapeType="1"/>
              <a:endCxn id="59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2" name="Straight Connector 60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1" name="Group 604"/>
          <p:cNvGrpSpPr>
            <a:grpSpLocks/>
          </p:cNvGrpSpPr>
          <p:nvPr/>
        </p:nvGrpSpPr>
        <p:grpSpPr bwMode="auto">
          <a:xfrm>
            <a:off x="7543007" y="4495801"/>
            <a:ext cx="679318" cy="276225"/>
            <a:chOff x="4786435" y="6027638"/>
            <a:chExt cx="748703" cy="417782"/>
          </a:xfrm>
        </p:grpSpPr>
        <p:sp>
          <p:nvSpPr>
            <p:cNvPr id="606" name="Oval 60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7" name="Rectangle 606"/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9" name="Freeform 608"/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1" name="Freeform 61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2" name="Freeform 61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13" name="Straight Connector 612"/>
            <p:cNvCxnSpPr>
              <a:cxnSpLocks noChangeShapeType="1"/>
              <a:endCxn id="60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" name="Straight Connector 61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2" name="Group 614"/>
          <p:cNvGrpSpPr>
            <a:grpSpLocks/>
          </p:cNvGrpSpPr>
          <p:nvPr/>
        </p:nvGrpSpPr>
        <p:grpSpPr bwMode="auto">
          <a:xfrm>
            <a:off x="8213726" y="4792664"/>
            <a:ext cx="679318" cy="276225"/>
            <a:chOff x="4786435" y="6027638"/>
            <a:chExt cx="748703" cy="417782"/>
          </a:xfrm>
        </p:grpSpPr>
        <p:sp>
          <p:nvSpPr>
            <p:cNvPr id="616" name="Oval 61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7" name="Rectangle 616"/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9" name="Freeform 618"/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23" name="Straight Connector 622"/>
            <p:cNvCxnSpPr>
              <a:cxnSpLocks noChangeShapeType="1"/>
              <a:endCxn id="61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" name="Straight Connector 62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3" name="Group 624"/>
          <p:cNvGrpSpPr>
            <a:grpSpLocks/>
          </p:cNvGrpSpPr>
          <p:nvPr/>
        </p:nvGrpSpPr>
        <p:grpSpPr bwMode="auto">
          <a:xfrm>
            <a:off x="6552407" y="3622676"/>
            <a:ext cx="479822" cy="219075"/>
            <a:chOff x="4786435" y="6027638"/>
            <a:chExt cx="748703" cy="417782"/>
          </a:xfrm>
        </p:grpSpPr>
        <p:sp>
          <p:nvSpPr>
            <p:cNvPr id="626" name="Oval 62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7" name="Rectangle 62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9" name="Freeform 62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1" name="Freeform 63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2" name="Freeform 63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33" name="Straight Connector 632"/>
            <p:cNvCxnSpPr>
              <a:cxnSpLocks noChangeShapeType="1"/>
              <a:endCxn id="62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4" name="Straight Connector 63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4" name="Group 634"/>
          <p:cNvGrpSpPr>
            <a:grpSpLocks/>
          </p:cNvGrpSpPr>
          <p:nvPr/>
        </p:nvGrpSpPr>
        <p:grpSpPr bwMode="auto">
          <a:xfrm>
            <a:off x="6879167" y="2482851"/>
            <a:ext cx="479822" cy="219075"/>
            <a:chOff x="4786435" y="6027638"/>
            <a:chExt cx="748703" cy="417782"/>
          </a:xfrm>
        </p:grpSpPr>
        <p:sp>
          <p:nvSpPr>
            <p:cNvPr id="636" name="Oval 63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7" name="Rectangle 63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9" name="Freeform 63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1" name="Freeform 64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2" name="Freeform 64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43" name="Straight Connector 642"/>
            <p:cNvCxnSpPr>
              <a:cxnSpLocks noChangeShapeType="1"/>
              <a:endCxn id="63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4" name="Straight Connector 64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63171414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33794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Chapter 1: roadmap</a:t>
            </a:r>
          </a:p>
        </p:txBody>
      </p:sp>
      <p:sp>
        <p:nvSpPr>
          <p:cNvPr id="3379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7977" y="1406525"/>
            <a:ext cx="8891323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00000"/>
                </a:solidFill>
                <a:ea typeface="Arial" pitchFamily="34" charset="0"/>
              </a:rPr>
              <a:t>1.1 What </a:t>
            </a:r>
            <a:r>
              <a:rPr lang="en-US" altLang="en-US" sz="2800" i="1" dirty="0">
                <a:solidFill>
                  <a:srgbClr val="C00000"/>
                </a:solidFill>
                <a:ea typeface="Arial" pitchFamily="34" charset="0"/>
              </a:rPr>
              <a:t>is</a:t>
            </a:r>
            <a:r>
              <a:rPr lang="en-US" altLang="en-US" sz="2800" dirty="0">
                <a:solidFill>
                  <a:srgbClr val="C00000"/>
                </a:solidFill>
                <a:ea typeface="Arial" pitchFamily="34" charset="0"/>
              </a:rPr>
              <a:t> the computer network and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00000"/>
                </a:solidFill>
                <a:ea typeface="Arial" pitchFamily="34" charset="0"/>
              </a:rPr>
              <a:t>1.2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solidFill>
                  <a:srgbClr val="C00000"/>
                </a:solidFill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00000"/>
                </a:solidFill>
                <a:ea typeface="Arial" pitchFamily="34" charset="0"/>
              </a:rPr>
              <a:t>1.3 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solidFill>
                  <a:srgbClr val="C00000"/>
                </a:solidFill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00000"/>
                </a:solidFill>
                <a:ea typeface="Arial" pitchFamily="34" charset="0"/>
              </a:rPr>
              <a:t>1.4 </a:t>
            </a:r>
            <a:r>
              <a:rPr lang="en-US" altLang="en-US" dirty="0">
                <a:solidFill>
                  <a:srgbClr val="C00000"/>
                </a:solidFill>
                <a:ea typeface="Arial" pitchFamily="34" charset="0"/>
              </a:rPr>
              <a:t>D</a:t>
            </a:r>
            <a:r>
              <a:rPr lang="en-US" altLang="en-US" sz="2800" dirty="0">
                <a:solidFill>
                  <a:srgbClr val="C00000"/>
                </a:solidFill>
                <a:ea typeface="Arial" pitchFamily="34" charset="0"/>
              </a:rPr>
              <a:t>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00000"/>
                </a:solidFill>
                <a:ea typeface="Arial" pitchFamily="34" charset="0"/>
              </a:rPr>
              <a:t>1.5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00000"/>
                </a:solidFill>
                <a:ea typeface="Arial" pitchFamily="34" charset="0"/>
              </a:rPr>
              <a:t>1.6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dirty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337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7F29FB4-E031-4114-B835-CE1793CF8858}" type="slidenum">
              <a:rPr lang="en-US" altLang="en-US" sz="1200">
                <a:latin typeface="Tahoma" pitchFamily="34" charset="0"/>
              </a:rPr>
              <a:pPr/>
              <a:t>3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333674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pic>
        <p:nvPicPr>
          <p:cNvPr id="59394" name="Picture 4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0541" y="916466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769606" y="255859"/>
            <a:ext cx="8875845" cy="8334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pitchFamily="34" charset="-128"/>
              </a:rPr>
              <a:t>Packet-switching: </a:t>
            </a:r>
            <a:r>
              <a:rPr lang="en-US" altLang="en-US" sz="4000" dirty="0">
                <a:solidFill>
                  <a:srgbClr val="0054FD"/>
                </a:solidFill>
                <a:ea typeface="ＭＳ Ｐゴシック" pitchFamily="34" charset="-128"/>
              </a:rPr>
              <a:t>store-and-forward</a:t>
            </a:r>
          </a:p>
        </p:txBody>
      </p:sp>
      <p:sp>
        <p:nvSpPr>
          <p:cNvPr id="5939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27725" y="3486151"/>
            <a:ext cx="4488656" cy="3262313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pitchFamily="34" charset="-128"/>
              </a:rPr>
              <a:t>takes </a:t>
            </a:r>
            <a:r>
              <a:rPr lang="en-US" altLang="en-US" sz="2400" i="1" dirty="0">
                <a:ea typeface="ＭＳ Ｐゴシック" pitchFamily="34" charset="-128"/>
              </a:rPr>
              <a:t>L</a:t>
            </a:r>
            <a:r>
              <a:rPr lang="en-US" altLang="en-US" sz="2400" dirty="0">
                <a:ea typeface="ＭＳ Ｐゴシック" pitchFamily="34" charset="-128"/>
              </a:rPr>
              <a:t>/</a:t>
            </a:r>
            <a:r>
              <a:rPr lang="en-US" altLang="en-US" sz="2400" i="1" dirty="0">
                <a:ea typeface="ＭＳ Ｐゴシック" pitchFamily="34" charset="-128"/>
              </a:rPr>
              <a:t>R</a:t>
            </a:r>
            <a:r>
              <a:rPr lang="en-US" altLang="en-US" sz="2400" dirty="0">
                <a:ea typeface="ＭＳ Ｐゴシック" pitchFamily="34" charset="-128"/>
              </a:rPr>
              <a:t> seconds to transmit (push out) </a:t>
            </a:r>
            <a:r>
              <a:rPr lang="en-US" altLang="en-US" sz="2400" i="1" dirty="0">
                <a:ea typeface="ＭＳ Ｐゴシック" pitchFamily="34" charset="-128"/>
              </a:rPr>
              <a:t>L</a:t>
            </a:r>
            <a:r>
              <a:rPr lang="en-US" altLang="en-US" sz="2400" dirty="0">
                <a:ea typeface="ＭＳ Ｐゴシック" pitchFamily="34" charset="-128"/>
              </a:rPr>
              <a:t>-bit packet into link at </a:t>
            </a:r>
            <a:r>
              <a:rPr lang="en-US" altLang="en-US" sz="2400" i="1" dirty="0">
                <a:ea typeface="ＭＳ Ｐゴシック" pitchFamily="34" charset="-128"/>
              </a:rPr>
              <a:t>R</a:t>
            </a:r>
            <a:r>
              <a:rPr lang="en-US" altLang="en-US" sz="2400" dirty="0">
                <a:ea typeface="ＭＳ Ｐゴシック" pitchFamily="34" charset="-128"/>
              </a:rPr>
              <a:t> bps</a:t>
            </a:r>
          </a:p>
          <a:p>
            <a:pPr marL="287338" indent="-287338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pitchFamily="34" charset="-128"/>
              </a:rPr>
              <a:t>store and forward: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altLang="en-US" sz="2400" dirty="0">
                <a:ea typeface="ＭＳ Ｐゴシック" pitchFamily="34" charset="-128"/>
              </a:rPr>
              <a:t>entire packet must  arrive at router before it can be transmitted on next link</a:t>
            </a:r>
          </a:p>
        </p:txBody>
      </p:sp>
      <p:sp>
        <p:nvSpPr>
          <p:cNvPr id="7270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910925" y="3602039"/>
            <a:ext cx="3807619" cy="22320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</a:rPr>
              <a:t>one-hop numerical example: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L</a:t>
            </a:r>
            <a:r>
              <a:rPr lang="en-US" sz="2400" dirty="0"/>
              <a:t> = 7.5 Mbits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R</a:t>
            </a:r>
            <a:r>
              <a:rPr lang="en-US" sz="2400" dirty="0"/>
              <a:t> = 1.5 Mbps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dirty="0"/>
              <a:t>one-hop transmission delay = 5 sec</a:t>
            </a:r>
          </a:p>
        </p:txBody>
      </p:sp>
      <p:sp>
        <p:nvSpPr>
          <p:cNvPr id="59398" name="AutoShape 42"/>
          <p:cNvSpPr>
            <a:spLocks/>
          </p:cNvSpPr>
          <p:nvPr/>
        </p:nvSpPr>
        <p:spPr bwMode="auto">
          <a:xfrm>
            <a:off x="5389827" y="5695951"/>
            <a:ext cx="165100" cy="728663"/>
          </a:xfrm>
          <a:prstGeom prst="rightBrace">
            <a:avLst>
              <a:gd name="adj1" fmla="val 5011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9399" name="Text Box 43"/>
          <p:cNvSpPr txBox="1">
            <a:spLocks noChangeArrowheads="1"/>
          </p:cNvSpPr>
          <p:nvPr/>
        </p:nvSpPr>
        <p:spPr bwMode="auto">
          <a:xfrm>
            <a:off x="5548048" y="5999163"/>
            <a:ext cx="279762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Gill Sans MT" pitchFamily="34" charset="0"/>
              </a:rPr>
              <a:t>more on delay shortly …</a:t>
            </a:r>
          </a:p>
        </p:txBody>
      </p:sp>
      <p:sp>
        <p:nvSpPr>
          <p:cNvPr id="594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EC36946D-2F9B-42BE-917F-058D67DD1575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30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56205" y="2679701"/>
            <a:ext cx="811441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59402" name="Group 41"/>
          <p:cNvGrpSpPr>
            <a:grpSpLocks/>
          </p:cNvGrpSpPr>
          <p:nvPr/>
        </p:nvGrpSpPr>
        <p:grpSpPr bwMode="auto">
          <a:xfrm>
            <a:off x="1766227" y="2768600"/>
            <a:ext cx="1145381" cy="420688"/>
            <a:chOff x="1816230" y="6118900"/>
            <a:chExt cx="1843339" cy="739100"/>
          </a:xfrm>
        </p:grpSpPr>
        <p:pic>
          <p:nvPicPr>
            <p:cNvPr id="59463" name="Picture 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/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9403" name="Straight Connector 42"/>
          <p:cNvCxnSpPr>
            <a:cxnSpLocks noChangeShapeType="1"/>
          </p:cNvCxnSpPr>
          <p:nvPr/>
        </p:nvCxnSpPr>
        <p:spPr bwMode="auto">
          <a:xfrm flipV="1">
            <a:off x="2791223" y="2874963"/>
            <a:ext cx="1883171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/>
          <p:cNvGrpSpPr>
            <a:grpSpLocks/>
          </p:cNvGrpSpPr>
          <p:nvPr/>
        </p:nvGrpSpPr>
        <p:grpSpPr bwMode="auto">
          <a:xfrm>
            <a:off x="4249606" y="2687639"/>
            <a:ext cx="1147101" cy="384175"/>
            <a:chOff x="5142253" y="5649029"/>
            <a:chExt cx="1304545" cy="695633"/>
          </a:xfrm>
        </p:grpSpPr>
        <p:grpSp>
          <p:nvGrpSpPr>
            <p:cNvPr id="59456" name="Group 92"/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/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59461" name="Rectangle 97"/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59462" name="Oval 98"/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9457" name="Rectangle 93"/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59458" name="Rectangle 94"/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59405" name="Group 44"/>
          <p:cNvGrpSpPr>
            <a:grpSpLocks/>
          </p:cNvGrpSpPr>
          <p:nvPr/>
        </p:nvGrpSpPr>
        <p:grpSpPr bwMode="auto">
          <a:xfrm>
            <a:off x="4199731" y="1608138"/>
            <a:ext cx="1183217" cy="303212"/>
            <a:chOff x="5128542" y="4838701"/>
            <a:chExt cx="1300833" cy="530211"/>
          </a:xfrm>
        </p:grpSpPr>
        <p:pic>
          <p:nvPicPr>
            <p:cNvPr id="59453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/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59455" name="Rectangle 91"/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59406" name="Group 45"/>
          <p:cNvGrpSpPr>
            <a:grpSpLocks/>
          </p:cNvGrpSpPr>
          <p:nvPr/>
        </p:nvGrpSpPr>
        <p:grpSpPr bwMode="auto">
          <a:xfrm>
            <a:off x="1879734" y="1196975"/>
            <a:ext cx="1246848" cy="730250"/>
            <a:chOff x="2387973" y="4309243"/>
            <a:chExt cx="1771787" cy="1282262"/>
          </a:xfrm>
        </p:grpSpPr>
        <p:pic>
          <p:nvPicPr>
            <p:cNvPr id="59449" name="Picture 9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/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3179896" y="2908300"/>
            <a:ext cx="696024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59408" name="Straight Connector 47"/>
          <p:cNvCxnSpPr>
            <a:cxnSpLocks noChangeShapeType="1"/>
          </p:cNvCxnSpPr>
          <p:nvPr/>
        </p:nvCxnSpPr>
        <p:spPr bwMode="auto">
          <a:xfrm flipV="1">
            <a:off x="5381229" y="2879725"/>
            <a:ext cx="1883171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/>
          <p:cNvGrpSpPr>
            <a:grpSpLocks/>
          </p:cNvGrpSpPr>
          <p:nvPr/>
        </p:nvGrpSpPr>
        <p:grpSpPr bwMode="auto">
          <a:xfrm>
            <a:off x="6440620" y="2071689"/>
            <a:ext cx="1601126" cy="1284287"/>
            <a:chOff x="-44" y="1473"/>
            <a:chExt cx="981" cy="1105"/>
          </a:xfrm>
        </p:grpSpPr>
        <p:pic>
          <p:nvPicPr>
            <p:cNvPr id="59447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/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8046906" y="2778125"/>
            <a:ext cx="1247457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</a:p>
        </p:txBody>
      </p:sp>
      <p:sp>
        <p:nvSpPr>
          <p:cNvPr id="59411" name="TextBox 52"/>
          <p:cNvSpPr txBox="1">
            <a:spLocks noChangeArrowheads="1"/>
          </p:cNvSpPr>
          <p:nvPr/>
        </p:nvSpPr>
        <p:spPr bwMode="auto">
          <a:xfrm>
            <a:off x="2595166" y="2574925"/>
            <a:ext cx="2888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59412" name="TextBox 53"/>
          <p:cNvSpPr txBox="1">
            <a:spLocks noChangeArrowheads="1"/>
          </p:cNvSpPr>
          <p:nvPr/>
        </p:nvSpPr>
        <p:spPr bwMode="auto">
          <a:xfrm>
            <a:off x="2381912" y="2581275"/>
            <a:ext cx="2888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59413" name="TextBox 54"/>
          <p:cNvSpPr txBox="1">
            <a:spLocks noChangeArrowheads="1"/>
          </p:cNvSpPr>
          <p:nvPr/>
        </p:nvSpPr>
        <p:spPr bwMode="auto">
          <a:xfrm>
            <a:off x="2178977" y="2578100"/>
            <a:ext cx="2888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3</a:t>
            </a:r>
          </a:p>
        </p:txBody>
      </p:sp>
      <p:grpSp>
        <p:nvGrpSpPr>
          <p:cNvPr id="59414" name="Group 55"/>
          <p:cNvGrpSpPr>
            <a:grpSpLocks/>
          </p:cNvGrpSpPr>
          <p:nvPr/>
        </p:nvGrpSpPr>
        <p:grpSpPr bwMode="auto">
          <a:xfrm>
            <a:off x="1890052" y="1873251"/>
            <a:ext cx="3179894" cy="841375"/>
            <a:chOff x="593766" y="5264055"/>
            <a:chExt cx="3597129" cy="1011695"/>
          </a:xfrm>
        </p:grpSpPr>
        <p:grpSp>
          <p:nvGrpSpPr>
            <p:cNvPr id="59418" name="Group 56"/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/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43" name="Straight Connector 81"/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/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/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/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/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3" name="Rectangle 71"/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35" name="Straight Connector 73"/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/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/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/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/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0" name="Rectangle 68"/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9421" name="Rectangle 59"/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59422" name="Right Arrow 60"/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grpSp>
          <p:nvGrpSpPr>
            <p:cNvPr id="59423" name="Group 61"/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/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27" name="Rectangle 65"/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9424" name="Right Arrow 62"/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586450" y="1903413"/>
            <a:ext cx="1181734" cy="5283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5778500" y="2898775"/>
            <a:ext cx="696024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sp>
        <p:nvSpPr>
          <p:cNvPr id="59417" name="Rectangle 3"/>
          <p:cNvSpPr txBox="1">
            <a:spLocks noChangeArrowheads="1"/>
          </p:cNvSpPr>
          <p:nvPr/>
        </p:nvSpPr>
        <p:spPr bwMode="auto">
          <a:xfrm>
            <a:off x="631164" y="5711826"/>
            <a:ext cx="4985676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solidFill>
                  <a:srgbClr val="C00000"/>
                </a:solidFill>
                <a:latin typeface="Gill Sans MT" pitchFamily="34" charset="0"/>
              </a:rPr>
              <a:t>end-end delay </a:t>
            </a:r>
            <a:r>
              <a:rPr lang="en-US" altLang="en-US" dirty="0">
                <a:latin typeface="Gill Sans MT" pitchFamily="34" charset="0"/>
              </a:rPr>
              <a:t>= 2</a:t>
            </a:r>
            <a:r>
              <a:rPr lang="en-US" altLang="en-US" i="1" dirty="0">
                <a:latin typeface="Gill Sans MT" pitchFamily="34" charset="0"/>
              </a:rPr>
              <a:t>L</a:t>
            </a:r>
            <a:r>
              <a:rPr lang="en-US" altLang="en-US" dirty="0">
                <a:latin typeface="Gill Sans MT" pitchFamily="34" charset="0"/>
              </a:rPr>
              <a:t>/</a:t>
            </a:r>
            <a:r>
              <a:rPr lang="en-US" altLang="en-US" i="1" dirty="0">
                <a:latin typeface="Gill Sans MT" pitchFamily="34" charset="0"/>
              </a:rPr>
              <a:t>R</a:t>
            </a:r>
            <a:r>
              <a:rPr lang="en-US" altLang="en-US" dirty="0">
                <a:latin typeface="Gill Sans MT" pitchFamily="34" charset="0"/>
              </a:rPr>
              <a:t> (assuming zero propagation delay)</a:t>
            </a:r>
          </a:p>
        </p:txBody>
      </p:sp>
    </p:spTree>
    <p:extLst>
      <p:ext uri="{BB962C8B-B14F-4D97-AF65-F5344CB8AC3E}">
        <p14:creationId xmlns:p14="http://schemas.microsoft.com/office/powerpoint/2010/main" val="8156148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/>
          <p:cNvGrpSpPr>
            <a:grpSpLocks/>
          </p:cNvGrpSpPr>
          <p:nvPr/>
        </p:nvGrpSpPr>
        <p:grpSpPr bwMode="auto">
          <a:xfrm>
            <a:off x="2455863" y="2079625"/>
            <a:ext cx="1270927" cy="534988"/>
            <a:chOff x="1871277" y="1576300"/>
            <a:chExt cx="1128371" cy="437861"/>
          </a:xfrm>
        </p:grpSpPr>
        <p:sp>
          <p:nvSpPr>
            <p:cNvPr id="105" name="Oval 10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6" name="Rectangle 105"/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2" name="Straight Connector 111"/>
            <p:cNvCxnSpPr>
              <a:cxnSpLocks noChangeShapeType="1"/>
              <a:endCxn id="1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Straight Connector 1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42" name="Group 105"/>
          <p:cNvGrpSpPr>
            <a:grpSpLocks/>
          </p:cNvGrpSpPr>
          <p:nvPr/>
        </p:nvGrpSpPr>
        <p:grpSpPr bwMode="auto">
          <a:xfrm>
            <a:off x="7328033" y="2314575"/>
            <a:ext cx="844417" cy="679450"/>
            <a:chOff x="-44" y="1473"/>
            <a:chExt cx="981" cy="1105"/>
          </a:xfrm>
        </p:grpSpPr>
        <p:pic>
          <p:nvPicPr>
            <p:cNvPr id="61533" name="Picture 10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614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3448" y="101300"/>
            <a:ext cx="9368392" cy="114300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Packet Switching: </a:t>
            </a:r>
            <a:r>
              <a:rPr lang="en-US" altLang="en-US" sz="3600" dirty="0">
                <a:solidFill>
                  <a:srgbClr val="0054FD"/>
                </a:solidFill>
                <a:ea typeface="ＭＳ Ｐゴシック" pitchFamily="34" charset="-128"/>
              </a:rPr>
              <a:t>queueing delay, loss</a:t>
            </a:r>
            <a:endParaRPr lang="en-US" altLang="en-US" sz="4000" dirty="0">
              <a:solidFill>
                <a:srgbClr val="0054FD"/>
              </a:solidFill>
              <a:ea typeface="ＭＳ Ｐゴシック" pitchFamily="34" charset="-128"/>
            </a:endParaRPr>
          </a:p>
        </p:txBody>
      </p:sp>
      <p:sp>
        <p:nvSpPr>
          <p:cNvPr id="61445" name="Line 230"/>
          <p:cNvSpPr>
            <a:spLocks noChangeShapeType="1"/>
          </p:cNvSpPr>
          <p:nvPr/>
        </p:nvSpPr>
        <p:spPr bwMode="auto">
          <a:xfrm>
            <a:off x="3756025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/>
          <p:cNvSpPr>
            <a:spLocks noChangeShapeType="1"/>
          </p:cNvSpPr>
          <p:nvPr/>
        </p:nvSpPr>
        <p:spPr bwMode="auto">
          <a:xfrm>
            <a:off x="1723231" y="1971676"/>
            <a:ext cx="806583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/>
          <p:cNvSpPr>
            <a:spLocks noChangeShapeType="1"/>
          </p:cNvSpPr>
          <p:nvPr/>
        </p:nvSpPr>
        <p:spPr bwMode="auto">
          <a:xfrm flipV="1">
            <a:off x="1879733" y="2457451"/>
            <a:ext cx="626004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/>
          <p:cNvSpPr>
            <a:spLocks noChangeShapeType="1"/>
          </p:cNvSpPr>
          <p:nvPr/>
        </p:nvSpPr>
        <p:spPr bwMode="auto">
          <a:xfrm>
            <a:off x="3718190" y="2398714"/>
            <a:ext cx="218413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/>
          <p:cNvSpPr>
            <a:spLocks noChangeShapeType="1"/>
          </p:cNvSpPr>
          <p:nvPr/>
        </p:nvSpPr>
        <p:spPr bwMode="auto">
          <a:xfrm flipH="1" flipV="1">
            <a:off x="6538648" y="2581275"/>
            <a:ext cx="10319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/>
          <p:cNvSpPr>
            <a:spLocks noChangeShapeType="1"/>
          </p:cNvSpPr>
          <p:nvPr/>
        </p:nvSpPr>
        <p:spPr bwMode="auto">
          <a:xfrm flipV="1">
            <a:off x="7051146" y="2030414"/>
            <a:ext cx="655241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/>
          <p:cNvSpPr>
            <a:spLocks noChangeArrowheads="1"/>
          </p:cNvSpPr>
          <p:nvPr/>
        </p:nvSpPr>
        <p:spPr bwMode="auto">
          <a:xfrm>
            <a:off x="3933165" y="2185989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2" name="Rectangle 288"/>
          <p:cNvSpPr>
            <a:spLocks noChangeArrowheads="1"/>
          </p:cNvSpPr>
          <p:nvPr/>
        </p:nvSpPr>
        <p:spPr bwMode="auto">
          <a:xfrm>
            <a:off x="4108583" y="2185989"/>
            <a:ext cx="159940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3" name="Rectangle 289"/>
          <p:cNvSpPr>
            <a:spLocks noChangeArrowheads="1"/>
          </p:cNvSpPr>
          <p:nvPr/>
        </p:nvSpPr>
        <p:spPr bwMode="auto">
          <a:xfrm>
            <a:off x="4284002" y="2185989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290"/>
          <p:cNvSpPr>
            <a:spLocks noChangeArrowheads="1"/>
          </p:cNvSpPr>
          <p:nvPr/>
        </p:nvSpPr>
        <p:spPr bwMode="auto">
          <a:xfrm>
            <a:off x="4459421" y="2185989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291"/>
          <p:cNvSpPr>
            <a:spLocks noChangeArrowheads="1"/>
          </p:cNvSpPr>
          <p:nvPr/>
        </p:nvSpPr>
        <p:spPr bwMode="auto">
          <a:xfrm>
            <a:off x="4634840" y="2185989"/>
            <a:ext cx="159940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6" name="Rectangle 292"/>
          <p:cNvSpPr>
            <a:spLocks noChangeArrowheads="1"/>
          </p:cNvSpPr>
          <p:nvPr/>
        </p:nvSpPr>
        <p:spPr bwMode="auto">
          <a:xfrm>
            <a:off x="5037271" y="2185989"/>
            <a:ext cx="159940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7" name="Rectangle 293"/>
          <p:cNvSpPr>
            <a:spLocks noChangeArrowheads="1"/>
          </p:cNvSpPr>
          <p:nvPr/>
        </p:nvSpPr>
        <p:spPr bwMode="auto">
          <a:xfrm>
            <a:off x="5511933" y="2181226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1458" name="Group 311"/>
          <p:cNvGrpSpPr>
            <a:grpSpLocks/>
          </p:cNvGrpSpPr>
          <p:nvPr/>
        </p:nvGrpSpPr>
        <p:grpSpPr bwMode="auto">
          <a:xfrm>
            <a:off x="3018235" y="2262189"/>
            <a:ext cx="686196" cy="200025"/>
            <a:chOff x="1800" y="1425"/>
            <a:chExt cx="399" cy="126"/>
          </a:xfrm>
        </p:grpSpPr>
        <p:sp>
          <p:nvSpPr>
            <p:cNvPr id="61529" name="Rectangle 294"/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0" name="Rectangle 295"/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Rectangle 296"/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2" name="Rectangle 297"/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1459" name="Rectangle 298"/>
          <p:cNvSpPr>
            <a:spLocks noChangeArrowheads="1"/>
          </p:cNvSpPr>
          <p:nvPr/>
        </p:nvSpPr>
        <p:spPr bwMode="auto">
          <a:xfrm>
            <a:off x="2306242" y="2162176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0" name="Rectangle 299"/>
          <p:cNvSpPr>
            <a:spLocks noChangeArrowheads="1"/>
          </p:cNvSpPr>
          <p:nvPr/>
        </p:nvSpPr>
        <p:spPr bwMode="auto">
          <a:xfrm>
            <a:off x="2068911" y="2733676"/>
            <a:ext cx="159940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1" name="Line 300"/>
          <p:cNvSpPr>
            <a:spLocks noChangeShapeType="1"/>
          </p:cNvSpPr>
          <p:nvPr/>
        </p:nvSpPr>
        <p:spPr bwMode="auto">
          <a:xfrm>
            <a:off x="2264966" y="2111375"/>
            <a:ext cx="26656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/>
          <p:cNvSpPr>
            <a:spLocks noChangeShapeType="1"/>
          </p:cNvSpPr>
          <p:nvPr/>
        </p:nvSpPr>
        <p:spPr bwMode="auto">
          <a:xfrm flipV="1">
            <a:off x="2266686" y="2582864"/>
            <a:ext cx="189177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/>
          <p:cNvSpPr>
            <a:spLocks noChangeShapeType="1"/>
          </p:cNvSpPr>
          <p:nvPr/>
        </p:nvSpPr>
        <p:spPr bwMode="auto">
          <a:xfrm>
            <a:off x="4345915" y="2076450"/>
            <a:ext cx="115054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/>
          <p:cNvSpPr txBox="1">
            <a:spLocks noChangeArrowheads="1"/>
          </p:cNvSpPr>
          <p:nvPr/>
        </p:nvSpPr>
        <p:spPr bwMode="auto">
          <a:xfrm>
            <a:off x="811742" y="1633538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/>
          <p:cNvSpPr txBox="1">
            <a:spLocks noChangeArrowheads="1"/>
          </p:cNvSpPr>
          <p:nvPr/>
        </p:nvSpPr>
        <p:spPr bwMode="auto">
          <a:xfrm>
            <a:off x="963083" y="2608263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/>
          <p:cNvSpPr txBox="1">
            <a:spLocks noChangeArrowheads="1"/>
          </p:cNvSpPr>
          <p:nvPr/>
        </p:nvSpPr>
        <p:spPr bwMode="auto">
          <a:xfrm>
            <a:off x="7154334" y="1465263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7" name="Text Box 308"/>
          <p:cNvSpPr txBox="1">
            <a:spLocks noChangeArrowheads="1"/>
          </p:cNvSpPr>
          <p:nvPr/>
        </p:nvSpPr>
        <p:spPr bwMode="auto">
          <a:xfrm>
            <a:off x="1773106" y="1585913"/>
            <a:ext cx="15632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 i="1"/>
              <a:t>R</a:t>
            </a:r>
            <a:r>
              <a:rPr lang="en-US" altLang="en-US" sz="1800"/>
              <a:t> = 100 Mb/s</a:t>
            </a:r>
          </a:p>
        </p:txBody>
      </p:sp>
      <p:sp>
        <p:nvSpPr>
          <p:cNvPr id="61468" name="Text Box 309"/>
          <p:cNvSpPr txBox="1">
            <a:spLocks noChangeArrowheads="1"/>
          </p:cNvSpPr>
          <p:nvPr/>
        </p:nvSpPr>
        <p:spPr bwMode="auto">
          <a:xfrm>
            <a:off x="3928005" y="2438400"/>
            <a:ext cx="164179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000" i="1"/>
              <a:t>R</a:t>
            </a:r>
            <a:r>
              <a:rPr lang="en-US" altLang="en-US" sz="2000"/>
              <a:t> = 1.5 Mb/s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9" name="Text Box 310"/>
          <p:cNvSpPr txBox="1">
            <a:spLocks noChangeArrowheads="1"/>
          </p:cNvSpPr>
          <p:nvPr/>
        </p:nvSpPr>
        <p:spPr bwMode="auto">
          <a:xfrm>
            <a:off x="6524890" y="2994025"/>
            <a:ext cx="1847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0" name="Line 281"/>
          <p:cNvSpPr>
            <a:spLocks noChangeShapeType="1"/>
          </p:cNvSpPr>
          <p:nvPr/>
        </p:nvSpPr>
        <p:spPr bwMode="auto">
          <a:xfrm flipV="1">
            <a:off x="7217966" y="3146425"/>
            <a:ext cx="1066271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/>
          <p:cNvSpPr>
            <a:spLocks noChangeShapeType="1"/>
          </p:cNvSpPr>
          <p:nvPr/>
        </p:nvSpPr>
        <p:spPr bwMode="auto">
          <a:xfrm flipH="1">
            <a:off x="7192169" y="2849564"/>
            <a:ext cx="411031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/>
          <p:cNvSpPr txBox="1">
            <a:spLocks noChangeArrowheads="1"/>
          </p:cNvSpPr>
          <p:nvPr/>
        </p:nvSpPr>
        <p:spPr bwMode="auto">
          <a:xfrm>
            <a:off x="8186209" y="2224088"/>
            <a:ext cx="43854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D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3" name="Text Box 307"/>
          <p:cNvSpPr txBox="1">
            <a:spLocks noChangeArrowheads="1"/>
          </p:cNvSpPr>
          <p:nvPr/>
        </p:nvSpPr>
        <p:spPr bwMode="auto">
          <a:xfrm>
            <a:off x="8991071" y="2840038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E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4" name="Text Box 330"/>
          <p:cNvSpPr txBox="1">
            <a:spLocks noChangeArrowheads="1"/>
          </p:cNvSpPr>
          <p:nvPr/>
        </p:nvSpPr>
        <p:spPr bwMode="auto">
          <a:xfrm>
            <a:off x="2221971" y="2984501"/>
            <a:ext cx="2550452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waiting for output link</a:t>
            </a:r>
            <a:endParaRPr lang="en-US" altLang="en-US" sz="1800">
              <a:solidFill>
                <a:schemeClr val="accent1"/>
              </a:solidFill>
            </a:endParaRPr>
          </a:p>
        </p:txBody>
      </p:sp>
      <p:sp>
        <p:nvSpPr>
          <p:cNvPr id="61475" name="Line 332"/>
          <p:cNvSpPr>
            <a:spLocks noChangeShapeType="1"/>
          </p:cNvSpPr>
          <p:nvPr/>
        </p:nvSpPr>
        <p:spPr bwMode="auto">
          <a:xfrm flipV="1">
            <a:off x="3131742" y="2514601"/>
            <a:ext cx="180578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/>
          <p:cNvGrpSpPr>
            <a:grpSpLocks/>
          </p:cNvGrpSpPr>
          <p:nvPr/>
        </p:nvGrpSpPr>
        <p:grpSpPr bwMode="auto">
          <a:xfrm>
            <a:off x="973403" y="1651000"/>
            <a:ext cx="844418" cy="679450"/>
            <a:chOff x="-44" y="1473"/>
            <a:chExt cx="981" cy="1105"/>
          </a:xfrm>
        </p:grpSpPr>
        <p:pic>
          <p:nvPicPr>
            <p:cNvPr id="61527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/>
          <p:cNvGrpSpPr>
            <a:grpSpLocks/>
          </p:cNvGrpSpPr>
          <p:nvPr/>
        </p:nvGrpSpPr>
        <p:grpSpPr bwMode="auto">
          <a:xfrm>
            <a:off x="1176338" y="2625725"/>
            <a:ext cx="844418" cy="679450"/>
            <a:chOff x="-44" y="1473"/>
            <a:chExt cx="981" cy="1105"/>
          </a:xfrm>
        </p:grpSpPr>
        <p:pic>
          <p:nvPicPr>
            <p:cNvPr id="61525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/>
          <p:cNvGrpSpPr>
            <a:grpSpLocks/>
          </p:cNvGrpSpPr>
          <p:nvPr/>
        </p:nvGrpSpPr>
        <p:grpSpPr bwMode="auto">
          <a:xfrm>
            <a:off x="8105379" y="2686050"/>
            <a:ext cx="844417" cy="679450"/>
            <a:chOff x="-44" y="1473"/>
            <a:chExt cx="981" cy="1105"/>
          </a:xfrm>
        </p:grpSpPr>
        <p:pic>
          <p:nvPicPr>
            <p:cNvPr id="61523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/>
          <p:cNvGrpSpPr>
            <a:grpSpLocks/>
          </p:cNvGrpSpPr>
          <p:nvPr/>
        </p:nvGrpSpPr>
        <p:grpSpPr bwMode="auto">
          <a:xfrm>
            <a:off x="7417462" y="1493838"/>
            <a:ext cx="844417" cy="679450"/>
            <a:chOff x="-44" y="1473"/>
            <a:chExt cx="981" cy="1105"/>
          </a:xfrm>
        </p:grpSpPr>
        <p:pic>
          <p:nvPicPr>
            <p:cNvPr id="61521" name="Picture 10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8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CF7C502-CAB6-43B0-9E18-B90C55E031C3}" type="slidenum">
              <a:rPr lang="en-US" altLang="en-US" sz="1200">
                <a:latin typeface="Tahoma" pitchFamily="34" charset="0"/>
              </a:rPr>
              <a:pPr/>
              <a:t>31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61481" name="Group 228"/>
          <p:cNvGrpSpPr>
            <a:grpSpLocks/>
          </p:cNvGrpSpPr>
          <p:nvPr/>
        </p:nvGrpSpPr>
        <p:grpSpPr bwMode="auto">
          <a:xfrm>
            <a:off x="5840413" y="2160589"/>
            <a:ext cx="1222772" cy="439737"/>
            <a:chOff x="4650" y="1129"/>
            <a:chExt cx="246" cy="95"/>
          </a:xfrm>
        </p:grpSpPr>
        <p:sp>
          <p:nvSpPr>
            <p:cNvPr id="61513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14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15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61516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94" name="Rectangle 6"/>
          <p:cNvSpPr>
            <a:spLocks noChangeArrowheads="1"/>
          </p:cNvSpPr>
          <p:nvPr/>
        </p:nvSpPr>
        <p:spPr bwMode="auto">
          <a:xfrm>
            <a:off x="656961" y="3930651"/>
            <a:ext cx="8808773" cy="203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queuing and loss: 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if </a:t>
            </a:r>
            <a:r>
              <a:rPr lang="en-US" dirty="0">
                <a:solidFill>
                  <a:srgbClr val="0054FD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arrival rate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(in bits) to link exceeds </a:t>
            </a:r>
            <a:r>
              <a:rPr lang="en-US" dirty="0">
                <a:solidFill>
                  <a:srgbClr val="0054FD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transmission rate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of link for a period of time: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will queue, wait to be transmitted on link 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can be dropped (lost) if memory (buffer) fills up</a:t>
            </a:r>
          </a:p>
        </p:txBody>
      </p:sp>
      <p:pic>
        <p:nvPicPr>
          <p:cNvPr id="61483" name="Picture 16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5612" y="901700"/>
            <a:ext cx="79230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84" name="Group 228"/>
          <p:cNvGrpSpPr>
            <a:grpSpLocks/>
          </p:cNvGrpSpPr>
          <p:nvPr/>
        </p:nvGrpSpPr>
        <p:grpSpPr bwMode="auto">
          <a:xfrm>
            <a:off x="5991755" y="2930525"/>
            <a:ext cx="1222772" cy="439738"/>
            <a:chOff x="4650" y="1129"/>
            <a:chExt cx="246" cy="95"/>
          </a:xfrm>
        </p:grpSpPr>
        <p:sp>
          <p:nvSpPr>
            <p:cNvPr id="61505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06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07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61508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/>
          <p:cNvGrpSpPr>
            <a:grpSpLocks/>
          </p:cNvGrpSpPr>
          <p:nvPr/>
        </p:nvGrpSpPr>
        <p:grpSpPr bwMode="auto">
          <a:xfrm>
            <a:off x="5976277" y="2897189"/>
            <a:ext cx="1269206" cy="534987"/>
            <a:chOff x="1871277" y="1576300"/>
            <a:chExt cx="1128371" cy="437861"/>
          </a:xfrm>
        </p:grpSpPr>
        <p:sp>
          <p:nvSpPr>
            <p:cNvPr id="85" name="Oval 8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2" name="Straight Connector 91"/>
            <p:cNvCxnSpPr>
              <a:cxnSpLocks noChangeShapeType="1"/>
              <a:endCxn id="8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9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86" name="Group 347"/>
          <p:cNvGrpSpPr>
            <a:grpSpLocks/>
          </p:cNvGrpSpPr>
          <p:nvPr/>
        </p:nvGrpSpPr>
        <p:grpSpPr bwMode="auto">
          <a:xfrm>
            <a:off x="5788819" y="2116139"/>
            <a:ext cx="1270927" cy="534987"/>
            <a:chOff x="1871277" y="1576300"/>
            <a:chExt cx="1128371" cy="437861"/>
          </a:xfrm>
        </p:grpSpPr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Rectangle 9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2" name="Straight Connector 101"/>
            <p:cNvCxnSpPr>
              <a:cxnSpLocks noChangeShapeType="1"/>
              <a:endCxn id="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1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46501287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/>
          <p:cNvSpPr>
            <a:spLocks noGrp="1" noChangeArrowheads="1"/>
          </p:cNvSpPr>
          <p:nvPr>
            <p:ph type="title"/>
          </p:nvPr>
        </p:nvSpPr>
        <p:spPr>
          <a:xfrm>
            <a:off x="906164" y="131145"/>
            <a:ext cx="8420100" cy="1143000"/>
          </a:xfrm>
        </p:spPr>
        <p:txBody>
          <a:bodyPr>
            <a:normAutofit/>
          </a:bodyPr>
          <a:lstStyle/>
          <a:p>
            <a:r>
              <a:rPr lang="en-US" altLang="en-US" sz="4000" dirty="0">
                <a:ea typeface="ＭＳ Ｐゴシック" pitchFamily="34" charset="-128"/>
              </a:rPr>
              <a:t>Two key network-core functions</a:t>
            </a:r>
          </a:p>
        </p:txBody>
      </p:sp>
      <p:sp>
        <p:nvSpPr>
          <p:cNvPr id="63490" name="Rectangle 3"/>
          <p:cNvSpPr>
            <a:spLocks noGrp="1" noChangeArrowheads="1"/>
          </p:cNvSpPr>
          <p:nvPr>
            <p:ph idx="1"/>
          </p:nvPr>
        </p:nvSpPr>
        <p:spPr>
          <a:xfrm>
            <a:off x="4953000" y="1728788"/>
            <a:ext cx="4541970" cy="4648200"/>
          </a:xfrm>
        </p:spPr>
        <p:txBody>
          <a:bodyPr/>
          <a:lstStyle/>
          <a:p>
            <a:pPr marL="0" indent="0">
              <a:buFont typeface="Wingdings" pitchFamily="2" charset="2"/>
              <a:buNone/>
            </a:pPr>
            <a:r>
              <a:rPr lang="en-US" altLang="en-US" i="1">
                <a:solidFill>
                  <a:srgbClr val="C00000"/>
                </a:solidFill>
                <a:ea typeface="ＭＳ Ｐゴシック" pitchFamily="34" charset="-128"/>
              </a:rPr>
              <a:t>forwarding</a:t>
            </a:r>
            <a:r>
              <a:rPr lang="en-US" altLang="en-US" sz="2400" i="1">
                <a:solidFill>
                  <a:srgbClr val="C00000"/>
                </a:solidFill>
                <a:ea typeface="ＭＳ Ｐゴシック" pitchFamily="34" charset="-128"/>
              </a:rPr>
              <a:t>:</a:t>
            </a:r>
            <a:r>
              <a:rPr lang="en-US" altLang="en-US" sz="2400">
                <a:solidFill>
                  <a:srgbClr val="C00000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move packets from router</a:t>
            </a:r>
            <a:r>
              <a:rPr lang="ja-JP" altLang="en-US" sz="2400">
                <a:ea typeface="ＭＳ Ｐゴシック" pitchFamily="34" charset="-128"/>
              </a:rPr>
              <a:t>’</a:t>
            </a:r>
            <a:r>
              <a:rPr lang="en-US" altLang="ja-JP" sz="2400">
                <a:ea typeface="ＭＳ Ｐゴシック" pitchFamily="34" charset="-128"/>
              </a:rPr>
              <a:t>s input to appropriate router output</a:t>
            </a:r>
          </a:p>
          <a:p>
            <a:pPr marL="0" indent="0">
              <a:buFont typeface="Wingdings" pitchFamily="2" charset="2"/>
              <a:buNone/>
            </a:pP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349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6057106" y="6453189"/>
            <a:ext cx="31369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6349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99316F35-C0AA-4C06-BCB5-A4A46414A253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32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pic>
        <p:nvPicPr>
          <p:cNvPr id="63493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478" y="927100"/>
            <a:ext cx="841666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3"/>
          <p:cNvSpPr txBox="1">
            <a:spLocks noChangeArrowheads="1"/>
          </p:cNvSpPr>
          <p:nvPr/>
        </p:nvSpPr>
        <p:spPr bwMode="auto">
          <a:xfrm>
            <a:off x="416190" y="1385888"/>
            <a:ext cx="4541970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 dirty="0">
                <a:solidFill>
                  <a:srgbClr val="C00000"/>
                </a:solidFill>
                <a:latin typeface="Gill Sans MT" pitchFamily="34" charset="0"/>
              </a:rPr>
              <a:t>routing:</a:t>
            </a:r>
            <a:r>
              <a:rPr lang="en-US" altLang="en-US" sz="2800" dirty="0">
                <a:solidFill>
                  <a:srgbClr val="C00000"/>
                </a:solidFill>
                <a:latin typeface="Gill Sans MT" pitchFamily="34" charset="0"/>
              </a:rPr>
              <a:t> </a:t>
            </a:r>
            <a:r>
              <a:rPr lang="en-US" altLang="en-US" dirty="0">
                <a:latin typeface="Gill Sans MT" pitchFamily="34" charset="0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routing algorithms</a:t>
            </a:r>
            <a:endParaRPr lang="en-US" altLang="en-US" dirty="0">
              <a:latin typeface="Gill Sans MT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endParaRPr lang="en-US" altLang="en-US" sz="2800" dirty="0">
              <a:latin typeface="Gill Sans MT" pitchFamily="34" charset="0"/>
            </a:endParaRPr>
          </a:p>
        </p:txBody>
      </p:sp>
      <p:sp>
        <p:nvSpPr>
          <p:cNvPr id="11" name="Freeform 3"/>
          <p:cNvSpPr>
            <a:spLocks/>
          </p:cNvSpPr>
          <p:nvPr/>
        </p:nvSpPr>
        <p:spPr bwMode="auto">
          <a:xfrm rot="16200000">
            <a:off x="3655021" y="3538076"/>
            <a:ext cx="2198687" cy="1621763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sz="1800" dirty="0">
              <a:solidFill>
                <a:srgbClr val="000000"/>
              </a:solidFill>
              <a:latin typeface="Arial" charset="0"/>
              <a:ea typeface="+mn-ea"/>
            </a:endParaRPr>
          </a:p>
        </p:txBody>
      </p:sp>
      <p:grpSp>
        <p:nvGrpSpPr>
          <p:cNvPr id="63496" name="Group 4"/>
          <p:cNvGrpSpPr>
            <a:grpSpLocks/>
          </p:cNvGrpSpPr>
          <p:nvPr/>
        </p:nvGrpSpPr>
        <p:grpSpPr bwMode="auto">
          <a:xfrm>
            <a:off x="1439466" y="3152776"/>
            <a:ext cx="2510896" cy="2333625"/>
            <a:chOff x="272609" y="3015788"/>
            <a:chExt cx="2317750" cy="2333625"/>
          </a:xfrm>
        </p:grpSpPr>
        <p:sp>
          <p:nvSpPr>
            <p:cNvPr id="63710" name="Rectangle 4"/>
            <p:cNvSpPr>
              <a:spLocks noChangeArrowheads="1"/>
            </p:cNvSpPr>
            <p:nvPr/>
          </p:nvSpPr>
          <p:spPr bwMode="auto">
            <a:xfrm>
              <a:off x="272609" y="3015788"/>
              <a:ext cx="2317750" cy="233362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/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/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/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279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/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73154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/>
            <p:cNvSpPr txBox="1">
              <a:spLocks noChangeArrowheads="1"/>
            </p:cNvSpPr>
            <p:nvPr/>
          </p:nvSpPr>
          <p:spPr bwMode="auto">
            <a:xfrm>
              <a:off x="415484" y="417307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header value</a:t>
              </a:r>
            </a:p>
          </p:txBody>
        </p:sp>
        <p:sp>
          <p:nvSpPr>
            <p:cNvPr id="63716" name="Text Box 112"/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/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/>
            <p:cNvSpPr txBox="1">
              <a:spLocks noChangeArrowheads="1"/>
            </p:cNvSpPr>
            <p:nvPr/>
          </p:nvSpPr>
          <p:spPr bwMode="auto">
            <a:xfrm>
              <a:off x="1107665" y="4457238"/>
              <a:ext cx="48415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/>
            <p:cNvSpPr txBox="1">
              <a:spLocks noChangeArrowheads="1"/>
            </p:cNvSpPr>
            <p:nvPr/>
          </p:nvSpPr>
          <p:spPr bwMode="auto">
            <a:xfrm>
              <a:off x="1606284" y="4457238"/>
              <a:ext cx="24888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/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/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/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/>
          <p:cNvGrpSpPr>
            <a:grpSpLocks/>
          </p:cNvGrpSpPr>
          <p:nvPr/>
        </p:nvGrpSpPr>
        <p:grpSpPr bwMode="auto">
          <a:xfrm>
            <a:off x="2978679" y="3632201"/>
            <a:ext cx="5628879" cy="2989375"/>
            <a:chOff x="1638346" y="3641726"/>
            <a:chExt cx="5194254" cy="2989843"/>
          </a:xfrm>
        </p:grpSpPr>
        <p:sp>
          <p:nvSpPr>
            <p:cNvPr id="63560" name="Freeform 2"/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/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/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701" name="Oval 12"/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/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88" name="Oval 26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/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75" name="Oval 4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/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62" name="Oval 54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/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49" name="Oval 68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/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36" name="Oval 8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/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/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/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/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/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/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/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288745" cy="369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/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75433" cy="338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/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75433" cy="338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/>
            <p:cNvGrpSpPr>
              <a:grpSpLocks/>
            </p:cNvGrpSpPr>
            <p:nvPr/>
          </p:nvGrpSpPr>
          <p:grpSpPr bwMode="auto">
            <a:xfrm rot="-2012368">
              <a:off x="2644164" y="5393557"/>
              <a:ext cx="1446652" cy="277042"/>
              <a:chOff x="2437928" y="4583020"/>
              <a:chExt cx="1446652" cy="277042"/>
            </a:xfrm>
          </p:grpSpPr>
          <p:sp>
            <p:nvSpPr>
              <p:cNvPr id="63627" name="Rectangle 97"/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/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/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/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/>
              <p:cNvSpPr txBox="1">
                <a:spLocks noChangeArrowheads="1"/>
              </p:cNvSpPr>
              <p:nvPr/>
            </p:nvSpPr>
            <p:spPr bwMode="auto">
              <a:xfrm rot="289934">
                <a:off x="3048464" y="4583020"/>
                <a:ext cx="462940" cy="2770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/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683618" cy="584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0054FD"/>
                  </a:solidFill>
                </a:rPr>
                <a:t>destination address </a:t>
              </a:r>
              <a:r>
                <a:rPr lang="en-US" altLang="en-US" sz="1600" dirty="0">
                  <a:solidFill>
                    <a:srgbClr val="000000"/>
                  </a:solidFill>
                </a:rPr>
                <a:t>in arriving</a:t>
              </a:r>
            </a:p>
            <a:p>
              <a:pPr eaLnBrk="1" hangingPunct="1"/>
              <a:r>
                <a:rPr lang="en-US" altLang="en-US" sz="1600" dirty="0">
                  <a:solidFill>
                    <a:srgbClr val="000000"/>
                  </a:solidFill>
                </a:rPr>
                <a:t>packet</a:t>
              </a:r>
              <a:r>
                <a:rPr lang="ja-JP" altLang="en-US" sz="1600">
                  <a:solidFill>
                    <a:srgbClr val="000000"/>
                  </a:solidFill>
                </a:rPr>
                <a:t>’</a:t>
              </a:r>
              <a:r>
                <a:rPr lang="en-US" altLang="ja-JP" sz="1600" dirty="0">
                  <a:solidFill>
                    <a:srgbClr val="000000"/>
                  </a:solidFill>
                </a:rPr>
                <a:t>s header</a:t>
              </a:r>
              <a:endParaRPr lang="en-US" altLang="en-US" sz="1600" dirty="0">
                <a:solidFill>
                  <a:srgbClr val="000000"/>
                </a:solidFill>
              </a:endParaRPr>
            </a:p>
          </p:txBody>
        </p:sp>
        <p:sp>
          <p:nvSpPr>
            <p:cNvPr id="63579" name="Line 107"/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/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/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/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/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/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/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/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/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/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/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/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/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/>
          <p:cNvCxnSpPr>
            <a:cxnSpLocks noChangeShapeType="1"/>
          </p:cNvCxnSpPr>
          <p:nvPr/>
        </p:nvCxnSpPr>
        <p:spPr bwMode="auto">
          <a:xfrm>
            <a:off x="2380191" y="2743201"/>
            <a:ext cx="227013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/>
          <p:cNvCxnSpPr>
            <a:cxnSpLocks noChangeShapeType="1"/>
          </p:cNvCxnSpPr>
          <p:nvPr/>
        </p:nvCxnSpPr>
        <p:spPr bwMode="auto">
          <a:xfrm flipH="1">
            <a:off x="3848894" y="2822576"/>
            <a:ext cx="2593446" cy="1325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/>
          <p:cNvGrpSpPr>
            <a:grpSpLocks/>
          </p:cNvGrpSpPr>
          <p:nvPr/>
        </p:nvGrpSpPr>
        <p:grpSpPr bwMode="auto">
          <a:xfrm>
            <a:off x="6607440" y="5089525"/>
            <a:ext cx="567531" cy="261938"/>
            <a:chOff x="1871277" y="1576300"/>
            <a:chExt cx="1128371" cy="437861"/>
          </a:xfrm>
        </p:grpSpPr>
        <p:sp>
          <p:nvSpPr>
            <p:cNvPr id="177" name="Oval 17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Rectangle 17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179"/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4" name="Straight Connector 183"/>
            <p:cNvCxnSpPr>
              <a:cxnSpLocks noChangeShapeType="1"/>
              <a:endCxn id="1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Connector 1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1" name="Group 347"/>
          <p:cNvGrpSpPr>
            <a:grpSpLocks/>
          </p:cNvGrpSpPr>
          <p:nvPr/>
        </p:nvGrpSpPr>
        <p:grpSpPr bwMode="auto">
          <a:xfrm>
            <a:off x="5938442" y="5353051"/>
            <a:ext cx="567531" cy="263525"/>
            <a:chOff x="1871277" y="1576300"/>
            <a:chExt cx="1128371" cy="437861"/>
          </a:xfrm>
        </p:grpSpPr>
        <p:sp>
          <p:nvSpPr>
            <p:cNvPr id="187" name="Oval 1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189"/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4" name="Straight Connector 193"/>
            <p:cNvCxnSpPr>
              <a:cxnSpLocks noChangeShapeType="1"/>
              <a:endCxn id="1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Straight Connector 1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2" name="Group 347"/>
          <p:cNvGrpSpPr>
            <a:grpSpLocks/>
          </p:cNvGrpSpPr>
          <p:nvPr/>
        </p:nvGrpSpPr>
        <p:grpSpPr bwMode="auto">
          <a:xfrm>
            <a:off x="7283319" y="5376864"/>
            <a:ext cx="567531" cy="261937"/>
            <a:chOff x="1871277" y="1576300"/>
            <a:chExt cx="1128371" cy="437861"/>
          </a:xfrm>
        </p:grpSpPr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Rectangle 197"/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199"/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4" name="Straight Connector 203"/>
            <p:cNvCxnSpPr>
              <a:cxnSpLocks noChangeShapeType="1"/>
              <a:endCxn id="1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" name="Straight Connector 2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3" name="Group 347"/>
          <p:cNvGrpSpPr>
            <a:grpSpLocks/>
          </p:cNvGrpSpPr>
          <p:nvPr/>
        </p:nvGrpSpPr>
        <p:grpSpPr bwMode="auto">
          <a:xfrm>
            <a:off x="7763140" y="4721226"/>
            <a:ext cx="565812" cy="263525"/>
            <a:chOff x="1871277" y="1576300"/>
            <a:chExt cx="1128371" cy="437861"/>
          </a:xfrm>
        </p:grpSpPr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Rectangle 20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4" name="Straight Connector 213"/>
            <p:cNvCxnSpPr>
              <a:cxnSpLocks noChangeShapeType="1"/>
              <a:endCxn id="20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" name="Straight Connector 21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4" name="Group 347"/>
          <p:cNvGrpSpPr>
            <a:grpSpLocks/>
          </p:cNvGrpSpPr>
          <p:nvPr/>
        </p:nvGrpSpPr>
        <p:grpSpPr bwMode="auto">
          <a:xfrm>
            <a:off x="6683110" y="4416425"/>
            <a:ext cx="565812" cy="261938"/>
            <a:chOff x="1871277" y="1576300"/>
            <a:chExt cx="1128371" cy="437861"/>
          </a:xfrm>
        </p:grpSpPr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Rectangle 21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4" name="Straight Connector 223"/>
            <p:cNvCxnSpPr>
              <a:cxnSpLocks noChangeShapeType="1"/>
              <a:endCxn id="21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" name="Straight Connector 22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5" name="Group 347"/>
          <p:cNvGrpSpPr>
            <a:grpSpLocks/>
          </p:cNvGrpSpPr>
          <p:nvPr/>
        </p:nvGrpSpPr>
        <p:grpSpPr bwMode="auto">
          <a:xfrm>
            <a:off x="5579005" y="4714876"/>
            <a:ext cx="567531" cy="263525"/>
            <a:chOff x="1871277" y="1576300"/>
            <a:chExt cx="1128371" cy="437861"/>
          </a:xfrm>
        </p:grpSpPr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Rectangle 22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0" name="Freeform 229"/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4" name="Straight Connector 233"/>
            <p:cNvCxnSpPr>
              <a:cxnSpLocks noChangeShapeType="1"/>
              <a:endCxn id="22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Straight Connector 23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5311079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/>
          <p:cNvCxnSpPr/>
          <p:nvPr/>
        </p:nvCxnSpPr>
        <p:spPr bwMode="auto">
          <a:xfrm rot="16200000" flipH="1">
            <a:off x="5844712" y="2092789"/>
            <a:ext cx="557213" cy="292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 bwMode="auto">
          <a:xfrm rot="5400000">
            <a:off x="6267385" y="1973727"/>
            <a:ext cx="444500" cy="3800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/>
        </p:nvCxnSpPr>
        <p:spPr bwMode="auto">
          <a:xfrm>
            <a:off x="5463779" y="2374900"/>
            <a:ext cx="5073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/>
          <p:cNvGrpSpPr>
            <a:grpSpLocks/>
          </p:cNvGrpSpPr>
          <p:nvPr/>
        </p:nvGrpSpPr>
        <p:grpSpPr bwMode="auto">
          <a:xfrm>
            <a:off x="5897167" y="2192338"/>
            <a:ext cx="883973" cy="449262"/>
            <a:chOff x="1871277" y="1576300"/>
            <a:chExt cx="1128371" cy="437861"/>
          </a:xfrm>
        </p:grpSpPr>
        <p:sp>
          <p:nvSpPr>
            <p:cNvPr id="129" name="Oval 12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0" name="Rectangle 12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6" name="Straight Connector 135"/>
            <p:cNvCxnSpPr>
              <a:cxnSpLocks noChangeShapeType="1"/>
              <a:endCxn id="13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" name="Straight Connector 13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4517" name="Group 347"/>
          <p:cNvGrpSpPr>
            <a:grpSpLocks/>
          </p:cNvGrpSpPr>
          <p:nvPr/>
        </p:nvGrpSpPr>
        <p:grpSpPr bwMode="auto">
          <a:xfrm>
            <a:off x="8253281" y="2201863"/>
            <a:ext cx="883973" cy="449262"/>
            <a:chOff x="1871277" y="1576300"/>
            <a:chExt cx="1128371" cy="437861"/>
          </a:xfrm>
        </p:grpSpPr>
        <p:sp>
          <p:nvSpPr>
            <p:cNvPr id="119" name="Oval 11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0" name="Rectangle 11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6" name="Straight Connector 125"/>
            <p:cNvCxnSpPr>
              <a:cxnSpLocks noChangeShapeType="1"/>
              <a:endCxn id="12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Straight Connector 12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88" name="Straight Connector 387"/>
          <p:cNvCxnSpPr/>
          <p:nvPr/>
        </p:nvCxnSpPr>
        <p:spPr bwMode="auto">
          <a:xfrm rot="16200000" flipV="1">
            <a:off x="8531027" y="4467424"/>
            <a:ext cx="557212" cy="15994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/>
          <p:cNvCxnSpPr/>
          <p:nvPr/>
        </p:nvCxnSpPr>
        <p:spPr bwMode="auto">
          <a:xfrm rot="5400000" flipH="1" flipV="1">
            <a:off x="8258705" y="4455981"/>
            <a:ext cx="501650" cy="1272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/>
          <p:cNvGrpSpPr>
            <a:grpSpLocks/>
          </p:cNvGrpSpPr>
          <p:nvPr/>
        </p:nvGrpSpPr>
        <p:grpSpPr bwMode="auto">
          <a:xfrm>
            <a:off x="8306594" y="3878263"/>
            <a:ext cx="883973" cy="449262"/>
            <a:chOff x="1871277" y="1576300"/>
            <a:chExt cx="1128371" cy="437861"/>
          </a:xfrm>
        </p:grpSpPr>
        <p:sp>
          <p:nvSpPr>
            <p:cNvPr id="109" name="Oval 10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6" name="Straight Connector 115"/>
            <p:cNvCxnSpPr>
              <a:cxnSpLocks noChangeShapeType="1"/>
              <a:endCxn id="11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11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503900" y="274639"/>
            <a:ext cx="8420100" cy="7191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pitchFamily="34" charset="-128"/>
              </a:rPr>
              <a:t>Network core: </a:t>
            </a:r>
            <a:r>
              <a:rPr lang="en-US" altLang="en-US" sz="4000" dirty="0">
                <a:solidFill>
                  <a:srgbClr val="0054FD"/>
                </a:solidFill>
                <a:ea typeface="ＭＳ Ｐゴシック" pitchFamily="34" charset="-128"/>
              </a:rPr>
              <a:t>circuit switching</a:t>
            </a:r>
            <a:endParaRPr lang="en-US" altLang="en-US" dirty="0">
              <a:solidFill>
                <a:srgbClr val="0054FD"/>
              </a:solidFill>
              <a:ea typeface="ＭＳ Ｐゴシック" pitchFamily="34" charset="-128"/>
            </a:endParaRPr>
          </a:p>
        </p:txBody>
      </p:sp>
      <p:sp>
        <p:nvSpPr>
          <p:cNvPr id="77827" name="Rectangle 10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0585" y="1236663"/>
            <a:ext cx="4837775" cy="4648200"/>
          </a:xfrm>
        </p:spPr>
        <p:txBody>
          <a:bodyPr>
            <a:normAutofit fontScale="92500" lnSpcReduction="20000"/>
          </a:bodyPr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itchFamily="34" charset="-128"/>
              </a:rPr>
              <a:t>end-end resources allocated to, reserved for </a:t>
            </a:r>
            <a:r>
              <a:rPr lang="ja-JP" altLang="en-US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ea typeface="ＭＳ Ｐゴシック" pitchFamily="34" charset="-128"/>
              </a:rPr>
              <a:t>call</a:t>
            </a:r>
            <a:r>
              <a:rPr lang="ja-JP" altLang="en-US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r>
              <a:rPr lang="en-US" altLang="ja-JP" dirty="0">
                <a:solidFill>
                  <a:srgbClr val="CC0000"/>
                </a:solidFill>
                <a:ea typeface="ＭＳ Ｐゴシック" pitchFamily="34" charset="-128"/>
              </a:rPr>
              <a:t> between source &amp; </a:t>
            </a:r>
            <a:r>
              <a:rPr lang="en-US" altLang="ja-JP" dirty="0" err="1">
                <a:solidFill>
                  <a:srgbClr val="CC0000"/>
                </a:solidFill>
                <a:ea typeface="ＭＳ Ｐゴシック" pitchFamily="34" charset="-128"/>
              </a:rPr>
              <a:t>dest</a:t>
            </a:r>
            <a:r>
              <a:rPr lang="en-US" altLang="ja-JP" dirty="0">
                <a:solidFill>
                  <a:srgbClr val="CC0000"/>
                </a:solidFill>
                <a:ea typeface="ＭＳ Ｐゴシック" pitchFamily="34" charset="-128"/>
              </a:rPr>
              <a:t>:</a:t>
            </a: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in diagram, each link has four circuits. </a:t>
            </a:r>
          </a:p>
          <a:p>
            <a:pPr marL="682625" lvl="1" indent="-225425" eaLnBrk="1" hangingPunct="1"/>
            <a:r>
              <a:rPr lang="en-US" altLang="en-US" dirty="0">
                <a:ea typeface="ＭＳ Ｐゴシック" pitchFamily="34" charset="-128"/>
              </a:rPr>
              <a:t>call gets 2</a:t>
            </a:r>
            <a:r>
              <a:rPr lang="en-US" altLang="en-US" baseline="30000" dirty="0">
                <a:ea typeface="ＭＳ Ｐゴシック" pitchFamily="34" charset="-128"/>
              </a:rPr>
              <a:t>nd</a:t>
            </a:r>
            <a:r>
              <a:rPr lang="en-US" altLang="en-US" dirty="0">
                <a:ea typeface="ＭＳ Ｐゴシック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itchFamily="34" charset="-128"/>
              </a:rPr>
              <a:t>st</a:t>
            </a:r>
            <a:r>
              <a:rPr lang="en-US" altLang="en-US" dirty="0">
                <a:ea typeface="ＭＳ Ｐゴシック" pitchFamily="34" charset="-128"/>
              </a:rPr>
              <a:t> circuit in right link.</a:t>
            </a: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dedicated resources: </a:t>
            </a:r>
            <a:r>
              <a:rPr lang="en-US" altLang="en-US" sz="2400" dirty="0">
                <a:solidFill>
                  <a:srgbClr val="0054FD"/>
                </a:solidFill>
                <a:ea typeface="ＭＳ Ｐゴシック" pitchFamily="34" charset="-128"/>
              </a:rPr>
              <a:t>no sharing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circuit-like (guaranteed) performance</a:t>
            </a: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circuit segment idle if not used by call </a:t>
            </a:r>
            <a:r>
              <a:rPr lang="en-US" altLang="en-US" sz="2400" i="1" dirty="0">
                <a:solidFill>
                  <a:srgbClr val="000099"/>
                </a:solidFill>
                <a:ea typeface="ＭＳ Ｐゴシック" pitchFamily="34" charset="-128"/>
              </a:rPr>
              <a:t>(no sharing)</a:t>
            </a: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commonly used in traditional telephone networks</a:t>
            </a:r>
          </a:p>
        </p:txBody>
      </p:sp>
      <p:pic>
        <p:nvPicPr>
          <p:cNvPr id="64524" name="Picture 69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691" y="887254"/>
            <a:ext cx="7427781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9F8E5B9-85E0-4D15-B027-63E33B2F3643}" type="slidenum">
              <a:rPr lang="en-US" altLang="en-US" sz="1200">
                <a:latin typeface="Tahoma" pitchFamily="34" charset="0"/>
              </a:rPr>
              <a:pPr/>
              <a:t>33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64526" name="Group 100"/>
          <p:cNvGrpSpPr>
            <a:grpSpLocks/>
          </p:cNvGrpSpPr>
          <p:nvPr/>
        </p:nvGrpSpPr>
        <p:grpSpPr bwMode="auto">
          <a:xfrm>
            <a:off x="5145617" y="1371600"/>
            <a:ext cx="684477" cy="503238"/>
            <a:chOff x="-44" y="1473"/>
            <a:chExt cx="981" cy="1105"/>
          </a:xfrm>
        </p:grpSpPr>
        <p:pic>
          <p:nvPicPr>
            <p:cNvPr id="6458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/>
          <p:cNvGrpSpPr>
            <a:grpSpLocks/>
          </p:cNvGrpSpPr>
          <p:nvPr/>
        </p:nvGrpSpPr>
        <p:grpSpPr bwMode="auto">
          <a:xfrm>
            <a:off x="9207765" y="4603750"/>
            <a:ext cx="684477" cy="503238"/>
            <a:chOff x="-44" y="1473"/>
            <a:chExt cx="981" cy="1105"/>
          </a:xfrm>
        </p:grpSpPr>
        <p:pic>
          <p:nvPicPr>
            <p:cNvPr id="64580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/>
          <p:cNvSpPr/>
          <p:nvPr/>
        </p:nvSpPr>
        <p:spPr bwMode="auto">
          <a:xfrm>
            <a:off x="6796617" y="2319338"/>
            <a:ext cx="1458383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/>
          <p:cNvSpPr/>
          <p:nvPr/>
        </p:nvSpPr>
        <p:spPr bwMode="auto">
          <a:xfrm>
            <a:off x="6796617" y="2374901"/>
            <a:ext cx="1458383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/>
          <p:cNvSpPr/>
          <p:nvPr/>
        </p:nvSpPr>
        <p:spPr bwMode="auto">
          <a:xfrm>
            <a:off x="6796617" y="2430463"/>
            <a:ext cx="1458383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/>
          <p:cNvSpPr/>
          <p:nvPr/>
        </p:nvSpPr>
        <p:spPr bwMode="auto">
          <a:xfrm>
            <a:off x="6796617" y="2486026"/>
            <a:ext cx="1458383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/>
          <p:cNvGrpSpPr>
            <a:grpSpLocks/>
          </p:cNvGrpSpPr>
          <p:nvPr/>
        </p:nvGrpSpPr>
        <p:grpSpPr bwMode="auto">
          <a:xfrm>
            <a:off x="6034749" y="3878263"/>
            <a:ext cx="823780" cy="390525"/>
            <a:chOff x="2356" y="1300"/>
            <a:chExt cx="555" cy="194"/>
          </a:xfrm>
        </p:grpSpPr>
        <p:sp>
          <p:nvSpPr>
            <p:cNvPr id="645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45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45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64575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/>
          <p:cNvGrpSpPr>
            <a:grpSpLocks/>
          </p:cNvGrpSpPr>
          <p:nvPr/>
        </p:nvGrpSpPr>
        <p:grpSpPr bwMode="auto">
          <a:xfrm rot="5400000">
            <a:off x="5774266" y="3110443"/>
            <a:ext cx="1281113" cy="254529"/>
            <a:chOff x="4876800" y="1143000"/>
            <a:chExt cx="1752600" cy="304800"/>
          </a:xfrm>
        </p:grpSpPr>
        <p:sp>
          <p:nvSpPr>
            <p:cNvPr id="402" name="Rectangle 401"/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/>
          <p:cNvGrpSpPr>
            <a:grpSpLocks/>
          </p:cNvGrpSpPr>
          <p:nvPr/>
        </p:nvGrpSpPr>
        <p:grpSpPr bwMode="auto">
          <a:xfrm>
            <a:off x="6879167" y="3990975"/>
            <a:ext cx="1439466" cy="222250"/>
            <a:chOff x="4876800" y="1143000"/>
            <a:chExt cx="1752600" cy="304800"/>
          </a:xfrm>
        </p:grpSpPr>
        <p:sp>
          <p:nvSpPr>
            <p:cNvPr id="398" name="Rectangle 397"/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/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/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/>
          <p:cNvSpPr/>
          <p:nvPr/>
        </p:nvSpPr>
        <p:spPr bwMode="auto">
          <a:xfrm rot="5400000">
            <a:off x="8155318" y="3205891"/>
            <a:ext cx="1281113" cy="6363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/>
          <p:cNvSpPr/>
          <p:nvPr/>
        </p:nvSpPr>
        <p:spPr bwMode="auto">
          <a:xfrm rot="5400000">
            <a:off x="8091687" y="3205891"/>
            <a:ext cx="1281113" cy="6363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/>
          <p:cNvSpPr/>
          <p:nvPr/>
        </p:nvSpPr>
        <p:spPr bwMode="auto">
          <a:xfrm rot="5400000">
            <a:off x="8028054" y="3205891"/>
            <a:ext cx="1281113" cy="6363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/>
          <p:cNvSpPr/>
          <p:nvPr/>
        </p:nvSpPr>
        <p:spPr bwMode="auto">
          <a:xfrm rot="5400000">
            <a:off x="7964422" y="3205891"/>
            <a:ext cx="1281113" cy="63632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/>
          <p:cNvSpPr/>
          <p:nvPr/>
        </p:nvSpPr>
        <p:spPr bwMode="auto">
          <a:xfrm rot="3198033">
            <a:off x="5638073" y="1952559"/>
            <a:ext cx="654050" cy="6363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/>
          <p:cNvSpPr/>
          <p:nvPr/>
        </p:nvSpPr>
        <p:spPr bwMode="auto">
          <a:xfrm rot="3198033">
            <a:off x="8939147" y="4460016"/>
            <a:ext cx="652463" cy="63632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/>
          <p:cNvCxnSpPr>
            <a:endCxn id="64576" idx="0"/>
          </p:cNvCxnSpPr>
          <p:nvPr/>
        </p:nvCxnSpPr>
        <p:spPr bwMode="auto">
          <a:xfrm>
            <a:off x="5463779" y="3990975"/>
            <a:ext cx="572690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/>
          <p:cNvCxnSpPr>
            <a:endCxn id="64574" idx="1"/>
          </p:cNvCxnSpPr>
          <p:nvPr/>
        </p:nvCxnSpPr>
        <p:spPr bwMode="auto">
          <a:xfrm>
            <a:off x="5652956" y="3600451"/>
            <a:ext cx="500459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>
            <a:endCxn id="64572" idx="3"/>
          </p:cNvCxnSpPr>
          <p:nvPr/>
        </p:nvCxnSpPr>
        <p:spPr bwMode="auto">
          <a:xfrm flipV="1">
            <a:off x="5589323" y="4237038"/>
            <a:ext cx="565812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 bwMode="auto">
          <a:xfrm rot="5400000" flipH="1" flipV="1">
            <a:off x="5973962" y="4456841"/>
            <a:ext cx="501650" cy="1255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/>
          <p:cNvCxnSpPr/>
          <p:nvPr/>
        </p:nvCxnSpPr>
        <p:spPr bwMode="auto">
          <a:xfrm rot="10800000">
            <a:off x="9144133" y="4102100"/>
            <a:ext cx="76186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/>
          <p:cNvCxnSpPr/>
          <p:nvPr/>
        </p:nvCxnSpPr>
        <p:spPr bwMode="auto">
          <a:xfrm rot="16200000" flipH="1">
            <a:off x="8372806" y="1913401"/>
            <a:ext cx="557212" cy="292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/>
          <p:cNvGrpSpPr>
            <a:grpSpLocks/>
          </p:cNvGrpSpPr>
          <p:nvPr/>
        </p:nvGrpSpPr>
        <p:grpSpPr bwMode="auto">
          <a:xfrm>
            <a:off x="8636794" y="1371600"/>
            <a:ext cx="682758" cy="503238"/>
            <a:chOff x="-44" y="1473"/>
            <a:chExt cx="981" cy="1105"/>
          </a:xfrm>
        </p:grpSpPr>
        <p:pic>
          <p:nvPicPr>
            <p:cNvPr id="6456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/>
          <p:cNvCxnSpPr/>
          <p:nvPr/>
        </p:nvCxnSpPr>
        <p:spPr bwMode="auto">
          <a:xfrm rot="5400000">
            <a:off x="8862285" y="1733881"/>
            <a:ext cx="500062" cy="4454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/>
          <p:cNvSpPr/>
          <p:nvPr/>
        </p:nvSpPr>
        <p:spPr bwMode="auto">
          <a:xfrm rot="1015003">
            <a:off x="6137937" y="2289175"/>
            <a:ext cx="651801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/>
          <p:cNvSpPr/>
          <p:nvPr/>
        </p:nvSpPr>
        <p:spPr bwMode="auto">
          <a:xfrm rot="2465437" flipV="1">
            <a:off x="8537046" y="4048125"/>
            <a:ext cx="565812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/>
          <p:cNvSpPr/>
          <p:nvPr/>
        </p:nvSpPr>
        <p:spPr bwMode="auto">
          <a:xfrm rot="2177866" flipV="1">
            <a:off x="8239523" y="2474913"/>
            <a:ext cx="414469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/>
          <p:cNvGrpSpPr>
            <a:grpSpLocks/>
          </p:cNvGrpSpPr>
          <p:nvPr/>
        </p:nvGrpSpPr>
        <p:grpSpPr bwMode="auto">
          <a:xfrm>
            <a:off x="5990035" y="3871913"/>
            <a:ext cx="883973" cy="449262"/>
            <a:chOff x="1871277" y="1576300"/>
            <a:chExt cx="1128371" cy="437861"/>
          </a:xfrm>
        </p:grpSpPr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6" name="Straight Connector 95"/>
            <p:cNvCxnSpPr>
              <a:cxnSpLocks noChangeShapeType="1"/>
              <a:endCxn id="9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9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29394885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66562" name="Picture 1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6760" y="760414"/>
            <a:ext cx="79230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7524" y="71439"/>
            <a:ext cx="9334156" cy="9477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pitchFamily="34" charset="-128"/>
              </a:rPr>
              <a:t>Circuit switching: FDM </a:t>
            </a:r>
            <a:r>
              <a:rPr lang="en-US" altLang="en-US" sz="3600" dirty="0">
                <a:ea typeface="ＭＳ Ｐゴシック" pitchFamily="34" charset="-128"/>
              </a:rPr>
              <a:t>versus</a:t>
            </a:r>
            <a:r>
              <a:rPr lang="en-US" altLang="en-US" sz="4000" dirty="0">
                <a:ea typeface="ＭＳ Ｐゴシック" pitchFamily="34" charset="-128"/>
              </a:rPr>
              <a:t> TDM</a:t>
            </a:r>
            <a:endParaRPr lang="fr-FR" altLang="en-US" sz="4000" dirty="0">
              <a:ea typeface="ＭＳ Ｐゴシック" pitchFamily="34" charset="-128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426508" y="1585913"/>
            <a:ext cx="7842250" cy="2443163"/>
            <a:chOff x="288" y="1007"/>
            <a:chExt cx="4560" cy="1539"/>
          </a:xfrm>
        </p:grpSpPr>
        <p:sp>
          <p:nvSpPr>
            <p:cNvPr id="66659" name="Text Box 4"/>
            <p:cNvSpPr txBox="1">
              <a:spLocks noChangeArrowheads="1"/>
            </p:cNvSpPr>
            <p:nvPr/>
          </p:nvSpPr>
          <p:spPr bwMode="auto">
            <a:xfrm>
              <a:off x="288" y="1007"/>
              <a:ext cx="495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FDM</a:t>
              </a:r>
              <a:endParaRPr lang="fr-FR" altLang="en-US"/>
            </a:p>
          </p:txBody>
        </p:sp>
        <p:grpSp>
          <p:nvGrpSpPr>
            <p:cNvPr id="66660" name="Group 5"/>
            <p:cNvGrpSpPr>
              <a:grpSpLocks/>
            </p:cNvGrpSpPr>
            <p:nvPr/>
          </p:nvGrpSpPr>
          <p:grpSpPr bwMode="auto">
            <a:xfrm>
              <a:off x="720" y="1392"/>
              <a:ext cx="4128" cy="1154"/>
              <a:chOff x="720" y="1392"/>
              <a:chExt cx="4128" cy="1154"/>
            </a:xfrm>
          </p:grpSpPr>
          <p:sp>
            <p:nvSpPr>
              <p:cNvPr id="66661" name="Line 6"/>
              <p:cNvSpPr>
                <a:spLocks noChangeShapeType="1"/>
              </p:cNvSpPr>
              <p:nvPr/>
            </p:nvSpPr>
            <p:spPr bwMode="auto">
              <a:xfrm flipV="1">
                <a:off x="1728" y="1392"/>
                <a:ext cx="0" cy="81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Text Box 7"/>
              <p:cNvSpPr txBox="1">
                <a:spLocks noChangeArrowheads="1"/>
              </p:cNvSpPr>
              <p:nvPr/>
            </p:nvSpPr>
            <p:spPr bwMode="auto">
              <a:xfrm>
                <a:off x="720" y="1680"/>
                <a:ext cx="894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frequency</a:t>
                </a:r>
                <a:endParaRPr lang="fr-FR" altLang="en-US"/>
              </a:p>
            </p:txBody>
          </p:sp>
          <p:sp>
            <p:nvSpPr>
              <p:cNvPr id="66663" name="Line 8"/>
              <p:cNvSpPr>
                <a:spLocks noChangeShapeType="1"/>
              </p:cNvSpPr>
              <p:nvPr/>
            </p:nvSpPr>
            <p:spPr bwMode="auto">
              <a:xfrm>
                <a:off x="1728" y="2208"/>
                <a:ext cx="312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Text Box 9"/>
              <p:cNvSpPr txBox="1">
                <a:spLocks noChangeArrowheads="1"/>
              </p:cNvSpPr>
              <p:nvPr/>
            </p:nvSpPr>
            <p:spPr bwMode="auto">
              <a:xfrm>
                <a:off x="3048" y="2255"/>
                <a:ext cx="446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time</a:t>
                </a:r>
                <a:endParaRPr lang="fr-FR" altLang="en-US"/>
              </a:p>
            </p:txBody>
          </p:sp>
          <p:sp>
            <p:nvSpPr>
              <p:cNvPr id="66665" name="Rectangle 10"/>
              <p:cNvSpPr>
                <a:spLocks noChangeArrowheads="1"/>
              </p:cNvSpPr>
              <p:nvPr/>
            </p:nvSpPr>
            <p:spPr bwMode="auto">
              <a:xfrm>
                <a:off x="1776" y="1584"/>
                <a:ext cx="2880" cy="57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</p:grpSp>
      </p:grpSp>
      <p:sp>
        <p:nvSpPr>
          <p:cNvPr id="55307" name="Rectangle 11"/>
          <p:cNvSpPr>
            <a:spLocks noChangeArrowheads="1"/>
          </p:cNvSpPr>
          <p:nvPr/>
        </p:nvSpPr>
        <p:spPr bwMode="auto">
          <a:xfrm>
            <a:off x="2971800" y="2514600"/>
            <a:ext cx="4953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55308" name="Rectangle 12"/>
          <p:cNvSpPr>
            <a:spLocks noChangeArrowheads="1"/>
          </p:cNvSpPr>
          <p:nvPr/>
        </p:nvSpPr>
        <p:spPr bwMode="auto">
          <a:xfrm>
            <a:off x="2971800" y="2743200"/>
            <a:ext cx="4953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2971800" y="2971800"/>
            <a:ext cx="4953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2971800" y="3200400"/>
            <a:ext cx="4953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412750" y="3748088"/>
            <a:ext cx="7842250" cy="2520949"/>
            <a:chOff x="288" y="2543"/>
            <a:chExt cx="4560" cy="1588"/>
          </a:xfrm>
        </p:grpSpPr>
        <p:sp>
          <p:nvSpPr>
            <p:cNvPr id="66653" name="Text Box 16"/>
            <p:cNvSpPr txBox="1">
              <a:spLocks noChangeArrowheads="1"/>
            </p:cNvSpPr>
            <p:nvPr/>
          </p:nvSpPr>
          <p:spPr bwMode="auto">
            <a:xfrm>
              <a:off x="288" y="2543"/>
              <a:ext cx="495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TDM</a:t>
              </a:r>
              <a:endParaRPr lang="fr-FR" altLang="en-US"/>
            </a:p>
          </p:txBody>
        </p:sp>
        <p:sp>
          <p:nvSpPr>
            <p:cNvPr id="66654" name="Line 17"/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Text Box 18"/>
            <p:cNvSpPr txBox="1">
              <a:spLocks noChangeArrowheads="1"/>
            </p:cNvSpPr>
            <p:nvPr/>
          </p:nvSpPr>
          <p:spPr bwMode="auto">
            <a:xfrm>
              <a:off x="720" y="3265"/>
              <a:ext cx="894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frequency</a:t>
              </a:r>
              <a:endParaRPr lang="fr-FR" altLang="en-US"/>
            </a:p>
          </p:txBody>
        </p:sp>
        <p:sp>
          <p:nvSpPr>
            <p:cNvPr id="66656" name="Line 19"/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Text Box 20"/>
            <p:cNvSpPr txBox="1">
              <a:spLocks noChangeArrowheads="1"/>
            </p:cNvSpPr>
            <p:nvPr/>
          </p:nvSpPr>
          <p:spPr bwMode="auto">
            <a:xfrm>
              <a:off x="3048" y="3840"/>
              <a:ext cx="44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time</a:t>
              </a:r>
              <a:endParaRPr lang="fr-FR" altLang="en-US"/>
            </a:p>
          </p:txBody>
        </p:sp>
        <p:sp>
          <p:nvSpPr>
            <p:cNvPr id="66658" name="Rectangle 21"/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5" name="Group 22"/>
          <p:cNvGrpSpPr>
            <a:grpSpLocks/>
          </p:cNvGrpSpPr>
          <p:nvPr/>
        </p:nvGrpSpPr>
        <p:grpSpPr bwMode="auto">
          <a:xfrm>
            <a:off x="2971800" y="4740275"/>
            <a:ext cx="4210050" cy="914400"/>
            <a:chOff x="1776" y="3168"/>
            <a:chExt cx="2448" cy="576"/>
          </a:xfrm>
        </p:grpSpPr>
        <p:sp>
          <p:nvSpPr>
            <p:cNvPr id="66648" name="Rectangle 23"/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9" name="Rectangle 24"/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50" name="Rectangle 25"/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51" name="Rectangle 26"/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52" name="Rectangle 27"/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6" name="Group 28"/>
          <p:cNvGrpSpPr>
            <a:grpSpLocks/>
          </p:cNvGrpSpPr>
          <p:nvPr/>
        </p:nvGrpSpPr>
        <p:grpSpPr bwMode="auto">
          <a:xfrm>
            <a:off x="3219450" y="4740275"/>
            <a:ext cx="4210050" cy="914400"/>
            <a:chOff x="1920" y="3168"/>
            <a:chExt cx="2448" cy="576"/>
          </a:xfrm>
        </p:grpSpPr>
        <p:sp>
          <p:nvSpPr>
            <p:cNvPr id="66643" name="Rectangle 29"/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4" name="Rectangle 30"/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5" name="Rectangle 31"/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6" name="Rectangle 32"/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7" name="Rectangle 33"/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7" name="Group 34"/>
          <p:cNvGrpSpPr>
            <a:grpSpLocks/>
          </p:cNvGrpSpPr>
          <p:nvPr/>
        </p:nvGrpSpPr>
        <p:grpSpPr bwMode="auto">
          <a:xfrm>
            <a:off x="3467100" y="4740275"/>
            <a:ext cx="4210050" cy="914400"/>
            <a:chOff x="2064" y="3168"/>
            <a:chExt cx="2448" cy="576"/>
          </a:xfrm>
        </p:grpSpPr>
        <p:sp>
          <p:nvSpPr>
            <p:cNvPr id="66638" name="Rectangle 35"/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9" name="Rectangle 36"/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0" name="Rectangle 37"/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1" name="Rectangle 38"/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2" name="Rectangle 39"/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8" name="Group 40"/>
          <p:cNvGrpSpPr>
            <a:grpSpLocks/>
          </p:cNvGrpSpPr>
          <p:nvPr/>
        </p:nvGrpSpPr>
        <p:grpSpPr bwMode="auto">
          <a:xfrm>
            <a:off x="3714750" y="4740275"/>
            <a:ext cx="4210050" cy="914400"/>
            <a:chOff x="2208" y="3168"/>
            <a:chExt cx="2448" cy="576"/>
          </a:xfrm>
        </p:grpSpPr>
        <p:sp>
          <p:nvSpPr>
            <p:cNvPr id="66633" name="Rectangle 41"/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4" name="Rectangle 42"/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5" name="Rectangle 43"/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6" name="Rectangle 44"/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7" name="Rectangle 45"/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9" name="Group 46"/>
          <p:cNvGrpSpPr>
            <a:grpSpLocks/>
          </p:cNvGrpSpPr>
          <p:nvPr/>
        </p:nvGrpSpPr>
        <p:grpSpPr bwMode="auto">
          <a:xfrm>
            <a:off x="2971800" y="2743200"/>
            <a:ext cx="4953000" cy="457200"/>
            <a:chOff x="1776" y="1728"/>
            <a:chExt cx="2880" cy="288"/>
          </a:xfrm>
        </p:grpSpPr>
        <p:sp>
          <p:nvSpPr>
            <p:cNvPr id="66630" name="Line 47"/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48"/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49"/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50"/>
          <p:cNvGrpSpPr>
            <a:grpSpLocks/>
          </p:cNvGrpSpPr>
          <p:nvPr/>
        </p:nvGrpSpPr>
        <p:grpSpPr bwMode="auto">
          <a:xfrm>
            <a:off x="3219450" y="4740275"/>
            <a:ext cx="4457700" cy="914400"/>
            <a:chOff x="1920" y="3168"/>
            <a:chExt cx="2592" cy="576"/>
          </a:xfrm>
        </p:grpSpPr>
        <p:sp>
          <p:nvSpPr>
            <p:cNvPr id="66611" name="Line 51"/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Line 52"/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Line 53"/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Line 54"/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Line 55"/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56"/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57"/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58"/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Line 59"/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Line 60"/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61"/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2"/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63"/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Line 64"/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Line 65"/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Line 66"/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67"/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68"/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Line 69"/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2971800" y="2628900"/>
            <a:ext cx="4953000" cy="685800"/>
            <a:chOff x="1776" y="1656"/>
            <a:chExt cx="2880" cy="432"/>
          </a:xfrm>
        </p:grpSpPr>
        <p:sp>
          <p:nvSpPr>
            <p:cNvPr id="66607" name="Line 71"/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72"/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73"/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74"/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75"/>
          <p:cNvGrpSpPr>
            <a:grpSpLocks/>
          </p:cNvGrpSpPr>
          <p:nvPr/>
        </p:nvGrpSpPr>
        <p:grpSpPr bwMode="auto">
          <a:xfrm>
            <a:off x="3095625" y="4740275"/>
            <a:ext cx="4705350" cy="914400"/>
            <a:chOff x="1848" y="3168"/>
            <a:chExt cx="2736" cy="576"/>
          </a:xfrm>
        </p:grpSpPr>
        <p:sp>
          <p:nvSpPr>
            <p:cNvPr id="66587" name="Line 76"/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77"/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78"/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79"/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80"/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81"/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82"/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83"/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84"/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85"/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Line 86"/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87"/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88"/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89"/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Line 90"/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91"/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92"/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93"/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94"/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95"/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5816336" y="1257300"/>
            <a:ext cx="2935685" cy="957263"/>
            <a:chOff x="3477" y="216"/>
            <a:chExt cx="1707" cy="603"/>
          </a:xfrm>
        </p:grpSpPr>
        <p:grpSp>
          <p:nvGrpSpPr>
            <p:cNvPr id="66580" name="Group 100"/>
            <p:cNvGrpSpPr>
              <a:grpSpLocks/>
            </p:cNvGrpSpPr>
            <p:nvPr/>
          </p:nvGrpSpPr>
          <p:grpSpPr bwMode="auto">
            <a:xfrm>
              <a:off x="3477" y="528"/>
              <a:ext cx="1707" cy="291"/>
              <a:chOff x="3477" y="288"/>
              <a:chExt cx="1707" cy="291"/>
            </a:xfrm>
          </p:grpSpPr>
          <p:sp>
            <p:nvSpPr>
              <p:cNvPr id="66582" name="Text Box 101"/>
              <p:cNvSpPr txBox="1">
                <a:spLocks noChangeArrowheads="1"/>
              </p:cNvSpPr>
              <p:nvPr/>
            </p:nvSpPr>
            <p:spPr bwMode="auto">
              <a:xfrm>
                <a:off x="3477" y="288"/>
                <a:ext cx="695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4 users</a:t>
                </a:r>
                <a:endParaRPr lang="fr-FR" altLang="en-US"/>
              </a:p>
            </p:txBody>
          </p:sp>
          <p:sp>
            <p:nvSpPr>
              <p:cNvPr id="66583" name="Rectangle 102"/>
              <p:cNvSpPr>
                <a:spLocks noChangeArrowheads="1"/>
              </p:cNvSpPr>
              <p:nvPr/>
            </p:nvSpPr>
            <p:spPr bwMode="auto">
              <a:xfrm>
                <a:off x="4464" y="352"/>
                <a:ext cx="144" cy="144"/>
              </a:xfrm>
              <a:prstGeom prst="rect">
                <a:avLst/>
              </a:prstGeom>
              <a:solidFill>
                <a:srgbClr val="3366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66584" name="Rectangle 103"/>
              <p:cNvSpPr>
                <a:spLocks noChangeArrowheads="1"/>
              </p:cNvSpPr>
              <p:nvPr/>
            </p:nvSpPr>
            <p:spPr bwMode="auto">
              <a:xfrm>
                <a:off x="4656" y="352"/>
                <a:ext cx="144" cy="144"/>
              </a:xfrm>
              <a:prstGeom prst="rect">
                <a:avLst/>
              </a:prstGeom>
              <a:solidFill>
                <a:srgbClr val="99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66585" name="Rectangle 104"/>
              <p:cNvSpPr>
                <a:spLocks noChangeArrowheads="1"/>
              </p:cNvSpPr>
              <p:nvPr/>
            </p:nvSpPr>
            <p:spPr bwMode="auto">
              <a:xfrm>
                <a:off x="4848" y="352"/>
                <a:ext cx="144" cy="144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66586" name="Rectangle 105"/>
              <p:cNvSpPr>
                <a:spLocks noChangeArrowheads="1"/>
              </p:cNvSpPr>
              <p:nvPr/>
            </p:nvSpPr>
            <p:spPr bwMode="auto">
              <a:xfrm>
                <a:off x="5040" y="352"/>
                <a:ext cx="144" cy="144"/>
              </a:xfrm>
              <a:prstGeom prst="rect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</p:grpSp>
        <p:sp>
          <p:nvSpPr>
            <p:cNvPr id="66581" name="Text Box 106"/>
            <p:cNvSpPr txBox="1">
              <a:spLocks noChangeArrowheads="1"/>
            </p:cNvSpPr>
            <p:nvPr/>
          </p:nvSpPr>
          <p:spPr bwMode="auto">
            <a:xfrm>
              <a:off x="3480" y="216"/>
              <a:ext cx="854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Example:</a:t>
              </a:r>
              <a:endParaRPr lang="fr-FR" altLang="en-US"/>
            </a:p>
          </p:txBody>
        </p:sp>
      </p:grpSp>
      <p:sp>
        <p:nvSpPr>
          <p:cNvPr id="6657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786DAE0-C269-43A1-B0CA-958ED612D561}" type="slidenum">
              <a:rPr lang="en-US" altLang="en-US" sz="1200">
                <a:latin typeface="Tahoma" pitchFamily="34" charset="0"/>
              </a:rPr>
              <a:pPr/>
              <a:t>34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461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5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7" grpId="0" animBg="1"/>
      <p:bldP spid="55308" grpId="0" animBg="1"/>
      <p:bldP spid="55309" grpId="0" animBg="1"/>
      <p:bldP spid="55310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347"/>
          <p:cNvGrpSpPr>
            <a:grpSpLocks/>
          </p:cNvGrpSpPr>
          <p:nvPr/>
        </p:nvGrpSpPr>
        <p:grpSpPr bwMode="auto">
          <a:xfrm>
            <a:off x="6855089" y="2809876"/>
            <a:ext cx="1258888" cy="714375"/>
            <a:chOff x="1871277" y="1576300"/>
            <a:chExt cx="1128371" cy="437861"/>
          </a:xfrm>
        </p:grpSpPr>
        <p:sp>
          <p:nvSpPr>
            <p:cNvPr id="42" name="Oval 4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1871277" y="1739768"/>
              <a:ext cx="1128371" cy="11579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" name="Oval 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2159536" y="1673602"/>
              <a:ext cx="548771" cy="160549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" name="Straight Connector 48"/>
            <p:cNvCxnSpPr>
              <a:cxnSpLocks noChangeShapeType="1"/>
              <a:endCxn id="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" name="Straight Connector 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68611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040" y="789146"/>
            <a:ext cx="841666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93582" y="209074"/>
            <a:ext cx="9290314" cy="76835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Packet switching versus circuit switching</a:t>
            </a: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6861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7850" y="1981200"/>
            <a:ext cx="4127500" cy="4648200"/>
          </a:xfrm>
        </p:spPr>
        <p:txBody>
          <a:bodyPr>
            <a:normAutofit lnSpcReduction="10000"/>
          </a:bodyPr>
          <a:lstStyle/>
          <a:p>
            <a:pPr marL="231775" indent="-231775" eaLnBrk="1" hangingPunct="1">
              <a:buSzPct val="75000"/>
              <a:buFont typeface="Wingdings" pitchFamily="2" charset="2"/>
              <a:buNone/>
              <a:tabLst>
                <a:tab pos="566738" algn="l"/>
              </a:tabLst>
            </a:pPr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example: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dirty="0">
                <a:ea typeface="ＭＳ Ｐゴシック" pitchFamily="34" charset="-128"/>
              </a:rPr>
              <a:t>1 Mb/s link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dirty="0">
                <a:ea typeface="ＭＳ Ｐゴシック" pitchFamily="34" charset="-128"/>
              </a:rPr>
              <a:t>each user: </a:t>
            </a: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itchFamily="34" charset="0"/>
              </a:rPr>
              <a:t>100 kb/s when </a:t>
            </a:r>
            <a:r>
              <a:rPr lang="ja-JP" altLang="en-US" sz="2000" dirty="0">
                <a:ea typeface="ＭＳ Ｐゴシック" pitchFamily="34" charset="-128"/>
              </a:rPr>
              <a:t>“</a:t>
            </a:r>
            <a:r>
              <a:rPr lang="en-US" altLang="ja-JP" sz="2000" dirty="0">
                <a:ea typeface="ＭＳ Ｐゴシック" pitchFamily="34" charset="-128"/>
              </a:rPr>
              <a:t>active</a:t>
            </a:r>
            <a:r>
              <a:rPr lang="ja-JP" altLang="en-US" sz="2000" dirty="0">
                <a:ea typeface="ＭＳ Ｐゴシック" pitchFamily="34" charset="-128"/>
              </a:rPr>
              <a:t>”</a:t>
            </a:r>
            <a:endParaRPr lang="en-US" altLang="ja-JP" sz="2000" dirty="0">
              <a:ea typeface="ＭＳ Ｐゴシック" pitchFamily="34" charset="-128"/>
            </a:endParaRP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itchFamily="34" charset="0"/>
              </a:rPr>
              <a:t>active 10% of time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endParaRPr lang="en-US" altLang="en-US" sz="2000" dirty="0">
              <a:ea typeface="Arial" pitchFamily="34" charset="0"/>
            </a:endParaRP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itchFamily="34" charset="-128"/>
              </a:rPr>
              <a:t>circuit-switching: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dirty="0">
                <a:solidFill>
                  <a:srgbClr val="0054FD"/>
                </a:solidFill>
                <a:ea typeface="Arial" pitchFamily="34" charset="0"/>
              </a:rPr>
              <a:t>10 </a:t>
            </a:r>
            <a:r>
              <a:rPr lang="en-US" altLang="en-US" sz="2000" dirty="0">
                <a:ea typeface="Arial" pitchFamily="34" charset="0"/>
              </a:rPr>
              <a:t>users</a:t>
            </a: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itchFamily="34" charset="-128"/>
              </a:rPr>
              <a:t>packet switching: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dirty="0">
                <a:ea typeface="Arial" pitchFamily="34" charset="0"/>
              </a:rPr>
              <a:t>with </a:t>
            </a:r>
            <a:r>
              <a:rPr lang="en-US" altLang="en-US" sz="2000" dirty="0">
                <a:solidFill>
                  <a:srgbClr val="0054FD"/>
                </a:solidFill>
                <a:ea typeface="Arial" pitchFamily="34" charset="0"/>
              </a:rPr>
              <a:t>35</a:t>
            </a:r>
            <a:r>
              <a:rPr lang="en-US" altLang="en-US" sz="2000" dirty="0">
                <a:ea typeface="Arial" pitchFamily="34" charset="0"/>
              </a:rPr>
              <a:t> users, probability &gt; 10 active at same time is less than .0004 *</a:t>
            </a:r>
          </a:p>
          <a:p>
            <a:pPr marL="231775" indent="-231775" eaLnBrk="1" hangingPunct="1">
              <a:tabLst>
                <a:tab pos="566738" algn="l"/>
              </a:tabLst>
            </a:pPr>
            <a:endParaRPr lang="en-US" altLang="en-US" sz="2400" dirty="0">
              <a:ea typeface="ＭＳ Ｐゴシック" pitchFamily="34" charset="-128"/>
            </a:endParaRPr>
          </a:p>
        </p:txBody>
      </p:sp>
      <p:sp>
        <p:nvSpPr>
          <p:cNvPr id="6861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98992" y="1122363"/>
            <a:ext cx="9441656" cy="6096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packet switching allows more users to use network!</a:t>
            </a:r>
          </a:p>
        </p:txBody>
      </p:sp>
      <p:sp>
        <p:nvSpPr>
          <p:cNvPr id="68615" name="Line 15"/>
          <p:cNvSpPr>
            <a:spLocks noChangeShapeType="1"/>
          </p:cNvSpPr>
          <p:nvPr/>
        </p:nvSpPr>
        <p:spPr bwMode="auto">
          <a:xfrm>
            <a:off x="5828375" y="2562225"/>
            <a:ext cx="90805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Line 16"/>
          <p:cNvSpPr>
            <a:spLocks noChangeShapeType="1"/>
          </p:cNvSpPr>
          <p:nvPr/>
        </p:nvSpPr>
        <p:spPr bwMode="auto">
          <a:xfrm>
            <a:off x="6736424" y="3019425"/>
            <a:ext cx="2208213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17"/>
          <p:cNvSpPr>
            <a:spLocks noChangeShapeType="1"/>
          </p:cNvSpPr>
          <p:nvPr/>
        </p:nvSpPr>
        <p:spPr bwMode="auto">
          <a:xfrm>
            <a:off x="6736424" y="3171825"/>
            <a:ext cx="2208213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18"/>
          <p:cNvSpPr>
            <a:spLocks noChangeShapeType="1"/>
          </p:cNvSpPr>
          <p:nvPr/>
        </p:nvSpPr>
        <p:spPr bwMode="auto">
          <a:xfrm flipV="1">
            <a:off x="5910924" y="3171825"/>
            <a:ext cx="8255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Text Box 19"/>
          <p:cNvSpPr txBox="1">
            <a:spLocks noChangeArrowheads="1"/>
          </p:cNvSpPr>
          <p:nvPr/>
        </p:nvSpPr>
        <p:spPr bwMode="auto">
          <a:xfrm>
            <a:off x="5601347" y="2740026"/>
            <a:ext cx="73609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000" i="1">
                <a:solidFill>
                  <a:srgbClr val="000099"/>
                </a:solidFill>
                <a:latin typeface="Gill Sans MT" pitchFamily="34" charset="0"/>
              </a:rPr>
              <a:t>N</a:t>
            </a:r>
            <a:r>
              <a:rPr lang="en-US" altLang="en-US" sz="2000">
                <a:solidFill>
                  <a:srgbClr val="000099"/>
                </a:solidFill>
                <a:latin typeface="Gill Sans MT" pitchFamily="34" charset="0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sz="2000">
                <a:solidFill>
                  <a:srgbClr val="000099"/>
                </a:solidFill>
                <a:latin typeface="Gill Sans MT" pitchFamily="34" charset="0"/>
              </a:rPr>
              <a:t>users</a:t>
            </a:r>
          </a:p>
        </p:txBody>
      </p:sp>
      <p:sp>
        <p:nvSpPr>
          <p:cNvPr id="68620" name="Text Box 20"/>
          <p:cNvSpPr txBox="1">
            <a:spLocks noChangeArrowheads="1"/>
          </p:cNvSpPr>
          <p:nvPr/>
        </p:nvSpPr>
        <p:spPr bwMode="auto">
          <a:xfrm>
            <a:off x="8170731" y="3303589"/>
            <a:ext cx="148149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000"/>
              <a:t>1 Mbps link</a:t>
            </a:r>
          </a:p>
        </p:txBody>
      </p:sp>
      <p:sp>
        <p:nvSpPr>
          <p:cNvPr id="68621" name="Line 47"/>
          <p:cNvSpPr>
            <a:spLocks noChangeShapeType="1"/>
          </p:cNvSpPr>
          <p:nvPr/>
        </p:nvSpPr>
        <p:spPr bwMode="auto">
          <a:xfrm>
            <a:off x="8115697" y="3100388"/>
            <a:ext cx="15271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22" name="Group 35"/>
          <p:cNvGrpSpPr>
            <a:grpSpLocks/>
          </p:cNvGrpSpPr>
          <p:nvPr/>
        </p:nvGrpSpPr>
        <p:grpSpPr bwMode="auto">
          <a:xfrm>
            <a:off x="5112942" y="4767262"/>
            <a:ext cx="4199731" cy="990599"/>
            <a:chOff x="3016" y="3097"/>
            <a:chExt cx="2442" cy="624"/>
          </a:xfrm>
        </p:grpSpPr>
        <p:sp>
          <p:nvSpPr>
            <p:cNvPr id="68632" name="Text Box 48"/>
            <p:cNvSpPr txBox="1">
              <a:spLocks noChangeArrowheads="1"/>
            </p:cNvSpPr>
            <p:nvPr/>
          </p:nvSpPr>
          <p:spPr bwMode="auto">
            <a:xfrm>
              <a:off x="3016" y="3097"/>
              <a:ext cx="244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itchFamily="34" charset="0"/>
                </a:rPr>
                <a:t>Q:</a:t>
              </a:r>
              <a:r>
                <a:rPr lang="en-US" altLang="en-US">
                  <a:latin typeface="Gill Sans MT" pitchFamily="34" charset="0"/>
                </a:rPr>
                <a:t> how did we get value 0.0004?</a:t>
              </a:r>
            </a:p>
          </p:txBody>
        </p:sp>
        <p:sp>
          <p:nvSpPr>
            <p:cNvPr id="68633" name="Text Box 48"/>
            <p:cNvSpPr txBox="1">
              <a:spLocks noChangeArrowheads="1"/>
            </p:cNvSpPr>
            <p:nvPr/>
          </p:nvSpPr>
          <p:spPr bwMode="auto">
            <a:xfrm>
              <a:off x="3031" y="3430"/>
              <a:ext cx="235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itchFamily="34" charset="0"/>
                </a:rPr>
                <a:t>Q:</a:t>
              </a:r>
              <a:r>
                <a:rPr lang="en-US" altLang="en-US">
                  <a:latin typeface="Gill Sans MT" pitchFamily="34" charset="0"/>
                </a:rPr>
                <a:t> what happens if &gt; 35 users ?</a:t>
              </a:r>
            </a:p>
          </p:txBody>
        </p:sp>
      </p:grpSp>
      <p:sp>
        <p:nvSpPr>
          <p:cNvPr id="68623" name="Text Box 34"/>
          <p:cNvSpPr txBox="1">
            <a:spLocks noChangeArrowheads="1"/>
          </p:cNvSpPr>
          <p:nvPr/>
        </p:nvSpPr>
        <p:spPr bwMode="auto">
          <a:xfrm rot="5273514">
            <a:off x="5218928" y="2778453"/>
            <a:ext cx="74251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 b="1"/>
              <a:t>…..</a:t>
            </a:r>
          </a:p>
        </p:txBody>
      </p:sp>
      <p:grpSp>
        <p:nvGrpSpPr>
          <p:cNvPr id="68624" name="Group 37"/>
          <p:cNvGrpSpPr>
            <a:grpSpLocks/>
          </p:cNvGrpSpPr>
          <p:nvPr/>
        </p:nvGrpSpPr>
        <p:grpSpPr bwMode="auto">
          <a:xfrm>
            <a:off x="5033831" y="2066925"/>
            <a:ext cx="844417" cy="679450"/>
            <a:chOff x="-44" y="1473"/>
            <a:chExt cx="981" cy="1105"/>
          </a:xfrm>
        </p:grpSpPr>
        <p:pic>
          <p:nvPicPr>
            <p:cNvPr id="68630" name="Picture 3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1" name="Freeform 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625" name="Group 40"/>
          <p:cNvGrpSpPr>
            <a:grpSpLocks/>
          </p:cNvGrpSpPr>
          <p:nvPr/>
        </p:nvGrpSpPr>
        <p:grpSpPr bwMode="auto">
          <a:xfrm>
            <a:off x="5038990" y="3392488"/>
            <a:ext cx="844418" cy="679450"/>
            <a:chOff x="-44" y="1473"/>
            <a:chExt cx="981" cy="1105"/>
          </a:xfrm>
        </p:grpSpPr>
        <p:pic>
          <p:nvPicPr>
            <p:cNvPr id="68628" name="Picture 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29" name="Freeform 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86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5E74D8E2-9319-4D25-9D22-2668F5D6F869}" type="slidenum">
              <a:rPr lang="en-US" altLang="en-US" sz="1200">
                <a:latin typeface="Tahoma" pitchFamily="34" charset="0"/>
              </a:rPr>
              <a:pPr/>
              <a:t>35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68627" name="TextBox 1"/>
          <p:cNvSpPr txBox="1">
            <a:spLocks noChangeArrowheads="1"/>
          </p:cNvSpPr>
          <p:nvPr/>
        </p:nvSpPr>
        <p:spPr bwMode="auto">
          <a:xfrm>
            <a:off x="457465" y="6127751"/>
            <a:ext cx="990944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400" dirty="0"/>
              <a:t>* Check out the online interactive exercises for more examples: h</a:t>
            </a:r>
            <a:r>
              <a:rPr lang="en-US" altLang="en-US" sz="1200" dirty="0"/>
              <a:t>ttp://</a:t>
            </a:r>
            <a:r>
              <a:rPr lang="en-US" altLang="en-US" sz="1200" dirty="0" err="1"/>
              <a:t>gaia.cs.umass.edu</a:t>
            </a:r>
            <a:r>
              <a:rPr lang="en-US" altLang="en-US" sz="1200" dirty="0"/>
              <a:t>/</a:t>
            </a:r>
            <a:r>
              <a:rPr lang="en-US" altLang="en-US" sz="1200" dirty="0" err="1"/>
              <a:t>kurose_ross</a:t>
            </a:r>
            <a:r>
              <a:rPr lang="en-US" altLang="en-US" sz="1200" dirty="0"/>
              <a:t>/interactive/</a:t>
            </a:r>
          </a:p>
        </p:txBody>
      </p:sp>
    </p:spTree>
    <p:extLst>
      <p:ext uri="{BB962C8B-B14F-4D97-AF65-F5344CB8AC3E}">
        <p14:creationId xmlns:p14="http://schemas.microsoft.com/office/powerpoint/2010/main" val="337571017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065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784" y="1720850"/>
            <a:ext cx="8879285" cy="4648200"/>
          </a:xfrm>
        </p:spPr>
        <p:txBody>
          <a:bodyPr>
            <a:normAutofit/>
          </a:bodyPr>
          <a:lstStyle/>
          <a:p>
            <a:pPr marL="287338" indent="-287338" eaLnBrk="1" hangingPunct="1"/>
            <a:r>
              <a:rPr lang="en-US" altLang="en-US" sz="2000" dirty="0">
                <a:ea typeface="ＭＳ Ｐゴシック" pitchFamily="34" charset="-128"/>
              </a:rPr>
              <a:t>great for </a:t>
            </a:r>
            <a:r>
              <a:rPr lang="en-US" altLang="en-US" sz="2000" dirty="0" err="1">
                <a:ea typeface="ＭＳ Ｐゴシック" pitchFamily="34" charset="-128"/>
              </a:rPr>
              <a:t>bursty</a:t>
            </a:r>
            <a:r>
              <a:rPr lang="en-US" altLang="en-US" sz="2000" dirty="0">
                <a:ea typeface="ＭＳ Ｐゴシック" pitchFamily="34" charset="-128"/>
              </a:rPr>
              <a:t> data</a:t>
            </a:r>
          </a:p>
          <a:p>
            <a:pPr marL="682625" lvl="1" indent="-225425" eaLnBrk="1" hangingPunct="1"/>
            <a:r>
              <a:rPr lang="en-US" altLang="en-US" sz="2400" dirty="0">
                <a:ea typeface="Arial" pitchFamily="34" charset="0"/>
              </a:rPr>
              <a:t>resource sharing</a:t>
            </a:r>
          </a:p>
          <a:p>
            <a:pPr marL="682625" lvl="1" indent="-225425" eaLnBrk="1" hangingPunct="1"/>
            <a:r>
              <a:rPr lang="en-US" altLang="en-US" sz="2400" dirty="0">
                <a:ea typeface="Arial" pitchFamily="34" charset="0"/>
              </a:rPr>
              <a:t>simpler, no call setup</a:t>
            </a:r>
            <a:endParaRPr lang="en-US" altLang="en-US" sz="1800" dirty="0">
              <a:ea typeface="Arial" pitchFamily="34" charset="0"/>
            </a:endParaRPr>
          </a:p>
          <a:p>
            <a:pPr marL="287338" indent="-287338" eaLnBrk="1" hangingPunct="1"/>
            <a:r>
              <a:rPr lang="en-US" altLang="en-US" sz="2000" dirty="0">
                <a:solidFill>
                  <a:srgbClr val="CC0000"/>
                </a:solidFill>
                <a:ea typeface="ＭＳ Ｐゴシック" pitchFamily="34" charset="-128"/>
              </a:rPr>
              <a:t>excessive congestion possible:</a:t>
            </a:r>
            <a:r>
              <a:rPr lang="en-US" altLang="en-US" sz="2000" dirty="0">
                <a:ea typeface="ＭＳ Ｐゴシック" pitchFamily="34" charset="-128"/>
              </a:rPr>
              <a:t> packet delay and loss</a:t>
            </a:r>
          </a:p>
          <a:p>
            <a:pPr marL="682625" lvl="1" indent="-225425" eaLnBrk="1" hangingPunct="1"/>
            <a:r>
              <a:rPr lang="en-US" altLang="en-US" sz="2400" dirty="0">
                <a:ea typeface="Arial" pitchFamily="34" charset="0"/>
              </a:rPr>
              <a:t>protocols needed for reliable data transfer, congestion control</a:t>
            </a:r>
            <a:endParaRPr lang="en-US" altLang="en-US" sz="1800" dirty="0">
              <a:ea typeface="Arial" pitchFamily="34" charset="0"/>
            </a:endParaRPr>
          </a:p>
          <a:p>
            <a:pPr marL="287338" indent="-287338" eaLnBrk="1" hangingPunct="1"/>
            <a:r>
              <a:rPr lang="en-US" altLang="en-US" sz="2000" i="1" dirty="0">
                <a:solidFill>
                  <a:srgbClr val="CC0000"/>
                </a:solidFill>
                <a:ea typeface="ＭＳ Ｐゴシック" pitchFamily="34" charset="-128"/>
              </a:rPr>
              <a:t>Q:</a:t>
            </a:r>
            <a:r>
              <a:rPr lang="en-US" altLang="en-US" sz="2000" dirty="0">
                <a:solidFill>
                  <a:srgbClr val="CC0000"/>
                </a:solidFill>
                <a:ea typeface="ＭＳ Ｐゴシック" pitchFamily="34" charset="-128"/>
              </a:rPr>
              <a:t> How to provide circuit-like behavior?</a:t>
            </a:r>
          </a:p>
          <a:p>
            <a:pPr marL="682625" lvl="1" indent="-225425" eaLnBrk="1" hangingPunct="1"/>
            <a:r>
              <a:rPr lang="en-US" altLang="en-US" sz="2400" dirty="0">
                <a:ea typeface="Arial" pitchFamily="34" charset="0"/>
              </a:rPr>
              <a:t>bandwidth guarantees needed for audio/video apps</a:t>
            </a:r>
          </a:p>
          <a:p>
            <a:pPr marL="682625" lvl="1" indent="-225425" eaLnBrk="1" hangingPunct="1"/>
            <a:r>
              <a:rPr lang="en-US" altLang="en-US" sz="2400" dirty="0">
                <a:ea typeface="Arial" pitchFamily="34" charset="0"/>
              </a:rPr>
              <a:t>still an unsolved problem (chapter 7)</a:t>
            </a:r>
            <a:endParaRPr lang="en-US" altLang="en-US" sz="1800" dirty="0">
              <a:ea typeface="Arial" pitchFamily="34" charset="0"/>
            </a:endParaRPr>
          </a:p>
        </p:txBody>
      </p:sp>
      <p:sp>
        <p:nvSpPr>
          <p:cNvPr id="7065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97525" y="1196975"/>
            <a:ext cx="8255000" cy="6096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itchFamily="34" charset="-128"/>
              </a:rPr>
              <a:t>is packet switching a </a:t>
            </a:r>
            <a:r>
              <a:rPr lang="ja-JP" altLang="en-US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ea typeface="ＭＳ Ｐゴシック" pitchFamily="34" charset="-128"/>
              </a:rPr>
              <a:t>slam dunk winner?</a:t>
            </a:r>
            <a:r>
              <a:rPr lang="ja-JP" altLang="en-US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endParaRPr lang="en-US" altLang="en-US" dirty="0">
              <a:solidFill>
                <a:srgbClr val="CC0000"/>
              </a:solidFill>
              <a:ea typeface="ＭＳ Ｐゴシック" pitchFamily="34" charset="-128"/>
            </a:endParaRPr>
          </a:p>
        </p:txBody>
      </p:sp>
      <p:sp>
        <p:nvSpPr>
          <p:cNvPr id="70660" name="Text Box 20"/>
          <p:cNvSpPr txBox="1">
            <a:spLocks noChangeArrowheads="1"/>
          </p:cNvSpPr>
          <p:nvPr/>
        </p:nvSpPr>
        <p:spPr bwMode="auto">
          <a:xfrm>
            <a:off x="381794" y="5472114"/>
            <a:ext cx="89205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Q:</a:t>
            </a:r>
            <a:r>
              <a:rPr lang="en-US" altLang="en-US">
                <a:latin typeface="Gill Sans MT" pitchFamily="34" charset="0"/>
              </a:rPr>
              <a:t>  human analogies of reserved resources (circuit switching) versus on-demand allocation (packet-switching)?</a:t>
            </a:r>
          </a:p>
        </p:txBody>
      </p:sp>
      <p:pic>
        <p:nvPicPr>
          <p:cNvPr id="7066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823" y="874712"/>
            <a:ext cx="841666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Rectangle 2"/>
          <p:cNvSpPr>
            <a:spLocks noChangeArrowheads="1"/>
          </p:cNvSpPr>
          <p:nvPr/>
        </p:nvSpPr>
        <p:spPr bwMode="auto">
          <a:xfrm>
            <a:off x="1033278" y="279400"/>
            <a:ext cx="866775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rgbClr val="000099"/>
                </a:solidFill>
                <a:latin typeface="Gill Sans MT" pitchFamily="34" charset="0"/>
              </a:rPr>
              <a:t>Packet switching versus circuit switching</a:t>
            </a:r>
            <a:endParaRPr lang="en-US" altLang="en-US" sz="4400" dirty="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7066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C070FE7-1EDB-4F9B-BC72-4813C8CBE262}" type="slidenum">
              <a:rPr lang="en-US" altLang="en-US" sz="1200">
                <a:latin typeface="Tahoma" pitchFamily="34" charset="0"/>
              </a:rPr>
              <a:pPr/>
              <a:t>36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364580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4" name="Rectangle 2"/>
          <p:cNvSpPr>
            <a:spLocks noGrp="1" noChangeArrowheads="1"/>
          </p:cNvSpPr>
          <p:nvPr>
            <p:ph type="title"/>
          </p:nvPr>
        </p:nvSpPr>
        <p:spPr>
          <a:xfrm>
            <a:off x="290644" y="228600"/>
            <a:ext cx="9351195" cy="1143000"/>
          </a:xfrm>
        </p:spPr>
        <p:txBody>
          <a:bodyPr/>
          <a:lstStyle/>
          <a:p>
            <a:pPr>
              <a:defRPr/>
            </a:pPr>
            <a:r>
              <a:rPr lang="pt-BR" sz="3200" dirty="0"/>
              <a:t>Computer networks: examples</a:t>
            </a:r>
            <a:endParaRPr lang="en-US" altLang="en-US" dirty="0"/>
          </a:p>
        </p:txBody>
      </p:sp>
      <p:sp>
        <p:nvSpPr>
          <p:cNvPr id="24579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1050793" y="1462088"/>
            <a:ext cx="3678634" cy="5010150"/>
          </a:xfrm>
        </p:spPr>
        <p:txBody>
          <a:bodyPr/>
          <a:lstStyle/>
          <a:p>
            <a:r>
              <a:rPr lang="en-US" altLang="en-US" sz="2400" dirty="0"/>
              <a:t>Backbone networks</a:t>
            </a:r>
          </a:p>
          <a:p>
            <a:r>
              <a:rPr lang="en-US" altLang="en-US" sz="2400" dirty="0"/>
              <a:t>Residence networks</a:t>
            </a:r>
          </a:p>
          <a:p>
            <a:pPr>
              <a:spcAft>
                <a:spcPct val="30000"/>
              </a:spcAft>
            </a:pPr>
            <a:r>
              <a:rPr lang="en-US" altLang="en-US" sz="2400" dirty="0"/>
              <a:t>Wireless networks</a:t>
            </a:r>
          </a:p>
          <a:p>
            <a:pPr>
              <a:spcAft>
                <a:spcPct val="30000"/>
              </a:spcAft>
            </a:pPr>
            <a:r>
              <a:rPr lang="en-US" altLang="en-US" sz="2400" dirty="0"/>
              <a:t>Home networks</a:t>
            </a:r>
          </a:p>
          <a:p>
            <a:pPr>
              <a:spcAft>
                <a:spcPct val="30000"/>
              </a:spcAft>
            </a:pPr>
            <a:r>
              <a:rPr lang="en-US" altLang="en-US" sz="2400" dirty="0"/>
              <a:t>Mobile networks 4G/5G</a:t>
            </a:r>
          </a:p>
          <a:p>
            <a:pPr>
              <a:spcAft>
                <a:spcPct val="30000"/>
              </a:spcAft>
            </a:pPr>
            <a:r>
              <a:rPr lang="en-US" altLang="en-US" sz="2400" dirty="0" err="1"/>
              <a:t>IoT</a:t>
            </a:r>
            <a:endParaRPr lang="en-US" altLang="en-US" sz="2400" dirty="0"/>
          </a:p>
        </p:txBody>
      </p:sp>
      <p:sp>
        <p:nvSpPr>
          <p:cNvPr id="24580" name="Freeform 20"/>
          <p:cNvSpPr>
            <a:spLocks/>
          </p:cNvSpPr>
          <p:nvPr/>
        </p:nvSpPr>
        <p:spPr bwMode="auto">
          <a:xfrm>
            <a:off x="6769100" y="1800226"/>
            <a:ext cx="1616604" cy="2009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1" name="Freeform 21"/>
          <p:cNvSpPr>
            <a:spLocks/>
          </p:cNvSpPr>
          <p:nvPr/>
        </p:nvSpPr>
        <p:spPr bwMode="auto">
          <a:xfrm>
            <a:off x="5078545" y="1628775"/>
            <a:ext cx="1678517" cy="1906588"/>
          </a:xfrm>
          <a:custGeom>
            <a:avLst/>
            <a:gdLst>
              <a:gd name="T0" fmla="*/ 2147483647 w 1340"/>
              <a:gd name="T1" fmla="*/ 2147483647 h 1191"/>
              <a:gd name="T2" fmla="*/ 2147483647 w 1340"/>
              <a:gd name="T3" fmla="*/ 2147483647 h 1191"/>
              <a:gd name="T4" fmla="*/ 2147483647 w 1340"/>
              <a:gd name="T5" fmla="*/ 2147483647 h 1191"/>
              <a:gd name="T6" fmla="*/ 2147483647 w 1340"/>
              <a:gd name="T7" fmla="*/ 2147483647 h 1191"/>
              <a:gd name="T8" fmla="*/ 2147483647 w 1340"/>
              <a:gd name="T9" fmla="*/ 2147483647 h 1191"/>
              <a:gd name="T10" fmla="*/ 2147483647 w 1340"/>
              <a:gd name="T11" fmla="*/ 2147483647 h 1191"/>
              <a:gd name="T12" fmla="*/ 2147483647 w 1340"/>
              <a:gd name="T13" fmla="*/ 2147483647 h 1191"/>
              <a:gd name="T14" fmla="*/ 2147483647 w 1340"/>
              <a:gd name="T15" fmla="*/ 2147483647 h 1191"/>
              <a:gd name="T16" fmla="*/ 2147483647 w 1340"/>
              <a:gd name="T17" fmla="*/ 2147483647 h 1191"/>
              <a:gd name="T18" fmla="*/ 2147483647 w 1340"/>
              <a:gd name="T19" fmla="*/ 2147483647 h 1191"/>
              <a:gd name="T20" fmla="*/ 2147483647 w 1340"/>
              <a:gd name="T21" fmla="*/ 2147483647 h 1191"/>
              <a:gd name="T22" fmla="*/ 2147483647 w 1340"/>
              <a:gd name="T23" fmla="*/ 2147483647 h 11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40" h="1191">
                <a:moveTo>
                  <a:pt x="550" y="42"/>
                </a:moveTo>
                <a:cubicBezTo>
                  <a:pt x="437" y="4"/>
                  <a:pt x="164" y="0"/>
                  <a:pt x="82" y="60"/>
                </a:cubicBezTo>
                <a:cubicBezTo>
                  <a:pt x="0" y="120"/>
                  <a:pt x="67" y="292"/>
                  <a:pt x="58" y="402"/>
                </a:cubicBezTo>
                <a:cubicBezTo>
                  <a:pt x="49" y="512"/>
                  <a:pt x="19" y="642"/>
                  <a:pt x="28" y="720"/>
                </a:cubicBezTo>
                <a:cubicBezTo>
                  <a:pt x="37" y="798"/>
                  <a:pt x="27" y="844"/>
                  <a:pt x="112" y="870"/>
                </a:cubicBezTo>
                <a:cubicBezTo>
                  <a:pt x="197" y="896"/>
                  <a:pt x="450" y="833"/>
                  <a:pt x="538" y="876"/>
                </a:cubicBezTo>
                <a:cubicBezTo>
                  <a:pt x="626" y="919"/>
                  <a:pt x="524" y="1091"/>
                  <a:pt x="640" y="1128"/>
                </a:cubicBezTo>
                <a:cubicBezTo>
                  <a:pt x="756" y="1165"/>
                  <a:pt x="1128" y="1191"/>
                  <a:pt x="1234" y="1098"/>
                </a:cubicBezTo>
                <a:cubicBezTo>
                  <a:pt x="1340" y="1005"/>
                  <a:pt x="1281" y="696"/>
                  <a:pt x="1276" y="570"/>
                </a:cubicBezTo>
                <a:cubicBezTo>
                  <a:pt x="1271" y="444"/>
                  <a:pt x="1290" y="389"/>
                  <a:pt x="1204" y="342"/>
                </a:cubicBezTo>
                <a:cubicBezTo>
                  <a:pt x="1118" y="295"/>
                  <a:pt x="868" y="338"/>
                  <a:pt x="760" y="288"/>
                </a:cubicBezTo>
                <a:cubicBezTo>
                  <a:pt x="652" y="238"/>
                  <a:pt x="663" y="80"/>
                  <a:pt x="550" y="42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2" name="Freeform 22"/>
          <p:cNvSpPr>
            <a:spLocks/>
          </p:cNvSpPr>
          <p:nvPr/>
        </p:nvSpPr>
        <p:spPr bwMode="auto">
          <a:xfrm>
            <a:off x="5401866" y="3357564"/>
            <a:ext cx="2674276" cy="2662237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00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583" name="Object 24"/>
          <p:cNvGraphicFramePr>
            <a:graphicFrameLocks noChangeAspect="1"/>
          </p:cNvGraphicFramePr>
          <p:nvPr/>
        </p:nvGraphicFramePr>
        <p:xfrm>
          <a:off x="5185173" y="1790700"/>
          <a:ext cx="374915" cy="382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307263" imgH="1084139" progId="MS_ClipArt_Gallery.2">
                  <p:embed/>
                </p:oleObj>
              </mc:Choice>
              <mc:Fallback>
                <p:oleObj name="Clip" r:id="rId3" imgW="1307263" imgH="1084139" progId="MS_ClipArt_Gallery.2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5173" y="1790700"/>
                        <a:ext cx="374915" cy="382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4" name="Object 25"/>
          <p:cNvGraphicFramePr>
            <a:graphicFrameLocks noChangeAspect="1"/>
          </p:cNvGraphicFramePr>
          <p:nvPr/>
        </p:nvGraphicFramePr>
        <p:xfrm>
          <a:off x="5592763" y="1931988"/>
          <a:ext cx="251090" cy="222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681706" imgH="480401" progId="MS_ClipArt_Gallery.2">
                  <p:embed/>
                </p:oleObj>
              </mc:Choice>
              <mc:Fallback>
                <p:oleObj name="Clip" r:id="rId5" imgW="681706" imgH="480401" progId="MS_ClipArt_Gallery.2">
                  <p:embed/>
                  <p:pic>
                    <p:nvPicPr>
                      <p:cNvPr id="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92763" y="1931988"/>
                        <a:ext cx="251090" cy="222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85" name="Line 26"/>
          <p:cNvSpPr>
            <a:spLocks noChangeShapeType="1"/>
          </p:cNvSpPr>
          <p:nvPr/>
        </p:nvSpPr>
        <p:spPr bwMode="auto">
          <a:xfrm flipV="1">
            <a:off x="5549768" y="2081213"/>
            <a:ext cx="103188" cy="31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586" name="Object 28"/>
          <p:cNvGraphicFramePr>
            <a:graphicFrameLocks noChangeAspect="1"/>
          </p:cNvGraphicFramePr>
          <p:nvPr/>
        </p:nvGraphicFramePr>
        <p:xfrm>
          <a:off x="5185173" y="2505075"/>
          <a:ext cx="374915" cy="382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1307263" imgH="1084139" progId="MS_ClipArt_Gallery.2">
                  <p:embed/>
                </p:oleObj>
              </mc:Choice>
              <mc:Fallback>
                <p:oleObj name="Clip" r:id="rId7" imgW="1307263" imgH="1084139" progId="MS_ClipArt_Gallery.2">
                  <p:embed/>
                  <p:pic>
                    <p:nvPicPr>
                      <p:cNvPr id="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5173" y="2505075"/>
                        <a:ext cx="374915" cy="382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7" name="Object 29"/>
          <p:cNvGraphicFramePr>
            <a:graphicFrameLocks noChangeAspect="1"/>
          </p:cNvGraphicFramePr>
          <p:nvPr/>
        </p:nvGraphicFramePr>
        <p:xfrm>
          <a:off x="5592763" y="2646363"/>
          <a:ext cx="251090" cy="222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8" imgW="681706" imgH="480401" progId="MS_ClipArt_Gallery.2">
                  <p:embed/>
                </p:oleObj>
              </mc:Choice>
              <mc:Fallback>
                <p:oleObj name="Clip" r:id="rId8" imgW="681706" imgH="480401" progId="MS_ClipArt_Gallery.2">
                  <p:embed/>
                  <p:pic>
                    <p:nvPicPr>
                      <p:cNvPr id="0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92763" y="2646363"/>
                        <a:ext cx="251090" cy="222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88" name="Line 30"/>
          <p:cNvSpPr>
            <a:spLocks noChangeShapeType="1"/>
          </p:cNvSpPr>
          <p:nvPr/>
        </p:nvSpPr>
        <p:spPr bwMode="auto">
          <a:xfrm flipV="1">
            <a:off x="5549768" y="2795589"/>
            <a:ext cx="103188" cy="31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589" name="Group 31"/>
          <p:cNvGrpSpPr>
            <a:grpSpLocks/>
          </p:cNvGrpSpPr>
          <p:nvPr/>
        </p:nvGrpSpPr>
        <p:grpSpPr bwMode="auto">
          <a:xfrm>
            <a:off x="5522252" y="2249489"/>
            <a:ext cx="63632" cy="257175"/>
            <a:chOff x="3842" y="406"/>
            <a:chExt cx="51" cy="167"/>
          </a:xfrm>
        </p:grpSpPr>
        <p:sp>
          <p:nvSpPr>
            <p:cNvPr id="24814" name="Oval 32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15" name="Oval 33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16" name="Oval 34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4590" name="Group 35"/>
          <p:cNvGrpSpPr>
            <a:grpSpLocks/>
          </p:cNvGrpSpPr>
          <p:nvPr/>
        </p:nvGrpSpPr>
        <p:grpSpPr bwMode="auto">
          <a:xfrm>
            <a:off x="5945321" y="2852738"/>
            <a:ext cx="187457" cy="474662"/>
            <a:chOff x="4180" y="783"/>
            <a:chExt cx="150" cy="307"/>
          </a:xfrm>
        </p:grpSpPr>
        <p:sp>
          <p:nvSpPr>
            <p:cNvPr id="24806" name="AutoShape 36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07" name="Rectangle 37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08" name="Rectangle 38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09" name="AutoShape 39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10" name="Line 40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811" name="Line 41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812" name="Rectangle 42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13" name="Rectangle 43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4591" name="Group 44"/>
          <p:cNvGrpSpPr>
            <a:grpSpLocks/>
          </p:cNvGrpSpPr>
          <p:nvPr/>
        </p:nvGrpSpPr>
        <p:grpSpPr bwMode="auto">
          <a:xfrm rot="16200000">
            <a:off x="6215063" y="2981987"/>
            <a:ext cx="96838" cy="209815"/>
            <a:chOff x="3842" y="406"/>
            <a:chExt cx="51" cy="167"/>
          </a:xfrm>
        </p:grpSpPr>
        <p:sp>
          <p:nvSpPr>
            <p:cNvPr id="24803" name="Oval 45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04" name="Oval 46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05" name="Oval 47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4592" name="Line 48"/>
          <p:cNvSpPr>
            <a:spLocks noChangeShapeType="1"/>
          </p:cNvSpPr>
          <p:nvPr/>
        </p:nvSpPr>
        <p:spPr bwMode="auto">
          <a:xfrm>
            <a:off x="6069145" y="2743200"/>
            <a:ext cx="445426" cy="15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3" name="Line 49"/>
          <p:cNvSpPr>
            <a:spLocks noChangeShapeType="1"/>
          </p:cNvSpPr>
          <p:nvPr/>
        </p:nvSpPr>
        <p:spPr bwMode="auto">
          <a:xfrm>
            <a:off x="6070865" y="2738438"/>
            <a:ext cx="1720" cy="1143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4" name="Line 50"/>
          <p:cNvSpPr>
            <a:spLocks noChangeShapeType="1"/>
          </p:cNvSpPr>
          <p:nvPr/>
        </p:nvSpPr>
        <p:spPr bwMode="auto">
          <a:xfrm>
            <a:off x="6516292" y="2736851"/>
            <a:ext cx="1719" cy="1000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5" name="Line 51"/>
          <p:cNvSpPr>
            <a:spLocks noChangeShapeType="1"/>
          </p:cNvSpPr>
          <p:nvPr/>
        </p:nvSpPr>
        <p:spPr bwMode="auto">
          <a:xfrm>
            <a:off x="5799138" y="2095500"/>
            <a:ext cx="259689" cy="3175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6" name="Line 52"/>
          <p:cNvSpPr>
            <a:spLocks noChangeShapeType="1"/>
          </p:cNvSpPr>
          <p:nvPr/>
        </p:nvSpPr>
        <p:spPr bwMode="auto">
          <a:xfrm flipV="1">
            <a:off x="5809456" y="2438400"/>
            <a:ext cx="249370" cy="3952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7" name="Line 53"/>
          <p:cNvSpPr>
            <a:spLocks noChangeShapeType="1"/>
          </p:cNvSpPr>
          <p:nvPr/>
        </p:nvSpPr>
        <p:spPr bwMode="auto">
          <a:xfrm flipV="1">
            <a:off x="6284119" y="2541588"/>
            <a:ext cx="1720" cy="1952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598" name="Group 54"/>
          <p:cNvGrpSpPr>
            <a:grpSpLocks/>
          </p:cNvGrpSpPr>
          <p:nvPr/>
        </p:nvGrpSpPr>
        <p:grpSpPr bwMode="auto">
          <a:xfrm>
            <a:off x="6390746" y="2827339"/>
            <a:ext cx="189177" cy="473075"/>
            <a:chOff x="4180" y="783"/>
            <a:chExt cx="150" cy="307"/>
          </a:xfrm>
        </p:grpSpPr>
        <p:sp>
          <p:nvSpPr>
            <p:cNvPr id="24795" name="AutoShape 55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96" name="Rectangle 56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97" name="Rectangle 57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98" name="AutoShape 58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99" name="Line 59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800" name="Line 60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801" name="Rectangle 61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802" name="Rectangle 62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aphicFrame>
        <p:nvGraphicFramePr>
          <p:cNvPr id="24599" name="Object 64"/>
          <p:cNvGraphicFramePr>
            <a:graphicFrameLocks noChangeAspect="1"/>
          </p:cNvGraphicFramePr>
          <p:nvPr/>
        </p:nvGraphicFramePr>
        <p:xfrm>
          <a:off x="5530850" y="3570289"/>
          <a:ext cx="374915" cy="396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9" imgW="1307263" imgH="1084139" progId="MS_ClipArt_Gallery.2">
                  <p:embed/>
                </p:oleObj>
              </mc:Choice>
              <mc:Fallback>
                <p:oleObj name="Clip" r:id="rId9" imgW="1307263" imgH="1084139" progId="MS_ClipArt_Gallery.2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30850" y="3570289"/>
                        <a:ext cx="374915" cy="396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600" name="Line 65"/>
          <p:cNvSpPr>
            <a:spLocks noChangeShapeType="1"/>
          </p:cNvSpPr>
          <p:nvPr/>
        </p:nvSpPr>
        <p:spPr bwMode="auto">
          <a:xfrm flipV="1">
            <a:off x="5897167" y="3865564"/>
            <a:ext cx="65352" cy="793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601" name="Object 66"/>
          <p:cNvGraphicFramePr>
            <a:graphicFrameLocks noChangeAspect="1"/>
          </p:cNvGraphicFramePr>
          <p:nvPr/>
        </p:nvGraphicFramePr>
        <p:xfrm>
          <a:off x="5530850" y="4283076"/>
          <a:ext cx="374915" cy="396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0" imgW="1307263" imgH="1084139" progId="MS_ClipArt_Gallery.2">
                  <p:embed/>
                </p:oleObj>
              </mc:Choice>
              <mc:Fallback>
                <p:oleObj name="Clip" r:id="rId10" imgW="1307263" imgH="1084139" progId="MS_ClipArt_Gallery.2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30850" y="4283076"/>
                        <a:ext cx="374915" cy="396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602" name="Line 67"/>
          <p:cNvSpPr>
            <a:spLocks noChangeShapeType="1"/>
          </p:cNvSpPr>
          <p:nvPr/>
        </p:nvSpPr>
        <p:spPr bwMode="auto">
          <a:xfrm flipV="1">
            <a:off x="5897167" y="4584701"/>
            <a:ext cx="65352" cy="31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603" name="Group 68"/>
          <p:cNvGrpSpPr>
            <a:grpSpLocks/>
          </p:cNvGrpSpPr>
          <p:nvPr/>
        </p:nvGrpSpPr>
        <p:grpSpPr bwMode="auto">
          <a:xfrm>
            <a:off x="5642638" y="3979863"/>
            <a:ext cx="65352" cy="266700"/>
            <a:chOff x="3842" y="406"/>
            <a:chExt cx="51" cy="167"/>
          </a:xfrm>
        </p:grpSpPr>
        <p:sp>
          <p:nvSpPr>
            <p:cNvPr id="24792" name="Oval 69"/>
            <p:cNvSpPr>
              <a:spLocks noChangeArrowheads="1"/>
            </p:cNvSpPr>
            <p:nvPr/>
          </p:nvSpPr>
          <p:spPr bwMode="auto">
            <a:xfrm>
              <a:off x="3842" y="40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93" name="Oval 70"/>
            <p:cNvSpPr>
              <a:spLocks noChangeArrowheads="1"/>
            </p:cNvSpPr>
            <p:nvPr/>
          </p:nvSpPr>
          <p:spPr bwMode="auto">
            <a:xfrm>
              <a:off x="3844" y="46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94" name="Oval 71"/>
            <p:cNvSpPr>
              <a:spLocks noChangeArrowheads="1"/>
            </p:cNvSpPr>
            <p:nvPr/>
          </p:nvSpPr>
          <p:spPr bwMode="auto">
            <a:xfrm>
              <a:off x="3846" y="526"/>
              <a:ext cx="47" cy="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4604" name="Line 72"/>
          <p:cNvSpPr>
            <a:spLocks noChangeShapeType="1"/>
          </p:cNvSpPr>
          <p:nvPr/>
        </p:nvSpPr>
        <p:spPr bwMode="auto">
          <a:xfrm>
            <a:off x="5955639" y="3862389"/>
            <a:ext cx="0" cy="7207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605" name="Object 73"/>
          <p:cNvGraphicFramePr>
            <a:graphicFrameLocks noChangeAspect="1"/>
          </p:cNvGraphicFramePr>
          <p:nvPr/>
        </p:nvGraphicFramePr>
        <p:xfrm>
          <a:off x="6311636" y="4781551"/>
          <a:ext cx="374915" cy="396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1" imgW="1307263" imgH="1084139" progId="MS_ClipArt_Gallery.2">
                  <p:embed/>
                </p:oleObj>
              </mc:Choice>
              <mc:Fallback>
                <p:oleObj name="Clip" r:id="rId11" imgW="1307263" imgH="1084139" progId="MS_ClipArt_Gallery.2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11636" y="4781551"/>
                        <a:ext cx="374915" cy="396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606" name="Object 74"/>
          <p:cNvGraphicFramePr>
            <a:graphicFrameLocks noChangeAspect="1"/>
          </p:cNvGraphicFramePr>
          <p:nvPr/>
        </p:nvGraphicFramePr>
        <p:xfrm>
          <a:off x="5759584" y="4767264"/>
          <a:ext cx="373194" cy="396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2" imgW="1307263" imgH="1084139" progId="MS_ClipArt_Gallery.2">
                  <p:embed/>
                </p:oleObj>
              </mc:Choice>
              <mc:Fallback>
                <p:oleObj name="Clip" r:id="rId12" imgW="1307263" imgH="1084139" progId="MS_ClipArt_Gallery.2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59584" y="4767264"/>
                        <a:ext cx="373194" cy="396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607" name="Line 78"/>
          <p:cNvSpPr>
            <a:spLocks noChangeShapeType="1"/>
          </p:cNvSpPr>
          <p:nvPr/>
        </p:nvSpPr>
        <p:spPr bwMode="auto">
          <a:xfrm rot="16200000">
            <a:off x="6503856" y="4752976"/>
            <a:ext cx="7302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8" name="Line 79"/>
          <p:cNvSpPr>
            <a:spLocks noChangeShapeType="1"/>
          </p:cNvSpPr>
          <p:nvPr/>
        </p:nvSpPr>
        <p:spPr bwMode="auto">
          <a:xfrm rot="5400000" flipH="1">
            <a:off x="5939896" y="4741863"/>
            <a:ext cx="762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Line 80"/>
          <p:cNvSpPr>
            <a:spLocks noChangeShapeType="1"/>
          </p:cNvSpPr>
          <p:nvPr/>
        </p:nvSpPr>
        <p:spPr bwMode="auto">
          <a:xfrm rot="16200000" flipV="1">
            <a:off x="6261762" y="4428067"/>
            <a:ext cx="0" cy="56409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0" name="Line 81"/>
          <p:cNvSpPr>
            <a:spLocks noChangeShapeType="1"/>
          </p:cNvSpPr>
          <p:nvPr/>
        </p:nvSpPr>
        <p:spPr bwMode="auto">
          <a:xfrm>
            <a:off x="5953919" y="4256088"/>
            <a:ext cx="91150" cy="47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1" name="Line 82"/>
          <p:cNvSpPr>
            <a:spLocks noChangeShapeType="1"/>
          </p:cNvSpPr>
          <p:nvPr/>
        </p:nvSpPr>
        <p:spPr bwMode="auto">
          <a:xfrm>
            <a:off x="6502533" y="4316413"/>
            <a:ext cx="271727" cy="4635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2" name="Line 83"/>
          <p:cNvSpPr>
            <a:spLocks noChangeShapeType="1"/>
          </p:cNvSpPr>
          <p:nvPr/>
        </p:nvSpPr>
        <p:spPr bwMode="auto">
          <a:xfrm flipH="1">
            <a:off x="7216246" y="4313238"/>
            <a:ext cx="252810" cy="469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613" name="Object 84"/>
          <p:cNvGraphicFramePr>
            <a:graphicFrameLocks noChangeAspect="1"/>
          </p:cNvGraphicFramePr>
          <p:nvPr/>
        </p:nvGraphicFramePr>
        <p:xfrm>
          <a:off x="7376187" y="3775076"/>
          <a:ext cx="184017" cy="290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3" imgW="982811" imgH="1208363" progId="MS_ClipArt_Gallery.2">
                  <p:embed/>
                </p:oleObj>
              </mc:Choice>
              <mc:Fallback>
                <p:oleObj name="Clip" r:id="rId13" imgW="982811" imgH="1208363" progId="MS_ClipArt_Gallery.2">
                  <p:embed/>
                  <p:pic>
                    <p:nvPicPr>
                      <p:cNvPr id="0" name="Object 8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76187" y="3775076"/>
                        <a:ext cx="184017" cy="2905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614" name="Object 85"/>
          <p:cNvGraphicFramePr>
            <a:graphicFrameLocks noChangeAspect="1"/>
          </p:cNvGraphicFramePr>
          <p:nvPr/>
        </p:nvGraphicFramePr>
        <p:xfrm>
          <a:off x="6175773" y="3871914"/>
          <a:ext cx="182298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5" imgW="982811" imgH="1208363" progId="MS_ClipArt_Gallery.2">
                  <p:embed/>
                </p:oleObj>
              </mc:Choice>
              <mc:Fallback>
                <p:oleObj name="Clip" r:id="rId15" imgW="982811" imgH="1208363" progId="MS_ClipArt_Gallery.2">
                  <p:embed/>
                  <p:pic>
                    <p:nvPicPr>
                      <p:cNvPr id="0" name="Object 8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5773" y="3871914"/>
                        <a:ext cx="182298" cy="288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615" name="Freeform 86"/>
          <p:cNvSpPr>
            <a:spLocks/>
          </p:cNvSpPr>
          <p:nvPr/>
        </p:nvSpPr>
        <p:spPr bwMode="auto">
          <a:xfrm>
            <a:off x="6248003" y="3602038"/>
            <a:ext cx="1217613" cy="365125"/>
          </a:xfrm>
          <a:custGeom>
            <a:avLst/>
            <a:gdLst>
              <a:gd name="T0" fmla="*/ 0 w 972"/>
              <a:gd name="T1" fmla="*/ 2147483647 h 228"/>
              <a:gd name="T2" fmla="*/ 2147483647 w 972"/>
              <a:gd name="T3" fmla="*/ 2147483647 h 228"/>
              <a:gd name="T4" fmla="*/ 2147483647 w 972"/>
              <a:gd name="T5" fmla="*/ 2147483647 h 2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72" h="228">
                <a:moveTo>
                  <a:pt x="0" y="228"/>
                </a:moveTo>
                <a:cubicBezTo>
                  <a:pt x="135" y="123"/>
                  <a:pt x="270" y="18"/>
                  <a:pt x="432" y="9"/>
                </a:cubicBezTo>
                <a:cubicBezTo>
                  <a:pt x="594" y="0"/>
                  <a:pt x="783" y="85"/>
                  <a:pt x="972" y="171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4616" name="Object 88"/>
          <p:cNvGraphicFramePr>
            <a:graphicFrameLocks noChangeAspect="1"/>
          </p:cNvGraphicFramePr>
          <p:nvPr/>
        </p:nvGraphicFramePr>
        <p:xfrm>
          <a:off x="6488775" y="5308600"/>
          <a:ext cx="340519" cy="452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6" imgW="826829" imgH="840406" progId="MS_ClipArt_Gallery.2">
                  <p:embed/>
                </p:oleObj>
              </mc:Choice>
              <mc:Fallback>
                <p:oleObj name="Clip" r:id="rId16" imgW="826829" imgH="840406" progId="MS_ClipArt_Gallery.2">
                  <p:embed/>
                  <p:pic>
                    <p:nvPicPr>
                      <p:cNvPr id="0" name="Object 8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88775" y="5308600"/>
                        <a:ext cx="340519" cy="452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0000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617" name="Object 89"/>
          <p:cNvGraphicFramePr>
            <a:graphicFrameLocks noChangeAspect="1"/>
          </p:cNvGraphicFramePr>
          <p:nvPr/>
        </p:nvGraphicFramePr>
        <p:xfrm>
          <a:off x="6542087" y="5443539"/>
          <a:ext cx="311283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18" imgW="1268295" imgH="1199426" progId="MS_ClipArt_Gallery.2">
                  <p:embed/>
                </p:oleObj>
              </mc:Choice>
              <mc:Fallback>
                <p:oleObj name="Clip" r:id="rId18" imgW="1268295" imgH="1199426" progId="MS_ClipArt_Gallery.2">
                  <p:embed/>
                  <p:pic>
                    <p:nvPicPr>
                      <p:cNvPr id="0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42087" y="5443539"/>
                        <a:ext cx="311283" cy="377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4618" name="Group 90"/>
          <p:cNvGrpSpPr>
            <a:grpSpLocks/>
          </p:cNvGrpSpPr>
          <p:nvPr/>
        </p:nvGrpSpPr>
        <p:grpSpPr bwMode="auto">
          <a:xfrm>
            <a:off x="7187010" y="5346701"/>
            <a:ext cx="364596" cy="512763"/>
            <a:chOff x="2870" y="1518"/>
            <a:chExt cx="292" cy="320"/>
          </a:xfrm>
        </p:grpSpPr>
        <p:graphicFrame>
          <p:nvGraphicFramePr>
            <p:cNvPr id="24790" name="Object 91"/>
            <p:cNvGraphicFramePr>
              <a:graphicFrameLocks noChangeAspect="1"/>
            </p:cNvGraphicFramePr>
            <p:nvPr/>
          </p:nvGraphicFramePr>
          <p:xfrm>
            <a:off x="2870" y="1518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0" imgW="826829" imgH="840406" progId="MS_ClipArt_Gallery.2">
                    <p:embed/>
                  </p:oleObj>
                </mc:Choice>
                <mc:Fallback>
                  <p:oleObj name="Clip" r:id="rId20" imgW="826829" imgH="840406" progId="MS_ClipArt_Gallery.2">
                    <p:embed/>
                    <p:pic>
                      <p:nvPicPr>
                        <p:cNvPr id="0" name="Object 9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70" y="1518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4791" name="Object 92"/>
            <p:cNvGraphicFramePr>
              <a:graphicFrameLocks noChangeAspect="1"/>
            </p:cNvGraphicFramePr>
            <p:nvPr/>
          </p:nvGraphicFramePr>
          <p:xfrm>
            <a:off x="2913" y="1602"/>
            <a:ext cx="249" cy="2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1" imgW="1268295" imgH="1199426" progId="MS_ClipArt_Gallery.2">
                    <p:embed/>
                  </p:oleObj>
                </mc:Choice>
                <mc:Fallback>
                  <p:oleObj name="Clip" r:id="rId21" imgW="1268295" imgH="1199426" progId="MS_ClipArt_Gallery.2">
                    <p:embed/>
                    <p:pic>
                      <p:nvPicPr>
                        <p:cNvPr id="0" name="Object 9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13" y="1602"/>
                          <a:ext cx="249" cy="2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24619" name="Group 93"/>
          <p:cNvGrpSpPr>
            <a:grpSpLocks/>
          </p:cNvGrpSpPr>
          <p:nvPr/>
        </p:nvGrpSpPr>
        <p:grpSpPr bwMode="auto">
          <a:xfrm>
            <a:off x="6813815" y="5005389"/>
            <a:ext cx="340519" cy="452437"/>
            <a:chOff x="4733" y="2082"/>
            <a:chExt cx="272" cy="282"/>
          </a:xfrm>
        </p:grpSpPr>
        <p:graphicFrame>
          <p:nvGraphicFramePr>
            <p:cNvPr id="24788" name="Object 94"/>
            <p:cNvGraphicFramePr>
              <a:graphicFrameLocks noChangeAspect="1"/>
            </p:cNvGraphicFramePr>
            <p:nvPr/>
          </p:nvGraphicFramePr>
          <p:xfrm>
            <a:off x="4733" y="2082"/>
            <a:ext cx="272" cy="2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2" imgW="826829" imgH="840406" progId="MS_ClipArt_Gallery.2">
                    <p:embed/>
                  </p:oleObj>
                </mc:Choice>
                <mc:Fallback>
                  <p:oleObj name="Clip" r:id="rId22" imgW="826829" imgH="840406" progId="MS_ClipArt_Gallery.2">
                    <p:embed/>
                    <p:pic>
                      <p:nvPicPr>
                        <p:cNvPr id="0" name="Object 9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33" y="2082"/>
                          <a:ext cx="272" cy="28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4789" name="Rectangle 95"/>
            <p:cNvSpPr>
              <a:spLocks noChangeArrowheads="1"/>
            </p:cNvSpPr>
            <p:nvPr/>
          </p:nvSpPr>
          <p:spPr bwMode="auto">
            <a:xfrm>
              <a:off x="4812" y="2181"/>
              <a:ext cx="192" cy="183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4620" name="Group 97"/>
          <p:cNvGrpSpPr>
            <a:grpSpLocks/>
          </p:cNvGrpSpPr>
          <p:nvPr/>
        </p:nvGrpSpPr>
        <p:grpSpPr bwMode="auto">
          <a:xfrm>
            <a:off x="7737344" y="4198939"/>
            <a:ext cx="187457" cy="490537"/>
            <a:chOff x="4180" y="783"/>
            <a:chExt cx="150" cy="307"/>
          </a:xfrm>
        </p:grpSpPr>
        <p:sp>
          <p:nvSpPr>
            <p:cNvPr id="24780" name="AutoShape 98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81" name="Rectangle 99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82" name="Rectangle 100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83" name="AutoShape 101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84" name="Line 102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85" name="Line 103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86" name="Rectangle 104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87" name="Rectangle 105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4621" name="Group 106"/>
          <p:cNvGrpSpPr>
            <a:grpSpLocks/>
          </p:cNvGrpSpPr>
          <p:nvPr/>
        </p:nvGrpSpPr>
        <p:grpSpPr bwMode="auto">
          <a:xfrm>
            <a:off x="7727024" y="4732339"/>
            <a:ext cx="185738" cy="490537"/>
            <a:chOff x="4180" y="783"/>
            <a:chExt cx="150" cy="307"/>
          </a:xfrm>
        </p:grpSpPr>
        <p:sp>
          <p:nvSpPr>
            <p:cNvPr id="24772" name="AutoShape 107"/>
            <p:cNvSpPr>
              <a:spLocks noChangeArrowheads="1"/>
            </p:cNvSpPr>
            <p:nvPr/>
          </p:nvSpPr>
          <p:spPr bwMode="auto">
            <a:xfrm>
              <a:off x="4180" y="1019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73" name="Rectangle 108"/>
            <p:cNvSpPr>
              <a:spLocks noChangeArrowheads="1"/>
            </p:cNvSpPr>
            <p:nvPr/>
          </p:nvSpPr>
          <p:spPr bwMode="auto">
            <a:xfrm>
              <a:off x="4256" y="785"/>
              <a:ext cx="69" cy="236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74" name="Rectangle 109"/>
            <p:cNvSpPr>
              <a:spLocks noChangeArrowheads="1"/>
            </p:cNvSpPr>
            <p:nvPr/>
          </p:nvSpPr>
          <p:spPr bwMode="auto">
            <a:xfrm>
              <a:off x="4181" y="852"/>
              <a:ext cx="95" cy="236"/>
            </a:xfrm>
            <a:prstGeom prst="rect">
              <a:avLst/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75" name="AutoShape 110"/>
            <p:cNvSpPr>
              <a:spLocks noChangeArrowheads="1"/>
            </p:cNvSpPr>
            <p:nvPr/>
          </p:nvSpPr>
          <p:spPr bwMode="auto">
            <a:xfrm>
              <a:off x="4180" y="783"/>
              <a:ext cx="150" cy="71"/>
            </a:xfrm>
            <a:prstGeom prst="parallelogram">
              <a:avLst>
                <a:gd name="adj" fmla="val 81387"/>
              </a:avLst>
            </a:prstGeom>
            <a:solidFill>
              <a:srgbClr val="33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76" name="Line 111"/>
            <p:cNvSpPr>
              <a:spLocks noChangeShapeType="1"/>
            </p:cNvSpPr>
            <p:nvPr/>
          </p:nvSpPr>
          <p:spPr bwMode="auto">
            <a:xfrm>
              <a:off x="4330" y="788"/>
              <a:ext cx="0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77" name="Line 112"/>
            <p:cNvSpPr>
              <a:spLocks noChangeShapeType="1"/>
            </p:cNvSpPr>
            <p:nvPr/>
          </p:nvSpPr>
          <p:spPr bwMode="auto">
            <a:xfrm flipH="1">
              <a:off x="4276" y="1019"/>
              <a:ext cx="54" cy="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78" name="Rectangle 113"/>
            <p:cNvSpPr>
              <a:spLocks noChangeArrowheads="1"/>
            </p:cNvSpPr>
            <p:nvPr/>
          </p:nvSpPr>
          <p:spPr bwMode="auto">
            <a:xfrm>
              <a:off x="4193" y="883"/>
              <a:ext cx="63" cy="13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79" name="Rectangle 114"/>
            <p:cNvSpPr>
              <a:spLocks noChangeArrowheads="1"/>
            </p:cNvSpPr>
            <p:nvPr/>
          </p:nvSpPr>
          <p:spPr bwMode="auto">
            <a:xfrm>
              <a:off x="4202" y="924"/>
              <a:ext cx="48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4622" name="Line 115"/>
          <p:cNvSpPr>
            <a:spLocks noChangeShapeType="1"/>
          </p:cNvSpPr>
          <p:nvPr/>
        </p:nvSpPr>
        <p:spPr bwMode="auto">
          <a:xfrm rot="5400000" flipH="1">
            <a:off x="7298400" y="4646613"/>
            <a:ext cx="73342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3" name="Line 116"/>
          <p:cNvSpPr>
            <a:spLocks noChangeShapeType="1"/>
          </p:cNvSpPr>
          <p:nvPr/>
        </p:nvSpPr>
        <p:spPr bwMode="auto">
          <a:xfrm rot="16200000">
            <a:off x="7708107" y="4965304"/>
            <a:ext cx="0" cy="9286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4" name="Line 117"/>
          <p:cNvSpPr>
            <a:spLocks noChangeShapeType="1"/>
          </p:cNvSpPr>
          <p:nvPr/>
        </p:nvSpPr>
        <p:spPr bwMode="auto">
          <a:xfrm rot="16200000">
            <a:off x="7698648" y="4399823"/>
            <a:ext cx="0" cy="8083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5" name="Line 118"/>
          <p:cNvSpPr>
            <a:spLocks noChangeShapeType="1"/>
          </p:cNvSpPr>
          <p:nvPr/>
        </p:nvSpPr>
        <p:spPr bwMode="auto">
          <a:xfrm flipV="1">
            <a:off x="6512851" y="2155826"/>
            <a:ext cx="411030" cy="250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6" name="Line 119"/>
          <p:cNvSpPr>
            <a:spLocks noChangeShapeType="1"/>
          </p:cNvSpPr>
          <p:nvPr/>
        </p:nvSpPr>
        <p:spPr bwMode="auto">
          <a:xfrm>
            <a:off x="7352111" y="2136776"/>
            <a:ext cx="436827" cy="250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7" name="Line 120"/>
          <p:cNvSpPr>
            <a:spLocks noChangeShapeType="1"/>
          </p:cNvSpPr>
          <p:nvPr/>
        </p:nvSpPr>
        <p:spPr bwMode="auto">
          <a:xfrm flipH="1">
            <a:off x="7819894" y="2541589"/>
            <a:ext cx="216694" cy="8159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8" name="Line 121"/>
          <p:cNvSpPr>
            <a:spLocks noChangeShapeType="1"/>
          </p:cNvSpPr>
          <p:nvPr/>
        </p:nvSpPr>
        <p:spPr bwMode="auto">
          <a:xfrm>
            <a:off x="7126817" y="2273301"/>
            <a:ext cx="0" cy="5175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9" name="Line 122"/>
          <p:cNvSpPr>
            <a:spLocks noChangeShapeType="1"/>
          </p:cNvSpPr>
          <p:nvPr/>
        </p:nvSpPr>
        <p:spPr bwMode="auto">
          <a:xfrm>
            <a:off x="7149174" y="3049589"/>
            <a:ext cx="481542" cy="441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0" name="Line 123"/>
          <p:cNvSpPr>
            <a:spLocks noChangeShapeType="1"/>
          </p:cNvSpPr>
          <p:nvPr/>
        </p:nvSpPr>
        <p:spPr bwMode="auto">
          <a:xfrm flipH="1">
            <a:off x="7563644" y="3608388"/>
            <a:ext cx="240771" cy="431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1" name="Line 124"/>
          <p:cNvSpPr>
            <a:spLocks noChangeShapeType="1"/>
          </p:cNvSpPr>
          <p:nvPr/>
        </p:nvSpPr>
        <p:spPr bwMode="auto">
          <a:xfrm flipH="1">
            <a:off x="7360708" y="2503489"/>
            <a:ext cx="502179" cy="460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2" name="Line 125"/>
          <p:cNvSpPr>
            <a:spLocks noChangeShapeType="1"/>
          </p:cNvSpPr>
          <p:nvPr/>
        </p:nvSpPr>
        <p:spPr bwMode="auto">
          <a:xfrm flipH="1">
            <a:off x="7367587" y="1830389"/>
            <a:ext cx="316442" cy="3063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3" name="Line 126"/>
          <p:cNvSpPr>
            <a:spLocks noChangeShapeType="1"/>
          </p:cNvSpPr>
          <p:nvPr/>
        </p:nvSpPr>
        <p:spPr bwMode="auto">
          <a:xfrm flipH="1">
            <a:off x="8012510" y="2041526"/>
            <a:ext cx="182298" cy="2127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634" name="Group 127"/>
          <p:cNvGrpSpPr>
            <a:grpSpLocks/>
          </p:cNvGrpSpPr>
          <p:nvPr/>
        </p:nvGrpSpPr>
        <p:grpSpPr bwMode="auto">
          <a:xfrm>
            <a:off x="6045069" y="2273300"/>
            <a:ext cx="450585" cy="279400"/>
            <a:chOff x="3600" y="219"/>
            <a:chExt cx="360" cy="175"/>
          </a:xfrm>
        </p:grpSpPr>
        <p:sp>
          <p:nvSpPr>
            <p:cNvPr id="24759" name="Oval 128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60" name="Line 12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61" name="Line 13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62" name="Rectangle 131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24763" name="Oval 13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24764" name="Group 13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769" name="Line 13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70" name="Line 13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71" name="Line 13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765" name="Group 13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766" name="Line 13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67" name="Line 13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68" name="Line 14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4635" name="Group 141"/>
          <p:cNvGrpSpPr>
            <a:grpSpLocks/>
          </p:cNvGrpSpPr>
          <p:nvPr/>
        </p:nvGrpSpPr>
        <p:grpSpPr bwMode="auto">
          <a:xfrm>
            <a:off x="6901525" y="1998663"/>
            <a:ext cx="450585" cy="279400"/>
            <a:chOff x="3600" y="219"/>
            <a:chExt cx="360" cy="175"/>
          </a:xfrm>
        </p:grpSpPr>
        <p:sp>
          <p:nvSpPr>
            <p:cNvPr id="24746" name="Oval 142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47" name="Line 143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48" name="Line 144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49" name="Rectangle 145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24750" name="Oval 146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24751" name="Group 147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756" name="Line 14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57" name="Line 14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58" name="Line 15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752" name="Group 151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753" name="Line 15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54" name="Line 15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55" name="Line 15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4636" name="Group 155"/>
          <p:cNvGrpSpPr>
            <a:grpSpLocks/>
          </p:cNvGrpSpPr>
          <p:nvPr/>
        </p:nvGrpSpPr>
        <p:grpSpPr bwMode="auto">
          <a:xfrm>
            <a:off x="6917003" y="2786064"/>
            <a:ext cx="450585" cy="280987"/>
            <a:chOff x="3600" y="219"/>
            <a:chExt cx="360" cy="175"/>
          </a:xfrm>
        </p:grpSpPr>
        <p:sp>
          <p:nvSpPr>
            <p:cNvPr id="24733" name="Oval 15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34" name="Line 15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35" name="Line 15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36" name="Rectangle 15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24737" name="Oval 16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24738" name="Group 16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743" name="Line 16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44" name="Line 16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45" name="Line 16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739" name="Group 16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740" name="Line 16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41" name="Line 16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42" name="Line 16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4637" name="Group 169"/>
          <p:cNvGrpSpPr>
            <a:grpSpLocks/>
          </p:cNvGrpSpPr>
          <p:nvPr/>
        </p:nvGrpSpPr>
        <p:grpSpPr bwMode="auto">
          <a:xfrm>
            <a:off x="7788938" y="2247900"/>
            <a:ext cx="448865" cy="279400"/>
            <a:chOff x="3600" y="219"/>
            <a:chExt cx="360" cy="175"/>
          </a:xfrm>
        </p:grpSpPr>
        <p:sp>
          <p:nvSpPr>
            <p:cNvPr id="24720" name="Oval 170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21" name="Line 171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22" name="Line 172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23" name="Rectangle 173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24724" name="Oval 174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24725" name="Group 175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730" name="Line 17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31" name="Line 17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32" name="Line 17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726" name="Group 179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727" name="Line 18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28" name="Line 18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29" name="Line 18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4638" name="Group 183"/>
          <p:cNvGrpSpPr>
            <a:grpSpLocks/>
          </p:cNvGrpSpPr>
          <p:nvPr/>
        </p:nvGrpSpPr>
        <p:grpSpPr bwMode="auto">
          <a:xfrm>
            <a:off x="7615238" y="3324225"/>
            <a:ext cx="450585" cy="279400"/>
            <a:chOff x="3600" y="219"/>
            <a:chExt cx="360" cy="175"/>
          </a:xfrm>
        </p:grpSpPr>
        <p:sp>
          <p:nvSpPr>
            <p:cNvPr id="24707" name="Oval 184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708" name="Line 185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09" name="Line 186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10" name="Rectangle 187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24711" name="Oval 188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24712" name="Group 189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717" name="Line 19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18" name="Line 191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19" name="Line 19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713" name="Group 193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714" name="Line 19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15" name="Line 19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16" name="Line 19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4639" name="Group 197"/>
          <p:cNvGrpSpPr>
            <a:grpSpLocks/>
          </p:cNvGrpSpPr>
          <p:nvPr/>
        </p:nvGrpSpPr>
        <p:grpSpPr bwMode="auto">
          <a:xfrm>
            <a:off x="7314274" y="4024314"/>
            <a:ext cx="452305" cy="282575"/>
            <a:chOff x="3600" y="219"/>
            <a:chExt cx="360" cy="175"/>
          </a:xfrm>
        </p:grpSpPr>
        <p:sp>
          <p:nvSpPr>
            <p:cNvPr id="24694" name="Oval 198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695" name="Line 19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96" name="Line 20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97" name="Rectangle 201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24698" name="Oval 20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24699" name="Group 20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704" name="Line 20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05" name="Line 20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06" name="Line 20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700" name="Group 20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701" name="Line 20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02" name="Line 20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03" name="Line 21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4640" name="Group 211"/>
          <p:cNvGrpSpPr>
            <a:grpSpLocks/>
          </p:cNvGrpSpPr>
          <p:nvPr/>
        </p:nvGrpSpPr>
        <p:grpSpPr bwMode="auto">
          <a:xfrm>
            <a:off x="6767381" y="4611688"/>
            <a:ext cx="448865" cy="279400"/>
            <a:chOff x="3600" y="219"/>
            <a:chExt cx="360" cy="175"/>
          </a:xfrm>
        </p:grpSpPr>
        <p:sp>
          <p:nvSpPr>
            <p:cNvPr id="24681" name="Oval 212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682" name="Line 213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83" name="Line 214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84" name="Rectangle 215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24685" name="Oval 216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24686" name="Group 217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691" name="Line 21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92" name="Line 21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93" name="Line 22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687" name="Group 221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688" name="Line 22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89" name="Line 22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90" name="Line 22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4641" name="Group 225"/>
          <p:cNvGrpSpPr>
            <a:grpSpLocks/>
          </p:cNvGrpSpPr>
          <p:nvPr/>
        </p:nvGrpSpPr>
        <p:grpSpPr bwMode="auto">
          <a:xfrm>
            <a:off x="6045069" y="4160838"/>
            <a:ext cx="450585" cy="279400"/>
            <a:chOff x="3600" y="219"/>
            <a:chExt cx="360" cy="175"/>
          </a:xfrm>
        </p:grpSpPr>
        <p:sp>
          <p:nvSpPr>
            <p:cNvPr id="24668" name="Oval 226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669" name="Line 22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70" name="Line 22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71" name="Rectangle 229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noProof="1">
                <a:latin typeface="Times New Roman" pitchFamily="18" charset="0"/>
              </a:endParaRPr>
            </a:p>
          </p:txBody>
        </p:sp>
        <p:sp>
          <p:nvSpPr>
            <p:cNvPr id="24672" name="Oval 23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24673" name="Group 23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24678" name="Line 23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79" name="Line 23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80" name="Line 23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674" name="Group 23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24675" name="Line 236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76" name="Line 23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77" name="Line 238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4642" name="Line 239"/>
          <p:cNvSpPr>
            <a:spLocks noChangeShapeType="1"/>
          </p:cNvSpPr>
          <p:nvPr/>
        </p:nvSpPr>
        <p:spPr bwMode="auto">
          <a:xfrm>
            <a:off x="6270361" y="4430713"/>
            <a:ext cx="1720" cy="273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643" name="Group 248"/>
          <p:cNvGrpSpPr>
            <a:grpSpLocks/>
          </p:cNvGrpSpPr>
          <p:nvPr/>
        </p:nvGrpSpPr>
        <p:grpSpPr bwMode="auto">
          <a:xfrm>
            <a:off x="6132777" y="4889500"/>
            <a:ext cx="957925" cy="287338"/>
            <a:chOff x="3794" y="3080"/>
            <a:chExt cx="743" cy="181"/>
          </a:xfrm>
        </p:grpSpPr>
        <p:sp>
          <p:nvSpPr>
            <p:cNvPr id="24658" name="Oval 75"/>
            <p:cNvSpPr>
              <a:spLocks noChangeArrowheads="1"/>
            </p:cNvSpPr>
            <p:nvPr/>
          </p:nvSpPr>
          <p:spPr bwMode="auto">
            <a:xfrm rot="-5400000">
              <a:off x="3793" y="3084"/>
              <a:ext cx="47" cy="4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659" name="Oval 76"/>
            <p:cNvSpPr>
              <a:spLocks noChangeArrowheads="1"/>
            </p:cNvSpPr>
            <p:nvPr/>
          </p:nvSpPr>
          <p:spPr bwMode="auto">
            <a:xfrm rot="-5400000">
              <a:off x="3852" y="3082"/>
              <a:ext cx="48" cy="4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660" name="Oval 77"/>
            <p:cNvSpPr>
              <a:spLocks noChangeArrowheads="1"/>
            </p:cNvSpPr>
            <p:nvPr/>
          </p:nvSpPr>
          <p:spPr bwMode="auto">
            <a:xfrm rot="-5400000">
              <a:off x="3906" y="3086"/>
              <a:ext cx="47" cy="4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4661" name="Line 96"/>
            <p:cNvSpPr>
              <a:spLocks noChangeShapeType="1"/>
            </p:cNvSpPr>
            <p:nvPr/>
          </p:nvSpPr>
          <p:spPr bwMode="auto">
            <a:xfrm>
              <a:off x="4537" y="3080"/>
              <a:ext cx="0" cy="17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62" name="Freeform 240"/>
            <p:cNvSpPr>
              <a:spLocks/>
            </p:cNvSpPr>
            <p:nvPr/>
          </p:nvSpPr>
          <p:spPr bwMode="auto">
            <a:xfrm>
              <a:off x="4366" y="3174"/>
              <a:ext cx="41" cy="48"/>
            </a:xfrm>
            <a:custGeom>
              <a:avLst/>
              <a:gdLst>
                <a:gd name="T0" fmla="*/ 35 w 41"/>
                <a:gd name="T1" fmla="*/ 0 h 48"/>
                <a:gd name="T2" fmla="*/ 4 w 41"/>
                <a:gd name="T3" fmla="*/ 23 h 48"/>
                <a:gd name="T4" fmla="*/ 8 w 41"/>
                <a:gd name="T5" fmla="*/ 39 h 48"/>
                <a:gd name="T6" fmla="*/ 41 w 41"/>
                <a:gd name="T7" fmla="*/ 4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8">
                  <a:moveTo>
                    <a:pt x="35" y="0"/>
                  </a:moveTo>
                  <a:cubicBezTo>
                    <a:pt x="20" y="8"/>
                    <a:pt x="8" y="16"/>
                    <a:pt x="4" y="23"/>
                  </a:cubicBezTo>
                  <a:cubicBezTo>
                    <a:pt x="0" y="30"/>
                    <a:pt x="2" y="35"/>
                    <a:pt x="8" y="39"/>
                  </a:cubicBezTo>
                  <a:cubicBezTo>
                    <a:pt x="14" y="43"/>
                    <a:pt x="34" y="46"/>
                    <a:pt x="41" y="48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63" name="Freeform 242"/>
            <p:cNvSpPr>
              <a:spLocks/>
            </p:cNvSpPr>
            <p:nvPr/>
          </p:nvSpPr>
          <p:spPr bwMode="auto">
            <a:xfrm>
              <a:off x="4330" y="3158"/>
              <a:ext cx="58" cy="82"/>
            </a:xfrm>
            <a:custGeom>
              <a:avLst/>
              <a:gdLst>
                <a:gd name="T0" fmla="*/ 40 w 58"/>
                <a:gd name="T1" fmla="*/ 0 h 82"/>
                <a:gd name="T2" fmla="*/ 5 w 58"/>
                <a:gd name="T3" fmla="*/ 33 h 82"/>
                <a:gd name="T4" fmla="*/ 7 w 58"/>
                <a:gd name="T5" fmla="*/ 55 h 82"/>
                <a:gd name="T6" fmla="*/ 28 w 58"/>
                <a:gd name="T7" fmla="*/ 75 h 82"/>
                <a:gd name="T8" fmla="*/ 58 w 58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2">
                  <a:moveTo>
                    <a:pt x="40" y="0"/>
                  </a:moveTo>
                  <a:cubicBezTo>
                    <a:pt x="34" y="5"/>
                    <a:pt x="10" y="24"/>
                    <a:pt x="5" y="33"/>
                  </a:cubicBezTo>
                  <a:cubicBezTo>
                    <a:pt x="0" y="42"/>
                    <a:pt x="3" y="48"/>
                    <a:pt x="7" y="55"/>
                  </a:cubicBezTo>
                  <a:cubicBezTo>
                    <a:pt x="11" y="62"/>
                    <a:pt x="20" y="71"/>
                    <a:pt x="28" y="75"/>
                  </a:cubicBezTo>
                  <a:cubicBezTo>
                    <a:pt x="36" y="79"/>
                    <a:pt x="52" y="81"/>
                    <a:pt x="58" y="82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64" name="Freeform 244"/>
            <p:cNvSpPr>
              <a:spLocks/>
            </p:cNvSpPr>
            <p:nvPr/>
          </p:nvSpPr>
          <p:spPr bwMode="auto">
            <a:xfrm>
              <a:off x="4295" y="3148"/>
              <a:ext cx="73" cy="113"/>
            </a:xfrm>
            <a:custGeom>
              <a:avLst/>
              <a:gdLst>
                <a:gd name="T0" fmla="*/ 46 w 73"/>
                <a:gd name="T1" fmla="*/ 0 h 113"/>
                <a:gd name="T2" fmla="*/ 11 w 73"/>
                <a:gd name="T3" fmla="*/ 33 h 113"/>
                <a:gd name="T4" fmla="*/ 3 w 73"/>
                <a:gd name="T5" fmla="*/ 67 h 113"/>
                <a:gd name="T6" fmla="*/ 27 w 73"/>
                <a:gd name="T7" fmla="*/ 95 h 113"/>
                <a:gd name="T8" fmla="*/ 73 w 73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13">
                  <a:moveTo>
                    <a:pt x="46" y="0"/>
                  </a:moveTo>
                  <a:cubicBezTo>
                    <a:pt x="40" y="5"/>
                    <a:pt x="18" y="22"/>
                    <a:pt x="11" y="33"/>
                  </a:cubicBezTo>
                  <a:cubicBezTo>
                    <a:pt x="4" y="44"/>
                    <a:pt x="0" y="57"/>
                    <a:pt x="3" y="67"/>
                  </a:cubicBezTo>
                  <a:cubicBezTo>
                    <a:pt x="6" y="77"/>
                    <a:pt x="15" y="87"/>
                    <a:pt x="27" y="95"/>
                  </a:cubicBezTo>
                  <a:cubicBezTo>
                    <a:pt x="39" y="103"/>
                    <a:pt x="64" y="109"/>
                    <a:pt x="73" y="113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65" name="Freeform 245"/>
            <p:cNvSpPr>
              <a:spLocks/>
            </p:cNvSpPr>
            <p:nvPr/>
          </p:nvSpPr>
          <p:spPr bwMode="auto">
            <a:xfrm flipH="1" flipV="1">
              <a:off x="4423" y="3165"/>
              <a:ext cx="41" cy="48"/>
            </a:xfrm>
            <a:custGeom>
              <a:avLst/>
              <a:gdLst>
                <a:gd name="T0" fmla="*/ 35 w 41"/>
                <a:gd name="T1" fmla="*/ 0 h 48"/>
                <a:gd name="T2" fmla="*/ 4 w 41"/>
                <a:gd name="T3" fmla="*/ 23 h 48"/>
                <a:gd name="T4" fmla="*/ 8 w 41"/>
                <a:gd name="T5" fmla="*/ 39 h 48"/>
                <a:gd name="T6" fmla="*/ 41 w 41"/>
                <a:gd name="T7" fmla="*/ 4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8">
                  <a:moveTo>
                    <a:pt x="35" y="0"/>
                  </a:moveTo>
                  <a:cubicBezTo>
                    <a:pt x="20" y="8"/>
                    <a:pt x="8" y="16"/>
                    <a:pt x="4" y="23"/>
                  </a:cubicBezTo>
                  <a:cubicBezTo>
                    <a:pt x="0" y="30"/>
                    <a:pt x="2" y="35"/>
                    <a:pt x="8" y="39"/>
                  </a:cubicBezTo>
                  <a:cubicBezTo>
                    <a:pt x="14" y="43"/>
                    <a:pt x="34" y="46"/>
                    <a:pt x="41" y="48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66" name="Freeform 246"/>
            <p:cNvSpPr>
              <a:spLocks/>
            </p:cNvSpPr>
            <p:nvPr/>
          </p:nvSpPr>
          <p:spPr bwMode="auto">
            <a:xfrm flipH="1" flipV="1">
              <a:off x="4440" y="3149"/>
              <a:ext cx="58" cy="82"/>
            </a:xfrm>
            <a:custGeom>
              <a:avLst/>
              <a:gdLst>
                <a:gd name="T0" fmla="*/ 40 w 58"/>
                <a:gd name="T1" fmla="*/ 0 h 82"/>
                <a:gd name="T2" fmla="*/ 5 w 58"/>
                <a:gd name="T3" fmla="*/ 33 h 82"/>
                <a:gd name="T4" fmla="*/ 7 w 58"/>
                <a:gd name="T5" fmla="*/ 55 h 82"/>
                <a:gd name="T6" fmla="*/ 28 w 58"/>
                <a:gd name="T7" fmla="*/ 75 h 82"/>
                <a:gd name="T8" fmla="*/ 58 w 58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2">
                  <a:moveTo>
                    <a:pt x="40" y="0"/>
                  </a:moveTo>
                  <a:cubicBezTo>
                    <a:pt x="34" y="5"/>
                    <a:pt x="10" y="24"/>
                    <a:pt x="5" y="33"/>
                  </a:cubicBezTo>
                  <a:cubicBezTo>
                    <a:pt x="0" y="42"/>
                    <a:pt x="3" y="48"/>
                    <a:pt x="7" y="55"/>
                  </a:cubicBezTo>
                  <a:cubicBezTo>
                    <a:pt x="11" y="62"/>
                    <a:pt x="20" y="71"/>
                    <a:pt x="28" y="75"/>
                  </a:cubicBezTo>
                  <a:cubicBezTo>
                    <a:pt x="36" y="79"/>
                    <a:pt x="52" y="81"/>
                    <a:pt x="58" y="82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67" name="Freeform 247"/>
            <p:cNvSpPr>
              <a:spLocks/>
            </p:cNvSpPr>
            <p:nvPr/>
          </p:nvSpPr>
          <p:spPr bwMode="auto">
            <a:xfrm flipH="1" flipV="1">
              <a:off x="4454" y="3127"/>
              <a:ext cx="73" cy="113"/>
            </a:xfrm>
            <a:custGeom>
              <a:avLst/>
              <a:gdLst>
                <a:gd name="T0" fmla="*/ 46 w 73"/>
                <a:gd name="T1" fmla="*/ 0 h 113"/>
                <a:gd name="T2" fmla="*/ 11 w 73"/>
                <a:gd name="T3" fmla="*/ 33 h 113"/>
                <a:gd name="T4" fmla="*/ 3 w 73"/>
                <a:gd name="T5" fmla="*/ 67 h 113"/>
                <a:gd name="T6" fmla="*/ 27 w 73"/>
                <a:gd name="T7" fmla="*/ 95 h 113"/>
                <a:gd name="T8" fmla="*/ 73 w 73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13">
                  <a:moveTo>
                    <a:pt x="46" y="0"/>
                  </a:moveTo>
                  <a:cubicBezTo>
                    <a:pt x="40" y="5"/>
                    <a:pt x="18" y="22"/>
                    <a:pt x="11" y="33"/>
                  </a:cubicBezTo>
                  <a:cubicBezTo>
                    <a:pt x="4" y="44"/>
                    <a:pt x="0" y="57"/>
                    <a:pt x="3" y="67"/>
                  </a:cubicBezTo>
                  <a:cubicBezTo>
                    <a:pt x="6" y="77"/>
                    <a:pt x="15" y="87"/>
                    <a:pt x="27" y="95"/>
                  </a:cubicBezTo>
                  <a:cubicBezTo>
                    <a:pt x="39" y="103"/>
                    <a:pt x="64" y="109"/>
                    <a:pt x="73" y="113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4644" name="Group 260"/>
          <p:cNvGrpSpPr>
            <a:grpSpLocks/>
          </p:cNvGrpSpPr>
          <p:nvPr/>
        </p:nvGrpSpPr>
        <p:grpSpPr bwMode="auto">
          <a:xfrm>
            <a:off x="7173252" y="5316539"/>
            <a:ext cx="299244" cy="212725"/>
            <a:chOff x="3479" y="3685"/>
            <a:chExt cx="232" cy="134"/>
          </a:xfrm>
        </p:grpSpPr>
        <p:sp>
          <p:nvSpPr>
            <p:cNvPr id="24652" name="Freeform 254"/>
            <p:cNvSpPr>
              <a:spLocks/>
            </p:cNvSpPr>
            <p:nvPr/>
          </p:nvSpPr>
          <p:spPr bwMode="auto">
            <a:xfrm>
              <a:off x="3550" y="3732"/>
              <a:ext cx="41" cy="48"/>
            </a:xfrm>
            <a:custGeom>
              <a:avLst/>
              <a:gdLst>
                <a:gd name="T0" fmla="*/ 35 w 41"/>
                <a:gd name="T1" fmla="*/ 0 h 48"/>
                <a:gd name="T2" fmla="*/ 4 w 41"/>
                <a:gd name="T3" fmla="*/ 23 h 48"/>
                <a:gd name="T4" fmla="*/ 8 w 41"/>
                <a:gd name="T5" fmla="*/ 39 h 48"/>
                <a:gd name="T6" fmla="*/ 41 w 41"/>
                <a:gd name="T7" fmla="*/ 4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8">
                  <a:moveTo>
                    <a:pt x="35" y="0"/>
                  </a:moveTo>
                  <a:cubicBezTo>
                    <a:pt x="20" y="8"/>
                    <a:pt x="8" y="16"/>
                    <a:pt x="4" y="23"/>
                  </a:cubicBezTo>
                  <a:cubicBezTo>
                    <a:pt x="0" y="30"/>
                    <a:pt x="2" y="35"/>
                    <a:pt x="8" y="39"/>
                  </a:cubicBezTo>
                  <a:cubicBezTo>
                    <a:pt x="14" y="43"/>
                    <a:pt x="34" y="46"/>
                    <a:pt x="41" y="48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53" name="Freeform 255"/>
            <p:cNvSpPr>
              <a:spLocks/>
            </p:cNvSpPr>
            <p:nvPr/>
          </p:nvSpPr>
          <p:spPr bwMode="auto">
            <a:xfrm>
              <a:off x="3514" y="3716"/>
              <a:ext cx="58" cy="82"/>
            </a:xfrm>
            <a:custGeom>
              <a:avLst/>
              <a:gdLst>
                <a:gd name="T0" fmla="*/ 40 w 58"/>
                <a:gd name="T1" fmla="*/ 0 h 82"/>
                <a:gd name="T2" fmla="*/ 5 w 58"/>
                <a:gd name="T3" fmla="*/ 33 h 82"/>
                <a:gd name="T4" fmla="*/ 7 w 58"/>
                <a:gd name="T5" fmla="*/ 55 h 82"/>
                <a:gd name="T6" fmla="*/ 28 w 58"/>
                <a:gd name="T7" fmla="*/ 75 h 82"/>
                <a:gd name="T8" fmla="*/ 58 w 58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2">
                  <a:moveTo>
                    <a:pt x="40" y="0"/>
                  </a:moveTo>
                  <a:cubicBezTo>
                    <a:pt x="34" y="5"/>
                    <a:pt x="10" y="24"/>
                    <a:pt x="5" y="33"/>
                  </a:cubicBezTo>
                  <a:cubicBezTo>
                    <a:pt x="0" y="42"/>
                    <a:pt x="3" y="48"/>
                    <a:pt x="7" y="55"/>
                  </a:cubicBezTo>
                  <a:cubicBezTo>
                    <a:pt x="11" y="62"/>
                    <a:pt x="20" y="71"/>
                    <a:pt x="28" y="75"/>
                  </a:cubicBezTo>
                  <a:cubicBezTo>
                    <a:pt x="36" y="79"/>
                    <a:pt x="52" y="81"/>
                    <a:pt x="58" y="82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54" name="Freeform 256"/>
            <p:cNvSpPr>
              <a:spLocks/>
            </p:cNvSpPr>
            <p:nvPr/>
          </p:nvSpPr>
          <p:spPr bwMode="auto">
            <a:xfrm>
              <a:off x="3479" y="3706"/>
              <a:ext cx="73" cy="113"/>
            </a:xfrm>
            <a:custGeom>
              <a:avLst/>
              <a:gdLst>
                <a:gd name="T0" fmla="*/ 46 w 73"/>
                <a:gd name="T1" fmla="*/ 0 h 113"/>
                <a:gd name="T2" fmla="*/ 11 w 73"/>
                <a:gd name="T3" fmla="*/ 33 h 113"/>
                <a:gd name="T4" fmla="*/ 3 w 73"/>
                <a:gd name="T5" fmla="*/ 67 h 113"/>
                <a:gd name="T6" fmla="*/ 27 w 73"/>
                <a:gd name="T7" fmla="*/ 95 h 113"/>
                <a:gd name="T8" fmla="*/ 73 w 73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13">
                  <a:moveTo>
                    <a:pt x="46" y="0"/>
                  </a:moveTo>
                  <a:cubicBezTo>
                    <a:pt x="40" y="5"/>
                    <a:pt x="18" y="22"/>
                    <a:pt x="11" y="33"/>
                  </a:cubicBezTo>
                  <a:cubicBezTo>
                    <a:pt x="4" y="44"/>
                    <a:pt x="0" y="57"/>
                    <a:pt x="3" y="67"/>
                  </a:cubicBezTo>
                  <a:cubicBezTo>
                    <a:pt x="6" y="77"/>
                    <a:pt x="15" y="87"/>
                    <a:pt x="27" y="95"/>
                  </a:cubicBezTo>
                  <a:cubicBezTo>
                    <a:pt x="39" y="103"/>
                    <a:pt x="64" y="109"/>
                    <a:pt x="73" y="113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55" name="Freeform 257"/>
            <p:cNvSpPr>
              <a:spLocks/>
            </p:cNvSpPr>
            <p:nvPr/>
          </p:nvSpPr>
          <p:spPr bwMode="auto">
            <a:xfrm flipH="1" flipV="1">
              <a:off x="3607" y="3723"/>
              <a:ext cx="41" cy="48"/>
            </a:xfrm>
            <a:custGeom>
              <a:avLst/>
              <a:gdLst>
                <a:gd name="T0" fmla="*/ 35 w 41"/>
                <a:gd name="T1" fmla="*/ 0 h 48"/>
                <a:gd name="T2" fmla="*/ 4 w 41"/>
                <a:gd name="T3" fmla="*/ 23 h 48"/>
                <a:gd name="T4" fmla="*/ 8 w 41"/>
                <a:gd name="T5" fmla="*/ 39 h 48"/>
                <a:gd name="T6" fmla="*/ 41 w 41"/>
                <a:gd name="T7" fmla="*/ 4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8">
                  <a:moveTo>
                    <a:pt x="35" y="0"/>
                  </a:moveTo>
                  <a:cubicBezTo>
                    <a:pt x="20" y="8"/>
                    <a:pt x="8" y="16"/>
                    <a:pt x="4" y="23"/>
                  </a:cubicBezTo>
                  <a:cubicBezTo>
                    <a:pt x="0" y="30"/>
                    <a:pt x="2" y="35"/>
                    <a:pt x="8" y="39"/>
                  </a:cubicBezTo>
                  <a:cubicBezTo>
                    <a:pt x="14" y="43"/>
                    <a:pt x="34" y="46"/>
                    <a:pt x="41" y="48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56" name="Freeform 258"/>
            <p:cNvSpPr>
              <a:spLocks/>
            </p:cNvSpPr>
            <p:nvPr/>
          </p:nvSpPr>
          <p:spPr bwMode="auto">
            <a:xfrm flipH="1" flipV="1">
              <a:off x="3624" y="3707"/>
              <a:ext cx="58" cy="82"/>
            </a:xfrm>
            <a:custGeom>
              <a:avLst/>
              <a:gdLst>
                <a:gd name="T0" fmla="*/ 40 w 58"/>
                <a:gd name="T1" fmla="*/ 0 h 82"/>
                <a:gd name="T2" fmla="*/ 5 w 58"/>
                <a:gd name="T3" fmla="*/ 33 h 82"/>
                <a:gd name="T4" fmla="*/ 7 w 58"/>
                <a:gd name="T5" fmla="*/ 55 h 82"/>
                <a:gd name="T6" fmla="*/ 28 w 58"/>
                <a:gd name="T7" fmla="*/ 75 h 82"/>
                <a:gd name="T8" fmla="*/ 58 w 58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2">
                  <a:moveTo>
                    <a:pt x="40" y="0"/>
                  </a:moveTo>
                  <a:cubicBezTo>
                    <a:pt x="34" y="5"/>
                    <a:pt x="10" y="24"/>
                    <a:pt x="5" y="33"/>
                  </a:cubicBezTo>
                  <a:cubicBezTo>
                    <a:pt x="0" y="42"/>
                    <a:pt x="3" y="48"/>
                    <a:pt x="7" y="55"/>
                  </a:cubicBezTo>
                  <a:cubicBezTo>
                    <a:pt x="11" y="62"/>
                    <a:pt x="20" y="71"/>
                    <a:pt x="28" y="75"/>
                  </a:cubicBezTo>
                  <a:cubicBezTo>
                    <a:pt x="36" y="79"/>
                    <a:pt x="52" y="81"/>
                    <a:pt x="58" y="82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57" name="Freeform 259"/>
            <p:cNvSpPr>
              <a:spLocks/>
            </p:cNvSpPr>
            <p:nvPr/>
          </p:nvSpPr>
          <p:spPr bwMode="auto">
            <a:xfrm flipH="1" flipV="1">
              <a:off x="3638" y="3685"/>
              <a:ext cx="73" cy="113"/>
            </a:xfrm>
            <a:custGeom>
              <a:avLst/>
              <a:gdLst>
                <a:gd name="T0" fmla="*/ 46 w 73"/>
                <a:gd name="T1" fmla="*/ 0 h 113"/>
                <a:gd name="T2" fmla="*/ 11 w 73"/>
                <a:gd name="T3" fmla="*/ 33 h 113"/>
                <a:gd name="T4" fmla="*/ 3 w 73"/>
                <a:gd name="T5" fmla="*/ 67 h 113"/>
                <a:gd name="T6" fmla="*/ 27 w 73"/>
                <a:gd name="T7" fmla="*/ 95 h 113"/>
                <a:gd name="T8" fmla="*/ 73 w 73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13">
                  <a:moveTo>
                    <a:pt x="46" y="0"/>
                  </a:moveTo>
                  <a:cubicBezTo>
                    <a:pt x="40" y="5"/>
                    <a:pt x="18" y="22"/>
                    <a:pt x="11" y="33"/>
                  </a:cubicBezTo>
                  <a:cubicBezTo>
                    <a:pt x="4" y="44"/>
                    <a:pt x="0" y="57"/>
                    <a:pt x="3" y="67"/>
                  </a:cubicBezTo>
                  <a:cubicBezTo>
                    <a:pt x="6" y="77"/>
                    <a:pt x="15" y="87"/>
                    <a:pt x="27" y="95"/>
                  </a:cubicBezTo>
                  <a:cubicBezTo>
                    <a:pt x="39" y="103"/>
                    <a:pt x="64" y="109"/>
                    <a:pt x="73" y="113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4645" name="Group 261"/>
          <p:cNvGrpSpPr>
            <a:grpSpLocks/>
          </p:cNvGrpSpPr>
          <p:nvPr/>
        </p:nvGrpSpPr>
        <p:grpSpPr bwMode="auto">
          <a:xfrm>
            <a:off x="6437181" y="5268914"/>
            <a:ext cx="299244" cy="212725"/>
            <a:chOff x="3479" y="3685"/>
            <a:chExt cx="232" cy="134"/>
          </a:xfrm>
        </p:grpSpPr>
        <p:sp>
          <p:nvSpPr>
            <p:cNvPr id="24646" name="Freeform 262"/>
            <p:cNvSpPr>
              <a:spLocks/>
            </p:cNvSpPr>
            <p:nvPr/>
          </p:nvSpPr>
          <p:spPr bwMode="auto">
            <a:xfrm>
              <a:off x="3550" y="3732"/>
              <a:ext cx="41" cy="48"/>
            </a:xfrm>
            <a:custGeom>
              <a:avLst/>
              <a:gdLst>
                <a:gd name="T0" fmla="*/ 35 w 41"/>
                <a:gd name="T1" fmla="*/ 0 h 48"/>
                <a:gd name="T2" fmla="*/ 4 w 41"/>
                <a:gd name="T3" fmla="*/ 23 h 48"/>
                <a:gd name="T4" fmla="*/ 8 w 41"/>
                <a:gd name="T5" fmla="*/ 39 h 48"/>
                <a:gd name="T6" fmla="*/ 41 w 41"/>
                <a:gd name="T7" fmla="*/ 4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8">
                  <a:moveTo>
                    <a:pt x="35" y="0"/>
                  </a:moveTo>
                  <a:cubicBezTo>
                    <a:pt x="20" y="8"/>
                    <a:pt x="8" y="16"/>
                    <a:pt x="4" y="23"/>
                  </a:cubicBezTo>
                  <a:cubicBezTo>
                    <a:pt x="0" y="30"/>
                    <a:pt x="2" y="35"/>
                    <a:pt x="8" y="39"/>
                  </a:cubicBezTo>
                  <a:cubicBezTo>
                    <a:pt x="14" y="43"/>
                    <a:pt x="34" y="46"/>
                    <a:pt x="41" y="48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47" name="Freeform 263"/>
            <p:cNvSpPr>
              <a:spLocks/>
            </p:cNvSpPr>
            <p:nvPr/>
          </p:nvSpPr>
          <p:spPr bwMode="auto">
            <a:xfrm>
              <a:off x="3514" y="3716"/>
              <a:ext cx="58" cy="82"/>
            </a:xfrm>
            <a:custGeom>
              <a:avLst/>
              <a:gdLst>
                <a:gd name="T0" fmla="*/ 40 w 58"/>
                <a:gd name="T1" fmla="*/ 0 h 82"/>
                <a:gd name="T2" fmla="*/ 5 w 58"/>
                <a:gd name="T3" fmla="*/ 33 h 82"/>
                <a:gd name="T4" fmla="*/ 7 w 58"/>
                <a:gd name="T5" fmla="*/ 55 h 82"/>
                <a:gd name="T6" fmla="*/ 28 w 58"/>
                <a:gd name="T7" fmla="*/ 75 h 82"/>
                <a:gd name="T8" fmla="*/ 58 w 58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2">
                  <a:moveTo>
                    <a:pt x="40" y="0"/>
                  </a:moveTo>
                  <a:cubicBezTo>
                    <a:pt x="34" y="5"/>
                    <a:pt x="10" y="24"/>
                    <a:pt x="5" y="33"/>
                  </a:cubicBezTo>
                  <a:cubicBezTo>
                    <a:pt x="0" y="42"/>
                    <a:pt x="3" y="48"/>
                    <a:pt x="7" y="55"/>
                  </a:cubicBezTo>
                  <a:cubicBezTo>
                    <a:pt x="11" y="62"/>
                    <a:pt x="20" y="71"/>
                    <a:pt x="28" y="75"/>
                  </a:cubicBezTo>
                  <a:cubicBezTo>
                    <a:pt x="36" y="79"/>
                    <a:pt x="52" y="81"/>
                    <a:pt x="58" y="82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48" name="Freeform 264"/>
            <p:cNvSpPr>
              <a:spLocks/>
            </p:cNvSpPr>
            <p:nvPr/>
          </p:nvSpPr>
          <p:spPr bwMode="auto">
            <a:xfrm>
              <a:off x="3479" y="3706"/>
              <a:ext cx="73" cy="113"/>
            </a:xfrm>
            <a:custGeom>
              <a:avLst/>
              <a:gdLst>
                <a:gd name="T0" fmla="*/ 46 w 73"/>
                <a:gd name="T1" fmla="*/ 0 h 113"/>
                <a:gd name="T2" fmla="*/ 11 w 73"/>
                <a:gd name="T3" fmla="*/ 33 h 113"/>
                <a:gd name="T4" fmla="*/ 3 w 73"/>
                <a:gd name="T5" fmla="*/ 67 h 113"/>
                <a:gd name="T6" fmla="*/ 27 w 73"/>
                <a:gd name="T7" fmla="*/ 95 h 113"/>
                <a:gd name="T8" fmla="*/ 73 w 73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13">
                  <a:moveTo>
                    <a:pt x="46" y="0"/>
                  </a:moveTo>
                  <a:cubicBezTo>
                    <a:pt x="40" y="5"/>
                    <a:pt x="18" y="22"/>
                    <a:pt x="11" y="33"/>
                  </a:cubicBezTo>
                  <a:cubicBezTo>
                    <a:pt x="4" y="44"/>
                    <a:pt x="0" y="57"/>
                    <a:pt x="3" y="67"/>
                  </a:cubicBezTo>
                  <a:cubicBezTo>
                    <a:pt x="6" y="77"/>
                    <a:pt x="15" y="87"/>
                    <a:pt x="27" y="95"/>
                  </a:cubicBezTo>
                  <a:cubicBezTo>
                    <a:pt x="39" y="103"/>
                    <a:pt x="64" y="109"/>
                    <a:pt x="73" y="113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49" name="Freeform 265"/>
            <p:cNvSpPr>
              <a:spLocks/>
            </p:cNvSpPr>
            <p:nvPr/>
          </p:nvSpPr>
          <p:spPr bwMode="auto">
            <a:xfrm flipH="1" flipV="1">
              <a:off x="3607" y="3723"/>
              <a:ext cx="41" cy="48"/>
            </a:xfrm>
            <a:custGeom>
              <a:avLst/>
              <a:gdLst>
                <a:gd name="T0" fmla="*/ 35 w 41"/>
                <a:gd name="T1" fmla="*/ 0 h 48"/>
                <a:gd name="T2" fmla="*/ 4 w 41"/>
                <a:gd name="T3" fmla="*/ 23 h 48"/>
                <a:gd name="T4" fmla="*/ 8 w 41"/>
                <a:gd name="T5" fmla="*/ 39 h 48"/>
                <a:gd name="T6" fmla="*/ 41 w 41"/>
                <a:gd name="T7" fmla="*/ 4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8">
                  <a:moveTo>
                    <a:pt x="35" y="0"/>
                  </a:moveTo>
                  <a:cubicBezTo>
                    <a:pt x="20" y="8"/>
                    <a:pt x="8" y="16"/>
                    <a:pt x="4" y="23"/>
                  </a:cubicBezTo>
                  <a:cubicBezTo>
                    <a:pt x="0" y="30"/>
                    <a:pt x="2" y="35"/>
                    <a:pt x="8" y="39"/>
                  </a:cubicBezTo>
                  <a:cubicBezTo>
                    <a:pt x="14" y="43"/>
                    <a:pt x="34" y="46"/>
                    <a:pt x="41" y="48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50" name="Freeform 266"/>
            <p:cNvSpPr>
              <a:spLocks/>
            </p:cNvSpPr>
            <p:nvPr/>
          </p:nvSpPr>
          <p:spPr bwMode="auto">
            <a:xfrm flipH="1" flipV="1">
              <a:off x="3624" y="3707"/>
              <a:ext cx="58" cy="82"/>
            </a:xfrm>
            <a:custGeom>
              <a:avLst/>
              <a:gdLst>
                <a:gd name="T0" fmla="*/ 40 w 58"/>
                <a:gd name="T1" fmla="*/ 0 h 82"/>
                <a:gd name="T2" fmla="*/ 5 w 58"/>
                <a:gd name="T3" fmla="*/ 33 h 82"/>
                <a:gd name="T4" fmla="*/ 7 w 58"/>
                <a:gd name="T5" fmla="*/ 55 h 82"/>
                <a:gd name="T6" fmla="*/ 28 w 58"/>
                <a:gd name="T7" fmla="*/ 75 h 82"/>
                <a:gd name="T8" fmla="*/ 58 w 58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2">
                  <a:moveTo>
                    <a:pt x="40" y="0"/>
                  </a:moveTo>
                  <a:cubicBezTo>
                    <a:pt x="34" y="5"/>
                    <a:pt x="10" y="24"/>
                    <a:pt x="5" y="33"/>
                  </a:cubicBezTo>
                  <a:cubicBezTo>
                    <a:pt x="0" y="42"/>
                    <a:pt x="3" y="48"/>
                    <a:pt x="7" y="55"/>
                  </a:cubicBezTo>
                  <a:cubicBezTo>
                    <a:pt x="11" y="62"/>
                    <a:pt x="20" y="71"/>
                    <a:pt x="28" y="75"/>
                  </a:cubicBezTo>
                  <a:cubicBezTo>
                    <a:pt x="36" y="79"/>
                    <a:pt x="52" y="81"/>
                    <a:pt x="58" y="82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51" name="Freeform 267"/>
            <p:cNvSpPr>
              <a:spLocks/>
            </p:cNvSpPr>
            <p:nvPr/>
          </p:nvSpPr>
          <p:spPr bwMode="auto">
            <a:xfrm flipH="1" flipV="1">
              <a:off x="3638" y="3685"/>
              <a:ext cx="73" cy="113"/>
            </a:xfrm>
            <a:custGeom>
              <a:avLst/>
              <a:gdLst>
                <a:gd name="T0" fmla="*/ 46 w 73"/>
                <a:gd name="T1" fmla="*/ 0 h 113"/>
                <a:gd name="T2" fmla="*/ 11 w 73"/>
                <a:gd name="T3" fmla="*/ 33 h 113"/>
                <a:gd name="T4" fmla="*/ 3 w 73"/>
                <a:gd name="T5" fmla="*/ 67 h 113"/>
                <a:gd name="T6" fmla="*/ 27 w 73"/>
                <a:gd name="T7" fmla="*/ 95 h 113"/>
                <a:gd name="T8" fmla="*/ 73 w 73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13">
                  <a:moveTo>
                    <a:pt x="46" y="0"/>
                  </a:moveTo>
                  <a:cubicBezTo>
                    <a:pt x="40" y="5"/>
                    <a:pt x="18" y="22"/>
                    <a:pt x="11" y="33"/>
                  </a:cubicBezTo>
                  <a:cubicBezTo>
                    <a:pt x="4" y="44"/>
                    <a:pt x="0" y="57"/>
                    <a:pt x="3" y="67"/>
                  </a:cubicBezTo>
                  <a:cubicBezTo>
                    <a:pt x="6" y="77"/>
                    <a:pt x="15" y="87"/>
                    <a:pt x="27" y="95"/>
                  </a:cubicBezTo>
                  <a:cubicBezTo>
                    <a:pt x="39" y="103"/>
                    <a:pt x="64" y="109"/>
                    <a:pt x="73" y="113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241" name="Picture 2" descr="underline_base"/>
          <p:cNvPicPr>
            <a:picLocks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4" name="Rectangle 2"/>
          <p:cNvSpPr>
            <a:spLocks noGrp="1" noChangeArrowheads="1"/>
          </p:cNvSpPr>
          <p:nvPr>
            <p:ph type="title"/>
          </p:nvPr>
        </p:nvSpPr>
        <p:spPr>
          <a:xfrm>
            <a:off x="1578769" y="211138"/>
            <a:ext cx="6686550" cy="1143000"/>
          </a:xfrm>
        </p:spPr>
        <p:txBody>
          <a:bodyPr/>
          <a:lstStyle/>
          <a:p>
            <a:pPr>
              <a:defRPr/>
            </a:pPr>
            <a:r>
              <a:rPr lang="en-US" altLang="en-US" sz="2800" dirty="0"/>
              <a:t>Residence networks: </a:t>
            </a:r>
            <a:r>
              <a:rPr lang="en-US" altLang="en-US" sz="2800" dirty="0">
                <a:solidFill>
                  <a:srgbClr val="0054FD"/>
                </a:solidFill>
              </a:rPr>
              <a:t>Cable networks</a:t>
            </a:r>
          </a:p>
        </p:txBody>
      </p:sp>
      <p:pic>
        <p:nvPicPr>
          <p:cNvPr id="25603" name="Picture 3" descr="house_smal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9198" y="4311650"/>
            <a:ext cx="828940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4" name="Picture 4" descr="house_smal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5069" y="4746625"/>
            <a:ext cx="828940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5" name="Picture 5" descr="house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7767" y="4502150"/>
            <a:ext cx="81174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6"/>
          <p:cNvGrpSpPr>
            <a:grpSpLocks/>
          </p:cNvGrpSpPr>
          <p:nvPr/>
        </p:nvGrpSpPr>
        <p:grpSpPr bwMode="auto">
          <a:xfrm>
            <a:off x="4419865" y="4665663"/>
            <a:ext cx="208095" cy="633412"/>
            <a:chOff x="2055" y="2297"/>
            <a:chExt cx="161" cy="399"/>
          </a:xfrm>
        </p:grpSpPr>
        <p:sp>
          <p:nvSpPr>
            <p:cNvPr id="68615" name="Rectangle 7"/>
            <p:cNvSpPr>
              <a:spLocks noChangeArrowheads="1"/>
            </p:cNvSpPr>
            <p:nvPr/>
          </p:nvSpPr>
          <p:spPr bwMode="auto">
            <a:xfrm rot="-5400000">
              <a:off x="1867" y="2491"/>
              <a:ext cx="398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616" name="Rectangle 8"/>
            <p:cNvSpPr>
              <a:spLocks noChangeArrowheads="1"/>
            </p:cNvSpPr>
            <p:nvPr/>
          </p:nvSpPr>
          <p:spPr bwMode="auto">
            <a:xfrm>
              <a:off x="2056" y="2297"/>
              <a:ext cx="160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  <p:pic>
        <p:nvPicPr>
          <p:cNvPr id="25607" name="Picture 9" descr="house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8729" y="4514850"/>
            <a:ext cx="81174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8" name="Picture 10" descr="house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1910" y="5772150"/>
            <a:ext cx="81174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9" name="Picture 11" descr="house_smal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0606" y="5508625"/>
            <a:ext cx="828940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12" descr="house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9485" y="5962650"/>
            <a:ext cx="81174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11" name="Group 13"/>
          <p:cNvGrpSpPr>
            <a:grpSpLocks/>
          </p:cNvGrpSpPr>
          <p:nvPr/>
        </p:nvGrpSpPr>
        <p:grpSpPr bwMode="auto">
          <a:xfrm flipV="1">
            <a:off x="6739865" y="5345114"/>
            <a:ext cx="208094" cy="820737"/>
            <a:chOff x="2459" y="2251"/>
            <a:chExt cx="161" cy="517"/>
          </a:xfrm>
        </p:grpSpPr>
        <p:sp>
          <p:nvSpPr>
            <p:cNvPr id="68622" name="Rectangle 14"/>
            <p:cNvSpPr>
              <a:spLocks noChangeArrowheads="1"/>
            </p:cNvSpPr>
            <p:nvPr/>
          </p:nvSpPr>
          <p:spPr bwMode="auto">
            <a:xfrm rot="-5400000">
              <a:off x="2214" y="2496"/>
              <a:ext cx="516" cy="28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623" name="Rectangle 15"/>
            <p:cNvSpPr>
              <a:spLocks noChangeArrowheads="1"/>
            </p:cNvSpPr>
            <p:nvPr/>
          </p:nvSpPr>
          <p:spPr bwMode="auto">
            <a:xfrm>
              <a:off x="2460" y="2251"/>
              <a:ext cx="160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5612" name="Group 16"/>
          <p:cNvGrpSpPr>
            <a:grpSpLocks/>
          </p:cNvGrpSpPr>
          <p:nvPr/>
        </p:nvGrpSpPr>
        <p:grpSpPr bwMode="auto">
          <a:xfrm flipV="1">
            <a:off x="5730346" y="5326063"/>
            <a:ext cx="208095" cy="379412"/>
            <a:chOff x="2315" y="2599"/>
            <a:chExt cx="161" cy="239"/>
          </a:xfrm>
        </p:grpSpPr>
        <p:sp>
          <p:nvSpPr>
            <p:cNvPr id="68625" name="Rectangle 17"/>
            <p:cNvSpPr>
              <a:spLocks noChangeArrowheads="1"/>
            </p:cNvSpPr>
            <p:nvPr/>
          </p:nvSpPr>
          <p:spPr bwMode="auto">
            <a:xfrm rot="-5400000">
              <a:off x="2207" y="2711"/>
              <a:ext cx="238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626" name="Rectangle 18"/>
            <p:cNvSpPr>
              <a:spLocks noChangeArrowheads="1"/>
            </p:cNvSpPr>
            <p:nvPr/>
          </p:nvSpPr>
          <p:spPr bwMode="auto">
            <a:xfrm>
              <a:off x="2316" y="2599"/>
              <a:ext cx="160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5613" name="Group 19"/>
          <p:cNvGrpSpPr>
            <a:grpSpLocks/>
          </p:cNvGrpSpPr>
          <p:nvPr/>
        </p:nvGrpSpPr>
        <p:grpSpPr bwMode="auto">
          <a:xfrm flipV="1">
            <a:off x="4564327" y="5338763"/>
            <a:ext cx="208095" cy="633412"/>
            <a:chOff x="2055" y="2297"/>
            <a:chExt cx="161" cy="399"/>
          </a:xfrm>
        </p:grpSpPr>
        <p:sp>
          <p:nvSpPr>
            <p:cNvPr id="68628" name="Rectangle 20"/>
            <p:cNvSpPr>
              <a:spLocks noChangeArrowheads="1"/>
            </p:cNvSpPr>
            <p:nvPr/>
          </p:nvSpPr>
          <p:spPr bwMode="auto">
            <a:xfrm rot="-5400000">
              <a:off x="1867" y="2489"/>
              <a:ext cx="398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629" name="Rectangle 21"/>
            <p:cNvSpPr>
              <a:spLocks noChangeArrowheads="1"/>
            </p:cNvSpPr>
            <p:nvPr/>
          </p:nvSpPr>
          <p:spPr bwMode="auto">
            <a:xfrm>
              <a:off x="2056" y="2297"/>
              <a:ext cx="160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5614" name="Group 22"/>
          <p:cNvGrpSpPr>
            <a:grpSpLocks/>
          </p:cNvGrpSpPr>
          <p:nvPr/>
        </p:nvGrpSpPr>
        <p:grpSpPr bwMode="auto">
          <a:xfrm>
            <a:off x="7028790" y="4684714"/>
            <a:ext cx="208094" cy="630237"/>
            <a:chOff x="3561" y="2643"/>
            <a:chExt cx="161" cy="397"/>
          </a:xfrm>
        </p:grpSpPr>
        <p:sp>
          <p:nvSpPr>
            <p:cNvPr id="68631" name="Rectangle 23"/>
            <p:cNvSpPr>
              <a:spLocks noChangeArrowheads="1"/>
            </p:cNvSpPr>
            <p:nvPr/>
          </p:nvSpPr>
          <p:spPr bwMode="auto">
            <a:xfrm rot="-5400000">
              <a:off x="3376" y="2828"/>
              <a:ext cx="396" cy="28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632" name="Rectangle 24"/>
            <p:cNvSpPr>
              <a:spLocks noChangeArrowheads="1"/>
            </p:cNvSpPr>
            <p:nvPr/>
          </p:nvSpPr>
          <p:spPr bwMode="auto">
            <a:xfrm>
              <a:off x="3562" y="2643"/>
              <a:ext cx="160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5615" name="Group 25"/>
          <p:cNvGrpSpPr>
            <a:grpSpLocks/>
          </p:cNvGrpSpPr>
          <p:nvPr/>
        </p:nvGrpSpPr>
        <p:grpSpPr bwMode="auto">
          <a:xfrm>
            <a:off x="5916084" y="4906963"/>
            <a:ext cx="208095" cy="379412"/>
            <a:chOff x="2315" y="2599"/>
            <a:chExt cx="161" cy="239"/>
          </a:xfrm>
        </p:grpSpPr>
        <p:sp>
          <p:nvSpPr>
            <p:cNvPr id="68634" name="Rectangle 26"/>
            <p:cNvSpPr>
              <a:spLocks noChangeArrowheads="1"/>
            </p:cNvSpPr>
            <p:nvPr/>
          </p:nvSpPr>
          <p:spPr bwMode="auto">
            <a:xfrm rot="-5400000">
              <a:off x="2207" y="2713"/>
              <a:ext cx="238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635" name="Rectangle 27"/>
            <p:cNvSpPr>
              <a:spLocks noChangeArrowheads="1"/>
            </p:cNvSpPr>
            <p:nvPr/>
          </p:nvSpPr>
          <p:spPr bwMode="auto">
            <a:xfrm>
              <a:off x="2316" y="2599"/>
              <a:ext cx="160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5616" name="Group 28"/>
          <p:cNvGrpSpPr>
            <a:grpSpLocks/>
          </p:cNvGrpSpPr>
          <p:nvPr/>
        </p:nvGrpSpPr>
        <p:grpSpPr bwMode="auto">
          <a:xfrm>
            <a:off x="5480977" y="4468814"/>
            <a:ext cx="208094" cy="820737"/>
            <a:chOff x="2459" y="2251"/>
            <a:chExt cx="161" cy="517"/>
          </a:xfrm>
        </p:grpSpPr>
        <p:sp>
          <p:nvSpPr>
            <p:cNvPr id="68637" name="Rectangle 29"/>
            <p:cNvSpPr>
              <a:spLocks noChangeArrowheads="1"/>
            </p:cNvSpPr>
            <p:nvPr/>
          </p:nvSpPr>
          <p:spPr bwMode="auto">
            <a:xfrm rot="-5400000">
              <a:off x="2214" y="2496"/>
              <a:ext cx="516" cy="28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638" name="Rectangle 30"/>
            <p:cNvSpPr>
              <a:spLocks noChangeArrowheads="1"/>
            </p:cNvSpPr>
            <p:nvPr/>
          </p:nvSpPr>
          <p:spPr bwMode="auto">
            <a:xfrm>
              <a:off x="2460" y="2251"/>
              <a:ext cx="160" cy="27"/>
            </a:xfrm>
            <a:prstGeom prst="rect">
              <a:avLst/>
            </a:pr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  <p:sp>
        <p:nvSpPr>
          <p:cNvPr id="68639" name="Rectangle 31"/>
          <p:cNvSpPr>
            <a:spLocks noChangeArrowheads="1"/>
          </p:cNvSpPr>
          <p:nvPr/>
        </p:nvSpPr>
        <p:spPr bwMode="auto">
          <a:xfrm flipV="1">
            <a:off x="3362194" y="5284788"/>
            <a:ext cx="4137819" cy="42862"/>
          </a:xfrm>
          <a:prstGeom prst="rect">
            <a:avLst/>
          </a:prstGeom>
          <a:gradFill rotWithShape="1">
            <a:gsLst>
              <a:gs pos="0">
                <a:schemeClr val="tx1"/>
              </a:gs>
              <a:gs pos="50000">
                <a:schemeClr val="bg1"/>
              </a:gs>
              <a:gs pos="100000">
                <a:schemeClr val="tx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5618" name="Text Box 32"/>
          <p:cNvSpPr txBox="1">
            <a:spLocks noChangeArrowheads="1"/>
          </p:cNvSpPr>
          <p:nvPr/>
        </p:nvSpPr>
        <p:spPr bwMode="auto">
          <a:xfrm>
            <a:off x="4827457" y="6022975"/>
            <a:ext cx="96051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Char char=""/>
              <a:defRPr sz="32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1pPr>
            <a:lvl2pPr marL="742950" indent="-285750">
              <a:spcBef>
                <a:spcPts val="550"/>
              </a:spcBef>
              <a:buClr>
                <a:schemeClr val="accent1"/>
              </a:buClr>
              <a:buFont typeface="Verdana" pitchFamily="34" charset="0"/>
              <a:buChar char="◦"/>
              <a:defRPr sz="28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/>
              <a:buChar char=""/>
              <a:defRPr sz="24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C32D2E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itchFamily="34" charset="0"/>
              </a:rPr>
              <a:t>Gia đình</a:t>
            </a:r>
          </a:p>
        </p:txBody>
      </p:sp>
      <p:pic>
        <p:nvPicPr>
          <p:cNvPr id="25619" name="Picture 33" descr="building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4900" y="4794250"/>
            <a:ext cx="1222771" cy="78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20" name="Text Box 34"/>
          <p:cNvSpPr txBox="1">
            <a:spLocks noChangeArrowheads="1"/>
          </p:cNvSpPr>
          <p:nvPr/>
        </p:nvSpPr>
        <p:spPr bwMode="auto">
          <a:xfrm>
            <a:off x="2154900" y="5578475"/>
            <a:ext cx="152798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Char char=""/>
              <a:defRPr sz="32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1pPr>
            <a:lvl2pPr marL="742950" indent="-285750">
              <a:spcBef>
                <a:spcPts val="550"/>
              </a:spcBef>
              <a:buClr>
                <a:schemeClr val="accent1"/>
              </a:buClr>
              <a:buFont typeface="Verdana" pitchFamily="34" charset="0"/>
              <a:buChar char="◦"/>
              <a:defRPr sz="28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/>
              <a:buChar char=""/>
              <a:defRPr sz="24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C32D2E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itchFamily="34" charset="0"/>
              </a:rPr>
              <a:t>cable headend</a:t>
            </a:r>
          </a:p>
        </p:txBody>
      </p:sp>
      <p:sp>
        <p:nvSpPr>
          <p:cNvPr id="25621" name="Text Box 35"/>
          <p:cNvSpPr txBox="1">
            <a:spLocks noChangeArrowheads="1"/>
          </p:cNvSpPr>
          <p:nvPr/>
        </p:nvSpPr>
        <p:spPr bwMode="auto">
          <a:xfrm>
            <a:off x="2791616" y="6149975"/>
            <a:ext cx="195117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Char char=""/>
              <a:defRPr sz="32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1pPr>
            <a:lvl2pPr marL="742950" indent="-285750">
              <a:spcBef>
                <a:spcPts val="550"/>
              </a:spcBef>
              <a:buClr>
                <a:schemeClr val="accent1"/>
              </a:buClr>
              <a:buFont typeface="Verdana" pitchFamily="34" charset="0"/>
              <a:buChar char="◦"/>
              <a:defRPr sz="28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 2"/>
              <a:buChar char=""/>
              <a:defRPr sz="24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C32D2E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4AA33"/>
              </a:buClr>
              <a:buFont typeface="Wingdings 2"/>
              <a:buChar char=""/>
              <a:defRPr sz="2000">
                <a:solidFill>
                  <a:schemeClr val="tx1"/>
                </a:solidFill>
                <a:latin typeface="Calibri" pitchFamily="34" charset="0"/>
                <a:cs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itchFamily="34" charset="0"/>
              </a:rPr>
              <a:t>cable distribution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itchFamily="34" charset="0"/>
              </a:rPr>
              <a:t>network (simplified)</a:t>
            </a:r>
          </a:p>
        </p:txBody>
      </p:sp>
      <p:sp>
        <p:nvSpPr>
          <p:cNvPr id="25622" name="Line 36"/>
          <p:cNvSpPr>
            <a:spLocks noChangeShapeType="1"/>
          </p:cNvSpPr>
          <p:nvPr/>
        </p:nvSpPr>
        <p:spPr bwMode="auto">
          <a:xfrm flipV="1">
            <a:off x="3776662" y="5378450"/>
            <a:ext cx="3302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8645" name="Group 37"/>
          <p:cNvGrpSpPr>
            <a:grpSpLocks/>
          </p:cNvGrpSpPr>
          <p:nvPr/>
        </p:nvGrpSpPr>
        <p:grpSpPr bwMode="auto">
          <a:xfrm>
            <a:off x="4024313" y="1619250"/>
            <a:ext cx="4251325" cy="2806700"/>
            <a:chOff x="2160" y="744"/>
            <a:chExt cx="3296" cy="1768"/>
          </a:xfrm>
        </p:grpSpPr>
        <p:sp>
          <p:nvSpPr>
            <p:cNvPr id="25636" name="Freeform 38"/>
            <p:cNvSpPr>
              <a:spLocks/>
            </p:cNvSpPr>
            <p:nvPr/>
          </p:nvSpPr>
          <p:spPr bwMode="auto">
            <a:xfrm>
              <a:off x="2544" y="2048"/>
              <a:ext cx="2432" cy="464"/>
            </a:xfrm>
            <a:custGeom>
              <a:avLst/>
              <a:gdLst>
                <a:gd name="T0" fmla="*/ 912 w 2432"/>
                <a:gd name="T1" fmla="*/ 448 h 464"/>
                <a:gd name="T2" fmla="*/ 1496 w 2432"/>
                <a:gd name="T3" fmla="*/ 464 h 464"/>
                <a:gd name="T4" fmla="*/ 2432 w 2432"/>
                <a:gd name="T5" fmla="*/ 48 h 464"/>
                <a:gd name="T6" fmla="*/ 1784 w 2432"/>
                <a:gd name="T7" fmla="*/ 176 h 464"/>
                <a:gd name="T8" fmla="*/ 864 w 2432"/>
                <a:gd name="T9" fmla="*/ 208 h 464"/>
                <a:gd name="T10" fmla="*/ 0 w 2432"/>
                <a:gd name="T11" fmla="*/ 0 h 4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2" h="464">
                  <a:moveTo>
                    <a:pt x="912" y="448"/>
                  </a:moveTo>
                  <a:lnTo>
                    <a:pt x="1496" y="464"/>
                  </a:lnTo>
                  <a:lnTo>
                    <a:pt x="2432" y="48"/>
                  </a:lnTo>
                  <a:lnTo>
                    <a:pt x="1784" y="176"/>
                  </a:lnTo>
                  <a:lnTo>
                    <a:pt x="864" y="208"/>
                  </a:lnTo>
                  <a:lnTo>
                    <a:pt x="0" y="0"/>
                  </a:lnTo>
                </a:path>
              </a:pathLst>
            </a:custGeom>
            <a:gradFill rotWithShape="1">
              <a:gsLst>
                <a:gs pos="0">
                  <a:schemeClr val="tx2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Oval 39"/>
            <p:cNvSpPr>
              <a:spLocks noChangeArrowheads="1"/>
            </p:cNvSpPr>
            <p:nvPr/>
          </p:nvSpPr>
          <p:spPr bwMode="auto">
            <a:xfrm>
              <a:off x="2160" y="744"/>
              <a:ext cx="3296" cy="156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pic>
          <p:nvPicPr>
            <p:cNvPr id="25638" name="Picture 40" descr="house_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2" y="1044"/>
              <a:ext cx="2955" cy="1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1" name="Group 37"/>
          <p:cNvGrpSpPr>
            <a:grpSpLocks/>
          </p:cNvGrpSpPr>
          <p:nvPr/>
        </p:nvGrpSpPr>
        <p:grpSpPr bwMode="auto">
          <a:xfrm>
            <a:off x="1485900" y="1958976"/>
            <a:ext cx="2074069" cy="2873375"/>
            <a:chOff x="192" y="958"/>
            <a:chExt cx="1608" cy="1810"/>
          </a:xfrm>
        </p:grpSpPr>
        <p:sp>
          <p:nvSpPr>
            <p:cNvPr id="25625" name="Freeform 38"/>
            <p:cNvSpPr>
              <a:spLocks/>
            </p:cNvSpPr>
            <p:nvPr/>
          </p:nvSpPr>
          <p:spPr bwMode="auto">
            <a:xfrm>
              <a:off x="336" y="1856"/>
              <a:ext cx="1432" cy="912"/>
            </a:xfrm>
            <a:custGeom>
              <a:avLst/>
              <a:gdLst>
                <a:gd name="T0" fmla="*/ 544 w 1432"/>
                <a:gd name="T1" fmla="*/ 912 h 912"/>
                <a:gd name="T2" fmla="*/ 0 w 1432"/>
                <a:gd name="T3" fmla="*/ 224 h 912"/>
                <a:gd name="T4" fmla="*/ 288 w 1432"/>
                <a:gd name="T5" fmla="*/ 400 h 912"/>
                <a:gd name="T6" fmla="*/ 672 w 1432"/>
                <a:gd name="T7" fmla="*/ 512 h 912"/>
                <a:gd name="T8" fmla="*/ 960 w 1432"/>
                <a:gd name="T9" fmla="*/ 464 h 912"/>
                <a:gd name="T10" fmla="*/ 1176 w 1432"/>
                <a:gd name="T11" fmla="*/ 336 h 912"/>
                <a:gd name="T12" fmla="*/ 1432 w 1432"/>
                <a:gd name="T13" fmla="*/ 0 h 912"/>
                <a:gd name="T14" fmla="*/ 1016 w 1432"/>
                <a:gd name="T15" fmla="*/ 896 h 912"/>
                <a:gd name="T16" fmla="*/ 544 w 1432"/>
                <a:gd name="T17" fmla="*/ 912 h 9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2" h="912">
                  <a:moveTo>
                    <a:pt x="544" y="912"/>
                  </a:moveTo>
                  <a:lnTo>
                    <a:pt x="0" y="224"/>
                  </a:lnTo>
                  <a:lnTo>
                    <a:pt x="288" y="400"/>
                  </a:lnTo>
                  <a:lnTo>
                    <a:pt x="672" y="512"/>
                  </a:lnTo>
                  <a:lnTo>
                    <a:pt x="960" y="464"/>
                  </a:lnTo>
                  <a:lnTo>
                    <a:pt x="1176" y="336"/>
                  </a:lnTo>
                  <a:lnTo>
                    <a:pt x="1432" y="0"/>
                  </a:lnTo>
                  <a:lnTo>
                    <a:pt x="1016" y="896"/>
                  </a:lnTo>
                  <a:lnTo>
                    <a:pt x="544" y="912"/>
                  </a:ln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Oval 39"/>
            <p:cNvSpPr>
              <a:spLocks noChangeArrowheads="1"/>
            </p:cNvSpPr>
            <p:nvPr/>
          </p:nvSpPr>
          <p:spPr bwMode="auto">
            <a:xfrm>
              <a:off x="192" y="968"/>
              <a:ext cx="1608" cy="13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25627" name="Group 40"/>
            <p:cNvGrpSpPr>
              <a:grpSpLocks/>
            </p:cNvGrpSpPr>
            <p:nvPr/>
          </p:nvGrpSpPr>
          <p:grpSpPr bwMode="auto">
            <a:xfrm>
              <a:off x="399" y="958"/>
              <a:ext cx="1215" cy="1341"/>
              <a:chOff x="351" y="918"/>
              <a:chExt cx="1215" cy="1341"/>
            </a:xfrm>
          </p:grpSpPr>
          <p:sp>
            <p:nvSpPr>
              <p:cNvPr id="45" name="Rectangle 41"/>
              <p:cNvSpPr>
                <a:spLocks noChangeArrowheads="1"/>
              </p:cNvSpPr>
              <p:nvPr/>
            </p:nvSpPr>
            <p:spPr bwMode="auto">
              <a:xfrm rot="5400000" flipH="1">
                <a:off x="712" y="1852"/>
                <a:ext cx="310" cy="27"/>
              </a:xfrm>
              <a:prstGeom prst="rect">
                <a:avLst/>
              </a:pr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46" name="Rectangle 42"/>
              <p:cNvSpPr>
                <a:spLocks noChangeArrowheads="1"/>
              </p:cNvSpPr>
              <p:nvPr/>
            </p:nvSpPr>
            <p:spPr bwMode="auto">
              <a:xfrm rot="5400000" flipH="1">
                <a:off x="536" y="1549"/>
                <a:ext cx="310" cy="27"/>
              </a:xfrm>
              <a:prstGeom prst="rect">
                <a:avLst/>
              </a:pr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47" name="Rectangle 43"/>
              <p:cNvSpPr>
                <a:spLocks noChangeArrowheads="1"/>
              </p:cNvSpPr>
              <p:nvPr/>
            </p:nvSpPr>
            <p:spPr bwMode="auto">
              <a:xfrm rot="5400000" flipH="1">
                <a:off x="1072" y="1541"/>
                <a:ext cx="310" cy="27"/>
              </a:xfrm>
              <a:prstGeom prst="rect">
                <a:avLst/>
              </a:pr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pic>
            <p:nvPicPr>
              <p:cNvPr id="25631" name="Picture 44" descr="pedge_6600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1" y="1126"/>
                <a:ext cx="461" cy="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32" name="Picture 45" descr="pedge_6600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55" y="1150"/>
                <a:ext cx="461" cy="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33" name="Picture 46" descr="pedge_6600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1" y="1822"/>
                <a:ext cx="461" cy="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1" name="Rectangle 47"/>
              <p:cNvSpPr>
                <a:spLocks noChangeArrowheads="1"/>
              </p:cNvSpPr>
              <p:nvPr/>
            </p:nvSpPr>
            <p:spPr bwMode="auto">
              <a:xfrm flipV="1">
                <a:off x="453" y="1685"/>
                <a:ext cx="1113" cy="27"/>
              </a:xfrm>
              <a:prstGeom prst="rect">
                <a:avLst/>
              </a:pr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5635" name="Text Box 48"/>
              <p:cNvSpPr txBox="1">
                <a:spLocks noChangeArrowheads="1"/>
              </p:cNvSpPr>
              <p:nvPr/>
            </p:nvSpPr>
            <p:spPr bwMode="auto">
              <a:xfrm>
                <a:off x="710" y="918"/>
                <a:ext cx="772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itchFamily="34" charset="0"/>
                  </a:rPr>
                  <a:t>server(s)</a:t>
                </a:r>
              </a:p>
            </p:txBody>
          </p:sp>
        </p:grpSp>
      </p:grpSp>
      <p:pic>
        <p:nvPicPr>
          <p:cNvPr id="53" name="Picture 2" descr="underline_base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8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 descr="Sự khác nhau giữa FTTH và FTT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315"/>
          <a:stretch>
            <a:fillRect/>
          </a:stretch>
        </p:blipFill>
        <p:spPr bwMode="auto">
          <a:xfrm>
            <a:off x="2633002" y="1843088"/>
            <a:ext cx="5663273" cy="489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2"/>
          <p:cNvSpPr>
            <a:spLocks noGrp="1" noChangeArrowheads="1"/>
          </p:cNvSpPr>
          <p:nvPr>
            <p:ph type="title"/>
          </p:nvPr>
        </p:nvSpPr>
        <p:spPr>
          <a:xfrm>
            <a:off x="1485900" y="228600"/>
            <a:ext cx="6810375" cy="1143000"/>
          </a:xfrm>
        </p:spPr>
        <p:txBody>
          <a:bodyPr/>
          <a:lstStyle/>
          <a:p>
            <a:pPr>
              <a:defRPr/>
            </a:pPr>
            <a:r>
              <a:rPr lang="en-US" altLang="en-US" sz="3200" dirty="0"/>
              <a:t>Residence network: </a:t>
            </a:r>
            <a:r>
              <a:rPr lang="en-US" altLang="en-US" sz="3200" dirty="0" err="1">
                <a:solidFill>
                  <a:srgbClr val="0054FD"/>
                </a:solidFill>
              </a:rPr>
              <a:t>FTTx</a:t>
            </a:r>
            <a:endParaRPr lang="en-US" altLang="en-US" dirty="0">
              <a:solidFill>
                <a:srgbClr val="0054FD"/>
              </a:solidFill>
            </a:endParaRPr>
          </a:p>
        </p:txBody>
      </p:sp>
      <p:sp>
        <p:nvSpPr>
          <p:cNvPr id="26628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1088629" y="1546226"/>
            <a:ext cx="8495771" cy="4970463"/>
          </a:xfrm>
        </p:spPr>
        <p:txBody>
          <a:bodyPr/>
          <a:lstStyle/>
          <a:p>
            <a:r>
              <a:rPr lang="en-GB" altLang="en-US" sz="2400" dirty="0" err="1">
                <a:solidFill>
                  <a:srgbClr val="0054FD"/>
                </a:solidFill>
              </a:rPr>
              <a:t>FTTx</a:t>
            </a:r>
            <a:r>
              <a:rPr lang="en-GB" altLang="en-US" sz="2400" dirty="0">
                <a:solidFill>
                  <a:srgbClr val="0054FD"/>
                </a:solidFill>
              </a:rPr>
              <a:t> (</a:t>
            </a:r>
            <a:r>
              <a:rPr lang="en-GB" altLang="en-US" sz="2400" dirty="0" err="1">
                <a:solidFill>
                  <a:srgbClr val="0054FD"/>
                </a:solidFill>
              </a:rPr>
              <a:t>Fiber</a:t>
            </a:r>
            <a:r>
              <a:rPr lang="en-GB" altLang="en-US" sz="2400" dirty="0">
                <a:solidFill>
                  <a:srgbClr val="0054FD"/>
                </a:solidFill>
              </a:rPr>
              <a:t> To The X)</a:t>
            </a:r>
            <a:r>
              <a:rPr lang="en-GB" altLang="en-US" sz="2400" dirty="0"/>
              <a:t>: </a:t>
            </a:r>
            <a:r>
              <a:rPr lang="en-GB" altLang="en-US" sz="2000" dirty="0"/>
              <a:t>FTTH (Home), FTTB (Basement/Building), FTTC (Cabinet)</a:t>
            </a:r>
            <a:endParaRPr lang="en-US" altLang="en-US" sz="2000" dirty="0"/>
          </a:p>
        </p:txBody>
      </p:sp>
      <p:pic>
        <p:nvPicPr>
          <p:cNvPr id="5" name="Picture 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30" name="Picture 6" descr="COMPUTER NETWORKING CABLING WIFI INTERNET INSTALLATION EXTENDER, Dubai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8" t="3415" r="4636" b="4807"/>
          <a:stretch/>
        </p:blipFill>
        <p:spPr bwMode="auto">
          <a:xfrm>
            <a:off x="5720080" y="2149157"/>
            <a:ext cx="4099269" cy="2479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computer network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1920" y="1249680"/>
            <a:ext cx="5902960" cy="4322269"/>
          </a:xfrm>
        </p:spPr>
        <p:txBody>
          <a:bodyPr>
            <a:normAutofit/>
          </a:bodyPr>
          <a:lstStyle/>
          <a:p>
            <a:r>
              <a:rPr lang="en-US" sz="2400" dirty="0"/>
              <a:t>A computer network is the interconnection of a set of devices capable of communication. A device can be: </a:t>
            </a:r>
          </a:p>
          <a:p>
            <a:pPr lvl="1"/>
            <a:r>
              <a:rPr lang="en-US" sz="1600" dirty="0"/>
              <a:t>A </a:t>
            </a:r>
            <a:r>
              <a:rPr lang="en-US" sz="1600" b="1" dirty="0"/>
              <a:t>host</a:t>
            </a:r>
            <a:r>
              <a:rPr lang="en-US" sz="1600" dirty="0"/>
              <a:t> (or an end system): large computer, desktop, laptop, workstation, cellular phone, or security system. </a:t>
            </a:r>
          </a:p>
          <a:p>
            <a:pPr lvl="1"/>
            <a:r>
              <a:rPr lang="en-US" sz="1600" dirty="0"/>
              <a:t>A </a:t>
            </a:r>
            <a:r>
              <a:rPr lang="en-US" sz="1600" b="1" dirty="0"/>
              <a:t>connecting device: </a:t>
            </a:r>
            <a:r>
              <a:rPr lang="en-US" sz="1600" dirty="0"/>
              <a:t>a </a:t>
            </a:r>
            <a:r>
              <a:rPr lang="en-US" sz="1600" i="1" dirty="0"/>
              <a:t>router</a:t>
            </a:r>
            <a:r>
              <a:rPr lang="en-US" sz="1600" dirty="0"/>
              <a:t> which connects the network to other networks, a </a:t>
            </a:r>
            <a:r>
              <a:rPr lang="en-US" sz="1600" i="1" dirty="0"/>
              <a:t>switch</a:t>
            </a:r>
            <a:r>
              <a:rPr lang="en-US" sz="1600" dirty="0"/>
              <a:t> which connects devices together, a </a:t>
            </a:r>
            <a:r>
              <a:rPr lang="en-US" sz="1600" i="1" dirty="0"/>
              <a:t>modem</a:t>
            </a:r>
            <a:r>
              <a:rPr lang="en-US" sz="1600" dirty="0"/>
              <a:t> that changes the form of data, and so on. </a:t>
            </a:r>
          </a:p>
          <a:p>
            <a:r>
              <a:rPr lang="en-US" sz="2400" dirty="0"/>
              <a:t>These devices are connected using wired or wireless transmission media (cable or air).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29A11730-EE35-46BE-9F13-4A255B0ABF74}" type="slidenum">
              <a:rPr lang="en-US" altLang="en-US" smtClean="0"/>
              <a:pPr>
                <a:defRPr/>
              </a:pPr>
              <a:t>4</a:t>
            </a:fld>
            <a:endParaRPr lang="en-US" altLang="en-US"/>
          </a:p>
        </p:txBody>
      </p:sp>
      <p:sp>
        <p:nvSpPr>
          <p:cNvPr id="129024" name="TextBox 129023"/>
          <p:cNvSpPr txBox="1"/>
          <p:nvPr/>
        </p:nvSpPr>
        <p:spPr>
          <a:xfrm>
            <a:off x="762000" y="5571949"/>
            <a:ext cx="8737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i="1" dirty="0">
                <a:latin typeface="+mn-lt"/>
              </a:rPr>
              <a:t>When we connect two computers at home using a plug-and-play router, we have created a network, although very small.</a:t>
            </a:r>
          </a:p>
        </p:txBody>
      </p:sp>
      <p:pic>
        <p:nvPicPr>
          <p:cNvPr id="627" name="Picture 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458972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>
          <a:xfrm>
            <a:off x="1485900" y="228600"/>
            <a:ext cx="6810375" cy="1143000"/>
          </a:xfrm>
        </p:spPr>
        <p:txBody>
          <a:bodyPr/>
          <a:lstStyle/>
          <a:p>
            <a:pPr>
              <a:defRPr/>
            </a:pPr>
            <a:r>
              <a:rPr lang="en-US" altLang="en-US" sz="3200" dirty="0"/>
              <a:t>Backbone network</a:t>
            </a:r>
            <a:endParaRPr lang="en-US" altLang="en-US" dirty="0"/>
          </a:p>
        </p:txBody>
      </p:sp>
      <p:pic>
        <p:nvPicPr>
          <p:cNvPr id="27651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123" y="1371599"/>
            <a:ext cx="8568826" cy="48270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8" name="Rectangle 2"/>
          <p:cNvSpPr>
            <a:spLocks noGrp="1" noChangeArrowheads="1"/>
          </p:cNvSpPr>
          <p:nvPr>
            <p:ph type="title"/>
          </p:nvPr>
        </p:nvSpPr>
        <p:spPr>
          <a:xfrm>
            <a:off x="1485900" y="228600"/>
            <a:ext cx="6810375" cy="1143000"/>
          </a:xfrm>
        </p:spPr>
        <p:txBody>
          <a:bodyPr/>
          <a:lstStyle/>
          <a:p>
            <a:pPr>
              <a:defRPr/>
            </a:pPr>
            <a:r>
              <a:rPr lang="en-US" altLang="en-US" sz="3200" dirty="0"/>
              <a:t>Enterprise networks</a:t>
            </a:r>
            <a:endParaRPr lang="en-US" altLang="en-US" dirty="0"/>
          </a:p>
        </p:txBody>
      </p:sp>
      <p:sp>
        <p:nvSpPr>
          <p:cNvPr id="2867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1671638" y="1371600"/>
            <a:ext cx="3590925" cy="5029200"/>
          </a:xfrm>
        </p:spPr>
        <p:txBody>
          <a:bodyPr/>
          <a:lstStyle/>
          <a:p>
            <a:r>
              <a:rPr lang="en-US" altLang="en-US" sz="2400" dirty="0"/>
              <a:t>LAN</a:t>
            </a:r>
          </a:p>
          <a:p>
            <a:r>
              <a:rPr lang="en-US" altLang="en-US" sz="2400" dirty="0"/>
              <a:t>Ethernet</a:t>
            </a:r>
          </a:p>
          <a:p>
            <a:pPr lvl="1"/>
            <a:r>
              <a:rPr lang="en-US" altLang="en-US" dirty="0"/>
              <a:t>10Mbps, 100Mbps, Gigabit Ethernet</a:t>
            </a:r>
            <a:endParaRPr lang="en-US" altLang="en-US" sz="2000" dirty="0"/>
          </a:p>
        </p:txBody>
      </p:sp>
      <p:grpSp>
        <p:nvGrpSpPr>
          <p:cNvPr id="28676" name="Group 119"/>
          <p:cNvGrpSpPr>
            <a:grpSpLocks/>
          </p:cNvGrpSpPr>
          <p:nvPr/>
        </p:nvGrpSpPr>
        <p:grpSpPr bwMode="auto">
          <a:xfrm>
            <a:off x="6385587" y="2379664"/>
            <a:ext cx="2273565" cy="2351087"/>
            <a:chOff x="3328" y="2249"/>
            <a:chExt cx="1355" cy="1013"/>
          </a:xfrm>
        </p:grpSpPr>
        <p:graphicFrame>
          <p:nvGraphicFramePr>
            <p:cNvPr id="28677" name="Object 5"/>
            <p:cNvGraphicFramePr>
              <a:graphicFrameLocks noChangeAspect="1"/>
            </p:cNvGraphicFramePr>
            <p:nvPr/>
          </p:nvGraphicFramePr>
          <p:xfrm>
            <a:off x="3328" y="2249"/>
            <a:ext cx="290" cy="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3" imgW="1307263" imgH="1084139" progId="MS_ClipArt_Gallery.2">
                    <p:embed/>
                  </p:oleObj>
                </mc:Choice>
                <mc:Fallback>
                  <p:oleObj name="Clip" r:id="rId3" imgW="1307263" imgH="1084139" progId="MS_ClipArt_Gallery.2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28" y="2249"/>
                          <a:ext cx="290" cy="2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8678" name="Line 6"/>
            <p:cNvSpPr>
              <a:spLocks noChangeShapeType="1"/>
            </p:cNvSpPr>
            <p:nvPr/>
          </p:nvSpPr>
          <p:spPr bwMode="auto">
            <a:xfrm flipV="1">
              <a:off x="3612" y="2435"/>
              <a:ext cx="50" cy="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28679" name="Object 7"/>
            <p:cNvGraphicFramePr>
              <a:graphicFrameLocks noChangeAspect="1"/>
            </p:cNvGraphicFramePr>
            <p:nvPr/>
          </p:nvGraphicFramePr>
          <p:xfrm>
            <a:off x="3328" y="2698"/>
            <a:ext cx="290" cy="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5" imgW="1307263" imgH="1084139" progId="MS_ClipArt_Gallery.2">
                    <p:embed/>
                  </p:oleObj>
                </mc:Choice>
                <mc:Fallback>
                  <p:oleObj name="Clip" r:id="rId5" imgW="1307263" imgH="1084139" progId="MS_ClipArt_Gallery.2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28" y="2698"/>
                          <a:ext cx="290" cy="2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8680" name="Line 8"/>
            <p:cNvSpPr>
              <a:spLocks noChangeShapeType="1"/>
            </p:cNvSpPr>
            <p:nvPr/>
          </p:nvSpPr>
          <p:spPr bwMode="auto">
            <a:xfrm flipV="1">
              <a:off x="3612" y="2888"/>
              <a:ext cx="50" cy="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681" name="Group 9"/>
            <p:cNvGrpSpPr>
              <a:grpSpLocks/>
            </p:cNvGrpSpPr>
            <p:nvPr/>
          </p:nvGrpSpPr>
          <p:grpSpPr bwMode="auto">
            <a:xfrm>
              <a:off x="3415" y="2507"/>
              <a:ext cx="50" cy="168"/>
              <a:chOff x="3842" y="406"/>
              <a:chExt cx="51" cy="167"/>
            </a:xfrm>
          </p:grpSpPr>
          <p:sp>
            <p:nvSpPr>
              <p:cNvPr id="28725" name="Oval 10"/>
              <p:cNvSpPr>
                <a:spLocks noChangeArrowheads="1"/>
              </p:cNvSpPr>
              <p:nvPr/>
            </p:nvSpPr>
            <p:spPr bwMode="auto">
              <a:xfrm>
                <a:off x="3842" y="40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26" name="Oval 11"/>
              <p:cNvSpPr>
                <a:spLocks noChangeArrowheads="1"/>
              </p:cNvSpPr>
              <p:nvPr/>
            </p:nvSpPr>
            <p:spPr bwMode="auto">
              <a:xfrm>
                <a:off x="3844" y="46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27" name="Oval 12"/>
              <p:cNvSpPr>
                <a:spLocks noChangeArrowheads="1"/>
              </p:cNvSpPr>
              <p:nvPr/>
            </p:nvSpPr>
            <p:spPr bwMode="auto">
              <a:xfrm>
                <a:off x="3846" y="526"/>
                <a:ext cx="47" cy="4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</p:grpSp>
        <p:sp>
          <p:nvSpPr>
            <p:cNvPr id="28682" name="Line 13"/>
            <p:cNvSpPr>
              <a:spLocks noChangeShapeType="1"/>
            </p:cNvSpPr>
            <p:nvPr/>
          </p:nvSpPr>
          <p:spPr bwMode="auto">
            <a:xfrm>
              <a:off x="3658" y="2433"/>
              <a:ext cx="0" cy="4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28683" name="Object 14"/>
            <p:cNvGraphicFramePr>
              <a:graphicFrameLocks noChangeAspect="1"/>
            </p:cNvGraphicFramePr>
            <p:nvPr/>
          </p:nvGraphicFramePr>
          <p:xfrm>
            <a:off x="3933" y="3012"/>
            <a:ext cx="291" cy="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6" imgW="1307263" imgH="1084139" progId="MS_ClipArt_Gallery.2">
                    <p:embed/>
                  </p:oleObj>
                </mc:Choice>
                <mc:Fallback>
                  <p:oleObj name="Clip" r:id="rId6" imgW="1307263" imgH="1084139" progId="MS_ClipArt_Gallery.2">
                    <p:embed/>
                    <p:pic>
                      <p:nvPicPr>
                        <p:cNvPr id="0" name="Object 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933" y="3012"/>
                          <a:ext cx="291" cy="2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8684" name="Object 15"/>
            <p:cNvGraphicFramePr>
              <a:graphicFrameLocks noChangeAspect="1"/>
            </p:cNvGraphicFramePr>
            <p:nvPr/>
          </p:nvGraphicFramePr>
          <p:xfrm>
            <a:off x="3505" y="3003"/>
            <a:ext cx="289" cy="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7" imgW="1307263" imgH="1084139" progId="MS_ClipArt_Gallery.2">
                    <p:embed/>
                  </p:oleObj>
                </mc:Choice>
                <mc:Fallback>
                  <p:oleObj name="Clip" r:id="rId7" imgW="1307263" imgH="1084139" progId="MS_ClipArt_Gallery.2">
                    <p:embed/>
                    <p:pic>
                      <p:nvPicPr>
                        <p:cNvPr id="0" name="Object 1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5" y="3003"/>
                          <a:ext cx="289" cy="2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8685" name="Line 16"/>
            <p:cNvSpPr>
              <a:spLocks noChangeShapeType="1"/>
            </p:cNvSpPr>
            <p:nvPr/>
          </p:nvSpPr>
          <p:spPr bwMode="auto">
            <a:xfrm rot="-5400000">
              <a:off x="4088" y="2993"/>
              <a:ext cx="46" cy="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6" name="Line 17"/>
            <p:cNvSpPr>
              <a:spLocks noChangeShapeType="1"/>
            </p:cNvSpPr>
            <p:nvPr/>
          </p:nvSpPr>
          <p:spPr bwMode="auto">
            <a:xfrm rot="5400000" flipH="1">
              <a:off x="3651" y="2987"/>
              <a:ext cx="48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7" name="Line 18"/>
            <p:cNvSpPr>
              <a:spLocks noChangeShapeType="1"/>
            </p:cNvSpPr>
            <p:nvPr/>
          </p:nvSpPr>
          <p:spPr bwMode="auto">
            <a:xfrm rot="16200000" flipV="1">
              <a:off x="3895" y="2748"/>
              <a:ext cx="0" cy="4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8" name="Line 19"/>
            <p:cNvSpPr>
              <a:spLocks noChangeShapeType="1"/>
            </p:cNvSpPr>
            <p:nvPr/>
          </p:nvSpPr>
          <p:spPr bwMode="auto">
            <a:xfrm>
              <a:off x="3656" y="2681"/>
              <a:ext cx="71" cy="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689" name="Group 28"/>
            <p:cNvGrpSpPr>
              <a:grpSpLocks/>
            </p:cNvGrpSpPr>
            <p:nvPr/>
          </p:nvGrpSpPr>
          <p:grpSpPr bwMode="auto">
            <a:xfrm>
              <a:off x="4343" y="2819"/>
              <a:ext cx="145" cy="309"/>
              <a:chOff x="4180" y="783"/>
              <a:chExt cx="150" cy="307"/>
            </a:xfrm>
          </p:grpSpPr>
          <p:sp>
            <p:nvSpPr>
              <p:cNvPr id="28717" name="AutoShape 29"/>
              <p:cNvSpPr>
                <a:spLocks noChangeArrowheads="1"/>
              </p:cNvSpPr>
              <p:nvPr/>
            </p:nvSpPr>
            <p:spPr bwMode="auto">
              <a:xfrm>
                <a:off x="4180" y="1019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18" name="Rectangle 30"/>
              <p:cNvSpPr>
                <a:spLocks noChangeArrowheads="1"/>
              </p:cNvSpPr>
              <p:nvPr/>
            </p:nvSpPr>
            <p:spPr bwMode="auto">
              <a:xfrm>
                <a:off x="4256" y="785"/>
                <a:ext cx="69" cy="236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19" name="Rectangle 31"/>
              <p:cNvSpPr>
                <a:spLocks noChangeArrowheads="1"/>
              </p:cNvSpPr>
              <p:nvPr/>
            </p:nvSpPr>
            <p:spPr bwMode="auto">
              <a:xfrm>
                <a:off x="4181" y="852"/>
                <a:ext cx="95" cy="236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20" name="AutoShape 32"/>
              <p:cNvSpPr>
                <a:spLocks noChangeArrowheads="1"/>
              </p:cNvSpPr>
              <p:nvPr/>
            </p:nvSpPr>
            <p:spPr bwMode="auto">
              <a:xfrm>
                <a:off x="4180" y="783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21" name="Line 33"/>
              <p:cNvSpPr>
                <a:spLocks noChangeShapeType="1"/>
              </p:cNvSpPr>
              <p:nvPr/>
            </p:nvSpPr>
            <p:spPr bwMode="auto">
              <a:xfrm>
                <a:off x="4330" y="788"/>
                <a:ext cx="0" cy="23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22" name="Line 34"/>
              <p:cNvSpPr>
                <a:spLocks noChangeShapeType="1"/>
              </p:cNvSpPr>
              <p:nvPr/>
            </p:nvSpPr>
            <p:spPr bwMode="auto">
              <a:xfrm flipH="1">
                <a:off x="4276" y="1019"/>
                <a:ext cx="54" cy="6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23" name="Rectangle 35"/>
              <p:cNvSpPr>
                <a:spLocks noChangeArrowheads="1"/>
              </p:cNvSpPr>
              <p:nvPr/>
            </p:nvSpPr>
            <p:spPr bwMode="auto">
              <a:xfrm>
                <a:off x="4193" y="883"/>
                <a:ext cx="63" cy="13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24" name="Rectangle 36"/>
              <p:cNvSpPr>
                <a:spLocks noChangeArrowheads="1"/>
              </p:cNvSpPr>
              <p:nvPr/>
            </p:nvSpPr>
            <p:spPr bwMode="auto">
              <a:xfrm>
                <a:off x="4202" y="924"/>
                <a:ext cx="48" cy="4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</p:grpSp>
        <p:grpSp>
          <p:nvGrpSpPr>
            <p:cNvPr id="28690" name="Group 37"/>
            <p:cNvGrpSpPr>
              <a:grpSpLocks/>
            </p:cNvGrpSpPr>
            <p:nvPr/>
          </p:nvGrpSpPr>
          <p:grpSpPr bwMode="auto">
            <a:xfrm>
              <a:off x="4538" y="2819"/>
              <a:ext cx="145" cy="309"/>
              <a:chOff x="4180" y="783"/>
              <a:chExt cx="150" cy="307"/>
            </a:xfrm>
          </p:grpSpPr>
          <p:sp>
            <p:nvSpPr>
              <p:cNvPr id="28709" name="AutoShape 38"/>
              <p:cNvSpPr>
                <a:spLocks noChangeArrowheads="1"/>
              </p:cNvSpPr>
              <p:nvPr/>
            </p:nvSpPr>
            <p:spPr bwMode="auto">
              <a:xfrm>
                <a:off x="4180" y="1019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10" name="Rectangle 39"/>
              <p:cNvSpPr>
                <a:spLocks noChangeArrowheads="1"/>
              </p:cNvSpPr>
              <p:nvPr/>
            </p:nvSpPr>
            <p:spPr bwMode="auto">
              <a:xfrm>
                <a:off x="4256" y="785"/>
                <a:ext cx="69" cy="236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11" name="Rectangle 40"/>
              <p:cNvSpPr>
                <a:spLocks noChangeArrowheads="1"/>
              </p:cNvSpPr>
              <p:nvPr/>
            </p:nvSpPr>
            <p:spPr bwMode="auto">
              <a:xfrm>
                <a:off x="4181" y="852"/>
                <a:ext cx="95" cy="236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12" name="AutoShape 41"/>
              <p:cNvSpPr>
                <a:spLocks noChangeArrowheads="1"/>
              </p:cNvSpPr>
              <p:nvPr/>
            </p:nvSpPr>
            <p:spPr bwMode="auto">
              <a:xfrm>
                <a:off x="4180" y="783"/>
                <a:ext cx="150" cy="71"/>
              </a:xfrm>
              <a:prstGeom prst="parallelogram">
                <a:avLst>
                  <a:gd name="adj" fmla="val 81387"/>
                </a:avLst>
              </a:prstGeom>
              <a:solidFill>
                <a:srgbClr val="33CC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13" name="Line 42"/>
              <p:cNvSpPr>
                <a:spLocks noChangeShapeType="1"/>
              </p:cNvSpPr>
              <p:nvPr/>
            </p:nvSpPr>
            <p:spPr bwMode="auto">
              <a:xfrm>
                <a:off x="4330" y="788"/>
                <a:ext cx="0" cy="23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14" name="Line 43"/>
              <p:cNvSpPr>
                <a:spLocks noChangeShapeType="1"/>
              </p:cNvSpPr>
              <p:nvPr/>
            </p:nvSpPr>
            <p:spPr bwMode="auto">
              <a:xfrm flipH="1">
                <a:off x="4276" y="1019"/>
                <a:ext cx="54" cy="6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15" name="Rectangle 44"/>
              <p:cNvSpPr>
                <a:spLocks noChangeArrowheads="1"/>
              </p:cNvSpPr>
              <p:nvPr/>
            </p:nvSpPr>
            <p:spPr bwMode="auto">
              <a:xfrm>
                <a:off x="4193" y="883"/>
                <a:ext cx="63" cy="13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716" name="Rectangle 45"/>
              <p:cNvSpPr>
                <a:spLocks noChangeArrowheads="1"/>
              </p:cNvSpPr>
              <p:nvPr/>
            </p:nvSpPr>
            <p:spPr bwMode="auto">
              <a:xfrm>
                <a:off x="4202" y="924"/>
                <a:ext cx="48" cy="4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</p:grpSp>
        <p:sp>
          <p:nvSpPr>
            <p:cNvPr id="28691" name="Line 46"/>
            <p:cNvSpPr>
              <a:spLocks noChangeShapeType="1"/>
            </p:cNvSpPr>
            <p:nvPr/>
          </p:nvSpPr>
          <p:spPr bwMode="auto">
            <a:xfrm rot="-5400000">
              <a:off x="4349" y="2441"/>
              <a:ext cx="0" cy="54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92" name="Line 48"/>
            <p:cNvSpPr>
              <a:spLocks noChangeShapeType="1"/>
            </p:cNvSpPr>
            <p:nvPr/>
          </p:nvSpPr>
          <p:spPr bwMode="auto">
            <a:xfrm rot="-5400000">
              <a:off x="4385" y="2768"/>
              <a:ext cx="122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693" name="Group 78"/>
            <p:cNvGrpSpPr>
              <a:grpSpLocks/>
            </p:cNvGrpSpPr>
            <p:nvPr/>
          </p:nvGrpSpPr>
          <p:grpSpPr bwMode="auto">
            <a:xfrm>
              <a:off x="3727" y="2621"/>
              <a:ext cx="349" cy="176"/>
              <a:chOff x="3600" y="219"/>
              <a:chExt cx="360" cy="175"/>
            </a:xfrm>
          </p:grpSpPr>
          <p:sp>
            <p:nvSpPr>
              <p:cNvPr id="28696" name="Oval 79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8697" name="Line 80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98" name="Line 81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99" name="Rectangle 82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Times New Roman" pitchFamily="18" charset="0"/>
                </a:endParaRPr>
              </a:p>
            </p:txBody>
          </p:sp>
          <p:sp>
            <p:nvSpPr>
              <p:cNvPr id="28700" name="Oval 83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8701" name="Group 84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8706" name="Line 85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07" name="Line 8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08" name="Line 8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02" name="Group 88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8703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04" name="Line 90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05" name="Line 9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8694" name="Line 92"/>
            <p:cNvSpPr>
              <a:spLocks noChangeShapeType="1"/>
            </p:cNvSpPr>
            <p:nvPr/>
          </p:nvSpPr>
          <p:spPr bwMode="auto">
            <a:xfrm>
              <a:off x="3901" y="2791"/>
              <a:ext cx="1" cy="17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95" name="Line 118"/>
            <p:cNvSpPr>
              <a:spLocks noChangeShapeType="1"/>
            </p:cNvSpPr>
            <p:nvPr/>
          </p:nvSpPr>
          <p:spPr bwMode="auto">
            <a:xfrm rot="-5400000">
              <a:off x="4559" y="2768"/>
              <a:ext cx="122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56" name="Picture 2" descr="underline_base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6" name="Rectangle 2"/>
          <p:cNvSpPr>
            <a:spLocks noGrp="1" noChangeArrowheads="1"/>
          </p:cNvSpPr>
          <p:nvPr>
            <p:ph type="title"/>
          </p:nvPr>
        </p:nvSpPr>
        <p:spPr>
          <a:xfrm>
            <a:off x="1485900" y="228600"/>
            <a:ext cx="6810375" cy="1143000"/>
          </a:xfrm>
        </p:spPr>
        <p:txBody>
          <a:bodyPr/>
          <a:lstStyle/>
          <a:p>
            <a:pPr>
              <a:defRPr/>
            </a:pPr>
            <a:r>
              <a:rPr lang="en-US" altLang="en-US" sz="3200" dirty="0"/>
              <a:t>Wireless networks</a:t>
            </a:r>
            <a:endParaRPr lang="en-US" altLang="en-US" dirty="0"/>
          </a:p>
        </p:txBody>
      </p:sp>
      <p:sp>
        <p:nvSpPr>
          <p:cNvPr id="29699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1582208" y="1322388"/>
            <a:ext cx="4003675" cy="4876800"/>
          </a:xfrm>
        </p:spPr>
        <p:txBody>
          <a:bodyPr/>
          <a:lstStyle/>
          <a:p>
            <a:r>
              <a:rPr lang="en-US" altLang="en-US" sz="2400" dirty="0"/>
              <a:t>Wireless LAN</a:t>
            </a:r>
          </a:p>
          <a:p>
            <a:pPr lvl="1"/>
            <a:r>
              <a:rPr lang="en-US" altLang="en-US" sz="2000" dirty="0"/>
              <a:t>802.11x (</a:t>
            </a:r>
            <a:r>
              <a:rPr lang="en-US" altLang="en-US" sz="2000" dirty="0" err="1"/>
              <a:t>WiFi</a:t>
            </a:r>
            <a:r>
              <a:rPr lang="en-US" altLang="en-US" sz="2000" dirty="0"/>
              <a:t>)</a:t>
            </a:r>
          </a:p>
          <a:p>
            <a:pPr lvl="1"/>
            <a:r>
              <a:rPr lang="en-US" altLang="en-US" sz="2000" dirty="0"/>
              <a:t>WiMAX</a:t>
            </a:r>
          </a:p>
          <a:p>
            <a:pPr lvl="1"/>
            <a:endParaRPr lang="en-US" altLang="en-US" sz="2000" dirty="0"/>
          </a:p>
        </p:txBody>
      </p:sp>
      <p:grpSp>
        <p:nvGrpSpPr>
          <p:cNvPr id="29700" name="Group 68"/>
          <p:cNvGrpSpPr>
            <a:grpSpLocks/>
          </p:cNvGrpSpPr>
          <p:nvPr/>
        </p:nvGrpSpPr>
        <p:grpSpPr bwMode="auto">
          <a:xfrm>
            <a:off x="5314156" y="2365376"/>
            <a:ext cx="2878931" cy="3948113"/>
            <a:chOff x="3269" y="1169"/>
            <a:chExt cx="2232" cy="2487"/>
          </a:xfrm>
        </p:grpSpPr>
        <p:grpSp>
          <p:nvGrpSpPr>
            <p:cNvPr id="29701" name="Group 64"/>
            <p:cNvGrpSpPr>
              <a:grpSpLocks/>
            </p:cNvGrpSpPr>
            <p:nvPr/>
          </p:nvGrpSpPr>
          <p:grpSpPr bwMode="auto">
            <a:xfrm>
              <a:off x="3944" y="2621"/>
              <a:ext cx="392" cy="500"/>
              <a:chOff x="3908" y="2375"/>
              <a:chExt cx="392" cy="500"/>
            </a:xfrm>
          </p:grpSpPr>
          <p:graphicFrame>
            <p:nvGraphicFramePr>
              <p:cNvPr id="29733" name="Object 7"/>
              <p:cNvGraphicFramePr>
                <a:graphicFrameLocks noChangeAspect="1"/>
              </p:cNvGraphicFramePr>
              <p:nvPr/>
            </p:nvGraphicFramePr>
            <p:xfrm>
              <a:off x="3908" y="2375"/>
              <a:ext cx="366" cy="44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3" imgW="826829" imgH="840406" progId="MS_ClipArt_Gallery.2">
                      <p:embed/>
                    </p:oleObj>
                  </mc:Choice>
                  <mc:Fallback>
                    <p:oleObj name="Clip" r:id="rId3" imgW="826829" imgH="840406" progId="MS_ClipArt_Gallery.2">
                      <p:embed/>
                      <p:pic>
                        <p:nvPicPr>
                          <p:cNvPr id="0" name="Object 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08" y="2375"/>
                            <a:ext cx="366" cy="44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0000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9734" name="Object 8"/>
              <p:cNvGraphicFramePr>
                <a:graphicFrameLocks noChangeAspect="1"/>
              </p:cNvGraphicFramePr>
              <p:nvPr/>
            </p:nvGraphicFramePr>
            <p:xfrm>
              <a:off x="3966" y="2506"/>
              <a:ext cx="334" cy="36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5" imgW="1268295" imgH="1199426" progId="MS_ClipArt_Gallery.2">
                      <p:embed/>
                    </p:oleObj>
                  </mc:Choice>
                  <mc:Fallback>
                    <p:oleObj name="Clip" r:id="rId5" imgW="1268295" imgH="1199426" progId="MS_ClipArt_Gallery.2">
                      <p:embed/>
                      <p:pic>
                        <p:nvPicPr>
                          <p:cNvPr id="0" name="Object 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66" y="2506"/>
                            <a:ext cx="334" cy="36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29702" name="Group 9"/>
            <p:cNvGrpSpPr>
              <a:grpSpLocks/>
            </p:cNvGrpSpPr>
            <p:nvPr/>
          </p:nvGrpSpPr>
          <p:grpSpPr bwMode="auto">
            <a:xfrm>
              <a:off x="4672" y="2567"/>
              <a:ext cx="392" cy="500"/>
              <a:chOff x="2870" y="1518"/>
              <a:chExt cx="292" cy="320"/>
            </a:xfrm>
          </p:grpSpPr>
          <p:graphicFrame>
            <p:nvGraphicFramePr>
              <p:cNvPr id="29731" name="Object 10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7" imgW="826829" imgH="840406" progId="MS_ClipArt_Gallery.2">
                      <p:embed/>
                    </p:oleObj>
                  </mc:Choice>
                  <mc:Fallback>
                    <p:oleObj name="Clip" r:id="rId7" imgW="826829" imgH="840406" progId="MS_ClipArt_Gallery.2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9732" name="Object 11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8" imgW="1268295" imgH="1199426" progId="MS_ClipArt_Gallery.2">
                      <p:embed/>
                    </p:oleObj>
                  </mc:Choice>
                  <mc:Fallback>
                    <p:oleObj name="Clip" r:id="rId8" imgW="1268295" imgH="1199426" progId="MS_ClipArt_Gallery.2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29703" name="Group 12"/>
            <p:cNvGrpSpPr>
              <a:grpSpLocks/>
            </p:cNvGrpSpPr>
            <p:nvPr/>
          </p:nvGrpSpPr>
          <p:grpSpPr bwMode="auto">
            <a:xfrm>
              <a:off x="4092" y="1837"/>
              <a:ext cx="366" cy="442"/>
              <a:chOff x="4733" y="2082"/>
              <a:chExt cx="272" cy="282"/>
            </a:xfrm>
          </p:grpSpPr>
          <p:graphicFrame>
            <p:nvGraphicFramePr>
              <p:cNvPr id="29729" name="Object 13"/>
              <p:cNvGraphicFramePr>
                <a:graphicFrameLocks noChangeAspect="1"/>
              </p:cNvGraphicFramePr>
              <p:nvPr/>
            </p:nvGraphicFramePr>
            <p:xfrm>
              <a:off x="4733" y="2082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9" imgW="826829" imgH="840406" progId="MS_ClipArt_Gallery.2">
                      <p:embed/>
                    </p:oleObj>
                  </mc:Choice>
                  <mc:Fallback>
                    <p:oleObj name="Clip" r:id="rId9" imgW="826829" imgH="840406" progId="MS_ClipArt_Gallery.2">
                      <p:embed/>
                      <p:pic>
                        <p:nvPicPr>
                          <p:cNvPr id="0" name="Object 1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733" y="2082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9730" name="Rectangle 14"/>
              <p:cNvSpPr>
                <a:spLocks noChangeArrowheads="1"/>
              </p:cNvSpPr>
              <p:nvPr/>
            </p:nvSpPr>
            <p:spPr bwMode="auto">
              <a:xfrm>
                <a:off x="4812" y="2181"/>
                <a:ext cx="192" cy="183"/>
              </a:xfrm>
              <a:prstGeom prst="rect">
                <a:avLst/>
              </a:prstGeom>
              <a:solidFill>
                <a:srgbClr val="33CC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</p:grpSp>
        <p:grpSp>
          <p:nvGrpSpPr>
            <p:cNvPr id="29704" name="Group 26"/>
            <p:cNvGrpSpPr>
              <a:grpSpLocks/>
            </p:cNvGrpSpPr>
            <p:nvPr/>
          </p:nvGrpSpPr>
          <p:grpSpPr bwMode="auto">
            <a:xfrm>
              <a:off x="4113" y="1453"/>
              <a:ext cx="483" cy="273"/>
              <a:chOff x="3600" y="219"/>
              <a:chExt cx="360" cy="175"/>
            </a:xfrm>
          </p:grpSpPr>
          <p:sp>
            <p:nvSpPr>
              <p:cNvPr id="29716" name="Oval 27"/>
              <p:cNvSpPr>
                <a:spLocks noChangeArrowheads="1"/>
              </p:cNvSpPr>
              <p:nvPr/>
            </p:nvSpPr>
            <p:spPr bwMode="auto">
              <a:xfrm>
                <a:off x="3603" y="297"/>
                <a:ext cx="357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29717" name="Line 28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718" name="Line 29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719" name="Rectangle 30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noProof="1">
                  <a:latin typeface="Arial" pitchFamily="34" charset="0"/>
                </a:endParaRPr>
              </a:p>
            </p:txBody>
          </p:sp>
          <p:sp>
            <p:nvSpPr>
              <p:cNvPr id="29720" name="Oval 31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7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grpSp>
            <p:nvGrpSpPr>
              <p:cNvPr id="29721" name="Group 32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29726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727" name="Line 34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728" name="Line 35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722" name="Group 36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29723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724" name="Line 38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725" name="Line 39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9705" name="Line 55"/>
            <p:cNvSpPr>
              <a:spLocks noChangeShapeType="1"/>
            </p:cNvSpPr>
            <p:nvPr/>
          </p:nvSpPr>
          <p:spPr bwMode="auto">
            <a:xfrm flipV="1">
              <a:off x="4363" y="1721"/>
              <a:ext cx="0" cy="2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9706" name="Group 56"/>
            <p:cNvGrpSpPr>
              <a:grpSpLocks/>
            </p:cNvGrpSpPr>
            <p:nvPr/>
          </p:nvGrpSpPr>
          <p:grpSpPr bwMode="auto">
            <a:xfrm>
              <a:off x="4826" y="1557"/>
              <a:ext cx="392" cy="500"/>
              <a:chOff x="2870" y="1518"/>
              <a:chExt cx="292" cy="320"/>
            </a:xfrm>
          </p:grpSpPr>
          <p:graphicFrame>
            <p:nvGraphicFramePr>
              <p:cNvPr id="29714" name="Object 57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10" imgW="826829" imgH="840406" progId="MS_ClipArt_Gallery.2">
                      <p:embed/>
                    </p:oleObj>
                  </mc:Choice>
                  <mc:Fallback>
                    <p:oleObj name="Clip" r:id="rId10" imgW="826829" imgH="840406" progId="MS_ClipArt_Gallery.2">
                      <p:embed/>
                      <p:pic>
                        <p:nvPicPr>
                          <p:cNvPr id="0" name="Object 5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9715" name="Object 58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11" imgW="1268295" imgH="1199426" progId="MS_ClipArt_Gallery.2">
                      <p:embed/>
                    </p:oleObj>
                  </mc:Choice>
                  <mc:Fallback>
                    <p:oleObj name="Clip" r:id="rId11" imgW="1268295" imgH="1199426" progId="MS_ClipArt_Gallery.2">
                      <p:embed/>
                      <p:pic>
                        <p:nvPicPr>
                          <p:cNvPr id="0" name="Object 5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29707" name="Group 59"/>
            <p:cNvGrpSpPr>
              <a:grpSpLocks/>
            </p:cNvGrpSpPr>
            <p:nvPr/>
          </p:nvGrpSpPr>
          <p:grpSpPr bwMode="auto">
            <a:xfrm>
              <a:off x="5109" y="2226"/>
              <a:ext cx="392" cy="500"/>
              <a:chOff x="2870" y="1518"/>
              <a:chExt cx="292" cy="320"/>
            </a:xfrm>
          </p:grpSpPr>
          <p:graphicFrame>
            <p:nvGraphicFramePr>
              <p:cNvPr id="29712" name="Object 60"/>
              <p:cNvGraphicFramePr>
                <a:graphicFrameLocks noChangeAspect="1"/>
              </p:cNvGraphicFramePr>
              <p:nvPr/>
            </p:nvGraphicFramePr>
            <p:xfrm>
              <a:off x="2870" y="1518"/>
              <a:ext cx="272" cy="28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12" imgW="826829" imgH="840406" progId="MS_ClipArt_Gallery.2">
                      <p:embed/>
                    </p:oleObj>
                  </mc:Choice>
                  <mc:Fallback>
                    <p:oleObj name="Clip" r:id="rId12" imgW="826829" imgH="840406" progId="MS_ClipArt_Gallery.2">
                      <p:embed/>
                      <p:pic>
                        <p:nvPicPr>
                          <p:cNvPr id="0" name="Object 6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70" y="1518"/>
                            <a:ext cx="272" cy="28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29713" name="Object 61"/>
              <p:cNvGraphicFramePr>
                <a:graphicFrameLocks noChangeAspect="1"/>
              </p:cNvGraphicFramePr>
              <p:nvPr/>
            </p:nvGraphicFramePr>
            <p:xfrm>
              <a:off x="2913" y="1602"/>
              <a:ext cx="249" cy="23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Clip" r:id="rId13" imgW="1268295" imgH="1199426" progId="MS_ClipArt_Gallery.2">
                      <p:embed/>
                    </p:oleObj>
                  </mc:Choice>
                  <mc:Fallback>
                    <p:oleObj name="Clip" r:id="rId13" imgW="1268295" imgH="1199426" progId="MS_ClipArt_Gallery.2">
                      <p:embed/>
                      <p:pic>
                        <p:nvPicPr>
                          <p:cNvPr id="0" name="Object 6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913" y="1602"/>
                            <a:ext cx="249" cy="23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29708" name="Text Box 63"/>
            <p:cNvSpPr txBox="1">
              <a:spLocks noChangeArrowheads="1"/>
            </p:cNvSpPr>
            <p:nvPr/>
          </p:nvSpPr>
          <p:spPr bwMode="auto">
            <a:xfrm>
              <a:off x="3303" y="1861"/>
              <a:ext cx="886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itchFamily="34" charset="0"/>
                </a:rPr>
                <a:t>Base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itchFamily="34" charset="0"/>
                </a:rPr>
                <a:t>Station</a:t>
              </a:r>
            </a:p>
          </p:txBody>
        </p:sp>
        <p:sp>
          <p:nvSpPr>
            <p:cNvPr id="29709" name="Text Box 65"/>
            <p:cNvSpPr txBox="1">
              <a:spLocks noChangeArrowheads="1"/>
            </p:cNvSpPr>
            <p:nvPr/>
          </p:nvSpPr>
          <p:spPr bwMode="auto">
            <a:xfrm>
              <a:off x="4553" y="3133"/>
              <a:ext cx="848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itchFamily="34" charset="0"/>
                </a:rPr>
                <a:t>Mobile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itchFamily="34" charset="0"/>
                </a:rPr>
                <a:t>Host</a:t>
              </a:r>
            </a:p>
          </p:txBody>
        </p:sp>
        <p:sp>
          <p:nvSpPr>
            <p:cNvPr id="29710" name="Line 66"/>
            <p:cNvSpPr>
              <a:spLocks noChangeShapeType="1"/>
            </p:cNvSpPr>
            <p:nvPr/>
          </p:nvSpPr>
          <p:spPr bwMode="auto">
            <a:xfrm flipV="1">
              <a:off x="4327" y="1169"/>
              <a:ext cx="0" cy="2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711" name="Text Box 67"/>
            <p:cNvSpPr txBox="1">
              <a:spLocks noChangeArrowheads="1"/>
            </p:cNvSpPr>
            <p:nvPr/>
          </p:nvSpPr>
          <p:spPr bwMode="auto">
            <a:xfrm>
              <a:off x="3269" y="1429"/>
              <a:ext cx="860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itchFamily="34" charset="0"/>
                </a:rPr>
                <a:t>Router</a:t>
              </a:r>
            </a:p>
          </p:txBody>
        </p:sp>
      </p:grpSp>
      <p:pic>
        <p:nvPicPr>
          <p:cNvPr id="39" name="Picture 2" descr="underline_base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9488" y="2073275"/>
            <a:ext cx="6605720" cy="428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Rectangle 2"/>
          <p:cNvSpPr>
            <a:spLocks noGrp="1" noChangeArrowheads="1"/>
          </p:cNvSpPr>
          <p:nvPr>
            <p:ph type="title"/>
          </p:nvPr>
        </p:nvSpPr>
        <p:spPr>
          <a:xfrm>
            <a:off x="1463543" y="187325"/>
            <a:ext cx="6810375" cy="1143000"/>
          </a:xfrm>
        </p:spPr>
        <p:txBody>
          <a:bodyPr/>
          <a:lstStyle/>
          <a:p>
            <a:pPr>
              <a:defRPr/>
            </a:pPr>
            <a:r>
              <a:rPr lang="en-US" altLang="en-US" sz="3200" dirty="0"/>
              <a:t>Home networks</a:t>
            </a:r>
            <a:endParaRPr lang="en-US" altLang="en-US" dirty="0"/>
          </a:p>
        </p:txBody>
      </p:sp>
      <p:sp>
        <p:nvSpPr>
          <p:cNvPr id="3072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1594247" y="1266825"/>
            <a:ext cx="6313355" cy="1955800"/>
          </a:xfrm>
        </p:spPr>
        <p:txBody>
          <a:bodyPr/>
          <a:lstStyle/>
          <a:p>
            <a:r>
              <a:rPr lang="en-US" altLang="en-US" sz="2000" dirty="0"/>
              <a:t>Cable (FTTH, Coaxial,  ADSL, Modem)</a:t>
            </a:r>
          </a:p>
          <a:p>
            <a:r>
              <a:rPr lang="en-US" altLang="en-US" sz="2000" dirty="0"/>
              <a:t>Ethernet</a:t>
            </a:r>
          </a:p>
          <a:p>
            <a:r>
              <a:rPr lang="en-US" altLang="en-US" sz="2000" dirty="0"/>
              <a:t>Wireless</a:t>
            </a:r>
          </a:p>
        </p:txBody>
      </p:sp>
      <p:pic>
        <p:nvPicPr>
          <p:cNvPr id="5" name="Picture 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GB" dirty="0"/>
              <a:t>4G/5G</a:t>
            </a:r>
          </a:p>
        </p:txBody>
      </p:sp>
      <p:sp>
        <p:nvSpPr>
          <p:cNvPr id="31747" name="Content Placeholder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3AA57DF0-6155-423C-AF16-40E2217296E2}" type="slidenum">
              <a:rPr lang="en-US" altLang="en-US" smtClean="0"/>
              <a:pPr>
                <a:defRPr/>
              </a:pPr>
              <a:t>44</a:t>
            </a:fld>
            <a:endParaRPr lang="en-US" altLang="en-US"/>
          </a:p>
        </p:txBody>
      </p:sp>
      <p:pic>
        <p:nvPicPr>
          <p:cNvPr id="3174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9113" y="1497013"/>
            <a:ext cx="7628996" cy="3300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50" name="TextBox 6"/>
          <p:cNvSpPr txBox="1">
            <a:spLocks noChangeArrowheads="1"/>
          </p:cNvSpPr>
          <p:nvPr/>
        </p:nvSpPr>
        <p:spPr bwMode="auto">
          <a:xfrm>
            <a:off x="1547813" y="5216526"/>
            <a:ext cx="677159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 typeface="Arial" pitchFamily="34" charset="0"/>
              <a:buChar char="•"/>
            </a:pPr>
            <a:r>
              <a:rPr lang="en-GB" altLang="en-US">
                <a:latin typeface="Calibri" pitchFamily="34" charset="0"/>
                <a:cs typeface="Calibri" pitchFamily="34" charset="0"/>
              </a:rPr>
              <a:t>New Radio (NR) spectrum</a:t>
            </a:r>
          </a:p>
          <a:p>
            <a:pPr>
              <a:buFont typeface="Arial" pitchFamily="34" charset="0"/>
              <a:buChar char="•"/>
            </a:pPr>
            <a:r>
              <a:rPr lang="en-GB" altLang="en-US">
                <a:latin typeface="Calibri" pitchFamily="34" charset="0"/>
                <a:cs typeface="Calibri" pitchFamily="34" charset="0"/>
              </a:rPr>
              <a:t>Massive Multiple Input – Multiple Output (MIMO)</a:t>
            </a:r>
          </a:p>
        </p:txBody>
      </p:sp>
      <p:pic>
        <p:nvPicPr>
          <p:cNvPr id="7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GB" dirty="0"/>
              <a:t>Internet of Things</a:t>
            </a:r>
          </a:p>
        </p:txBody>
      </p:sp>
      <p:sp>
        <p:nvSpPr>
          <p:cNvPr id="32771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FB8CE5E3-46C9-4AA4-B913-2E062768F48C}" type="slidenum">
              <a:rPr lang="en-US" altLang="en-US" smtClean="0"/>
              <a:pPr>
                <a:defRPr/>
              </a:pPr>
              <a:t>45</a:t>
            </a:fld>
            <a:endParaRPr lang="en-US" altLang="en-US"/>
          </a:p>
        </p:txBody>
      </p:sp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5143" y="1704659"/>
            <a:ext cx="8550804" cy="4224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GB" dirty="0"/>
              <a:t>Related issues</a:t>
            </a:r>
          </a:p>
        </p:txBody>
      </p:sp>
      <p:sp>
        <p:nvSpPr>
          <p:cNvPr id="33795" name="Content Placeholder 6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GB" altLang="en-US" dirty="0"/>
              <a:t>Social issues</a:t>
            </a:r>
          </a:p>
          <a:p>
            <a:pPr lvl="1"/>
            <a:r>
              <a:rPr lang="en-GB" altLang="en-US" dirty="0"/>
              <a:t>Privacy</a:t>
            </a:r>
          </a:p>
          <a:p>
            <a:pPr lvl="1"/>
            <a:r>
              <a:rPr lang="en-GB" altLang="en-US" dirty="0"/>
              <a:t>Phishing</a:t>
            </a:r>
          </a:p>
          <a:p>
            <a:pPr lvl="1"/>
            <a:r>
              <a:rPr lang="en-GB" altLang="en-US" dirty="0"/>
              <a:t>Black webs/news</a:t>
            </a:r>
          </a:p>
          <a:p>
            <a:pPr lvl="1"/>
            <a:r>
              <a:rPr lang="en-GB" altLang="en-US" dirty="0"/>
              <a:t>Cyber-security</a:t>
            </a:r>
          </a:p>
          <a:p>
            <a:pPr lvl="1"/>
            <a:r>
              <a:rPr lang="en-GB" altLang="en-US" dirty="0"/>
              <a:t>Cyber-criminals</a:t>
            </a:r>
          </a:p>
          <a:p>
            <a:r>
              <a:rPr lang="en-GB" altLang="en-US" dirty="0"/>
              <a:t>Solutions</a:t>
            </a:r>
          </a:p>
          <a:p>
            <a:pPr lvl="1"/>
            <a:r>
              <a:rPr lang="en-GB" altLang="en-US" dirty="0"/>
              <a:t>Technical solutions</a:t>
            </a:r>
          </a:p>
          <a:p>
            <a:pPr lvl="1"/>
            <a:r>
              <a:rPr lang="en-GB" altLang="en-US" dirty="0"/>
              <a:t>Policies</a:t>
            </a:r>
          </a:p>
          <a:p>
            <a:pPr lvl="1"/>
            <a:endParaRPr lang="en-GB" altLang="en-US" dirty="0"/>
          </a:p>
          <a:p>
            <a:pPr lvl="1"/>
            <a:endParaRPr lang="en-GB" alt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88126A7E-54D9-483B-8262-8563CCC3319E}" type="slidenum">
              <a:rPr lang="en-US" altLang="en-US" smtClean="0"/>
              <a:pPr>
                <a:defRPr/>
              </a:pPr>
              <a:t>46</a:t>
            </a:fld>
            <a:endParaRPr lang="en-US" altLang="en-US"/>
          </a:p>
        </p:txBody>
      </p:sp>
      <p:pic>
        <p:nvPicPr>
          <p:cNvPr id="7" name="Picture 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9318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6151" y="1028700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Chapter 1: roadmap</a:t>
            </a:r>
          </a:p>
        </p:txBody>
      </p:sp>
      <p:sp>
        <p:nvSpPr>
          <p:cNvPr id="9318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7977" y="1406525"/>
            <a:ext cx="8891323" cy="4648200"/>
          </a:xfrm>
        </p:spPr>
        <p:txBody>
          <a:bodyPr>
            <a:normAutofit lnSpcReduction="10000"/>
          </a:bodyPr>
          <a:lstStyle/>
          <a:p>
            <a:pPr lvl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1.1 </a:t>
            </a:r>
            <a:r>
              <a:rPr lang="en-US" altLang="en-US" dirty="0">
                <a:solidFill>
                  <a:srgbClr val="000099"/>
                </a:solidFill>
                <a:ea typeface="Arial" pitchFamily="34" charset="0"/>
              </a:rPr>
              <a:t>what is the computer network and Internet?</a:t>
            </a:r>
            <a:endParaRPr lang="en-US" altLang="en-US" sz="2800" dirty="0">
              <a:solidFill>
                <a:srgbClr val="000099"/>
              </a:solidFill>
              <a:ea typeface="Arial" pitchFamily="34" charset="0"/>
            </a:endParaRP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dirty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dirty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itchFamily="34" charset="0"/>
              </a:rPr>
              <a:t>1.4 network classification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ea typeface="Arial" pitchFamily="34" charset="0"/>
              </a:rPr>
              <a:t>1.5 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dirty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dirty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1.8</a:t>
            </a:r>
            <a:r>
              <a:rPr lang="en-US" altLang="en-US" sz="2800" dirty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9318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2234C55-87E9-412E-9431-1E012ED5CA37}" type="slidenum">
              <a:rPr lang="en-US" altLang="en-US" sz="1200">
                <a:latin typeface="Tahoma" pitchFamily="34" charset="0"/>
              </a:rPr>
              <a:pPr/>
              <a:t>47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547168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Rectangle 2"/>
          <p:cNvSpPr>
            <a:spLocks noGrp="1" noChangeArrowheads="1"/>
          </p:cNvSpPr>
          <p:nvPr>
            <p:ph type="title"/>
          </p:nvPr>
        </p:nvSpPr>
        <p:spPr>
          <a:xfrm>
            <a:off x="577851" y="228600"/>
            <a:ext cx="8891323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en-US" sz="3200" dirty="0">
                <a:solidFill>
                  <a:schemeClr val="tx2">
                    <a:satMod val="130000"/>
                  </a:schemeClr>
                </a:solidFill>
              </a:rPr>
              <a:t>1.4. Network classification</a:t>
            </a:r>
            <a:endParaRPr lang="en-US" altLang="en-US" sz="3200" b="1" dirty="0">
              <a:solidFill>
                <a:schemeClr val="tx2">
                  <a:satMod val="130000"/>
                </a:schemeClr>
              </a:solidFill>
            </a:endParaRPr>
          </a:p>
        </p:txBody>
      </p:sp>
      <p:sp>
        <p:nvSpPr>
          <p:cNvPr id="44035" name="Rectangle 3"/>
          <p:cNvSpPr>
            <a:spLocks noGrp="1" noChangeArrowheads="1"/>
          </p:cNvSpPr>
          <p:nvPr>
            <p:ph idx="1"/>
          </p:nvPr>
        </p:nvSpPr>
        <p:spPr>
          <a:xfrm>
            <a:off x="577851" y="1600200"/>
            <a:ext cx="8891323" cy="4648200"/>
          </a:xfrm>
        </p:spPr>
        <p:txBody>
          <a:bodyPr/>
          <a:lstStyle/>
          <a:p>
            <a:pPr marL="1092200" lvl="1" indent="-635000" eaLnBrk="1" hangingPunct="1">
              <a:buFont typeface="ZapfDingbats" pitchFamily="82" charset="2"/>
              <a:buNone/>
            </a:pPr>
            <a:r>
              <a:rPr lang="en-US" altLang="en-US" dirty="0"/>
              <a:t>1.4.1 Network Scale</a:t>
            </a:r>
          </a:p>
          <a:p>
            <a:pPr marL="1092200" lvl="1" indent="-635000" eaLnBrk="1" hangingPunct="1">
              <a:buFont typeface="ZapfDingbats" pitchFamily="82" charset="2"/>
              <a:buNone/>
            </a:pPr>
            <a:r>
              <a:rPr lang="en-US" altLang="en-US" dirty="0"/>
              <a:t>	- </a:t>
            </a:r>
            <a:r>
              <a:rPr lang="en-US" altLang="en-US" dirty="0">
                <a:solidFill>
                  <a:srgbClr val="FF0000"/>
                </a:solidFill>
              </a:rPr>
              <a:t>LAN</a:t>
            </a:r>
            <a:r>
              <a:rPr lang="en-US" altLang="en-US" dirty="0"/>
              <a:t>, MAN, </a:t>
            </a:r>
            <a:r>
              <a:rPr lang="en-US" altLang="en-US" dirty="0">
                <a:solidFill>
                  <a:srgbClr val="FF0000"/>
                </a:solidFill>
              </a:rPr>
              <a:t>WAN</a:t>
            </a:r>
            <a:r>
              <a:rPr lang="en-US" altLang="en-US" dirty="0"/>
              <a:t>, GAN</a:t>
            </a:r>
          </a:p>
          <a:p>
            <a:pPr marL="1092200" lvl="1" indent="-635000" eaLnBrk="1" hangingPunct="1">
              <a:buFont typeface="ZapfDingbats" pitchFamily="82" charset="2"/>
              <a:buNone/>
            </a:pPr>
            <a:r>
              <a:rPr lang="en-US" altLang="en-US" dirty="0"/>
              <a:t>1.4.2 Network function</a:t>
            </a:r>
          </a:p>
          <a:p>
            <a:pPr marL="1092200" lvl="1" indent="-635000" eaLnBrk="1" hangingPunct="1">
              <a:buFont typeface="ZapfDingbats" pitchFamily="82" charset="2"/>
              <a:buNone/>
            </a:pPr>
            <a:r>
              <a:rPr lang="en-US" altLang="en-US" dirty="0"/>
              <a:t>	- Client/Server</a:t>
            </a:r>
          </a:p>
          <a:p>
            <a:pPr marL="1092200" lvl="1" indent="-635000" eaLnBrk="1" hangingPunct="1">
              <a:buFont typeface="ZapfDingbats" pitchFamily="82" charset="2"/>
              <a:buNone/>
            </a:pPr>
            <a:r>
              <a:rPr lang="en-US" altLang="en-US" dirty="0"/>
              <a:t>	- Peer-to-peer</a:t>
            </a:r>
          </a:p>
          <a:p>
            <a:pPr marL="1092200" lvl="1" indent="-635000" eaLnBrk="1" hangingPunct="1">
              <a:buFont typeface="ZapfDingbats" pitchFamily="82" charset="2"/>
              <a:buNone/>
            </a:pPr>
            <a:r>
              <a:rPr lang="en-US" altLang="en-US" dirty="0"/>
              <a:t>1.4.3 Switching technology: packet, circuit</a:t>
            </a:r>
          </a:p>
          <a:p>
            <a:pPr marL="1092200" lvl="1" indent="-635000" eaLnBrk="1" hangingPunct="1">
              <a:buFont typeface="ZapfDingbats" pitchFamily="82" charset="2"/>
              <a:buNone/>
            </a:pPr>
            <a:r>
              <a:rPr lang="en-US" altLang="en-US" dirty="0"/>
              <a:t>1.4.4 Transmission technology: broadcast, point-to-point</a:t>
            </a:r>
          </a:p>
          <a:p>
            <a:pPr eaLnBrk="1" hangingPunct="1"/>
            <a:endParaRPr lang="en-US" altLang="en-US" dirty="0"/>
          </a:p>
        </p:txBody>
      </p:sp>
      <p:sp>
        <p:nvSpPr>
          <p:cNvPr id="44036" name="Slide Number Placeholder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>
                <a:latin typeface="Arial" pitchFamily="34" charset="0"/>
              </a:rPr>
              <a:t>1-</a:t>
            </a:r>
            <a:fld id="{C8B340CB-7027-457F-86D5-648F1E059B9B}" type="slidenum">
              <a:rPr lang="en-US" altLang="en-US" sz="1400" smtClean="0">
                <a:latin typeface="Arial" pitchFamily="34" charset="0"/>
              </a:rPr>
              <a:pPr/>
              <a:t>48</a:t>
            </a:fld>
            <a:endParaRPr lang="en-US" altLang="en-US" sz="1400">
              <a:latin typeface="Arial" pitchFamily="34" charset="0"/>
            </a:endParaRPr>
          </a:p>
        </p:txBody>
      </p:sp>
      <p:pic>
        <p:nvPicPr>
          <p:cNvPr id="5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8549770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marL="342900" indent="-342900">
              <a:defRPr/>
            </a:pPr>
            <a:r>
              <a:rPr lang="en-US" altLang="en-US" sz="2800" dirty="0">
                <a:solidFill>
                  <a:schemeClr val="tx2">
                    <a:satMod val="130000"/>
                  </a:schemeClr>
                </a:solidFill>
              </a:rPr>
              <a:t>1.4.1 Network classification by scale</a:t>
            </a:r>
            <a:br>
              <a:rPr lang="en-US" altLang="en-US" sz="2800" dirty="0">
                <a:solidFill>
                  <a:schemeClr val="tx2">
                    <a:satMod val="130000"/>
                  </a:schemeClr>
                </a:solidFill>
              </a:rPr>
            </a:br>
            <a:endParaRPr lang="en-US" altLang="en-US" dirty="0">
              <a:solidFill>
                <a:schemeClr val="tx2">
                  <a:satMod val="130000"/>
                </a:schemeClr>
              </a:solidFill>
            </a:endParaRPr>
          </a:p>
        </p:txBody>
      </p:sp>
      <p:sp>
        <p:nvSpPr>
          <p:cNvPr id="45058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PAN</a:t>
            </a:r>
          </a:p>
          <a:p>
            <a:pPr eaLnBrk="1" hangingPunct="1"/>
            <a:r>
              <a:rPr lang="en-US" altLang="en-US" dirty="0"/>
              <a:t>LAN</a:t>
            </a:r>
          </a:p>
          <a:p>
            <a:pPr eaLnBrk="1" hangingPunct="1"/>
            <a:r>
              <a:rPr lang="en-US" altLang="en-US" dirty="0"/>
              <a:t>MAN</a:t>
            </a:r>
          </a:p>
          <a:p>
            <a:pPr eaLnBrk="1" hangingPunct="1"/>
            <a:r>
              <a:rPr lang="en-US" altLang="en-US" dirty="0"/>
              <a:t>WAN</a:t>
            </a:r>
          </a:p>
          <a:p>
            <a:pPr eaLnBrk="1" hangingPunct="1"/>
            <a:r>
              <a:rPr lang="en-US" altLang="en-US" dirty="0"/>
              <a:t>GAN (Internet)</a:t>
            </a:r>
          </a:p>
        </p:txBody>
      </p:sp>
      <p:sp>
        <p:nvSpPr>
          <p:cNvPr id="45061" name="Slide Number Placeholder 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>
                <a:latin typeface="Arial" pitchFamily="34" charset="0"/>
              </a:rPr>
              <a:t>1-</a:t>
            </a:r>
            <a:fld id="{D1D7618A-9517-4A99-B733-BCABA4B9BBE3}" type="slidenum">
              <a:rPr lang="en-US" altLang="en-US" sz="1400" smtClean="0">
                <a:latin typeface="Arial" pitchFamily="34" charset="0"/>
              </a:rPr>
              <a:pPr/>
              <a:t>49</a:t>
            </a:fld>
            <a:endParaRPr lang="en-US" altLang="en-US" sz="1400">
              <a:latin typeface="Arial" pitchFamily="34" charset="0"/>
            </a:endParaRPr>
          </a:p>
        </p:txBody>
      </p:sp>
      <p:pic>
        <p:nvPicPr>
          <p:cNvPr id="45059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4" r="5333"/>
          <a:stretch>
            <a:fillRect/>
          </a:stretch>
        </p:blipFill>
        <p:spPr bwMode="auto">
          <a:xfrm>
            <a:off x="3500091" y="1417638"/>
            <a:ext cx="6148364" cy="4343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4422" y="7978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7774847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computer network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29A11730-EE35-46BE-9F13-4A255B0ABF74}" type="slidenum">
              <a:rPr lang="en-US" altLang="en-US" smtClean="0"/>
              <a:pPr>
                <a:defRPr/>
              </a:pPr>
              <a:t>5</a:t>
            </a:fld>
            <a:endParaRPr lang="en-US" altLang="en-US"/>
          </a:p>
        </p:txBody>
      </p:sp>
      <p:pic>
        <p:nvPicPr>
          <p:cNvPr id="627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631" y="1153478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1">
            <a:extLst>
              <a:ext uri="{FF2B5EF4-FFF2-40B4-BE49-F238E27FC236}">
                <a16:creationId xmlns:a16="http://schemas.microsoft.com/office/drawing/2014/main" id="{51F11F20-C9A1-0281-4A80-42A6A2BCC41C}"/>
              </a:ext>
            </a:extLst>
          </p:cNvPr>
          <p:cNvSpPr txBox="1"/>
          <p:nvPr/>
        </p:nvSpPr>
        <p:spPr>
          <a:xfrm>
            <a:off x="1392455" y="1941897"/>
            <a:ext cx="7530240" cy="2349500"/>
          </a:xfrm>
          <a:prstGeom prst="rect">
            <a:avLst/>
          </a:prstGeom>
          <a:noFill/>
        </p:spPr>
        <p:txBody>
          <a:bodyPr wrap="none" lIns="0" tIns="0" rIns="0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zh-CN" sz="3200" dirty="0">
                <a:solidFill>
                  <a:srgbClr val="6F8BA0"/>
                </a:solidFill>
                <a:latin typeface="Arial" pitchFamily="18" charset="0"/>
                <a:cs typeface="Arial" pitchFamily="18" charset="0"/>
              </a:rPr>
              <a:t>Networking Impacts in Our Daily Lives </a:t>
            </a:r>
          </a:p>
          <a:p>
            <a:pPr marL="19202">
              <a:lnSpc>
                <a:spcPts val="5300"/>
              </a:lnSpc>
            </a:pPr>
            <a:r>
              <a:rPr lang="en-US" altLang="zh-CN" sz="2000" dirty="0">
                <a:solidFill>
                  <a:srgbClr val="6F8BA0"/>
                </a:solidFill>
                <a:latin typeface="Wingdings" pitchFamily="18" charset="0"/>
                <a:cs typeface="Wingdings" pitchFamily="18" charset="0"/>
              </a:rPr>
              <a:t></a:t>
            </a:r>
            <a:r>
              <a:rPr lang="en-US" altLang="zh-CN" sz="2000" dirty="0">
                <a:solidFill>
                  <a:srgbClr val="000000"/>
                </a:solidFill>
                <a:latin typeface="Arial" pitchFamily="18" charset="0"/>
                <a:cs typeface="Arial" pitchFamily="18" charset="0"/>
              </a:rPr>
              <a:t> Networks support the way we learn. </a:t>
            </a:r>
          </a:p>
          <a:p>
            <a:pPr marL="19202">
              <a:lnSpc>
                <a:spcPts val="3400"/>
              </a:lnSpc>
            </a:pPr>
            <a:r>
              <a:rPr lang="en-US" altLang="zh-CN" sz="2000" dirty="0">
                <a:solidFill>
                  <a:srgbClr val="6F8BA0"/>
                </a:solidFill>
                <a:latin typeface="Wingdings" pitchFamily="18" charset="0"/>
                <a:cs typeface="Wingdings" pitchFamily="18" charset="0"/>
              </a:rPr>
              <a:t></a:t>
            </a:r>
            <a:r>
              <a:rPr lang="en-US" altLang="zh-CN" sz="2000" dirty="0">
                <a:solidFill>
                  <a:srgbClr val="000000"/>
                </a:solidFill>
                <a:latin typeface="Arial" pitchFamily="18" charset="0"/>
                <a:cs typeface="Arial" pitchFamily="18" charset="0"/>
              </a:rPr>
              <a:t> Networks support the way we communicate. </a:t>
            </a:r>
          </a:p>
          <a:p>
            <a:pPr marL="19202">
              <a:lnSpc>
                <a:spcPts val="3400"/>
              </a:lnSpc>
            </a:pPr>
            <a:r>
              <a:rPr lang="en-US" altLang="zh-CN" sz="2000" dirty="0">
                <a:solidFill>
                  <a:srgbClr val="6F8BA0"/>
                </a:solidFill>
                <a:latin typeface="Wingdings" pitchFamily="18" charset="0"/>
                <a:cs typeface="Wingdings" pitchFamily="18" charset="0"/>
              </a:rPr>
              <a:t></a:t>
            </a:r>
            <a:r>
              <a:rPr lang="en-US" altLang="zh-CN" sz="2000" dirty="0">
                <a:solidFill>
                  <a:srgbClr val="000000"/>
                </a:solidFill>
                <a:latin typeface="Arial" pitchFamily="18" charset="0"/>
                <a:cs typeface="Arial" pitchFamily="18" charset="0"/>
              </a:rPr>
              <a:t> Networks support the way we work. </a:t>
            </a:r>
          </a:p>
          <a:p>
            <a:pPr marL="19202">
              <a:lnSpc>
                <a:spcPts val="3400"/>
              </a:lnSpc>
            </a:pPr>
            <a:r>
              <a:rPr lang="en-US" altLang="zh-CN" sz="2000" dirty="0">
                <a:solidFill>
                  <a:srgbClr val="6F8BA0"/>
                </a:solidFill>
                <a:latin typeface="Wingdings" pitchFamily="18" charset="0"/>
                <a:cs typeface="Wingdings" pitchFamily="18" charset="0"/>
              </a:rPr>
              <a:t></a:t>
            </a:r>
            <a:r>
              <a:rPr lang="en-US" altLang="zh-CN" sz="2000" dirty="0">
                <a:solidFill>
                  <a:srgbClr val="000000"/>
                </a:solidFill>
                <a:latin typeface="Arial" pitchFamily="18" charset="0"/>
                <a:cs typeface="Arial" pitchFamily="18" charset="0"/>
              </a:rPr>
              <a:t> Networks support the way we play.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343C3C7-1B54-1455-D9D3-0BDA741FF3D5}"/>
              </a:ext>
            </a:extLst>
          </p:cNvPr>
          <p:cNvSpPr txBox="1"/>
          <p:nvPr/>
        </p:nvSpPr>
        <p:spPr>
          <a:xfrm>
            <a:off x="1253689" y="5156024"/>
            <a:ext cx="753023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KR" dirty="0">
                <a:hlinkClick r:id="rId4"/>
              </a:rPr>
              <a:t>https://www.youtube.com/watch?v=Dxcc6ycZ73M</a:t>
            </a:r>
            <a:endParaRPr lang="en-KR" dirty="0"/>
          </a:p>
          <a:p>
            <a:endParaRPr lang="en-KR" dirty="0"/>
          </a:p>
        </p:txBody>
      </p:sp>
    </p:spTree>
    <p:extLst>
      <p:ext uri="{BB962C8B-B14F-4D97-AF65-F5344CB8AC3E}">
        <p14:creationId xmlns:p14="http://schemas.microsoft.com/office/powerpoint/2010/main" val="22457227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4608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AE7FA163-E329-46E8-BC5C-1D95BEE8DB57}" type="slidenum">
              <a:rPr lang="en-US" altLang="en-US" smtClean="0"/>
              <a:pPr>
                <a:defRPr/>
              </a:pPr>
              <a:t>50</a:t>
            </a:fld>
            <a:endParaRPr lang="en-US" altLang="en-US"/>
          </a:p>
        </p:txBody>
      </p:sp>
      <p:pic>
        <p:nvPicPr>
          <p:cNvPr id="46085" name="Picture 2" descr="https://e-smartsolution.co.uk/blog/wp-content/uploads/2016/03/PAN_network-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581"/>
          <a:stretch>
            <a:fillRect/>
          </a:stretch>
        </p:blipFill>
        <p:spPr bwMode="auto">
          <a:xfrm>
            <a:off x="1128183" y="895351"/>
            <a:ext cx="4443942" cy="2424113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086" name="Picture 4" descr="Local area network - Wikipedi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0027" y="895351"/>
            <a:ext cx="3852333" cy="2424113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087" name="Picture 6" descr="Wide Area Network (WAN) – Network Encyclopedi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0028" y="3811589"/>
            <a:ext cx="3958960" cy="2643187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088" name="Picture 8" descr="File:3shabake.jpg - Wikimedia Commons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8183" y="3895725"/>
            <a:ext cx="4443942" cy="2559050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7505538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752409" y="413387"/>
            <a:ext cx="8770938" cy="6508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Internet structure: network of networks</a:t>
            </a:r>
            <a:endParaRPr lang="en-US" altLang="en-US" dirty="0">
              <a:ea typeface="ＭＳ Ｐゴシック" pitchFamily="34" charset="-128"/>
            </a:endParaRPr>
          </a:p>
        </p:txBody>
      </p:sp>
      <p:pic>
        <p:nvPicPr>
          <p:cNvPr id="72706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409" y="1064262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3"/>
          <p:cNvSpPr txBox="1">
            <a:spLocks noChangeArrowheads="1"/>
          </p:cNvSpPr>
          <p:nvPr/>
        </p:nvSpPr>
        <p:spPr bwMode="auto">
          <a:xfrm>
            <a:off x="521097" y="1263650"/>
            <a:ext cx="887928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End systems connect to Internet via </a:t>
            </a:r>
            <a:r>
              <a:rPr lang="en-US" altLang="en-US">
                <a:solidFill>
                  <a:srgbClr val="C00000"/>
                </a:solidFill>
                <a:latin typeface="Gill Sans MT" pitchFamily="34" charset="0"/>
              </a:rPr>
              <a:t>access ISPs </a:t>
            </a:r>
            <a:r>
              <a:rPr lang="en-US" altLang="en-US">
                <a:latin typeface="Gill Sans MT" pitchFamily="34" charset="0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residential, company and university ISPs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Access ISPs in turn must be interconnected.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so that any two hosts can send packets to each other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Resulting network of networks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evolution was driven by </a:t>
            </a:r>
            <a:r>
              <a:rPr lang="en-US" altLang="en-US">
                <a:solidFill>
                  <a:srgbClr val="C00000"/>
                </a:solidFill>
                <a:latin typeface="Gill Sans MT" pitchFamily="34" charset="0"/>
              </a:rPr>
              <a:t>economics</a:t>
            </a:r>
            <a:r>
              <a:rPr lang="en-US" altLang="en-US">
                <a:latin typeface="Gill Sans MT" pitchFamily="34" charset="0"/>
              </a:rPr>
              <a:t> and </a:t>
            </a:r>
            <a:r>
              <a:rPr lang="en-US" altLang="en-US">
                <a:solidFill>
                  <a:srgbClr val="C00000"/>
                </a:solidFill>
                <a:latin typeface="Gill Sans MT" pitchFamily="34" charset="0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Let</a:t>
            </a:r>
            <a:r>
              <a:rPr lang="ja-JP" altLang="en-US">
                <a:latin typeface="Gill Sans MT" pitchFamily="34" charset="0"/>
              </a:rPr>
              <a:t>’</a:t>
            </a:r>
            <a:r>
              <a:rPr lang="en-US" altLang="ja-JP">
                <a:latin typeface="Gill Sans MT" pitchFamily="34" charset="0"/>
              </a:rPr>
              <a:t>s take a stepwise approach to describe current Internet structure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7270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270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9438751-A359-4F20-8DA6-A743F3BC062E}" type="slidenum">
              <a:rPr lang="en-US" altLang="en-US" sz="1200">
                <a:latin typeface="Tahoma" pitchFamily="34" charset="0"/>
              </a:rPr>
              <a:pPr/>
              <a:t>51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850154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963543" y="306072"/>
            <a:ext cx="8770938" cy="6508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Internet structure: network of networks</a:t>
            </a: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7475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12498" y="1073151"/>
            <a:ext cx="8887883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Question: </a:t>
            </a:r>
            <a:r>
              <a:rPr lang="en-US" altLang="en-US" sz="2400">
                <a:ea typeface="ＭＳ Ｐゴシック" pitchFamily="34" charset="-128"/>
              </a:rPr>
              <a:t>given </a:t>
            </a:r>
            <a:r>
              <a:rPr lang="en-US" altLang="en-US" sz="2400" i="1">
                <a:ea typeface="ＭＳ Ｐゴシック" pitchFamily="34" charset="-128"/>
              </a:rPr>
              <a:t>millions</a:t>
            </a:r>
            <a:r>
              <a:rPr lang="en-US" altLang="en-US" sz="2400">
                <a:ea typeface="ＭＳ Ｐゴシック" pitchFamily="34" charset="-128"/>
              </a:rPr>
              <a:t> of access ISPs, how to connect them together?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</p:txBody>
      </p:sp>
      <p:pic>
        <p:nvPicPr>
          <p:cNvPr id="7475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783" y="897733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6" name="Group 5"/>
          <p:cNvGrpSpPr>
            <a:grpSpLocks/>
          </p:cNvGrpSpPr>
          <p:nvPr/>
        </p:nvGrpSpPr>
        <p:grpSpPr bwMode="auto">
          <a:xfrm>
            <a:off x="510261" y="1849418"/>
            <a:ext cx="9093698" cy="4559340"/>
            <a:chOff x="175047" y="1905661"/>
            <a:chExt cx="8393053" cy="4559691"/>
          </a:xfrm>
        </p:grpSpPr>
        <p:grpSp>
          <p:nvGrpSpPr>
            <p:cNvPr id="74759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25204" cy="418253"/>
              <a:chOff x="3053396" y="4304255"/>
              <a:chExt cx="625204" cy="418253"/>
            </a:xfrm>
          </p:grpSpPr>
          <p:sp>
            <p:nvSpPr>
              <p:cNvPr id="748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0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25204" cy="418253"/>
              <a:chOff x="3053396" y="4304255"/>
              <a:chExt cx="625204" cy="418253"/>
            </a:xfrm>
          </p:grpSpPr>
          <p:sp>
            <p:nvSpPr>
              <p:cNvPr id="748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1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25204" cy="418253"/>
              <a:chOff x="3053396" y="4304255"/>
              <a:chExt cx="625204" cy="418253"/>
            </a:xfrm>
          </p:grpSpPr>
          <p:sp>
            <p:nvSpPr>
              <p:cNvPr id="748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2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25204" cy="418253"/>
              <a:chOff x="3053396" y="4304255"/>
              <a:chExt cx="625204" cy="418253"/>
            </a:xfrm>
          </p:grpSpPr>
          <p:sp>
            <p:nvSpPr>
              <p:cNvPr id="748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3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25204" cy="418253"/>
              <a:chOff x="3053396" y="4304255"/>
              <a:chExt cx="625204" cy="418253"/>
            </a:xfrm>
          </p:grpSpPr>
          <p:sp>
            <p:nvSpPr>
              <p:cNvPr id="748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4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25204" cy="418253"/>
              <a:chOff x="3053396" y="4304255"/>
              <a:chExt cx="625204" cy="418253"/>
            </a:xfrm>
          </p:grpSpPr>
          <p:sp>
            <p:nvSpPr>
              <p:cNvPr id="748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5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25204" cy="418253"/>
              <a:chOff x="3053396" y="4304255"/>
              <a:chExt cx="625204" cy="418253"/>
            </a:xfrm>
          </p:grpSpPr>
          <p:sp>
            <p:nvSpPr>
              <p:cNvPr id="747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6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25204" cy="418253"/>
              <a:chOff x="3053396" y="4304255"/>
              <a:chExt cx="625204" cy="418253"/>
            </a:xfrm>
          </p:grpSpPr>
          <p:sp>
            <p:nvSpPr>
              <p:cNvPr id="747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7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25204" cy="418253"/>
              <a:chOff x="3053396" y="4304255"/>
              <a:chExt cx="625204" cy="418253"/>
            </a:xfrm>
          </p:grpSpPr>
          <p:sp>
            <p:nvSpPr>
              <p:cNvPr id="747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8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25204" cy="418253"/>
              <a:chOff x="3053396" y="4304255"/>
              <a:chExt cx="625204" cy="418253"/>
            </a:xfrm>
          </p:grpSpPr>
          <p:sp>
            <p:nvSpPr>
              <p:cNvPr id="747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9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25204" cy="418253"/>
              <a:chOff x="3053396" y="4304255"/>
              <a:chExt cx="625204" cy="418253"/>
            </a:xfrm>
          </p:grpSpPr>
          <p:sp>
            <p:nvSpPr>
              <p:cNvPr id="747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0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25204" cy="418253"/>
              <a:chOff x="3053396" y="4304255"/>
              <a:chExt cx="625204" cy="418253"/>
            </a:xfrm>
          </p:grpSpPr>
          <p:sp>
            <p:nvSpPr>
              <p:cNvPr id="747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1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25204" cy="418253"/>
              <a:chOff x="3053396" y="4304255"/>
              <a:chExt cx="625204" cy="418253"/>
            </a:xfrm>
          </p:grpSpPr>
          <p:sp>
            <p:nvSpPr>
              <p:cNvPr id="747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2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25204" cy="418253"/>
              <a:chOff x="3053396" y="4304255"/>
              <a:chExt cx="625204" cy="418253"/>
            </a:xfrm>
          </p:grpSpPr>
          <p:sp>
            <p:nvSpPr>
              <p:cNvPr id="747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3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25204" cy="418253"/>
              <a:chOff x="3053396" y="4304255"/>
              <a:chExt cx="625204" cy="418253"/>
            </a:xfrm>
          </p:grpSpPr>
          <p:sp>
            <p:nvSpPr>
              <p:cNvPr id="747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4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25204" cy="418253"/>
              <a:chOff x="3053396" y="4304255"/>
              <a:chExt cx="625204" cy="418253"/>
            </a:xfrm>
          </p:grpSpPr>
          <p:sp>
            <p:nvSpPr>
              <p:cNvPr id="747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4775" name="TextBox 4"/>
            <p:cNvSpPr txBox="1">
              <a:spLocks noChangeArrowheads="1"/>
            </p:cNvSpPr>
            <p:nvPr/>
          </p:nvSpPr>
          <p:spPr bwMode="auto">
            <a:xfrm rot="1053502">
              <a:off x="5164446" y="1955780"/>
              <a:ext cx="501845" cy="523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/>
            <p:cNvSpPr txBox="1">
              <a:spLocks noChangeArrowheads="1"/>
            </p:cNvSpPr>
            <p:nvPr/>
          </p:nvSpPr>
          <p:spPr bwMode="auto">
            <a:xfrm rot="2829263">
              <a:off x="7429479" y="3449157"/>
              <a:ext cx="543781" cy="482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/>
            <p:cNvSpPr txBox="1">
              <a:spLocks noChangeArrowheads="1"/>
            </p:cNvSpPr>
            <p:nvPr/>
          </p:nvSpPr>
          <p:spPr bwMode="auto">
            <a:xfrm rot="9845918">
              <a:off x="6119187" y="5942092"/>
              <a:ext cx="501845" cy="523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/>
            <p:cNvSpPr txBox="1">
              <a:spLocks noChangeArrowheads="1"/>
            </p:cNvSpPr>
            <p:nvPr/>
          </p:nvSpPr>
          <p:spPr bwMode="auto">
            <a:xfrm rot="11651262">
              <a:off x="1751732" y="5845449"/>
              <a:ext cx="501845" cy="523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/>
            <p:cNvSpPr txBox="1">
              <a:spLocks noChangeArrowheads="1"/>
            </p:cNvSpPr>
            <p:nvPr/>
          </p:nvSpPr>
          <p:spPr bwMode="auto">
            <a:xfrm rot="16607303">
              <a:off x="144610" y="3559181"/>
              <a:ext cx="543781" cy="482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/>
            <p:cNvSpPr txBox="1">
              <a:spLocks noChangeArrowheads="1"/>
            </p:cNvSpPr>
            <p:nvPr/>
          </p:nvSpPr>
          <p:spPr bwMode="auto">
            <a:xfrm rot="20582737">
              <a:off x="2351322" y="1905661"/>
              <a:ext cx="501845" cy="523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47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475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277640E-C814-4519-8559-A3410F347ADF}" type="slidenum">
              <a:rPr lang="en-US" altLang="en-US" sz="1200">
                <a:latin typeface="Tahoma" pitchFamily="34" charset="0"/>
              </a:rPr>
              <a:pPr/>
              <a:t>52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931080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985555" y="165101"/>
            <a:ext cx="8770938" cy="6508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Internet structure: network of networks</a:t>
            </a: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768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12498" y="1073150"/>
            <a:ext cx="8887883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Option: </a:t>
            </a:r>
            <a:r>
              <a:rPr lang="en-US" altLang="en-US" sz="2400" i="1">
                <a:ea typeface="ＭＳ Ｐゴシック" pitchFamily="34" charset="-128"/>
              </a:rPr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>
              <a:ea typeface="ＭＳ Ｐゴシック" pitchFamily="34" charset="-128"/>
            </a:endParaRPr>
          </a:p>
        </p:txBody>
      </p:sp>
      <p:pic>
        <p:nvPicPr>
          <p:cNvPr id="7680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753" y="815976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4" name="Group 141"/>
          <p:cNvGrpSpPr>
            <a:grpSpLocks/>
          </p:cNvGrpSpPr>
          <p:nvPr/>
        </p:nvGrpSpPr>
        <p:grpSpPr bwMode="auto">
          <a:xfrm>
            <a:off x="890853" y="4730751"/>
            <a:ext cx="676914" cy="417513"/>
            <a:chOff x="3053396" y="4304255"/>
            <a:chExt cx="625540" cy="418253"/>
          </a:xfrm>
        </p:grpSpPr>
        <p:sp>
          <p:nvSpPr>
            <p:cNvPr id="7691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05" name="Group 144"/>
          <p:cNvGrpSpPr>
            <a:grpSpLocks/>
          </p:cNvGrpSpPr>
          <p:nvPr/>
        </p:nvGrpSpPr>
        <p:grpSpPr bwMode="auto">
          <a:xfrm>
            <a:off x="643203" y="4070351"/>
            <a:ext cx="676914" cy="417513"/>
            <a:chOff x="3053396" y="4304255"/>
            <a:chExt cx="625540" cy="418253"/>
          </a:xfrm>
        </p:grpSpPr>
        <p:sp>
          <p:nvSpPr>
            <p:cNvPr id="7691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06" name="TextBox 181"/>
          <p:cNvSpPr txBox="1">
            <a:spLocks noChangeArrowheads="1"/>
          </p:cNvSpPr>
          <p:nvPr/>
        </p:nvSpPr>
        <p:spPr bwMode="auto">
          <a:xfrm rot="-9948738">
            <a:off x="2218390" y="5789148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/>
          <p:cNvSpPr txBox="1">
            <a:spLocks noChangeArrowheads="1"/>
          </p:cNvSpPr>
          <p:nvPr/>
        </p:nvSpPr>
        <p:spPr bwMode="auto">
          <a:xfrm rot="-4992697">
            <a:off x="500317" y="3482509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/>
          <p:cNvSpPr txBox="1">
            <a:spLocks noChangeArrowheads="1"/>
          </p:cNvSpPr>
          <p:nvPr/>
        </p:nvSpPr>
        <p:spPr bwMode="auto">
          <a:xfrm rot="-1017263">
            <a:off x="2868471" y="1849766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/>
          <p:cNvGrpSpPr>
            <a:grpSpLocks/>
          </p:cNvGrpSpPr>
          <p:nvPr/>
        </p:nvGrpSpPr>
        <p:grpSpPr bwMode="auto">
          <a:xfrm>
            <a:off x="996535" y="2281239"/>
            <a:ext cx="7961861" cy="3768771"/>
            <a:chOff x="899954" y="2295063"/>
            <a:chExt cx="7349942" cy="3769735"/>
          </a:xfrm>
        </p:grpSpPr>
        <p:cxnSp>
          <p:nvCxnSpPr>
            <p:cNvPr id="76890" name="Straight Connector 7"/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/>
            <p:cNvSpPr txBox="1">
              <a:spLocks noChangeArrowheads="1"/>
            </p:cNvSpPr>
            <p:nvPr/>
          </p:nvSpPr>
          <p:spPr bwMode="auto">
            <a:xfrm rot="5710989">
              <a:off x="859867" y="4126295"/>
              <a:ext cx="364295" cy="284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6" name="TextBox 218"/>
            <p:cNvSpPr txBox="1">
              <a:spLocks noChangeArrowheads="1"/>
            </p:cNvSpPr>
            <p:nvPr/>
          </p:nvSpPr>
          <p:spPr bwMode="auto">
            <a:xfrm rot="7515077">
              <a:off x="4511445" y="5740590"/>
              <a:ext cx="364295" cy="284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7" name="TextBox 219"/>
            <p:cNvSpPr txBox="1">
              <a:spLocks noChangeArrowheads="1"/>
            </p:cNvSpPr>
            <p:nvPr/>
          </p:nvSpPr>
          <p:spPr bwMode="auto">
            <a:xfrm rot="3940343">
              <a:off x="6392291" y="3863952"/>
              <a:ext cx="492569" cy="426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8" name="TextBox 220"/>
            <p:cNvSpPr txBox="1">
              <a:spLocks noChangeArrowheads="1"/>
            </p:cNvSpPr>
            <p:nvPr/>
          </p:nvSpPr>
          <p:spPr bwMode="auto">
            <a:xfrm rot="2048420">
              <a:off x="4501917" y="2684626"/>
              <a:ext cx="454596" cy="461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9" name="TextBox 221"/>
            <p:cNvSpPr txBox="1">
              <a:spLocks noChangeArrowheads="1"/>
            </p:cNvSpPr>
            <p:nvPr/>
          </p:nvSpPr>
          <p:spPr bwMode="auto">
            <a:xfrm rot="21283864">
              <a:off x="2208903" y="2687322"/>
              <a:ext cx="454596" cy="461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20" name="Group 223"/>
          <p:cNvGrpSpPr>
            <a:grpSpLocks/>
          </p:cNvGrpSpPr>
          <p:nvPr/>
        </p:nvGrpSpPr>
        <p:grpSpPr bwMode="auto">
          <a:xfrm>
            <a:off x="1255448" y="2305050"/>
            <a:ext cx="7685750" cy="3695700"/>
            <a:chOff x="862570" y="2361120"/>
            <a:chExt cx="7094553" cy="3695520"/>
          </a:xfrm>
        </p:grpSpPr>
        <p:cxnSp>
          <p:nvCxnSpPr>
            <p:cNvPr id="76875" name="Straight Connector 224"/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/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/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/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/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/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/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/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/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/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/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/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/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/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/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/>
          <p:cNvGrpSpPr>
            <a:grpSpLocks/>
          </p:cNvGrpSpPr>
          <p:nvPr/>
        </p:nvGrpSpPr>
        <p:grpSpPr bwMode="auto">
          <a:xfrm>
            <a:off x="1186656" y="2195514"/>
            <a:ext cx="7754541" cy="3798887"/>
            <a:chOff x="799176" y="2251902"/>
            <a:chExt cx="7158126" cy="3799069"/>
          </a:xfrm>
        </p:grpSpPr>
        <p:cxnSp>
          <p:nvCxnSpPr>
            <p:cNvPr id="76860" name="Straight Connector 240"/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/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/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/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/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/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/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/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/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/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/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/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/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/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/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2705234" y="3403600"/>
            <a:ext cx="4624519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/>
              <a:t>connecting each access ISP to each other directly </a:t>
            </a:r>
            <a:r>
              <a:rPr lang="en-US" altLang="en-US" i="1">
                <a:solidFill>
                  <a:srgbClr val="CC0000"/>
                </a:solidFill>
              </a:rPr>
              <a:t>doesn’t scale: </a:t>
            </a:r>
            <a:r>
              <a:rPr lang="en-US" altLang="en-US"/>
              <a:t>O(</a:t>
            </a:r>
            <a:r>
              <a:rPr lang="en-US" altLang="en-US" i="1"/>
              <a:t>N</a:t>
            </a:r>
            <a:r>
              <a:rPr lang="en-US" altLang="en-US" baseline="30000"/>
              <a:t>2</a:t>
            </a:r>
            <a:r>
              <a:rPr lang="en-US" altLang="en-US"/>
              <a:t>) connections.</a:t>
            </a:r>
          </a:p>
        </p:txBody>
      </p:sp>
      <p:sp>
        <p:nvSpPr>
          <p:cNvPr id="7681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68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C425564-2452-4F1D-9215-123A5D6218C0}" type="slidenum">
              <a:rPr lang="en-US" altLang="en-US" sz="1200">
                <a:latin typeface="Tahoma" pitchFamily="34" charset="0"/>
              </a:rPr>
              <a:pPr/>
              <a:t>53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76815" name="Group 2"/>
          <p:cNvGrpSpPr>
            <a:grpSpLocks/>
          </p:cNvGrpSpPr>
          <p:nvPr/>
        </p:nvGrpSpPr>
        <p:grpSpPr bwMode="auto">
          <a:xfrm>
            <a:off x="1977761" y="2241551"/>
            <a:ext cx="676914" cy="417513"/>
            <a:chOff x="3053396" y="4304255"/>
            <a:chExt cx="625540" cy="418253"/>
          </a:xfrm>
        </p:grpSpPr>
        <p:sp>
          <p:nvSpPr>
            <p:cNvPr id="7685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6" name="Group 131"/>
          <p:cNvGrpSpPr>
            <a:grpSpLocks/>
          </p:cNvGrpSpPr>
          <p:nvPr/>
        </p:nvGrpSpPr>
        <p:grpSpPr bwMode="auto">
          <a:xfrm>
            <a:off x="725753" y="3041651"/>
            <a:ext cx="676914" cy="417513"/>
            <a:chOff x="3053396" y="4304255"/>
            <a:chExt cx="625540" cy="418253"/>
          </a:xfrm>
        </p:grpSpPr>
        <p:sp>
          <p:nvSpPr>
            <p:cNvPr id="7685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7" name="Group 153"/>
          <p:cNvGrpSpPr>
            <a:grpSpLocks/>
          </p:cNvGrpSpPr>
          <p:nvPr/>
        </p:nvGrpSpPr>
        <p:grpSpPr bwMode="auto">
          <a:xfrm>
            <a:off x="1138503" y="2647951"/>
            <a:ext cx="676914" cy="417513"/>
            <a:chOff x="3053396" y="4304255"/>
            <a:chExt cx="625540" cy="418253"/>
          </a:xfrm>
        </p:grpSpPr>
        <p:sp>
          <p:nvSpPr>
            <p:cNvPr id="7685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8" name="Group 138"/>
          <p:cNvGrpSpPr>
            <a:grpSpLocks/>
          </p:cNvGrpSpPr>
          <p:nvPr/>
        </p:nvGrpSpPr>
        <p:grpSpPr bwMode="auto">
          <a:xfrm>
            <a:off x="1344878" y="5353051"/>
            <a:ext cx="676914" cy="417513"/>
            <a:chOff x="3053396" y="4304255"/>
            <a:chExt cx="625540" cy="418253"/>
          </a:xfrm>
        </p:grpSpPr>
        <p:sp>
          <p:nvSpPr>
            <p:cNvPr id="7685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9" name="Group 150"/>
          <p:cNvGrpSpPr>
            <a:grpSpLocks/>
          </p:cNvGrpSpPr>
          <p:nvPr/>
        </p:nvGrpSpPr>
        <p:grpSpPr bwMode="auto">
          <a:xfrm>
            <a:off x="3711310" y="2000251"/>
            <a:ext cx="677859" cy="417513"/>
            <a:chOff x="3053396" y="4304255"/>
            <a:chExt cx="624882" cy="418253"/>
          </a:xfrm>
        </p:grpSpPr>
        <p:sp>
          <p:nvSpPr>
            <p:cNvPr id="7685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0" name="Group 156"/>
          <p:cNvGrpSpPr>
            <a:grpSpLocks/>
          </p:cNvGrpSpPr>
          <p:nvPr/>
        </p:nvGrpSpPr>
        <p:grpSpPr bwMode="auto">
          <a:xfrm>
            <a:off x="4701910" y="1974851"/>
            <a:ext cx="677859" cy="417513"/>
            <a:chOff x="3053396" y="4304255"/>
            <a:chExt cx="624882" cy="418253"/>
          </a:xfrm>
        </p:grpSpPr>
        <p:sp>
          <p:nvSpPr>
            <p:cNvPr id="7684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1" name="TextBox 4"/>
          <p:cNvSpPr txBox="1">
            <a:spLocks noChangeArrowheads="1"/>
          </p:cNvSpPr>
          <p:nvPr/>
        </p:nvSpPr>
        <p:spPr bwMode="auto">
          <a:xfrm rot="1053502">
            <a:off x="5915942" y="1899773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/>
          <p:cNvGrpSpPr>
            <a:grpSpLocks/>
          </p:cNvGrpSpPr>
          <p:nvPr/>
        </p:nvGrpSpPr>
        <p:grpSpPr bwMode="auto">
          <a:xfrm>
            <a:off x="7673710" y="2927351"/>
            <a:ext cx="677859" cy="417513"/>
            <a:chOff x="3053396" y="4304255"/>
            <a:chExt cx="624882" cy="418253"/>
          </a:xfrm>
        </p:grpSpPr>
        <p:sp>
          <p:nvSpPr>
            <p:cNvPr id="7684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3" name="Group 160"/>
          <p:cNvGrpSpPr>
            <a:grpSpLocks/>
          </p:cNvGrpSpPr>
          <p:nvPr/>
        </p:nvGrpSpPr>
        <p:grpSpPr bwMode="auto">
          <a:xfrm>
            <a:off x="8017668" y="5607051"/>
            <a:ext cx="677859" cy="417513"/>
            <a:chOff x="3053396" y="4304255"/>
            <a:chExt cx="624882" cy="418253"/>
          </a:xfrm>
        </p:grpSpPr>
        <p:sp>
          <p:nvSpPr>
            <p:cNvPr id="7684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4" name="Group 163"/>
          <p:cNvGrpSpPr>
            <a:grpSpLocks/>
          </p:cNvGrpSpPr>
          <p:nvPr/>
        </p:nvGrpSpPr>
        <p:grpSpPr bwMode="auto">
          <a:xfrm>
            <a:off x="8925718" y="4959351"/>
            <a:ext cx="677859" cy="417513"/>
            <a:chOff x="3053396" y="4304255"/>
            <a:chExt cx="624882" cy="418253"/>
          </a:xfrm>
        </p:grpSpPr>
        <p:sp>
          <p:nvSpPr>
            <p:cNvPr id="7684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5" name="Group 166"/>
          <p:cNvGrpSpPr>
            <a:grpSpLocks/>
          </p:cNvGrpSpPr>
          <p:nvPr/>
        </p:nvGrpSpPr>
        <p:grpSpPr bwMode="auto">
          <a:xfrm>
            <a:off x="8678068" y="4044951"/>
            <a:ext cx="677859" cy="417513"/>
            <a:chOff x="3053396" y="4304255"/>
            <a:chExt cx="624882" cy="418253"/>
          </a:xfrm>
        </p:grpSpPr>
        <p:sp>
          <p:nvSpPr>
            <p:cNvPr id="7684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6" name="TextBox 179"/>
          <p:cNvSpPr txBox="1">
            <a:spLocks noChangeArrowheads="1"/>
          </p:cNvSpPr>
          <p:nvPr/>
        </p:nvSpPr>
        <p:spPr bwMode="auto">
          <a:xfrm rot="2829263">
            <a:off x="8393301" y="3372972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/>
          <p:cNvGrpSpPr>
            <a:grpSpLocks/>
          </p:cNvGrpSpPr>
          <p:nvPr/>
        </p:nvGrpSpPr>
        <p:grpSpPr bwMode="auto">
          <a:xfrm>
            <a:off x="6861968" y="2495551"/>
            <a:ext cx="677859" cy="417513"/>
            <a:chOff x="3053396" y="4304255"/>
            <a:chExt cx="624882" cy="418253"/>
          </a:xfrm>
        </p:grpSpPr>
        <p:sp>
          <p:nvSpPr>
            <p:cNvPr id="7683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8" name="Group 169"/>
          <p:cNvGrpSpPr>
            <a:grpSpLocks/>
          </p:cNvGrpSpPr>
          <p:nvPr/>
        </p:nvGrpSpPr>
        <p:grpSpPr bwMode="auto">
          <a:xfrm>
            <a:off x="5596201" y="5848351"/>
            <a:ext cx="677859" cy="417513"/>
            <a:chOff x="3053396" y="4304255"/>
            <a:chExt cx="624882" cy="418253"/>
          </a:xfrm>
        </p:grpSpPr>
        <p:sp>
          <p:nvSpPr>
            <p:cNvPr id="7683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9" name="Group 172"/>
          <p:cNvGrpSpPr>
            <a:grpSpLocks/>
          </p:cNvGrpSpPr>
          <p:nvPr/>
        </p:nvGrpSpPr>
        <p:grpSpPr bwMode="auto">
          <a:xfrm>
            <a:off x="4605601" y="5988051"/>
            <a:ext cx="677859" cy="417513"/>
            <a:chOff x="3053396" y="4304255"/>
            <a:chExt cx="624882" cy="418253"/>
          </a:xfrm>
        </p:grpSpPr>
        <p:sp>
          <p:nvSpPr>
            <p:cNvPr id="7683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30" name="Group 175"/>
          <p:cNvGrpSpPr>
            <a:grpSpLocks/>
          </p:cNvGrpSpPr>
          <p:nvPr/>
        </p:nvGrpSpPr>
        <p:grpSpPr bwMode="auto">
          <a:xfrm>
            <a:off x="3284801" y="5835651"/>
            <a:ext cx="677859" cy="417513"/>
            <a:chOff x="3053396" y="4304255"/>
            <a:chExt cx="624882" cy="418253"/>
          </a:xfrm>
        </p:grpSpPr>
        <p:sp>
          <p:nvSpPr>
            <p:cNvPr id="7683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31" name="TextBox 180"/>
          <p:cNvSpPr txBox="1">
            <a:spLocks noChangeArrowheads="1"/>
          </p:cNvSpPr>
          <p:nvPr/>
        </p:nvSpPr>
        <p:spPr bwMode="auto">
          <a:xfrm rot="9845918">
            <a:off x="6950396" y="5885191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385238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078310" y="173676"/>
            <a:ext cx="8770938" cy="6508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Internet structure: network of networks</a:t>
            </a:r>
            <a:endParaRPr lang="en-US" altLang="en-US" dirty="0">
              <a:ea typeface="ＭＳ Ｐゴシック" pitchFamily="34" charset="-128"/>
            </a:endParaRPr>
          </a:p>
        </p:txBody>
      </p:sp>
      <p:pic>
        <p:nvPicPr>
          <p:cNvPr id="78850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9757" y="831535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1" name="Group 5"/>
          <p:cNvGrpSpPr>
            <a:grpSpLocks/>
          </p:cNvGrpSpPr>
          <p:nvPr/>
        </p:nvGrpSpPr>
        <p:grpSpPr bwMode="auto">
          <a:xfrm>
            <a:off x="510261" y="1849418"/>
            <a:ext cx="9093698" cy="4559340"/>
            <a:chOff x="175047" y="1905661"/>
            <a:chExt cx="8393053" cy="4559691"/>
          </a:xfrm>
        </p:grpSpPr>
        <p:grpSp>
          <p:nvGrpSpPr>
            <p:cNvPr id="78961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25204" cy="418253"/>
              <a:chOff x="3053396" y="4304255"/>
              <a:chExt cx="625204" cy="418253"/>
            </a:xfrm>
          </p:grpSpPr>
          <p:sp>
            <p:nvSpPr>
              <p:cNvPr id="7901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2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25204" cy="418253"/>
              <a:chOff x="3053396" y="4304255"/>
              <a:chExt cx="625204" cy="418253"/>
            </a:xfrm>
          </p:grpSpPr>
          <p:sp>
            <p:nvSpPr>
              <p:cNvPr id="790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3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25204" cy="418253"/>
              <a:chOff x="3053396" y="4304255"/>
              <a:chExt cx="625204" cy="418253"/>
            </a:xfrm>
          </p:grpSpPr>
          <p:sp>
            <p:nvSpPr>
              <p:cNvPr id="790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4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25204" cy="418253"/>
              <a:chOff x="3053396" y="4304255"/>
              <a:chExt cx="625204" cy="418253"/>
            </a:xfrm>
          </p:grpSpPr>
          <p:sp>
            <p:nvSpPr>
              <p:cNvPr id="790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5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25204" cy="418253"/>
              <a:chOff x="3053396" y="4304255"/>
              <a:chExt cx="625204" cy="418253"/>
            </a:xfrm>
          </p:grpSpPr>
          <p:sp>
            <p:nvSpPr>
              <p:cNvPr id="790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6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25204" cy="418253"/>
              <a:chOff x="3053396" y="4304255"/>
              <a:chExt cx="625204" cy="418253"/>
            </a:xfrm>
          </p:grpSpPr>
          <p:sp>
            <p:nvSpPr>
              <p:cNvPr id="790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7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25204" cy="418253"/>
              <a:chOff x="3053396" y="4304255"/>
              <a:chExt cx="625204" cy="418253"/>
            </a:xfrm>
          </p:grpSpPr>
          <p:sp>
            <p:nvSpPr>
              <p:cNvPr id="790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8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25204" cy="418253"/>
              <a:chOff x="3053396" y="4304255"/>
              <a:chExt cx="625204" cy="418253"/>
            </a:xfrm>
          </p:grpSpPr>
          <p:sp>
            <p:nvSpPr>
              <p:cNvPr id="789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9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25204" cy="418253"/>
              <a:chOff x="3053396" y="4304255"/>
              <a:chExt cx="625204" cy="418253"/>
            </a:xfrm>
          </p:grpSpPr>
          <p:sp>
            <p:nvSpPr>
              <p:cNvPr id="789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0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25204" cy="418253"/>
              <a:chOff x="3053396" y="4304255"/>
              <a:chExt cx="625204" cy="418253"/>
            </a:xfrm>
          </p:grpSpPr>
          <p:sp>
            <p:nvSpPr>
              <p:cNvPr id="789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1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25204" cy="418253"/>
              <a:chOff x="3053396" y="4304255"/>
              <a:chExt cx="625204" cy="418253"/>
            </a:xfrm>
          </p:grpSpPr>
          <p:sp>
            <p:nvSpPr>
              <p:cNvPr id="789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2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25204" cy="418253"/>
              <a:chOff x="3053396" y="4304255"/>
              <a:chExt cx="625204" cy="418253"/>
            </a:xfrm>
          </p:grpSpPr>
          <p:sp>
            <p:nvSpPr>
              <p:cNvPr id="789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3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25204" cy="418253"/>
              <a:chOff x="3053396" y="4304255"/>
              <a:chExt cx="625204" cy="418253"/>
            </a:xfrm>
          </p:grpSpPr>
          <p:sp>
            <p:nvSpPr>
              <p:cNvPr id="789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4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25204" cy="418253"/>
              <a:chOff x="3053396" y="4304255"/>
              <a:chExt cx="625204" cy="418253"/>
            </a:xfrm>
          </p:grpSpPr>
          <p:sp>
            <p:nvSpPr>
              <p:cNvPr id="789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5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25204" cy="418253"/>
              <a:chOff x="3053396" y="4304255"/>
              <a:chExt cx="625204" cy="418253"/>
            </a:xfrm>
          </p:grpSpPr>
          <p:sp>
            <p:nvSpPr>
              <p:cNvPr id="789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6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25204" cy="418253"/>
              <a:chOff x="3053396" y="4304255"/>
              <a:chExt cx="625204" cy="418253"/>
            </a:xfrm>
          </p:grpSpPr>
          <p:sp>
            <p:nvSpPr>
              <p:cNvPr id="789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/>
              <p:cNvSpPr txBox="1">
                <a:spLocks noChangeArrowheads="1"/>
              </p:cNvSpPr>
              <p:nvPr/>
            </p:nvSpPr>
            <p:spPr bwMode="auto">
              <a:xfrm>
                <a:off x="3141247" y="4323258"/>
                <a:ext cx="537353" cy="348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8977" name="TextBox 4"/>
            <p:cNvSpPr txBox="1">
              <a:spLocks noChangeArrowheads="1"/>
            </p:cNvSpPr>
            <p:nvPr/>
          </p:nvSpPr>
          <p:spPr bwMode="auto">
            <a:xfrm rot="1053502">
              <a:off x="5164446" y="1955780"/>
              <a:ext cx="501845" cy="523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/>
            <p:cNvSpPr txBox="1">
              <a:spLocks noChangeArrowheads="1"/>
            </p:cNvSpPr>
            <p:nvPr/>
          </p:nvSpPr>
          <p:spPr bwMode="auto">
            <a:xfrm rot="2829263">
              <a:off x="7429479" y="3449157"/>
              <a:ext cx="543781" cy="482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/>
            <p:cNvSpPr txBox="1">
              <a:spLocks noChangeArrowheads="1"/>
            </p:cNvSpPr>
            <p:nvPr/>
          </p:nvSpPr>
          <p:spPr bwMode="auto">
            <a:xfrm rot="9845918">
              <a:off x="6119187" y="5942092"/>
              <a:ext cx="501845" cy="523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/>
            <p:cNvSpPr txBox="1">
              <a:spLocks noChangeArrowheads="1"/>
            </p:cNvSpPr>
            <p:nvPr/>
          </p:nvSpPr>
          <p:spPr bwMode="auto">
            <a:xfrm rot="11651262">
              <a:off x="1751732" y="5845449"/>
              <a:ext cx="501845" cy="523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/>
            <p:cNvSpPr txBox="1">
              <a:spLocks noChangeArrowheads="1"/>
            </p:cNvSpPr>
            <p:nvPr/>
          </p:nvSpPr>
          <p:spPr bwMode="auto">
            <a:xfrm rot="16607303">
              <a:off x="144610" y="3559181"/>
              <a:ext cx="543781" cy="482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/>
            <p:cNvSpPr txBox="1">
              <a:spLocks noChangeArrowheads="1"/>
            </p:cNvSpPr>
            <p:nvPr/>
          </p:nvSpPr>
          <p:spPr bwMode="auto">
            <a:xfrm rot="20582737">
              <a:off x="2351322" y="1905661"/>
              <a:ext cx="501845" cy="523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/>
          <p:cNvSpPr txBox="1">
            <a:spLocks noChangeArrowheads="1"/>
          </p:cNvSpPr>
          <p:nvPr/>
        </p:nvSpPr>
        <p:spPr bwMode="auto">
          <a:xfrm>
            <a:off x="512498" y="1073150"/>
            <a:ext cx="8887883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Option: </a:t>
            </a:r>
            <a:r>
              <a:rPr lang="en-US" i="1" dirty="0">
                <a:latin typeface="Gill Sans MT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>
                <a:latin typeface="+mn-lt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>
                <a:latin typeface="+mn-lt"/>
              </a:rPr>
              <a:t>ISPs have economic agreement.</a:t>
            </a:r>
            <a:endParaRPr lang="en-US" dirty="0">
              <a:latin typeface="+mn-lt"/>
            </a:endParaRPr>
          </a:p>
        </p:txBody>
      </p:sp>
      <p:sp>
        <p:nvSpPr>
          <p:cNvPr id="788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88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86B5E3E-CC98-43FF-948C-059AB6F73AF3}" type="slidenum">
              <a:rPr lang="en-US" altLang="en-US" sz="1200">
                <a:latin typeface="Tahoma" pitchFamily="34" charset="0"/>
              </a:rPr>
              <a:pPr/>
              <a:t>54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78855" name="Oval 3"/>
          <p:cNvSpPr>
            <a:spLocks noChangeArrowheads="1"/>
          </p:cNvSpPr>
          <p:nvPr/>
        </p:nvSpPr>
        <p:spPr bwMode="auto">
          <a:xfrm>
            <a:off x="2942564" y="3192464"/>
            <a:ext cx="4019153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78856" name="Straight Connector 10"/>
          <p:cNvCxnSpPr>
            <a:cxnSpLocks noChangeShapeType="1"/>
            <a:stCxn id="163" idx="7"/>
          </p:cNvCxnSpPr>
          <p:nvPr/>
        </p:nvCxnSpPr>
        <p:spPr bwMode="auto">
          <a:xfrm>
            <a:off x="4357953" y="3521075"/>
            <a:ext cx="1325960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/>
          <p:cNvCxnSpPr>
            <a:cxnSpLocks noChangeShapeType="1"/>
          </p:cNvCxnSpPr>
          <p:nvPr/>
        </p:nvCxnSpPr>
        <p:spPr bwMode="auto">
          <a:xfrm>
            <a:off x="5044149" y="3924301"/>
            <a:ext cx="151342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/>
          <p:cNvCxnSpPr>
            <a:cxnSpLocks noChangeShapeType="1"/>
          </p:cNvCxnSpPr>
          <p:nvPr/>
        </p:nvCxnSpPr>
        <p:spPr bwMode="auto">
          <a:xfrm flipV="1">
            <a:off x="4794779" y="4200526"/>
            <a:ext cx="304404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/>
          <p:cNvCxnSpPr>
            <a:cxnSpLocks noChangeShapeType="1"/>
          </p:cNvCxnSpPr>
          <p:nvPr/>
        </p:nvCxnSpPr>
        <p:spPr bwMode="auto">
          <a:xfrm flipV="1">
            <a:off x="4423304" y="3962401"/>
            <a:ext cx="242491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/>
          <p:cNvCxnSpPr>
            <a:cxnSpLocks noChangeShapeType="1"/>
            <a:stCxn id="237" idx="6"/>
          </p:cNvCxnSpPr>
          <p:nvPr/>
        </p:nvCxnSpPr>
        <p:spPr bwMode="auto">
          <a:xfrm flipV="1">
            <a:off x="4032912" y="4367213"/>
            <a:ext cx="257969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/>
          <p:cNvCxnSpPr>
            <a:cxnSpLocks noChangeShapeType="1"/>
          </p:cNvCxnSpPr>
          <p:nvPr/>
        </p:nvCxnSpPr>
        <p:spPr bwMode="auto">
          <a:xfrm flipV="1">
            <a:off x="5064787" y="4267200"/>
            <a:ext cx="316442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/>
          <p:cNvCxnSpPr>
            <a:cxnSpLocks noChangeShapeType="1"/>
          </p:cNvCxnSpPr>
          <p:nvPr/>
        </p:nvCxnSpPr>
        <p:spPr bwMode="auto">
          <a:xfrm flipH="1" flipV="1">
            <a:off x="5680472" y="4248151"/>
            <a:ext cx="447146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/>
          <p:cNvCxnSpPr>
            <a:cxnSpLocks noChangeShapeType="1"/>
          </p:cNvCxnSpPr>
          <p:nvPr/>
        </p:nvCxnSpPr>
        <p:spPr bwMode="auto">
          <a:xfrm flipV="1">
            <a:off x="5663275" y="3776663"/>
            <a:ext cx="355996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/>
          <p:cNvCxnSpPr>
            <a:cxnSpLocks noChangeShapeType="1"/>
            <a:endCxn id="161" idx="7"/>
          </p:cNvCxnSpPr>
          <p:nvPr/>
        </p:nvCxnSpPr>
        <p:spPr bwMode="auto">
          <a:xfrm flipH="1" flipV="1">
            <a:off x="4359673" y="3600451"/>
            <a:ext cx="283765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/>
          <p:cNvSpPr txBox="1">
            <a:spLocks noChangeArrowheads="1"/>
          </p:cNvSpPr>
          <p:nvPr/>
        </p:nvSpPr>
        <p:spPr bwMode="auto">
          <a:xfrm>
            <a:off x="3128302" y="3584576"/>
            <a:ext cx="10086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global</a:t>
            </a:r>
            <a:br>
              <a:rPr lang="en-US" altLang="en-US" i="1"/>
            </a:br>
            <a:r>
              <a:rPr lang="en-US" altLang="en-US" i="1"/>
              <a:t>ISP</a:t>
            </a:r>
          </a:p>
        </p:txBody>
      </p:sp>
      <p:grpSp>
        <p:nvGrpSpPr>
          <p:cNvPr id="78866" name="Group 347"/>
          <p:cNvGrpSpPr>
            <a:grpSpLocks/>
          </p:cNvGrpSpPr>
          <p:nvPr/>
        </p:nvGrpSpPr>
        <p:grpSpPr bwMode="auto">
          <a:xfrm>
            <a:off x="5051029" y="3994150"/>
            <a:ext cx="662119" cy="298450"/>
            <a:chOff x="1871277" y="1576300"/>
            <a:chExt cx="1128371" cy="437860"/>
          </a:xfrm>
        </p:grpSpPr>
        <p:sp>
          <p:nvSpPr>
            <p:cNvPr id="195" name="Oval 1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Rectangle 19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19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2" name="Straight Connector 201"/>
            <p:cNvCxnSpPr>
              <a:cxnSpLocks noChangeShapeType="1"/>
              <a:endCxn id="1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3" name="Straight Connector 2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7" name="Group 347"/>
          <p:cNvGrpSpPr>
            <a:grpSpLocks/>
          </p:cNvGrpSpPr>
          <p:nvPr/>
        </p:nvGrpSpPr>
        <p:grpSpPr bwMode="auto">
          <a:xfrm>
            <a:off x="4450821" y="3694113"/>
            <a:ext cx="660400" cy="296862"/>
            <a:chOff x="1871277" y="1576300"/>
            <a:chExt cx="1128371" cy="437860"/>
          </a:xfrm>
        </p:grpSpPr>
        <p:sp>
          <p:nvSpPr>
            <p:cNvPr id="205" name="Oval 2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6" name="Rectangle 20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Freeform 207"/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2" name="Straight Connector 211"/>
            <p:cNvCxnSpPr>
              <a:cxnSpLocks noChangeShapeType="1"/>
              <a:endCxn id="2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3" name="Straight Connector 2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8" name="Group 347"/>
          <p:cNvGrpSpPr>
            <a:grpSpLocks/>
          </p:cNvGrpSpPr>
          <p:nvPr/>
        </p:nvGrpSpPr>
        <p:grpSpPr bwMode="auto">
          <a:xfrm>
            <a:off x="4168775" y="4106863"/>
            <a:ext cx="662120" cy="298450"/>
            <a:chOff x="1871277" y="1576300"/>
            <a:chExt cx="1128371" cy="437860"/>
          </a:xfrm>
        </p:grpSpPr>
        <p:sp>
          <p:nvSpPr>
            <p:cNvPr id="215" name="Oval 21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2" name="Straight Connector 221"/>
            <p:cNvCxnSpPr>
              <a:cxnSpLocks noChangeShapeType="1"/>
              <a:endCxn id="21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3" name="Straight Connector 22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69" name="Straight Connector 307"/>
          <p:cNvCxnSpPr>
            <a:cxnSpLocks noChangeShapeType="1"/>
          </p:cNvCxnSpPr>
          <p:nvPr/>
        </p:nvCxnSpPr>
        <p:spPr bwMode="auto">
          <a:xfrm>
            <a:off x="1264048" y="4260850"/>
            <a:ext cx="2135981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/>
          <p:cNvCxnSpPr>
            <a:cxnSpLocks noChangeShapeType="1"/>
          </p:cNvCxnSpPr>
          <p:nvPr/>
        </p:nvCxnSpPr>
        <p:spPr bwMode="auto">
          <a:xfrm flipV="1">
            <a:off x="1509977" y="4573588"/>
            <a:ext cx="1890052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/>
          <p:cNvCxnSpPr>
            <a:cxnSpLocks noChangeShapeType="1"/>
          </p:cNvCxnSpPr>
          <p:nvPr/>
        </p:nvCxnSpPr>
        <p:spPr bwMode="auto">
          <a:xfrm flipV="1">
            <a:off x="1946805" y="4622800"/>
            <a:ext cx="1551252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/>
          <p:cNvGrpSpPr>
            <a:grpSpLocks/>
          </p:cNvGrpSpPr>
          <p:nvPr/>
        </p:nvGrpSpPr>
        <p:grpSpPr bwMode="auto">
          <a:xfrm>
            <a:off x="3372513" y="4391025"/>
            <a:ext cx="662119" cy="298450"/>
            <a:chOff x="1871277" y="1576300"/>
            <a:chExt cx="1128371" cy="437860"/>
          </a:xfrm>
        </p:grpSpPr>
        <p:sp>
          <p:nvSpPr>
            <p:cNvPr id="235" name="Oval 23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8" name="Freeform 23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2" name="Straight Connector 241"/>
            <p:cNvCxnSpPr>
              <a:cxnSpLocks noChangeShapeType="1"/>
              <a:endCxn id="23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3" name="Straight Connector 24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3" name="Straight Connector 310"/>
          <p:cNvCxnSpPr>
            <a:cxnSpLocks noChangeShapeType="1"/>
            <a:stCxn id="78984" idx="0"/>
          </p:cNvCxnSpPr>
          <p:nvPr/>
        </p:nvCxnSpPr>
        <p:spPr bwMode="auto">
          <a:xfrm flipV="1">
            <a:off x="3671178" y="4643438"/>
            <a:ext cx="62491" cy="121076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/>
          <p:cNvCxnSpPr>
            <a:cxnSpLocks noChangeShapeType="1"/>
          </p:cNvCxnSpPr>
          <p:nvPr/>
        </p:nvCxnSpPr>
        <p:spPr bwMode="auto">
          <a:xfrm flipV="1">
            <a:off x="5001154" y="4872038"/>
            <a:ext cx="6879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/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5334794" y="4821238"/>
            <a:ext cx="548614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/>
          <p:cNvGrpSpPr>
            <a:grpSpLocks/>
          </p:cNvGrpSpPr>
          <p:nvPr/>
        </p:nvGrpSpPr>
        <p:grpSpPr bwMode="auto">
          <a:xfrm>
            <a:off x="4801659" y="4586288"/>
            <a:ext cx="662120" cy="296862"/>
            <a:chOff x="1871277" y="1576300"/>
            <a:chExt cx="1128371" cy="437860"/>
          </a:xfrm>
        </p:grpSpPr>
        <p:sp>
          <p:nvSpPr>
            <p:cNvPr id="225" name="Oval 22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Freeform 227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2" name="Straight Connector 231"/>
            <p:cNvCxnSpPr>
              <a:cxnSpLocks noChangeShapeType="1"/>
              <a:endCxn id="22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Straight Connector 23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7" name="Straight Connector 313"/>
          <p:cNvCxnSpPr>
            <a:cxnSpLocks noChangeShapeType="1"/>
            <a:endCxn id="183" idx="7"/>
          </p:cNvCxnSpPr>
          <p:nvPr/>
        </p:nvCxnSpPr>
        <p:spPr bwMode="auto">
          <a:xfrm flipH="1" flipV="1">
            <a:off x="6545527" y="4586289"/>
            <a:ext cx="1638962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/>
          <p:cNvCxnSpPr>
            <a:cxnSpLocks noChangeShapeType="1"/>
          </p:cNvCxnSpPr>
          <p:nvPr/>
        </p:nvCxnSpPr>
        <p:spPr bwMode="auto">
          <a:xfrm flipH="1" flipV="1">
            <a:off x="6607440" y="4464050"/>
            <a:ext cx="243178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/>
          <p:cNvCxnSpPr>
            <a:cxnSpLocks noChangeShapeType="1"/>
            <a:endCxn id="185" idx="5"/>
          </p:cNvCxnSpPr>
          <p:nvPr/>
        </p:nvCxnSpPr>
        <p:spPr bwMode="auto">
          <a:xfrm flipH="1">
            <a:off x="6543808" y="4159251"/>
            <a:ext cx="2249488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/>
          <p:cNvGrpSpPr>
            <a:grpSpLocks/>
          </p:cNvGrpSpPr>
          <p:nvPr/>
        </p:nvGrpSpPr>
        <p:grpSpPr bwMode="auto">
          <a:xfrm>
            <a:off x="5981436" y="4321176"/>
            <a:ext cx="662120" cy="296863"/>
            <a:chOff x="1871277" y="1576300"/>
            <a:chExt cx="1128371" cy="437860"/>
          </a:xfrm>
        </p:grpSpPr>
        <p:sp>
          <p:nvSpPr>
            <p:cNvPr id="183" name="Oval 18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Rectangle 183"/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185"/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0" name="Straight Connector 189"/>
            <p:cNvCxnSpPr>
              <a:cxnSpLocks noChangeShapeType="1"/>
              <a:endCxn id="1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Straight Connector 19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1" name="Straight Connector 316"/>
          <p:cNvCxnSpPr>
            <a:cxnSpLocks noChangeShapeType="1"/>
          </p:cNvCxnSpPr>
          <p:nvPr/>
        </p:nvCxnSpPr>
        <p:spPr bwMode="auto">
          <a:xfrm flipH="1">
            <a:off x="6349471" y="3227389"/>
            <a:ext cx="1540933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/>
          <p:cNvCxnSpPr>
            <a:cxnSpLocks noChangeShapeType="1"/>
          </p:cNvCxnSpPr>
          <p:nvPr/>
        </p:nvCxnSpPr>
        <p:spPr bwMode="auto">
          <a:xfrm flipH="1">
            <a:off x="6158575" y="2803526"/>
            <a:ext cx="973402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/>
          <p:cNvCxnSpPr>
            <a:cxnSpLocks noChangeShapeType="1"/>
            <a:stCxn id="78995" idx="9"/>
          </p:cNvCxnSpPr>
          <p:nvPr/>
        </p:nvCxnSpPr>
        <p:spPr bwMode="auto">
          <a:xfrm>
            <a:off x="5253965" y="2381250"/>
            <a:ext cx="601927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/>
          <p:cNvGrpSpPr>
            <a:grpSpLocks/>
          </p:cNvGrpSpPr>
          <p:nvPr/>
        </p:nvGrpSpPr>
        <p:grpSpPr bwMode="auto">
          <a:xfrm>
            <a:off x="5692511" y="3497263"/>
            <a:ext cx="662120" cy="296862"/>
            <a:chOff x="1871277" y="1576300"/>
            <a:chExt cx="1128371" cy="437860"/>
          </a:xfrm>
        </p:grpSpPr>
        <p:sp>
          <p:nvSpPr>
            <p:cNvPr id="173" name="Oval 17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Rectangle 173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175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0" name="Straight Connector 179"/>
            <p:cNvCxnSpPr>
              <a:cxnSpLocks noChangeShapeType="1"/>
              <a:endCxn id="1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1" name="Straight Connector 18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5" name="Straight Connector 22"/>
          <p:cNvCxnSpPr>
            <a:cxnSpLocks noChangeShapeType="1"/>
          </p:cNvCxnSpPr>
          <p:nvPr/>
        </p:nvCxnSpPr>
        <p:spPr bwMode="auto">
          <a:xfrm>
            <a:off x="2559051" y="2578101"/>
            <a:ext cx="1332839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/>
          <p:cNvCxnSpPr>
            <a:cxnSpLocks noChangeShapeType="1"/>
          </p:cNvCxnSpPr>
          <p:nvPr/>
        </p:nvCxnSpPr>
        <p:spPr bwMode="auto">
          <a:xfrm>
            <a:off x="1752468" y="2909888"/>
            <a:ext cx="2043113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/>
          <p:cNvCxnSpPr>
            <a:cxnSpLocks noChangeShapeType="1"/>
          </p:cNvCxnSpPr>
          <p:nvPr/>
        </p:nvCxnSpPr>
        <p:spPr bwMode="auto">
          <a:xfrm>
            <a:off x="1332839" y="3278188"/>
            <a:ext cx="2462742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/>
          <p:cNvGrpSpPr>
            <a:grpSpLocks/>
          </p:cNvGrpSpPr>
          <p:nvPr/>
        </p:nvGrpSpPr>
        <p:grpSpPr bwMode="auto">
          <a:xfrm>
            <a:off x="3793861" y="3335338"/>
            <a:ext cx="662120" cy="296862"/>
            <a:chOff x="1871277" y="1576300"/>
            <a:chExt cx="1128371" cy="437860"/>
          </a:xfrm>
        </p:grpSpPr>
        <p:sp>
          <p:nvSpPr>
            <p:cNvPr id="161" name="Oval 1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Rectangle 161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8" name="Straight Connector 167"/>
            <p:cNvCxnSpPr>
              <a:cxnSpLocks noChangeShapeType="1"/>
              <a:endCxn id="1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Straight Connector 1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23800153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/>
          <p:cNvSpPr>
            <a:spLocks noChangeArrowheads="1"/>
          </p:cNvSpPr>
          <p:nvPr/>
        </p:nvSpPr>
        <p:spPr bwMode="auto">
          <a:xfrm>
            <a:off x="1647560" y="4203701"/>
            <a:ext cx="3186775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898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768865" y="4437063"/>
            <a:ext cx="105079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/>
          <p:cNvCxnSpPr>
            <a:cxnSpLocks noChangeShapeType="1"/>
          </p:cNvCxnSpPr>
          <p:nvPr/>
        </p:nvCxnSpPr>
        <p:spPr bwMode="auto">
          <a:xfrm>
            <a:off x="3314040" y="4724401"/>
            <a:ext cx="118665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/>
          <p:cNvCxnSpPr>
            <a:cxnSpLocks noChangeShapeType="1"/>
          </p:cNvCxnSpPr>
          <p:nvPr/>
        </p:nvCxnSpPr>
        <p:spPr bwMode="auto">
          <a:xfrm flipV="1">
            <a:off x="3116262" y="4919663"/>
            <a:ext cx="240771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/>
          <p:cNvCxnSpPr>
            <a:cxnSpLocks noChangeShapeType="1"/>
          </p:cNvCxnSpPr>
          <p:nvPr/>
        </p:nvCxnSpPr>
        <p:spPr bwMode="auto">
          <a:xfrm flipV="1">
            <a:off x="2820458" y="4751388"/>
            <a:ext cx="192617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510896" y="5038725"/>
            <a:ext cx="204656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/>
          <p:cNvCxnSpPr>
            <a:cxnSpLocks noChangeShapeType="1"/>
          </p:cNvCxnSpPr>
          <p:nvPr/>
        </p:nvCxnSpPr>
        <p:spPr bwMode="auto">
          <a:xfrm flipV="1">
            <a:off x="3329517" y="4967289"/>
            <a:ext cx="251090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/>
          <p:cNvCxnSpPr>
            <a:cxnSpLocks noChangeShapeType="1"/>
          </p:cNvCxnSpPr>
          <p:nvPr/>
        </p:nvCxnSpPr>
        <p:spPr bwMode="auto">
          <a:xfrm flipH="1" flipV="1">
            <a:off x="3817938" y="4954588"/>
            <a:ext cx="354277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/>
          <p:cNvCxnSpPr>
            <a:cxnSpLocks noChangeShapeType="1"/>
          </p:cNvCxnSpPr>
          <p:nvPr/>
        </p:nvCxnSpPr>
        <p:spPr bwMode="auto">
          <a:xfrm flipV="1">
            <a:off x="3804179" y="4619626"/>
            <a:ext cx="282046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770585" y="4494214"/>
            <a:ext cx="22529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/>
          <p:cNvSpPr txBox="1">
            <a:spLocks noChangeArrowheads="1"/>
          </p:cNvSpPr>
          <p:nvPr/>
        </p:nvSpPr>
        <p:spPr bwMode="auto">
          <a:xfrm>
            <a:off x="1793744" y="4533901"/>
            <a:ext cx="976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0908" name="Group 347"/>
          <p:cNvGrpSpPr>
            <a:grpSpLocks/>
          </p:cNvGrpSpPr>
          <p:nvPr/>
        </p:nvGrpSpPr>
        <p:grpSpPr bwMode="auto">
          <a:xfrm>
            <a:off x="3826538" y="4419600"/>
            <a:ext cx="526256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9" name="Group 347"/>
          <p:cNvGrpSpPr>
            <a:grpSpLocks/>
          </p:cNvGrpSpPr>
          <p:nvPr/>
        </p:nvGrpSpPr>
        <p:grpSpPr bwMode="auto">
          <a:xfrm>
            <a:off x="3319198" y="4773614"/>
            <a:ext cx="524537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0" name="Group 347"/>
          <p:cNvGrpSpPr>
            <a:grpSpLocks/>
          </p:cNvGrpSpPr>
          <p:nvPr/>
        </p:nvGrpSpPr>
        <p:grpSpPr bwMode="auto">
          <a:xfrm>
            <a:off x="2842817" y="4560889"/>
            <a:ext cx="524536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1" name="Group 347"/>
          <p:cNvGrpSpPr>
            <a:grpSpLocks/>
          </p:cNvGrpSpPr>
          <p:nvPr/>
        </p:nvGrpSpPr>
        <p:grpSpPr bwMode="auto">
          <a:xfrm>
            <a:off x="2619244" y="4854575"/>
            <a:ext cx="524536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12" name="Oval 3"/>
          <p:cNvSpPr>
            <a:spLocks noChangeArrowheads="1"/>
          </p:cNvSpPr>
          <p:nvPr/>
        </p:nvSpPr>
        <p:spPr bwMode="auto">
          <a:xfrm>
            <a:off x="4999435" y="3649664"/>
            <a:ext cx="3487738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13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6227367" y="3886200"/>
            <a:ext cx="1150540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/>
          <p:cNvCxnSpPr>
            <a:cxnSpLocks noChangeShapeType="1"/>
          </p:cNvCxnSpPr>
          <p:nvPr/>
        </p:nvCxnSpPr>
        <p:spPr bwMode="auto">
          <a:xfrm>
            <a:off x="6824133" y="4176713"/>
            <a:ext cx="130704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/>
          <p:cNvCxnSpPr>
            <a:cxnSpLocks noChangeShapeType="1"/>
          </p:cNvCxnSpPr>
          <p:nvPr/>
        </p:nvCxnSpPr>
        <p:spPr bwMode="auto">
          <a:xfrm flipV="1">
            <a:off x="6607439" y="4376738"/>
            <a:ext cx="263129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/>
          <p:cNvCxnSpPr>
            <a:cxnSpLocks noChangeShapeType="1"/>
          </p:cNvCxnSpPr>
          <p:nvPr/>
        </p:nvCxnSpPr>
        <p:spPr bwMode="auto">
          <a:xfrm flipV="1">
            <a:off x="6284119" y="4205288"/>
            <a:ext cx="211535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945321" y="4497388"/>
            <a:ext cx="22357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/>
          <p:cNvCxnSpPr>
            <a:cxnSpLocks noChangeShapeType="1"/>
          </p:cNvCxnSpPr>
          <p:nvPr/>
        </p:nvCxnSpPr>
        <p:spPr bwMode="auto">
          <a:xfrm flipV="1">
            <a:off x="6841331" y="4424363"/>
            <a:ext cx="275167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/>
          <p:cNvCxnSpPr>
            <a:cxnSpLocks noChangeShapeType="1"/>
          </p:cNvCxnSpPr>
          <p:nvPr/>
        </p:nvCxnSpPr>
        <p:spPr bwMode="auto">
          <a:xfrm flipH="1" flipV="1">
            <a:off x="7343511" y="4403725"/>
            <a:ext cx="388673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/>
          <p:cNvCxnSpPr>
            <a:cxnSpLocks noChangeShapeType="1"/>
          </p:cNvCxnSpPr>
          <p:nvPr/>
        </p:nvCxnSpPr>
        <p:spPr bwMode="auto">
          <a:xfrm flipV="1">
            <a:off x="7360708" y="4070350"/>
            <a:ext cx="309563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6229086" y="3943351"/>
            <a:ext cx="245931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/>
          <p:cNvSpPr txBox="1">
            <a:spLocks noChangeArrowheads="1"/>
          </p:cNvSpPr>
          <p:nvPr/>
        </p:nvSpPr>
        <p:spPr bwMode="auto">
          <a:xfrm>
            <a:off x="5161095" y="3983038"/>
            <a:ext cx="9587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0923" name="Group 347"/>
          <p:cNvGrpSpPr>
            <a:grpSpLocks/>
          </p:cNvGrpSpPr>
          <p:nvPr/>
        </p:nvGrpSpPr>
        <p:grpSpPr bwMode="auto">
          <a:xfrm>
            <a:off x="5738946" y="3752851"/>
            <a:ext cx="574410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4" name="Group 347"/>
          <p:cNvGrpSpPr>
            <a:grpSpLocks/>
          </p:cNvGrpSpPr>
          <p:nvPr/>
        </p:nvGrpSpPr>
        <p:grpSpPr bwMode="auto">
          <a:xfrm>
            <a:off x="6829294" y="4227513"/>
            <a:ext cx="574410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5" name="Group 347"/>
          <p:cNvGrpSpPr>
            <a:grpSpLocks/>
          </p:cNvGrpSpPr>
          <p:nvPr/>
        </p:nvGrpSpPr>
        <p:grpSpPr bwMode="auto">
          <a:xfrm>
            <a:off x="6308197" y="4011613"/>
            <a:ext cx="574410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6" name="Group 347"/>
          <p:cNvGrpSpPr>
            <a:grpSpLocks/>
          </p:cNvGrpSpPr>
          <p:nvPr/>
        </p:nvGrpSpPr>
        <p:grpSpPr bwMode="auto">
          <a:xfrm>
            <a:off x="6063986" y="4310063"/>
            <a:ext cx="574410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27" name="Oval 3"/>
          <p:cNvSpPr>
            <a:spLocks noChangeArrowheads="1"/>
          </p:cNvSpPr>
          <p:nvPr/>
        </p:nvSpPr>
        <p:spPr bwMode="auto">
          <a:xfrm>
            <a:off x="1878012" y="2725739"/>
            <a:ext cx="3764625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28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3203973" y="2968626"/>
            <a:ext cx="1241690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/>
          <p:cNvCxnSpPr>
            <a:cxnSpLocks noChangeShapeType="1"/>
          </p:cNvCxnSpPr>
          <p:nvPr/>
        </p:nvCxnSpPr>
        <p:spPr bwMode="auto">
          <a:xfrm>
            <a:off x="3847175" y="3268664"/>
            <a:ext cx="141023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/>
          <p:cNvCxnSpPr>
            <a:cxnSpLocks noChangeShapeType="1"/>
          </p:cNvCxnSpPr>
          <p:nvPr/>
        </p:nvCxnSpPr>
        <p:spPr bwMode="auto">
          <a:xfrm flipV="1">
            <a:off x="3613284" y="3473450"/>
            <a:ext cx="28548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/>
          <p:cNvCxnSpPr>
            <a:cxnSpLocks noChangeShapeType="1"/>
          </p:cNvCxnSpPr>
          <p:nvPr/>
        </p:nvCxnSpPr>
        <p:spPr bwMode="auto">
          <a:xfrm flipV="1">
            <a:off x="3265885" y="3297239"/>
            <a:ext cx="227013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899569" y="3597276"/>
            <a:ext cx="240771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/>
          <p:cNvCxnSpPr>
            <a:cxnSpLocks noChangeShapeType="1"/>
          </p:cNvCxnSpPr>
          <p:nvPr/>
        </p:nvCxnSpPr>
        <p:spPr bwMode="auto">
          <a:xfrm flipV="1">
            <a:off x="3866092" y="3522663"/>
            <a:ext cx="295804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/>
          <p:cNvCxnSpPr>
            <a:cxnSpLocks noChangeShapeType="1"/>
          </p:cNvCxnSpPr>
          <p:nvPr/>
        </p:nvCxnSpPr>
        <p:spPr bwMode="auto">
          <a:xfrm flipH="1" flipV="1">
            <a:off x="4442223" y="3508376"/>
            <a:ext cx="419629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/>
          <p:cNvCxnSpPr>
            <a:cxnSpLocks noChangeShapeType="1"/>
          </p:cNvCxnSpPr>
          <p:nvPr/>
        </p:nvCxnSpPr>
        <p:spPr bwMode="auto">
          <a:xfrm flipV="1">
            <a:off x="4426744" y="3159125"/>
            <a:ext cx="333640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3205692" y="3028951"/>
            <a:ext cx="266568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/>
          <p:cNvSpPr txBox="1">
            <a:spLocks noChangeArrowheads="1"/>
          </p:cNvSpPr>
          <p:nvPr/>
        </p:nvSpPr>
        <p:spPr bwMode="auto">
          <a:xfrm>
            <a:off x="2051713" y="3070226"/>
            <a:ext cx="947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0938" name="Group 347"/>
          <p:cNvGrpSpPr>
            <a:grpSpLocks/>
          </p:cNvGrpSpPr>
          <p:nvPr/>
        </p:nvGrpSpPr>
        <p:grpSpPr bwMode="auto">
          <a:xfrm>
            <a:off x="4724269" y="3562351"/>
            <a:ext cx="620844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39" name="Group 347"/>
          <p:cNvGrpSpPr>
            <a:grpSpLocks/>
          </p:cNvGrpSpPr>
          <p:nvPr/>
        </p:nvGrpSpPr>
        <p:grpSpPr bwMode="auto">
          <a:xfrm>
            <a:off x="3854054" y="3321051"/>
            <a:ext cx="619125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0" name="Group 347"/>
          <p:cNvGrpSpPr>
            <a:grpSpLocks/>
          </p:cNvGrpSpPr>
          <p:nvPr/>
        </p:nvGrpSpPr>
        <p:grpSpPr bwMode="auto">
          <a:xfrm>
            <a:off x="3289963" y="3098801"/>
            <a:ext cx="620844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1" name="Group 347"/>
          <p:cNvGrpSpPr>
            <a:grpSpLocks/>
          </p:cNvGrpSpPr>
          <p:nvPr/>
        </p:nvGrpSpPr>
        <p:grpSpPr bwMode="auto">
          <a:xfrm>
            <a:off x="3026834" y="3405189"/>
            <a:ext cx="620845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2" name="Group 347"/>
          <p:cNvGrpSpPr>
            <a:grpSpLocks/>
          </p:cNvGrpSpPr>
          <p:nvPr/>
        </p:nvGrpSpPr>
        <p:grpSpPr bwMode="auto">
          <a:xfrm>
            <a:off x="3620163" y="3759201"/>
            <a:ext cx="620844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3" name="Group 347"/>
          <p:cNvGrpSpPr>
            <a:grpSpLocks/>
          </p:cNvGrpSpPr>
          <p:nvPr/>
        </p:nvGrpSpPr>
        <p:grpSpPr bwMode="auto">
          <a:xfrm>
            <a:off x="2280444" y="3614738"/>
            <a:ext cx="620845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098493" y="200027"/>
            <a:ext cx="8770938" cy="6508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Internet structure: network of networks</a:t>
            </a:r>
            <a:endParaRPr lang="en-US" altLang="en-US" dirty="0">
              <a:ea typeface="ＭＳ Ｐゴシック" pitchFamily="34" charset="-128"/>
            </a:endParaRPr>
          </a:p>
        </p:txBody>
      </p:sp>
      <p:pic>
        <p:nvPicPr>
          <p:cNvPr id="8094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6427" y="847726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46" name="Group 2"/>
          <p:cNvGrpSpPr>
            <a:grpSpLocks/>
          </p:cNvGrpSpPr>
          <p:nvPr/>
        </p:nvGrpSpPr>
        <p:grpSpPr bwMode="auto">
          <a:xfrm>
            <a:off x="1977761" y="2241551"/>
            <a:ext cx="676914" cy="417513"/>
            <a:chOff x="3053396" y="4304255"/>
            <a:chExt cx="625540" cy="418253"/>
          </a:xfrm>
        </p:grpSpPr>
        <p:sp>
          <p:nvSpPr>
            <p:cNvPr id="811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7" name="Group 131"/>
          <p:cNvGrpSpPr>
            <a:grpSpLocks/>
          </p:cNvGrpSpPr>
          <p:nvPr/>
        </p:nvGrpSpPr>
        <p:grpSpPr bwMode="auto">
          <a:xfrm>
            <a:off x="725753" y="3041651"/>
            <a:ext cx="676914" cy="417513"/>
            <a:chOff x="3053396" y="4304255"/>
            <a:chExt cx="625540" cy="418253"/>
          </a:xfrm>
        </p:grpSpPr>
        <p:sp>
          <p:nvSpPr>
            <p:cNvPr id="811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8" name="Group 135"/>
          <p:cNvGrpSpPr>
            <a:grpSpLocks/>
          </p:cNvGrpSpPr>
          <p:nvPr/>
        </p:nvGrpSpPr>
        <p:grpSpPr bwMode="auto">
          <a:xfrm>
            <a:off x="6861968" y="2495551"/>
            <a:ext cx="677859" cy="417513"/>
            <a:chOff x="3053396" y="4304255"/>
            <a:chExt cx="624882" cy="418253"/>
          </a:xfrm>
        </p:grpSpPr>
        <p:sp>
          <p:nvSpPr>
            <p:cNvPr id="811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9" name="Group 138"/>
          <p:cNvGrpSpPr>
            <a:grpSpLocks/>
          </p:cNvGrpSpPr>
          <p:nvPr/>
        </p:nvGrpSpPr>
        <p:grpSpPr bwMode="auto">
          <a:xfrm>
            <a:off x="1344878" y="5353051"/>
            <a:ext cx="676914" cy="417513"/>
            <a:chOff x="3053396" y="4304255"/>
            <a:chExt cx="625540" cy="418253"/>
          </a:xfrm>
        </p:grpSpPr>
        <p:sp>
          <p:nvSpPr>
            <p:cNvPr id="8111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0" name="Group 141"/>
          <p:cNvGrpSpPr>
            <a:grpSpLocks/>
          </p:cNvGrpSpPr>
          <p:nvPr/>
        </p:nvGrpSpPr>
        <p:grpSpPr bwMode="auto">
          <a:xfrm>
            <a:off x="890853" y="4730751"/>
            <a:ext cx="676914" cy="417513"/>
            <a:chOff x="3053396" y="4304255"/>
            <a:chExt cx="625540" cy="418253"/>
          </a:xfrm>
        </p:grpSpPr>
        <p:sp>
          <p:nvSpPr>
            <p:cNvPr id="8110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1" name="Group 144"/>
          <p:cNvGrpSpPr>
            <a:grpSpLocks/>
          </p:cNvGrpSpPr>
          <p:nvPr/>
        </p:nvGrpSpPr>
        <p:grpSpPr bwMode="auto">
          <a:xfrm>
            <a:off x="643203" y="4070351"/>
            <a:ext cx="676914" cy="417513"/>
            <a:chOff x="3053396" y="4304255"/>
            <a:chExt cx="625540" cy="418253"/>
          </a:xfrm>
        </p:grpSpPr>
        <p:sp>
          <p:nvSpPr>
            <p:cNvPr id="8110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2" name="Group 147"/>
          <p:cNvGrpSpPr>
            <a:grpSpLocks/>
          </p:cNvGrpSpPr>
          <p:nvPr/>
        </p:nvGrpSpPr>
        <p:grpSpPr bwMode="auto">
          <a:xfrm>
            <a:off x="7673710" y="2927351"/>
            <a:ext cx="677859" cy="417513"/>
            <a:chOff x="3053396" y="4304255"/>
            <a:chExt cx="624882" cy="418253"/>
          </a:xfrm>
        </p:grpSpPr>
        <p:sp>
          <p:nvSpPr>
            <p:cNvPr id="81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3" name="Group 150"/>
          <p:cNvGrpSpPr>
            <a:grpSpLocks/>
          </p:cNvGrpSpPr>
          <p:nvPr/>
        </p:nvGrpSpPr>
        <p:grpSpPr bwMode="auto">
          <a:xfrm>
            <a:off x="3711310" y="2000251"/>
            <a:ext cx="677859" cy="417513"/>
            <a:chOff x="3053396" y="4304255"/>
            <a:chExt cx="624882" cy="418253"/>
          </a:xfrm>
        </p:grpSpPr>
        <p:sp>
          <p:nvSpPr>
            <p:cNvPr id="81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4" name="Group 153"/>
          <p:cNvGrpSpPr>
            <a:grpSpLocks/>
          </p:cNvGrpSpPr>
          <p:nvPr/>
        </p:nvGrpSpPr>
        <p:grpSpPr bwMode="auto">
          <a:xfrm>
            <a:off x="1138503" y="2647951"/>
            <a:ext cx="676914" cy="417513"/>
            <a:chOff x="3053396" y="4304255"/>
            <a:chExt cx="625540" cy="418253"/>
          </a:xfrm>
        </p:grpSpPr>
        <p:sp>
          <p:nvSpPr>
            <p:cNvPr id="81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5" name="Group 156"/>
          <p:cNvGrpSpPr>
            <a:grpSpLocks/>
          </p:cNvGrpSpPr>
          <p:nvPr/>
        </p:nvGrpSpPr>
        <p:grpSpPr bwMode="auto">
          <a:xfrm>
            <a:off x="4701910" y="1974851"/>
            <a:ext cx="677859" cy="417513"/>
            <a:chOff x="3053396" y="4304255"/>
            <a:chExt cx="624882" cy="418253"/>
          </a:xfrm>
        </p:grpSpPr>
        <p:sp>
          <p:nvSpPr>
            <p:cNvPr id="8109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6" name="Group 160"/>
          <p:cNvGrpSpPr>
            <a:grpSpLocks/>
          </p:cNvGrpSpPr>
          <p:nvPr/>
        </p:nvGrpSpPr>
        <p:grpSpPr bwMode="auto">
          <a:xfrm>
            <a:off x="8017668" y="5607051"/>
            <a:ext cx="677859" cy="417513"/>
            <a:chOff x="3053396" y="4304255"/>
            <a:chExt cx="624882" cy="418253"/>
          </a:xfrm>
        </p:grpSpPr>
        <p:sp>
          <p:nvSpPr>
            <p:cNvPr id="810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7" name="Group 163"/>
          <p:cNvGrpSpPr>
            <a:grpSpLocks/>
          </p:cNvGrpSpPr>
          <p:nvPr/>
        </p:nvGrpSpPr>
        <p:grpSpPr bwMode="auto">
          <a:xfrm>
            <a:off x="8925718" y="4959351"/>
            <a:ext cx="677859" cy="417513"/>
            <a:chOff x="3053396" y="4304255"/>
            <a:chExt cx="624882" cy="418253"/>
          </a:xfrm>
        </p:grpSpPr>
        <p:sp>
          <p:nvSpPr>
            <p:cNvPr id="8109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8" name="Group 169"/>
          <p:cNvGrpSpPr>
            <a:grpSpLocks/>
          </p:cNvGrpSpPr>
          <p:nvPr/>
        </p:nvGrpSpPr>
        <p:grpSpPr bwMode="auto">
          <a:xfrm>
            <a:off x="5596201" y="5848351"/>
            <a:ext cx="677859" cy="417513"/>
            <a:chOff x="3053396" y="4304255"/>
            <a:chExt cx="624882" cy="418253"/>
          </a:xfrm>
        </p:grpSpPr>
        <p:sp>
          <p:nvSpPr>
            <p:cNvPr id="8109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9" name="Group 172"/>
          <p:cNvGrpSpPr>
            <a:grpSpLocks/>
          </p:cNvGrpSpPr>
          <p:nvPr/>
        </p:nvGrpSpPr>
        <p:grpSpPr bwMode="auto">
          <a:xfrm>
            <a:off x="4605601" y="5988051"/>
            <a:ext cx="677859" cy="417513"/>
            <a:chOff x="3053396" y="4304255"/>
            <a:chExt cx="624882" cy="418253"/>
          </a:xfrm>
        </p:grpSpPr>
        <p:sp>
          <p:nvSpPr>
            <p:cNvPr id="8109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60" name="Group 175"/>
          <p:cNvGrpSpPr>
            <a:grpSpLocks/>
          </p:cNvGrpSpPr>
          <p:nvPr/>
        </p:nvGrpSpPr>
        <p:grpSpPr bwMode="auto">
          <a:xfrm>
            <a:off x="3284801" y="5835651"/>
            <a:ext cx="677859" cy="417513"/>
            <a:chOff x="3053396" y="4304255"/>
            <a:chExt cx="624882" cy="418253"/>
          </a:xfrm>
        </p:grpSpPr>
        <p:sp>
          <p:nvSpPr>
            <p:cNvPr id="8108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0961" name="TextBox 4"/>
          <p:cNvSpPr txBox="1">
            <a:spLocks noChangeArrowheads="1"/>
          </p:cNvSpPr>
          <p:nvPr/>
        </p:nvSpPr>
        <p:spPr bwMode="auto">
          <a:xfrm rot="1053502">
            <a:off x="5915942" y="1899773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/>
          <p:cNvSpPr txBox="1">
            <a:spLocks noChangeArrowheads="1"/>
          </p:cNvSpPr>
          <p:nvPr/>
        </p:nvSpPr>
        <p:spPr bwMode="auto">
          <a:xfrm rot="2829263">
            <a:off x="8393301" y="3372972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/>
          <p:cNvSpPr txBox="1">
            <a:spLocks noChangeArrowheads="1"/>
          </p:cNvSpPr>
          <p:nvPr/>
        </p:nvSpPr>
        <p:spPr bwMode="auto">
          <a:xfrm rot="9845918">
            <a:off x="6950396" y="5885191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/>
          <p:cNvSpPr txBox="1">
            <a:spLocks noChangeArrowheads="1"/>
          </p:cNvSpPr>
          <p:nvPr/>
        </p:nvSpPr>
        <p:spPr bwMode="auto">
          <a:xfrm rot="-9948738">
            <a:off x="2218390" y="5789148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/>
          <p:cNvSpPr txBox="1">
            <a:spLocks noChangeArrowheads="1"/>
          </p:cNvSpPr>
          <p:nvPr/>
        </p:nvSpPr>
        <p:spPr bwMode="auto">
          <a:xfrm rot="-4992697">
            <a:off x="500317" y="3482509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/>
          <p:cNvSpPr txBox="1">
            <a:spLocks noChangeArrowheads="1"/>
          </p:cNvSpPr>
          <p:nvPr/>
        </p:nvSpPr>
        <p:spPr bwMode="auto">
          <a:xfrm rot="-1017263">
            <a:off x="2868471" y="1849766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7" name="Rectangle 3"/>
          <p:cNvSpPr txBox="1">
            <a:spLocks noChangeArrowheads="1"/>
          </p:cNvSpPr>
          <p:nvPr/>
        </p:nvSpPr>
        <p:spPr bwMode="auto">
          <a:xfrm>
            <a:off x="512498" y="1073150"/>
            <a:ext cx="8887883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But if one global ISP is viable business, there will be competitors ….</a:t>
            </a:r>
          </a:p>
        </p:txBody>
      </p:sp>
      <p:cxnSp>
        <p:nvCxnSpPr>
          <p:cNvPr id="80968" name="Straight Connector 12"/>
          <p:cNvCxnSpPr>
            <a:cxnSpLocks noChangeShapeType="1"/>
          </p:cNvCxnSpPr>
          <p:nvPr/>
        </p:nvCxnSpPr>
        <p:spPr bwMode="auto">
          <a:xfrm>
            <a:off x="2581408" y="2609850"/>
            <a:ext cx="257969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774825" y="2849563"/>
            <a:ext cx="901171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/>
          <p:cNvCxnSpPr>
            <a:cxnSpLocks noChangeShapeType="1"/>
          </p:cNvCxnSpPr>
          <p:nvPr/>
        </p:nvCxnSpPr>
        <p:spPr bwMode="auto">
          <a:xfrm flipV="1">
            <a:off x="1337998" y="2973388"/>
            <a:ext cx="1411950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/>
          <p:cNvCxnSpPr>
            <a:cxnSpLocks noChangeShapeType="1"/>
          </p:cNvCxnSpPr>
          <p:nvPr/>
        </p:nvCxnSpPr>
        <p:spPr bwMode="auto">
          <a:xfrm>
            <a:off x="4242727" y="2411414"/>
            <a:ext cx="333640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/>
          <p:cNvCxnSpPr>
            <a:cxnSpLocks noChangeShapeType="1"/>
          </p:cNvCxnSpPr>
          <p:nvPr/>
        </p:nvCxnSpPr>
        <p:spPr bwMode="auto">
          <a:xfrm flipH="1">
            <a:off x="4794780" y="2389189"/>
            <a:ext cx="416190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/>
          <p:cNvCxnSpPr>
            <a:cxnSpLocks noChangeShapeType="1"/>
          </p:cNvCxnSpPr>
          <p:nvPr/>
        </p:nvCxnSpPr>
        <p:spPr bwMode="auto">
          <a:xfrm>
            <a:off x="7334912" y="2900363"/>
            <a:ext cx="233892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/>
          <p:cNvCxnSpPr>
            <a:cxnSpLocks noChangeShapeType="1"/>
          </p:cNvCxnSpPr>
          <p:nvPr/>
        </p:nvCxnSpPr>
        <p:spPr bwMode="auto">
          <a:xfrm flipH="1">
            <a:off x="7732184" y="3251200"/>
            <a:ext cx="261408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/>
          <p:cNvCxnSpPr>
            <a:cxnSpLocks noChangeShapeType="1"/>
          </p:cNvCxnSpPr>
          <p:nvPr/>
        </p:nvCxnSpPr>
        <p:spPr bwMode="auto">
          <a:xfrm flipH="1" flipV="1">
            <a:off x="8076142" y="4573588"/>
            <a:ext cx="86333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/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5763022" y="4694238"/>
            <a:ext cx="309563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/>
          <p:cNvCxnSpPr>
            <a:cxnSpLocks noChangeShapeType="1"/>
          </p:cNvCxnSpPr>
          <p:nvPr/>
        </p:nvCxnSpPr>
        <p:spPr bwMode="auto">
          <a:xfrm flipH="1" flipV="1">
            <a:off x="4407827" y="5045075"/>
            <a:ext cx="402431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/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3406908" y="5192715"/>
            <a:ext cx="264647" cy="66190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/>
          <p:cNvCxnSpPr>
            <a:cxnSpLocks noChangeShapeType="1"/>
          </p:cNvCxnSpPr>
          <p:nvPr/>
        </p:nvCxnSpPr>
        <p:spPr bwMode="auto">
          <a:xfrm flipV="1">
            <a:off x="1939925" y="5160963"/>
            <a:ext cx="43510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499658" y="5018089"/>
            <a:ext cx="488421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/>
          <p:cNvCxnSpPr>
            <a:cxnSpLocks noChangeShapeType="1"/>
          </p:cNvCxnSpPr>
          <p:nvPr/>
        </p:nvCxnSpPr>
        <p:spPr bwMode="auto">
          <a:xfrm>
            <a:off x="1252008" y="4376738"/>
            <a:ext cx="1080029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8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09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56ED240-8588-4558-8B12-8388EA50F458}" type="slidenum">
              <a:rPr lang="en-US" altLang="en-US" sz="1200">
                <a:latin typeface="Tahoma" pitchFamily="34" charset="0"/>
              </a:rPr>
              <a:pPr/>
              <a:t>55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0984" name="Group 347"/>
          <p:cNvGrpSpPr>
            <a:grpSpLocks/>
          </p:cNvGrpSpPr>
          <p:nvPr/>
        </p:nvGrpSpPr>
        <p:grpSpPr bwMode="auto">
          <a:xfrm>
            <a:off x="7386507" y="3868738"/>
            <a:ext cx="574410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5" name="Group 347"/>
          <p:cNvGrpSpPr>
            <a:grpSpLocks/>
          </p:cNvGrpSpPr>
          <p:nvPr/>
        </p:nvGrpSpPr>
        <p:grpSpPr bwMode="auto">
          <a:xfrm>
            <a:off x="7637596" y="4464051"/>
            <a:ext cx="574410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6" name="Group 347"/>
          <p:cNvGrpSpPr>
            <a:grpSpLocks/>
          </p:cNvGrpSpPr>
          <p:nvPr/>
        </p:nvGrpSpPr>
        <p:grpSpPr bwMode="auto">
          <a:xfrm>
            <a:off x="5372630" y="4514851"/>
            <a:ext cx="574410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87" name="Straight Connector 508"/>
          <p:cNvCxnSpPr>
            <a:cxnSpLocks noChangeShapeType="1"/>
          </p:cNvCxnSpPr>
          <p:nvPr/>
        </p:nvCxnSpPr>
        <p:spPr bwMode="auto">
          <a:xfrm flipH="1" flipV="1">
            <a:off x="7037387" y="4722814"/>
            <a:ext cx="1135063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/>
          <p:cNvGrpSpPr>
            <a:grpSpLocks/>
          </p:cNvGrpSpPr>
          <p:nvPr/>
        </p:nvGrpSpPr>
        <p:grpSpPr bwMode="auto">
          <a:xfrm>
            <a:off x="2321719" y="4305300"/>
            <a:ext cx="524537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9" name="Group 347"/>
          <p:cNvGrpSpPr>
            <a:grpSpLocks/>
          </p:cNvGrpSpPr>
          <p:nvPr/>
        </p:nvGrpSpPr>
        <p:grpSpPr bwMode="auto">
          <a:xfrm>
            <a:off x="4056990" y="5006975"/>
            <a:ext cx="524536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0" name="Group 439"/>
          <p:cNvGrpSpPr>
            <a:grpSpLocks/>
          </p:cNvGrpSpPr>
          <p:nvPr/>
        </p:nvGrpSpPr>
        <p:grpSpPr bwMode="auto">
          <a:xfrm>
            <a:off x="3121423" y="5194300"/>
            <a:ext cx="524536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1" name="Group 347"/>
          <p:cNvGrpSpPr>
            <a:grpSpLocks/>
          </p:cNvGrpSpPr>
          <p:nvPr/>
        </p:nvGrpSpPr>
        <p:grpSpPr bwMode="auto">
          <a:xfrm>
            <a:off x="1988079" y="5056189"/>
            <a:ext cx="524537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2" name="Group 347"/>
          <p:cNvGrpSpPr>
            <a:grpSpLocks/>
          </p:cNvGrpSpPr>
          <p:nvPr/>
        </p:nvGrpSpPr>
        <p:grpSpPr bwMode="auto">
          <a:xfrm>
            <a:off x="2675996" y="2832101"/>
            <a:ext cx="619125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3" name="Group 347"/>
          <p:cNvGrpSpPr>
            <a:grpSpLocks/>
          </p:cNvGrpSpPr>
          <p:nvPr/>
        </p:nvGrpSpPr>
        <p:grpSpPr bwMode="auto">
          <a:xfrm>
            <a:off x="4454260" y="2951163"/>
            <a:ext cx="619125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4" name="Group 531"/>
          <p:cNvGrpSpPr>
            <a:grpSpLocks/>
          </p:cNvGrpSpPr>
          <p:nvPr/>
        </p:nvGrpSpPr>
        <p:grpSpPr bwMode="auto">
          <a:xfrm>
            <a:off x="6612600" y="4654551"/>
            <a:ext cx="574410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95" name="Straight Connector 506"/>
          <p:cNvCxnSpPr>
            <a:cxnSpLocks noChangeShapeType="1"/>
          </p:cNvCxnSpPr>
          <p:nvPr/>
        </p:nvCxnSpPr>
        <p:spPr bwMode="auto">
          <a:xfrm flipH="1">
            <a:off x="8196527" y="4311650"/>
            <a:ext cx="586450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/>
          <p:cNvGrpSpPr>
            <a:grpSpLocks/>
          </p:cNvGrpSpPr>
          <p:nvPr/>
        </p:nvGrpSpPr>
        <p:grpSpPr bwMode="auto">
          <a:xfrm>
            <a:off x="8678068" y="4044951"/>
            <a:ext cx="677859" cy="417513"/>
            <a:chOff x="3053396" y="4304255"/>
            <a:chExt cx="624882" cy="418253"/>
          </a:xfrm>
        </p:grpSpPr>
        <p:sp>
          <p:nvSpPr>
            <p:cNvPr id="809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2512153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/>
          <p:cNvSpPr>
            <a:spLocks noChangeArrowheads="1"/>
          </p:cNvSpPr>
          <p:nvPr/>
        </p:nvSpPr>
        <p:spPr bwMode="auto">
          <a:xfrm>
            <a:off x="1647560" y="4203701"/>
            <a:ext cx="3186775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46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768865" y="4437063"/>
            <a:ext cx="105079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/>
          <p:cNvCxnSpPr>
            <a:cxnSpLocks noChangeShapeType="1"/>
          </p:cNvCxnSpPr>
          <p:nvPr/>
        </p:nvCxnSpPr>
        <p:spPr bwMode="auto">
          <a:xfrm>
            <a:off x="3314040" y="4724401"/>
            <a:ext cx="118665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/>
          <p:cNvCxnSpPr>
            <a:cxnSpLocks noChangeShapeType="1"/>
          </p:cNvCxnSpPr>
          <p:nvPr/>
        </p:nvCxnSpPr>
        <p:spPr bwMode="auto">
          <a:xfrm flipV="1">
            <a:off x="3116262" y="4919663"/>
            <a:ext cx="240771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/>
          <p:cNvCxnSpPr>
            <a:cxnSpLocks noChangeShapeType="1"/>
          </p:cNvCxnSpPr>
          <p:nvPr/>
        </p:nvCxnSpPr>
        <p:spPr bwMode="auto">
          <a:xfrm flipV="1">
            <a:off x="2820458" y="4751388"/>
            <a:ext cx="192617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510896" y="5038725"/>
            <a:ext cx="204656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/>
          <p:cNvCxnSpPr>
            <a:cxnSpLocks noChangeShapeType="1"/>
          </p:cNvCxnSpPr>
          <p:nvPr/>
        </p:nvCxnSpPr>
        <p:spPr bwMode="auto">
          <a:xfrm flipV="1">
            <a:off x="3329517" y="4967289"/>
            <a:ext cx="251090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/>
          <p:cNvCxnSpPr>
            <a:cxnSpLocks noChangeShapeType="1"/>
          </p:cNvCxnSpPr>
          <p:nvPr/>
        </p:nvCxnSpPr>
        <p:spPr bwMode="auto">
          <a:xfrm flipH="1" flipV="1">
            <a:off x="3817938" y="4954588"/>
            <a:ext cx="354277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/>
          <p:cNvCxnSpPr>
            <a:cxnSpLocks noChangeShapeType="1"/>
          </p:cNvCxnSpPr>
          <p:nvPr/>
        </p:nvCxnSpPr>
        <p:spPr bwMode="auto">
          <a:xfrm flipV="1">
            <a:off x="3804179" y="4619626"/>
            <a:ext cx="282046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770585" y="4494214"/>
            <a:ext cx="22529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/>
          <p:cNvSpPr txBox="1">
            <a:spLocks noChangeArrowheads="1"/>
          </p:cNvSpPr>
          <p:nvPr/>
        </p:nvSpPr>
        <p:spPr bwMode="auto">
          <a:xfrm>
            <a:off x="1793744" y="4533901"/>
            <a:ext cx="976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2956" name="Group 347"/>
          <p:cNvGrpSpPr>
            <a:grpSpLocks/>
          </p:cNvGrpSpPr>
          <p:nvPr/>
        </p:nvGrpSpPr>
        <p:grpSpPr bwMode="auto">
          <a:xfrm>
            <a:off x="3826538" y="4419600"/>
            <a:ext cx="526256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7" name="Group 347"/>
          <p:cNvGrpSpPr>
            <a:grpSpLocks/>
          </p:cNvGrpSpPr>
          <p:nvPr/>
        </p:nvGrpSpPr>
        <p:grpSpPr bwMode="auto">
          <a:xfrm>
            <a:off x="3319198" y="4773614"/>
            <a:ext cx="524537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8" name="Group 347"/>
          <p:cNvGrpSpPr>
            <a:grpSpLocks/>
          </p:cNvGrpSpPr>
          <p:nvPr/>
        </p:nvGrpSpPr>
        <p:grpSpPr bwMode="auto">
          <a:xfrm>
            <a:off x="2842817" y="4560889"/>
            <a:ext cx="524536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9" name="Group 347"/>
          <p:cNvGrpSpPr>
            <a:grpSpLocks/>
          </p:cNvGrpSpPr>
          <p:nvPr/>
        </p:nvGrpSpPr>
        <p:grpSpPr bwMode="auto">
          <a:xfrm>
            <a:off x="2619244" y="4854575"/>
            <a:ext cx="524536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60" name="Oval 3"/>
          <p:cNvSpPr>
            <a:spLocks noChangeArrowheads="1"/>
          </p:cNvSpPr>
          <p:nvPr/>
        </p:nvSpPr>
        <p:spPr bwMode="auto">
          <a:xfrm>
            <a:off x="4999435" y="3649664"/>
            <a:ext cx="3487738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61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6227367" y="3886200"/>
            <a:ext cx="1150540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/>
          <p:cNvCxnSpPr>
            <a:cxnSpLocks noChangeShapeType="1"/>
          </p:cNvCxnSpPr>
          <p:nvPr/>
        </p:nvCxnSpPr>
        <p:spPr bwMode="auto">
          <a:xfrm>
            <a:off x="6824133" y="4176713"/>
            <a:ext cx="130704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/>
          <p:cNvCxnSpPr>
            <a:cxnSpLocks noChangeShapeType="1"/>
          </p:cNvCxnSpPr>
          <p:nvPr/>
        </p:nvCxnSpPr>
        <p:spPr bwMode="auto">
          <a:xfrm flipV="1">
            <a:off x="6607439" y="4376738"/>
            <a:ext cx="263129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/>
          <p:cNvCxnSpPr>
            <a:cxnSpLocks noChangeShapeType="1"/>
          </p:cNvCxnSpPr>
          <p:nvPr/>
        </p:nvCxnSpPr>
        <p:spPr bwMode="auto">
          <a:xfrm flipV="1">
            <a:off x="6284119" y="4205288"/>
            <a:ext cx="211535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945321" y="4497388"/>
            <a:ext cx="22357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/>
          <p:cNvCxnSpPr>
            <a:cxnSpLocks noChangeShapeType="1"/>
          </p:cNvCxnSpPr>
          <p:nvPr/>
        </p:nvCxnSpPr>
        <p:spPr bwMode="auto">
          <a:xfrm flipV="1">
            <a:off x="6841331" y="4424363"/>
            <a:ext cx="275167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/>
          <p:cNvCxnSpPr>
            <a:cxnSpLocks noChangeShapeType="1"/>
          </p:cNvCxnSpPr>
          <p:nvPr/>
        </p:nvCxnSpPr>
        <p:spPr bwMode="auto">
          <a:xfrm flipH="1" flipV="1">
            <a:off x="7343511" y="4403725"/>
            <a:ext cx="388673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/>
          <p:cNvCxnSpPr>
            <a:cxnSpLocks noChangeShapeType="1"/>
          </p:cNvCxnSpPr>
          <p:nvPr/>
        </p:nvCxnSpPr>
        <p:spPr bwMode="auto">
          <a:xfrm flipV="1">
            <a:off x="7360708" y="4070350"/>
            <a:ext cx="309563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6229086" y="3943351"/>
            <a:ext cx="245931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/>
          <p:cNvSpPr txBox="1">
            <a:spLocks noChangeArrowheads="1"/>
          </p:cNvSpPr>
          <p:nvPr/>
        </p:nvSpPr>
        <p:spPr bwMode="auto">
          <a:xfrm>
            <a:off x="5161095" y="3983038"/>
            <a:ext cx="9587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2971" name="Group 347"/>
          <p:cNvGrpSpPr>
            <a:grpSpLocks/>
          </p:cNvGrpSpPr>
          <p:nvPr/>
        </p:nvGrpSpPr>
        <p:grpSpPr bwMode="auto">
          <a:xfrm>
            <a:off x="5738946" y="3752851"/>
            <a:ext cx="574410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2" name="Group 347"/>
          <p:cNvGrpSpPr>
            <a:grpSpLocks/>
          </p:cNvGrpSpPr>
          <p:nvPr/>
        </p:nvGrpSpPr>
        <p:grpSpPr bwMode="auto">
          <a:xfrm>
            <a:off x="6829294" y="4227513"/>
            <a:ext cx="574410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3" name="Group 347"/>
          <p:cNvGrpSpPr>
            <a:grpSpLocks/>
          </p:cNvGrpSpPr>
          <p:nvPr/>
        </p:nvGrpSpPr>
        <p:grpSpPr bwMode="auto">
          <a:xfrm>
            <a:off x="6308197" y="4011613"/>
            <a:ext cx="574410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4" name="Group 347"/>
          <p:cNvGrpSpPr>
            <a:grpSpLocks/>
          </p:cNvGrpSpPr>
          <p:nvPr/>
        </p:nvGrpSpPr>
        <p:grpSpPr bwMode="auto">
          <a:xfrm>
            <a:off x="6063986" y="4310063"/>
            <a:ext cx="574410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75" name="Oval 3"/>
          <p:cNvSpPr>
            <a:spLocks noChangeArrowheads="1"/>
          </p:cNvSpPr>
          <p:nvPr/>
        </p:nvSpPr>
        <p:spPr bwMode="auto">
          <a:xfrm>
            <a:off x="1878012" y="2725739"/>
            <a:ext cx="3764625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76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3203973" y="2968626"/>
            <a:ext cx="1241690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/>
          <p:cNvCxnSpPr>
            <a:cxnSpLocks noChangeShapeType="1"/>
          </p:cNvCxnSpPr>
          <p:nvPr/>
        </p:nvCxnSpPr>
        <p:spPr bwMode="auto">
          <a:xfrm>
            <a:off x="3847175" y="3268664"/>
            <a:ext cx="141023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/>
          <p:cNvCxnSpPr>
            <a:cxnSpLocks noChangeShapeType="1"/>
          </p:cNvCxnSpPr>
          <p:nvPr/>
        </p:nvCxnSpPr>
        <p:spPr bwMode="auto">
          <a:xfrm flipV="1">
            <a:off x="3613284" y="3473450"/>
            <a:ext cx="28548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/>
          <p:cNvCxnSpPr>
            <a:cxnSpLocks noChangeShapeType="1"/>
          </p:cNvCxnSpPr>
          <p:nvPr/>
        </p:nvCxnSpPr>
        <p:spPr bwMode="auto">
          <a:xfrm flipV="1">
            <a:off x="3265885" y="3297239"/>
            <a:ext cx="227013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899569" y="3597276"/>
            <a:ext cx="240771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/>
          <p:cNvCxnSpPr>
            <a:cxnSpLocks noChangeShapeType="1"/>
          </p:cNvCxnSpPr>
          <p:nvPr/>
        </p:nvCxnSpPr>
        <p:spPr bwMode="auto">
          <a:xfrm flipV="1">
            <a:off x="3866092" y="3522663"/>
            <a:ext cx="295804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/>
          <p:cNvCxnSpPr>
            <a:cxnSpLocks noChangeShapeType="1"/>
          </p:cNvCxnSpPr>
          <p:nvPr/>
        </p:nvCxnSpPr>
        <p:spPr bwMode="auto">
          <a:xfrm flipH="1" flipV="1">
            <a:off x="4442223" y="3508376"/>
            <a:ext cx="419629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/>
          <p:cNvCxnSpPr>
            <a:cxnSpLocks noChangeShapeType="1"/>
          </p:cNvCxnSpPr>
          <p:nvPr/>
        </p:nvCxnSpPr>
        <p:spPr bwMode="auto">
          <a:xfrm flipV="1">
            <a:off x="4426744" y="3159125"/>
            <a:ext cx="333640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3205692" y="3028951"/>
            <a:ext cx="266568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/>
          <p:cNvSpPr txBox="1">
            <a:spLocks noChangeArrowheads="1"/>
          </p:cNvSpPr>
          <p:nvPr/>
        </p:nvSpPr>
        <p:spPr bwMode="auto">
          <a:xfrm>
            <a:off x="2051713" y="3070226"/>
            <a:ext cx="947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2986" name="Group 347"/>
          <p:cNvGrpSpPr>
            <a:grpSpLocks/>
          </p:cNvGrpSpPr>
          <p:nvPr/>
        </p:nvGrpSpPr>
        <p:grpSpPr bwMode="auto">
          <a:xfrm>
            <a:off x="4724269" y="3562351"/>
            <a:ext cx="620844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7" name="Group 347"/>
          <p:cNvGrpSpPr>
            <a:grpSpLocks/>
          </p:cNvGrpSpPr>
          <p:nvPr/>
        </p:nvGrpSpPr>
        <p:grpSpPr bwMode="auto">
          <a:xfrm>
            <a:off x="3854054" y="3321051"/>
            <a:ext cx="619125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8" name="Group 347"/>
          <p:cNvGrpSpPr>
            <a:grpSpLocks/>
          </p:cNvGrpSpPr>
          <p:nvPr/>
        </p:nvGrpSpPr>
        <p:grpSpPr bwMode="auto">
          <a:xfrm>
            <a:off x="3289963" y="3098801"/>
            <a:ext cx="620844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9" name="Group 347"/>
          <p:cNvGrpSpPr>
            <a:grpSpLocks/>
          </p:cNvGrpSpPr>
          <p:nvPr/>
        </p:nvGrpSpPr>
        <p:grpSpPr bwMode="auto">
          <a:xfrm>
            <a:off x="3026834" y="3405189"/>
            <a:ext cx="620845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0" name="Group 347"/>
          <p:cNvGrpSpPr>
            <a:grpSpLocks/>
          </p:cNvGrpSpPr>
          <p:nvPr/>
        </p:nvGrpSpPr>
        <p:grpSpPr bwMode="auto">
          <a:xfrm>
            <a:off x="3620163" y="3759201"/>
            <a:ext cx="620844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1" name="Group 347"/>
          <p:cNvGrpSpPr>
            <a:grpSpLocks/>
          </p:cNvGrpSpPr>
          <p:nvPr/>
        </p:nvGrpSpPr>
        <p:grpSpPr bwMode="auto">
          <a:xfrm>
            <a:off x="2280444" y="3614738"/>
            <a:ext cx="620845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9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897991" y="165101"/>
            <a:ext cx="8770938" cy="6508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Internet structure: network of networks</a:t>
            </a:r>
            <a:endParaRPr lang="en-US" altLang="en-US" dirty="0">
              <a:ea typeface="ＭＳ Ｐゴシック" pitchFamily="34" charset="-128"/>
            </a:endParaRPr>
          </a:p>
        </p:txBody>
      </p:sp>
      <p:pic>
        <p:nvPicPr>
          <p:cNvPr id="8299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3205" y="815976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94" name="Group 2"/>
          <p:cNvGrpSpPr>
            <a:grpSpLocks/>
          </p:cNvGrpSpPr>
          <p:nvPr/>
        </p:nvGrpSpPr>
        <p:grpSpPr bwMode="auto">
          <a:xfrm>
            <a:off x="1977761" y="2241551"/>
            <a:ext cx="676914" cy="417513"/>
            <a:chOff x="3053396" y="4304255"/>
            <a:chExt cx="625540" cy="418253"/>
          </a:xfrm>
        </p:grpSpPr>
        <p:sp>
          <p:nvSpPr>
            <p:cNvPr id="8318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5" name="Group 131"/>
          <p:cNvGrpSpPr>
            <a:grpSpLocks/>
          </p:cNvGrpSpPr>
          <p:nvPr/>
        </p:nvGrpSpPr>
        <p:grpSpPr bwMode="auto">
          <a:xfrm>
            <a:off x="725753" y="3041651"/>
            <a:ext cx="676914" cy="417513"/>
            <a:chOff x="3053396" y="4304255"/>
            <a:chExt cx="625540" cy="418253"/>
          </a:xfrm>
        </p:grpSpPr>
        <p:sp>
          <p:nvSpPr>
            <p:cNvPr id="8318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6" name="Group 135"/>
          <p:cNvGrpSpPr>
            <a:grpSpLocks/>
          </p:cNvGrpSpPr>
          <p:nvPr/>
        </p:nvGrpSpPr>
        <p:grpSpPr bwMode="auto">
          <a:xfrm>
            <a:off x="6861968" y="2495551"/>
            <a:ext cx="677859" cy="417513"/>
            <a:chOff x="3053396" y="4304255"/>
            <a:chExt cx="624882" cy="418253"/>
          </a:xfrm>
        </p:grpSpPr>
        <p:sp>
          <p:nvSpPr>
            <p:cNvPr id="8318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7" name="Group 138"/>
          <p:cNvGrpSpPr>
            <a:grpSpLocks/>
          </p:cNvGrpSpPr>
          <p:nvPr/>
        </p:nvGrpSpPr>
        <p:grpSpPr bwMode="auto">
          <a:xfrm>
            <a:off x="1344878" y="5353051"/>
            <a:ext cx="676914" cy="417513"/>
            <a:chOff x="3053396" y="4304255"/>
            <a:chExt cx="625540" cy="418253"/>
          </a:xfrm>
        </p:grpSpPr>
        <p:sp>
          <p:nvSpPr>
            <p:cNvPr id="8318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8" name="Group 141"/>
          <p:cNvGrpSpPr>
            <a:grpSpLocks/>
          </p:cNvGrpSpPr>
          <p:nvPr/>
        </p:nvGrpSpPr>
        <p:grpSpPr bwMode="auto">
          <a:xfrm>
            <a:off x="890853" y="4730751"/>
            <a:ext cx="676914" cy="417513"/>
            <a:chOff x="3053396" y="4304255"/>
            <a:chExt cx="625540" cy="418253"/>
          </a:xfrm>
        </p:grpSpPr>
        <p:sp>
          <p:nvSpPr>
            <p:cNvPr id="8318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9" name="Group 144"/>
          <p:cNvGrpSpPr>
            <a:grpSpLocks/>
          </p:cNvGrpSpPr>
          <p:nvPr/>
        </p:nvGrpSpPr>
        <p:grpSpPr bwMode="auto">
          <a:xfrm>
            <a:off x="643203" y="4070351"/>
            <a:ext cx="676914" cy="417513"/>
            <a:chOff x="3053396" y="4304255"/>
            <a:chExt cx="625540" cy="418253"/>
          </a:xfrm>
        </p:grpSpPr>
        <p:sp>
          <p:nvSpPr>
            <p:cNvPr id="8317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0" name="Group 147"/>
          <p:cNvGrpSpPr>
            <a:grpSpLocks/>
          </p:cNvGrpSpPr>
          <p:nvPr/>
        </p:nvGrpSpPr>
        <p:grpSpPr bwMode="auto">
          <a:xfrm>
            <a:off x="7673710" y="2927351"/>
            <a:ext cx="677859" cy="417513"/>
            <a:chOff x="3053396" y="4304255"/>
            <a:chExt cx="624882" cy="418253"/>
          </a:xfrm>
        </p:grpSpPr>
        <p:sp>
          <p:nvSpPr>
            <p:cNvPr id="8317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1" name="Group 150"/>
          <p:cNvGrpSpPr>
            <a:grpSpLocks/>
          </p:cNvGrpSpPr>
          <p:nvPr/>
        </p:nvGrpSpPr>
        <p:grpSpPr bwMode="auto">
          <a:xfrm>
            <a:off x="3711310" y="2000251"/>
            <a:ext cx="677859" cy="417513"/>
            <a:chOff x="3053396" y="4304255"/>
            <a:chExt cx="624882" cy="418253"/>
          </a:xfrm>
        </p:grpSpPr>
        <p:sp>
          <p:nvSpPr>
            <p:cNvPr id="8317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2" name="Group 153"/>
          <p:cNvGrpSpPr>
            <a:grpSpLocks/>
          </p:cNvGrpSpPr>
          <p:nvPr/>
        </p:nvGrpSpPr>
        <p:grpSpPr bwMode="auto">
          <a:xfrm>
            <a:off x="1138503" y="2647951"/>
            <a:ext cx="676914" cy="417513"/>
            <a:chOff x="3053396" y="4304255"/>
            <a:chExt cx="625540" cy="418253"/>
          </a:xfrm>
        </p:grpSpPr>
        <p:sp>
          <p:nvSpPr>
            <p:cNvPr id="8317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3" name="Group 156"/>
          <p:cNvGrpSpPr>
            <a:grpSpLocks/>
          </p:cNvGrpSpPr>
          <p:nvPr/>
        </p:nvGrpSpPr>
        <p:grpSpPr bwMode="auto">
          <a:xfrm>
            <a:off x="4701910" y="1974851"/>
            <a:ext cx="677859" cy="417513"/>
            <a:chOff x="3053396" y="4304255"/>
            <a:chExt cx="624882" cy="418253"/>
          </a:xfrm>
        </p:grpSpPr>
        <p:sp>
          <p:nvSpPr>
            <p:cNvPr id="8317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4" name="Group 160"/>
          <p:cNvGrpSpPr>
            <a:grpSpLocks/>
          </p:cNvGrpSpPr>
          <p:nvPr/>
        </p:nvGrpSpPr>
        <p:grpSpPr bwMode="auto">
          <a:xfrm>
            <a:off x="8017668" y="5607051"/>
            <a:ext cx="677859" cy="417513"/>
            <a:chOff x="3053396" y="4304255"/>
            <a:chExt cx="624882" cy="418253"/>
          </a:xfrm>
        </p:grpSpPr>
        <p:sp>
          <p:nvSpPr>
            <p:cNvPr id="831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5" name="Group 163"/>
          <p:cNvGrpSpPr>
            <a:grpSpLocks/>
          </p:cNvGrpSpPr>
          <p:nvPr/>
        </p:nvGrpSpPr>
        <p:grpSpPr bwMode="auto">
          <a:xfrm>
            <a:off x="8925718" y="4959351"/>
            <a:ext cx="677859" cy="417513"/>
            <a:chOff x="3053396" y="4304255"/>
            <a:chExt cx="624882" cy="418253"/>
          </a:xfrm>
        </p:grpSpPr>
        <p:sp>
          <p:nvSpPr>
            <p:cNvPr id="8316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6" name="Group 169"/>
          <p:cNvGrpSpPr>
            <a:grpSpLocks/>
          </p:cNvGrpSpPr>
          <p:nvPr/>
        </p:nvGrpSpPr>
        <p:grpSpPr bwMode="auto">
          <a:xfrm>
            <a:off x="5596201" y="5848351"/>
            <a:ext cx="677859" cy="417513"/>
            <a:chOff x="3053396" y="4304255"/>
            <a:chExt cx="624882" cy="418253"/>
          </a:xfrm>
        </p:grpSpPr>
        <p:sp>
          <p:nvSpPr>
            <p:cNvPr id="8316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7" name="Group 172"/>
          <p:cNvGrpSpPr>
            <a:grpSpLocks/>
          </p:cNvGrpSpPr>
          <p:nvPr/>
        </p:nvGrpSpPr>
        <p:grpSpPr bwMode="auto">
          <a:xfrm>
            <a:off x="4605601" y="5988051"/>
            <a:ext cx="677859" cy="417513"/>
            <a:chOff x="3053396" y="4304255"/>
            <a:chExt cx="624882" cy="418253"/>
          </a:xfrm>
        </p:grpSpPr>
        <p:sp>
          <p:nvSpPr>
            <p:cNvPr id="8316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8" name="Group 175"/>
          <p:cNvGrpSpPr>
            <a:grpSpLocks/>
          </p:cNvGrpSpPr>
          <p:nvPr/>
        </p:nvGrpSpPr>
        <p:grpSpPr bwMode="auto">
          <a:xfrm>
            <a:off x="3284801" y="5835651"/>
            <a:ext cx="677859" cy="417513"/>
            <a:chOff x="3053396" y="4304255"/>
            <a:chExt cx="624882" cy="418253"/>
          </a:xfrm>
        </p:grpSpPr>
        <p:sp>
          <p:nvSpPr>
            <p:cNvPr id="8316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09" name="TextBox 4"/>
          <p:cNvSpPr txBox="1">
            <a:spLocks noChangeArrowheads="1"/>
          </p:cNvSpPr>
          <p:nvPr/>
        </p:nvSpPr>
        <p:spPr bwMode="auto">
          <a:xfrm rot="1053502">
            <a:off x="5915942" y="1899773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/>
          <p:cNvSpPr txBox="1">
            <a:spLocks noChangeArrowheads="1"/>
          </p:cNvSpPr>
          <p:nvPr/>
        </p:nvSpPr>
        <p:spPr bwMode="auto">
          <a:xfrm rot="2829263">
            <a:off x="8393301" y="3372972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/>
          <p:cNvSpPr txBox="1">
            <a:spLocks noChangeArrowheads="1"/>
          </p:cNvSpPr>
          <p:nvPr/>
        </p:nvSpPr>
        <p:spPr bwMode="auto">
          <a:xfrm rot="9845918">
            <a:off x="6950396" y="5885191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/>
          <p:cNvSpPr txBox="1">
            <a:spLocks noChangeArrowheads="1"/>
          </p:cNvSpPr>
          <p:nvPr/>
        </p:nvSpPr>
        <p:spPr bwMode="auto">
          <a:xfrm rot="-9948738">
            <a:off x="2218390" y="5789148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/>
          <p:cNvSpPr txBox="1">
            <a:spLocks noChangeArrowheads="1"/>
          </p:cNvSpPr>
          <p:nvPr/>
        </p:nvSpPr>
        <p:spPr bwMode="auto">
          <a:xfrm rot="-4992697">
            <a:off x="500317" y="3482509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/>
          <p:cNvSpPr txBox="1">
            <a:spLocks noChangeArrowheads="1"/>
          </p:cNvSpPr>
          <p:nvPr/>
        </p:nvSpPr>
        <p:spPr bwMode="auto">
          <a:xfrm rot="-1017263">
            <a:off x="2868471" y="1849766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/>
          <p:cNvCxnSpPr>
            <a:cxnSpLocks noChangeShapeType="1"/>
          </p:cNvCxnSpPr>
          <p:nvPr/>
        </p:nvCxnSpPr>
        <p:spPr bwMode="auto">
          <a:xfrm>
            <a:off x="2581408" y="2609850"/>
            <a:ext cx="257969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774825" y="2849563"/>
            <a:ext cx="901171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/>
          <p:cNvCxnSpPr>
            <a:cxnSpLocks noChangeShapeType="1"/>
          </p:cNvCxnSpPr>
          <p:nvPr/>
        </p:nvCxnSpPr>
        <p:spPr bwMode="auto">
          <a:xfrm flipV="1">
            <a:off x="1337998" y="2973388"/>
            <a:ext cx="1411950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/>
          <p:cNvCxnSpPr>
            <a:cxnSpLocks noChangeShapeType="1"/>
          </p:cNvCxnSpPr>
          <p:nvPr/>
        </p:nvCxnSpPr>
        <p:spPr bwMode="auto">
          <a:xfrm>
            <a:off x="4242727" y="2411414"/>
            <a:ext cx="333640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/>
          <p:cNvCxnSpPr>
            <a:cxnSpLocks noChangeShapeType="1"/>
          </p:cNvCxnSpPr>
          <p:nvPr/>
        </p:nvCxnSpPr>
        <p:spPr bwMode="auto">
          <a:xfrm flipH="1">
            <a:off x="4794780" y="2389189"/>
            <a:ext cx="416190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/>
          <p:cNvCxnSpPr>
            <a:cxnSpLocks noChangeShapeType="1"/>
          </p:cNvCxnSpPr>
          <p:nvPr/>
        </p:nvCxnSpPr>
        <p:spPr bwMode="auto">
          <a:xfrm>
            <a:off x="7334912" y="2900363"/>
            <a:ext cx="233892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/>
          <p:cNvCxnSpPr>
            <a:cxnSpLocks noChangeShapeType="1"/>
          </p:cNvCxnSpPr>
          <p:nvPr/>
        </p:nvCxnSpPr>
        <p:spPr bwMode="auto">
          <a:xfrm flipH="1">
            <a:off x="7732184" y="3251200"/>
            <a:ext cx="261408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/>
          <p:cNvCxnSpPr>
            <a:cxnSpLocks noChangeShapeType="1"/>
          </p:cNvCxnSpPr>
          <p:nvPr/>
        </p:nvCxnSpPr>
        <p:spPr bwMode="auto">
          <a:xfrm flipH="1" flipV="1">
            <a:off x="8076142" y="4573588"/>
            <a:ext cx="86333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/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5763022" y="4694238"/>
            <a:ext cx="309563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/>
          <p:cNvCxnSpPr>
            <a:cxnSpLocks noChangeShapeType="1"/>
          </p:cNvCxnSpPr>
          <p:nvPr/>
        </p:nvCxnSpPr>
        <p:spPr bwMode="auto">
          <a:xfrm flipH="1" flipV="1">
            <a:off x="4407827" y="5045075"/>
            <a:ext cx="402431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/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3406908" y="5192715"/>
            <a:ext cx="264647" cy="66190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/>
          <p:cNvCxnSpPr>
            <a:cxnSpLocks noChangeShapeType="1"/>
          </p:cNvCxnSpPr>
          <p:nvPr/>
        </p:nvCxnSpPr>
        <p:spPr bwMode="auto">
          <a:xfrm flipV="1">
            <a:off x="1939925" y="5160963"/>
            <a:ext cx="43510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499658" y="5018089"/>
            <a:ext cx="488421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/>
          <p:cNvCxnSpPr>
            <a:cxnSpLocks noChangeShapeType="1"/>
          </p:cNvCxnSpPr>
          <p:nvPr/>
        </p:nvCxnSpPr>
        <p:spPr bwMode="auto">
          <a:xfrm>
            <a:off x="1252008" y="4376738"/>
            <a:ext cx="1080029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303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8561F33-4165-47E8-BA80-377437E5A98F}" type="slidenum">
              <a:rPr lang="en-US" altLang="en-US" sz="1200">
                <a:latin typeface="Tahoma" pitchFamily="34" charset="0"/>
              </a:rPr>
              <a:pPr/>
              <a:t>56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3031" name="Group 347"/>
          <p:cNvGrpSpPr>
            <a:grpSpLocks/>
          </p:cNvGrpSpPr>
          <p:nvPr/>
        </p:nvGrpSpPr>
        <p:grpSpPr bwMode="auto">
          <a:xfrm>
            <a:off x="7386507" y="3868738"/>
            <a:ext cx="574410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2" name="Group 347"/>
          <p:cNvGrpSpPr>
            <a:grpSpLocks/>
          </p:cNvGrpSpPr>
          <p:nvPr/>
        </p:nvGrpSpPr>
        <p:grpSpPr bwMode="auto">
          <a:xfrm>
            <a:off x="7637596" y="4464051"/>
            <a:ext cx="574410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3" name="Group 347"/>
          <p:cNvGrpSpPr>
            <a:grpSpLocks/>
          </p:cNvGrpSpPr>
          <p:nvPr/>
        </p:nvGrpSpPr>
        <p:grpSpPr bwMode="auto">
          <a:xfrm>
            <a:off x="5372630" y="4514851"/>
            <a:ext cx="574410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34" name="Straight Connector 508"/>
          <p:cNvCxnSpPr>
            <a:cxnSpLocks noChangeShapeType="1"/>
          </p:cNvCxnSpPr>
          <p:nvPr/>
        </p:nvCxnSpPr>
        <p:spPr bwMode="auto">
          <a:xfrm flipH="1" flipV="1">
            <a:off x="7037387" y="4722814"/>
            <a:ext cx="1135063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/>
          <p:cNvGrpSpPr>
            <a:grpSpLocks/>
          </p:cNvGrpSpPr>
          <p:nvPr/>
        </p:nvGrpSpPr>
        <p:grpSpPr bwMode="auto">
          <a:xfrm>
            <a:off x="2321719" y="4305300"/>
            <a:ext cx="524537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6" name="Group 347"/>
          <p:cNvGrpSpPr>
            <a:grpSpLocks/>
          </p:cNvGrpSpPr>
          <p:nvPr/>
        </p:nvGrpSpPr>
        <p:grpSpPr bwMode="auto">
          <a:xfrm>
            <a:off x="4056990" y="5006975"/>
            <a:ext cx="524536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7" name="Group 439"/>
          <p:cNvGrpSpPr>
            <a:grpSpLocks/>
          </p:cNvGrpSpPr>
          <p:nvPr/>
        </p:nvGrpSpPr>
        <p:grpSpPr bwMode="auto">
          <a:xfrm>
            <a:off x="3121423" y="5194300"/>
            <a:ext cx="524536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8" name="Group 347"/>
          <p:cNvGrpSpPr>
            <a:grpSpLocks/>
          </p:cNvGrpSpPr>
          <p:nvPr/>
        </p:nvGrpSpPr>
        <p:grpSpPr bwMode="auto">
          <a:xfrm>
            <a:off x="1988079" y="5056189"/>
            <a:ext cx="524537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9" name="Group 347"/>
          <p:cNvGrpSpPr>
            <a:grpSpLocks/>
          </p:cNvGrpSpPr>
          <p:nvPr/>
        </p:nvGrpSpPr>
        <p:grpSpPr bwMode="auto">
          <a:xfrm>
            <a:off x="2675996" y="2832101"/>
            <a:ext cx="619125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0" name="Group 347"/>
          <p:cNvGrpSpPr>
            <a:grpSpLocks/>
          </p:cNvGrpSpPr>
          <p:nvPr/>
        </p:nvGrpSpPr>
        <p:grpSpPr bwMode="auto">
          <a:xfrm>
            <a:off x="4454260" y="2951163"/>
            <a:ext cx="619125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1" name="Group 531"/>
          <p:cNvGrpSpPr>
            <a:grpSpLocks/>
          </p:cNvGrpSpPr>
          <p:nvPr/>
        </p:nvGrpSpPr>
        <p:grpSpPr bwMode="auto">
          <a:xfrm>
            <a:off x="6612600" y="4654551"/>
            <a:ext cx="574410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42" name="Straight Connector 506"/>
          <p:cNvCxnSpPr>
            <a:cxnSpLocks noChangeShapeType="1"/>
          </p:cNvCxnSpPr>
          <p:nvPr/>
        </p:nvCxnSpPr>
        <p:spPr bwMode="auto">
          <a:xfrm flipH="1">
            <a:off x="8196527" y="4311650"/>
            <a:ext cx="586450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/>
          <p:cNvGrpSpPr>
            <a:grpSpLocks/>
          </p:cNvGrpSpPr>
          <p:nvPr/>
        </p:nvGrpSpPr>
        <p:grpSpPr bwMode="auto">
          <a:xfrm>
            <a:off x="8678068" y="4044951"/>
            <a:ext cx="677859" cy="417513"/>
            <a:chOff x="3053396" y="4304255"/>
            <a:chExt cx="624882" cy="418253"/>
          </a:xfrm>
        </p:grpSpPr>
        <p:sp>
          <p:nvSpPr>
            <p:cNvPr id="830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44" name="Rectangle 3"/>
          <p:cNvSpPr txBox="1">
            <a:spLocks noChangeArrowheads="1"/>
          </p:cNvSpPr>
          <p:nvPr/>
        </p:nvSpPr>
        <p:spPr bwMode="auto">
          <a:xfrm>
            <a:off x="512498" y="1073150"/>
            <a:ext cx="8887883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/>
          <p:cNvGrpSpPr>
            <a:grpSpLocks/>
          </p:cNvGrpSpPr>
          <p:nvPr/>
        </p:nvGrpSpPr>
        <p:grpSpPr bwMode="auto">
          <a:xfrm>
            <a:off x="5088864" y="2871789"/>
            <a:ext cx="2311400" cy="1082675"/>
            <a:chOff x="4696844" y="2871032"/>
            <a:chExt cx="2133865" cy="1082781"/>
          </a:xfrm>
        </p:grpSpPr>
        <p:grpSp>
          <p:nvGrpSpPr>
            <p:cNvPr id="83063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28092" cy="338587"/>
              <a:chOff x="5573768" y="2726239"/>
              <a:chExt cx="528092" cy="338587"/>
            </a:xfrm>
          </p:grpSpPr>
          <p:sp>
            <p:nvSpPr>
              <p:cNvPr id="83066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67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475338" cy="338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/>
          <p:cNvGrpSpPr>
            <a:grpSpLocks/>
          </p:cNvGrpSpPr>
          <p:nvPr/>
        </p:nvGrpSpPr>
        <p:grpSpPr bwMode="auto">
          <a:xfrm>
            <a:off x="2583127" y="3703639"/>
            <a:ext cx="3164417" cy="1411287"/>
            <a:chOff x="2577005" y="3679131"/>
            <a:chExt cx="2919566" cy="1413453"/>
          </a:xfrm>
        </p:grpSpPr>
        <p:cxnSp>
          <p:nvCxnSpPr>
            <p:cNvPr id="83060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/>
          <p:cNvGrpSpPr>
            <a:grpSpLocks/>
          </p:cNvGrpSpPr>
          <p:nvPr/>
        </p:nvGrpSpPr>
        <p:grpSpPr bwMode="auto">
          <a:xfrm>
            <a:off x="5076825" y="4864101"/>
            <a:ext cx="1927156" cy="741248"/>
            <a:chOff x="4686300" y="4864100"/>
            <a:chExt cx="1778535" cy="740764"/>
          </a:xfrm>
        </p:grpSpPr>
        <p:sp>
          <p:nvSpPr>
            <p:cNvPr id="83058" name="TextBox 39940"/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26135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/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/>
          <p:cNvGrpSpPr>
            <a:grpSpLocks/>
          </p:cNvGrpSpPr>
          <p:nvPr/>
        </p:nvGrpSpPr>
        <p:grpSpPr bwMode="auto">
          <a:xfrm>
            <a:off x="5709709" y="1701800"/>
            <a:ext cx="3488455" cy="1169989"/>
            <a:chOff x="5270500" y="1701800"/>
            <a:chExt cx="3219103" cy="1169233"/>
          </a:xfrm>
        </p:grpSpPr>
        <p:sp>
          <p:nvSpPr>
            <p:cNvPr id="83056" name="TextBox 39946"/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1910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/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34325" y="2159000"/>
              <a:ext cx="237875" cy="7120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/>
          <p:cNvGrpSpPr>
            <a:grpSpLocks/>
          </p:cNvGrpSpPr>
          <p:nvPr/>
        </p:nvGrpSpPr>
        <p:grpSpPr bwMode="auto">
          <a:xfrm>
            <a:off x="4232409" y="3883025"/>
            <a:ext cx="1494498" cy="674688"/>
            <a:chOff x="3962400" y="3676180"/>
            <a:chExt cx="1378622" cy="673930"/>
          </a:xfrm>
        </p:grpSpPr>
        <p:cxnSp>
          <p:nvCxnSpPr>
            <p:cNvPr id="83050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28092" cy="360218"/>
              <a:chOff x="5634518" y="2616953"/>
              <a:chExt cx="528092" cy="360218"/>
            </a:xfrm>
          </p:grpSpPr>
          <p:sp>
            <p:nvSpPr>
              <p:cNvPr id="83054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55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474964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/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829285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/>
          <p:cNvSpPr>
            <a:spLocks noChangeArrowheads="1"/>
          </p:cNvSpPr>
          <p:nvPr/>
        </p:nvSpPr>
        <p:spPr bwMode="auto">
          <a:xfrm>
            <a:off x="1647560" y="4203701"/>
            <a:ext cx="3186775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4994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768865" y="4437063"/>
            <a:ext cx="105079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/>
          <p:cNvCxnSpPr>
            <a:cxnSpLocks noChangeShapeType="1"/>
          </p:cNvCxnSpPr>
          <p:nvPr/>
        </p:nvCxnSpPr>
        <p:spPr bwMode="auto">
          <a:xfrm>
            <a:off x="3314040" y="4724401"/>
            <a:ext cx="118665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/>
          <p:cNvCxnSpPr>
            <a:cxnSpLocks noChangeShapeType="1"/>
          </p:cNvCxnSpPr>
          <p:nvPr/>
        </p:nvCxnSpPr>
        <p:spPr bwMode="auto">
          <a:xfrm flipV="1">
            <a:off x="3116262" y="4919663"/>
            <a:ext cx="240771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/>
          <p:cNvCxnSpPr>
            <a:cxnSpLocks noChangeShapeType="1"/>
          </p:cNvCxnSpPr>
          <p:nvPr/>
        </p:nvCxnSpPr>
        <p:spPr bwMode="auto">
          <a:xfrm flipV="1">
            <a:off x="2820458" y="4751388"/>
            <a:ext cx="192617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510896" y="5038725"/>
            <a:ext cx="204656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/>
          <p:cNvCxnSpPr>
            <a:cxnSpLocks noChangeShapeType="1"/>
          </p:cNvCxnSpPr>
          <p:nvPr/>
        </p:nvCxnSpPr>
        <p:spPr bwMode="auto">
          <a:xfrm flipV="1">
            <a:off x="3329517" y="4967289"/>
            <a:ext cx="251090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/>
          <p:cNvCxnSpPr>
            <a:cxnSpLocks noChangeShapeType="1"/>
          </p:cNvCxnSpPr>
          <p:nvPr/>
        </p:nvCxnSpPr>
        <p:spPr bwMode="auto">
          <a:xfrm flipH="1" flipV="1">
            <a:off x="3817938" y="4954588"/>
            <a:ext cx="354277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/>
          <p:cNvCxnSpPr>
            <a:cxnSpLocks noChangeShapeType="1"/>
          </p:cNvCxnSpPr>
          <p:nvPr/>
        </p:nvCxnSpPr>
        <p:spPr bwMode="auto">
          <a:xfrm flipV="1">
            <a:off x="3804179" y="4619626"/>
            <a:ext cx="282046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770585" y="4494214"/>
            <a:ext cx="22529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/>
          <p:cNvSpPr txBox="1">
            <a:spLocks noChangeArrowheads="1"/>
          </p:cNvSpPr>
          <p:nvPr/>
        </p:nvSpPr>
        <p:spPr bwMode="auto">
          <a:xfrm>
            <a:off x="1793744" y="4533901"/>
            <a:ext cx="976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5004" name="Group 347"/>
          <p:cNvGrpSpPr>
            <a:grpSpLocks/>
          </p:cNvGrpSpPr>
          <p:nvPr/>
        </p:nvGrpSpPr>
        <p:grpSpPr bwMode="auto">
          <a:xfrm>
            <a:off x="3826538" y="4419600"/>
            <a:ext cx="526256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5" name="Group 347"/>
          <p:cNvGrpSpPr>
            <a:grpSpLocks/>
          </p:cNvGrpSpPr>
          <p:nvPr/>
        </p:nvGrpSpPr>
        <p:grpSpPr bwMode="auto">
          <a:xfrm>
            <a:off x="3319198" y="4773614"/>
            <a:ext cx="524537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6" name="Group 347"/>
          <p:cNvGrpSpPr>
            <a:grpSpLocks/>
          </p:cNvGrpSpPr>
          <p:nvPr/>
        </p:nvGrpSpPr>
        <p:grpSpPr bwMode="auto">
          <a:xfrm>
            <a:off x="2842817" y="4560889"/>
            <a:ext cx="524536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7" name="Group 347"/>
          <p:cNvGrpSpPr>
            <a:grpSpLocks/>
          </p:cNvGrpSpPr>
          <p:nvPr/>
        </p:nvGrpSpPr>
        <p:grpSpPr bwMode="auto">
          <a:xfrm>
            <a:off x="2619244" y="4854575"/>
            <a:ext cx="524536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08" name="Oval 3"/>
          <p:cNvSpPr>
            <a:spLocks noChangeArrowheads="1"/>
          </p:cNvSpPr>
          <p:nvPr/>
        </p:nvSpPr>
        <p:spPr bwMode="auto">
          <a:xfrm>
            <a:off x="4999435" y="3649664"/>
            <a:ext cx="3487738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09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6227367" y="3886200"/>
            <a:ext cx="1150540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/>
          <p:cNvCxnSpPr>
            <a:cxnSpLocks noChangeShapeType="1"/>
          </p:cNvCxnSpPr>
          <p:nvPr/>
        </p:nvCxnSpPr>
        <p:spPr bwMode="auto">
          <a:xfrm>
            <a:off x="6824133" y="4176713"/>
            <a:ext cx="130704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/>
          <p:cNvCxnSpPr>
            <a:cxnSpLocks noChangeShapeType="1"/>
          </p:cNvCxnSpPr>
          <p:nvPr/>
        </p:nvCxnSpPr>
        <p:spPr bwMode="auto">
          <a:xfrm flipV="1">
            <a:off x="6607439" y="4376738"/>
            <a:ext cx="263129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/>
          <p:cNvCxnSpPr>
            <a:cxnSpLocks noChangeShapeType="1"/>
          </p:cNvCxnSpPr>
          <p:nvPr/>
        </p:nvCxnSpPr>
        <p:spPr bwMode="auto">
          <a:xfrm flipV="1">
            <a:off x="6284119" y="4205288"/>
            <a:ext cx="211535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945321" y="4497388"/>
            <a:ext cx="22357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/>
          <p:cNvCxnSpPr>
            <a:cxnSpLocks noChangeShapeType="1"/>
          </p:cNvCxnSpPr>
          <p:nvPr/>
        </p:nvCxnSpPr>
        <p:spPr bwMode="auto">
          <a:xfrm flipV="1">
            <a:off x="6841331" y="4424363"/>
            <a:ext cx="275167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/>
          <p:cNvCxnSpPr>
            <a:cxnSpLocks noChangeShapeType="1"/>
          </p:cNvCxnSpPr>
          <p:nvPr/>
        </p:nvCxnSpPr>
        <p:spPr bwMode="auto">
          <a:xfrm flipH="1" flipV="1">
            <a:off x="7343511" y="4403725"/>
            <a:ext cx="388673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/>
          <p:cNvCxnSpPr>
            <a:cxnSpLocks noChangeShapeType="1"/>
          </p:cNvCxnSpPr>
          <p:nvPr/>
        </p:nvCxnSpPr>
        <p:spPr bwMode="auto">
          <a:xfrm flipV="1">
            <a:off x="7360708" y="4070350"/>
            <a:ext cx="309563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6229086" y="3943351"/>
            <a:ext cx="245931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/>
          <p:cNvSpPr txBox="1">
            <a:spLocks noChangeArrowheads="1"/>
          </p:cNvSpPr>
          <p:nvPr/>
        </p:nvSpPr>
        <p:spPr bwMode="auto">
          <a:xfrm>
            <a:off x="5161095" y="3983038"/>
            <a:ext cx="9587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5019" name="Group 347"/>
          <p:cNvGrpSpPr>
            <a:grpSpLocks/>
          </p:cNvGrpSpPr>
          <p:nvPr/>
        </p:nvGrpSpPr>
        <p:grpSpPr bwMode="auto">
          <a:xfrm>
            <a:off x="5738946" y="3752851"/>
            <a:ext cx="574410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0" name="Group 347"/>
          <p:cNvGrpSpPr>
            <a:grpSpLocks/>
          </p:cNvGrpSpPr>
          <p:nvPr/>
        </p:nvGrpSpPr>
        <p:grpSpPr bwMode="auto">
          <a:xfrm>
            <a:off x="6829294" y="4227513"/>
            <a:ext cx="574410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1" name="Group 347"/>
          <p:cNvGrpSpPr>
            <a:grpSpLocks/>
          </p:cNvGrpSpPr>
          <p:nvPr/>
        </p:nvGrpSpPr>
        <p:grpSpPr bwMode="auto">
          <a:xfrm>
            <a:off x="6308197" y="4011613"/>
            <a:ext cx="574410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2" name="Group 347"/>
          <p:cNvGrpSpPr>
            <a:grpSpLocks/>
          </p:cNvGrpSpPr>
          <p:nvPr/>
        </p:nvGrpSpPr>
        <p:grpSpPr bwMode="auto">
          <a:xfrm>
            <a:off x="6063986" y="4310063"/>
            <a:ext cx="574410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23" name="Oval 3"/>
          <p:cNvSpPr>
            <a:spLocks noChangeArrowheads="1"/>
          </p:cNvSpPr>
          <p:nvPr/>
        </p:nvSpPr>
        <p:spPr bwMode="auto">
          <a:xfrm>
            <a:off x="1878012" y="2725739"/>
            <a:ext cx="3764625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24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3203973" y="2968626"/>
            <a:ext cx="1241690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/>
          <p:cNvCxnSpPr>
            <a:cxnSpLocks noChangeShapeType="1"/>
          </p:cNvCxnSpPr>
          <p:nvPr/>
        </p:nvCxnSpPr>
        <p:spPr bwMode="auto">
          <a:xfrm>
            <a:off x="3847175" y="3268664"/>
            <a:ext cx="141023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/>
          <p:cNvCxnSpPr>
            <a:cxnSpLocks noChangeShapeType="1"/>
          </p:cNvCxnSpPr>
          <p:nvPr/>
        </p:nvCxnSpPr>
        <p:spPr bwMode="auto">
          <a:xfrm flipV="1">
            <a:off x="3613284" y="3473450"/>
            <a:ext cx="28548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/>
          <p:cNvCxnSpPr>
            <a:cxnSpLocks noChangeShapeType="1"/>
          </p:cNvCxnSpPr>
          <p:nvPr/>
        </p:nvCxnSpPr>
        <p:spPr bwMode="auto">
          <a:xfrm flipV="1">
            <a:off x="3265885" y="3297239"/>
            <a:ext cx="227013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899569" y="3597276"/>
            <a:ext cx="240771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/>
          <p:cNvCxnSpPr>
            <a:cxnSpLocks noChangeShapeType="1"/>
          </p:cNvCxnSpPr>
          <p:nvPr/>
        </p:nvCxnSpPr>
        <p:spPr bwMode="auto">
          <a:xfrm flipV="1">
            <a:off x="3866092" y="3522663"/>
            <a:ext cx="295804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/>
          <p:cNvCxnSpPr>
            <a:cxnSpLocks noChangeShapeType="1"/>
          </p:cNvCxnSpPr>
          <p:nvPr/>
        </p:nvCxnSpPr>
        <p:spPr bwMode="auto">
          <a:xfrm flipH="1" flipV="1">
            <a:off x="4442223" y="3508376"/>
            <a:ext cx="419629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/>
          <p:cNvCxnSpPr>
            <a:cxnSpLocks noChangeShapeType="1"/>
          </p:cNvCxnSpPr>
          <p:nvPr/>
        </p:nvCxnSpPr>
        <p:spPr bwMode="auto">
          <a:xfrm flipV="1">
            <a:off x="4426744" y="3159125"/>
            <a:ext cx="333640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3205692" y="3028951"/>
            <a:ext cx="266568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/>
          <p:cNvSpPr txBox="1">
            <a:spLocks noChangeArrowheads="1"/>
          </p:cNvSpPr>
          <p:nvPr/>
        </p:nvSpPr>
        <p:spPr bwMode="auto">
          <a:xfrm>
            <a:off x="2051713" y="3070226"/>
            <a:ext cx="947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5034" name="Group 347"/>
          <p:cNvGrpSpPr>
            <a:grpSpLocks/>
          </p:cNvGrpSpPr>
          <p:nvPr/>
        </p:nvGrpSpPr>
        <p:grpSpPr bwMode="auto">
          <a:xfrm>
            <a:off x="4724269" y="3562351"/>
            <a:ext cx="620844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5" name="Group 347"/>
          <p:cNvGrpSpPr>
            <a:grpSpLocks/>
          </p:cNvGrpSpPr>
          <p:nvPr/>
        </p:nvGrpSpPr>
        <p:grpSpPr bwMode="auto">
          <a:xfrm>
            <a:off x="3854054" y="3321051"/>
            <a:ext cx="619125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6" name="Group 347"/>
          <p:cNvGrpSpPr>
            <a:grpSpLocks/>
          </p:cNvGrpSpPr>
          <p:nvPr/>
        </p:nvGrpSpPr>
        <p:grpSpPr bwMode="auto">
          <a:xfrm>
            <a:off x="3289963" y="3098801"/>
            <a:ext cx="620844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7" name="Group 347"/>
          <p:cNvGrpSpPr>
            <a:grpSpLocks/>
          </p:cNvGrpSpPr>
          <p:nvPr/>
        </p:nvGrpSpPr>
        <p:grpSpPr bwMode="auto">
          <a:xfrm>
            <a:off x="3026834" y="3405189"/>
            <a:ext cx="620845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8" name="Group 347"/>
          <p:cNvGrpSpPr>
            <a:grpSpLocks/>
          </p:cNvGrpSpPr>
          <p:nvPr/>
        </p:nvGrpSpPr>
        <p:grpSpPr bwMode="auto">
          <a:xfrm>
            <a:off x="3620163" y="3759201"/>
            <a:ext cx="620844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9" name="Group 347"/>
          <p:cNvGrpSpPr>
            <a:grpSpLocks/>
          </p:cNvGrpSpPr>
          <p:nvPr/>
        </p:nvGrpSpPr>
        <p:grpSpPr bwMode="auto">
          <a:xfrm>
            <a:off x="2280444" y="3614738"/>
            <a:ext cx="620845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954387" y="245271"/>
            <a:ext cx="8770938" cy="6508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Internet structure: network of networks</a:t>
            </a:r>
            <a:endParaRPr lang="en-US" altLang="en-US" dirty="0">
              <a:ea typeface="ＭＳ Ｐゴシック" pitchFamily="34" charset="-128"/>
            </a:endParaRPr>
          </a:p>
        </p:txBody>
      </p:sp>
      <p:pic>
        <p:nvPicPr>
          <p:cNvPr id="85041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490" y="801054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5042" name="Group 2"/>
          <p:cNvGrpSpPr>
            <a:grpSpLocks/>
          </p:cNvGrpSpPr>
          <p:nvPr/>
        </p:nvGrpSpPr>
        <p:grpSpPr bwMode="auto">
          <a:xfrm>
            <a:off x="1977761" y="2241551"/>
            <a:ext cx="676914" cy="417513"/>
            <a:chOff x="3053396" y="4304255"/>
            <a:chExt cx="625540" cy="418253"/>
          </a:xfrm>
        </p:grpSpPr>
        <p:sp>
          <p:nvSpPr>
            <p:cNvPr id="8523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3" name="Group 135"/>
          <p:cNvGrpSpPr>
            <a:grpSpLocks/>
          </p:cNvGrpSpPr>
          <p:nvPr/>
        </p:nvGrpSpPr>
        <p:grpSpPr bwMode="auto">
          <a:xfrm>
            <a:off x="6861968" y="2495551"/>
            <a:ext cx="677859" cy="417513"/>
            <a:chOff x="3053396" y="4304255"/>
            <a:chExt cx="624882" cy="418253"/>
          </a:xfrm>
        </p:grpSpPr>
        <p:sp>
          <p:nvSpPr>
            <p:cNvPr id="8523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4" name="Group 138"/>
          <p:cNvGrpSpPr>
            <a:grpSpLocks/>
          </p:cNvGrpSpPr>
          <p:nvPr/>
        </p:nvGrpSpPr>
        <p:grpSpPr bwMode="auto">
          <a:xfrm>
            <a:off x="1344878" y="5353051"/>
            <a:ext cx="676914" cy="417513"/>
            <a:chOff x="3053396" y="4304255"/>
            <a:chExt cx="625540" cy="418253"/>
          </a:xfrm>
        </p:grpSpPr>
        <p:sp>
          <p:nvSpPr>
            <p:cNvPr id="8523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5" name="Group 141"/>
          <p:cNvGrpSpPr>
            <a:grpSpLocks/>
          </p:cNvGrpSpPr>
          <p:nvPr/>
        </p:nvGrpSpPr>
        <p:grpSpPr bwMode="auto">
          <a:xfrm>
            <a:off x="890853" y="4730751"/>
            <a:ext cx="676914" cy="417513"/>
            <a:chOff x="3053396" y="4304255"/>
            <a:chExt cx="625540" cy="418253"/>
          </a:xfrm>
        </p:grpSpPr>
        <p:sp>
          <p:nvSpPr>
            <p:cNvPr id="8522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6" name="Group 147"/>
          <p:cNvGrpSpPr>
            <a:grpSpLocks/>
          </p:cNvGrpSpPr>
          <p:nvPr/>
        </p:nvGrpSpPr>
        <p:grpSpPr bwMode="auto">
          <a:xfrm>
            <a:off x="7673710" y="2927351"/>
            <a:ext cx="677859" cy="417513"/>
            <a:chOff x="3053396" y="4304255"/>
            <a:chExt cx="624882" cy="418253"/>
          </a:xfrm>
        </p:grpSpPr>
        <p:sp>
          <p:nvSpPr>
            <p:cNvPr id="8522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7" name="Group 150"/>
          <p:cNvGrpSpPr>
            <a:grpSpLocks/>
          </p:cNvGrpSpPr>
          <p:nvPr/>
        </p:nvGrpSpPr>
        <p:grpSpPr bwMode="auto">
          <a:xfrm>
            <a:off x="3711310" y="2000251"/>
            <a:ext cx="677859" cy="417513"/>
            <a:chOff x="3053396" y="4304255"/>
            <a:chExt cx="624882" cy="418253"/>
          </a:xfrm>
        </p:grpSpPr>
        <p:sp>
          <p:nvSpPr>
            <p:cNvPr id="8522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8" name="Group 156"/>
          <p:cNvGrpSpPr>
            <a:grpSpLocks/>
          </p:cNvGrpSpPr>
          <p:nvPr/>
        </p:nvGrpSpPr>
        <p:grpSpPr bwMode="auto">
          <a:xfrm>
            <a:off x="4701910" y="1974851"/>
            <a:ext cx="677859" cy="417513"/>
            <a:chOff x="3053396" y="4304255"/>
            <a:chExt cx="624882" cy="418253"/>
          </a:xfrm>
        </p:grpSpPr>
        <p:sp>
          <p:nvSpPr>
            <p:cNvPr id="8522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9" name="Group 160"/>
          <p:cNvGrpSpPr>
            <a:grpSpLocks/>
          </p:cNvGrpSpPr>
          <p:nvPr/>
        </p:nvGrpSpPr>
        <p:grpSpPr bwMode="auto">
          <a:xfrm>
            <a:off x="8017668" y="5607051"/>
            <a:ext cx="677859" cy="417513"/>
            <a:chOff x="3053396" y="4304255"/>
            <a:chExt cx="624882" cy="418253"/>
          </a:xfrm>
        </p:grpSpPr>
        <p:sp>
          <p:nvSpPr>
            <p:cNvPr id="852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0" name="Group 163"/>
          <p:cNvGrpSpPr>
            <a:grpSpLocks/>
          </p:cNvGrpSpPr>
          <p:nvPr/>
        </p:nvGrpSpPr>
        <p:grpSpPr bwMode="auto">
          <a:xfrm>
            <a:off x="8925718" y="4959351"/>
            <a:ext cx="677859" cy="417513"/>
            <a:chOff x="3053396" y="4304255"/>
            <a:chExt cx="624882" cy="418253"/>
          </a:xfrm>
        </p:grpSpPr>
        <p:sp>
          <p:nvSpPr>
            <p:cNvPr id="8521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1" name="Group 169"/>
          <p:cNvGrpSpPr>
            <a:grpSpLocks/>
          </p:cNvGrpSpPr>
          <p:nvPr/>
        </p:nvGrpSpPr>
        <p:grpSpPr bwMode="auto">
          <a:xfrm>
            <a:off x="5596201" y="5848351"/>
            <a:ext cx="677859" cy="417513"/>
            <a:chOff x="3053396" y="4304255"/>
            <a:chExt cx="624882" cy="418253"/>
          </a:xfrm>
        </p:grpSpPr>
        <p:sp>
          <p:nvSpPr>
            <p:cNvPr id="852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2" name="Group 172"/>
          <p:cNvGrpSpPr>
            <a:grpSpLocks/>
          </p:cNvGrpSpPr>
          <p:nvPr/>
        </p:nvGrpSpPr>
        <p:grpSpPr bwMode="auto">
          <a:xfrm>
            <a:off x="4605601" y="5988051"/>
            <a:ext cx="677859" cy="417513"/>
            <a:chOff x="3053396" y="4304255"/>
            <a:chExt cx="624882" cy="418253"/>
          </a:xfrm>
        </p:grpSpPr>
        <p:sp>
          <p:nvSpPr>
            <p:cNvPr id="852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3" name="Group 175"/>
          <p:cNvGrpSpPr>
            <a:grpSpLocks/>
          </p:cNvGrpSpPr>
          <p:nvPr/>
        </p:nvGrpSpPr>
        <p:grpSpPr bwMode="auto">
          <a:xfrm>
            <a:off x="3284801" y="5835651"/>
            <a:ext cx="677859" cy="417513"/>
            <a:chOff x="3053396" y="4304255"/>
            <a:chExt cx="624882" cy="418253"/>
          </a:xfrm>
        </p:grpSpPr>
        <p:sp>
          <p:nvSpPr>
            <p:cNvPr id="852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5054" name="TextBox 4"/>
          <p:cNvSpPr txBox="1">
            <a:spLocks noChangeArrowheads="1"/>
          </p:cNvSpPr>
          <p:nvPr/>
        </p:nvSpPr>
        <p:spPr bwMode="auto">
          <a:xfrm rot="1053502">
            <a:off x="5915942" y="1899773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/>
          <p:cNvSpPr txBox="1">
            <a:spLocks noChangeArrowheads="1"/>
          </p:cNvSpPr>
          <p:nvPr/>
        </p:nvSpPr>
        <p:spPr bwMode="auto">
          <a:xfrm rot="2829263">
            <a:off x="8393301" y="3372972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/>
          <p:cNvSpPr txBox="1">
            <a:spLocks noChangeArrowheads="1"/>
          </p:cNvSpPr>
          <p:nvPr/>
        </p:nvSpPr>
        <p:spPr bwMode="auto">
          <a:xfrm rot="9845918">
            <a:off x="6950396" y="5885191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/>
          <p:cNvSpPr txBox="1">
            <a:spLocks noChangeArrowheads="1"/>
          </p:cNvSpPr>
          <p:nvPr/>
        </p:nvSpPr>
        <p:spPr bwMode="auto">
          <a:xfrm rot="-9948738">
            <a:off x="2218390" y="5789148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/>
          <p:cNvSpPr txBox="1">
            <a:spLocks noChangeArrowheads="1"/>
          </p:cNvSpPr>
          <p:nvPr/>
        </p:nvSpPr>
        <p:spPr bwMode="auto">
          <a:xfrm rot="-4992697">
            <a:off x="500317" y="3482509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/>
          <p:cNvSpPr txBox="1">
            <a:spLocks noChangeArrowheads="1"/>
          </p:cNvSpPr>
          <p:nvPr/>
        </p:nvSpPr>
        <p:spPr bwMode="auto">
          <a:xfrm rot="-1017263">
            <a:off x="2868471" y="1849766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/>
          <p:cNvCxnSpPr>
            <a:cxnSpLocks noChangeShapeType="1"/>
          </p:cNvCxnSpPr>
          <p:nvPr/>
        </p:nvCxnSpPr>
        <p:spPr bwMode="auto">
          <a:xfrm>
            <a:off x="2581408" y="2609850"/>
            <a:ext cx="257969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/>
          <p:cNvCxnSpPr>
            <a:cxnSpLocks noChangeShapeType="1"/>
          </p:cNvCxnSpPr>
          <p:nvPr/>
        </p:nvCxnSpPr>
        <p:spPr bwMode="auto">
          <a:xfrm>
            <a:off x="4242727" y="2411414"/>
            <a:ext cx="333640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/>
          <p:cNvCxnSpPr>
            <a:cxnSpLocks noChangeShapeType="1"/>
          </p:cNvCxnSpPr>
          <p:nvPr/>
        </p:nvCxnSpPr>
        <p:spPr bwMode="auto">
          <a:xfrm flipH="1">
            <a:off x="4794780" y="2389189"/>
            <a:ext cx="416190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/>
          <p:cNvCxnSpPr>
            <a:cxnSpLocks noChangeShapeType="1"/>
          </p:cNvCxnSpPr>
          <p:nvPr/>
        </p:nvCxnSpPr>
        <p:spPr bwMode="auto">
          <a:xfrm>
            <a:off x="7334912" y="2900363"/>
            <a:ext cx="233892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/>
          <p:cNvCxnSpPr>
            <a:cxnSpLocks noChangeShapeType="1"/>
          </p:cNvCxnSpPr>
          <p:nvPr/>
        </p:nvCxnSpPr>
        <p:spPr bwMode="auto">
          <a:xfrm flipH="1">
            <a:off x="7732184" y="3251200"/>
            <a:ext cx="261408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/>
          <p:cNvCxnSpPr>
            <a:cxnSpLocks noChangeShapeType="1"/>
          </p:cNvCxnSpPr>
          <p:nvPr/>
        </p:nvCxnSpPr>
        <p:spPr bwMode="auto">
          <a:xfrm flipH="1" flipV="1">
            <a:off x="8076142" y="4573588"/>
            <a:ext cx="86333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/>
          <p:cNvCxnSpPr>
            <a:cxnSpLocks noChangeShapeType="1"/>
          </p:cNvCxnSpPr>
          <p:nvPr/>
        </p:nvCxnSpPr>
        <p:spPr bwMode="auto">
          <a:xfrm flipH="1" flipV="1">
            <a:off x="4449102" y="5045075"/>
            <a:ext cx="402431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/>
          <p:cNvCxnSpPr>
            <a:cxnSpLocks noChangeShapeType="1"/>
          </p:cNvCxnSpPr>
          <p:nvPr/>
        </p:nvCxnSpPr>
        <p:spPr bwMode="auto">
          <a:xfrm flipV="1">
            <a:off x="1939925" y="5160963"/>
            <a:ext cx="43510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499658" y="5018089"/>
            <a:ext cx="488421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507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1A4642C4-ABD3-4820-AB02-B336ED9BFC91}" type="slidenum">
              <a:rPr lang="en-US" altLang="en-US" sz="1200">
                <a:latin typeface="Tahoma" pitchFamily="34" charset="0"/>
              </a:rPr>
              <a:pPr/>
              <a:t>57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5071" name="Group 347"/>
          <p:cNvGrpSpPr>
            <a:grpSpLocks/>
          </p:cNvGrpSpPr>
          <p:nvPr/>
        </p:nvGrpSpPr>
        <p:grpSpPr bwMode="auto">
          <a:xfrm>
            <a:off x="7386507" y="3868738"/>
            <a:ext cx="574410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2" name="Group 347"/>
          <p:cNvGrpSpPr>
            <a:grpSpLocks/>
          </p:cNvGrpSpPr>
          <p:nvPr/>
        </p:nvGrpSpPr>
        <p:grpSpPr bwMode="auto">
          <a:xfrm>
            <a:off x="7637596" y="4464051"/>
            <a:ext cx="574410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3" name="Group 347"/>
          <p:cNvGrpSpPr>
            <a:grpSpLocks/>
          </p:cNvGrpSpPr>
          <p:nvPr/>
        </p:nvGrpSpPr>
        <p:grpSpPr bwMode="auto">
          <a:xfrm>
            <a:off x="5372630" y="4514851"/>
            <a:ext cx="574410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74" name="Straight Connector 508"/>
          <p:cNvCxnSpPr>
            <a:cxnSpLocks noChangeShapeType="1"/>
          </p:cNvCxnSpPr>
          <p:nvPr/>
        </p:nvCxnSpPr>
        <p:spPr bwMode="auto">
          <a:xfrm flipH="1" flipV="1">
            <a:off x="7037387" y="4722814"/>
            <a:ext cx="1135063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/>
          <p:cNvGrpSpPr>
            <a:grpSpLocks/>
          </p:cNvGrpSpPr>
          <p:nvPr/>
        </p:nvGrpSpPr>
        <p:grpSpPr bwMode="auto">
          <a:xfrm>
            <a:off x="2321719" y="4305300"/>
            <a:ext cx="524537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6" name="Group 347"/>
          <p:cNvGrpSpPr>
            <a:grpSpLocks/>
          </p:cNvGrpSpPr>
          <p:nvPr/>
        </p:nvGrpSpPr>
        <p:grpSpPr bwMode="auto">
          <a:xfrm>
            <a:off x="4056990" y="5006975"/>
            <a:ext cx="524536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7" name="Group 439"/>
          <p:cNvGrpSpPr>
            <a:grpSpLocks/>
          </p:cNvGrpSpPr>
          <p:nvPr/>
        </p:nvGrpSpPr>
        <p:grpSpPr bwMode="auto">
          <a:xfrm>
            <a:off x="3121423" y="5194300"/>
            <a:ext cx="524536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8" name="Group 347"/>
          <p:cNvGrpSpPr>
            <a:grpSpLocks/>
          </p:cNvGrpSpPr>
          <p:nvPr/>
        </p:nvGrpSpPr>
        <p:grpSpPr bwMode="auto">
          <a:xfrm>
            <a:off x="1988079" y="5056189"/>
            <a:ext cx="524537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9" name="Group 347"/>
          <p:cNvGrpSpPr>
            <a:grpSpLocks/>
          </p:cNvGrpSpPr>
          <p:nvPr/>
        </p:nvGrpSpPr>
        <p:grpSpPr bwMode="auto">
          <a:xfrm>
            <a:off x="2675996" y="2832101"/>
            <a:ext cx="619125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0" name="Group 347"/>
          <p:cNvGrpSpPr>
            <a:grpSpLocks/>
          </p:cNvGrpSpPr>
          <p:nvPr/>
        </p:nvGrpSpPr>
        <p:grpSpPr bwMode="auto">
          <a:xfrm>
            <a:off x="4454260" y="2951163"/>
            <a:ext cx="619125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1" name="Group 531"/>
          <p:cNvGrpSpPr>
            <a:grpSpLocks/>
          </p:cNvGrpSpPr>
          <p:nvPr/>
        </p:nvGrpSpPr>
        <p:grpSpPr bwMode="auto">
          <a:xfrm>
            <a:off x="6612600" y="4654551"/>
            <a:ext cx="574410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2" name="Straight Connector 506"/>
          <p:cNvCxnSpPr>
            <a:cxnSpLocks noChangeShapeType="1"/>
          </p:cNvCxnSpPr>
          <p:nvPr/>
        </p:nvCxnSpPr>
        <p:spPr bwMode="auto">
          <a:xfrm flipH="1">
            <a:off x="8196527" y="4311650"/>
            <a:ext cx="586450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/>
          <p:cNvGrpSpPr>
            <a:grpSpLocks/>
          </p:cNvGrpSpPr>
          <p:nvPr/>
        </p:nvGrpSpPr>
        <p:grpSpPr bwMode="auto">
          <a:xfrm>
            <a:off x="8678068" y="4044951"/>
            <a:ext cx="677859" cy="417513"/>
            <a:chOff x="3053396" y="4304255"/>
            <a:chExt cx="624882" cy="418253"/>
          </a:xfrm>
        </p:grpSpPr>
        <p:sp>
          <p:nvSpPr>
            <p:cNvPr id="851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84" name="Group 20"/>
          <p:cNvGrpSpPr>
            <a:grpSpLocks/>
          </p:cNvGrpSpPr>
          <p:nvPr/>
        </p:nvGrpSpPr>
        <p:grpSpPr bwMode="auto">
          <a:xfrm>
            <a:off x="5088864" y="2871789"/>
            <a:ext cx="2311400" cy="1082675"/>
            <a:chOff x="4696844" y="2871032"/>
            <a:chExt cx="2133865" cy="1082781"/>
          </a:xfrm>
        </p:grpSpPr>
        <p:grpSp>
          <p:nvGrpSpPr>
            <p:cNvPr id="8511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28092" cy="338587"/>
              <a:chOff x="5573768" y="2726239"/>
              <a:chExt cx="528092" cy="338587"/>
            </a:xfrm>
          </p:grpSpPr>
          <p:sp>
            <p:nvSpPr>
              <p:cNvPr id="8511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2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475338" cy="338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1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5" name="Group 39939"/>
          <p:cNvGrpSpPr>
            <a:grpSpLocks/>
          </p:cNvGrpSpPr>
          <p:nvPr/>
        </p:nvGrpSpPr>
        <p:grpSpPr bwMode="auto">
          <a:xfrm>
            <a:off x="2583127" y="3703639"/>
            <a:ext cx="3164417" cy="1411287"/>
            <a:chOff x="2577005" y="3679131"/>
            <a:chExt cx="2919566" cy="1413453"/>
          </a:xfrm>
        </p:grpSpPr>
        <p:cxnSp>
          <p:nvCxnSpPr>
            <p:cNvPr id="8511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6" name="Group 39937"/>
          <p:cNvGrpSpPr>
            <a:grpSpLocks/>
          </p:cNvGrpSpPr>
          <p:nvPr/>
        </p:nvGrpSpPr>
        <p:grpSpPr bwMode="auto">
          <a:xfrm>
            <a:off x="4232409" y="3883025"/>
            <a:ext cx="1494498" cy="674688"/>
            <a:chOff x="3962400" y="3676180"/>
            <a:chExt cx="1378622" cy="673930"/>
          </a:xfrm>
        </p:grpSpPr>
        <p:cxnSp>
          <p:nvCxnSpPr>
            <p:cNvPr id="8510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10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28092" cy="360218"/>
              <a:chOff x="5634518" y="2616953"/>
              <a:chExt cx="528092" cy="360218"/>
            </a:xfrm>
          </p:grpSpPr>
          <p:sp>
            <p:nvSpPr>
              <p:cNvPr id="8511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1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474964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09" name="Straight Connector 519"/>
            <p:cNvCxnSpPr>
              <a:cxnSpLocks noChangeShapeType="1"/>
              <a:stCxn id="8511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/>
          <p:cNvCxnSpPr>
            <a:cxnSpLocks noChangeShapeType="1"/>
            <a:endCxn id="85090" idx="2"/>
          </p:cNvCxnSpPr>
          <p:nvPr/>
        </p:nvCxnSpPr>
        <p:spPr bwMode="auto">
          <a:xfrm>
            <a:off x="1568450" y="2921001"/>
            <a:ext cx="41275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/>
          <p:cNvCxnSpPr>
            <a:cxnSpLocks noChangeShapeType="1"/>
            <a:endCxn id="85090" idx="3"/>
          </p:cNvCxnSpPr>
          <p:nvPr/>
        </p:nvCxnSpPr>
        <p:spPr bwMode="auto">
          <a:xfrm>
            <a:off x="1329400" y="3201989"/>
            <a:ext cx="134144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/>
          <p:cNvCxnSpPr>
            <a:cxnSpLocks noChangeShapeType="1"/>
            <a:endCxn id="85090" idx="5"/>
          </p:cNvCxnSpPr>
          <p:nvPr/>
        </p:nvCxnSpPr>
        <p:spPr bwMode="auto">
          <a:xfrm flipV="1">
            <a:off x="1243410" y="4298950"/>
            <a:ext cx="220133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/>
          <p:cNvSpPr>
            <a:spLocks noChangeArrowheads="1"/>
          </p:cNvSpPr>
          <p:nvPr/>
        </p:nvSpPr>
        <p:spPr bwMode="auto">
          <a:xfrm rot="5400000">
            <a:off x="983457" y="3650457"/>
            <a:ext cx="1252537" cy="41275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91" name="Straight Connector 39941"/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1816101" y="3754438"/>
            <a:ext cx="466064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817821" y="4041776"/>
            <a:ext cx="503898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/>
          <p:cNvGrpSpPr>
            <a:grpSpLocks/>
          </p:cNvGrpSpPr>
          <p:nvPr/>
        </p:nvGrpSpPr>
        <p:grpSpPr bwMode="auto">
          <a:xfrm>
            <a:off x="643203" y="4070351"/>
            <a:ext cx="676914" cy="417513"/>
            <a:chOff x="3053396" y="4304255"/>
            <a:chExt cx="625540" cy="418253"/>
          </a:xfrm>
        </p:grpSpPr>
        <p:sp>
          <p:nvSpPr>
            <p:cNvPr id="85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4" name="Group 131"/>
          <p:cNvGrpSpPr>
            <a:grpSpLocks/>
          </p:cNvGrpSpPr>
          <p:nvPr/>
        </p:nvGrpSpPr>
        <p:grpSpPr bwMode="auto">
          <a:xfrm>
            <a:off x="725753" y="3041651"/>
            <a:ext cx="676914" cy="417513"/>
            <a:chOff x="3053396" y="4304255"/>
            <a:chExt cx="625540" cy="418253"/>
          </a:xfrm>
        </p:grpSpPr>
        <p:sp>
          <p:nvSpPr>
            <p:cNvPr id="85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5" name="Group 153"/>
          <p:cNvGrpSpPr>
            <a:grpSpLocks/>
          </p:cNvGrpSpPr>
          <p:nvPr/>
        </p:nvGrpSpPr>
        <p:grpSpPr bwMode="auto">
          <a:xfrm>
            <a:off x="1138503" y="2647951"/>
            <a:ext cx="676914" cy="417513"/>
            <a:chOff x="3053396" y="4304255"/>
            <a:chExt cx="625540" cy="418253"/>
          </a:xfrm>
        </p:grpSpPr>
        <p:sp>
          <p:nvSpPr>
            <p:cNvPr id="85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5096" name="Straight Connector 509"/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5508493" y="5684838"/>
            <a:ext cx="564092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/>
          <p:cNvCxnSpPr>
            <a:cxnSpLocks noChangeShapeType="1"/>
          </p:cNvCxnSpPr>
          <p:nvPr/>
        </p:nvCxnSpPr>
        <p:spPr bwMode="auto">
          <a:xfrm flipV="1">
            <a:off x="3671756" y="5689600"/>
            <a:ext cx="331919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/>
          <p:cNvSpPr>
            <a:spLocks noChangeArrowheads="1"/>
          </p:cNvSpPr>
          <p:nvPr/>
        </p:nvSpPr>
        <p:spPr bwMode="auto">
          <a:xfrm>
            <a:off x="3618442" y="5359400"/>
            <a:ext cx="2215092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5099" name="TextBox 9"/>
          <p:cNvSpPr txBox="1">
            <a:spLocks noChangeArrowheads="1"/>
          </p:cNvSpPr>
          <p:nvPr/>
        </p:nvSpPr>
        <p:spPr bwMode="auto">
          <a:xfrm>
            <a:off x="3852333" y="5334000"/>
            <a:ext cx="152477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5100" name="Rectangle 3"/>
          <p:cNvSpPr txBox="1">
            <a:spLocks noChangeArrowheads="1"/>
          </p:cNvSpPr>
          <p:nvPr/>
        </p:nvSpPr>
        <p:spPr bwMode="auto">
          <a:xfrm>
            <a:off x="512498" y="1073150"/>
            <a:ext cx="8887883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… and regional networks may arise to connect access nets to ISPs </a:t>
            </a:r>
          </a:p>
        </p:txBody>
      </p:sp>
    </p:spTree>
    <p:extLst>
      <p:ext uri="{BB962C8B-B14F-4D97-AF65-F5344CB8AC3E}">
        <p14:creationId xmlns:p14="http://schemas.microsoft.com/office/powerpoint/2010/main" val="4051343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/>
          <p:cNvSpPr>
            <a:spLocks noChangeArrowheads="1"/>
          </p:cNvSpPr>
          <p:nvPr/>
        </p:nvSpPr>
        <p:spPr bwMode="auto">
          <a:xfrm>
            <a:off x="1647560" y="4203701"/>
            <a:ext cx="3186775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42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768865" y="4437063"/>
            <a:ext cx="105079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/>
          <p:cNvCxnSpPr>
            <a:cxnSpLocks noChangeShapeType="1"/>
          </p:cNvCxnSpPr>
          <p:nvPr/>
        </p:nvCxnSpPr>
        <p:spPr bwMode="auto">
          <a:xfrm>
            <a:off x="3314040" y="4724401"/>
            <a:ext cx="118665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/>
          <p:cNvCxnSpPr>
            <a:cxnSpLocks noChangeShapeType="1"/>
          </p:cNvCxnSpPr>
          <p:nvPr/>
        </p:nvCxnSpPr>
        <p:spPr bwMode="auto">
          <a:xfrm flipV="1">
            <a:off x="3116262" y="4919663"/>
            <a:ext cx="240771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/>
          <p:cNvCxnSpPr>
            <a:cxnSpLocks noChangeShapeType="1"/>
          </p:cNvCxnSpPr>
          <p:nvPr/>
        </p:nvCxnSpPr>
        <p:spPr bwMode="auto">
          <a:xfrm flipV="1">
            <a:off x="2820458" y="4751388"/>
            <a:ext cx="192617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510896" y="5038725"/>
            <a:ext cx="204656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/>
          <p:cNvCxnSpPr>
            <a:cxnSpLocks noChangeShapeType="1"/>
          </p:cNvCxnSpPr>
          <p:nvPr/>
        </p:nvCxnSpPr>
        <p:spPr bwMode="auto">
          <a:xfrm flipV="1">
            <a:off x="3329517" y="4967289"/>
            <a:ext cx="251090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/>
          <p:cNvCxnSpPr>
            <a:cxnSpLocks noChangeShapeType="1"/>
          </p:cNvCxnSpPr>
          <p:nvPr/>
        </p:nvCxnSpPr>
        <p:spPr bwMode="auto">
          <a:xfrm flipH="1" flipV="1">
            <a:off x="3817938" y="4954588"/>
            <a:ext cx="354277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/>
          <p:cNvCxnSpPr>
            <a:cxnSpLocks noChangeShapeType="1"/>
          </p:cNvCxnSpPr>
          <p:nvPr/>
        </p:nvCxnSpPr>
        <p:spPr bwMode="auto">
          <a:xfrm flipV="1">
            <a:off x="3804179" y="4619626"/>
            <a:ext cx="282046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770585" y="4494214"/>
            <a:ext cx="22529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/>
          <p:cNvSpPr txBox="1">
            <a:spLocks noChangeArrowheads="1"/>
          </p:cNvSpPr>
          <p:nvPr/>
        </p:nvSpPr>
        <p:spPr bwMode="auto">
          <a:xfrm>
            <a:off x="1793744" y="4533901"/>
            <a:ext cx="976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7052" name="Group 347"/>
          <p:cNvGrpSpPr>
            <a:grpSpLocks/>
          </p:cNvGrpSpPr>
          <p:nvPr/>
        </p:nvGrpSpPr>
        <p:grpSpPr bwMode="auto">
          <a:xfrm>
            <a:off x="3826538" y="4419600"/>
            <a:ext cx="526256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3" name="Group 347"/>
          <p:cNvGrpSpPr>
            <a:grpSpLocks/>
          </p:cNvGrpSpPr>
          <p:nvPr/>
        </p:nvGrpSpPr>
        <p:grpSpPr bwMode="auto">
          <a:xfrm>
            <a:off x="3319198" y="4773614"/>
            <a:ext cx="524537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4" name="Group 347"/>
          <p:cNvGrpSpPr>
            <a:grpSpLocks/>
          </p:cNvGrpSpPr>
          <p:nvPr/>
        </p:nvGrpSpPr>
        <p:grpSpPr bwMode="auto">
          <a:xfrm>
            <a:off x="2842817" y="4560889"/>
            <a:ext cx="524536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5" name="Group 347"/>
          <p:cNvGrpSpPr>
            <a:grpSpLocks/>
          </p:cNvGrpSpPr>
          <p:nvPr/>
        </p:nvGrpSpPr>
        <p:grpSpPr bwMode="auto">
          <a:xfrm>
            <a:off x="2619244" y="4854575"/>
            <a:ext cx="524536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56" name="Oval 3"/>
          <p:cNvSpPr>
            <a:spLocks noChangeArrowheads="1"/>
          </p:cNvSpPr>
          <p:nvPr/>
        </p:nvSpPr>
        <p:spPr bwMode="auto">
          <a:xfrm>
            <a:off x="4999435" y="3649664"/>
            <a:ext cx="3487738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57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6227367" y="3886200"/>
            <a:ext cx="1150540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/>
          <p:cNvCxnSpPr>
            <a:cxnSpLocks noChangeShapeType="1"/>
          </p:cNvCxnSpPr>
          <p:nvPr/>
        </p:nvCxnSpPr>
        <p:spPr bwMode="auto">
          <a:xfrm>
            <a:off x="6824133" y="4176713"/>
            <a:ext cx="130704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/>
          <p:cNvCxnSpPr>
            <a:cxnSpLocks noChangeShapeType="1"/>
          </p:cNvCxnSpPr>
          <p:nvPr/>
        </p:nvCxnSpPr>
        <p:spPr bwMode="auto">
          <a:xfrm flipV="1">
            <a:off x="6607439" y="4376738"/>
            <a:ext cx="263129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/>
          <p:cNvCxnSpPr>
            <a:cxnSpLocks noChangeShapeType="1"/>
          </p:cNvCxnSpPr>
          <p:nvPr/>
        </p:nvCxnSpPr>
        <p:spPr bwMode="auto">
          <a:xfrm flipV="1">
            <a:off x="6284119" y="4205288"/>
            <a:ext cx="211535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945321" y="4497388"/>
            <a:ext cx="22357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/>
          <p:cNvCxnSpPr>
            <a:cxnSpLocks noChangeShapeType="1"/>
          </p:cNvCxnSpPr>
          <p:nvPr/>
        </p:nvCxnSpPr>
        <p:spPr bwMode="auto">
          <a:xfrm flipV="1">
            <a:off x="6841331" y="4424363"/>
            <a:ext cx="275167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/>
          <p:cNvCxnSpPr>
            <a:cxnSpLocks noChangeShapeType="1"/>
          </p:cNvCxnSpPr>
          <p:nvPr/>
        </p:nvCxnSpPr>
        <p:spPr bwMode="auto">
          <a:xfrm flipH="1" flipV="1">
            <a:off x="7343511" y="4403725"/>
            <a:ext cx="388673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/>
          <p:cNvCxnSpPr>
            <a:cxnSpLocks noChangeShapeType="1"/>
          </p:cNvCxnSpPr>
          <p:nvPr/>
        </p:nvCxnSpPr>
        <p:spPr bwMode="auto">
          <a:xfrm flipV="1">
            <a:off x="7360708" y="4070350"/>
            <a:ext cx="309563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6229086" y="3943351"/>
            <a:ext cx="245931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/>
          <p:cNvSpPr txBox="1">
            <a:spLocks noChangeArrowheads="1"/>
          </p:cNvSpPr>
          <p:nvPr/>
        </p:nvSpPr>
        <p:spPr bwMode="auto">
          <a:xfrm>
            <a:off x="5161095" y="3983038"/>
            <a:ext cx="9587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7067" name="Group 347"/>
          <p:cNvGrpSpPr>
            <a:grpSpLocks/>
          </p:cNvGrpSpPr>
          <p:nvPr/>
        </p:nvGrpSpPr>
        <p:grpSpPr bwMode="auto">
          <a:xfrm>
            <a:off x="5738946" y="3752851"/>
            <a:ext cx="574410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8" name="Group 347"/>
          <p:cNvGrpSpPr>
            <a:grpSpLocks/>
          </p:cNvGrpSpPr>
          <p:nvPr/>
        </p:nvGrpSpPr>
        <p:grpSpPr bwMode="auto">
          <a:xfrm>
            <a:off x="6829294" y="4227513"/>
            <a:ext cx="574410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9" name="Group 347"/>
          <p:cNvGrpSpPr>
            <a:grpSpLocks/>
          </p:cNvGrpSpPr>
          <p:nvPr/>
        </p:nvGrpSpPr>
        <p:grpSpPr bwMode="auto">
          <a:xfrm>
            <a:off x="6308197" y="4011613"/>
            <a:ext cx="574410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70" name="Group 347"/>
          <p:cNvGrpSpPr>
            <a:grpSpLocks/>
          </p:cNvGrpSpPr>
          <p:nvPr/>
        </p:nvGrpSpPr>
        <p:grpSpPr bwMode="auto">
          <a:xfrm>
            <a:off x="6063986" y="4310063"/>
            <a:ext cx="574410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71" name="Oval 3"/>
          <p:cNvSpPr>
            <a:spLocks noChangeArrowheads="1"/>
          </p:cNvSpPr>
          <p:nvPr/>
        </p:nvSpPr>
        <p:spPr bwMode="auto">
          <a:xfrm>
            <a:off x="1878012" y="2725739"/>
            <a:ext cx="3764625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72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3203973" y="2968626"/>
            <a:ext cx="1241690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/>
          <p:cNvCxnSpPr>
            <a:cxnSpLocks noChangeShapeType="1"/>
          </p:cNvCxnSpPr>
          <p:nvPr/>
        </p:nvCxnSpPr>
        <p:spPr bwMode="auto">
          <a:xfrm>
            <a:off x="3847175" y="3268664"/>
            <a:ext cx="141023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/>
          <p:cNvCxnSpPr>
            <a:cxnSpLocks noChangeShapeType="1"/>
          </p:cNvCxnSpPr>
          <p:nvPr/>
        </p:nvCxnSpPr>
        <p:spPr bwMode="auto">
          <a:xfrm flipV="1">
            <a:off x="3613284" y="3473450"/>
            <a:ext cx="28548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/>
          <p:cNvCxnSpPr>
            <a:cxnSpLocks noChangeShapeType="1"/>
          </p:cNvCxnSpPr>
          <p:nvPr/>
        </p:nvCxnSpPr>
        <p:spPr bwMode="auto">
          <a:xfrm flipV="1">
            <a:off x="3265885" y="3297239"/>
            <a:ext cx="227013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899569" y="3597276"/>
            <a:ext cx="240771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/>
          <p:cNvCxnSpPr>
            <a:cxnSpLocks noChangeShapeType="1"/>
          </p:cNvCxnSpPr>
          <p:nvPr/>
        </p:nvCxnSpPr>
        <p:spPr bwMode="auto">
          <a:xfrm flipV="1">
            <a:off x="3866092" y="3522663"/>
            <a:ext cx="295804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/>
          <p:cNvCxnSpPr>
            <a:cxnSpLocks noChangeShapeType="1"/>
          </p:cNvCxnSpPr>
          <p:nvPr/>
        </p:nvCxnSpPr>
        <p:spPr bwMode="auto">
          <a:xfrm flipH="1" flipV="1">
            <a:off x="4442223" y="3508376"/>
            <a:ext cx="419629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/>
          <p:cNvCxnSpPr>
            <a:cxnSpLocks noChangeShapeType="1"/>
          </p:cNvCxnSpPr>
          <p:nvPr/>
        </p:nvCxnSpPr>
        <p:spPr bwMode="auto">
          <a:xfrm flipV="1">
            <a:off x="4426744" y="3159125"/>
            <a:ext cx="333640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3205692" y="3028951"/>
            <a:ext cx="266568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/>
          <p:cNvSpPr txBox="1">
            <a:spLocks noChangeArrowheads="1"/>
          </p:cNvSpPr>
          <p:nvPr/>
        </p:nvSpPr>
        <p:spPr bwMode="auto">
          <a:xfrm>
            <a:off x="2051713" y="3070226"/>
            <a:ext cx="947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7082" name="Group 347"/>
          <p:cNvGrpSpPr>
            <a:grpSpLocks/>
          </p:cNvGrpSpPr>
          <p:nvPr/>
        </p:nvGrpSpPr>
        <p:grpSpPr bwMode="auto">
          <a:xfrm>
            <a:off x="4724269" y="3562351"/>
            <a:ext cx="620844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3" name="Group 347"/>
          <p:cNvGrpSpPr>
            <a:grpSpLocks/>
          </p:cNvGrpSpPr>
          <p:nvPr/>
        </p:nvGrpSpPr>
        <p:grpSpPr bwMode="auto">
          <a:xfrm>
            <a:off x="3854054" y="3321051"/>
            <a:ext cx="619125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4" name="Group 347"/>
          <p:cNvGrpSpPr>
            <a:grpSpLocks/>
          </p:cNvGrpSpPr>
          <p:nvPr/>
        </p:nvGrpSpPr>
        <p:grpSpPr bwMode="auto">
          <a:xfrm>
            <a:off x="3289963" y="3098801"/>
            <a:ext cx="620844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5" name="Group 347"/>
          <p:cNvGrpSpPr>
            <a:grpSpLocks/>
          </p:cNvGrpSpPr>
          <p:nvPr/>
        </p:nvGrpSpPr>
        <p:grpSpPr bwMode="auto">
          <a:xfrm>
            <a:off x="3026834" y="3405189"/>
            <a:ext cx="620845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6" name="Group 347"/>
          <p:cNvGrpSpPr>
            <a:grpSpLocks/>
          </p:cNvGrpSpPr>
          <p:nvPr/>
        </p:nvGrpSpPr>
        <p:grpSpPr bwMode="auto">
          <a:xfrm>
            <a:off x="3620163" y="3759201"/>
            <a:ext cx="620844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7" name="Group 347"/>
          <p:cNvGrpSpPr>
            <a:grpSpLocks/>
          </p:cNvGrpSpPr>
          <p:nvPr/>
        </p:nvGrpSpPr>
        <p:grpSpPr bwMode="auto">
          <a:xfrm>
            <a:off x="2280444" y="3614738"/>
            <a:ext cx="620845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8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867732" y="215108"/>
            <a:ext cx="8770938" cy="6508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Internet structure: network of networks</a:t>
            </a:r>
            <a:endParaRPr lang="en-US" altLang="en-US" dirty="0">
              <a:ea typeface="ＭＳ Ｐゴシック" pitchFamily="34" charset="-128"/>
            </a:endParaRPr>
          </a:p>
        </p:txBody>
      </p:sp>
      <p:pic>
        <p:nvPicPr>
          <p:cNvPr id="87089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3205" y="779465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90" name="Group 2"/>
          <p:cNvGrpSpPr>
            <a:grpSpLocks/>
          </p:cNvGrpSpPr>
          <p:nvPr/>
        </p:nvGrpSpPr>
        <p:grpSpPr bwMode="auto">
          <a:xfrm>
            <a:off x="1977761" y="2241551"/>
            <a:ext cx="676914" cy="417513"/>
            <a:chOff x="3053396" y="4304255"/>
            <a:chExt cx="625540" cy="418253"/>
          </a:xfrm>
        </p:grpSpPr>
        <p:sp>
          <p:nvSpPr>
            <p:cNvPr id="8728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1" name="Group 135"/>
          <p:cNvGrpSpPr>
            <a:grpSpLocks/>
          </p:cNvGrpSpPr>
          <p:nvPr/>
        </p:nvGrpSpPr>
        <p:grpSpPr bwMode="auto">
          <a:xfrm>
            <a:off x="6861968" y="2495551"/>
            <a:ext cx="677859" cy="417513"/>
            <a:chOff x="3053396" y="4304255"/>
            <a:chExt cx="624882" cy="418253"/>
          </a:xfrm>
        </p:grpSpPr>
        <p:sp>
          <p:nvSpPr>
            <p:cNvPr id="8728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2" name="Group 138"/>
          <p:cNvGrpSpPr>
            <a:grpSpLocks/>
          </p:cNvGrpSpPr>
          <p:nvPr/>
        </p:nvGrpSpPr>
        <p:grpSpPr bwMode="auto">
          <a:xfrm>
            <a:off x="1344878" y="5353051"/>
            <a:ext cx="676914" cy="417513"/>
            <a:chOff x="3053396" y="4304255"/>
            <a:chExt cx="625540" cy="418253"/>
          </a:xfrm>
        </p:grpSpPr>
        <p:sp>
          <p:nvSpPr>
            <p:cNvPr id="8728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3" name="Group 141"/>
          <p:cNvGrpSpPr>
            <a:grpSpLocks/>
          </p:cNvGrpSpPr>
          <p:nvPr/>
        </p:nvGrpSpPr>
        <p:grpSpPr bwMode="auto">
          <a:xfrm>
            <a:off x="890853" y="4730751"/>
            <a:ext cx="676914" cy="417513"/>
            <a:chOff x="3053396" y="4304255"/>
            <a:chExt cx="625540" cy="418253"/>
          </a:xfrm>
        </p:grpSpPr>
        <p:sp>
          <p:nvSpPr>
            <p:cNvPr id="8727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4" name="Group 147"/>
          <p:cNvGrpSpPr>
            <a:grpSpLocks/>
          </p:cNvGrpSpPr>
          <p:nvPr/>
        </p:nvGrpSpPr>
        <p:grpSpPr bwMode="auto">
          <a:xfrm>
            <a:off x="7673710" y="2927351"/>
            <a:ext cx="677859" cy="417513"/>
            <a:chOff x="3053396" y="4304255"/>
            <a:chExt cx="624882" cy="418253"/>
          </a:xfrm>
        </p:grpSpPr>
        <p:sp>
          <p:nvSpPr>
            <p:cNvPr id="8727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5" name="Group 150"/>
          <p:cNvGrpSpPr>
            <a:grpSpLocks/>
          </p:cNvGrpSpPr>
          <p:nvPr/>
        </p:nvGrpSpPr>
        <p:grpSpPr bwMode="auto">
          <a:xfrm>
            <a:off x="3711310" y="2000251"/>
            <a:ext cx="677859" cy="417513"/>
            <a:chOff x="3053396" y="4304255"/>
            <a:chExt cx="624882" cy="418253"/>
          </a:xfrm>
        </p:grpSpPr>
        <p:sp>
          <p:nvSpPr>
            <p:cNvPr id="8727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6" name="Group 156"/>
          <p:cNvGrpSpPr>
            <a:grpSpLocks/>
          </p:cNvGrpSpPr>
          <p:nvPr/>
        </p:nvGrpSpPr>
        <p:grpSpPr bwMode="auto">
          <a:xfrm>
            <a:off x="4701910" y="1974851"/>
            <a:ext cx="677859" cy="417513"/>
            <a:chOff x="3053396" y="4304255"/>
            <a:chExt cx="624882" cy="418253"/>
          </a:xfrm>
        </p:grpSpPr>
        <p:sp>
          <p:nvSpPr>
            <p:cNvPr id="8727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7" name="Group 160"/>
          <p:cNvGrpSpPr>
            <a:grpSpLocks/>
          </p:cNvGrpSpPr>
          <p:nvPr/>
        </p:nvGrpSpPr>
        <p:grpSpPr bwMode="auto">
          <a:xfrm>
            <a:off x="8017668" y="5607051"/>
            <a:ext cx="677859" cy="417513"/>
            <a:chOff x="3053396" y="4304255"/>
            <a:chExt cx="624882" cy="418253"/>
          </a:xfrm>
        </p:grpSpPr>
        <p:sp>
          <p:nvSpPr>
            <p:cNvPr id="872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8" name="Group 163"/>
          <p:cNvGrpSpPr>
            <a:grpSpLocks/>
          </p:cNvGrpSpPr>
          <p:nvPr/>
        </p:nvGrpSpPr>
        <p:grpSpPr bwMode="auto">
          <a:xfrm>
            <a:off x="8925718" y="4959351"/>
            <a:ext cx="677859" cy="417513"/>
            <a:chOff x="3053396" y="4304255"/>
            <a:chExt cx="624882" cy="418253"/>
          </a:xfrm>
        </p:grpSpPr>
        <p:sp>
          <p:nvSpPr>
            <p:cNvPr id="8726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9" name="Group 169"/>
          <p:cNvGrpSpPr>
            <a:grpSpLocks/>
          </p:cNvGrpSpPr>
          <p:nvPr/>
        </p:nvGrpSpPr>
        <p:grpSpPr bwMode="auto">
          <a:xfrm>
            <a:off x="5596201" y="5848351"/>
            <a:ext cx="677859" cy="417513"/>
            <a:chOff x="3053396" y="4304255"/>
            <a:chExt cx="624882" cy="418253"/>
          </a:xfrm>
        </p:grpSpPr>
        <p:sp>
          <p:nvSpPr>
            <p:cNvPr id="8726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0" name="Group 172"/>
          <p:cNvGrpSpPr>
            <a:grpSpLocks/>
          </p:cNvGrpSpPr>
          <p:nvPr/>
        </p:nvGrpSpPr>
        <p:grpSpPr bwMode="auto">
          <a:xfrm>
            <a:off x="4605601" y="5988051"/>
            <a:ext cx="677859" cy="417513"/>
            <a:chOff x="3053396" y="4304255"/>
            <a:chExt cx="624882" cy="418253"/>
          </a:xfrm>
        </p:grpSpPr>
        <p:sp>
          <p:nvSpPr>
            <p:cNvPr id="8726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1" name="Group 175"/>
          <p:cNvGrpSpPr>
            <a:grpSpLocks/>
          </p:cNvGrpSpPr>
          <p:nvPr/>
        </p:nvGrpSpPr>
        <p:grpSpPr bwMode="auto">
          <a:xfrm>
            <a:off x="3284801" y="5835651"/>
            <a:ext cx="677859" cy="417513"/>
            <a:chOff x="3053396" y="4304255"/>
            <a:chExt cx="624882" cy="418253"/>
          </a:xfrm>
        </p:grpSpPr>
        <p:sp>
          <p:nvSpPr>
            <p:cNvPr id="8726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7102" name="TextBox 4"/>
          <p:cNvSpPr txBox="1">
            <a:spLocks noChangeArrowheads="1"/>
          </p:cNvSpPr>
          <p:nvPr/>
        </p:nvSpPr>
        <p:spPr bwMode="auto">
          <a:xfrm rot="1053502">
            <a:off x="5915942" y="1899773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/>
          <p:cNvSpPr txBox="1">
            <a:spLocks noChangeArrowheads="1"/>
          </p:cNvSpPr>
          <p:nvPr/>
        </p:nvSpPr>
        <p:spPr bwMode="auto">
          <a:xfrm rot="2829263">
            <a:off x="8393301" y="3372972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/>
          <p:cNvSpPr txBox="1">
            <a:spLocks noChangeArrowheads="1"/>
          </p:cNvSpPr>
          <p:nvPr/>
        </p:nvSpPr>
        <p:spPr bwMode="auto">
          <a:xfrm rot="9845918">
            <a:off x="6950396" y="5885191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/>
          <p:cNvSpPr txBox="1">
            <a:spLocks noChangeArrowheads="1"/>
          </p:cNvSpPr>
          <p:nvPr/>
        </p:nvSpPr>
        <p:spPr bwMode="auto">
          <a:xfrm rot="-9948738">
            <a:off x="2218390" y="5789148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/>
          <p:cNvSpPr txBox="1">
            <a:spLocks noChangeArrowheads="1"/>
          </p:cNvSpPr>
          <p:nvPr/>
        </p:nvSpPr>
        <p:spPr bwMode="auto">
          <a:xfrm rot="-4992697">
            <a:off x="500317" y="3482509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/>
          <p:cNvSpPr txBox="1">
            <a:spLocks noChangeArrowheads="1"/>
          </p:cNvSpPr>
          <p:nvPr/>
        </p:nvSpPr>
        <p:spPr bwMode="auto">
          <a:xfrm rot="-1017263">
            <a:off x="2868471" y="1849766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/>
          <p:cNvCxnSpPr>
            <a:cxnSpLocks noChangeShapeType="1"/>
          </p:cNvCxnSpPr>
          <p:nvPr/>
        </p:nvCxnSpPr>
        <p:spPr bwMode="auto">
          <a:xfrm>
            <a:off x="2581408" y="2609850"/>
            <a:ext cx="257969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/>
          <p:cNvCxnSpPr>
            <a:cxnSpLocks noChangeShapeType="1"/>
          </p:cNvCxnSpPr>
          <p:nvPr/>
        </p:nvCxnSpPr>
        <p:spPr bwMode="auto">
          <a:xfrm>
            <a:off x="4242727" y="2411414"/>
            <a:ext cx="333640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/>
          <p:cNvCxnSpPr>
            <a:cxnSpLocks noChangeShapeType="1"/>
          </p:cNvCxnSpPr>
          <p:nvPr/>
        </p:nvCxnSpPr>
        <p:spPr bwMode="auto">
          <a:xfrm flipH="1">
            <a:off x="4794780" y="2389189"/>
            <a:ext cx="416190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/>
          <p:cNvCxnSpPr>
            <a:cxnSpLocks noChangeShapeType="1"/>
          </p:cNvCxnSpPr>
          <p:nvPr/>
        </p:nvCxnSpPr>
        <p:spPr bwMode="auto">
          <a:xfrm>
            <a:off x="7334912" y="2900363"/>
            <a:ext cx="233892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/>
          <p:cNvCxnSpPr>
            <a:cxnSpLocks noChangeShapeType="1"/>
          </p:cNvCxnSpPr>
          <p:nvPr/>
        </p:nvCxnSpPr>
        <p:spPr bwMode="auto">
          <a:xfrm flipH="1">
            <a:off x="7732184" y="3251200"/>
            <a:ext cx="261408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/>
          <p:cNvCxnSpPr>
            <a:cxnSpLocks noChangeShapeType="1"/>
          </p:cNvCxnSpPr>
          <p:nvPr/>
        </p:nvCxnSpPr>
        <p:spPr bwMode="auto">
          <a:xfrm flipH="1" flipV="1">
            <a:off x="8076142" y="4573588"/>
            <a:ext cx="86333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/>
          <p:cNvCxnSpPr>
            <a:cxnSpLocks noChangeShapeType="1"/>
          </p:cNvCxnSpPr>
          <p:nvPr/>
        </p:nvCxnSpPr>
        <p:spPr bwMode="auto">
          <a:xfrm flipH="1" flipV="1">
            <a:off x="4449102" y="5045075"/>
            <a:ext cx="402431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/>
          <p:cNvCxnSpPr>
            <a:cxnSpLocks noChangeShapeType="1"/>
          </p:cNvCxnSpPr>
          <p:nvPr/>
        </p:nvCxnSpPr>
        <p:spPr bwMode="auto">
          <a:xfrm flipV="1">
            <a:off x="1939925" y="5160963"/>
            <a:ext cx="43510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499658" y="5018089"/>
            <a:ext cx="488421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1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711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45D9443-D1FB-46F5-93ED-4D3F178D040B}" type="slidenum">
              <a:rPr lang="en-US" altLang="en-US" sz="1200">
                <a:latin typeface="Tahoma" pitchFamily="34" charset="0"/>
              </a:rPr>
              <a:pPr/>
              <a:t>58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7119" name="Group 347"/>
          <p:cNvGrpSpPr>
            <a:grpSpLocks/>
          </p:cNvGrpSpPr>
          <p:nvPr/>
        </p:nvGrpSpPr>
        <p:grpSpPr bwMode="auto">
          <a:xfrm>
            <a:off x="7386507" y="3868738"/>
            <a:ext cx="574410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0" name="Group 347"/>
          <p:cNvGrpSpPr>
            <a:grpSpLocks/>
          </p:cNvGrpSpPr>
          <p:nvPr/>
        </p:nvGrpSpPr>
        <p:grpSpPr bwMode="auto">
          <a:xfrm>
            <a:off x="7637596" y="4464051"/>
            <a:ext cx="574410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1" name="Group 347"/>
          <p:cNvGrpSpPr>
            <a:grpSpLocks/>
          </p:cNvGrpSpPr>
          <p:nvPr/>
        </p:nvGrpSpPr>
        <p:grpSpPr bwMode="auto">
          <a:xfrm>
            <a:off x="5372630" y="4514851"/>
            <a:ext cx="574410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22" name="Straight Connector 508"/>
          <p:cNvCxnSpPr>
            <a:cxnSpLocks noChangeShapeType="1"/>
          </p:cNvCxnSpPr>
          <p:nvPr/>
        </p:nvCxnSpPr>
        <p:spPr bwMode="auto">
          <a:xfrm flipH="1" flipV="1">
            <a:off x="7037387" y="4722814"/>
            <a:ext cx="1135063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/>
          <p:cNvGrpSpPr>
            <a:grpSpLocks/>
          </p:cNvGrpSpPr>
          <p:nvPr/>
        </p:nvGrpSpPr>
        <p:grpSpPr bwMode="auto">
          <a:xfrm>
            <a:off x="2321719" y="4305300"/>
            <a:ext cx="524537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4" name="Group 347"/>
          <p:cNvGrpSpPr>
            <a:grpSpLocks/>
          </p:cNvGrpSpPr>
          <p:nvPr/>
        </p:nvGrpSpPr>
        <p:grpSpPr bwMode="auto">
          <a:xfrm>
            <a:off x="4056990" y="5006975"/>
            <a:ext cx="524536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5" name="Group 439"/>
          <p:cNvGrpSpPr>
            <a:grpSpLocks/>
          </p:cNvGrpSpPr>
          <p:nvPr/>
        </p:nvGrpSpPr>
        <p:grpSpPr bwMode="auto">
          <a:xfrm>
            <a:off x="3121423" y="5194300"/>
            <a:ext cx="524536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6" name="Group 347"/>
          <p:cNvGrpSpPr>
            <a:grpSpLocks/>
          </p:cNvGrpSpPr>
          <p:nvPr/>
        </p:nvGrpSpPr>
        <p:grpSpPr bwMode="auto">
          <a:xfrm>
            <a:off x="1988079" y="5056189"/>
            <a:ext cx="524537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7" name="Group 347"/>
          <p:cNvGrpSpPr>
            <a:grpSpLocks/>
          </p:cNvGrpSpPr>
          <p:nvPr/>
        </p:nvGrpSpPr>
        <p:grpSpPr bwMode="auto">
          <a:xfrm>
            <a:off x="2675996" y="2832101"/>
            <a:ext cx="619125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8" name="Group 347"/>
          <p:cNvGrpSpPr>
            <a:grpSpLocks/>
          </p:cNvGrpSpPr>
          <p:nvPr/>
        </p:nvGrpSpPr>
        <p:grpSpPr bwMode="auto">
          <a:xfrm>
            <a:off x="4454260" y="2951163"/>
            <a:ext cx="619125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9" name="Group 531"/>
          <p:cNvGrpSpPr>
            <a:grpSpLocks/>
          </p:cNvGrpSpPr>
          <p:nvPr/>
        </p:nvGrpSpPr>
        <p:grpSpPr bwMode="auto">
          <a:xfrm>
            <a:off x="6612600" y="4654551"/>
            <a:ext cx="574410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0" name="Straight Connector 506"/>
          <p:cNvCxnSpPr>
            <a:cxnSpLocks noChangeShapeType="1"/>
          </p:cNvCxnSpPr>
          <p:nvPr/>
        </p:nvCxnSpPr>
        <p:spPr bwMode="auto">
          <a:xfrm flipH="1">
            <a:off x="8196527" y="4311650"/>
            <a:ext cx="586450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/>
          <p:cNvGrpSpPr>
            <a:grpSpLocks/>
          </p:cNvGrpSpPr>
          <p:nvPr/>
        </p:nvGrpSpPr>
        <p:grpSpPr bwMode="auto">
          <a:xfrm>
            <a:off x="8678068" y="4044951"/>
            <a:ext cx="677859" cy="417513"/>
            <a:chOff x="3053396" y="4304255"/>
            <a:chExt cx="624882" cy="418253"/>
          </a:xfrm>
        </p:grpSpPr>
        <p:sp>
          <p:nvSpPr>
            <p:cNvPr id="871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/>
            <p:cNvSpPr txBox="1">
              <a:spLocks noChangeArrowheads="1"/>
            </p:cNvSpPr>
            <p:nvPr/>
          </p:nvSpPr>
          <p:spPr bwMode="auto">
            <a:xfrm>
              <a:off x="3141569" y="4323258"/>
              <a:ext cx="536709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32" name="Group 20"/>
          <p:cNvGrpSpPr>
            <a:grpSpLocks/>
          </p:cNvGrpSpPr>
          <p:nvPr/>
        </p:nvGrpSpPr>
        <p:grpSpPr bwMode="auto">
          <a:xfrm>
            <a:off x="5088864" y="2871789"/>
            <a:ext cx="2311400" cy="1082675"/>
            <a:chOff x="4696844" y="2871032"/>
            <a:chExt cx="2133865" cy="1082781"/>
          </a:xfrm>
        </p:grpSpPr>
        <p:grpSp>
          <p:nvGrpSpPr>
            <p:cNvPr id="8716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28092" cy="338587"/>
              <a:chOff x="5573768" y="2726239"/>
              <a:chExt cx="528092" cy="338587"/>
            </a:xfrm>
          </p:grpSpPr>
          <p:sp>
            <p:nvSpPr>
              <p:cNvPr id="8716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7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475338" cy="3385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/>
          <p:cNvGrpSpPr>
            <a:grpSpLocks/>
          </p:cNvGrpSpPr>
          <p:nvPr/>
        </p:nvGrpSpPr>
        <p:grpSpPr bwMode="auto">
          <a:xfrm>
            <a:off x="2583127" y="3703639"/>
            <a:ext cx="3164417" cy="1411287"/>
            <a:chOff x="2577005" y="3679131"/>
            <a:chExt cx="2919566" cy="1413453"/>
          </a:xfrm>
        </p:grpSpPr>
        <p:cxnSp>
          <p:nvCxnSpPr>
            <p:cNvPr id="8716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/>
          <p:cNvGrpSpPr>
            <a:grpSpLocks/>
          </p:cNvGrpSpPr>
          <p:nvPr/>
        </p:nvGrpSpPr>
        <p:grpSpPr bwMode="auto">
          <a:xfrm>
            <a:off x="4232409" y="3883025"/>
            <a:ext cx="1494498" cy="674688"/>
            <a:chOff x="3962400" y="3676180"/>
            <a:chExt cx="1378622" cy="673930"/>
          </a:xfrm>
        </p:grpSpPr>
        <p:cxnSp>
          <p:nvCxnSpPr>
            <p:cNvPr id="8715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28092" cy="360218"/>
              <a:chOff x="5634518" y="2616953"/>
              <a:chExt cx="528092" cy="360218"/>
            </a:xfrm>
          </p:grpSpPr>
          <p:sp>
            <p:nvSpPr>
              <p:cNvPr id="8716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474964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/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/>
          <p:cNvCxnSpPr>
            <a:cxnSpLocks noChangeShapeType="1"/>
            <a:endCxn id="87138" idx="2"/>
          </p:cNvCxnSpPr>
          <p:nvPr/>
        </p:nvCxnSpPr>
        <p:spPr bwMode="auto">
          <a:xfrm>
            <a:off x="1568450" y="2921001"/>
            <a:ext cx="41275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/>
          <p:cNvCxnSpPr>
            <a:cxnSpLocks noChangeShapeType="1"/>
            <a:endCxn id="87138" idx="3"/>
          </p:cNvCxnSpPr>
          <p:nvPr/>
        </p:nvCxnSpPr>
        <p:spPr bwMode="auto">
          <a:xfrm>
            <a:off x="1329400" y="3201989"/>
            <a:ext cx="134144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/>
          <p:cNvCxnSpPr>
            <a:cxnSpLocks noChangeShapeType="1"/>
            <a:endCxn id="87138" idx="5"/>
          </p:cNvCxnSpPr>
          <p:nvPr/>
        </p:nvCxnSpPr>
        <p:spPr bwMode="auto">
          <a:xfrm flipV="1">
            <a:off x="1243410" y="4298950"/>
            <a:ext cx="220133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/>
          <p:cNvSpPr>
            <a:spLocks noChangeArrowheads="1"/>
          </p:cNvSpPr>
          <p:nvPr/>
        </p:nvSpPr>
        <p:spPr bwMode="auto">
          <a:xfrm rot="5400000">
            <a:off x="983457" y="3650457"/>
            <a:ext cx="1252537" cy="41275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139" name="Straight Connector 39941"/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1816101" y="3754438"/>
            <a:ext cx="466064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817821" y="4041776"/>
            <a:ext cx="503898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/>
          <p:cNvGrpSpPr>
            <a:grpSpLocks/>
          </p:cNvGrpSpPr>
          <p:nvPr/>
        </p:nvGrpSpPr>
        <p:grpSpPr bwMode="auto">
          <a:xfrm>
            <a:off x="643203" y="4070351"/>
            <a:ext cx="676914" cy="417513"/>
            <a:chOff x="3053396" y="4304255"/>
            <a:chExt cx="625540" cy="418253"/>
          </a:xfrm>
        </p:grpSpPr>
        <p:sp>
          <p:nvSpPr>
            <p:cNvPr id="8715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2" name="Group 131"/>
          <p:cNvGrpSpPr>
            <a:grpSpLocks/>
          </p:cNvGrpSpPr>
          <p:nvPr/>
        </p:nvGrpSpPr>
        <p:grpSpPr bwMode="auto">
          <a:xfrm>
            <a:off x="725753" y="3041651"/>
            <a:ext cx="676914" cy="417513"/>
            <a:chOff x="3053396" y="4304255"/>
            <a:chExt cx="625540" cy="418253"/>
          </a:xfrm>
        </p:grpSpPr>
        <p:sp>
          <p:nvSpPr>
            <p:cNvPr id="8715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3" name="Group 153"/>
          <p:cNvGrpSpPr>
            <a:grpSpLocks/>
          </p:cNvGrpSpPr>
          <p:nvPr/>
        </p:nvGrpSpPr>
        <p:grpSpPr bwMode="auto">
          <a:xfrm>
            <a:off x="1138503" y="2647951"/>
            <a:ext cx="676914" cy="417513"/>
            <a:chOff x="3053396" y="4304255"/>
            <a:chExt cx="625540" cy="418253"/>
          </a:xfrm>
        </p:grpSpPr>
        <p:sp>
          <p:nvSpPr>
            <p:cNvPr id="8715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/>
            <p:cNvSpPr txBox="1">
              <a:spLocks noChangeArrowheads="1"/>
            </p:cNvSpPr>
            <p:nvPr/>
          </p:nvSpPr>
          <p:spPr bwMode="auto">
            <a:xfrm>
              <a:off x="3140911" y="4323258"/>
              <a:ext cx="538025" cy="349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7144" name="Straight Connector 509"/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5508493" y="5684838"/>
            <a:ext cx="564092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/>
          <p:cNvCxnSpPr>
            <a:cxnSpLocks noChangeShapeType="1"/>
          </p:cNvCxnSpPr>
          <p:nvPr/>
        </p:nvCxnSpPr>
        <p:spPr bwMode="auto">
          <a:xfrm flipV="1">
            <a:off x="3671756" y="5689600"/>
            <a:ext cx="331919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/>
          <p:cNvSpPr>
            <a:spLocks noChangeArrowheads="1"/>
          </p:cNvSpPr>
          <p:nvPr/>
        </p:nvSpPr>
        <p:spPr bwMode="auto">
          <a:xfrm>
            <a:off x="3618442" y="5359400"/>
            <a:ext cx="2215092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7" name="TextBox 9"/>
          <p:cNvSpPr txBox="1">
            <a:spLocks noChangeArrowheads="1"/>
          </p:cNvSpPr>
          <p:nvPr/>
        </p:nvSpPr>
        <p:spPr bwMode="auto">
          <a:xfrm>
            <a:off x="3852333" y="5334000"/>
            <a:ext cx="152477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7148" name="Oval 11"/>
          <p:cNvSpPr>
            <a:spLocks noChangeArrowheads="1"/>
          </p:cNvSpPr>
          <p:nvPr/>
        </p:nvSpPr>
        <p:spPr bwMode="auto">
          <a:xfrm>
            <a:off x="2022475" y="3429000"/>
            <a:ext cx="6604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9" name="TextBox 13"/>
          <p:cNvSpPr txBox="1">
            <a:spLocks noChangeArrowheads="1"/>
          </p:cNvSpPr>
          <p:nvPr/>
        </p:nvSpPr>
        <p:spPr bwMode="auto">
          <a:xfrm>
            <a:off x="3372513" y="3541713"/>
            <a:ext cx="362631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i="1">
                <a:solidFill>
                  <a:schemeClr val="bg1"/>
                </a:solidFill>
              </a:rPr>
              <a:t>Content provider network</a:t>
            </a:r>
          </a:p>
        </p:txBody>
      </p:sp>
      <p:sp>
        <p:nvSpPr>
          <p:cNvPr id="87150" name="Rectangle 3"/>
          <p:cNvSpPr txBox="1">
            <a:spLocks noChangeArrowheads="1"/>
          </p:cNvSpPr>
          <p:nvPr/>
        </p:nvSpPr>
        <p:spPr bwMode="auto">
          <a:xfrm>
            <a:off x="526256" y="1011238"/>
            <a:ext cx="8887883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… and content provider networks  (e.g., Google, Microsoft,   Akamai) may run their own network, to bring services, content close to end users</a:t>
            </a:r>
          </a:p>
        </p:txBody>
      </p:sp>
    </p:spTree>
    <p:extLst>
      <p:ext uri="{BB962C8B-B14F-4D97-AF65-F5344CB8AC3E}">
        <p14:creationId xmlns:p14="http://schemas.microsoft.com/office/powerpoint/2010/main" val="357784352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885190" y="206217"/>
            <a:ext cx="8770938" cy="6508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Internet structure: network of networks</a:t>
            </a: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49221" y="5029359"/>
            <a:ext cx="9144133" cy="1827212"/>
          </a:xfrm>
        </p:spPr>
        <p:txBody>
          <a:bodyPr/>
          <a:lstStyle/>
          <a:p>
            <a:pPr indent="-288925" eaLnBrk="1" hangingPunct="1"/>
            <a:r>
              <a:rPr lang="en-US" altLang="en-US" sz="2400" dirty="0">
                <a:ea typeface="ＭＳ Ｐゴシック" pitchFamily="34" charset="-128"/>
              </a:rPr>
              <a:t>at center: small # of well-connected large networks</a:t>
            </a:r>
          </a:p>
          <a:p>
            <a:pPr marL="682625" lvl="1" indent="-225425" eaLnBrk="1" hangingPunct="1"/>
            <a:r>
              <a:rPr lang="ja-JP" altLang="en-US" sz="2000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 sz="2000" dirty="0">
                <a:solidFill>
                  <a:srgbClr val="CC0000"/>
                </a:solidFill>
                <a:ea typeface="ＭＳ Ｐゴシック" pitchFamily="34" charset="-128"/>
              </a:rPr>
              <a:t>tier-1</a:t>
            </a:r>
            <a:r>
              <a:rPr lang="ja-JP" altLang="en-US" sz="2000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r>
              <a:rPr lang="en-US" altLang="ja-JP" sz="2000" dirty="0">
                <a:solidFill>
                  <a:srgbClr val="CC0000"/>
                </a:solidFill>
                <a:ea typeface="ＭＳ Ｐゴシック" pitchFamily="34" charset="-128"/>
              </a:rPr>
              <a:t> commercial ISPs</a:t>
            </a:r>
            <a:r>
              <a:rPr lang="en-US" altLang="ja-JP" sz="2000" dirty="0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altLang="ja-JP" sz="2000" dirty="0">
                <a:ea typeface="ＭＳ Ｐゴシック" pitchFamily="34" charset="-128"/>
              </a:rPr>
              <a:t>(e.g., Level 3, Sprint, AT&amp;T, NTT), national &amp; international coverage</a:t>
            </a:r>
          </a:p>
          <a:p>
            <a:pPr marL="682625" lvl="1" indent="-225425" eaLnBrk="1" hangingPunct="1"/>
            <a:r>
              <a:rPr lang="en-US" altLang="en-US" sz="2000" dirty="0">
                <a:solidFill>
                  <a:srgbClr val="CC0000"/>
                </a:solidFill>
                <a:ea typeface="Arial" pitchFamily="34" charset="0"/>
              </a:rPr>
              <a:t>content provider network </a:t>
            </a:r>
            <a:r>
              <a:rPr lang="en-US" altLang="en-US" sz="2000" dirty="0">
                <a:ea typeface="Arial" pitchFamily="34" charset="0"/>
              </a:rPr>
              <a:t>(e.g., Google): </a:t>
            </a:r>
            <a:r>
              <a:rPr lang="en-US" altLang="en-US" sz="2000" dirty="0">
                <a:solidFill>
                  <a:srgbClr val="0054FD"/>
                </a:solidFill>
                <a:ea typeface="Arial" pitchFamily="34" charset="0"/>
              </a:rPr>
              <a:t>private network </a:t>
            </a:r>
            <a:r>
              <a:rPr lang="en-US" altLang="en-US" sz="2000" dirty="0">
                <a:ea typeface="Arial" pitchFamily="34" charset="0"/>
              </a:rPr>
              <a:t>that </a:t>
            </a:r>
            <a:r>
              <a:rPr lang="en-US" altLang="en-US" sz="2000" dirty="0">
                <a:solidFill>
                  <a:srgbClr val="0054FD"/>
                </a:solidFill>
                <a:ea typeface="Arial" pitchFamily="34" charset="0"/>
              </a:rPr>
              <a:t>connects it data centers to Internet,</a:t>
            </a:r>
            <a:r>
              <a:rPr lang="en-US" altLang="en-US" sz="2000" dirty="0">
                <a:ea typeface="Arial" pitchFamily="34" charset="0"/>
              </a:rPr>
              <a:t> often bypassing tier-1, regional ISPs</a:t>
            </a:r>
          </a:p>
          <a:p>
            <a:pPr marL="682625" lvl="1" indent="-225425" eaLnBrk="1" hangingPunct="1">
              <a:buFont typeface="Wingdings" pitchFamily="2" charset="2"/>
              <a:buNone/>
            </a:pPr>
            <a:endParaRPr lang="en-US" altLang="en-US" sz="2000" dirty="0">
              <a:ea typeface="Arial" pitchFamily="34" charset="0"/>
            </a:endParaRPr>
          </a:p>
        </p:txBody>
      </p:sp>
      <p:pic>
        <p:nvPicPr>
          <p:cNvPr id="89092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970" y="770574"/>
            <a:ext cx="841666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 dirty="0">
                <a:latin typeface="Tahoma" pitchFamily="34" charset="0"/>
              </a:rPr>
              <a:t>1-</a:t>
            </a:r>
            <a:fld id="{BC8FE3DA-7165-430B-844C-77500B4461B5}" type="slidenum">
              <a:rPr lang="en-US" altLang="en-US" sz="1200">
                <a:latin typeface="Tahoma" pitchFamily="34" charset="0"/>
              </a:rPr>
              <a:pPr/>
              <a:t>59</a:t>
            </a:fld>
            <a:endParaRPr lang="en-US" altLang="en-US" sz="1200" dirty="0">
              <a:latin typeface="Tahoma" pitchFamily="34" charset="0"/>
            </a:endParaRPr>
          </a:p>
        </p:txBody>
      </p:sp>
      <p:sp>
        <p:nvSpPr>
          <p:cNvPr id="79" name="Rectangle 78"/>
          <p:cNvSpPr/>
          <p:nvPr/>
        </p:nvSpPr>
        <p:spPr bwMode="auto">
          <a:xfrm>
            <a:off x="2371594" y="2486025"/>
            <a:ext cx="703394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/>
          <p:cNvSpPr/>
          <p:nvPr/>
        </p:nvSpPr>
        <p:spPr bwMode="auto">
          <a:xfrm>
            <a:off x="5448300" y="2409825"/>
            <a:ext cx="701675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/>
          <p:cNvCxnSpPr>
            <a:endCxn id="89131" idx="0"/>
          </p:cNvCxnSpPr>
          <p:nvPr/>
        </p:nvCxnSpPr>
        <p:spPr bwMode="auto">
          <a:xfrm rot="5400000">
            <a:off x="585127" y="3043105"/>
            <a:ext cx="2362200" cy="3336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>
            <a:stCxn id="89128" idx="4"/>
          </p:cNvCxnSpPr>
          <p:nvPr/>
        </p:nvCxnSpPr>
        <p:spPr bwMode="auto">
          <a:xfrm rot="5400000">
            <a:off x="3491575" y="4085299"/>
            <a:ext cx="504825" cy="106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>
            <a:stCxn id="89128" idx="3"/>
          </p:cNvCxnSpPr>
          <p:nvPr/>
        </p:nvCxnSpPr>
        <p:spPr bwMode="auto">
          <a:xfrm rot="5400000">
            <a:off x="2571156" y="3923308"/>
            <a:ext cx="620712" cy="3147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 bwMode="auto">
          <a:xfrm rot="16200000" flipH="1">
            <a:off x="1030288" y="3107002"/>
            <a:ext cx="2438400" cy="282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79" idx="2"/>
          </p:cNvCxnSpPr>
          <p:nvPr/>
        </p:nvCxnSpPr>
        <p:spPr bwMode="auto">
          <a:xfrm rot="5400000">
            <a:off x="1572353" y="3391628"/>
            <a:ext cx="1600200" cy="7033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/>
          <p:cNvSpPr/>
          <p:nvPr/>
        </p:nvSpPr>
        <p:spPr bwMode="auto">
          <a:xfrm>
            <a:off x="8347869" y="2486025"/>
            <a:ext cx="701675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/>
          <p:cNvCxnSpPr>
            <a:endCxn id="89134" idx="0"/>
          </p:cNvCxnSpPr>
          <p:nvPr/>
        </p:nvCxnSpPr>
        <p:spPr bwMode="auto">
          <a:xfrm>
            <a:off x="4304639" y="3857625"/>
            <a:ext cx="45746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>
            <a:stCxn id="89129" idx="2"/>
            <a:endCxn id="89128" idx="6"/>
          </p:cNvCxnSpPr>
          <p:nvPr/>
        </p:nvCxnSpPr>
        <p:spPr bwMode="auto">
          <a:xfrm rot="10800000">
            <a:off x="4872170" y="3490913"/>
            <a:ext cx="576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 bwMode="auto">
          <a:xfrm rot="5400000">
            <a:off x="5646143" y="3934421"/>
            <a:ext cx="620713" cy="3147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 bwMode="auto">
          <a:xfrm rot="16200000" flipH="1">
            <a:off x="6449550" y="4086028"/>
            <a:ext cx="544513" cy="877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>
            <a:stCxn id="89129" idx="5"/>
          </p:cNvCxnSpPr>
          <p:nvPr/>
        </p:nvCxnSpPr>
        <p:spPr bwMode="auto">
          <a:xfrm>
            <a:off x="7281598" y="3770314"/>
            <a:ext cx="447146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>
            <a:stCxn id="89127" idx="4"/>
            <a:endCxn id="89136" idx="7"/>
          </p:cNvCxnSpPr>
          <p:nvPr/>
        </p:nvCxnSpPr>
        <p:spPr bwMode="auto">
          <a:xfrm>
            <a:off x="7556765" y="2105026"/>
            <a:ext cx="693077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 bwMode="auto">
          <a:xfrm rot="10800000">
            <a:off x="3338116" y="1647825"/>
            <a:ext cx="576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 bwMode="auto">
          <a:xfrm rot="10800000">
            <a:off x="5886848" y="1647825"/>
            <a:ext cx="5744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/>
          <p:cNvSpPr/>
          <p:nvPr/>
        </p:nvSpPr>
        <p:spPr bwMode="auto">
          <a:xfrm>
            <a:off x="2371594" y="1038225"/>
            <a:ext cx="4832615" cy="457200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/>
          <p:cNvCxnSpPr/>
          <p:nvPr/>
        </p:nvCxnSpPr>
        <p:spPr bwMode="auto">
          <a:xfrm rot="16200000" flipH="1">
            <a:off x="7992600" y="2043046"/>
            <a:ext cx="533400" cy="3525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>
            <a:endCxn id="79" idx="0"/>
          </p:cNvCxnSpPr>
          <p:nvPr/>
        </p:nvCxnSpPr>
        <p:spPr bwMode="auto">
          <a:xfrm rot="16200000" flipH="1">
            <a:off x="2363127" y="2125001"/>
            <a:ext cx="457200" cy="2648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 bwMode="auto">
          <a:xfrm rot="16200000" flipH="1">
            <a:off x="2977952" y="2887861"/>
            <a:ext cx="457200" cy="2631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 bwMode="auto">
          <a:xfrm rot="10800000" flipV="1">
            <a:off x="3074988" y="1876426"/>
            <a:ext cx="3427545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 bwMode="auto">
          <a:xfrm rot="16200000" flipH="1">
            <a:off x="5326592" y="2061105"/>
            <a:ext cx="504825" cy="44026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 bwMode="auto">
          <a:xfrm rot="5400000">
            <a:off x="3821708" y="2511756"/>
            <a:ext cx="1143000" cy="1771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 bwMode="auto">
          <a:xfrm rot="16200000" flipH="1">
            <a:off x="5822157" y="2931716"/>
            <a:ext cx="304800" cy="1754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 bwMode="auto">
          <a:xfrm rot="10800000" flipV="1">
            <a:off x="4569487" y="2790826"/>
            <a:ext cx="878813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>
            <a:stCxn id="89125" idx="5"/>
          </p:cNvCxnSpPr>
          <p:nvPr/>
        </p:nvCxnSpPr>
        <p:spPr bwMode="auto">
          <a:xfrm rot="16200000" flipH="1">
            <a:off x="3565327" y="1440856"/>
            <a:ext cx="1470025" cy="247134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>
            <a:stCxn id="89" idx="2"/>
          </p:cNvCxnSpPr>
          <p:nvPr/>
        </p:nvCxnSpPr>
        <p:spPr bwMode="auto">
          <a:xfrm rot="16200000" flipH="1">
            <a:off x="8100814" y="3541118"/>
            <a:ext cx="1458913" cy="2631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 bwMode="auto">
          <a:xfrm rot="5400000">
            <a:off x="7008482" y="3051242"/>
            <a:ext cx="1535113" cy="131908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>
            <a:stCxn id="89" idx="1"/>
          </p:cNvCxnSpPr>
          <p:nvPr/>
        </p:nvCxnSpPr>
        <p:spPr bwMode="auto">
          <a:xfrm rot="10800000" flipV="1">
            <a:off x="6941080" y="2714626"/>
            <a:ext cx="1406790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>
            <a:endCxn id="80" idx="3"/>
          </p:cNvCxnSpPr>
          <p:nvPr/>
        </p:nvCxnSpPr>
        <p:spPr bwMode="auto">
          <a:xfrm rot="10800000" flipV="1">
            <a:off x="6149975" y="2028825"/>
            <a:ext cx="899452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 bwMode="auto">
          <a:xfrm>
            <a:off x="5738946" y="1884363"/>
            <a:ext cx="2636440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/>
          <p:cNvSpPr>
            <a:spLocks noChangeArrowheads="1"/>
          </p:cNvSpPr>
          <p:nvPr/>
        </p:nvSpPr>
        <p:spPr bwMode="auto">
          <a:xfrm>
            <a:off x="1229652" y="1266826"/>
            <a:ext cx="2149740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6" name="Oval 34"/>
          <p:cNvSpPr>
            <a:spLocks noChangeArrowheads="1"/>
          </p:cNvSpPr>
          <p:nvPr/>
        </p:nvSpPr>
        <p:spPr bwMode="auto">
          <a:xfrm>
            <a:off x="3778384" y="1266826"/>
            <a:ext cx="2148019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7" name="Oval 34"/>
          <p:cNvSpPr>
            <a:spLocks noChangeArrowheads="1"/>
          </p:cNvSpPr>
          <p:nvPr/>
        </p:nvSpPr>
        <p:spPr bwMode="auto">
          <a:xfrm>
            <a:off x="6414823" y="1266825"/>
            <a:ext cx="2283883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Google</a:t>
            </a:r>
            <a:endParaRPr lang="en-US" altLang="en-US"/>
          </a:p>
        </p:txBody>
      </p:sp>
      <p:sp>
        <p:nvSpPr>
          <p:cNvPr id="89128" name="Oval 33"/>
          <p:cNvSpPr>
            <a:spLocks noChangeArrowheads="1"/>
          </p:cNvSpPr>
          <p:nvPr/>
        </p:nvSpPr>
        <p:spPr bwMode="auto">
          <a:xfrm>
            <a:off x="2724150" y="3095625"/>
            <a:ext cx="2148020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29" name="Oval 33"/>
          <p:cNvSpPr>
            <a:spLocks noChangeArrowheads="1"/>
          </p:cNvSpPr>
          <p:nvPr/>
        </p:nvSpPr>
        <p:spPr bwMode="auto">
          <a:xfrm>
            <a:off x="5448300" y="3095625"/>
            <a:ext cx="2148020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30" name="Oval 76"/>
          <p:cNvSpPr>
            <a:spLocks noChangeArrowheads="1"/>
          </p:cNvSpPr>
          <p:nvPr/>
        </p:nvSpPr>
        <p:spPr bwMode="auto">
          <a:xfrm>
            <a:off x="2196175" y="4391026"/>
            <a:ext cx="914929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1" name="Oval 76"/>
          <p:cNvSpPr>
            <a:spLocks noChangeArrowheads="1"/>
          </p:cNvSpPr>
          <p:nvPr/>
        </p:nvSpPr>
        <p:spPr bwMode="auto">
          <a:xfrm>
            <a:off x="1141942" y="4391026"/>
            <a:ext cx="914929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2" name="Oval 76"/>
          <p:cNvSpPr>
            <a:spLocks noChangeArrowheads="1"/>
          </p:cNvSpPr>
          <p:nvPr/>
        </p:nvSpPr>
        <p:spPr bwMode="auto">
          <a:xfrm>
            <a:off x="6414823" y="4391026"/>
            <a:ext cx="914929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3" name="Oval 76"/>
          <p:cNvSpPr>
            <a:spLocks noChangeArrowheads="1"/>
          </p:cNvSpPr>
          <p:nvPr/>
        </p:nvSpPr>
        <p:spPr bwMode="auto">
          <a:xfrm>
            <a:off x="5358871" y="4391026"/>
            <a:ext cx="9166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4" name="Oval 76"/>
          <p:cNvSpPr>
            <a:spLocks noChangeArrowheads="1"/>
          </p:cNvSpPr>
          <p:nvPr/>
        </p:nvSpPr>
        <p:spPr bwMode="auto">
          <a:xfrm>
            <a:off x="4304640" y="4391026"/>
            <a:ext cx="91664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5" name="Oval 76"/>
          <p:cNvSpPr>
            <a:spLocks noChangeArrowheads="1"/>
          </p:cNvSpPr>
          <p:nvPr/>
        </p:nvSpPr>
        <p:spPr bwMode="auto">
          <a:xfrm>
            <a:off x="3250406" y="4391026"/>
            <a:ext cx="914929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6" name="Oval 76"/>
          <p:cNvSpPr>
            <a:spLocks noChangeArrowheads="1"/>
          </p:cNvSpPr>
          <p:nvPr/>
        </p:nvSpPr>
        <p:spPr bwMode="auto">
          <a:xfrm>
            <a:off x="7469056" y="4391026"/>
            <a:ext cx="914929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7" name="Oval 76"/>
          <p:cNvSpPr>
            <a:spLocks noChangeArrowheads="1"/>
          </p:cNvSpPr>
          <p:nvPr/>
        </p:nvSpPr>
        <p:spPr bwMode="auto">
          <a:xfrm>
            <a:off x="8523288" y="4391026"/>
            <a:ext cx="914929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</p:spTree>
    <p:extLst>
      <p:ext uri="{BB962C8B-B14F-4D97-AF65-F5344CB8AC3E}">
        <p14:creationId xmlns:p14="http://schemas.microsoft.com/office/powerpoint/2010/main" val="41647528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21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30452" y="190501"/>
            <a:ext cx="9080500" cy="93662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What</a:t>
            </a:r>
            <a:r>
              <a:rPr lang="ja-JP" altLang="en-US" sz="3600" dirty="0">
                <a:ea typeface="ＭＳ Ｐゴシック" pitchFamily="34" charset="-128"/>
              </a:rPr>
              <a:t>’</a:t>
            </a:r>
            <a:r>
              <a:rPr lang="en-US" altLang="ja-JP" sz="3600" dirty="0">
                <a:ea typeface="ＭＳ Ｐゴシック" pitchFamily="34" charset="-128"/>
              </a:rPr>
              <a:t>s the Internet?</a:t>
            </a: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795462" y="1436689"/>
            <a:ext cx="4094825" cy="1271587"/>
          </a:xfrm>
        </p:spPr>
        <p:txBody>
          <a:bodyPr>
            <a:normAutofit fontScale="77500" lnSpcReduction="20000"/>
          </a:bodyPr>
          <a:lstStyle/>
          <a:p>
            <a:pPr marL="287338" indent="-287338" eaLnBrk="1" hangingPunct="1">
              <a:spcBef>
                <a:spcPct val="15000"/>
              </a:spcBef>
            </a:pPr>
            <a:r>
              <a:rPr lang="en-US" altLang="en-US" sz="2700" dirty="0">
                <a:ea typeface="ＭＳ Ｐゴシック" pitchFamily="34" charset="-128"/>
              </a:rPr>
              <a:t>billions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</a:pPr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hosts </a:t>
            </a:r>
            <a:r>
              <a:rPr lang="en-US" altLang="en-US" i="1" dirty="0">
                <a:ea typeface="ＭＳ Ｐゴシック" pitchFamily="34" charset="-128"/>
              </a:rPr>
              <a:t>=</a:t>
            </a:r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 end systems</a:t>
            </a:r>
            <a:r>
              <a:rPr lang="en-US" altLang="en-US" i="1" dirty="0">
                <a:solidFill>
                  <a:srgbClr val="C00000"/>
                </a:solidFill>
                <a:ea typeface="ＭＳ Ｐゴシック" pitchFamily="34" charset="-128"/>
              </a:rPr>
              <a:t> (devices)</a:t>
            </a:r>
          </a:p>
          <a:p>
            <a:pPr marL="631825" lvl="1" indent="-231775" eaLnBrk="1" hangingPunct="1"/>
            <a:r>
              <a:rPr lang="en-US" altLang="en-US" dirty="0">
                <a:ea typeface="Arial" pitchFamily="34" charset="0"/>
              </a:rPr>
              <a:t>running </a:t>
            </a:r>
            <a:r>
              <a:rPr lang="en-US" altLang="en-US" i="1" dirty="0">
                <a:solidFill>
                  <a:srgbClr val="CC0000"/>
                </a:solidFill>
                <a:ea typeface="Arial" pitchFamily="34" charset="0"/>
              </a:rPr>
              <a:t>network apps</a:t>
            </a:r>
            <a:endParaRPr lang="en-US" altLang="en-US" dirty="0">
              <a:solidFill>
                <a:srgbClr val="CC0000"/>
              </a:solidFill>
              <a:ea typeface="Arial" pitchFamily="34" charset="0"/>
            </a:endParaRPr>
          </a:p>
        </p:txBody>
      </p:sp>
      <p:sp>
        <p:nvSpPr>
          <p:cNvPr id="4766" name="Rectangle 670"/>
          <p:cNvSpPr>
            <a:spLocks noChangeArrowheads="1"/>
          </p:cNvSpPr>
          <p:nvPr/>
        </p:nvSpPr>
        <p:spPr bwMode="auto">
          <a:xfrm>
            <a:off x="1807502" y="3152776"/>
            <a:ext cx="3649398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solidFill>
                  <a:srgbClr val="CC0000"/>
                </a:solidFill>
                <a:latin typeface="Gill Sans MT" pitchFamily="34" charset="0"/>
              </a:rPr>
              <a:t>communication links</a:t>
            </a:r>
            <a:endParaRPr lang="en-US" altLang="en-US" dirty="0">
              <a:solidFill>
                <a:srgbClr val="CC0000"/>
              </a:solidFill>
              <a:latin typeface="Gill Sans MT" pitchFamily="34" charset="0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dirty="0">
                <a:latin typeface="Gill Sans MT" pitchFamily="34" charset="0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dirty="0">
                <a:latin typeface="Gill Sans MT" pitchFamily="34" charset="0"/>
              </a:rPr>
              <a:t>transmission rate: </a:t>
            </a:r>
            <a:r>
              <a:rPr lang="en-US" altLang="en-US" i="1" dirty="0">
                <a:solidFill>
                  <a:srgbClr val="CC0000"/>
                </a:solidFill>
                <a:latin typeface="Gill Sans MT" pitchFamily="34" charset="0"/>
              </a:rPr>
              <a:t>bandwidth</a:t>
            </a:r>
            <a:endParaRPr lang="en-US" altLang="en-US" dirty="0">
              <a:solidFill>
                <a:srgbClr val="CC0000"/>
              </a:solidFill>
              <a:latin typeface="Gill Sans MT" pitchFamily="34" charset="0"/>
            </a:endParaRPr>
          </a:p>
        </p:txBody>
      </p:sp>
      <p:sp>
        <p:nvSpPr>
          <p:cNvPr id="4767" name="Rectangle 671"/>
          <p:cNvSpPr>
            <a:spLocks noChangeArrowheads="1"/>
          </p:cNvSpPr>
          <p:nvPr/>
        </p:nvSpPr>
        <p:spPr bwMode="auto">
          <a:xfrm>
            <a:off x="1798902" y="5143500"/>
            <a:ext cx="4094825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packet switches: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forward packets (chunks of data)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routers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842"/>
          <p:cNvGrpSpPr>
            <a:grpSpLocks/>
          </p:cNvGrpSpPr>
          <p:nvPr/>
        </p:nvGrpSpPr>
        <p:grpSpPr bwMode="auto">
          <a:xfrm>
            <a:off x="366316" y="3454400"/>
            <a:ext cx="1642401" cy="1063625"/>
            <a:chOff x="98" y="2320"/>
            <a:chExt cx="955" cy="670"/>
          </a:xfrm>
        </p:grpSpPr>
        <p:sp>
          <p:nvSpPr>
            <p:cNvPr id="22205" name="Text Box 666"/>
            <p:cNvSpPr txBox="1">
              <a:spLocks noChangeArrowheads="1"/>
            </p:cNvSpPr>
            <p:nvPr/>
          </p:nvSpPr>
          <p:spPr bwMode="auto">
            <a:xfrm>
              <a:off x="564" y="2728"/>
              <a:ext cx="356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sp>
          <p:nvSpPr>
            <p:cNvPr id="22206" name="Text Box 669"/>
            <p:cNvSpPr txBox="1">
              <a:spLocks noChangeArrowheads="1"/>
            </p:cNvSpPr>
            <p:nvPr/>
          </p:nvSpPr>
          <p:spPr bwMode="auto">
            <a:xfrm>
              <a:off x="569" y="2465"/>
              <a:ext cx="484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grpSp>
          <p:nvGrpSpPr>
            <p:cNvPr id="22207" name="Group 819"/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6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7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8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9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0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1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2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3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4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5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6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7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8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9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22213" name="Picture 836" descr="cell_tower_radiation copy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/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2208" name="Group 838"/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/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52"/>
          <p:cNvGrpSpPr>
            <a:grpSpLocks/>
          </p:cNvGrpSpPr>
          <p:nvPr/>
        </p:nvGrpSpPr>
        <p:grpSpPr bwMode="auto">
          <a:xfrm>
            <a:off x="686197" y="5253039"/>
            <a:ext cx="651801" cy="481012"/>
            <a:chOff x="293" y="3440"/>
            <a:chExt cx="379" cy="303"/>
          </a:xfrm>
        </p:grpSpPr>
        <p:sp>
          <p:nvSpPr>
            <p:cNvPr id="22195" name="Text Box 662"/>
            <p:cNvSpPr txBox="1">
              <a:spLocks noChangeArrowheads="1"/>
            </p:cNvSpPr>
            <p:nvPr/>
          </p:nvSpPr>
          <p:spPr bwMode="auto">
            <a:xfrm>
              <a:off x="293" y="3549"/>
              <a:ext cx="379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/>
                <a:t>router</a:t>
              </a:r>
            </a:p>
          </p:txBody>
        </p:sp>
        <p:grpSp>
          <p:nvGrpSpPr>
            <p:cNvPr id="22196" name="Group 843"/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9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9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200" name="Group 84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8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01" name="Line 85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Line 85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1512" name="Picture 853" descr="underline_bas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717" y="889000"/>
            <a:ext cx="8913681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439" name="Group 1201"/>
          <p:cNvGrpSpPr>
            <a:grpSpLocks/>
          </p:cNvGrpSpPr>
          <p:nvPr/>
        </p:nvGrpSpPr>
        <p:grpSpPr bwMode="auto">
          <a:xfrm>
            <a:off x="361156" y="1322389"/>
            <a:ext cx="1590807" cy="1622425"/>
            <a:chOff x="210" y="833"/>
            <a:chExt cx="925" cy="1022"/>
          </a:xfrm>
        </p:grpSpPr>
        <p:sp>
          <p:nvSpPr>
            <p:cNvPr id="22128" name="Text Box 667"/>
            <p:cNvSpPr txBox="1">
              <a:spLocks noChangeArrowheads="1"/>
            </p:cNvSpPr>
            <p:nvPr/>
          </p:nvSpPr>
          <p:spPr bwMode="auto">
            <a:xfrm>
              <a:off x="479" y="1667"/>
              <a:ext cx="656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smartphone</a:t>
              </a:r>
            </a:p>
          </p:txBody>
        </p:sp>
        <p:sp>
          <p:nvSpPr>
            <p:cNvPr id="22129" name="Text Box 663"/>
            <p:cNvSpPr txBox="1">
              <a:spLocks noChangeArrowheads="1"/>
            </p:cNvSpPr>
            <p:nvPr/>
          </p:nvSpPr>
          <p:spPr bwMode="auto">
            <a:xfrm>
              <a:off x="487" y="872"/>
              <a:ext cx="253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/>
                <a:t>PC</a:t>
              </a:r>
            </a:p>
          </p:txBody>
        </p:sp>
        <p:sp>
          <p:nvSpPr>
            <p:cNvPr id="22130" name="Text Box 664"/>
            <p:cNvSpPr txBox="1">
              <a:spLocks noChangeArrowheads="1"/>
            </p:cNvSpPr>
            <p:nvPr/>
          </p:nvSpPr>
          <p:spPr bwMode="auto">
            <a:xfrm>
              <a:off x="488" y="1096"/>
              <a:ext cx="396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400"/>
                <a:t>server</a:t>
              </a:r>
            </a:p>
          </p:txBody>
        </p:sp>
        <p:sp>
          <p:nvSpPr>
            <p:cNvPr id="22131" name="Text Box 665"/>
            <p:cNvSpPr txBox="1">
              <a:spLocks noChangeArrowheads="1"/>
            </p:cNvSpPr>
            <p:nvPr/>
          </p:nvSpPr>
          <p:spPr bwMode="auto">
            <a:xfrm>
              <a:off x="493" y="1390"/>
              <a:ext cx="484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laptop</a:t>
              </a:r>
            </a:p>
          </p:txBody>
        </p:sp>
        <p:grpSp>
          <p:nvGrpSpPr>
            <p:cNvPr id="22132" name="Group 805"/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133" name="Group 808"/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/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171" name="Picture 1092" descr="screen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Freeform 109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Freeform 109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5" name="Freeform 109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Freeform 109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Freeform 109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78" name="Group 109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110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110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110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110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110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79" name="Freeform 110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0" name="Freeform 110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Freeform 110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Freeform 110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Freeform 111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Freeform 111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135" name="Group 1168"/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7" name="Rectangle 1170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38" name="Freeform 117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9" name="Freeform 117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0" name="Rectangle 1173"/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1" name="Group 117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7" name="AutoShape 1176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2" name="Rectangle 1177"/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3" name="Group 117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5" name="AutoShape 1180"/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4" name="Rectangle 1181"/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45" name="Rectangle 1182"/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6" name="Group 118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/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3" name="AutoShape 1185"/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7" name="Freeform 118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48" name="Group 118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/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1" name="AutoShape 118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9" name="Rectangle 1190"/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0" name="Freeform 119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1" name="Freeform 119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2" name="Oval 1193"/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3" name="Freeform 119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4" name="AutoShape 119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5" name="AutoShape 1196"/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6" name="Oval 1197"/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7" name="Oval 1198"/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/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9" name="Rectangle 1200"/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215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1BC29A7-0BB5-460E-A1AF-1365976BDB8F}" type="slidenum">
              <a:rPr lang="en-US" altLang="en-US" sz="1200">
                <a:latin typeface="Tahoma" pitchFamily="34" charset="0"/>
              </a:rPr>
              <a:pPr/>
              <a:t>6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21515" name="Group 2"/>
          <p:cNvGrpSpPr>
            <a:grpSpLocks/>
          </p:cNvGrpSpPr>
          <p:nvPr/>
        </p:nvGrpSpPr>
        <p:grpSpPr bwMode="auto">
          <a:xfrm>
            <a:off x="5635759" y="1384300"/>
            <a:ext cx="3847173" cy="4747137"/>
            <a:chOff x="5202238" y="1384300"/>
            <a:chExt cx="3551237" cy="4747137"/>
          </a:xfrm>
        </p:grpSpPr>
        <p:sp>
          <p:nvSpPr>
            <p:cNvPr id="21516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9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27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2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3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4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1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33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4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1554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1555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21556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5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57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59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1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1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119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20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1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0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0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1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111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12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0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0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103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04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5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6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6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9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9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95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96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7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8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8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87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8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9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79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0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1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6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7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71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72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3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7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3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4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5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6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7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8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9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0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1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2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3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4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5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6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7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68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70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1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2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3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1574" name="Picture 933" descr="iphone_stylized_small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14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7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3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18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9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1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0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1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22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9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3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24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7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5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6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9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1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2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3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5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1578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2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5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11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6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7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9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8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9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90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7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1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92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5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3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4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7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9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0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1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3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79" name="Picture 1005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82" name="Picture 1008" descr="screen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89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90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96" name="Picture 1030" descr="laptop_keyboard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98" name="Picture 1032" descr="screen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5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06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948" name="Picture 1056" descr="screen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55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56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613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1615" name="Picture 1081" descr="laptop_keyboard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617" name="Picture 1083" descr="screen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4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25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31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3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3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35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36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2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27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8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3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1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1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19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0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4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0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1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11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12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5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0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0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03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04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6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 descr="fridge2.png"/>
              <p:cNvPicPr>
                <a:picLocks noChangeAspect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 descr="light2.png"/>
            <p:cNvPicPr>
              <a:picLocks noChangeAspect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0" name="Rectangle 829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Freeform 831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4" name="Freeform 83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6" name="Straight Connector 835"/>
              <p:cNvCxnSpPr>
                <a:cxnSpLocks noChangeShapeType="1"/>
                <a:endCxn id="83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7" name="Straight Connector 83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2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1" name="Rectangle 820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Freeform 822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5" name="Freeform 82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7" name="Straight Connector 826"/>
              <p:cNvCxnSpPr>
                <a:cxnSpLocks noChangeShapeType="1"/>
                <a:endCxn id="82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8" name="Straight Connector 82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3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2" name="Rectangle 811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Freeform 813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6" name="Freeform 81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8" name="Straight Connector 817"/>
              <p:cNvCxnSpPr>
                <a:cxnSpLocks noChangeShapeType="1"/>
                <a:endCxn id="81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9" name="Straight Connector 81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4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3" name="Rectangle 802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Freeform 804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7" name="Freeform 80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9" name="Straight Connector 808"/>
              <p:cNvCxnSpPr>
                <a:cxnSpLocks noChangeShapeType="1"/>
                <a:endCxn id="8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0" name="Straight Connector 80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5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4" name="Rectangle 793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Freeform 795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8" name="Freeform 79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0" name="Straight Connector 799"/>
              <p:cNvCxnSpPr>
                <a:cxnSpLocks noChangeShapeType="1"/>
                <a:endCxn id="79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1" name="Straight Connector 80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6" name="Group 589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5" name="Rectangle 784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7" name="Freeform 786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9" name="Freeform 78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0" name="Freeform 78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91" name="Straight Connector 790"/>
              <p:cNvCxnSpPr>
                <a:cxnSpLocks noChangeShapeType="1"/>
                <a:endCxn id="78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92" name="Straight Connector 79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7" name="Group 590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6" name="Rectangle 775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8" name="Freeform 777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0" name="Freeform 779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1" name="Freeform 780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82" name="Straight Connector 781"/>
              <p:cNvCxnSpPr>
                <a:cxnSpLocks noChangeShapeType="1"/>
                <a:endCxn id="77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83" name="Straight Connector 782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8" name="Group 591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7" name="Rectangle 766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9" name="Freeform 768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1" name="Freeform 770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2" name="Freeform 771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73" name="Straight Connector 772"/>
              <p:cNvCxnSpPr>
                <a:cxnSpLocks noChangeShapeType="1"/>
                <a:endCxn id="76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4" name="Straight Connector 77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9" name="Group 592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8" name="Rectangle 757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0" name="Freeform 759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2" name="Freeform 761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3" name="Freeform 762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64" name="Straight Connector 763"/>
              <p:cNvCxnSpPr>
                <a:cxnSpLocks noChangeShapeType="1"/>
                <a:endCxn id="7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5" name="Straight Connector 764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0" name="Group 593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9" name="Rectangle 748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1" name="Freeform 750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3" name="Freeform 752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4" name="Freeform 753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55" name="Straight Connector 754"/>
              <p:cNvCxnSpPr>
                <a:cxnSpLocks noChangeShapeType="1"/>
                <a:endCxn id="750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6" name="Straight Connector 755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1" name="Group 594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0" name="Rectangle 739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2" name="Freeform 741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4" name="Freeform 74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5" name="Freeform 74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46" name="Straight Connector 745"/>
              <p:cNvCxnSpPr>
                <a:cxnSpLocks noChangeShapeType="1"/>
                <a:endCxn id="74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7" name="Straight Connector 74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652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4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9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9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94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95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5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8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8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86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87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6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7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7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78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9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67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8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70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1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0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1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62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63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70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5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5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54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55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71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44299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1672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03164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1673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0032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1674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33364" cy="486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1675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06248" cy="486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1676" name="Picture 269" descr="cell_tower_radiation cop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3" name="Rectangle 682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5" name="Freeform 684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7" name="Freeform 68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8" name="Freeform 68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9" name="Straight Connector 688"/>
              <p:cNvCxnSpPr>
                <a:cxnSpLocks noChangeShapeType="1"/>
                <a:endCxn id="6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0" name="Straight Connector 68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8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Rectangle 673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6" name="Freeform 675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8" name="Freeform 67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9" name="Freeform 67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0" name="Straight Connector 679"/>
              <p:cNvCxnSpPr>
                <a:cxnSpLocks noChangeShapeType="1"/>
                <a:endCxn id="6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68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9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5" name="Rectangle 664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7" name="Freeform 666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9" name="Freeform 66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0" name="Freeform 66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1" name="Straight Connector 670"/>
              <p:cNvCxnSpPr>
                <a:cxnSpLocks noChangeShapeType="1"/>
                <a:endCxn id="66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67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0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6" name="Rectangle 655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8" name="Freeform 657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0" name="Freeform 65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1" name="Freeform 66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2" name="Straight Connector 661"/>
              <p:cNvCxnSpPr>
                <a:cxnSpLocks noChangeShapeType="1"/>
                <a:endCxn id="65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3" name="Straight Connector 66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1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7" name="Rectangle 646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9" name="Freeform 648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1" name="Freeform 65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2" name="Freeform 65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3" name="Straight Connector 652"/>
              <p:cNvCxnSpPr>
                <a:cxnSpLocks noChangeShapeType="1"/>
                <a:endCxn id="64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4" name="Straight Connector 65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2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8" name="Rectangle 637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0" name="Freeform 639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2" name="Freeform 64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3" name="Freeform 64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4" name="Straight Connector 643"/>
              <p:cNvCxnSpPr>
                <a:cxnSpLocks noChangeShapeType="1"/>
                <a:endCxn id="63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5" name="Straight Connector 64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3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9" name="Rectangle 628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1" name="Freeform 630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3" name="Freeform 6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4" name="Freeform 6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5" name="Straight Connector 634"/>
              <p:cNvCxnSpPr>
                <a:cxnSpLocks noChangeShapeType="1"/>
                <a:endCxn id="6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6" name="Straight Connector 6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1684" name="Picture 1005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132798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91138" name="Picture 1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68" y="970439"/>
            <a:ext cx="54465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9" name="Picture 3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082" y="1452563"/>
            <a:ext cx="908394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2810" y="114300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Tier-1 ISP: e.g., Sprint</a:t>
            </a:r>
          </a:p>
        </p:txBody>
      </p:sp>
      <p:sp>
        <p:nvSpPr>
          <p:cNvPr id="911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59F61281-BD87-4726-9D8E-43A655D3593A}" type="slidenum">
              <a:rPr lang="en-US" altLang="en-US" sz="1200">
                <a:latin typeface="Tahoma" pitchFamily="34" charset="0"/>
              </a:rPr>
              <a:pPr/>
              <a:t>60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485901" y="1725614"/>
            <a:ext cx="4185973" cy="3017837"/>
            <a:chOff x="1371600" y="1725614"/>
            <a:chExt cx="3863976" cy="3017838"/>
          </a:xfrm>
        </p:grpSpPr>
        <p:grpSp>
          <p:nvGrpSpPr>
            <p:cNvPr id="91143" name="Group 187"/>
            <p:cNvGrpSpPr>
              <a:grpSpLocks/>
            </p:cNvGrpSpPr>
            <p:nvPr/>
          </p:nvGrpSpPr>
          <p:grpSpPr bwMode="auto">
            <a:xfrm>
              <a:off x="1371600" y="1725614"/>
              <a:ext cx="3863976" cy="3017838"/>
              <a:chOff x="864" y="1087"/>
              <a:chExt cx="2434" cy="1901"/>
            </a:xfrm>
          </p:grpSpPr>
          <p:sp>
            <p:nvSpPr>
              <p:cNvPr id="91194" name="Rectangle 202"/>
              <p:cNvSpPr>
                <a:spLocks noChangeArrowheads="1"/>
              </p:cNvSpPr>
              <p:nvPr/>
            </p:nvSpPr>
            <p:spPr bwMode="auto">
              <a:xfrm>
                <a:off x="1307" y="1103"/>
                <a:ext cx="1560" cy="188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91195" name="Line 205"/>
              <p:cNvSpPr>
                <a:spLocks noChangeShapeType="1"/>
              </p:cNvSpPr>
              <p:nvPr/>
            </p:nvSpPr>
            <p:spPr bwMode="auto">
              <a:xfrm flipH="1">
                <a:off x="1408" y="1945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Line 206"/>
              <p:cNvSpPr>
                <a:spLocks noChangeShapeType="1"/>
              </p:cNvSpPr>
              <p:nvPr/>
            </p:nvSpPr>
            <p:spPr bwMode="auto">
              <a:xfrm flipH="1">
                <a:off x="1408" y="2028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Text Box 207"/>
              <p:cNvSpPr txBox="1">
                <a:spLocks noChangeArrowheads="1"/>
              </p:cNvSpPr>
              <p:nvPr/>
            </p:nvSpPr>
            <p:spPr bwMode="auto">
              <a:xfrm flipH="1">
                <a:off x="1336" y="1789"/>
                <a:ext cx="229" cy="2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198" name="Group 208"/>
              <p:cNvGrpSpPr>
                <a:grpSpLocks/>
              </p:cNvGrpSpPr>
              <p:nvPr/>
            </p:nvGrpSpPr>
            <p:grpSpPr bwMode="auto">
              <a:xfrm flipH="1">
                <a:off x="1617" y="2063"/>
                <a:ext cx="775" cy="284"/>
                <a:chOff x="2927" y="2500"/>
                <a:chExt cx="949" cy="332"/>
              </a:xfrm>
            </p:grpSpPr>
            <p:sp>
              <p:nvSpPr>
                <p:cNvPr id="91227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8" name="Line 210"/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9" name="Line 211"/>
                <p:cNvSpPr>
                  <a:spLocks noChangeShapeType="1"/>
                </p:cNvSpPr>
                <p:nvPr/>
              </p:nvSpPr>
              <p:spPr bwMode="auto">
                <a:xfrm>
                  <a:off x="3315" y="2500"/>
                  <a:ext cx="561" cy="3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99" name="Line 212"/>
              <p:cNvSpPr>
                <a:spLocks noChangeShapeType="1"/>
              </p:cNvSpPr>
              <p:nvPr/>
            </p:nvSpPr>
            <p:spPr bwMode="auto">
              <a:xfrm flipH="1" flipV="1">
                <a:off x="1819" y="1533"/>
                <a:ext cx="0" cy="3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Line 213"/>
              <p:cNvSpPr>
                <a:spLocks noChangeShapeType="1"/>
              </p:cNvSpPr>
              <p:nvPr/>
            </p:nvSpPr>
            <p:spPr bwMode="auto">
              <a:xfrm flipH="1">
                <a:off x="1587" y="2081"/>
                <a:ext cx="193" cy="2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Line 214"/>
              <p:cNvSpPr>
                <a:spLocks noChangeShapeType="1"/>
              </p:cNvSpPr>
              <p:nvPr/>
            </p:nvSpPr>
            <p:spPr bwMode="auto">
              <a:xfrm>
                <a:off x="1818" y="2068"/>
                <a:ext cx="164" cy="2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Line 215"/>
              <p:cNvSpPr>
                <a:spLocks noChangeShapeType="1"/>
              </p:cNvSpPr>
              <p:nvPr/>
            </p:nvSpPr>
            <p:spPr bwMode="auto">
              <a:xfrm>
                <a:off x="1904" y="2068"/>
                <a:ext cx="459" cy="2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Text Box 272"/>
              <p:cNvSpPr txBox="1">
                <a:spLocks noChangeArrowheads="1"/>
              </p:cNvSpPr>
              <p:nvPr/>
            </p:nvSpPr>
            <p:spPr bwMode="auto">
              <a:xfrm>
                <a:off x="1583" y="2691"/>
                <a:ext cx="1065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to/from customers</a:t>
                </a:r>
              </a:p>
            </p:txBody>
          </p:sp>
          <p:sp>
            <p:nvSpPr>
              <p:cNvPr id="91204" name="Text Box 273"/>
              <p:cNvSpPr txBox="1">
                <a:spLocks noChangeArrowheads="1"/>
              </p:cNvSpPr>
              <p:nvPr/>
            </p:nvSpPr>
            <p:spPr bwMode="auto">
              <a:xfrm>
                <a:off x="2262" y="1699"/>
                <a:ext cx="504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peering</a:t>
                </a:r>
              </a:p>
            </p:txBody>
          </p:sp>
          <p:sp>
            <p:nvSpPr>
              <p:cNvPr id="91205" name="Text Box 274"/>
              <p:cNvSpPr txBox="1">
                <a:spLocks noChangeArrowheads="1"/>
              </p:cNvSpPr>
              <p:nvPr/>
            </p:nvSpPr>
            <p:spPr bwMode="auto">
              <a:xfrm>
                <a:off x="1636" y="1367"/>
                <a:ext cx="1064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 to/from backbone</a:t>
                </a:r>
              </a:p>
            </p:txBody>
          </p:sp>
          <p:sp>
            <p:nvSpPr>
              <p:cNvPr id="91206" name="Rectangle 275"/>
              <p:cNvSpPr>
                <a:spLocks noChangeArrowheads="1"/>
              </p:cNvSpPr>
              <p:nvPr/>
            </p:nvSpPr>
            <p:spPr bwMode="auto">
              <a:xfrm>
                <a:off x="1355" y="1139"/>
                <a:ext cx="1447" cy="1774"/>
              </a:xfrm>
              <a:prstGeom prst="rect">
                <a:avLst/>
              </a:prstGeom>
              <a:noFill/>
              <a:ln w="95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91207" name="Line 290"/>
              <p:cNvSpPr>
                <a:spLocks noChangeShapeType="1"/>
              </p:cNvSpPr>
              <p:nvPr/>
            </p:nvSpPr>
            <p:spPr bwMode="auto">
              <a:xfrm flipH="1" flipV="1">
                <a:off x="2226" y="1559"/>
                <a:ext cx="0" cy="35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Line 292"/>
              <p:cNvSpPr>
                <a:spLocks noChangeShapeType="1"/>
              </p:cNvSpPr>
              <p:nvPr/>
            </p:nvSpPr>
            <p:spPr bwMode="auto">
              <a:xfrm>
                <a:off x="2360" y="1948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Line 293"/>
              <p:cNvSpPr>
                <a:spLocks noChangeShapeType="1"/>
              </p:cNvSpPr>
              <p:nvPr/>
            </p:nvSpPr>
            <p:spPr bwMode="auto">
              <a:xfrm>
                <a:off x="2360" y="2030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Text Box 294"/>
              <p:cNvSpPr txBox="1">
                <a:spLocks noChangeArrowheads="1"/>
              </p:cNvSpPr>
              <p:nvPr/>
            </p:nvSpPr>
            <p:spPr bwMode="auto">
              <a:xfrm>
                <a:off x="2410" y="1790"/>
                <a:ext cx="29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211" name="Group 296"/>
              <p:cNvGrpSpPr>
                <a:grpSpLocks/>
              </p:cNvGrpSpPr>
              <p:nvPr/>
            </p:nvGrpSpPr>
            <p:grpSpPr bwMode="auto">
              <a:xfrm>
                <a:off x="2376" y="2519"/>
                <a:ext cx="83" cy="167"/>
                <a:chOff x="4467" y="2745"/>
                <a:chExt cx="96" cy="345"/>
              </a:xfrm>
            </p:grpSpPr>
            <p:sp>
              <p:nvSpPr>
                <p:cNvPr id="91225" name="Line 29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6" name="Line 29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2" name="Text Box 299"/>
              <p:cNvSpPr txBox="1">
                <a:spLocks noChangeArrowheads="1"/>
              </p:cNvSpPr>
              <p:nvPr/>
            </p:nvSpPr>
            <p:spPr bwMode="auto">
              <a:xfrm rot="16200000" flipH="1">
                <a:off x="2242" y="2506"/>
                <a:ext cx="238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213" name="Group 301"/>
              <p:cNvGrpSpPr>
                <a:grpSpLocks/>
              </p:cNvGrpSpPr>
              <p:nvPr/>
            </p:nvGrpSpPr>
            <p:grpSpPr bwMode="auto">
              <a:xfrm>
                <a:off x="1977" y="2528"/>
                <a:ext cx="84" cy="167"/>
                <a:chOff x="4467" y="2745"/>
                <a:chExt cx="96" cy="345"/>
              </a:xfrm>
            </p:grpSpPr>
            <p:sp>
              <p:nvSpPr>
                <p:cNvPr id="91223" name="Line 302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4" name="Line 303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4" name="Text Box 304"/>
              <p:cNvSpPr txBox="1">
                <a:spLocks noChangeArrowheads="1"/>
              </p:cNvSpPr>
              <p:nvPr/>
            </p:nvSpPr>
            <p:spPr bwMode="auto">
              <a:xfrm rot="16200000" flipH="1">
                <a:off x="1837" y="2501"/>
                <a:ext cx="239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215" name="Group 306"/>
              <p:cNvGrpSpPr>
                <a:grpSpLocks/>
              </p:cNvGrpSpPr>
              <p:nvPr/>
            </p:nvGrpSpPr>
            <p:grpSpPr bwMode="auto">
              <a:xfrm>
                <a:off x="1545" y="2526"/>
                <a:ext cx="92" cy="167"/>
                <a:chOff x="4467" y="2745"/>
                <a:chExt cx="96" cy="345"/>
              </a:xfrm>
            </p:grpSpPr>
            <p:sp>
              <p:nvSpPr>
                <p:cNvPr id="91221" name="Line 30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2" name="Line 30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6" name="Text Box 309"/>
              <p:cNvSpPr txBox="1">
                <a:spLocks noChangeArrowheads="1"/>
              </p:cNvSpPr>
              <p:nvPr/>
            </p:nvSpPr>
            <p:spPr bwMode="auto">
              <a:xfrm rot="16200000" flipH="1">
                <a:off x="1407" y="2502"/>
                <a:ext cx="239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sp>
            <p:nvSpPr>
              <p:cNvPr id="91217" name="Text Box 310"/>
              <p:cNvSpPr txBox="1">
                <a:spLocks noChangeArrowheads="1"/>
              </p:cNvSpPr>
              <p:nvPr/>
            </p:nvSpPr>
            <p:spPr bwMode="auto">
              <a:xfrm>
                <a:off x="1437" y="1179"/>
                <a:ext cx="1195" cy="19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eaLnBrk="1" hangingPunct="1"/>
                <a:r>
                  <a:rPr lang="en-US" altLang="en-US" sz="1400" dirty="0">
                    <a:solidFill>
                      <a:srgbClr val="FF0000"/>
                    </a:solidFill>
                  </a:rPr>
                  <a:t>POP: point-of-presence</a:t>
                </a:r>
              </a:p>
            </p:txBody>
          </p:sp>
          <p:sp>
            <p:nvSpPr>
              <p:cNvPr id="91218" name="Line 148"/>
              <p:cNvSpPr>
                <a:spLocks noChangeShapeType="1"/>
              </p:cNvSpPr>
              <p:nvPr/>
            </p:nvSpPr>
            <p:spPr bwMode="auto">
              <a:xfrm>
                <a:off x="3192" y="1948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Line 184"/>
              <p:cNvSpPr>
                <a:spLocks noChangeShapeType="1"/>
              </p:cNvSpPr>
              <p:nvPr/>
            </p:nvSpPr>
            <p:spPr bwMode="auto">
              <a:xfrm>
                <a:off x="3298" y="2402"/>
                <a:ext cx="0" cy="9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6"/>
              <p:cNvSpPr>
                <a:spLocks/>
              </p:cNvSpPr>
              <p:nvPr/>
            </p:nvSpPr>
            <p:spPr bwMode="auto">
              <a:xfrm>
                <a:off x="864" y="1087"/>
                <a:ext cx="475" cy="1879"/>
              </a:xfrm>
              <a:custGeom>
                <a:avLst/>
                <a:gdLst>
                  <a:gd name="T0" fmla="*/ 0 w 475"/>
                  <a:gd name="T1" fmla="*/ 1224 h 1879"/>
                  <a:gd name="T2" fmla="*/ 475 w 475"/>
                  <a:gd name="T3" fmla="*/ 0 h 1879"/>
                  <a:gd name="T4" fmla="*/ 468 w 475"/>
                  <a:gd name="T5" fmla="*/ 1879 h 1879"/>
                  <a:gd name="T6" fmla="*/ 0 w 475"/>
                  <a:gd name="T7" fmla="*/ 1224 h 18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5"/>
                  <a:gd name="T13" fmla="*/ 0 h 1879"/>
                  <a:gd name="T14" fmla="*/ 475 w 475"/>
                  <a:gd name="T15" fmla="*/ 1879 h 18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5" h="1879">
                    <a:moveTo>
                      <a:pt x="0" y="1224"/>
                    </a:moveTo>
                    <a:lnTo>
                      <a:pt x="475" y="0"/>
                    </a:lnTo>
                    <a:lnTo>
                      <a:pt x="468" y="1879"/>
                    </a:lnTo>
                    <a:lnTo>
                      <a:pt x="0" y="1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4" name="Group 347"/>
            <p:cNvGrpSpPr>
              <a:grpSpLocks/>
            </p:cNvGrpSpPr>
            <p:nvPr/>
          </p:nvGrpSpPr>
          <p:grpSpPr bwMode="auto">
            <a:xfrm>
              <a:off x="3570624" y="3685767"/>
              <a:ext cx="544387" cy="333770"/>
              <a:chOff x="1871277" y="1576300"/>
              <a:chExt cx="1128371" cy="437860"/>
            </a:xfrm>
          </p:grpSpPr>
          <p:sp>
            <p:nvSpPr>
              <p:cNvPr id="88" name="Oval 8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9" name="Rectangle 88"/>
              <p:cNvSpPr/>
              <p:nvPr/>
            </p:nvSpPr>
            <p:spPr bwMode="auto">
              <a:xfrm>
                <a:off x="1870583" y="173927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" name="Oval 8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" name="Freeform 90"/>
              <p:cNvSpPr/>
              <p:nvPr/>
            </p:nvSpPr>
            <p:spPr bwMode="auto">
              <a:xfrm>
                <a:off x="2160144" y="167472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" name="Straight Connector 94"/>
              <p:cNvCxnSpPr>
                <a:cxnSpLocks noChangeShapeType="1"/>
                <a:endCxn id="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" name="Straight Connector 9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5" name="Group 347"/>
            <p:cNvGrpSpPr>
              <a:grpSpLocks/>
            </p:cNvGrpSpPr>
            <p:nvPr/>
          </p:nvGrpSpPr>
          <p:grpSpPr bwMode="auto">
            <a:xfrm>
              <a:off x="2915191" y="3680361"/>
              <a:ext cx="544387" cy="333770"/>
              <a:chOff x="1871277" y="1576300"/>
              <a:chExt cx="1128371" cy="437860"/>
            </a:xfrm>
          </p:grpSpPr>
          <p:sp>
            <p:nvSpPr>
              <p:cNvPr id="98" name="Oval 9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 bwMode="auto">
              <a:xfrm>
                <a:off x="1870156" y="1740124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Freeform 100"/>
              <p:cNvSpPr/>
              <p:nvPr/>
            </p:nvSpPr>
            <p:spPr bwMode="auto">
              <a:xfrm>
                <a:off x="2159717" y="1673481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5" name="Straight Connector 104"/>
              <p:cNvCxnSpPr>
                <a:cxnSpLocks noChangeShapeType="1"/>
                <a:endCxn id="1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6" name="Straight Connector 1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6" name="Group 347"/>
            <p:cNvGrpSpPr>
              <a:grpSpLocks/>
            </p:cNvGrpSpPr>
            <p:nvPr/>
          </p:nvGrpSpPr>
          <p:grpSpPr bwMode="auto">
            <a:xfrm>
              <a:off x="2256002" y="3682470"/>
              <a:ext cx="544387" cy="333770"/>
              <a:chOff x="1871277" y="1576300"/>
              <a:chExt cx="1128371" cy="437860"/>
            </a:xfrm>
          </p:grpSpPr>
          <p:sp>
            <p:nvSpPr>
              <p:cNvPr id="108" name="Oval 10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 bwMode="auto">
              <a:xfrm>
                <a:off x="1870937" y="173943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60498" y="167488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/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7" name="Group 347"/>
            <p:cNvGrpSpPr>
              <a:grpSpLocks/>
            </p:cNvGrpSpPr>
            <p:nvPr/>
          </p:nvGrpSpPr>
          <p:grpSpPr bwMode="auto">
            <a:xfrm>
              <a:off x="2630086" y="2989478"/>
              <a:ext cx="544387" cy="333770"/>
              <a:chOff x="1871277" y="1576300"/>
              <a:chExt cx="1128371" cy="437860"/>
            </a:xfrm>
          </p:grpSpPr>
          <p:sp>
            <p:nvSpPr>
              <p:cNvPr id="118" name="Oval 11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 bwMode="auto">
              <a:xfrm>
                <a:off x="1872110" y="1738461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" name="Oval 1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2161672" y="1673900"/>
                <a:ext cx="546218" cy="16035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5" name="Straight Connector 124"/>
              <p:cNvCxnSpPr>
                <a:cxnSpLocks noChangeShapeType="1"/>
                <a:endCxn id="1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" name="Straight Connector 1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8" name="Group 347"/>
            <p:cNvGrpSpPr>
              <a:grpSpLocks/>
            </p:cNvGrpSpPr>
            <p:nvPr/>
          </p:nvGrpSpPr>
          <p:grpSpPr bwMode="auto">
            <a:xfrm>
              <a:off x="3244642" y="2991587"/>
              <a:ext cx="544387" cy="333770"/>
              <a:chOff x="1871277" y="1576300"/>
              <a:chExt cx="1128371" cy="437860"/>
            </a:xfrm>
          </p:grpSpPr>
          <p:sp>
            <p:nvSpPr>
              <p:cNvPr id="128" name="Oval 12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Rectangle 128"/>
              <p:cNvSpPr/>
              <p:nvPr/>
            </p:nvSpPr>
            <p:spPr bwMode="auto">
              <a:xfrm>
                <a:off x="1871708" y="1739859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Oval 1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2161269" y="1673216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" name="Freeform 1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" name="Straight Connector 134"/>
              <p:cNvCxnSpPr>
                <a:cxnSpLocks noChangeShapeType="1"/>
                <a:endCxn id="1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" name="Straight Connector 1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  <p:extLst>
      <p:ext uri="{BB962C8B-B14F-4D97-AF65-F5344CB8AC3E}">
        <p14:creationId xmlns:p14="http://schemas.microsoft.com/office/powerpoint/2010/main" val="2822732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54692" y="274638"/>
            <a:ext cx="8124296" cy="1143000"/>
          </a:xfrm>
        </p:spPr>
        <p:txBody>
          <a:bodyPr/>
          <a:lstStyle/>
          <a:p>
            <a:pPr>
              <a:defRPr/>
            </a:pPr>
            <a:r>
              <a:rPr lang="en-GB" dirty="0"/>
              <a:t>Network Classification by role</a:t>
            </a:r>
          </a:p>
        </p:txBody>
      </p:sp>
      <p:sp>
        <p:nvSpPr>
          <p:cNvPr id="51203" name="Content Placeholder 2"/>
          <p:cNvSpPr>
            <a:spLocks noGrp="1"/>
          </p:cNvSpPr>
          <p:nvPr>
            <p:ph sz="half" idx="1"/>
          </p:nvPr>
        </p:nvSpPr>
        <p:spPr>
          <a:xfrm>
            <a:off x="1554692" y="1524001"/>
            <a:ext cx="3962400" cy="4664075"/>
          </a:xfrm>
        </p:spPr>
        <p:txBody>
          <a:bodyPr/>
          <a:lstStyle/>
          <a:p>
            <a:r>
              <a:rPr lang="en-GB" altLang="en-US" dirty="0"/>
              <a:t>Peer-to-peer</a:t>
            </a:r>
          </a:p>
        </p:txBody>
      </p:sp>
      <p:sp>
        <p:nvSpPr>
          <p:cNvPr id="51204" name="Content Placeholder 3"/>
          <p:cNvSpPr>
            <a:spLocks noGrp="1"/>
          </p:cNvSpPr>
          <p:nvPr>
            <p:ph sz="half" idx="2"/>
          </p:nvPr>
        </p:nvSpPr>
        <p:spPr>
          <a:xfrm>
            <a:off x="5716588" y="1524001"/>
            <a:ext cx="3962400" cy="4664075"/>
          </a:xfrm>
        </p:spPr>
        <p:txBody>
          <a:bodyPr/>
          <a:lstStyle/>
          <a:p>
            <a:r>
              <a:rPr lang="en-GB" altLang="en-US" dirty="0"/>
              <a:t>Client – Server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568803B3-AB8D-4EE4-9D73-F73922ED2CBC}" type="slidenum">
              <a:rPr lang="en-US" altLang="en-US" smtClean="0"/>
              <a:pPr>
                <a:defRPr/>
              </a:pPr>
              <a:t>61</a:t>
            </a:fld>
            <a:endParaRPr lang="en-US" altLang="en-US"/>
          </a:p>
        </p:txBody>
      </p:sp>
      <p:pic>
        <p:nvPicPr>
          <p:cNvPr id="51206" name="Picture 4" descr="Client–server model - Wikipedi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7092" y="3114676"/>
            <a:ext cx="3872971" cy="214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7" name="Picture 9" descr="Peer-To-Peer Network ~ INLIGHTING FAI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7317" y="2949576"/>
            <a:ext cx="2892690" cy="2474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21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688" y="1097916"/>
            <a:ext cx="54465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864391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>
              <a:defRPr/>
            </a:pPr>
            <a:r>
              <a:rPr lang="en-US" altLang="en-US" sz="3200" dirty="0">
                <a:solidFill>
                  <a:schemeClr val="tx2">
                    <a:satMod val="130000"/>
                  </a:schemeClr>
                </a:solidFill>
              </a:rPr>
              <a:t>Network classification by transmission technology</a:t>
            </a:r>
            <a:endParaRPr lang="en-GB" sz="3200" dirty="0"/>
          </a:p>
        </p:txBody>
      </p:sp>
      <p:sp>
        <p:nvSpPr>
          <p:cNvPr id="52227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altLang="en-US"/>
              <a:t>Point –to – point</a:t>
            </a:r>
          </a:p>
          <a:p>
            <a:r>
              <a:rPr lang="en-GB" altLang="en-US"/>
              <a:t>Broadcast</a:t>
            </a:r>
          </a:p>
          <a:p>
            <a:r>
              <a:rPr lang="en-GB" altLang="en-US"/>
              <a:t>Multicast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/>
              <a:t>1-</a:t>
            </a:r>
            <a:fld id="{9A46BFF1-1DF5-4F78-8C1E-182376A6478A}" type="slidenum">
              <a:rPr lang="en-US" altLang="en-US" smtClean="0"/>
              <a:pPr>
                <a:defRPr/>
              </a:pPr>
              <a:t>62</a:t>
            </a:fld>
            <a:endParaRPr lang="en-US" altLang="en-US"/>
          </a:p>
        </p:txBody>
      </p:sp>
      <p:pic>
        <p:nvPicPr>
          <p:cNvPr id="52229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6039" y="3048001"/>
            <a:ext cx="2715551" cy="333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0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5915" y="3786188"/>
            <a:ext cx="624285" cy="2163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1" name="Picture 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5255" y="3108325"/>
            <a:ext cx="2624402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21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68" y="970439"/>
            <a:ext cx="54465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" name="Ink 2"/>
              <p14:cNvContentPartPr/>
              <p14:nvPr/>
            </p14:nvContentPartPr>
            <p14:xfrm>
              <a:off x="2013120" y="2432160"/>
              <a:ext cx="3213360" cy="2978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003760" y="2422800"/>
                <a:ext cx="3232080" cy="299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790418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6" name="Rectangle 2"/>
          <p:cNvSpPr>
            <a:spLocks noGrp="1" noChangeArrowheads="1"/>
          </p:cNvSpPr>
          <p:nvPr>
            <p:ph type="title"/>
          </p:nvPr>
        </p:nvSpPr>
        <p:spPr>
          <a:xfrm>
            <a:off x="705221" y="272415"/>
            <a:ext cx="9200779" cy="992188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en-US" altLang="en-US" sz="3200" dirty="0">
                <a:solidFill>
                  <a:schemeClr val="tx2">
                    <a:satMod val="130000"/>
                  </a:schemeClr>
                </a:solidFill>
              </a:rPr>
              <a:t>Network classification by switching technology</a:t>
            </a:r>
          </a:p>
        </p:txBody>
      </p:sp>
      <p:sp>
        <p:nvSpPr>
          <p:cNvPr id="53251" name="Slide Number Placeholder 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1400">
                <a:latin typeface="Arial" pitchFamily="34" charset="0"/>
              </a:rPr>
              <a:t>1-</a:t>
            </a:r>
            <a:fld id="{4DE46345-C197-4139-AC23-63EF35E4DC3B}" type="slidenum">
              <a:rPr lang="en-US" altLang="en-US" sz="1400" smtClean="0">
                <a:latin typeface="Arial" pitchFamily="34" charset="0"/>
              </a:rPr>
              <a:pPr/>
              <a:t>63</a:t>
            </a:fld>
            <a:endParaRPr lang="en-US" altLang="en-US" sz="1400">
              <a:latin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49830" y="1949451"/>
            <a:ext cx="8736541" cy="3306762"/>
            <a:chOff x="749830" y="1190626"/>
            <a:chExt cx="8736541" cy="3306762"/>
          </a:xfrm>
        </p:grpSpPr>
        <p:sp>
          <p:nvSpPr>
            <p:cNvPr id="53252" name="Rectangle 4"/>
            <p:cNvSpPr>
              <a:spLocks noChangeArrowheads="1"/>
            </p:cNvSpPr>
            <p:nvPr/>
          </p:nvSpPr>
          <p:spPr bwMode="auto">
            <a:xfrm>
              <a:off x="3504936" y="1190626"/>
              <a:ext cx="2557331" cy="7588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ts val="600"/>
                </a:spcBef>
                <a:buClr>
                  <a:schemeClr val="accent1"/>
                </a:buClr>
                <a:buSzPct val="80000"/>
                <a:buFont typeface="Wingdings 2"/>
                <a:buChar char=""/>
                <a:defRPr sz="32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1pPr>
              <a:lvl2pPr marL="742950" indent="-285750">
                <a:spcBef>
                  <a:spcPts val="550"/>
                </a:spcBef>
                <a:buClr>
                  <a:schemeClr val="accent1"/>
                </a:buClr>
                <a:buFont typeface="Verdana" pitchFamily="34" charset="0"/>
                <a:buChar char="◦"/>
                <a:defRPr sz="28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 2"/>
                <a:buChar char=""/>
                <a:defRPr sz="24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C32D2E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84AA33"/>
                </a:buClr>
                <a:buFont typeface="Wingdings 2"/>
                <a:buChar char=""/>
                <a:defRPr sz="2000">
                  <a:solidFill>
                    <a:schemeClr val="tx1"/>
                  </a:solidFill>
                  <a:latin typeface="Calibri" pitchFamily="34" charset="0"/>
                  <a:cs typeface="Calibri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>
                  <a:solidFill>
                    <a:srgbClr val="FED46C"/>
                  </a:solidFill>
                  <a:latin typeface="Arial" pitchFamily="34" charset="0"/>
                </a:rPr>
                <a:t>Computer networks</a:t>
              </a:r>
            </a:p>
          </p:txBody>
        </p:sp>
        <p:grpSp>
          <p:nvGrpSpPr>
            <p:cNvPr id="53253" name="Group 30"/>
            <p:cNvGrpSpPr>
              <a:grpSpLocks/>
            </p:cNvGrpSpPr>
            <p:nvPr/>
          </p:nvGrpSpPr>
          <p:grpSpPr bwMode="auto">
            <a:xfrm>
              <a:off x="749830" y="2520950"/>
              <a:ext cx="3719910" cy="1957388"/>
              <a:chOff x="446" y="1472"/>
              <a:chExt cx="2163" cy="1233"/>
            </a:xfrm>
          </p:grpSpPr>
          <p:sp>
            <p:nvSpPr>
              <p:cNvPr id="53270" name="Rectangle 6"/>
              <p:cNvSpPr>
                <a:spLocks noChangeArrowheads="1"/>
              </p:cNvSpPr>
              <p:nvPr/>
            </p:nvSpPr>
            <p:spPr bwMode="auto">
              <a:xfrm>
                <a:off x="860" y="1472"/>
                <a:ext cx="1487" cy="478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dirty="0">
                    <a:solidFill>
                      <a:srgbClr val="FED46C"/>
                    </a:solidFill>
                    <a:latin typeface="Arial" pitchFamily="34" charset="0"/>
                  </a:rPr>
                  <a:t>Circuit switching</a:t>
                </a:r>
              </a:p>
            </p:txBody>
          </p:sp>
          <p:sp>
            <p:nvSpPr>
              <p:cNvPr id="40984" name="Rectangle 8"/>
              <p:cNvSpPr>
                <a:spLocks noChangeArrowheads="1"/>
              </p:cNvSpPr>
              <p:nvPr/>
            </p:nvSpPr>
            <p:spPr bwMode="auto">
              <a:xfrm>
                <a:off x="446" y="2290"/>
                <a:ext cx="803" cy="399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Gill Sans MT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Gill Sans MT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Gill Sans MT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r>
                  <a:rPr lang="en-US" altLang="en-US" sz="1800">
                    <a:solidFill>
                      <a:schemeClr val="accent2">
                        <a:lumMod val="60000"/>
                        <a:lumOff val="40000"/>
                      </a:schemeClr>
                    </a:solidFill>
                    <a:latin typeface="Arial" pitchFamily="34" charset="0"/>
                  </a:rPr>
                  <a:t>FDM</a:t>
                </a:r>
              </a:p>
            </p:txBody>
          </p:sp>
          <p:sp>
            <p:nvSpPr>
              <p:cNvPr id="40985" name="Rectangle 9"/>
              <p:cNvSpPr>
                <a:spLocks noChangeArrowheads="1"/>
              </p:cNvSpPr>
              <p:nvPr/>
            </p:nvSpPr>
            <p:spPr bwMode="auto">
              <a:xfrm>
                <a:off x="1806" y="2306"/>
                <a:ext cx="803" cy="399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Gill Sans MT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Gill Sans MT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Gill Sans MT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Gill Sans MT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r>
                  <a:rPr lang="en-US" altLang="en-US" sz="1800">
                    <a:solidFill>
                      <a:schemeClr val="accent2">
                        <a:lumMod val="60000"/>
                        <a:lumOff val="40000"/>
                      </a:schemeClr>
                    </a:solidFill>
                    <a:latin typeface="Arial" pitchFamily="34" charset="0"/>
                  </a:rPr>
                  <a:t>TDM</a:t>
                </a:r>
              </a:p>
            </p:txBody>
          </p:sp>
          <p:grpSp>
            <p:nvGrpSpPr>
              <p:cNvPr id="53273" name="Group 17"/>
              <p:cNvGrpSpPr>
                <a:grpSpLocks/>
              </p:cNvGrpSpPr>
              <p:nvPr/>
            </p:nvGrpSpPr>
            <p:grpSpPr bwMode="auto">
              <a:xfrm>
                <a:off x="1009" y="1954"/>
                <a:ext cx="1184" cy="361"/>
                <a:chOff x="1009" y="1954"/>
                <a:chExt cx="1184" cy="361"/>
              </a:xfrm>
            </p:grpSpPr>
            <p:grpSp>
              <p:nvGrpSpPr>
                <p:cNvPr id="53274" name="Group 15"/>
                <p:cNvGrpSpPr>
                  <a:grpSpLocks/>
                </p:cNvGrpSpPr>
                <p:nvPr/>
              </p:nvGrpSpPr>
              <p:grpSpPr bwMode="auto">
                <a:xfrm>
                  <a:off x="1009" y="2114"/>
                  <a:ext cx="1184" cy="201"/>
                  <a:chOff x="1009" y="2114"/>
                  <a:chExt cx="1184" cy="201"/>
                </a:xfrm>
              </p:grpSpPr>
              <p:sp>
                <p:nvSpPr>
                  <p:cNvPr id="40989" name="Line 12"/>
                  <p:cNvSpPr>
                    <a:spLocks noChangeShapeType="1"/>
                  </p:cNvSpPr>
                  <p:nvPr/>
                </p:nvSpPr>
                <p:spPr bwMode="auto">
                  <a:xfrm>
                    <a:off x="1009" y="2118"/>
                    <a:ext cx="1179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GB" sz="1800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</a:endParaRPr>
                  </a:p>
                </p:txBody>
              </p:sp>
              <p:sp>
                <p:nvSpPr>
                  <p:cNvPr id="40990" name="Line 13"/>
                  <p:cNvSpPr>
                    <a:spLocks noChangeShapeType="1"/>
                  </p:cNvSpPr>
                  <p:nvPr/>
                </p:nvSpPr>
                <p:spPr bwMode="auto">
                  <a:xfrm>
                    <a:off x="2193" y="2129"/>
                    <a:ext cx="0" cy="18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GB" sz="1800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</a:endParaRPr>
                  </a:p>
                </p:txBody>
              </p:sp>
              <p:sp>
                <p:nvSpPr>
                  <p:cNvPr id="40991" name="Line 14"/>
                  <p:cNvSpPr>
                    <a:spLocks noChangeShapeType="1"/>
                  </p:cNvSpPr>
                  <p:nvPr/>
                </p:nvSpPr>
                <p:spPr bwMode="auto">
                  <a:xfrm>
                    <a:off x="1010" y="2114"/>
                    <a:ext cx="0" cy="18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GB" sz="1800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40988" name="Line 16"/>
                <p:cNvSpPr>
                  <a:spLocks noChangeShapeType="1"/>
                </p:cNvSpPr>
                <p:nvPr/>
              </p:nvSpPr>
              <p:spPr bwMode="auto">
                <a:xfrm>
                  <a:off x="1588" y="1954"/>
                  <a:ext cx="0" cy="16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GB" sz="1800">
                    <a:solidFill>
                      <a:schemeClr val="accent2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53254" name="Group 31"/>
            <p:cNvGrpSpPr>
              <a:grpSpLocks/>
            </p:cNvGrpSpPr>
            <p:nvPr/>
          </p:nvGrpSpPr>
          <p:grpSpPr bwMode="auto">
            <a:xfrm>
              <a:off x="5499894" y="2516188"/>
              <a:ext cx="3986477" cy="1981200"/>
              <a:chOff x="3012" y="1468"/>
              <a:chExt cx="2318" cy="1248"/>
            </a:xfrm>
          </p:grpSpPr>
          <p:sp>
            <p:nvSpPr>
              <p:cNvPr id="53261" name="Rectangle 7"/>
              <p:cNvSpPr>
                <a:spLocks noChangeArrowheads="1"/>
              </p:cNvSpPr>
              <p:nvPr/>
            </p:nvSpPr>
            <p:spPr bwMode="auto">
              <a:xfrm>
                <a:off x="3383" y="1468"/>
                <a:ext cx="1487" cy="478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dirty="0">
                    <a:solidFill>
                      <a:srgbClr val="FED46C"/>
                    </a:solidFill>
                    <a:latin typeface="Arial" pitchFamily="34" charset="0"/>
                  </a:rPr>
                  <a:t>Packet switching</a:t>
                </a:r>
              </a:p>
            </p:txBody>
          </p:sp>
          <p:sp>
            <p:nvSpPr>
              <p:cNvPr id="53262" name="Rectangle 10"/>
              <p:cNvSpPr>
                <a:spLocks noChangeArrowheads="1"/>
              </p:cNvSpPr>
              <p:nvPr/>
            </p:nvSpPr>
            <p:spPr bwMode="auto">
              <a:xfrm>
                <a:off x="3012" y="2317"/>
                <a:ext cx="1005" cy="399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dirty="0">
                    <a:solidFill>
                      <a:srgbClr val="FED46C"/>
                    </a:solidFill>
                    <a:latin typeface="Arial" pitchFamily="34" charset="0"/>
                  </a:rPr>
                  <a:t>VC networks</a:t>
                </a:r>
              </a:p>
            </p:txBody>
          </p:sp>
          <p:sp>
            <p:nvSpPr>
              <p:cNvPr id="53263" name="Rectangle 11"/>
              <p:cNvSpPr>
                <a:spLocks noChangeArrowheads="1"/>
              </p:cNvSpPr>
              <p:nvPr/>
            </p:nvSpPr>
            <p:spPr bwMode="auto">
              <a:xfrm>
                <a:off x="4325" y="2312"/>
                <a:ext cx="1005" cy="399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600"/>
                  </a:spcBef>
                  <a:buClr>
                    <a:schemeClr val="accent1"/>
                  </a:buClr>
                  <a:buSzPct val="80000"/>
                  <a:buFont typeface="Wingdings 2"/>
                  <a:buChar char=""/>
                  <a:defRPr sz="32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1pPr>
                <a:lvl2pPr marL="742950" indent="-285750">
                  <a:spcBef>
                    <a:spcPts val="550"/>
                  </a:spcBef>
                  <a:buClr>
                    <a:schemeClr val="accent1"/>
                  </a:buClr>
                  <a:buFont typeface="Verdana" pitchFamily="34" charset="0"/>
                  <a:buChar char="◦"/>
                  <a:defRPr sz="28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 2"/>
                  <a:buChar char=""/>
                  <a:defRPr sz="24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C32D2E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84AA33"/>
                  </a:buClr>
                  <a:buFont typeface="Wingdings 2"/>
                  <a:buChar char=""/>
                  <a:defRPr sz="2000">
                    <a:solidFill>
                      <a:schemeClr val="tx1"/>
                    </a:solidFill>
                    <a:latin typeface="Calibri" pitchFamily="34" charset="0"/>
                    <a:cs typeface="Calibri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dirty="0">
                    <a:solidFill>
                      <a:srgbClr val="FED46C"/>
                    </a:solidFill>
                    <a:latin typeface="Arial" pitchFamily="34" charset="0"/>
                  </a:rPr>
                  <a:t>Datagram 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dirty="0">
                    <a:solidFill>
                      <a:srgbClr val="FED46C"/>
                    </a:solidFill>
                    <a:latin typeface="Arial" pitchFamily="34" charset="0"/>
                  </a:rPr>
                  <a:t>networks</a:t>
                </a:r>
              </a:p>
            </p:txBody>
          </p:sp>
          <p:grpSp>
            <p:nvGrpSpPr>
              <p:cNvPr id="53264" name="Group 18"/>
              <p:cNvGrpSpPr>
                <a:grpSpLocks/>
              </p:cNvGrpSpPr>
              <p:nvPr/>
            </p:nvGrpSpPr>
            <p:grpSpPr bwMode="auto">
              <a:xfrm>
                <a:off x="3574" y="1955"/>
                <a:ext cx="1184" cy="361"/>
                <a:chOff x="1009" y="1954"/>
                <a:chExt cx="1184" cy="361"/>
              </a:xfrm>
            </p:grpSpPr>
            <p:grpSp>
              <p:nvGrpSpPr>
                <p:cNvPr id="53265" name="Group 19"/>
                <p:cNvGrpSpPr>
                  <a:grpSpLocks/>
                </p:cNvGrpSpPr>
                <p:nvPr/>
              </p:nvGrpSpPr>
              <p:grpSpPr bwMode="auto">
                <a:xfrm>
                  <a:off x="1009" y="2114"/>
                  <a:ext cx="1184" cy="201"/>
                  <a:chOff x="1009" y="2114"/>
                  <a:chExt cx="1184" cy="201"/>
                </a:xfrm>
              </p:grpSpPr>
              <p:sp>
                <p:nvSpPr>
                  <p:cNvPr id="40980" name="Line 20"/>
                  <p:cNvSpPr>
                    <a:spLocks noChangeShapeType="1"/>
                  </p:cNvSpPr>
                  <p:nvPr/>
                </p:nvSpPr>
                <p:spPr bwMode="auto">
                  <a:xfrm>
                    <a:off x="1009" y="2118"/>
                    <a:ext cx="1179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GB" sz="1800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</a:endParaRPr>
                  </a:p>
                </p:txBody>
              </p:sp>
              <p:sp>
                <p:nvSpPr>
                  <p:cNvPr id="40981" name="Line 21"/>
                  <p:cNvSpPr>
                    <a:spLocks noChangeShapeType="1"/>
                  </p:cNvSpPr>
                  <p:nvPr/>
                </p:nvSpPr>
                <p:spPr bwMode="auto">
                  <a:xfrm>
                    <a:off x="2193" y="2129"/>
                    <a:ext cx="0" cy="18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GB" sz="1800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</a:endParaRPr>
                  </a:p>
                </p:txBody>
              </p:sp>
              <p:sp>
                <p:nvSpPr>
                  <p:cNvPr id="40982" name="Line 22"/>
                  <p:cNvSpPr>
                    <a:spLocks noChangeShapeType="1"/>
                  </p:cNvSpPr>
                  <p:nvPr/>
                </p:nvSpPr>
                <p:spPr bwMode="auto">
                  <a:xfrm>
                    <a:off x="1010" y="2114"/>
                    <a:ext cx="0" cy="18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GB" sz="1800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40979" name="Line 23"/>
                <p:cNvSpPr>
                  <a:spLocks noChangeShapeType="1"/>
                </p:cNvSpPr>
                <p:nvPr/>
              </p:nvSpPr>
              <p:spPr bwMode="auto">
                <a:xfrm>
                  <a:off x="1588" y="1954"/>
                  <a:ext cx="0" cy="16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GB" sz="1800">
                    <a:solidFill>
                      <a:schemeClr val="accent2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53255" name="Group 24"/>
            <p:cNvGrpSpPr>
              <a:grpSpLocks/>
            </p:cNvGrpSpPr>
            <p:nvPr/>
          </p:nvGrpSpPr>
          <p:grpSpPr bwMode="auto">
            <a:xfrm>
              <a:off x="2804981" y="1947864"/>
              <a:ext cx="4134379" cy="573087"/>
              <a:chOff x="1009" y="1954"/>
              <a:chExt cx="1184" cy="361"/>
            </a:xfrm>
          </p:grpSpPr>
          <p:grpSp>
            <p:nvGrpSpPr>
              <p:cNvPr id="53256" name="Group 25"/>
              <p:cNvGrpSpPr>
                <a:grpSpLocks/>
              </p:cNvGrpSpPr>
              <p:nvPr/>
            </p:nvGrpSpPr>
            <p:grpSpPr bwMode="auto">
              <a:xfrm>
                <a:off x="1009" y="2114"/>
                <a:ext cx="1184" cy="201"/>
                <a:chOff x="1009" y="2114"/>
                <a:chExt cx="1184" cy="201"/>
              </a:xfrm>
            </p:grpSpPr>
            <p:sp>
              <p:nvSpPr>
                <p:cNvPr id="53258" name="Line 26"/>
                <p:cNvSpPr>
                  <a:spLocks noChangeShapeType="1"/>
                </p:cNvSpPr>
                <p:nvPr/>
              </p:nvSpPr>
              <p:spPr bwMode="auto">
                <a:xfrm>
                  <a:off x="1009" y="2118"/>
                  <a:ext cx="117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259" name="Line 27"/>
                <p:cNvSpPr>
                  <a:spLocks noChangeShapeType="1"/>
                </p:cNvSpPr>
                <p:nvPr/>
              </p:nvSpPr>
              <p:spPr bwMode="auto">
                <a:xfrm>
                  <a:off x="2193" y="2129"/>
                  <a:ext cx="0" cy="18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260" name="Line 28"/>
                <p:cNvSpPr>
                  <a:spLocks noChangeShapeType="1"/>
                </p:cNvSpPr>
                <p:nvPr/>
              </p:nvSpPr>
              <p:spPr bwMode="auto">
                <a:xfrm>
                  <a:off x="1010" y="2114"/>
                  <a:ext cx="0" cy="18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3257" name="Line 29"/>
              <p:cNvSpPr>
                <a:spLocks noChangeShapeType="1"/>
              </p:cNvSpPr>
              <p:nvPr/>
            </p:nvSpPr>
            <p:spPr bwMode="auto">
              <a:xfrm>
                <a:off x="1588" y="1954"/>
                <a:ext cx="0" cy="16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pic>
        <p:nvPicPr>
          <p:cNvPr id="31" name="Picture 1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68" y="970439"/>
            <a:ext cx="54465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6101998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9318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0391" y="1066959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Chapter 1: roadmap</a:t>
            </a:r>
          </a:p>
        </p:txBody>
      </p:sp>
      <p:sp>
        <p:nvSpPr>
          <p:cNvPr id="9318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7977" y="1406525"/>
            <a:ext cx="8891323" cy="4648200"/>
          </a:xfrm>
        </p:spPr>
        <p:txBody>
          <a:bodyPr>
            <a:normAutofit lnSpcReduction="10000"/>
          </a:bodyPr>
          <a:lstStyle/>
          <a:p>
            <a:pPr lvl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1.1 </a:t>
            </a:r>
            <a:r>
              <a:rPr lang="en-US" altLang="en-US" dirty="0">
                <a:solidFill>
                  <a:srgbClr val="000099"/>
                </a:solidFill>
                <a:ea typeface="Arial" pitchFamily="34" charset="0"/>
              </a:rPr>
              <a:t>what is the computer network and Internet?</a:t>
            </a:r>
            <a:endParaRPr lang="en-US" altLang="en-US" sz="2800" dirty="0">
              <a:solidFill>
                <a:srgbClr val="000099"/>
              </a:solidFill>
              <a:ea typeface="Arial" pitchFamily="34" charset="0"/>
            </a:endParaRP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dirty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dirty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ea typeface="Arial" pitchFamily="34" charset="0"/>
              </a:rPr>
              <a:t>1.4 network classification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itchFamily="34" charset="0"/>
              </a:rPr>
              <a:t>1.5 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dirty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dirty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1.8</a:t>
            </a:r>
            <a:r>
              <a:rPr lang="en-US" altLang="en-US" sz="2800" dirty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9318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2234C55-87E9-412E-9431-1E012ED5CA37}" type="slidenum">
              <a:rPr lang="en-US" altLang="en-US" sz="1200">
                <a:latin typeface="Tahoma" pitchFamily="34" charset="0"/>
              </a:rPr>
              <a:pPr/>
              <a:t>64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07373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/>
          <p:cNvSpPr>
            <a:spLocks noChangeShapeType="1"/>
          </p:cNvSpPr>
          <p:nvPr/>
        </p:nvSpPr>
        <p:spPr bwMode="auto">
          <a:xfrm>
            <a:off x="1779985" y="4237038"/>
            <a:ext cx="80314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/>
          <p:cNvGrpSpPr>
            <a:grpSpLocks/>
          </p:cNvGrpSpPr>
          <p:nvPr/>
        </p:nvGrpSpPr>
        <p:grpSpPr bwMode="auto">
          <a:xfrm>
            <a:off x="2555610" y="4284663"/>
            <a:ext cx="1258888" cy="715962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35" name="Line 26"/>
          <p:cNvSpPr>
            <a:spLocks noChangeShapeType="1"/>
          </p:cNvSpPr>
          <p:nvPr/>
        </p:nvSpPr>
        <p:spPr bwMode="auto">
          <a:xfrm>
            <a:off x="3864373" y="4656139"/>
            <a:ext cx="2094706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/>
          <p:cNvSpPr>
            <a:spLocks noChangeArrowheads="1"/>
          </p:cNvSpPr>
          <p:nvPr/>
        </p:nvSpPr>
        <p:spPr bwMode="auto">
          <a:xfrm>
            <a:off x="3503217" y="4527551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7" name="Rectangle 31"/>
          <p:cNvSpPr>
            <a:spLocks noChangeArrowheads="1"/>
          </p:cNvSpPr>
          <p:nvPr/>
        </p:nvSpPr>
        <p:spPr bwMode="auto">
          <a:xfrm>
            <a:off x="3671756" y="4527551"/>
            <a:ext cx="159940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8" name="Rectangle 38"/>
          <p:cNvSpPr>
            <a:spLocks noChangeArrowheads="1"/>
          </p:cNvSpPr>
          <p:nvPr/>
        </p:nvSpPr>
        <p:spPr bwMode="auto">
          <a:xfrm>
            <a:off x="3817938" y="4465639"/>
            <a:ext cx="159941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9" name="Line 25"/>
          <p:cNvSpPr>
            <a:spLocks noChangeShapeType="1"/>
          </p:cNvSpPr>
          <p:nvPr/>
        </p:nvSpPr>
        <p:spPr bwMode="auto">
          <a:xfrm flipV="1">
            <a:off x="1778265" y="4776788"/>
            <a:ext cx="796264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/>
          <p:cNvSpPr>
            <a:spLocks noChangeArrowheads="1"/>
          </p:cNvSpPr>
          <p:nvPr/>
        </p:nvSpPr>
        <p:spPr bwMode="auto">
          <a:xfrm>
            <a:off x="2362994" y="4427539"/>
            <a:ext cx="159941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1" name="Line 33"/>
          <p:cNvSpPr>
            <a:spLocks noChangeShapeType="1"/>
          </p:cNvSpPr>
          <p:nvPr/>
        </p:nvSpPr>
        <p:spPr bwMode="auto">
          <a:xfrm>
            <a:off x="2309681" y="4364038"/>
            <a:ext cx="22873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/>
          <p:cNvSpPr txBox="1">
            <a:spLocks noChangeArrowheads="1"/>
          </p:cNvSpPr>
          <p:nvPr/>
        </p:nvSpPr>
        <p:spPr bwMode="auto">
          <a:xfrm>
            <a:off x="828940" y="3921126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/>
          <p:cNvSpPr txBox="1">
            <a:spLocks noChangeArrowheads="1"/>
          </p:cNvSpPr>
          <p:nvPr/>
        </p:nvSpPr>
        <p:spPr bwMode="auto">
          <a:xfrm>
            <a:off x="1019837" y="4873625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5244" name="Group 66"/>
          <p:cNvGrpSpPr>
            <a:grpSpLocks/>
          </p:cNvGrpSpPr>
          <p:nvPr/>
        </p:nvGrpSpPr>
        <p:grpSpPr bwMode="auto">
          <a:xfrm>
            <a:off x="992320" y="3921125"/>
            <a:ext cx="844417" cy="679450"/>
            <a:chOff x="-44" y="1473"/>
            <a:chExt cx="981" cy="1105"/>
          </a:xfrm>
        </p:grpSpPr>
        <p:pic>
          <p:nvPicPr>
            <p:cNvPr id="952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/>
          <p:cNvGrpSpPr>
            <a:grpSpLocks/>
          </p:cNvGrpSpPr>
          <p:nvPr/>
        </p:nvGrpSpPr>
        <p:grpSpPr bwMode="auto">
          <a:xfrm>
            <a:off x="1047354" y="4927600"/>
            <a:ext cx="844417" cy="679450"/>
            <a:chOff x="-44" y="1473"/>
            <a:chExt cx="981" cy="1105"/>
          </a:xfrm>
        </p:grpSpPr>
        <p:pic>
          <p:nvPicPr>
            <p:cNvPr id="952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/>
          <p:cNvGrpSpPr>
            <a:grpSpLocks/>
          </p:cNvGrpSpPr>
          <p:nvPr/>
        </p:nvGrpSpPr>
        <p:grpSpPr bwMode="auto">
          <a:xfrm>
            <a:off x="5955639" y="4329113"/>
            <a:ext cx="1258888" cy="715962"/>
            <a:chOff x="1871277" y="1576300"/>
            <a:chExt cx="1128371" cy="437861"/>
          </a:xfrm>
        </p:grpSpPr>
        <p:sp>
          <p:nvSpPr>
            <p:cNvPr id="93" name="Oval 92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4" name="Rectangle 93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0" name="Straight Connector 99"/>
            <p:cNvCxnSpPr>
              <a:cxnSpLocks noChangeShapeType="1"/>
              <a:endCxn id="9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0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47" name="Rectangle 31"/>
          <p:cNvSpPr>
            <a:spLocks noChangeArrowheads="1"/>
          </p:cNvSpPr>
          <p:nvPr/>
        </p:nvSpPr>
        <p:spPr bwMode="auto">
          <a:xfrm>
            <a:off x="1890051" y="5083175"/>
            <a:ext cx="151342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8" name="Line 33"/>
          <p:cNvSpPr>
            <a:spLocks noChangeShapeType="1"/>
          </p:cNvSpPr>
          <p:nvPr/>
        </p:nvSpPr>
        <p:spPr bwMode="auto">
          <a:xfrm flipV="1">
            <a:off x="2079228" y="5053014"/>
            <a:ext cx="239051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Rectangle 89"/>
          <p:cNvSpPr>
            <a:spLocks noChangeArrowheads="1"/>
          </p:cNvSpPr>
          <p:nvPr/>
        </p:nvSpPr>
        <p:spPr bwMode="auto">
          <a:xfrm>
            <a:off x="3338117" y="4529139"/>
            <a:ext cx="159940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0" name="Rectangle 89"/>
          <p:cNvSpPr>
            <a:spLocks noChangeArrowheads="1"/>
          </p:cNvSpPr>
          <p:nvPr/>
        </p:nvSpPr>
        <p:spPr bwMode="auto">
          <a:xfrm>
            <a:off x="3176456" y="4527551"/>
            <a:ext cx="159940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1" name="Rectangle 89"/>
          <p:cNvSpPr>
            <a:spLocks noChangeArrowheads="1"/>
          </p:cNvSpPr>
          <p:nvPr/>
        </p:nvSpPr>
        <p:spPr bwMode="auto">
          <a:xfrm>
            <a:off x="3011356" y="4530726"/>
            <a:ext cx="159940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pic>
        <p:nvPicPr>
          <p:cNvPr id="95253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2920" y="882176"/>
            <a:ext cx="74277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76634" y="80963"/>
            <a:ext cx="9458245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How do loss and delay occur?</a:t>
            </a:r>
            <a:endParaRPr lang="en-US" altLang="en-US" sz="4800" dirty="0">
              <a:ea typeface="ＭＳ Ｐゴシック" pitchFamily="34" charset="-128"/>
            </a:endParaRPr>
          </a:p>
        </p:txBody>
      </p:sp>
      <p:sp>
        <p:nvSpPr>
          <p:cNvPr id="10854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27724" y="1371600"/>
            <a:ext cx="9278276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/>
              <a:t>packets </a:t>
            </a:r>
            <a:r>
              <a:rPr lang="en-US" i="1" dirty="0"/>
              <a:t>queue</a:t>
            </a:r>
            <a:r>
              <a:rPr lang="en-US" dirty="0"/>
              <a:t> in router buffers</a:t>
            </a:r>
            <a:r>
              <a:rPr lang="en-US" sz="2400" dirty="0"/>
              <a:t>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</a:rPr>
              <a:t>packet arrival rate to link (temporarily) exceeds output link capacity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packets queue, wait for turn</a:t>
            </a:r>
          </a:p>
        </p:txBody>
      </p:sp>
      <p:grpSp>
        <p:nvGrpSpPr>
          <p:cNvPr id="5" name="Group 93"/>
          <p:cNvGrpSpPr>
            <a:grpSpLocks/>
          </p:cNvGrpSpPr>
          <p:nvPr/>
        </p:nvGrpSpPr>
        <p:grpSpPr bwMode="auto">
          <a:xfrm>
            <a:off x="3922845" y="2982913"/>
            <a:ext cx="4056988" cy="1454150"/>
            <a:chOff x="2259" y="2090"/>
            <a:chExt cx="2359" cy="916"/>
          </a:xfrm>
        </p:grpSpPr>
        <p:sp>
          <p:nvSpPr>
            <p:cNvPr id="95264" name="Text Box 66"/>
            <p:cNvSpPr txBox="1">
              <a:spLocks noChangeArrowheads="1"/>
            </p:cNvSpPr>
            <p:nvPr/>
          </p:nvSpPr>
          <p:spPr bwMode="auto">
            <a:xfrm>
              <a:off x="2602" y="2090"/>
              <a:ext cx="20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 being transmitted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5" name="Line 67"/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/>
          <p:cNvGrpSpPr>
            <a:grpSpLocks/>
          </p:cNvGrpSpPr>
          <p:nvPr/>
        </p:nvGrpSpPr>
        <p:grpSpPr bwMode="auto">
          <a:xfrm>
            <a:off x="3616723" y="4802188"/>
            <a:ext cx="3496336" cy="808037"/>
            <a:chOff x="2103" y="3214"/>
            <a:chExt cx="2033" cy="509"/>
          </a:xfrm>
        </p:grpSpPr>
        <p:sp>
          <p:nvSpPr>
            <p:cNvPr id="95262" name="Text Box 72"/>
            <p:cNvSpPr txBox="1">
              <a:spLocks noChangeArrowheads="1"/>
            </p:cNvSpPr>
            <p:nvPr/>
          </p:nvSpPr>
          <p:spPr bwMode="auto">
            <a:xfrm>
              <a:off x="2530" y="3490"/>
              <a:ext cx="160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packets queueing</a:t>
              </a:r>
              <a:r>
                <a:rPr lang="en-US" altLang="en-US" sz="1800">
                  <a:solidFill>
                    <a:srgbClr val="FF0000"/>
                  </a:solidFill>
                </a:rPr>
                <a:t>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3" name="Line 73"/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/>
          <p:cNvGrpSpPr>
            <a:grpSpLocks/>
          </p:cNvGrpSpPr>
          <p:nvPr/>
        </p:nvGrpSpPr>
        <p:grpSpPr bwMode="auto">
          <a:xfrm>
            <a:off x="2727589" y="4764090"/>
            <a:ext cx="4284002" cy="1516063"/>
            <a:chOff x="1586" y="3190"/>
            <a:chExt cx="2491" cy="955"/>
          </a:xfrm>
        </p:grpSpPr>
        <p:sp>
          <p:nvSpPr>
            <p:cNvPr id="95260" name="Line 91"/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/>
            <p:cNvSpPr txBox="1">
              <a:spLocks noChangeArrowheads="1"/>
            </p:cNvSpPr>
            <p:nvPr/>
          </p:nvSpPr>
          <p:spPr bwMode="auto">
            <a:xfrm>
              <a:off x="1586" y="3738"/>
              <a:ext cx="2491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en-US" sz="1800">
                  <a:solidFill>
                    <a:srgbClr val="000000"/>
                  </a:solidFill>
                </a:rPr>
                <a:t>dropped (</a:t>
              </a:r>
              <a:r>
                <a:rPr lang="en-US" altLang="en-US" sz="1800">
                  <a:solidFill>
                    <a:srgbClr val="CC0000"/>
                  </a:solidFill>
                </a:rPr>
                <a:t>loss</a:t>
              </a:r>
              <a:r>
                <a:rPr lang="en-US" altLang="en-US" sz="180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  <p:sp>
        <p:nvSpPr>
          <p:cNvPr id="952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06FBD90C-B3DB-4BCF-B672-0DCB1A4FEA02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65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351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pic>
        <p:nvPicPr>
          <p:cNvPr id="97282" name="Picture 6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577" y="885508"/>
            <a:ext cx="74277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90141" y="200026"/>
            <a:ext cx="8420100" cy="811213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Four sources of packet delay</a:t>
            </a:r>
            <a:endParaRPr lang="en-US" altLang="en-US" sz="4800">
              <a:ea typeface="ＭＳ Ｐゴシック" pitchFamily="34" charset="-128"/>
            </a:endParaRPr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933847" y="4491038"/>
            <a:ext cx="4127500" cy="1636712"/>
          </a:xfrm>
        </p:spPr>
        <p:txBody>
          <a:bodyPr>
            <a:normAutofit fontScale="92500" lnSpcReduction="10000"/>
          </a:bodyPr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d</a:t>
            </a:r>
            <a:r>
              <a:rPr lang="en-US" baseline="-25000" dirty="0">
                <a:solidFill>
                  <a:srgbClr val="CC0000"/>
                </a:solidFill>
              </a:rPr>
              <a:t>proc</a:t>
            </a:r>
            <a:r>
              <a:rPr lang="en-US" dirty="0">
                <a:solidFill>
                  <a:srgbClr val="CC0000"/>
                </a:solidFill>
              </a:rPr>
              <a:t>: nodal processing</a:t>
            </a:r>
            <a:r>
              <a:rPr lang="en-US" dirty="0"/>
              <a:t> 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check bit errors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determine output link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typically &lt; msec</a:t>
            </a:r>
          </a:p>
        </p:txBody>
      </p:sp>
      <p:sp>
        <p:nvSpPr>
          <p:cNvPr id="110627" name="Rectangle 58"/>
          <p:cNvSpPr>
            <a:spLocks noChangeArrowheads="1"/>
          </p:cNvSpPr>
          <p:nvPr/>
        </p:nvSpPr>
        <p:spPr bwMode="auto">
          <a:xfrm>
            <a:off x="5202370" y="4492626"/>
            <a:ext cx="41275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972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2642C33A-1D3A-4CCC-956C-D26AEE98A56D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66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grpSp>
        <p:nvGrpSpPr>
          <p:cNvPr id="97287" name="Group 70"/>
          <p:cNvGrpSpPr>
            <a:grpSpLocks/>
          </p:cNvGrpSpPr>
          <p:nvPr/>
        </p:nvGrpSpPr>
        <p:grpSpPr bwMode="auto">
          <a:xfrm>
            <a:off x="1888331" y="1249364"/>
            <a:ext cx="6385587" cy="2935287"/>
            <a:chOff x="1743075" y="1249363"/>
            <a:chExt cx="5894066" cy="2935287"/>
          </a:xfrm>
        </p:grpSpPr>
        <p:sp>
          <p:nvSpPr>
            <p:cNvPr id="97288" name="Line 24"/>
            <p:cNvSpPr>
              <a:spLocks noChangeShapeType="1"/>
            </p:cNvSpPr>
            <p:nvPr/>
          </p:nvSpPr>
          <p:spPr bwMode="auto">
            <a:xfrm>
              <a:off x="2620963" y="1857375"/>
              <a:ext cx="741362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289" name="Group 347"/>
            <p:cNvGrpSpPr>
              <a:grpSpLocks/>
            </p:cNvGrpSpPr>
            <p:nvPr/>
          </p:nvGrpSpPr>
          <p:grpSpPr bwMode="auto">
            <a:xfrm>
              <a:off x="3336378" y="1905474"/>
              <a:ext cx="1162562" cy="715538"/>
              <a:chOff x="1871277" y="1576300"/>
              <a:chExt cx="1128371" cy="437861"/>
            </a:xfrm>
          </p:grpSpPr>
          <p:sp>
            <p:nvSpPr>
              <p:cNvPr id="113" name="Oval 11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 bwMode="auto">
              <a:xfrm>
                <a:off x="1871723" y="1739212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" name="Oval 11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2159840" y="1673154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" name="Straight Connector 119"/>
              <p:cNvCxnSpPr>
                <a:cxnSpLocks noChangeShapeType="1"/>
                <a:endCxn id="1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" name="Straight Connector 12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290" name="Line 26"/>
            <p:cNvSpPr>
              <a:spLocks noChangeShapeType="1"/>
            </p:cNvSpPr>
            <p:nvPr/>
          </p:nvSpPr>
          <p:spPr bwMode="auto">
            <a:xfrm>
              <a:off x="4545013" y="2276475"/>
              <a:ext cx="1933575" cy="952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1" name="Rectangle 29"/>
            <p:cNvSpPr>
              <a:spLocks noChangeArrowheads="1"/>
            </p:cNvSpPr>
            <p:nvPr/>
          </p:nvSpPr>
          <p:spPr bwMode="auto">
            <a:xfrm>
              <a:off x="5464175" y="2076450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2" name="Rectangle 30"/>
            <p:cNvSpPr>
              <a:spLocks noChangeArrowheads="1"/>
            </p:cNvSpPr>
            <p:nvPr/>
          </p:nvSpPr>
          <p:spPr bwMode="auto">
            <a:xfrm>
              <a:off x="4211638" y="2147888"/>
              <a:ext cx="147637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3" name="Rectangle 31"/>
            <p:cNvSpPr>
              <a:spLocks noChangeArrowheads="1"/>
            </p:cNvSpPr>
            <p:nvPr/>
          </p:nvSpPr>
          <p:spPr bwMode="auto">
            <a:xfrm>
              <a:off x="4373563" y="2147888"/>
              <a:ext cx="147637" cy="2000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4" name="Line 35"/>
            <p:cNvSpPr>
              <a:spLocks noChangeShapeType="1"/>
            </p:cNvSpPr>
            <p:nvPr/>
          </p:nvSpPr>
          <p:spPr bwMode="auto">
            <a:xfrm flipV="1">
              <a:off x="6235700" y="1876425"/>
              <a:ext cx="3667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5" name="Rectangle 38"/>
            <p:cNvSpPr>
              <a:spLocks noChangeArrowheads="1"/>
            </p:cNvSpPr>
            <p:nvPr/>
          </p:nvSpPr>
          <p:spPr bwMode="auto">
            <a:xfrm>
              <a:off x="4502150" y="20859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6" name="Text Box 39"/>
            <p:cNvSpPr txBox="1">
              <a:spLocks noChangeArrowheads="1"/>
            </p:cNvSpPr>
            <p:nvPr/>
          </p:nvSpPr>
          <p:spPr bwMode="auto">
            <a:xfrm>
              <a:off x="4891088" y="1689100"/>
              <a:ext cx="129495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propagation</a:t>
              </a:r>
            </a:p>
          </p:txBody>
        </p:sp>
        <p:sp>
          <p:nvSpPr>
            <p:cNvPr id="97297" name="Line 40"/>
            <p:cNvSpPr>
              <a:spLocks noChangeShapeType="1"/>
            </p:cNvSpPr>
            <p:nvPr/>
          </p:nvSpPr>
          <p:spPr bwMode="auto">
            <a:xfrm rot="10800000">
              <a:off x="4645025" y="1876425"/>
              <a:ext cx="3190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8" name="Text Box 43"/>
            <p:cNvSpPr txBox="1">
              <a:spLocks noChangeArrowheads="1"/>
            </p:cNvSpPr>
            <p:nvPr/>
          </p:nvSpPr>
          <p:spPr bwMode="auto">
            <a:xfrm>
              <a:off x="3171768" y="2803525"/>
              <a:ext cx="120026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nodal</a:t>
              </a:r>
            </a:p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processing</a:t>
              </a:r>
            </a:p>
          </p:txBody>
        </p:sp>
        <p:sp>
          <p:nvSpPr>
            <p:cNvPr id="97299" name="Line 44"/>
            <p:cNvSpPr>
              <a:spLocks noChangeShapeType="1"/>
            </p:cNvSpPr>
            <p:nvPr/>
          </p:nvSpPr>
          <p:spPr bwMode="auto">
            <a:xfrm rot="10800000">
              <a:off x="3378200" y="2847975"/>
              <a:ext cx="8334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0" name="Line 45"/>
            <p:cNvSpPr>
              <a:spLocks noChangeShapeType="1"/>
            </p:cNvSpPr>
            <p:nvPr/>
          </p:nvSpPr>
          <p:spPr bwMode="auto">
            <a:xfrm rot="10800000" flipV="1">
              <a:off x="4187825" y="2609850"/>
              <a:ext cx="3857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1" name="Text Box 46"/>
            <p:cNvSpPr txBox="1">
              <a:spLocks noChangeArrowheads="1"/>
            </p:cNvSpPr>
            <p:nvPr/>
          </p:nvSpPr>
          <p:spPr bwMode="auto">
            <a:xfrm>
              <a:off x="4595813" y="3060700"/>
              <a:ext cx="104638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queueing</a:t>
              </a:r>
            </a:p>
          </p:txBody>
        </p:sp>
        <p:sp>
          <p:nvSpPr>
            <p:cNvPr id="97302" name="Line 47"/>
            <p:cNvSpPr>
              <a:spLocks noChangeShapeType="1"/>
            </p:cNvSpPr>
            <p:nvPr/>
          </p:nvSpPr>
          <p:spPr bwMode="auto">
            <a:xfrm rot="10800000">
              <a:off x="4349750" y="2609850"/>
              <a:ext cx="595313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3" name="Rectangle 3"/>
            <p:cNvSpPr>
              <a:spLocks noChangeArrowheads="1"/>
            </p:cNvSpPr>
            <p:nvPr/>
          </p:nvSpPr>
          <p:spPr bwMode="auto">
            <a:xfrm>
              <a:off x="2116138" y="3630613"/>
              <a:ext cx="4943475" cy="554037"/>
            </a:xfrm>
            <a:prstGeom prst="rect">
              <a:avLst/>
            </a:prstGeom>
            <a:noFill/>
            <a:ln w="1905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marL="2857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pitchFamily="2" charset="2"/>
                <a:buNone/>
              </a:pP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nodal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=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proc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queue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trans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+ 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prop</a:t>
              </a:r>
              <a:endParaRPr lang="en-US" altLang="en-US">
                <a:solidFill>
                  <a:srgbClr val="000000"/>
                </a:solidFill>
                <a:latin typeface="Gill Sans MT" pitchFamily="34" charset="0"/>
              </a:endParaRPr>
            </a:p>
          </p:txBody>
        </p:sp>
        <p:sp>
          <p:nvSpPr>
            <p:cNvPr id="97304" name="Line 25"/>
            <p:cNvSpPr>
              <a:spLocks noChangeShapeType="1"/>
            </p:cNvSpPr>
            <p:nvPr/>
          </p:nvSpPr>
          <p:spPr bwMode="auto">
            <a:xfrm flipV="1">
              <a:off x="2619083" y="2397124"/>
              <a:ext cx="73530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5" name="Rectangle 32"/>
            <p:cNvSpPr>
              <a:spLocks noChangeArrowheads="1"/>
            </p:cNvSpPr>
            <p:nvPr/>
          </p:nvSpPr>
          <p:spPr bwMode="auto">
            <a:xfrm>
              <a:off x="3159125" y="20478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06" name="Line 33"/>
            <p:cNvSpPr>
              <a:spLocks noChangeShapeType="1"/>
            </p:cNvSpPr>
            <p:nvPr/>
          </p:nvSpPr>
          <p:spPr bwMode="auto">
            <a:xfrm>
              <a:off x="3109913" y="1984375"/>
              <a:ext cx="211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7" name="Text Box 36"/>
            <p:cNvSpPr txBox="1">
              <a:spLocks noChangeArrowheads="1"/>
            </p:cNvSpPr>
            <p:nvPr/>
          </p:nvSpPr>
          <p:spPr bwMode="auto">
            <a:xfrm>
              <a:off x="1743075" y="1541463"/>
              <a:ext cx="35984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97308" name="Text Box 37"/>
            <p:cNvSpPr txBox="1">
              <a:spLocks noChangeArrowheads="1"/>
            </p:cNvSpPr>
            <p:nvPr/>
          </p:nvSpPr>
          <p:spPr bwMode="auto">
            <a:xfrm>
              <a:off x="1919288" y="2493963"/>
              <a:ext cx="35984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/>
                <a:t>B</a:t>
              </a:r>
            </a:p>
          </p:txBody>
        </p:sp>
        <p:grpSp>
          <p:nvGrpSpPr>
            <p:cNvPr id="97309" name="Group 66"/>
            <p:cNvGrpSpPr>
              <a:grpSpLocks/>
            </p:cNvGrpSpPr>
            <p:nvPr/>
          </p:nvGrpSpPr>
          <p:grpSpPr bwMode="auto">
            <a:xfrm>
              <a:off x="1893888" y="1541463"/>
              <a:ext cx="779462" cy="679450"/>
              <a:chOff x="-44" y="1473"/>
              <a:chExt cx="981" cy="1105"/>
            </a:xfrm>
          </p:grpSpPr>
          <p:pic>
            <p:nvPicPr>
              <p:cNvPr id="97327" name="Picture 6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8" name="Freeform 6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7310" name="Group 69"/>
            <p:cNvGrpSpPr>
              <a:grpSpLocks/>
            </p:cNvGrpSpPr>
            <p:nvPr/>
          </p:nvGrpSpPr>
          <p:grpSpPr bwMode="auto">
            <a:xfrm>
              <a:off x="1943685" y="2548431"/>
              <a:ext cx="779463" cy="679450"/>
              <a:chOff x="-44" y="1473"/>
              <a:chExt cx="981" cy="1105"/>
            </a:xfrm>
          </p:grpSpPr>
          <p:pic>
            <p:nvPicPr>
              <p:cNvPr id="97325" name="Picture 7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6" name="Freeform 7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97311" name="Text Box 41"/>
            <p:cNvSpPr txBox="1">
              <a:spLocks noChangeArrowheads="1"/>
            </p:cNvSpPr>
            <p:nvPr/>
          </p:nvSpPr>
          <p:spPr bwMode="auto">
            <a:xfrm>
              <a:off x="2987675" y="1249363"/>
              <a:ext cx="136598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transmission</a:t>
              </a:r>
            </a:p>
          </p:txBody>
        </p:sp>
        <p:sp>
          <p:nvSpPr>
            <p:cNvPr id="97312" name="Line 42"/>
            <p:cNvSpPr>
              <a:spLocks noChangeShapeType="1"/>
            </p:cNvSpPr>
            <p:nvPr/>
          </p:nvSpPr>
          <p:spPr bwMode="auto">
            <a:xfrm rot="10800000" flipH="1" flipV="1">
              <a:off x="4038600" y="1517650"/>
              <a:ext cx="528638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313" name="Group 347"/>
            <p:cNvGrpSpPr>
              <a:grpSpLocks/>
            </p:cNvGrpSpPr>
            <p:nvPr/>
          </p:nvGrpSpPr>
          <p:grpSpPr bwMode="auto">
            <a:xfrm>
              <a:off x="6474579" y="1949848"/>
              <a:ext cx="1162562" cy="715538"/>
              <a:chOff x="1871277" y="1576300"/>
              <a:chExt cx="1128371" cy="437861"/>
            </a:xfrm>
          </p:grpSpPr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 bwMode="auto">
              <a:xfrm>
                <a:off x="1871836" y="1739259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Oval 10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2159951" y="1673201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7" name="Straight Connector 106"/>
              <p:cNvCxnSpPr>
                <a:cxnSpLocks noChangeShapeType="1"/>
                <a:endCxn id="1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" name="Straight Connector 10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314" name="Rectangle 31"/>
            <p:cNvSpPr>
              <a:spLocks noChangeArrowheads="1"/>
            </p:cNvSpPr>
            <p:nvPr/>
          </p:nvSpPr>
          <p:spPr bwMode="auto">
            <a:xfrm>
              <a:off x="2722387" y="2704007"/>
              <a:ext cx="139765" cy="18519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15" name="Line 33"/>
            <p:cNvSpPr>
              <a:spLocks noChangeShapeType="1"/>
            </p:cNvSpPr>
            <p:nvPr/>
          </p:nvSpPr>
          <p:spPr bwMode="auto">
            <a:xfrm flipV="1">
              <a:off x="2897708" y="2673625"/>
              <a:ext cx="219668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656865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3"/>
          <p:cNvSpPr>
            <a:spLocks noChangeArrowheads="1"/>
          </p:cNvSpPr>
          <p:nvPr/>
        </p:nvSpPr>
        <p:spPr bwMode="auto">
          <a:xfrm>
            <a:off x="679318" y="4459289"/>
            <a:ext cx="41275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bandwidth (bps)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i="1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112643" name="Rectangle 4"/>
          <p:cNvSpPr>
            <a:spLocks noChangeArrowheads="1"/>
          </p:cNvSpPr>
          <p:nvPr/>
        </p:nvSpPr>
        <p:spPr bwMode="auto">
          <a:xfrm>
            <a:off x="5130139" y="4467225"/>
            <a:ext cx="4498975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speed (</a:t>
            </a:r>
            <a:r>
              <a:rPr lang="en-US" sz="2000" dirty="0">
                <a:solidFill>
                  <a:srgbClr val="0054FD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~2x10</a:t>
            </a:r>
            <a:r>
              <a:rPr lang="en-US" sz="2000" baseline="30000" dirty="0">
                <a:solidFill>
                  <a:srgbClr val="0054FD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8</a:t>
            </a:r>
            <a:r>
              <a:rPr lang="en-US" sz="2000" dirty="0">
                <a:solidFill>
                  <a:srgbClr val="0054FD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m/sec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</a:p>
        </p:txBody>
      </p:sp>
      <p:pic>
        <p:nvPicPr>
          <p:cNvPr id="99332" name="Picture 6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9095" y="855664"/>
            <a:ext cx="7298796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"/>
          <p:cNvSpPr>
            <a:spLocks noChangeArrowheads="1"/>
          </p:cNvSpPr>
          <p:nvPr/>
        </p:nvSpPr>
        <p:spPr bwMode="auto">
          <a:xfrm>
            <a:off x="490140" y="200026"/>
            <a:ext cx="9243139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>
                <a:solidFill>
                  <a:srgbClr val="000099"/>
                </a:solidFill>
                <a:latin typeface="Gill Sans MT" pitchFamily="34" charset="0"/>
              </a:rPr>
              <a:t>Four sources of packet delay</a:t>
            </a:r>
            <a:endParaRPr lang="en-US" altLang="en-US" sz="4800" dirty="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9933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8E77CB76-C769-4134-936F-6AFE1B6C83F4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67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99335" name="TextBox 1"/>
          <p:cNvSpPr txBox="1">
            <a:spLocks noChangeArrowheads="1"/>
          </p:cNvSpPr>
          <p:nvPr/>
        </p:nvSpPr>
        <p:spPr bwMode="auto">
          <a:xfrm>
            <a:off x="553773" y="6406350"/>
            <a:ext cx="643156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400" dirty="0"/>
              <a:t>* Check out the Java applet for an interactive animation on trans vs. prop delay</a:t>
            </a:r>
          </a:p>
        </p:txBody>
      </p: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2247768" y="5413376"/>
            <a:ext cx="2916767" cy="701675"/>
            <a:chOff x="2271473" y="5377200"/>
            <a:chExt cx="2692148" cy="701675"/>
          </a:xfrm>
        </p:grpSpPr>
        <p:sp>
          <p:nvSpPr>
            <p:cNvPr id="99388" name="Text Box 62"/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trans </a:t>
              </a:r>
              <a:r>
                <a:rPr lang="en-US" altLang="en-US" sz="2000">
                  <a:solidFill>
                    <a:srgbClr val="CC0000"/>
                  </a:solidFill>
                </a:rPr>
                <a:t>and </a:t>
              </a:r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prop</a:t>
              </a:r>
            </a:p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very </a:t>
              </a:r>
              <a:r>
                <a:rPr lang="en-US" altLang="en-US" sz="200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/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/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7" name="TextBox 1"/>
          <p:cNvSpPr txBox="1">
            <a:spLocks noChangeArrowheads="1"/>
          </p:cNvSpPr>
          <p:nvPr/>
        </p:nvSpPr>
        <p:spPr bwMode="auto">
          <a:xfrm>
            <a:off x="553773" y="6145214"/>
            <a:ext cx="990944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400" dirty="0"/>
              <a:t>* Check out the online interactive exercises for more examples: </a:t>
            </a:r>
            <a:r>
              <a:rPr lang="en-US" altLang="en-US" sz="1400" dirty="0">
                <a:solidFill>
                  <a:srgbClr val="0054FD"/>
                </a:solidFill>
              </a:rPr>
              <a:t>h</a:t>
            </a:r>
            <a:r>
              <a:rPr lang="en-US" altLang="en-US" sz="1200" dirty="0">
                <a:solidFill>
                  <a:srgbClr val="0054FD"/>
                </a:solidFill>
              </a:rPr>
              <a:t>ttp://</a:t>
            </a:r>
            <a:r>
              <a:rPr lang="en-US" altLang="en-US" sz="1200" dirty="0" err="1">
                <a:solidFill>
                  <a:srgbClr val="0054FD"/>
                </a:solidFill>
              </a:rPr>
              <a:t>gaia.cs.umass.edu</a:t>
            </a:r>
            <a:r>
              <a:rPr lang="en-US" altLang="en-US" sz="1200" dirty="0">
                <a:solidFill>
                  <a:srgbClr val="0054FD"/>
                </a:solidFill>
              </a:rPr>
              <a:t>/</a:t>
            </a:r>
            <a:r>
              <a:rPr lang="en-US" altLang="en-US" sz="1200" dirty="0" err="1">
                <a:solidFill>
                  <a:srgbClr val="0054FD"/>
                </a:solidFill>
              </a:rPr>
              <a:t>kurose_ross</a:t>
            </a:r>
            <a:r>
              <a:rPr lang="en-US" altLang="en-US" sz="1200" dirty="0">
                <a:solidFill>
                  <a:srgbClr val="0054FD"/>
                </a:solidFill>
              </a:rPr>
              <a:t>/interactive/</a:t>
            </a:r>
          </a:p>
        </p:txBody>
      </p:sp>
      <p:sp>
        <p:nvSpPr>
          <p:cNvPr id="99338" name="Line 24"/>
          <p:cNvSpPr>
            <a:spLocks noChangeShapeType="1"/>
          </p:cNvSpPr>
          <p:nvPr/>
        </p:nvSpPr>
        <p:spPr bwMode="auto">
          <a:xfrm>
            <a:off x="2839377" y="1857375"/>
            <a:ext cx="80314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/>
          <p:cNvGrpSpPr>
            <a:grpSpLocks/>
          </p:cNvGrpSpPr>
          <p:nvPr/>
        </p:nvGrpSpPr>
        <p:grpSpPr bwMode="auto">
          <a:xfrm>
            <a:off x="3615002" y="1905001"/>
            <a:ext cx="1258888" cy="715963"/>
            <a:chOff x="1871277" y="1576300"/>
            <a:chExt cx="1128371" cy="437861"/>
          </a:xfrm>
        </p:grpSpPr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4" name="Straight Connector 93"/>
            <p:cNvCxnSpPr>
              <a:cxnSpLocks noChangeShapeType="1"/>
              <a:endCxn id="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Connector 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40" name="Line 26"/>
          <p:cNvSpPr>
            <a:spLocks noChangeShapeType="1"/>
          </p:cNvSpPr>
          <p:nvPr/>
        </p:nvSpPr>
        <p:spPr bwMode="auto">
          <a:xfrm>
            <a:off x="4923765" y="2276476"/>
            <a:ext cx="2094706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/>
          <p:cNvSpPr>
            <a:spLocks noChangeArrowheads="1"/>
          </p:cNvSpPr>
          <p:nvPr/>
        </p:nvSpPr>
        <p:spPr bwMode="auto">
          <a:xfrm>
            <a:off x="5919523" y="2076451"/>
            <a:ext cx="159941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2" name="Rectangle 30"/>
          <p:cNvSpPr>
            <a:spLocks noChangeArrowheads="1"/>
          </p:cNvSpPr>
          <p:nvPr/>
        </p:nvSpPr>
        <p:spPr bwMode="auto">
          <a:xfrm>
            <a:off x="4562608" y="2147889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3" name="Rectangle 31"/>
          <p:cNvSpPr>
            <a:spLocks noChangeArrowheads="1"/>
          </p:cNvSpPr>
          <p:nvPr/>
        </p:nvSpPr>
        <p:spPr bwMode="auto">
          <a:xfrm>
            <a:off x="4738027" y="2147889"/>
            <a:ext cx="159940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4" name="Line 35"/>
          <p:cNvSpPr>
            <a:spLocks noChangeShapeType="1"/>
          </p:cNvSpPr>
          <p:nvPr/>
        </p:nvSpPr>
        <p:spPr bwMode="auto">
          <a:xfrm flipV="1">
            <a:off x="6755342" y="1876425"/>
            <a:ext cx="39727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/>
          <p:cNvSpPr>
            <a:spLocks noChangeArrowheads="1"/>
          </p:cNvSpPr>
          <p:nvPr/>
        </p:nvSpPr>
        <p:spPr bwMode="auto">
          <a:xfrm>
            <a:off x="4877329" y="2085976"/>
            <a:ext cx="159941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6" name="Text Box 39"/>
          <p:cNvSpPr txBox="1">
            <a:spLocks noChangeArrowheads="1"/>
          </p:cNvSpPr>
          <p:nvPr/>
        </p:nvSpPr>
        <p:spPr bwMode="auto">
          <a:xfrm>
            <a:off x="5298678" y="1689101"/>
            <a:ext cx="14029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/>
          <p:cNvSpPr>
            <a:spLocks noChangeShapeType="1"/>
          </p:cNvSpPr>
          <p:nvPr/>
        </p:nvSpPr>
        <p:spPr bwMode="auto">
          <a:xfrm rot="10800000">
            <a:off x="5032110" y="1876425"/>
            <a:ext cx="34567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/>
          <p:cNvSpPr txBox="1">
            <a:spLocks noChangeArrowheads="1"/>
          </p:cNvSpPr>
          <p:nvPr/>
        </p:nvSpPr>
        <p:spPr bwMode="auto">
          <a:xfrm>
            <a:off x="3436047" y="2803525"/>
            <a:ext cx="130035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/>
          <p:cNvSpPr>
            <a:spLocks noChangeShapeType="1"/>
          </p:cNvSpPr>
          <p:nvPr/>
        </p:nvSpPr>
        <p:spPr bwMode="auto">
          <a:xfrm rot="10800000">
            <a:off x="3659717" y="2847975"/>
            <a:ext cx="902891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/>
          <p:cNvSpPr>
            <a:spLocks noChangeShapeType="1"/>
          </p:cNvSpPr>
          <p:nvPr/>
        </p:nvSpPr>
        <p:spPr bwMode="auto">
          <a:xfrm rot="10800000" flipV="1">
            <a:off x="4536811" y="2609850"/>
            <a:ext cx="41791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/>
          <p:cNvSpPr txBox="1">
            <a:spLocks noChangeArrowheads="1"/>
          </p:cNvSpPr>
          <p:nvPr/>
        </p:nvSpPr>
        <p:spPr bwMode="auto">
          <a:xfrm>
            <a:off x="4978797" y="3060701"/>
            <a:ext cx="113364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/>
          <p:cNvSpPr>
            <a:spLocks noChangeShapeType="1"/>
          </p:cNvSpPr>
          <p:nvPr/>
        </p:nvSpPr>
        <p:spPr bwMode="auto">
          <a:xfrm rot="10800000">
            <a:off x="4712230" y="2609850"/>
            <a:ext cx="644922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/>
          <p:cNvSpPr>
            <a:spLocks noChangeArrowheads="1"/>
          </p:cNvSpPr>
          <p:nvPr/>
        </p:nvSpPr>
        <p:spPr bwMode="auto">
          <a:xfrm>
            <a:off x="2292484" y="3630613"/>
            <a:ext cx="5355431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nodal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=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proc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queue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trans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+ 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prop</a:t>
            </a:r>
            <a:endParaRPr lang="en-US" altLang="en-US">
              <a:solidFill>
                <a:srgbClr val="000000"/>
              </a:solidFill>
              <a:latin typeface="Gill Sans MT" pitchFamily="34" charset="0"/>
            </a:endParaRPr>
          </a:p>
        </p:txBody>
      </p:sp>
      <p:sp>
        <p:nvSpPr>
          <p:cNvPr id="99354" name="Line 25"/>
          <p:cNvSpPr>
            <a:spLocks noChangeShapeType="1"/>
          </p:cNvSpPr>
          <p:nvPr/>
        </p:nvSpPr>
        <p:spPr bwMode="auto">
          <a:xfrm flipV="1">
            <a:off x="2837657" y="2397126"/>
            <a:ext cx="796264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/>
          <p:cNvSpPr>
            <a:spLocks noChangeArrowheads="1"/>
          </p:cNvSpPr>
          <p:nvPr/>
        </p:nvSpPr>
        <p:spPr bwMode="auto">
          <a:xfrm>
            <a:off x="3422386" y="2047876"/>
            <a:ext cx="159941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56" name="Line 33"/>
          <p:cNvSpPr>
            <a:spLocks noChangeShapeType="1"/>
          </p:cNvSpPr>
          <p:nvPr/>
        </p:nvSpPr>
        <p:spPr bwMode="auto">
          <a:xfrm>
            <a:off x="3369073" y="1984375"/>
            <a:ext cx="22873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/>
          <p:cNvSpPr txBox="1">
            <a:spLocks noChangeArrowheads="1"/>
          </p:cNvSpPr>
          <p:nvPr/>
        </p:nvSpPr>
        <p:spPr bwMode="auto">
          <a:xfrm>
            <a:off x="1888332" y="1541463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/>
          <p:cNvSpPr txBox="1">
            <a:spLocks noChangeArrowheads="1"/>
          </p:cNvSpPr>
          <p:nvPr/>
        </p:nvSpPr>
        <p:spPr bwMode="auto">
          <a:xfrm>
            <a:off x="2079229" y="2493963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9359" name="Group 66"/>
          <p:cNvGrpSpPr>
            <a:grpSpLocks/>
          </p:cNvGrpSpPr>
          <p:nvPr/>
        </p:nvGrpSpPr>
        <p:grpSpPr bwMode="auto">
          <a:xfrm>
            <a:off x="2051712" y="1541463"/>
            <a:ext cx="844417" cy="679450"/>
            <a:chOff x="-44" y="1473"/>
            <a:chExt cx="981" cy="1105"/>
          </a:xfrm>
        </p:grpSpPr>
        <p:pic>
          <p:nvPicPr>
            <p:cNvPr id="993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/>
          <p:cNvGrpSpPr>
            <a:grpSpLocks/>
          </p:cNvGrpSpPr>
          <p:nvPr/>
        </p:nvGrpSpPr>
        <p:grpSpPr bwMode="auto">
          <a:xfrm>
            <a:off x="2105026" y="2547938"/>
            <a:ext cx="844418" cy="679450"/>
            <a:chOff x="-44" y="1473"/>
            <a:chExt cx="981" cy="1105"/>
          </a:xfrm>
        </p:grpSpPr>
        <p:pic>
          <p:nvPicPr>
            <p:cNvPr id="993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/>
          <p:cNvSpPr txBox="1">
            <a:spLocks noChangeArrowheads="1"/>
          </p:cNvSpPr>
          <p:nvPr/>
        </p:nvSpPr>
        <p:spPr bwMode="auto">
          <a:xfrm>
            <a:off x="3236648" y="1249363"/>
            <a:ext cx="14798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/>
          <p:cNvSpPr>
            <a:spLocks noChangeShapeType="1"/>
          </p:cNvSpPr>
          <p:nvPr/>
        </p:nvSpPr>
        <p:spPr bwMode="auto">
          <a:xfrm rot="10800000" flipH="1" flipV="1">
            <a:off x="4375150" y="1517650"/>
            <a:ext cx="572691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/>
          <p:cNvGrpSpPr>
            <a:grpSpLocks/>
          </p:cNvGrpSpPr>
          <p:nvPr/>
        </p:nvGrpSpPr>
        <p:grpSpPr bwMode="auto">
          <a:xfrm>
            <a:off x="7013310" y="1949451"/>
            <a:ext cx="1260608" cy="715963"/>
            <a:chOff x="1871277" y="1576300"/>
            <a:chExt cx="1128371" cy="437860"/>
          </a:xfrm>
        </p:grpSpPr>
        <p:sp>
          <p:nvSpPr>
            <p:cNvPr id="77" name="Oval 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8" name="Rectangle 77"/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4" name="Straight Connector 83"/>
            <p:cNvCxnSpPr>
              <a:cxnSpLocks noChangeShapeType="1"/>
              <a:endCxn id="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64" name="Rectangle 31"/>
          <p:cNvSpPr>
            <a:spLocks noChangeArrowheads="1"/>
          </p:cNvSpPr>
          <p:nvPr/>
        </p:nvSpPr>
        <p:spPr bwMode="auto">
          <a:xfrm>
            <a:off x="2949443" y="2703514"/>
            <a:ext cx="151342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65" name="Line 33"/>
          <p:cNvSpPr>
            <a:spLocks noChangeShapeType="1"/>
          </p:cNvSpPr>
          <p:nvPr/>
        </p:nvSpPr>
        <p:spPr bwMode="auto">
          <a:xfrm flipV="1">
            <a:off x="3138620" y="2673351"/>
            <a:ext cx="239051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59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2" grpId="0"/>
      <p:bldP spid="112643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01378" name="Picture 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5018" y="811214"/>
            <a:ext cx="4318396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95552" y="0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Caravan analogy</a:t>
            </a:r>
          </a:p>
        </p:txBody>
      </p:sp>
      <p:sp>
        <p:nvSpPr>
          <p:cNvPr id="11469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86449" y="2927351"/>
            <a:ext cx="4567767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pitchFamily="34" charset="-128"/>
              </a:rPr>
              <a:t>cars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propagate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r>
              <a:rPr lang="en-US" altLang="ja-JP" sz="2400">
                <a:ea typeface="ＭＳ Ｐゴシック" pitchFamily="34" charset="-128"/>
              </a:rPr>
              <a:t> at </a:t>
            </a:r>
            <a:br>
              <a:rPr lang="en-US" altLang="ja-JP" sz="2400">
                <a:ea typeface="ＭＳ Ｐゴシック" pitchFamily="34" charset="-128"/>
              </a:rPr>
            </a:br>
            <a:r>
              <a:rPr lang="en-US" altLang="ja-JP" sz="2400">
                <a:ea typeface="ＭＳ Ｐゴシック" pitchFamily="34" charset="-128"/>
              </a:rPr>
              <a:t>100 km/hr</a:t>
            </a:r>
          </a:p>
          <a:p>
            <a:pPr marL="287338" indent="-287338" eaLnBrk="1" hangingPunct="1"/>
            <a:r>
              <a:rPr lang="en-US" altLang="en-US" sz="2400">
                <a:ea typeface="ＭＳ Ｐゴシック" pitchFamily="34" charset="-128"/>
              </a:rPr>
              <a:t>toll booth takes 12 sec to service car (bit transmission time)</a:t>
            </a:r>
          </a:p>
          <a:p>
            <a:pPr marL="287338" indent="-287338" eaLnBrk="1" hangingPunct="1"/>
            <a:r>
              <a:rPr lang="en-US" altLang="en-US" sz="2400">
                <a:ea typeface="ＭＳ Ｐゴシック" pitchFamily="34" charset="-128"/>
              </a:rPr>
              <a:t>car ~ bit; caravan ~ packet</a:t>
            </a:r>
          </a:p>
          <a:p>
            <a:pPr marL="287338" indent="-287338" eaLnBrk="1" hangingPunct="1"/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Q:</a:t>
            </a: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 How long until caravan is lined up before 2nd toll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>
              <a:solidFill>
                <a:srgbClr val="CC0000"/>
              </a:solidFill>
              <a:ea typeface="ＭＳ Ｐゴシック" pitchFamily="34" charset="-128"/>
            </a:endParaRPr>
          </a:p>
        </p:txBody>
      </p:sp>
      <p:sp>
        <p:nvSpPr>
          <p:cNvPr id="7373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663275" y="2941638"/>
            <a:ext cx="3814498" cy="3365500"/>
          </a:xfrm>
        </p:spPr>
        <p:txBody>
          <a:bodyPr>
            <a:normAutofit lnSpcReduction="10000"/>
          </a:bodyPr>
          <a:lstStyle/>
          <a:p>
            <a:pPr marL="287338" indent="-287338" eaLnBrk="1" hangingPunct="1">
              <a:buSzTx/>
            </a:pPr>
            <a:r>
              <a:rPr lang="en-US" altLang="en-US" sz="2400">
                <a:ea typeface="ＭＳ Ｐゴシック" pitchFamily="34" charset="-128"/>
              </a:rPr>
              <a:t>time to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push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r>
              <a:rPr lang="en-US" altLang="ja-JP" sz="2400">
                <a:ea typeface="ＭＳ Ｐゴシック" pitchFamily="34" charset="-128"/>
              </a:rPr>
              <a:t> entire caravan through toll booth onto highway = 12*10 = 120 sec</a:t>
            </a:r>
          </a:p>
          <a:p>
            <a:pPr marL="287338" indent="-287338" eaLnBrk="1" hangingPunct="1">
              <a:buSzTx/>
            </a:pPr>
            <a:r>
              <a:rPr lang="en-US" altLang="en-US" sz="2400">
                <a:ea typeface="ＭＳ Ｐゴシック" pitchFamily="34" charset="-128"/>
              </a:rPr>
              <a:t>time for last car to propagate from 1st to 2nd toll both: 100km/(100km/hr)= 1 hr</a:t>
            </a:r>
          </a:p>
          <a:p>
            <a:pPr marL="287338" indent="-287338" eaLnBrk="1" hangingPunct="1">
              <a:buSzTx/>
            </a:pPr>
            <a:r>
              <a:rPr lang="en-US" altLang="en-US" sz="2400" i="1">
                <a:solidFill>
                  <a:srgbClr val="CC0000"/>
                </a:solidFill>
                <a:ea typeface="ＭＳ Ｐゴシック" pitchFamily="34" charset="-128"/>
              </a:rPr>
              <a:t>A:</a:t>
            </a: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 62 minutes</a:t>
            </a:r>
          </a:p>
        </p:txBody>
      </p:sp>
      <p:grpSp>
        <p:nvGrpSpPr>
          <p:cNvPr id="101382" name="Group 42"/>
          <p:cNvGrpSpPr>
            <a:grpSpLocks/>
          </p:cNvGrpSpPr>
          <p:nvPr/>
        </p:nvGrpSpPr>
        <p:grpSpPr bwMode="auto">
          <a:xfrm>
            <a:off x="440267" y="1195389"/>
            <a:ext cx="8714185" cy="1487487"/>
            <a:chOff x="165" y="725"/>
            <a:chExt cx="5067" cy="937"/>
          </a:xfrm>
        </p:grpSpPr>
        <p:grpSp>
          <p:nvGrpSpPr>
            <p:cNvPr id="101384" name="Group 43"/>
            <p:cNvGrpSpPr>
              <a:grpSpLocks/>
            </p:cNvGrpSpPr>
            <p:nvPr/>
          </p:nvGrpSpPr>
          <p:grpSpPr bwMode="auto">
            <a:xfrm>
              <a:off x="3553" y="781"/>
              <a:ext cx="480" cy="881"/>
              <a:chOff x="1375" y="938"/>
              <a:chExt cx="480" cy="881"/>
            </a:xfrm>
          </p:grpSpPr>
          <p:sp>
            <p:nvSpPr>
              <p:cNvPr id="101408" name="Rectangle 44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9" name="Text Box 45"/>
              <p:cNvSpPr txBox="1">
                <a:spLocks noChangeArrowheads="1"/>
              </p:cNvSpPr>
              <p:nvPr/>
            </p:nvSpPr>
            <p:spPr bwMode="auto">
              <a:xfrm>
                <a:off x="1375" y="1373"/>
                <a:ext cx="480" cy="4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1385" name="Group 46"/>
            <p:cNvGrpSpPr>
              <a:grpSpLocks/>
            </p:cNvGrpSpPr>
            <p:nvPr/>
          </p:nvGrpSpPr>
          <p:grpSpPr bwMode="auto">
            <a:xfrm>
              <a:off x="1756" y="781"/>
              <a:ext cx="480" cy="881"/>
              <a:chOff x="1375" y="938"/>
              <a:chExt cx="480" cy="881"/>
            </a:xfrm>
          </p:grpSpPr>
          <p:sp>
            <p:nvSpPr>
              <p:cNvPr id="101406" name="Rectangle 47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7" name="Text Box 48"/>
              <p:cNvSpPr txBox="1">
                <a:spLocks noChangeArrowheads="1"/>
              </p:cNvSpPr>
              <p:nvPr/>
            </p:nvSpPr>
            <p:spPr bwMode="auto">
              <a:xfrm>
                <a:off x="1375" y="1373"/>
                <a:ext cx="480" cy="4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1386" name="AutoShape 4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87" name="Text Box 50"/>
            <p:cNvSpPr txBox="1">
              <a:spLocks noChangeArrowheads="1"/>
            </p:cNvSpPr>
            <p:nvPr/>
          </p:nvSpPr>
          <p:spPr bwMode="auto">
            <a:xfrm>
              <a:off x="726" y="1139"/>
              <a:ext cx="638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1388" name="Line 5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89" name="Text Box 52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0" name="Line 53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1" name="Text Box 54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2" name="Line 55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3" name="Oval 56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4" name="Oval 57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5" name="Oval 58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1396" name="Picture 59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97" name="Picture 60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98" name="Group 61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1404" name="Picture 62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5" name="Rectangle 63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1399" name="Picture 64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400" name="Group 65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1402" name="Picture 66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3" name="Rectangle 67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401" name="Line 68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3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77DD9F6-8FF4-48F1-B477-EF0A9659B44F}" type="slidenum">
              <a:rPr lang="en-US" altLang="en-US" sz="1200">
                <a:latin typeface="Tahoma" pitchFamily="34" charset="0"/>
              </a:rPr>
              <a:pPr/>
              <a:t>68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783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4" grpId="0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03426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4647" y="900907"/>
            <a:ext cx="59418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95552" y="141289"/>
            <a:ext cx="8420100" cy="846137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Caravan analogy (more)</a:t>
            </a: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136" y="2862264"/>
            <a:ext cx="9016868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pitchFamily="34" charset="-128"/>
              </a:rPr>
              <a:t>suppose cars now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>
                <a:ea typeface="ＭＳ Ｐゴシック" pitchFamily="34" charset="-128"/>
              </a:rPr>
              <a:t>propagate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r>
              <a:rPr lang="en-US" altLang="ja-JP" sz="2400">
                <a:ea typeface="ＭＳ Ｐゴシック" pitchFamily="34" charset="-128"/>
              </a:rPr>
              <a:t> at 1000 km/hr</a:t>
            </a:r>
          </a:p>
          <a:p>
            <a:pPr marL="287338" indent="-287338" eaLnBrk="1" hangingPunct="1"/>
            <a:r>
              <a:rPr lang="en-US" altLang="en-US" sz="2400">
                <a:ea typeface="ＭＳ Ｐゴシック" pitchFamily="34" charset="-128"/>
              </a:rPr>
              <a:t>and suppose toll booth now takes one min to service a car</a:t>
            </a:r>
            <a:endParaRPr lang="en-US" altLang="en-US" sz="2400">
              <a:solidFill>
                <a:schemeClr val="accent2"/>
              </a:solidFill>
              <a:ea typeface="ＭＳ Ｐゴシック" pitchFamily="34" charset="-128"/>
            </a:endParaRPr>
          </a:p>
          <a:p>
            <a:pPr marL="287338" indent="-287338" eaLnBrk="1" hangingPunct="1"/>
            <a:r>
              <a:rPr lang="en-US" altLang="en-US" sz="2400" i="1" u="sng">
                <a:solidFill>
                  <a:srgbClr val="CC0000"/>
                </a:solidFill>
                <a:ea typeface="ＭＳ Ｐゴシック" pitchFamily="34" charset="-128"/>
              </a:rPr>
              <a:t>Q:</a:t>
            </a:r>
            <a:r>
              <a:rPr lang="en-US" altLang="en-US" sz="2400">
                <a:solidFill>
                  <a:srgbClr val="CC0000"/>
                </a:solidFill>
                <a:ea typeface="ＭＳ Ｐゴシック" pitchFamily="34" charset="-128"/>
              </a:rPr>
              <a:t> Will cars arrive to 2nd booth before all cars serviced at first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>
              <a:solidFill>
                <a:srgbClr val="CC0000"/>
              </a:solidFill>
              <a:ea typeface="ＭＳ Ｐゴシック" pitchFamily="34" charset="-128"/>
            </a:endParaRPr>
          </a:p>
        </p:txBody>
      </p:sp>
      <p:sp>
        <p:nvSpPr>
          <p:cNvPr id="10342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021556" y="4524376"/>
            <a:ext cx="8655712" cy="1751013"/>
          </a:xfrm>
        </p:spPr>
        <p:txBody>
          <a:bodyPr/>
          <a:lstStyle/>
          <a:p>
            <a:pPr marL="231775" indent="-231775" eaLnBrk="1" hangingPunct="1">
              <a:buSzTx/>
              <a:buFont typeface="Arial" pitchFamily="34" charset="0"/>
              <a:buChar char="•"/>
            </a:pPr>
            <a:r>
              <a:rPr lang="en-US" altLang="en-US" sz="2400" i="1" u="sng">
                <a:solidFill>
                  <a:srgbClr val="CC0000"/>
                </a:solidFill>
                <a:ea typeface="ＭＳ Ｐゴシック" pitchFamily="34" charset="-128"/>
              </a:rPr>
              <a:t>A: Yes!</a:t>
            </a:r>
            <a:r>
              <a:rPr lang="en-US" altLang="en-US" sz="2400">
                <a:ea typeface="ＭＳ Ｐゴシック" pitchFamily="34" charset="-128"/>
              </a:rPr>
              <a:t>  after 7 min, first car arrives at second booth; three cars still at first booth</a:t>
            </a:r>
          </a:p>
        </p:txBody>
      </p:sp>
      <p:grpSp>
        <p:nvGrpSpPr>
          <p:cNvPr id="103430" name="Group 49"/>
          <p:cNvGrpSpPr>
            <a:grpSpLocks/>
          </p:cNvGrpSpPr>
          <p:nvPr/>
        </p:nvGrpSpPr>
        <p:grpSpPr bwMode="auto">
          <a:xfrm>
            <a:off x="741231" y="1150939"/>
            <a:ext cx="8714184" cy="1487487"/>
            <a:chOff x="165" y="725"/>
            <a:chExt cx="5067" cy="937"/>
          </a:xfrm>
        </p:grpSpPr>
        <p:grpSp>
          <p:nvGrpSpPr>
            <p:cNvPr id="103432" name="Group 5"/>
            <p:cNvGrpSpPr>
              <a:grpSpLocks/>
            </p:cNvGrpSpPr>
            <p:nvPr/>
          </p:nvGrpSpPr>
          <p:grpSpPr bwMode="auto">
            <a:xfrm>
              <a:off x="3553" y="781"/>
              <a:ext cx="480" cy="881"/>
              <a:chOff x="1375" y="938"/>
              <a:chExt cx="480" cy="881"/>
            </a:xfrm>
          </p:grpSpPr>
          <p:sp>
            <p:nvSpPr>
              <p:cNvPr id="103456" name="Rectangle 6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7" name="Text Box 7"/>
              <p:cNvSpPr txBox="1">
                <a:spLocks noChangeArrowheads="1"/>
              </p:cNvSpPr>
              <p:nvPr/>
            </p:nvSpPr>
            <p:spPr bwMode="auto">
              <a:xfrm>
                <a:off x="1375" y="1373"/>
                <a:ext cx="480" cy="4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3433" name="Group 8"/>
            <p:cNvGrpSpPr>
              <a:grpSpLocks/>
            </p:cNvGrpSpPr>
            <p:nvPr/>
          </p:nvGrpSpPr>
          <p:grpSpPr bwMode="auto">
            <a:xfrm>
              <a:off x="1756" y="781"/>
              <a:ext cx="480" cy="881"/>
              <a:chOff x="1375" y="938"/>
              <a:chExt cx="480" cy="881"/>
            </a:xfrm>
          </p:grpSpPr>
          <p:sp>
            <p:nvSpPr>
              <p:cNvPr id="103454" name="Rectangle 9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5" name="Text Box 10"/>
              <p:cNvSpPr txBox="1">
                <a:spLocks noChangeArrowheads="1"/>
              </p:cNvSpPr>
              <p:nvPr/>
            </p:nvSpPr>
            <p:spPr bwMode="auto">
              <a:xfrm>
                <a:off x="1375" y="1373"/>
                <a:ext cx="480" cy="4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3434" name="AutoShape 2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35" name="Text Box 30"/>
            <p:cNvSpPr txBox="1">
              <a:spLocks noChangeArrowheads="1"/>
            </p:cNvSpPr>
            <p:nvPr/>
          </p:nvSpPr>
          <p:spPr bwMode="auto">
            <a:xfrm>
              <a:off x="726" y="1139"/>
              <a:ext cx="638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3436" name="Line 3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7" name="Text Box 33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38" name="Line 34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9" name="Text Box 35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40" name="Line 36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41" name="Oval 37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2" name="Oval 38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3" name="Oval 39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3444" name="Picture 41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42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6" name="Group 45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3452" name="Picture 4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Rectangle 44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3447" name="Picture 40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8" name="Group 46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3450" name="Picture 4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1" name="Rectangle 48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3449" name="Line 32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635D915A-4440-4CFE-937F-F9554DFDFE32}" type="slidenum">
              <a:rPr lang="en-US" altLang="en-US" sz="1200">
                <a:latin typeface="Tahoma" pitchFamily="34" charset="0"/>
              </a:rPr>
              <a:pPr/>
              <a:t>69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194912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23554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379" y="1004889"/>
            <a:ext cx="8193088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77850" y="220664"/>
            <a:ext cx="8750300" cy="1006475"/>
          </a:xfrm>
        </p:spPr>
        <p:txBody>
          <a:bodyPr/>
          <a:lstStyle/>
          <a:p>
            <a:pPr eaLnBrk="1" hangingPunct="1"/>
            <a:r>
              <a:rPr lang="ja-JP" altLang="en-US" dirty="0">
                <a:ea typeface="ＭＳ Ｐゴシック" pitchFamily="34" charset="-128"/>
              </a:rPr>
              <a:t>“</a:t>
            </a:r>
            <a:r>
              <a:rPr lang="en-US" altLang="ja-JP" dirty="0">
                <a:ea typeface="ＭＳ Ｐゴシック" pitchFamily="34" charset="-128"/>
              </a:rPr>
              <a:t>Fun</a:t>
            </a:r>
            <a:r>
              <a:rPr lang="ja-JP" altLang="en-US" dirty="0">
                <a:ea typeface="ＭＳ Ｐゴシック" pitchFamily="34" charset="-128"/>
              </a:rPr>
              <a:t>”</a:t>
            </a:r>
            <a:r>
              <a:rPr lang="en-US" altLang="ja-JP" dirty="0">
                <a:ea typeface="ＭＳ Ｐゴシック" pitchFamily="34" charset="-128"/>
              </a:rPr>
              <a:t> Internet-connected devices</a:t>
            </a:r>
            <a:endParaRPr lang="en-US" altLang="en-US" dirty="0">
              <a:ea typeface="ＭＳ Ｐゴシック" pitchFamily="34" charset="-128"/>
            </a:endParaRPr>
          </a:p>
        </p:txBody>
      </p:sp>
      <p:pic>
        <p:nvPicPr>
          <p:cNvPr id="23556" name="Picture 3" descr="toaster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8004" y="1460500"/>
            <a:ext cx="2703513" cy="293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7" name="Picture 4" descr="whisp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354" y="1425576"/>
            <a:ext cx="2053431" cy="156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Text Box 7"/>
          <p:cNvSpPr txBox="1">
            <a:spLocks noChangeArrowheads="1"/>
          </p:cNvSpPr>
          <p:nvPr/>
        </p:nvSpPr>
        <p:spPr bwMode="auto">
          <a:xfrm>
            <a:off x="969963" y="2789239"/>
            <a:ext cx="217065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IP picture frame</a:t>
            </a:r>
          </a:p>
          <a:p>
            <a:r>
              <a:rPr lang="en-US" altLang="en-US" sz="1600"/>
              <a:t>http://www.ceiva.com/</a:t>
            </a:r>
          </a:p>
        </p:txBody>
      </p:sp>
      <p:sp>
        <p:nvSpPr>
          <p:cNvPr id="23559" name="Text Box 8"/>
          <p:cNvSpPr txBox="1">
            <a:spLocks noChangeArrowheads="1"/>
          </p:cNvSpPr>
          <p:nvPr/>
        </p:nvSpPr>
        <p:spPr bwMode="auto">
          <a:xfrm>
            <a:off x="6094942" y="1989139"/>
            <a:ext cx="226324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Web-enabled toaster +</a:t>
            </a:r>
          </a:p>
          <a:p>
            <a:r>
              <a:rPr lang="en-US" altLang="en-US" sz="1600"/>
              <a:t>weather forecaster</a:t>
            </a:r>
          </a:p>
        </p:txBody>
      </p:sp>
      <p:pic>
        <p:nvPicPr>
          <p:cNvPr id="23560" name="Picture 9" descr="cisc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2148" y="4387850"/>
            <a:ext cx="2595165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1" name="Text Box 10"/>
          <p:cNvSpPr txBox="1">
            <a:spLocks noChangeArrowheads="1"/>
          </p:cNvSpPr>
          <p:nvPr/>
        </p:nvSpPr>
        <p:spPr bwMode="auto">
          <a:xfrm>
            <a:off x="6707188" y="5951538"/>
            <a:ext cx="161133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Internet phones</a:t>
            </a:r>
          </a:p>
        </p:txBody>
      </p:sp>
      <p:graphicFrame>
        <p:nvGraphicFramePr>
          <p:cNvPr id="23562" name="Object 14"/>
          <p:cNvGraphicFramePr>
            <a:graphicFrameLocks noChangeAspect="1"/>
          </p:cNvGraphicFramePr>
          <p:nvPr/>
        </p:nvGraphicFramePr>
        <p:xfrm>
          <a:off x="995760" y="3581401"/>
          <a:ext cx="87021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7" imgW="1434415" imgH="3873016" progId="">
                  <p:embed/>
                </p:oleObj>
              </mc:Choice>
              <mc:Fallback>
                <p:oleObj r:id="rId7" imgW="1434415" imgH="3873016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5760" y="3581401"/>
                        <a:ext cx="870215" cy="2168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63" name="Text Box 8"/>
          <p:cNvSpPr txBox="1">
            <a:spLocks noChangeArrowheads="1"/>
          </p:cNvSpPr>
          <p:nvPr/>
        </p:nvSpPr>
        <p:spPr bwMode="auto">
          <a:xfrm>
            <a:off x="1062832" y="5789614"/>
            <a:ext cx="118974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Internet </a:t>
            </a:r>
          </a:p>
          <a:p>
            <a:r>
              <a:rPr lang="en-US" altLang="en-US" sz="1600"/>
              <a:t>refrigerator</a:t>
            </a:r>
          </a:p>
        </p:txBody>
      </p:sp>
      <p:pic>
        <p:nvPicPr>
          <p:cNvPr id="23564" name="Picture 1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5278" y="3508375"/>
            <a:ext cx="1681956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5" name="Text Box 8"/>
          <p:cNvSpPr txBox="1">
            <a:spLocks noChangeArrowheads="1"/>
          </p:cNvSpPr>
          <p:nvPr/>
        </p:nvSpPr>
        <p:spPr bwMode="auto">
          <a:xfrm>
            <a:off x="2173817" y="4148139"/>
            <a:ext cx="250690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Slingbox: watch,</a:t>
            </a:r>
          </a:p>
          <a:p>
            <a:r>
              <a:rPr lang="en-US" altLang="en-US" sz="1600"/>
              <a:t>control cable TV remotely</a:t>
            </a:r>
          </a:p>
        </p:txBody>
      </p:sp>
      <p:sp>
        <p:nvSpPr>
          <p:cNvPr id="2356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D4E5B91-69E1-4EFF-ACD4-60677133DBB5}" type="slidenum">
              <a:rPr lang="en-US" altLang="en-US" sz="1200">
                <a:latin typeface="Tahoma" pitchFamily="34" charset="0"/>
              </a:rPr>
              <a:pPr/>
              <a:t>7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23567" name="Picture 23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5617" y="2754313"/>
            <a:ext cx="753269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8" name="Text Box 10"/>
          <p:cNvSpPr txBox="1">
            <a:spLocks noChangeArrowheads="1"/>
          </p:cNvSpPr>
          <p:nvPr/>
        </p:nvSpPr>
        <p:spPr bwMode="auto">
          <a:xfrm>
            <a:off x="7315994" y="3841750"/>
            <a:ext cx="194155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Tweet-a-watt: </a:t>
            </a:r>
          </a:p>
          <a:p>
            <a:r>
              <a:rPr lang="en-US" altLang="en-US" sz="1600"/>
              <a:t>monitor energy use</a:t>
            </a:r>
          </a:p>
        </p:txBody>
      </p:sp>
      <p:pic>
        <p:nvPicPr>
          <p:cNvPr id="23569" name="Picture 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464" y="4972050"/>
            <a:ext cx="1396471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0" name="Text Box 8"/>
          <p:cNvSpPr txBox="1">
            <a:spLocks noChangeArrowheads="1"/>
          </p:cNvSpPr>
          <p:nvPr/>
        </p:nvSpPr>
        <p:spPr bwMode="auto">
          <a:xfrm>
            <a:off x="4268523" y="5151438"/>
            <a:ext cx="123303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600"/>
              <a:t>sensorized,</a:t>
            </a:r>
          </a:p>
          <a:p>
            <a:r>
              <a:rPr lang="en-US" altLang="en-US" sz="1600"/>
              <a:t>bed</a:t>
            </a:r>
          </a:p>
          <a:p>
            <a:r>
              <a:rPr lang="en-US" altLang="en-US" sz="1600"/>
              <a:t>mattress</a:t>
            </a:r>
          </a:p>
        </p:txBody>
      </p:sp>
    </p:spTree>
    <p:extLst>
      <p:ext uri="{BB962C8B-B14F-4D97-AF65-F5344CB8AC3E}">
        <p14:creationId xmlns:p14="http://schemas.microsoft.com/office/powerpoint/2010/main" val="99460070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Picture 60" descr="queueDela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7634" y="852489"/>
            <a:ext cx="5382948" cy="305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52054" y="1806576"/>
            <a:ext cx="4127500" cy="1781175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>
                <a:ea typeface="ＭＳ Ｐゴシック" pitchFamily="34" charset="-128"/>
              </a:rPr>
              <a:t>R:</a:t>
            </a:r>
            <a:r>
              <a:rPr lang="en-US" altLang="en-US" sz="2400">
                <a:ea typeface="ＭＳ Ｐゴシック" pitchFamily="34" charset="-128"/>
              </a:rPr>
              <a:t> link bandwidth (bps)</a:t>
            </a:r>
          </a:p>
          <a:p>
            <a:pPr marL="231775" indent="-231775" eaLnBrk="1" hangingPunct="1"/>
            <a:r>
              <a:rPr lang="en-US" altLang="en-US" sz="2400" i="1">
                <a:ea typeface="ＭＳ Ｐゴシック" pitchFamily="34" charset="-128"/>
              </a:rPr>
              <a:t>L:</a:t>
            </a:r>
            <a:r>
              <a:rPr lang="en-US" altLang="en-US" sz="2400">
                <a:ea typeface="ＭＳ Ｐゴシック" pitchFamily="34" charset="-128"/>
              </a:rPr>
              <a:t> packet length (bits)</a:t>
            </a:r>
          </a:p>
          <a:p>
            <a:pPr marL="231775" indent="-231775" eaLnBrk="1" hangingPunct="1"/>
            <a:r>
              <a:rPr lang="en-US" altLang="en-US" sz="2400">
                <a:ea typeface="ＭＳ Ｐゴシック" pitchFamily="34" charset="-128"/>
              </a:rPr>
              <a:t>a: average packet arrival rate</a:t>
            </a:r>
          </a:p>
        </p:txBody>
      </p:sp>
      <p:sp>
        <p:nvSpPr>
          <p:cNvPr id="105476" name="Rectangle 61"/>
          <p:cNvSpPr>
            <a:spLocks noChangeArrowheads="1"/>
          </p:cNvSpPr>
          <p:nvPr/>
        </p:nvSpPr>
        <p:spPr bwMode="auto">
          <a:xfrm>
            <a:off x="4536810" y="3451226"/>
            <a:ext cx="41275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 dirty="0">
                <a:solidFill>
                  <a:srgbClr val="000099"/>
                </a:solidFill>
              </a:rPr>
              <a:t>traffic intensity </a:t>
            </a:r>
          </a:p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 dirty="0">
                <a:solidFill>
                  <a:srgbClr val="000099"/>
                </a:solidFill>
              </a:rPr>
              <a:t>= </a:t>
            </a:r>
            <a:r>
              <a:rPr lang="en-US" altLang="en-US" sz="2000" i="1" dirty="0">
                <a:solidFill>
                  <a:srgbClr val="C00000"/>
                </a:solidFill>
              </a:rPr>
              <a:t>L*</a:t>
            </a:r>
            <a:r>
              <a:rPr lang="en-US" altLang="en-US" sz="2000" i="1" dirty="0" err="1">
                <a:solidFill>
                  <a:srgbClr val="C00000"/>
                </a:solidFill>
              </a:rPr>
              <a:t>a/R</a:t>
            </a:r>
            <a:endParaRPr lang="en-US" altLang="en-US" sz="2000" i="1" dirty="0">
              <a:solidFill>
                <a:srgbClr val="C00000"/>
              </a:solidFill>
            </a:endParaRPr>
          </a:p>
        </p:txBody>
      </p:sp>
      <p:sp>
        <p:nvSpPr>
          <p:cNvPr id="118790" name="Rectangle 62"/>
          <p:cNvSpPr>
            <a:spLocks noChangeArrowheads="1"/>
          </p:cNvSpPr>
          <p:nvPr/>
        </p:nvSpPr>
        <p:spPr bwMode="auto">
          <a:xfrm>
            <a:off x="553773" y="4113214"/>
            <a:ext cx="7553325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La/R</a:t>
            </a:r>
            <a:r>
              <a:rPr lang="en-US" altLang="en-US" dirty="0">
                <a:latin typeface="Gill Sans MT" pitchFamily="34" charset="0"/>
              </a:rPr>
              <a:t> ~ 0: avg. queueing delay small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La/R </a:t>
            </a:r>
            <a:r>
              <a:rPr lang="en-US" altLang="en-US" dirty="0">
                <a:latin typeface="Gill Sans MT" pitchFamily="34" charset="0"/>
              </a:rPr>
              <a:t>-&gt; 1: avg. queueing delay large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La/R </a:t>
            </a:r>
            <a:r>
              <a:rPr lang="en-US" altLang="en-US" dirty="0">
                <a:latin typeface="Gill Sans MT" pitchFamily="34" charset="0"/>
              </a:rPr>
              <a:t>&gt; 1: </a:t>
            </a:r>
            <a:r>
              <a:rPr lang="en-US" altLang="en-US" dirty="0">
                <a:solidFill>
                  <a:srgbClr val="0054FD"/>
                </a:solidFill>
                <a:latin typeface="Gill Sans MT" pitchFamily="34" charset="0"/>
              </a:rPr>
              <a:t>more </a:t>
            </a:r>
            <a:r>
              <a:rPr lang="ja-JP" altLang="en-US">
                <a:solidFill>
                  <a:srgbClr val="0054FD"/>
                </a:solidFill>
                <a:latin typeface="Gill Sans MT" pitchFamily="34" charset="0"/>
              </a:rPr>
              <a:t>“</a:t>
            </a:r>
            <a:r>
              <a:rPr lang="en-US" altLang="ja-JP" dirty="0">
                <a:solidFill>
                  <a:srgbClr val="0054FD"/>
                </a:solidFill>
                <a:latin typeface="Gill Sans MT" pitchFamily="34" charset="0"/>
              </a:rPr>
              <a:t>work</a:t>
            </a:r>
            <a:r>
              <a:rPr lang="ja-JP" altLang="en-US">
                <a:solidFill>
                  <a:srgbClr val="0054FD"/>
                </a:solidFill>
                <a:latin typeface="Gill Sans MT" pitchFamily="34" charset="0"/>
              </a:rPr>
              <a:t>”</a:t>
            </a:r>
            <a:r>
              <a:rPr lang="en-US" altLang="ja-JP" dirty="0">
                <a:solidFill>
                  <a:srgbClr val="0054FD"/>
                </a:solidFill>
                <a:latin typeface="Gill Sans MT" pitchFamily="34" charset="0"/>
              </a:rPr>
              <a:t> arriving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dirty="0">
                <a:latin typeface="Gill Sans MT" pitchFamily="34" charset="0"/>
              </a:rPr>
              <a:t>   than can </a:t>
            </a:r>
            <a:r>
              <a:rPr lang="en-US" altLang="en-US" dirty="0">
                <a:solidFill>
                  <a:srgbClr val="0054FD"/>
                </a:solidFill>
                <a:latin typeface="Gill Sans MT" pitchFamily="34" charset="0"/>
              </a:rPr>
              <a:t>be serviced</a:t>
            </a:r>
            <a:r>
              <a:rPr lang="en-US" altLang="en-US" dirty="0">
                <a:latin typeface="Gill Sans MT" pitchFamily="34" charset="0"/>
              </a:rPr>
              <a:t>, average delay infinite!</a:t>
            </a:r>
          </a:p>
        </p:txBody>
      </p:sp>
      <p:sp>
        <p:nvSpPr>
          <p:cNvPr id="105478" name="Rectangle 61"/>
          <p:cNvSpPr>
            <a:spLocks noChangeArrowheads="1"/>
          </p:cNvSpPr>
          <p:nvPr/>
        </p:nvSpPr>
        <p:spPr bwMode="auto">
          <a:xfrm rot="-5400000">
            <a:off x="3997590" y="2159397"/>
            <a:ext cx="2433638" cy="546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average  queueing delay</a:t>
            </a:r>
          </a:p>
        </p:txBody>
      </p:sp>
      <p:pic>
        <p:nvPicPr>
          <p:cNvPr id="105479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752" y="4935539"/>
            <a:ext cx="1675077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0" name="Picture 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9033" y="4197350"/>
            <a:ext cx="1604566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15"/>
          <p:cNvSpPr txBox="1">
            <a:spLocks noChangeArrowheads="1"/>
          </p:cNvSpPr>
          <p:nvPr/>
        </p:nvSpPr>
        <p:spPr bwMode="auto">
          <a:xfrm>
            <a:off x="8184490" y="4141789"/>
            <a:ext cx="10631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 i="1"/>
              <a:t>La/R </a:t>
            </a:r>
            <a:r>
              <a:rPr lang="en-US" altLang="en-US" sz="1800"/>
              <a:t>~ 0</a:t>
            </a:r>
          </a:p>
        </p:txBody>
      </p:sp>
      <p:sp>
        <p:nvSpPr>
          <p:cNvPr id="105482" name="Text Box 16"/>
          <p:cNvSpPr txBox="1">
            <a:spLocks noChangeArrowheads="1"/>
          </p:cNvSpPr>
          <p:nvPr/>
        </p:nvSpPr>
        <p:spPr bwMode="auto">
          <a:xfrm>
            <a:off x="8542206" y="6110289"/>
            <a:ext cx="114005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 i="1"/>
              <a:t>La/R -&gt; 1</a:t>
            </a:r>
          </a:p>
        </p:txBody>
      </p:sp>
      <p:sp>
        <p:nvSpPr>
          <p:cNvPr id="1054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7FF28B7-7C62-4E4A-A949-27A3881C6508}" type="slidenum">
              <a:rPr lang="en-US" altLang="en-US" sz="1200">
                <a:latin typeface="Tahoma" pitchFamily="34" charset="0"/>
              </a:rPr>
              <a:pPr/>
              <a:t>70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05484" name="TextBox 1"/>
          <p:cNvSpPr txBox="1">
            <a:spLocks noChangeArrowheads="1"/>
          </p:cNvSpPr>
          <p:nvPr/>
        </p:nvSpPr>
        <p:spPr bwMode="auto">
          <a:xfrm>
            <a:off x="534856" y="6348414"/>
            <a:ext cx="468269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400"/>
              <a:t>* Check online interactive animation on queuing and loss</a:t>
            </a:r>
          </a:p>
        </p:txBody>
      </p:sp>
      <p:sp>
        <p:nvSpPr>
          <p:cNvPr id="105485" name="Rectangle 11"/>
          <p:cNvSpPr>
            <a:spLocks noChangeArrowheads="1"/>
          </p:cNvSpPr>
          <p:nvPr/>
        </p:nvSpPr>
        <p:spPr bwMode="auto">
          <a:xfrm>
            <a:off x="4875610" y="868364"/>
            <a:ext cx="1377553" cy="4270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pic>
        <p:nvPicPr>
          <p:cNvPr id="105486" name="Picture 18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613" y="925989"/>
            <a:ext cx="59418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1156" y="123825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itchFamily="34" charset="-128"/>
              </a:rPr>
              <a:t>Queueing delay (revisited)</a:t>
            </a:r>
            <a:endParaRPr lang="en-US" altLang="en-US"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5953831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07522" name="Picture 9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4017" y="872649"/>
            <a:ext cx="74277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9244" y="128588"/>
            <a:ext cx="9606756" cy="1143000"/>
          </a:xfrm>
        </p:spPr>
        <p:txBody>
          <a:bodyPr/>
          <a:lstStyle/>
          <a:p>
            <a:pPr eaLnBrk="1" hangingPunct="1"/>
            <a:r>
              <a:rPr lang="ja-JP" altLang="en-US" sz="4000" dirty="0">
                <a:ea typeface="ＭＳ Ｐゴシック" pitchFamily="34" charset="-128"/>
              </a:rPr>
              <a:t>“</a:t>
            </a:r>
            <a:r>
              <a:rPr lang="en-US" altLang="ja-JP" sz="4000" dirty="0">
                <a:ea typeface="ＭＳ Ｐゴシック" pitchFamily="34" charset="-128"/>
              </a:rPr>
              <a:t>Real</a:t>
            </a:r>
            <a:r>
              <a:rPr lang="ja-JP" altLang="en-US" sz="4000" dirty="0">
                <a:ea typeface="ＭＳ Ｐゴシック" pitchFamily="34" charset="-128"/>
              </a:rPr>
              <a:t>”</a:t>
            </a:r>
            <a:r>
              <a:rPr lang="en-US" altLang="ja-JP" sz="4000" dirty="0">
                <a:ea typeface="ＭＳ Ｐゴシック" pitchFamily="34" charset="-128"/>
              </a:rPr>
              <a:t> Internet delays and routes</a:t>
            </a:r>
            <a:endParaRPr lang="en-US" altLang="en-US" sz="4000" dirty="0">
              <a:ea typeface="ＭＳ Ｐゴシック" pitchFamily="34" charset="-128"/>
            </a:endParaRPr>
          </a:p>
        </p:txBody>
      </p:sp>
      <p:sp>
        <p:nvSpPr>
          <p:cNvPr id="107524" name="Rectangle 5"/>
          <p:cNvSpPr>
            <a:spLocks noGrp="1" noChangeArrowheads="1"/>
          </p:cNvSpPr>
          <p:nvPr>
            <p:ph type="body" idx="4294967295"/>
          </p:nvPr>
        </p:nvSpPr>
        <p:spPr>
          <a:xfrm>
            <a:off x="541735" y="1270000"/>
            <a:ext cx="8420100" cy="3098800"/>
          </a:xfrm>
        </p:spPr>
        <p:txBody>
          <a:bodyPr>
            <a:normAutofit fontScale="85000" lnSpcReduction="20000"/>
          </a:bodyPr>
          <a:lstStyle/>
          <a:p>
            <a:pPr marL="287338" indent="-287338" eaLnBrk="1" hangingPunct="1"/>
            <a:r>
              <a:rPr lang="en-US" altLang="en-US" dirty="0">
                <a:ea typeface="ＭＳ Ｐゴシック" pitchFamily="34" charset="-128"/>
              </a:rPr>
              <a:t>what do </a:t>
            </a:r>
            <a:r>
              <a:rPr lang="ja-JP" altLang="en-US">
                <a:solidFill>
                  <a:srgbClr val="0054FD"/>
                </a:solidFill>
                <a:ea typeface="ＭＳ Ｐゴシック" pitchFamily="34" charset="-128"/>
              </a:rPr>
              <a:t>“</a:t>
            </a:r>
            <a:r>
              <a:rPr lang="en-US" altLang="ja-JP" dirty="0">
                <a:solidFill>
                  <a:srgbClr val="0054FD"/>
                </a:solidFill>
                <a:ea typeface="ＭＳ Ｐゴシック" pitchFamily="34" charset="-128"/>
              </a:rPr>
              <a:t>real</a:t>
            </a:r>
            <a:r>
              <a:rPr lang="ja-JP" altLang="en-US">
                <a:solidFill>
                  <a:srgbClr val="0054FD"/>
                </a:solidFill>
                <a:ea typeface="ＭＳ Ｐゴシック" pitchFamily="34" charset="-128"/>
              </a:rPr>
              <a:t>”</a:t>
            </a:r>
            <a:r>
              <a:rPr lang="en-US" altLang="ja-JP" dirty="0">
                <a:solidFill>
                  <a:srgbClr val="0054FD"/>
                </a:solidFill>
                <a:ea typeface="ＭＳ Ｐゴシック" pitchFamily="34" charset="-128"/>
              </a:rPr>
              <a:t> Internet delay </a:t>
            </a:r>
            <a:r>
              <a:rPr lang="en-US" altLang="ja-JP" dirty="0">
                <a:ea typeface="ＭＳ Ｐゴシック" pitchFamily="34" charset="-128"/>
              </a:rPr>
              <a:t>&amp; loss look like? </a:t>
            </a:r>
          </a:p>
          <a:p>
            <a:pPr marL="287338" indent="-287338" eaLnBrk="1" hangingPunct="1"/>
            <a:r>
              <a:rPr lang="en-US" altLang="en-US" sz="2400" b="1" dirty="0">
                <a:solidFill>
                  <a:srgbClr val="FF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traceroute</a:t>
            </a:r>
            <a:r>
              <a:rPr lang="en-US" altLang="en-US" dirty="0">
                <a:solidFill>
                  <a:srgbClr val="FF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dirty="0">
                <a:ea typeface="ＭＳ Ｐゴシック" pitchFamily="34" charset="-128"/>
                <a:cs typeface="Courier New" pitchFamily="49" charset="0"/>
              </a:rPr>
              <a:t>program: </a:t>
            </a:r>
            <a:r>
              <a:rPr lang="en-US" altLang="en-US" dirty="0">
                <a:ea typeface="ＭＳ Ｐゴシック" pitchFamily="34" charset="-128"/>
              </a:rPr>
              <a:t>provides </a:t>
            </a:r>
            <a:r>
              <a:rPr lang="en-US" altLang="en-US" dirty="0">
                <a:solidFill>
                  <a:srgbClr val="0054FD"/>
                </a:solidFill>
                <a:ea typeface="ＭＳ Ｐゴシック" pitchFamily="34" charset="-128"/>
              </a:rPr>
              <a:t>delay measurement </a:t>
            </a:r>
            <a:r>
              <a:rPr lang="en-US" altLang="en-US" dirty="0">
                <a:ea typeface="ＭＳ Ｐゴシック" pitchFamily="34" charset="-128"/>
              </a:rPr>
              <a:t>from source to router along end-end Internet path towards destination.  For all </a:t>
            </a:r>
            <a:r>
              <a:rPr lang="en-US" altLang="en-US" i="1" dirty="0" err="1">
                <a:ea typeface="ＭＳ Ｐゴシック" pitchFamily="34" charset="-128"/>
              </a:rPr>
              <a:t>i</a:t>
            </a:r>
            <a:r>
              <a:rPr lang="en-US" altLang="en-US" i="1" dirty="0">
                <a:ea typeface="ＭＳ Ｐゴシック" pitchFamily="34" charset="-128"/>
              </a:rPr>
              <a:t>: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sends three packets that will reach router </a:t>
            </a:r>
            <a:r>
              <a:rPr lang="en-US" altLang="en-US" i="1" dirty="0" err="1">
                <a:ea typeface="Arial" pitchFamily="34" charset="0"/>
              </a:rPr>
              <a:t>i</a:t>
            </a:r>
            <a:r>
              <a:rPr lang="en-US" altLang="en-US" dirty="0">
                <a:ea typeface="Arial" pitchFamily="34" charset="0"/>
              </a:rPr>
              <a:t> on path towards destination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router </a:t>
            </a:r>
            <a:r>
              <a:rPr lang="en-US" altLang="en-US" i="1" dirty="0" err="1">
                <a:ea typeface="Arial" pitchFamily="34" charset="0"/>
              </a:rPr>
              <a:t>i</a:t>
            </a:r>
            <a:r>
              <a:rPr lang="en-US" altLang="en-US" dirty="0">
                <a:ea typeface="Arial" pitchFamily="34" charset="0"/>
              </a:rPr>
              <a:t> will return packets to sender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sender times interval between transmission and reply.</a:t>
            </a:r>
            <a:endParaRPr lang="en-US" altLang="en-US" sz="2800" dirty="0">
              <a:ea typeface="Arial" pitchFamily="34" charset="0"/>
            </a:endParaRPr>
          </a:p>
        </p:txBody>
      </p:sp>
      <p:sp>
        <p:nvSpPr>
          <p:cNvPr id="107525" name="Line 38"/>
          <p:cNvSpPr>
            <a:spLocks noChangeShapeType="1"/>
          </p:cNvSpPr>
          <p:nvPr/>
        </p:nvSpPr>
        <p:spPr bwMode="auto">
          <a:xfrm>
            <a:off x="1393032" y="5319713"/>
            <a:ext cx="313002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105"/>
          <p:cNvSpPr>
            <a:spLocks noChangeShapeType="1"/>
          </p:cNvSpPr>
          <p:nvPr/>
        </p:nvSpPr>
        <p:spPr bwMode="auto">
          <a:xfrm flipV="1">
            <a:off x="2252927" y="5370513"/>
            <a:ext cx="49702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7" name="Line 106"/>
          <p:cNvSpPr>
            <a:spLocks noChangeShapeType="1"/>
          </p:cNvSpPr>
          <p:nvPr/>
        </p:nvSpPr>
        <p:spPr bwMode="auto">
          <a:xfrm>
            <a:off x="3265886" y="5354638"/>
            <a:ext cx="526256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8" name="Line 108"/>
          <p:cNvSpPr>
            <a:spLocks noChangeShapeType="1"/>
          </p:cNvSpPr>
          <p:nvPr/>
        </p:nvSpPr>
        <p:spPr bwMode="auto">
          <a:xfrm flipH="1">
            <a:off x="3007916" y="5086350"/>
            <a:ext cx="378354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113"/>
          <p:cNvSpPr>
            <a:spLocks noChangeShapeType="1"/>
          </p:cNvSpPr>
          <p:nvPr/>
        </p:nvSpPr>
        <p:spPr bwMode="auto">
          <a:xfrm flipH="1">
            <a:off x="4323557" y="5414963"/>
            <a:ext cx="67243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0"/>
          <p:cNvSpPr>
            <a:spLocks noChangeShapeType="1"/>
          </p:cNvSpPr>
          <p:nvPr/>
        </p:nvSpPr>
        <p:spPr bwMode="auto">
          <a:xfrm>
            <a:off x="5536011" y="5380038"/>
            <a:ext cx="526256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1"/>
          <p:cNvSpPr>
            <a:spLocks noChangeShapeType="1"/>
          </p:cNvSpPr>
          <p:nvPr/>
        </p:nvSpPr>
        <p:spPr bwMode="auto">
          <a:xfrm flipH="1">
            <a:off x="6552407" y="5326063"/>
            <a:ext cx="603647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91"/>
          <p:cNvSpPr>
            <a:spLocks noChangeShapeType="1"/>
          </p:cNvSpPr>
          <p:nvPr/>
        </p:nvSpPr>
        <p:spPr bwMode="auto">
          <a:xfrm>
            <a:off x="2973520" y="5486400"/>
            <a:ext cx="24765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Line 292"/>
          <p:cNvSpPr>
            <a:spLocks noChangeShapeType="1"/>
          </p:cNvSpPr>
          <p:nvPr/>
        </p:nvSpPr>
        <p:spPr bwMode="auto">
          <a:xfrm>
            <a:off x="5057908" y="5073650"/>
            <a:ext cx="24765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4" name="Line 294"/>
          <p:cNvSpPr>
            <a:spLocks noChangeShapeType="1"/>
          </p:cNvSpPr>
          <p:nvPr/>
        </p:nvSpPr>
        <p:spPr bwMode="auto">
          <a:xfrm flipH="1">
            <a:off x="3668316" y="5676900"/>
            <a:ext cx="378354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295"/>
          <p:cNvSpPr>
            <a:spLocks noChangeShapeType="1"/>
          </p:cNvSpPr>
          <p:nvPr/>
        </p:nvSpPr>
        <p:spPr bwMode="auto">
          <a:xfrm>
            <a:off x="4053550" y="5181600"/>
            <a:ext cx="6879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/>
          <p:cNvSpPr txBox="1">
            <a:spLocks noChangeArrowheads="1"/>
          </p:cNvSpPr>
          <p:nvPr/>
        </p:nvSpPr>
        <p:spPr bwMode="auto">
          <a:xfrm>
            <a:off x="1503098" y="5038726"/>
            <a:ext cx="10823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6" name="Text Box 302"/>
          <p:cNvSpPr txBox="1">
            <a:spLocks noChangeArrowheads="1"/>
          </p:cNvSpPr>
          <p:nvPr/>
        </p:nvSpPr>
        <p:spPr bwMode="auto">
          <a:xfrm>
            <a:off x="2168658" y="5599113"/>
            <a:ext cx="10823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8" name="Text Box 304"/>
          <p:cNvSpPr txBox="1">
            <a:spLocks noChangeArrowheads="1"/>
          </p:cNvSpPr>
          <p:nvPr/>
        </p:nvSpPr>
        <p:spPr bwMode="auto">
          <a:xfrm>
            <a:off x="3277923" y="5013326"/>
            <a:ext cx="10823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grpSp>
        <p:nvGrpSpPr>
          <p:cNvPr id="107539" name="Group 100"/>
          <p:cNvGrpSpPr>
            <a:grpSpLocks/>
          </p:cNvGrpSpPr>
          <p:nvPr/>
        </p:nvGrpSpPr>
        <p:grpSpPr bwMode="auto">
          <a:xfrm>
            <a:off x="560652" y="4975226"/>
            <a:ext cx="889133" cy="688975"/>
            <a:chOff x="-44" y="1473"/>
            <a:chExt cx="981" cy="1105"/>
          </a:xfrm>
        </p:grpSpPr>
        <p:pic>
          <p:nvPicPr>
            <p:cNvPr id="10764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0" name="Group 103"/>
          <p:cNvGrpSpPr>
            <a:grpSpLocks/>
          </p:cNvGrpSpPr>
          <p:nvPr/>
        </p:nvGrpSpPr>
        <p:grpSpPr bwMode="auto">
          <a:xfrm flipH="1">
            <a:off x="7113059" y="5013326"/>
            <a:ext cx="816902" cy="669925"/>
            <a:chOff x="-44" y="1473"/>
            <a:chExt cx="981" cy="1105"/>
          </a:xfrm>
        </p:grpSpPr>
        <p:pic>
          <p:nvPicPr>
            <p:cNvPr id="107640" name="Picture 10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1" name="Freeform 10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1" name="Group 124"/>
          <p:cNvGrpSpPr>
            <a:grpSpLocks/>
          </p:cNvGrpSpPr>
          <p:nvPr/>
        </p:nvGrpSpPr>
        <p:grpSpPr bwMode="auto">
          <a:xfrm>
            <a:off x="5972838" y="5513389"/>
            <a:ext cx="668998" cy="250825"/>
            <a:chOff x="2356" y="1300"/>
            <a:chExt cx="555" cy="194"/>
          </a:xfrm>
        </p:grpSpPr>
        <p:sp>
          <p:nvSpPr>
            <p:cNvPr id="10763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3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3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35" name="Group 128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8" name="Freeform 1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9" name="Freeform 1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36" name="Line 131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Line 132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2" name="Group 133"/>
          <p:cNvGrpSpPr>
            <a:grpSpLocks/>
          </p:cNvGrpSpPr>
          <p:nvPr/>
        </p:nvGrpSpPr>
        <p:grpSpPr bwMode="auto">
          <a:xfrm>
            <a:off x="4923765" y="5241926"/>
            <a:ext cx="668998" cy="250825"/>
            <a:chOff x="2356" y="1300"/>
            <a:chExt cx="555" cy="194"/>
          </a:xfrm>
        </p:grpSpPr>
        <p:sp>
          <p:nvSpPr>
            <p:cNvPr id="107624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25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26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27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0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1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8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3" name="Group 142"/>
          <p:cNvGrpSpPr>
            <a:grpSpLocks/>
          </p:cNvGrpSpPr>
          <p:nvPr/>
        </p:nvGrpSpPr>
        <p:grpSpPr bwMode="auto">
          <a:xfrm>
            <a:off x="3676914" y="5451476"/>
            <a:ext cx="669000" cy="250825"/>
            <a:chOff x="2356" y="1300"/>
            <a:chExt cx="555" cy="194"/>
          </a:xfrm>
        </p:grpSpPr>
        <p:sp>
          <p:nvSpPr>
            <p:cNvPr id="10761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1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1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19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22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23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0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4" name="Group 151"/>
          <p:cNvGrpSpPr>
            <a:grpSpLocks/>
          </p:cNvGrpSpPr>
          <p:nvPr/>
        </p:nvGrpSpPr>
        <p:grpSpPr bwMode="auto">
          <a:xfrm>
            <a:off x="2591727" y="5205414"/>
            <a:ext cx="668998" cy="250825"/>
            <a:chOff x="2356" y="1300"/>
            <a:chExt cx="555" cy="194"/>
          </a:xfrm>
        </p:grpSpPr>
        <p:sp>
          <p:nvSpPr>
            <p:cNvPr id="10760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0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1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11" name="Group 15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14" name="Freeform 15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15" name="Freeform 15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12" name="Line 158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Line 159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5" name="Group 160"/>
          <p:cNvGrpSpPr>
            <a:grpSpLocks/>
          </p:cNvGrpSpPr>
          <p:nvPr/>
        </p:nvGrpSpPr>
        <p:grpSpPr bwMode="auto">
          <a:xfrm>
            <a:off x="1644121" y="5472114"/>
            <a:ext cx="669000" cy="250825"/>
            <a:chOff x="2356" y="1300"/>
            <a:chExt cx="555" cy="194"/>
          </a:xfrm>
        </p:grpSpPr>
        <p:sp>
          <p:nvSpPr>
            <p:cNvPr id="107600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01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02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03" name="Group 16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06" name="Freeform 16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07" name="Freeform 16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04" name="Line 167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Line 168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9DCAFCE5-D33A-49F2-A224-86383ACC5817}" type="slidenum">
              <a:rPr lang="en-US" altLang="en-US" sz="1200">
                <a:latin typeface="Tahoma" pitchFamily="34" charset="0"/>
              </a:rPr>
              <a:pPr/>
              <a:t>71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07547" name="Group 347"/>
          <p:cNvGrpSpPr>
            <a:grpSpLocks/>
          </p:cNvGrpSpPr>
          <p:nvPr/>
        </p:nvGrpSpPr>
        <p:grpSpPr bwMode="auto">
          <a:xfrm>
            <a:off x="1630363" y="5454651"/>
            <a:ext cx="703395" cy="303213"/>
            <a:chOff x="1871277" y="1576300"/>
            <a:chExt cx="1128371" cy="437861"/>
          </a:xfrm>
        </p:grpSpPr>
        <p:sp>
          <p:nvSpPr>
            <p:cNvPr id="76" name="Oval 7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7" name="Rectangle 7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9" name="Freeform 78"/>
            <p:cNvSpPr/>
            <p:nvPr/>
          </p:nvSpPr>
          <p:spPr bwMode="auto">
            <a:xfrm>
              <a:off x="2160957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3" name="Straight Connector 82"/>
            <p:cNvCxnSpPr>
              <a:cxnSpLocks noChangeShapeType="1"/>
              <a:endCxn id="7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8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8" name="Group 347"/>
          <p:cNvGrpSpPr>
            <a:grpSpLocks/>
          </p:cNvGrpSpPr>
          <p:nvPr/>
        </p:nvGrpSpPr>
        <p:grpSpPr bwMode="auto">
          <a:xfrm>
            <a:off x="2581409" y="5189539"/>
            <a:ext cx="703394" cy="301625"/>
            <a:chOff x="1871277" y="1576300"/>
            <a:chExt cx="1128371" cy="437861"/>
          </a:xfrm>
        </p:grpSpPr>
        <p:sp>
          <p:nvSpPr>
            <p:cNvPr id="86" name="Oval 8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7" name="Rectangle 8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2160956" y="1673090"/>
              <a:ext cx="546253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3" name="Straight Connector 92"/>
            <p:cNvCxnSpPr>
              <a:cxnSpLocks noChangeShapeType="1"/>
              <a:endCxn id="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9" name="Group 347"/>
          <p:cNvGrpSpPr>
            <a:grpSpLocks/>
          </p:cNvGrpSpPr>
          <p:nvPr/>
        </p:nvGrpSpPr>
        <p:grpSpPr bwMode="auto">
          <a:xfrm>
            <a:off x="3652838" y="5438776"/>
            <a:ext cx="705115" cy="303213"/>
            <a:chOff x="1871277" y="1576300"/>
            <a:chExt cx="1128371" cy="437861"/>
          </a:xfrm>
        </p:grpSpPr>
        <p:sp>
          <p:nvSpPr>
            <p:cNvPr id="96" name="Oval 9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7" name="Rectangle 9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Oval 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2160251" y="1672583"/>
              <a:ext cx="547672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3" name="Straight Connector 102"/>
            <p:cNvCxnSpPr>
              <a:cxnSpLocks noChangeShapeType="1"/>
              <a:endCxn id="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1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0" name="Group 347"/>
          <p:cNvGrpSpPr>
            <a:grpSpLocks/>
          </p:cNvGrpSpPr>
          <p:nvPr/>
        </p:nvGrpSpPr>
        <p:grpSpPr bwMode="auto">
          <a:xfrm>
            <a:off x="4906567" y="5214939"/>
            <a:ext cx="705115" cy="301625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60249" y="1673090"/>
              <a:ext cx="54767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1" name="Group 347"/>
          <p:cNvGrpSpPr>
            <a:grpSpLocks/>
          </p:cNvGrpSpPr>
          <p:nvPr/>
        </p:nvGrpSpPr>
        <p:grpSpPr bwMode="auto">
          <a:xfrm>
            <a:off x="5955640" y="5486401"/>
            <a:ext cx="703394" cy="303213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60956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247" name="Freeform 303"/>
          <p:cNvSpPr>
            <a:spLocks/>
          </p:cNvSpPr>
          <p:nvPr/>
        </p:nvSpPr>
        <p:spPr bwMode="auto">
          <a:xfrm>
            <a:off x="1362075" y="5259389"/>
            <a:ext cx="2435225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/>
          <p:cNvSpPr>
            <a:spLocks/>
          </p:cNvSpPr>
          <p:nvPr/>
        </p:nvSpPr>
        <p:spPr bwMode="auto">
          <a:xfrm>
            <a:off x="1396471" y="5295900"/>
            <a:ext cx="454025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/>
          <p:cNvSpPr>
            <a:spLocks/>
          </p:cNvSpPr>
          <p:nvPr/>
        </p:nvSpPr>
        <p:spPr bwMode="auto">
          <a:xfrm>
            <a:off x="1389592" y="5210176"/>
            <a:ext cx="1458383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197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44" grpId="0"/>
      <p:bldP spid="83246" grpId="0"/>
      <p:bldP spid="83248" grpId="0"/>
      <p:bldP spid="83247" grpId="0" animBg="1"/>
      <p:bldP spid="83243" grpId="0" animBg="1"/>
      <p:bldP spid="83245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9756" y="166689"/>
            <a:ext cx="8420100" cy="892175"/>
          </a:xfrm>
        </p:spPr>
        <p:txBody>
          <a:bodyPr/>
          <a:lstStyle/>
          <a:p>
            <a:pPr eaLnBrk="1" hangingPunct="1"/>
            <a:r>
              <a:rPr lang="ja-JP" altLang="en-US" sz="4000">
                <a:ea typeface="ＭＳ Ｐゴシック" pitchFamily="34" charset="-128"/>
              </a:rPr>
              <a:t>“</a:t>
            </a:r>
            <a:r>
              <a:rPr lang="en-US" altLang="ja-JP" sz="4000">
                <a:ea typeface="ＭＳ Ｐゴシック" pitchFamily="34" charset="-128"/>
              </a:rPr>
              <a:t>Real</a:t>
            </a:r>
            <a:r>
              <a:rPr lang="ja-JP" altLang="en-US" sz="4000">
                <a:ea typeface="ＭＳ Ｐゴシック" pitchFamily="34" charset="-128"/>
              </a:rPr>
              <a:t>”</a:t>
            </a:r>
            <a:r>
              <a:rPr lang="en-US" altLang="ja-JP" sz="4000">
                <a:ea typeface="ＭＳ Ｐゴシック" pitchFamily="34" charset="-128"/>
              </a:rPr>
              <a:t> Internet delays, routes</a:t>
            </a:r>
            <a:endParaRPr lang="en-US" altLang="en-US" sz="4000">
              <a:ea typeface="ＭＳ Ｐゴシック" pitchFamily="34" charset="-128"/>
            </a:endParaRPr>
          </a:p>
        </p:txBody>
      </p:sp>
      <p:sp>
        <p:nvSpPr>
          <p:cNvPr id="109571" name="Text Box 4"/>
          <p:cNvSpPr txBox="1">
            <a:spLocks noChangeArrowheads="1"/>
          </p:cNvSpPr>
          <p:nvPr/>
        </p:nvSpPr>
        <p:spPr bwMode="auto">
          <a:xfrm>
            <a:off x="763588" y="2338389"/>
            <a:ext cx="89154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1600"/>
              <a:t>1  cs-gw (128.119.240.254)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2  border1-rt-fa5-1-0.gw.umass.edu (128.119.3.145)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3  cht-vbns.gw.umass.edu (128.119.3.130)  6 ms 5 ms 5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4  jn1-at1-0-0-19.wor.vbns.net (204.147.132.129)  16 ms 11 ms 13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5  jn1-so7-0-0-0.wae.vbns.net (204.147.136.136)  21 ms 18 ms 18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6  abilene-vbns.abilene.ucaid.edu (198.32.11.9)  22 ms  18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7  nycm-wash.abilene.ucaid.edu (198.32.8.46)  22 ms  22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8  62.40.103.253 (62.40.103.253)  104 ms 109 ms 106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9  de2-1.de1.de.geant.net (62.40.96.129)  109 ms 102 ms 104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10  de.fr1.fr.geant.net (62.40.96.50)  113 ms 121 ms 114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11  renater-gw.fr1.fr.geant.net (62.40.103.54)  112 ms  114 ms  112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12  nio-n2.cssi.renater.fr (193.51.206.13)  111 ms  114 ms  116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13  nice.cssi.renater.fr (195.220.98.102)  123 ms  125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14  r3t2-nice.cssi.renater.fr (195.220.98.110)  126 ms  126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15  eurecom-valbonne.r3t2.ft.net (193.48.50.54)  135 ms  128 ms  133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16  194.214.211.25 (194.214.211.25)  126 ms  128 ms  126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17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18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19  fantasia.eurecom.fr (193.55.113.142)  132 ms  128 ms  136</a:t>
            </a:r>
            <a:r>
              <a:rPr lang="en-US" altLang="en-US">
                <a:latin typeface="Times New Roman" pitchFamily="18" charset="0"/>
              </a:rPr>
              <a:t> </a:t>
            </a:r>
            <a:r>
              <a:rPr lang="en-US" altLang="en-US" sz="1600">
                <a:latin typeface="Times New Roman" pitchFamily="18" charset="0"/>
              </a:rPr>
              <a:t>ms</a:t>
            </a:r>
          </a:p>
        </p:txBody>
      </p:sp>
      <p:sp>
        <p:nvSpPr>
          <p:cNvPr id="109572" name="Text Box 5"/>
          <p:cNvSpPr txBox="1">
            <a:spLocks noChangeArrowheads="1"/>
          </p:cNvSpPr>
          <p:nvPr/>
        </p:nvSpPr>
        <p:spPr bwMode="auto">
          <a:xfrm>
            <a:off x="785946" y="1235075"/>
            <a:ext cx="8875844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traceroute:</a:t>
            </a:r>
            <a:r>
              <a:rPr lang="en-US" altLang="en-US"/>
              <a:t> gaia.cs.umass.edu to www.eurecom.fr</a:t>
            </a:r>
          </a:p>
        </p:txBody>
      </p:sp>
      <p:sp>
        <p:nvSpPr>
          <p:cNvPr id="109573" name="Line 6"/>
          <p:cNvSpPr>
            <a:spLocks noChangeShapeType="1"/>
          </p:cNvSpPr>
          <p:nvPr/>
        </p:nvSpPr>
        <p:spPr bwMode="auto">
          <a:xfrm>
            <a:off x="1745590" y="5634039"/>
            <a:ext cx="1049073" cy="2698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4" name="Text Box 7"/>
          <p:cNvSpPr txBox="1">
            <a:spLocks noChangeArrowheads="1"/>
          </p:cNvSpPr>
          <p:nvPr/>
        </p:nvSpPr>
        <p:spPr bwMode="auto">
          <a:xfrm>
            <a:off x="4959879" y="1738313"/>
            <a:ext cx="4946121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3 delay measurements from 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gaia.cs.umass.edu to cs-gw.cs.umass.edu </a:t>
            </a:r>
          </a:p>
        </p:txBody>
      </p:sp>
      <p:sp>
        <p:nvSpPr>
          <p:cNvPr id="109575" name="Line 8"/>
          <p:cNvSpPr>
            <a:spLocks noChangeShapeType="1"/>
          </p:cNvSpPr>
          <p:nvPr/>
        </p:nvSpPr>
        <p:spPr bwMode="auto">
          <a:xfrm flipV="1">
            <a:off x="3761185" y="1965325"/>
            <a:ext cx="727471" cy="4127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Line 9"/>
          <p:cNvSpPr>
            <a:spLocks noChangeShapeType="1"/>
          </p:cNvSpPr>
          <p:nvPr/>
        </p:nvSpPr>
        <p:spPr bwMode="auto">
          <a:xfrm flipV="1">
            <a:off x="4345914" y="1954213"/>
            <a:ext cx="151342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7" name="Line 10"/>
          <p:cNvSpPr>
            <a:spLocks noChangeShapeType="1"/>
          </p:cNvSpPr>
          <p:nvPr/>
        </p:nvSpPr>
        <p:spPr bwMode="auto">
          <a:xfrm flipH="1" flipV="1">
            <a:off x="4492097" y="1963739"/>
            <a:ext cx="397272" cy="3905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8" name="Line 11"/>
          <p:cNvSpPr>
            <a:spLocks noChangeShapeType="1"/>
          </p:cNvSpPr>
          <p:nvPr/>
        </p:nvSpPr>
        <p:spPr bwMode="auto">
          <a:xfrm flipV="1">
            <a:off x="4483498" y="1970089"/>
            <a:ext cx="409310" cy="3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9" name="Text Box 12"/>
          <p:cNvSpPr txBox="1">
            <a:spLocks noChangeArrowheads="1"/>
          </p:cNvSpPr>
          <p:nvPr/>
        </p:nvSpPr>
        <p:spPr bwMode="auto">
          <a:xfrm>
            <a:off x="2786063" y="5564188"/>
            <a:ext cx="6810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* means no response (probe lost, router not replying)</a:t>
            </a:r>
          </a:p>
        </p:txBody>
      </p:sp>
      <p:sp>
        <p:nvSpPr>
          <p:cNvPr id="109580" name="Freeform 14"/>
          <p:cNvSpPr>
            <a:spLocks/>
          </p:cNvSpPr>
          <p:nvPr/>
        </p:nvSpPr>
        <p:spPr bwMode="auto">
          <a:xfrm>
            <a:off x="6600561" y="3651251"/>
            <a:ext cx="1097227" cy="246063"/>
          </a:xfrm>
          <a:custGeom>
            <a:avLst/>
            <a:gdLst>
              <a:gd name="T0" fmla="*/ 2147483647 w 638"/>
              <a:gd name="T1" fmla="*/ 0 h 155"/>
              <a:gd name="T2" fmla="*/ 2147483647 w 638"/>
              <a:gd name="T3" fmla="*/ 2147483647 h 155"/>
              <a:gd name="T4" fmla="*/ 2147483647 w 638"/>
              <a:gd name="T5" fmla="*/ 2147483647 h 155"/>
              <a:gd name="T6" fmla="*/ 2147483647 w 638"/>
              <a:gd name="T7" fmla="*/ 2147483647 h 155"/>
              <a:gd name="T8" fmla="*/ 0 w 638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8"/>
              <a:gd name="T16" fmla="*/ 0 h 155"/>
              <a:gd name="T17" fmla="*/ 638 w 638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8" h="155">
                <a:moveTo>
                  <a:pt x="593" y="0"/>
                </a:moveTo>
                <a:cubicBezTo>
                  <a:pt x="607" y="9"/>
                  <a:pt x="621" y="18"/>
                  <a:pt x="623" y="38"/>
                </a:cubicBezTo>
                <a:cubicBezTo>
                  <a:pt x="625" y="58"/>
                  <a:pt x="638" y="104"/>
                  <a:pt x="608" y="123"/>
                </a:cubicBezTo>
                <a:cubicBezTo>
                  <a:pt x="578" y="142"/>
                  <a:pt x="547" y="153"/>
                  <a:pt x="446" y="154"/>
                </a:cubicBezTo>
                <a:cubicBezTo>
                  <a:pt x="345" y="155"/>
                  <a:pt x="72" y="133"/>
                  <a:pt x="0" y="130"/>
                </a:cubicBez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1" name="Text Box 15"/>
          <p:cNvSpPr txBox="1">
            <a:spLocks noChangeArrowheads="1"/>
          </p:cNvSpPr>
          <p:nvPr/>
        </p:nvSpPr>
        <p:spPr bwMode="auto">
          <a:xfrm>
            <a:off x="7732183" y="3436939"/>
            <a:ext cx="172354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2000">
                <a:solidFill>
                  <a:srgbClr val="CC0000"/>
                </a:solidFill>
              </a:rPr>
              <a:t>trans-oceanic</a:t>
            </a:r>
          </a:p>
          <a:p>
            <a:r>
              <a:rPr lang="en-US" altLang="en-US" sz="2000">
                <a:solidFill>
                  <a:srgbClr val="CC0000"/>
                </a:solidFill>
              </a:rPr>
              <a:t>link</a:t>
            </a:r>
          </a:p>
        </p:txBody>
      </p:sp>
      <p:pic>
        <p:nvPicPr>
          <p:cNvPr id="109582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406" y="815976"/>
            <a:ext cx="6705467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AB1B689-0999-4E2D-A787-133691C4E229}" type="slidenum">
              <a:rPr lang="en-US" altLang="en-US" sz="1200">
                <a:latin typeface="Tahoma" pitchFamily="34" charset="0"/>
              </a:rPr>
              <a:pPr/>
              <a:t>72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09584" name="TextBox 1"/>
          <p:cNvSpPr txBox="1">
            <a:spLocks noChangeArrowheads="1"/>
          </p:cNvSpPr>
          <p:nvPr/>
        </p:nvSpPr>
        <p:spPr bwMode="auto">
          <a:xfrm>
            <a:off x="808303" y="6315075"/>
            <a:ext cx="54566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400"/>
              <a:t>* Do some traceroutes from exotic countries at www.traceroute.org</a:t>
            </a:r>
          </a:p>
        </p:txBody>
      </p:sp>
    </p:spTree>
    <p:extLst>
      <p:ext uri="{BB962C8B-B14F-4D97-AF65-F5344CB8AC3E}">
        <p14:creationId xmlns:p14="http://schemas.microsoft.com/office/powerpoint/2010/main" val="372894334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/>
          <p:cNvGrpSpPr>
            <a:grpSpLocks/>
          </p:cNvGrpSpPr>
          <p:nvPr/>
        </p:nvGrpSpPr>
        <p:grpSpPr bwMode="auto">
          <a:xfrm>
            <a:off x="3279644" y="4803776"/>
            <a:ext cx="1391311" cy="715963"/>
            <a:chOff x="1871277" y="1576300"/>
            <a:chExt cx="1128371" cy="437861"/>
          </a:xfrm>
        </p:grpSpPr>
        <p:sp>
          <p:nvSpPr>
            <p:cNvPr id="49" name="Oval 4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" name="Straight Connector 55"/>
            <p:cNvCxnSpPr>
              <a:cxnSpLocks noChangeShapeType="1"/>
              <a:endCxn id="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" name="Straight Connector 5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1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92113" y="128588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Packet loss</a:t>
            </a:r>
          </a:p>
        </p:txBody>
      </p:sp>
      <p:sp>
        <p:nvSpPr>
          <p:cNvPr id="1116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66064" y="1141413"/>
            <a:ext cx="9277375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solidFill>
                  <a:srgbClr val="0054FD"/>
                </a:solidFill>
                <a:ea typeface="ＭＳ Ｐゴシック" pitchFamily="34" charset="-128"/>
              </a:rPr>
              <a:t>queue</a:t>
            </a:r>
            <a:r>
              <a:rPr lang="en-US" altLang="en-US" dirty="0">
                <a:ea typeface="ＭＳ Ｐゴシック" pitchFamily="34" charset="-128"/>
              </a:rPr>
              <a:t> (aka </a:t>
            </a:r>
            <a:r>
              <a:rPr lang="en-US" altLang="en-US" dirty="0">
                <a:solidFill>
                  <a:srgbClr val="0054FD"/>
                </a:solidFill>
                <a:ea typeface="ＭＳ Ｐゴシック" pitchFamily="34" charset="-128"/>
              </a:rPr>
              <a:t>buffer</a:t>
            </a:r>
            <a:r>
              <a:rPr lang="en-US" altLang="en-US" dirty="0">
                <a:ea typeface="ＭＳ Ｐゴシック" pitchFamily="34" charset="-128"/>
              </a:rPr>
              <a:t>) preceding link in buffer has finite capacity</a:t>
            </a:r>
          </a:p>
          <a:p>
            <a:pPr marL="287338" indent="-287338" eaLnBrk="1" hangingPunct="1"/>
            <a:r>
              <a:rPr lang="en-US" altLang="en-US" dirty="0">
                <a:ea typeface="ＭＳ Ｐゴシック" pitchFamily="34" charset="-128"/>
              </a:rPr>
              <a:t>packet arriving to full queue dropped (aka </a:t>
            </a:r>
            <a:r>
              <a:rPr lang="en-US" altLang="en-US" dirty="0">
                <a:solidFill>
                  <a:srgbClr val="0054FD"/>
                </a:solidFill>
                <a:ea typeface="ＭＳ Ｐゴシック" pitchFamily="34" charset="-128"/>
              </a:rPr>
              <a:t>lost</a:t>
            </a:r>
            <a:r>
              <a:rPr lang="en-US" altLang="en-US" dirty="0">
                <a:ea typeface="ＭＳ Ｐゴシック" pitchFamily="34" charset="-128"/>
              </a:rPr>
              <a:t>)</a:t>
            </a:r>
          </a:p>
          <a:p>
            <a:pPr marL="287338" indent="-287338" eaLnBrk="1" hangingPunct="1"/>
            <a:r>
              <a:rPr lang="en-US" altLang="en-US" dirty="0">
                <a:ea typeface="ＭＳ Ｐゴシック" pitchFamily="34" charset="-128"/>
              </a:rPr>
              <a:t>lost packet may be retransmitted by previous node, by source end system, or not at all</a:t>
            </a:r>
          </a:p>
        </p:txBody>
      </p:sp>
      <p:sp>
        <p:nvSpPr>
          <p:cNvPr id="111621" name="Rectangle 7"/>
          <p:cNvSpPr>
            <a:spLocks noChangeArrowheads="1"/>
          </p:cNvSpPr>
          <p:nvPr/>
        </p:nvSpPr>
        <p:spPr bwMode="auto">
          <a:xfrm>
            <a:off x="3350155" y="4999039"/>
            <a:ext cx="129844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2" name="Line 23"/>
          <p:cNvSpPr>
            <a:spLocks noChangeShapeType="1"/>
          </p:cNvSpPr>
          <p:nvPr/>
        </p:nvSpPr>
        <p:spPr bwMode="auto">
          <a:xfrm>
            <a:off x="2600325" y="4765676"/>
            <a:ext cx="756708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/>
          <p:cNvSpPr>
            <a:spLocks noChangeShapeType="1"/>
          </p:cNvSpPr>
          <p:nvPr/>
        </p:nvSpPr>
        <p:spPr bwMode="auto">
          <a:xfrm flipV="1">
            <a:off x="2913327" y="5159376"/>
            <a:ext cx="445427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/>
          <p:cNvSpPr>
            <a:spLocks noChangeShapeType="1"/>
          </p:cNvSpPr>
          <p:nvPr/>
        </p:nvSpPr>
        <p:spPr bwMode="auto">
          <a:xfrm>
            <a:off x="4643438" y="5162551"/>
            <a:ext cx="2094706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/>
          <p:cNvSpPr>
            <a:spLocks noChangeArrowheads="1"/>
          </p:cNvSpPr>
          <p:nvPr/>
        </p:nvSpPr>
        <p:spPr bwMode="auto">
          <a:xfrm>
            <a:off x="5639198" y="4962526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6" name="Rectangle 29"/>
          <p:cNvSpPr>
            <a:spLocks noChangeArrowheads="1"/>
          </p:cNvSpPr>
          <p:nvPr/>
        </p:nvSpPr>
        <p:spPr bwMode="auto">
          <a:xfrm>
            <a:off x="4282281" y="5033964"/>
            <a:ext cx="159941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7" name="Rectangle 30"/>
          <p:cNvSpPr>
            <a:spLocks noChangeArrowheads="1"/>
          </p:cNvSpPr>
          <p:nvPr/>
        </p:nvSpPr>
        <p:spPr bwMode="auto">
          <a:xfrm>
            <a:off x="4457700" y="5033964"/>
            <a:ext cx="159941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8" name="Rectangle 31"/>
          <p:cNvSpPr>
            <a:spLocks noChangeArrowheads="1"/>
          </p:cNvSpPr>
          <p:nvPr/>
        </p:nvSpPr>
        <p:spPr bwMode="auto">
          <a:xfrm>
            <a:off x="3104225" y="5381626"/>
            <a:ext cx="159940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9" name="Line 33"/>
          <p:cNvSpPr>
            <a:spLocks noChangeShapeType="1"/>
          </p:cNvSpPr>
          <p:nvPr/>
        </p:nvSpPr>
        <p:spPr bwMode="auto">
          <a:xfrm flipV="1">
            <a:off x="3071548" y="5227638"/>
            <a:ext cx="115227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/>
          <p:cNvSpPr txBox="1">
            <a:spLocks noChangeArrowheads="1"/>
          </p:cNvSpPr>
          <p:nvPr/>
        </p:nvSpPr>
        <p:spPr bwMode="auto">
          <a:xfrm>
            <a:off x="1535775" y="4294188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/>
          <p:cNvSpPr txBox="1">
            <a:spLocks noChangeArrowheads="1"/>
          </p:cNvSpPr>
          <p:nvPr/>
        </p:nvSpPr>
        <p:spPr bwMode="auto">
          <a:xfrm>
            <a:off x="1883173" y="5280025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/>
          <p:cNvSpPr txBox="1">
            <a:spLocks noChangeArrowheads="1"/>
          </p:cNvSpPr>
          <p:nvPr/>
        </p:nvSpPr>
        <p:spPr bwMode="auto">
          <a:xfrm>
            <a:off x="5162815" y="4203701"/>
            <a:ext cx="26981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/>
          <p:cNvSpPr>
            <a:spLocks noChangeShapeType="1"/>
          </p:cNvSpPr>
          <p:nvPr/>
        </p:nvSpPr>
        <p:spPr bwMode="auto">
          <a:xfrm rot="10800000" flipV="1">
            <a:off x="4689873" y="4495800"/>
            <a:ext cx="737790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/>
          <p:cNvSpPr>
            <a:spLocks noChangeArrowheads="1"/>
          </p:cNvSpPr>
          <p:nvPr/>
        </p:nvSpPr>
        <p:spPr bwMode="auto">
          <a:xfrm>
            <a:off x="4105144" y="5032376"/>
            <a:ext cx="159940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5" name="Rectangle 57"/>
          <p:cNvSpPr>
            <a:spLocks noChangeArrowheads="1"/>
          </p:cNvSpPr>
          <p:nvPr/>
        </p:nvSpPr>
        <p:spPr bwMode="auto">
          <a:xfrm>
            <a:off x="3929725" y="5035551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6" name="Rectangle 58"/>
          <p:cNvSpPr>
            <a:spLocks noChangeArrowheads="1"/>
          </p:cNvSpPr>
          <p:nvPr/>
        </p:nvSpPr>
        <p:spPr bwMode="auto">
          <a:xfrm>
            <a:off x="3750867" y="5032376"/>
            <a:ext cx="159940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7" name="Rectangle 59"/>
          <p:cNvSpPr>
            <a:spLocks noChangeArrowheads="1"/>
          </p:cNvSpPr>
          <p:nvPr/>
        </p:nvSpPr>
        <p:spPr bwMode="auto">
          <a:xfrm>
            <a:off x="3573727" y="5032376"/>
            <a:ext cx="159941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8" name="Rectangle 61"/>
          <p:cNvSpPr>
            <a:spLocks noChangeArrowheads="1"/>
          </p:cNvSpPr>
          <p:nvPr/>
        </p:nvSpPr>
        <p:spPr bwMode="auto">
          <a:xfrm>
            <a:off x="3394869" y="5033964"/>
            <a:ext cx="159941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9" name="Rectangle 62"/>
          <p:cNvSpPr>
            <a:spLocks noChangeArrowheads="1"/>
          </p:cNvSpPr>
          <p:nvPr/>
        </p:nvSpPr>
        <p:spPr bwMode="auto">
          <a:xfrm>
            <a:off x="3363913" y="5010150"/>
            <a:ext cx="1269206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40" name="Line 63"/>
          <p:cNvSpPr>
            <a:spLocks noChangeShapeType="1"/>
          </p:cNvSpPr>
          <p:nvPr/>
        </p:nvSpPr>
        <p:spPr bwMode="auto">
          <a:xfrm rot="10800000">
            <a:off x="3350154" y="5502275"/>
            <a:ext cx="744670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/>
          <p:cNvSpPr txBox="1">
            <a:spLocks noChangeArrowheads="1"/>
          </p:cNvSpPr>
          <p:nvPr/>
        </p:nvSpPr>
        <p:spPr bwMode="auto">
          <a:xfrm>
            <a:off x="4017433" y="5661025"/>
            <a:ext cx="194155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full buffer is </a:t>
            </a:r>
            <a:r>
              <a:rPr lang="en-US" altLang="en-US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/>
          <p:cNvSpPr txBox="1">
            <a:spLocks noChangeArrowheads="1"/>
          </p:cNvSpPr>
          <p:nvPr/>
        </p:nvSpPr>
        <p:spPr bwMode="auto">
          <a:xfrm>
            <a:off x="3288104" y="4022725"/>
            <a:ext cx="158248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/>
          <p:cNvSpPr>
            <a:spLocks noChangeShapeType="1"/>
          </p:cNvSpPr>
          <p:nvPr/>
        </p:nvSpPr>
        <p:spPr bwMode="auto">
          <a:xfrm>
            <a:off x="3508375" y="4630739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1644" name="Picture 4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4195" y="931863"/>
            <a:ext cx="3155817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45" name="Group 48"/>
          <p:cNvGrpSpPr>
            <a:grpSpLocks/>
          </p:cNvGrpSpPr>
          <p:nvPr/>
        </p:nvGrpSpPr>
        <p:grpSpPr bwMode="auto">
          <a:xfrm>
            <a:off x="1726671" y="4314826"/>
            <a:ext cx="889133" cy="688975"/>
            <a:chOff x="-44" y="1473"/>
            <a:chExt cx="981" cy="1105"/>
          </a:xfrm>
        </p:grpSpPr>
        <p:pic>
          <p:nvPicPr>
            <p:cNvPr id="111651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/>
          <p:cNvGrpSpPr>
            <a:grpSpLocks/>
          </p:cNvGrpSpPr>
          <p:nvPr/>
        </p:nvGrpSpPr>
        <p:grpSpPr bwMode="auto">
          <a:xfrm>
            <a:off x="2082669" y="5305426"/>
            <a:ext cx="889132" cy="688975"/>
            <a:chOff x="-44" y="1473"/>
            <a:chExt cx="981" cy="1105"/>
          </a:xfrm>
        </p:grpSpPr>
        <p:pic>
          <p:nvPicPr>
            <p:cNvPr id="111649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16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F529C77-7AA4-4361-A4B6-FC279EA0B96D}" type="slidenum">
              <a:rPr lang="en-US" altLang="en-US" sz="1200">
                <a:latin typeface="Tahoma" pitchFamily="34" charset="0"/>
              </a:rPr>
              <a:pPr/>
              <a:t>73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11648" name="TextBox 1"/>
          <p:cNvSpPr txBox="1">
            <a:spLocks noChangeArrowheads="1"/>
          </p:cNvSpPr>
          <p:nvPr/>
        </p:nvSpPr>
        <p:spPr bwMode="auto">
          <a:xfrm>
            <a:off x="524052" y="6475831"/>
            <a:ext cx="62231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400" dirty="0"/>
              <a:t>* Check out the Java applet for an interactive animation on queuing and loss</a:t>
            </a:r>
          </a:p>
        </p:txBody>
      </p:sp>
    </p:spTree>
    <p:extLst>
      <p:ext uri="{BB962C8B-B14F-4D97-AF65-F5344CB8AC3E}">
        <p14:creationId xmlns:p14="http://schemas.microsoft.com/office/powerpoint/2010/main" val="425067369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13666" name="AutoShape 327"/>
          <p:cNvSpPr>
            <a:spLocks noChangeArrowheads="1"/>
          </p:cNvSpPr>
          <p:nvPr/>
        </p:nvSpPr>
        <p:spPr bwMode="auto">
          <a:xfrm>
            <a:off x="435108" y="3671889"/>
            <a:ext cx="541734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grpSp>
        <p:nvGrpSpPr>
          <p:cNvPr id="113667" name="Group 64"/>
          <p:cNvGrpSpPr>
            <a:grpSpLocks/>
          </p:cNvGrpSpPr>
          <p:nvPr/>
        </p:nvGrpSpPr>
        <p:grpSpPr bwMode="auto">
          <a:xfrm>
            <a:off x="1055953" y="4071938"/>
            <a:ext cx="381794" cy="876300"/>
            <a:chOff x="4140" y="429"/>
            <a:chExt cx="1425" cy="2396"/>
          </a:xfrm>
        </p:grpSpPr>
        <p:sp>
          <p:nvSpPr>
            <p:cNvPr id="113713" name="Freeform 6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5" name="Freeform 6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18" name="Group 7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4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19" name="Rectangle 73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0" name="Group 7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2" name="AutoShape 7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1" name="Rectangle 77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2" name="Rectangle 78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3" name="Group 7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0" name="AutoShape 8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4" name="Freeform 8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38" name="AutoShape 8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6" name="Rectangle 8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7" name="Freeform 8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0" name="Freeform 9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2" name="AutoShape 92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3" name="Oval 93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4" name="Oval 94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6" name="Rectangle 96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668" name="Group 61"/>
          <p:cNvGrpSpPr>
            <a:grpSpLocks/>
          </p:cNvGrpSpPr>
          <p:nvPr/>
        </p:nvGrpSpPr>
        <p:grpSpPr bwMode="auto">
          <a:xfrm flipH="1">
            <a:off x="8610997" y="4133851"/>
            <a:ext cx="1291563" cy="1171575"/>
            <a:chOff x="-44" y="1473"/>
            <a:chExt cx="981" cy="1105"/>
          </a:xfrm>
        </p:grpSpPr>
        <p:pic>
          <p:nvPicPr>
            <p:cNvPr id="113711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6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76635" y="114300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Throughput</a:t>
            </a:r>
          </a:p>
        </p:txBody>
      </p:sp>
      <p:sp>
        <p:nvSpPr>
          <p:cNvPr id="11367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62372" y="1447800"/>
            <a:ext cx="8420100" cy="1779588"/>
          </a:xfrm>
        </p:spPr>
        <p:txBody>
          <a:bodyPr>
            <a:normAutofit fontScale="92500" lnSpcReduction="20000"/>
          </a:bodyPr>
          <a:lstStyle/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throughput:</a:t>
            </a:r>
            <a:r>
              <a:rPr lang="en-US" altLang="en-US" dirty="0">
                <a:ea typeface="ＭＳ Ｐゴシック" pitchFamily="34" charset="-128"/>
              </a:rPr>
              <a:t> rate (bits/time unit) at which bits transferred between sender/receiver</a:t>
            </a:r>
          </a:p>
          <a:p>
            <a:pPr marL="682625" lvl="1" indent="-225425" eaLnBrk="1" hangingPunct="1"/>
            <a:r>
              <a:rPr lang="en-US" altLang="en-US" i="1" dirty="0">
                <a:solidFill>
                  <a:srgbClr val="CC0000"/>
                </a:solidFill>
                <a:ea typeface="Arial" pitchFamily="34" charset="0"/>
              </a:rPr>
              <a:t>instantaneous:</a:t>
            </a:r>
            <a:r>
              <a:rPr lang="en-US" altLang="en-US" dirty="0">
                <a:ea typeface="Arial" pitchFamily="34" charset="0"/>
              </a:rPr>
              <a:t> rate at given point in time</a:t>
            </a:r>
          </a:p>
          <a:p>
            <a:pPr marL="682625" lvl="1" indent="-225425" eaLnBrk="1" hangingPunct="1"/>
            <a:r>
              <a:rPr lang="en-US" altLang="en-US" i="1" dirty="0">
                <a:solidFill>
                  <a:srgbClr val="CC0000"/>
                </a:solidFill>
                <a:ea typeface="Arial" pitchFamily="34" charset="0"/>
              </a:rPr>
              <a:t>average:</a:t>
            </a:r>
            <a:r>
              <a:rPr lang="en-US" altLang="en-US" dirty="0">
                <a:ea typeface="Arial" pitchFamily="34" charset="0"/>
              </a:rPr>
              <a:t> rate over longer period of time</a:t>
            </a:r>
          </a:p>
        </p:txBody>
      </p:sp>
      <p:sp>
        <p:nvSpPr>
          <p:cNvPr id="113671" name="Text Box 325"/>
          <p:cNvSpPr txBox="1">
            <a:spLocks noChangeArrowheads="1"/>
          </p:cNvSpPr>
          <p:nvPr/>
        </p:nvSpPr>
        <p:spPr bwMode="auto">
          <a:xfrm>
            <a:off x="468596" y="5043488"/>
            <a:ext cx="1891864" cy="87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to send to client</a:t>
            </a:r>
          </a:p>
        </p:txBody>
      </p:sp>
      <p:sp>
        <p:nvSpPr>
          <p:cNvPr id="113672" name="Text Box 328"/>
          <p:cNvSpPr txBox="1">
            <a:spLocks noChangeArrowheads="1"/>
          </p:cNvSpPr>
          <p:nvPr/>
        </p:nvSpPr>
        <p:spPr bwMode="auto">
          <a:xfrm>
            <a:off x="3071020" y="5040313"/>
            <a:ext cx="144052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 R</a:t>
            </a:r>
            <a:r>
              <a:rPr lang="en-US" altLang="en-US" sz="2800" baseline="-25000">
                <a:latin typeface="Gill Sans MT" pitchFamily="34" charset="0"/>
              </a:rPr>
              <a:t>s</a:t>
            </a:r>
            <a:r>
              <a:rPr lang="en-US" altLang="en-US" sz="2000" baseline="-25000">
                <a:latin typeface="Gill Sans MT" pitchFamily="34" charset="0"/>
              </a:rPr>
              <a:t> </a:t>
            </a:r>
            <a:r>
              <a:rPr lang="en-US" altLang="en-US" sz="2000">
                <a:latin typeface="Gill Sans MT" pitchFamily="34" charset="0"/>
              </a:rPr>
              <a:t>bits/sec</a:t>
            </a:r>
          </a:p>
        </p:txBody>
      </p:sp>
      <p:sp>
        <p:nvSpPr>
          <p:cNvPr id="113673" name="Text Box 329"/>
          <p:cNvSpPr txBox="1">
            <a:spLocks noChangeArrowheads="1"/>
          </p:cNvSpPr>
          <p:nvPr/>
        </p:nvSpPr>
        <p:spPr bwMode="auto">
          <a:xfrm>
            <a:off x="6178683" y="5048250"/>
            <a:ext cx="144052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 R</a:t>
            </a:r>
            <a:r>
              <a:rPr lang="en-US" altLang="en-US" sz="2800" baseline="-25000">
                <a:latin typeface="Gill Sans MT" pitchFamily="34" charset="0"/>
              </a:rPr>
              <a:t>c</a:t>
            </a:r>
            <a:r>
              <a:rPr lang="en-US" altLang="en-US" sz="2000" baseline="-25000">
                <a:latin typeface="Gill Sans MT" pitchFamily="34" charset="0"/>
              </a:rPr>
              <a:t> </a:t>
            </a:r>
            <a:r>
              <a:rPr lang="en-US" altLang="en-US" sz="2000">
                <a:latin typeface="Gill Sans MT" pitchFamily="34" charset="0"/>
              </a:rPr>
              <a:t>bits/sec</a:t>
            </a:r>
          </a:p>
        </p:txBody>
      </p:sp>
      <p:sp>
        <p:nvSpPr>
          <p:cNvPr id="113674" name="Line 337"/>
          <p:cNvSpPr>
            <a:spLocks noChangeShapeType="1"/>
          </p:cNvSpPr>
          <p:nvPr/>
        </p:nvSpPr>
        <p:spPr bwMode="auto">
          <a:xfrm flipH="1" flipV="1">
            <a:off x="3246967" y="4806951"/>
            <a:ext cx="306123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/>
          <p:cNvSpPr>
            <a:spLocks noChangeShapeType="1"/>
          </p:cNvSpPr>
          <p:nvPr/>
        </p:nvSpPr>
        <p:spPr bwMode="auto">
          <a:xfrm flipH="1" flipV="1">
            <a:off x="6629798" y="4876800"/>
            <a:ext cx="20981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/>
          <p:cNvSpPr>
            <a:spLocks noChangeShapeType="1"/>
          </p:cNvSpPr>
          <p:nvPr/>
        </p:nvSpPr>
        <p:spPr bwMode="auto">
          <a:xfrm flipH="1">
            <a:off x="868495" y="4716463"/>
            <a:ext cx="12038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/>
          <p:cNvSpPr>
            <a:spLocks noChangeShapeType="1"/>
          </p:cNvSpPr>
          <p:nvPr/>
        </p:nvSpPr>
        <p:spPr bwMode="auto">
          <a:xfrm>
            <a:off x="1561571" y="4530725"/>
            <a:ext cx="684305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/>
          <p:cNvGrpSpPr>
            <a:grpSpLocks/>
          </p:cNvGrpSpPr>
          <p:nvPr/>
        </p:nvGrpSpPr>
        <p:grpSpPr bwMode="auto">
          <a:xfrm>
            <a:off x="4124060" y="4394201"/>
            <a:ext cx="1143662" cy="360363"/>
            <a:chOff x="3600" y="219"/>
            <a:chExt cx="360" cy="175"/>
          </a:xfrm>
        </p:grpSpPr>
        <p:sp>
          <p:nvSpPr>
            <p:cNvPr id="113698" name="Oval 247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13699" name="Line 248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13702" name="Oval 251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13703" name="Group 252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/>
          <p:cNvSpPr>
            <a:spLocks noChangeArrowheads="1"/>
          </p:cNvSpPr>
          <p:nvPr/>
        </p:nvSpPr>
        <p:spPr bwMode="auto">
          <a:xfrm>
            <a:off x="7893844" y="4325939"/>
            <a:ext cx="963083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grpSp>
        <p:nvGrpSpPr>
          <p:cNvPr id="113680" name="Group 335"/>
          <p:cNvGrpSpPr>
            <a:grpSpLocks/>
          </p:cNvGrpSpPr>
          <p:nvPr/>
        </p:nvGrpSpPr>
        <p:grpSpPr bwMode="auto">
          <a:xfrm>
            <a:off x="1522016" y="4360863"/>
            <a:ext cx="2516055" cy="392112"/>
            <a:chOff x="2249" y="3430"/>
            <a:chExt cx="1389" cy="256"/>
          </a:xfrm>
        </p:grpSpPr>
        <p:sp>
          <p:nvSpPr>
            <p:cNvPr id="255309" name="Oval 333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5310" name="Rectangle 334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/>
          <p:cNvGrpSpPr>
            <a:grpSpLocks/>
          </p:cNvGrpSpPr>
          <p:nvPr/>
        </p:nvGrpSpPr>
        <p:grpSpPr bwMode="auto">
          <a:xfrm>
            <a:off x="5319317" y="4248151"/>
            <a:ext cx="3035432" cy="581025"/>
            <a:chOff x="2249" y="3430"/>
            <a:chExt cx="1389" cy="256"/>
          </a:xfrm>
        </p:grpSpPr>
        <p:sp>
          <p:nvSpPr>
            <p:cNvPr id="255318" name="Oval 342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5321" name="Rectangle 345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259689" y="5111754"/>
            <a:ext cx="8922279" cy="906463"/>
            <a:chOff x="0" y="3803"/>
            <a:chExt cx="5188" cy="571"/>
          </a:xfrm>
        </p:grpSpPr>
        <p:sp>
          <p:nvSpPr>
            <p:cNvPr id="113687" name="Text Box 353"/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en-US" sz="2000">
                <a:latin typeface="Gill Sans MT" pitchFamily="34" charset="0"/>
              </a:endParaRPr>
            </a:p>
          </p:txBody>
        </p:sp>
        <p:sp>
          <p:nvSpPr>
            <p:cNvPr id="113688" name="Text Box 336"/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 </a:t>
              </a:r>
              <a:r>
                <a:rPr lang="en-US" altLang="en-US" sz="2000" i="1">
                  <a:latin typeface="Gill Sans MT" pitchFamily="34" charset="0"/>
                </a:rPr>
                <a:t>R</a:t>
              </a:r>
              <a:r>
                <a:rPr lang="en-US" altLang="en-US" sz="2800" i="1" baseline="-25000">
                  <a:latin typeface="Gill Sans MT" pitchFamily="34" charset="0"/>
                </a:rPr>
                <a:t>s</a:t>
              </a:r>
              <a:r>
                <a:rPr lang="en-US" altLang="en-US" sz="2000" i="1" baseline="-25000">
                  <a:latin typeface="Gill Sans MT" pitchFamily="34" charset="0"/>
                </a:rPr>
                <a:t> </a:t>
              </a:r>
              <a:r>
                <a:rPr lang="en-US" altLang="en-US" sz="2000">
                  <a:latin typeface="Gill Sans MT" pitchFamily="34" charset="0"/>
                </a:rPr>
                <a:t>bits/sec)</a:t>
              </a:r>
            </a:p>
          </p:txBody>
        </p:sp>
        <p:sp>
          <p:nvSpPr>
            <p:cNvPr id="113689" name="Text Box 346"/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 i="1">
                  <a:latin typeface="Gill Sans MT" pitchFamily="34" charset="0"/>
                </a:rPr>
                <a:t> R</a:t>
              </a:r>
              <a:r>
                <a:rPr lang="en-US" altLang="en-US" sz="2800" i="1" baseline="-25000">
                  <a:latin typeface="Gill Sans MT" pitchFamily="34" charset="0"/>
                </a:rPr>
                <a:t>c</a:t>
              </a:r>
              <a:r>
                <a:rPr lang="en-US" altLang="en-US" sz="2000" i="1" baseline="-25000">
                  <a:latin typeface="Gill Sans MT" pitchFamily="34" charset="0"/>
                </a:rPr>
                <a:t> </a:t>
              </a:r>
              <a:r>
                <a:rPr lang="en-US" altLang="en-US" sz="2000">
                  <a:latin typeface="Gill Sans MT" pitchFamily="34" charset="0"/>
                </a:rPr>
                <a:t>bits/sec)</a:t>
              </a:r>
            </a:p>
          </p:txBody>
        </p:sp>
      </p:grpSp>
      <p:pic>
        <p:nvPicPr>
          <p:cNvPr id="113683" name="Picture 6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2866" y="907576"/>
            <a:ext cx="3155817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84" name="AutoShape 351"/>
          <p:cNvSpPr>
            <a:spLocks noChangeArrowheads="1"/>
          </p:cNvSpPr>
          <p:nvPr/>
        </p:nvSpPr>
        <p:spPr bwMode="auto">
          <a:xfrm>
            <a:off x="4043231" y="4308476"/>
            <a:ext cx="1386152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113685" name="AutoShape 349"/>
          <p:cNvSpPr>
            <a:spLocks noChangeArrowheads="1"/>
          </p:cNvSpPr>
          <p:nvPr/>
        </p:nvSpPr>
        <p:spPr bwMode="auto">
          <a:xfrm flipV="1">
            <a:off x="550334" y="4064001"/>
            <a:ext cx="1055952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36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97FDD99F-20FB-4F55-B114-481F7451CCF7}" type="slidenum">
              <a:rPr lang="en-US" altLang="en-US" sz="1200">
                <a:latin typeface="Tahoma" pitchFamily="34" charset="0"/>
              </a:rPr>
              <a:pPr/>
              <a:t>74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4903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/>
          <p:cNvGrpSpPr>
            <a:grpSpLocks/>
          </p:cNvGrpSpPr>
          <p:nvPr/>
        </p:nvGrpSpPr>
        <p:grpSpPr bwMode="auto">
          <a:xfrm>
            <a:off x="4664075" y="4449764"/>
            <a:ext cx="988881" cy="415925"/>
            <a:chOff x="1871277" y="1576300"/>
            <a:chExt cx="1128371" cy="437861"/>
          </a:xfrm>
        </p:grpSpPr>
        <p:sp>
          <p:nvSpPr>
            <p:cNvPr id="158" name="Oval 15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9" name="Rectangle 158"/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1" name="Freeform 160"/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5" name="Straight Connector 164"/>
            <p:cNvCxnSpPr>
              <a:cxnSpLocks noChangeShapeType="1"/>
              <a:endCxn id="16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" name="Straight Connector 16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0" name="Group 347"/>
          <p:cNvGrpSpPr>
            <a:grpSpLocks/>
          </p:cNvGrpSpPr>
          <p:nvPr/>
        </p:nvGrpSpPr>
        <p:grpSpPr bwMode="auto">
          <a:xfrm>
            <a:off x="4614202" y="2581276"/>
            <a:ext cx="987160" cy="415925"/>
            <a:chOff x="1871277" y="1576300"/>
            <a:chExt cx="1128371" cy="437861"/>
          </a:xfrm>
        </p:grpSpPr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Rectangle 148"/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5" name="Straight Connector 154"/>
            <p:cNvCxnSpPr>
              <a:cxnSpLocks noChangeShapeType="1"/>
              <a:endCxn id="15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15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114692" name="Picture 20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7966" y="892175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4693" name="Group 140"/>
          <p:cNvGrpSpPr>
            <a:grpSpLocks/>
          </p:cNvGrpSpPr>
          <p:nvPr/>
        </p:nvGrpSpPr>
        <p:grpSpPr bwMode="auto">
          <a:xfrm>
            <a:off x="1749029" y="2254250"/>
            <a:ext cx="381794" cy="876300"/>
            <a:chOff x="4140" y="429"/>
            <a:chExt cx="1425" cy="2396"/>
          </a:xfrm>
        </p:grpSpPr>
        <p:sp>
          <p:nvSpPr>
            <p:cNvPr id="114786" name="Freeform 14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8" name="Freeform 14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1" name="Group 14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7" name="AutoShape 148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2" name="Rectangle 149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3" name="Group 15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5" name="AutoShape 152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4" name="Rectangle 153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5" name="Rectangle 154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6" name="Group 15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3" name="AutoShape 157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7" name="Freeform 15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1" name="AutoShape 161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9" name="Rectangle 162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0" name="Freeform 16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3" name="Freeform 16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5" name="AutoShape 168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6" name="Oval 169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Oval 170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9" name="Rectangle 172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4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99244" y="100013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Throughput (more)</a:t>
            </a:r>
          </a:p>
        </p:txBody>
      </p:sp>
      <p:sp>
        <p:nvSpPr>
          <p:cNvPr id="114695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562373" y="1447800"/>
            <a:ext cx="8829410" cy="554038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pitchFamily="34" charset="-128"/>
              </a:rPr>
              <a:t>s</a:t>
            </a: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 &lt; 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pitchFamily="34" charset="-128"/>
              </a:rPr>
              <a:t>c</a:t>
            </a:r>
            <a:r>
              <a:rPr lang="en-US" altLang="en-US" i="1">
                <a:solidFill>
                  <a:srgbClr val="FF3300"/>
                </a:solidFill>
                <a:ea typeface="ＭＳ Ｐゴシック" pitchFamily="34" charset="-128"/>
              </a:rPr>
              <a:t>  </a:t>
            </a:r>
            <a:r>
              <a:rPr lang="en-US" altLang="en-US">
                <a:ea typeface="ＭＳ Ｐゴシック" pitchFamily="34" charset="-128"/>
              </a:rPr>
              <a:t>What is average end-end throughput?</a:t>
            </a:r>
          </a:p>
        </p:txBody>
      </p:sp>
      <p:grpSp>
        <p:nvGrpSpPr>
          <p:cNvPr id="114696" name="Group 34"/>
          <p:cNvGrpSpPr>
            <a:grpSpLocks/>
          </p:cNvGrpSpPr>
          <p:nvPr/>
        </p:nvGrpSpPr>
        <p:grpSpPr bwMode="auto">
          <a:xfrm>
            <a:off x="2239169" y="2606676"/>
            <a:ext cx="2314840" cy="307975"/>
            <a:chOff x="2249" y="3430"/>
            <a:chExt cx="1389" cy="256"/>
          </a:xfrm>
        </p:grpSpPr>
        <p:sp>
          <p:nvSpPr>
            <p:cNvPr id="256035" name="Oval 35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38" name="Rectangle 38"/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/>
          <p:cNvSpPr txBox="1">
            <a:spLocks noChangeArrowheads="1"/>
          </p:cNvSpPr>
          <p:nvPr/>
        </p:nvSpPr>
        <p:spPr bwMode="auto">
          <a:xfrm>
            <a:off x="2010438" y="2562226"/>
            <a:ext cx="280154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000"/>
              <a:t>  R</a:t>
            </a:r>
            <a:r>
              <a:rPr lang="en-US" altLang="en-US" sz="2800" baseline="-25000"/>
              <a:t>s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4698" name="AutoShape 42"/>
          <p:cNvSpPr>
            <a:spLocks noChangeArrowheads="1"/>
          </p:cNvSpPr>
          <p:nvPr/>
        </p:nvSpPr>
        <p:spPr bwMode="auto">
          <a:xfrm flipV="1">
            <a:off x="1360356" y="2374900"/>
            <a:ext cx="969963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/>
          <p:cNvSpPr>
            <a:spLocks noChangeArrowheads="1"/>
          </p:cNvSpPr>
          <p:nvPr/>
        </p:nvSpPr>
        <p:spPr bwMode="auto">
          <a:xfrm>
            <a:off x="8113978" y="2581276"/>
            <a:ext cx="88569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0" name="Group 54"/>
          <p:cNvGrpSpPr>
            <a:grpSpLocks/>
          </p:cNvGrpSpPr>
          <p:nvPr/>
        </p:nvGrpSpPr>
        <p:grpSpPr bwMode="auto">
          <a:xfrm>
            <a:off x="5893727" y="2473326"/>
            <a:ext cx="3023394" cy="569913"/>
            <a:chOff x="3130" y="3069"/>
            <a:chExt cx="1911" cy="366"/>
          </a:xfrm>
        </p:grpSpPr>
        <p:grpSp>
          <p:nvGrpSpPr>
            <p:cNvPr id="114776" name="Group 45"/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49" name="Rectangle 49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/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</p:grpSp>
      <p:sp>
        <p:nvSpPr>
          <p:cNvPr id="25623" name="Rectangle 56"/>
          <p:cNvSpPr>
            <a:spLocks noChangeArrowheads="1"/>
          </p:cNvSpPr>
          <p:nvPr/>
        </p:nvSpPr>
        <p:spPr bwMode="auto">
          <a:xfrm>
            <a:off x="601928" y="3330575"/>
            <a:ext cx="8734822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 err="1">
                <a:solidFill>
                  <a:srgbClr val="CC0000"/>
                </a:solidFill>
                <a:latin typeface="Gill Sans MT" pitchFamily="34" charset="0"/>
              </a:rPr>
              <a:t>R</a:t>
            </a:r>
            <a:r>
              <a:rPr lang="en-US" altLang="en-US" sz="2800" i="1" baseline="-25000" dirty="0" err="1">
                <a:solidFill>
                  <a:srgbClr val="CC0000"/>
                </a:solidFill>
                <a:latin typeface="Gill Sans MT" pitchFamily="34" charset="0"/>
              </a:rPr>
              <a:t>s</a:t>
            </a:r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 &gt; </a:t>
            </a:r>
            <a:r>
              <a:rPr lang="en-US" altLang="en-US" sz="2800" i="1" dirty="0" err="1">
                <a:solidFill>
                  <a:srgbClr val="CC0000"/>
                </a:solidFill>
                <a:latin typeface="Gill Sans MT" pitchFamily="34" charset="0"/>
              </a:rPr>
              <a:t>R</a:t>
            </a:r>
            <a:r>
              <a:rPr lang="en-US" altLang="en-US" sz="2800" i="1" baseline="-25000" dirty="0" err="1">
                <a:solidFill>
                  <a:srgbClr val="CC0000"/>
                </a:solidFill>
                <a:latin typeface="Gill Sans MT" pitchFamily="34" charset="0"/>
              </a:rPr>
              <a:t>c</a:t>
            </a:r>
            <a:r>
              <a:rPr lang="en-US" altLang="en-US" sz="2800" i="1" dirty="0">
                <a:solidFill>
                  <a:srgbClr val="FF3300"/>
                </a:solidFill>
                <a:latin typeface="Gill Sans MT" pitchFamily="34" charset="0"/>
              </a:rPr>
              <a:t>  </a:t>
            </a:r>
            <a:r>
              <a:rPr lang="en-US" altLang="en-US" sz="2800" dirty="0">
                <a:latin typeface="Gill Sans MT" pitchFamily="34" charset="0"/>
              </a:rPr>
              <a:t>What is average end-end throughput?</a:t>
            </a:r>
          </a:p>
        </p:txBody>
      </p:sp>
      <p:grpSp>
        <p:nvGrpSpPr>
          <p:cNvPr id="13" name="Group 209"/>
          <p:cNvGrpSpPr>
            <a:grpSpLocks/>
          </p:cNvGrpSpPr>
          <p:nvPr/>
        </p:nvGrpSpPr>
        <p:grpSpPr bwMode="auto">
          <a:xfrm>
            <a:off x="319882" y="5167313"/>
            <a:ext cx="9292035" cy="1211262"/>
            <a:chOff x="186" y="3255"/>
            <a:chExt cx="5403" cy="763"/>
          </a:xfrm>
        </p:grpSpPr>
        <p:sp>
          <p:nvSpPr>
            <p:cNvPr id="114773" name="Rectangle 102"/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Gill Sans MT" pitchFamily="34" charset="0"/>
              </a:endParaRPr>
            </a:p>
          </p:txBody>
        </p:sp>
        <p:sp>
          <p:nvSpPr>
            <p:cNvPr id="114774" name="Text Box 101"/>
            <p:cNvSpPr txBox="1">
              <a:spLocks noChangeArrowheads="1"/>
            </p:cNvSpPr>
            <p:nvPr/>
          </p:nvSpPr>
          <p:spPr bwMode="auto">
            <a:xfrm>
              <a:off x="231" y="3549"/>
              <a:ext cx="534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2800">
                  <a:latin typeface="Gill Sans MT" pitchFamily="34" charset="0"/>
                </a:rPr>
                <a:t>link on end-end path that constrains  end-end throughput</a:t>
              </a:r>
            </a:p>
          </p:txBody>
        </p:sp>
        <p:sp>
          <p:nvSpPr>
            <p:cNvPr id="114775" name="Text Box 104"/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2800" i="1">
                  <a:solidFill>
                    <a:srgbClr val="CC0000"/>
                  </a:solidFill>
                  <a:latin typeface="Gill Sans MT" pitchFamily="34" charset="0"/>
                </a:rPr>
                <a:t>bottleneck link</a:t>
              </a:r>
            </a:p>
          </p:txBody>
        </p:sp>
      </p:grpSp>
      <p:sp>
        <p:nvSpPr>
          <p:cNvPr id="114703" name="AutoShape 51"/>
          <p:cNvSpPr>
            <a:spLocks noChangeArrowheads="1"/>
          </p:cNvSpPr>
          <p:nvPr/>
        </p:nvSpPr>
        <p:spPr bwMode="auto">
          <a:xfrm>
            <a:off x="4555729" y="2574925"/>
            <a:ext cx="1479021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4" name="Group 132"/>
          <p:cNvGrpSpPr>
            <a:grpSpLocks/>
          </p:cNvGrpSpPr>
          <p:nvPr/>
        </p:nvGrpSpPr>
        <p:grpSpPr bwMode="auto">
          <a:xfrm flipH="1">
            <a:off x="8918840" y="2420939"/>
            <a:ext cx="944166" cy="885825"/>
            <a:chOff x="-44" y="1473"/>
            <a:chExt cx="981" cy="1105"/>
          </a:xfrm>
        </p:grpSpPr>
        <p:pic>
          <p:nvPicPr>
            <p:cNvPr id="114771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/>
          <p:cNvSpPr>
            <a:spLocks noChangeArrowheads="1"/>
          </p:cNvSpPr>
          <p:nvPr/>
        </p:nvSpPr>
        <p:spPr bwMode="auto">
          <a:xfrm>
            <a:off x="1265767" y="2117725"/>
            <a:ext cx="441987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206"/>
          <p:cNvGrpSpPr>
            <a:grpSpLocks/>
          </p:cNvGrpSpPr>
          <p:nvPr/>
        </p:nvGrpSpPr>
        <p:grpSpPr bwMode="auto">
          <a:xfrm>
            <a:off x="1332839" y="3927476"/>
            <a:ext cx="8597238" cy="1166813"/>
            <a:chOff x="775" y="2474"/>
            <a:chExt cx="4999" cy="735"/>
          </a:xfrm>
        </p:grpSpPr>
        <p:grpSp>
          <p:nvGrpSpPr>
            <p:cNvPr id="114708" name="Group 173"/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1" name="Freeform 17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/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4" name="Group 17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/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70" name="AutoShape 181"/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5" name="Rectangle 182"/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6" name="Group 18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/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8" name="AutoShape 185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7" name="Rectangle 186"/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8" name="Rectangle 187"/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9" name="Group 18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6" name="AutoShape 190"/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0" name="Freeform 19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/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4" name="AutoShape 194"/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2" name="Rectangle 19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3" name="Freeform 19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/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Freeform 19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/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8" name="AutoShape 201"/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9" name="Oval 202"/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0" name="Oval 203"/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/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2" name="Rectangle 205"/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09" name="Line 57"/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/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14733" name="Group 64"/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/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/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12" name="Group 92"/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96" name="Rectangle 96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/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s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grpSp>
          <p:nvGrpSpPr>
            <p:cNvPr id="114714" name="Group 83"/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87" name="Rectangle 87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/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2000"/>
                <a:t>  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sp>
          <p:nvSpPr>
            <p:cNvPr id="114716" name="AutoShape 98"/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17" name="AutoShape 89"/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/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/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0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165B90E-369B-4F47-AECC-E21564D807F1}" type="slidenum">
              <a:rPr lang="en-US" altLang="en-US" sz="1200">
                <a:latin typeface="Tahoma" pitchFamily="34" charset="0"/>
              </a:rPr>
              <a:pPr/>
              <a:t>75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3988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20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5216" y="850900"/>
            <a:ext cx="6880887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11571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9244" y="125414"/>
            <a:ext cx="9402102" cy="90328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pitchFamily="34" charset="-128"/>
              </a:rPr>
              <a:t>Throughput: Internet scenario</a:t>
            </a:r>
          </a:p>
        </p:txBody>
      </p:sp>
      <p:sp>
        <p:nvSpPr>
          <p:cNvPr id="115716" name="Text Box 44"/>
          <p:cNvSpPr txBox="1">
            <a:spLocks noChangeArrowheads="1"/>
          </p:cNvSpPr>
          <p:nvPr/>
        </p:nvSpPr>
        <p:spPr bwMode="auto">
          <a:xfrm>
            <a:off x="4904846" y="5635626"/>
            <a:ext cx="4836054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000"/>
              <a:t>10 connections (fairly) share backbone bottleneck link </a:t>
            </a:r>
            <a:r>
              <a:rPr lang="en-US" altLang="en-US" sz="2000" i="1"/>
              <a:t>R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5717" name="Freeform 296"/>
          <p:cNvSpPr>
            <a:spLocks/>
          </p:cNvSpPr>
          <p:nvPr/>
        </p:nvSpPr>
        <p:spPr bwMode="auto">
          <a:xfrm>
            <a:off x="5290080" y="2720975"/>
            <a:ext cx="3387990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/>
          <p:cNvSpPr txBox="1">
            <a:spLocks noChangeArrowheads="1"/>
          </p:cNvSpPr>
          <p:nvPr/>
        </p:nvSpPr>
        <p:spPr bwMode="auto">
          <a:xfrm>
            <a:off x="5142178" y="2344738"/>
            <a:ext cx="732631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257064" name="Oval 40"/>
          <p:cNvSpPr>
            <a:spLocks noChangeArrowheads="1"/>
          </p:cNvSpPr>
          <p:nvPr/>
        </p:nvSpPr>
        <p:spPr bwMode="auto">
          <a:xfrm rot="5400000">
            <a:off x="7164189" y="3750800"/>
            <a:ext cx="50800" cy="569251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/>
          <p:cNvSpPr>
            <a:spLocks noChangeArrowheads="1"/>
          </p:cNvSpPr>
          <p:nvPr/>
        </p:nvSpPr>
        <p:spPr bwMode="auto">
          <a:xfrm rot="5400000">
            <a:off x="6697464" y="3257088"/>
            <a:ext cx="984250" cy="569251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/>
          <p:cNvSpPr>
            <a:spLocks noChangeArrowheads="1"/>
          </p:cNvSpPr>
          <p:nvPr/>
        </p:nvSpPr>
        <p:spPr bwMode="auto">
          <a:xfrm rot="5400000">
            <a:off x="7168556" y="2772106"/>
            <a:ext cx="52387" cy="569252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67" name="Rectangle 43"/>
          <p:cNvSpPr>
            <a:spLocks noChangeArrowheads="1"/>
          </p:cNvSpPr>
          <p:nvPr/>
        </p:nvSpPr>
        <p:spPr bwMode="auto">
          <a:xfrm rot="5400000">
            <a:off x="7167695" y="3744252"/>
            <a:ext cx="31750" cy="55377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/>
          <p:cNvSpPr>
            <a:spLocks noChangeArrowheads="1"/>
          </p:cNvSpPr>
          <p:nvPr/>
        </p:nvSpPr>
        <p:spPr bwMode="auto">
          <a:xfrm rot="1792560">
            <a:off x="6089783" y="2668588"/>
            <a:ext cx="41275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/>
          <p:cNvSpPr>
            <a:spLocks noChangeArrowheads="1"/>
          </p:cNvSpPr>
          <p:nvPr/>
        </p:nvSpPr>
        <p:spPr bwMode="auto">
          <a:xfrm rot="1792560">
            <a:off x="5369190" y="2465388"/>
            <a:ext cx="791104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/>
          <p:cNvSpPr>
            <a:spLocks noChangeArrowheads="1"/>
          </p:cNvSpPr>
          <p:nvPr/>
        </p:nvSpPr>
        <p:spPr bwMode="auto">
          <a:xfrm rot="1792560">
            <a:off x="5407025" y="2265363"/>
            <a:ext cx="41275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58" name="Rectangle 34"/>
          <p:cNvSpPr>
            <a:spLocks noChangeArrowheads="1"/>
          </p:cNvSpPr>
          <p:nvPr/>
        </p:nvSpPr>
        <p:spPr bwMode="auto">
          <a:xfrm rot="1792560">
            <a:off x="6086343" y="2665414"/>
            <a:ext cx="25796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/>
          <p:cNvSpPr>
            <a:spLocks noChangeShapeType="1"/>
          </p:cNvSpPr>
          <p:nvPr/>
        </p:nvSpPr>
        <p:spPr bwMode="auto">
          <a:xfrm rot="1792560">
            <a:off x="5229887" y="2536825"/>
            <a:ext cx="103531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/>
          <p:cNvSpPr>
            <a:spLocks noChangeArrowheads="1"/>
          </p:cNvSpPr>
          <p:nvPr/>
        </p:nvSpPr>
        <p:spPr bwMode="auto">
          <a:xfrm rot="2768172">
            <a:off x="6643820" y="2665811"/>
            <a:ext cx="47625" cy="154781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/>
          <p:cNvSpPr>
            <a:spLocks noChangeArrowheads="1"/>
          </p:cNvSpPr>
          <p:nvPr/>
        </p:nvSpPr>
        <p:spPr bwMode="auto">
          <a:xfrm rot="2768172">
            <a:off x="5898357" y="2333229"/>
            <a:ext cx="915988" cy="154781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/>
          <p:cNvSpPr>
            <a:spLocks noChangeArrowheads="1"/>
          </p:cNvSpPr>
          <p:nvPr/>
        </p:nvSpPr>
        <p:spPr bwMode="auto">
          <a:xfrm rot="2768172">
            <a:off x="6026416" y="2006998"/>
            <a:ext cx="47625" cy="154781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496" name="Rectangle 472"/>
          <p:cNvSpPr>
            <a:spLocks noChangeArrowheads="1"/>
          </p:cNvSpPr>
          <p:nvPr/>
        </p:nvSpPr>
        <p:spPr bwMode="auto">
          <a:xfrm rot="2768172">
            <a:off x="6643093" y="2658071"/>
            <a:ext cx="30163" cy="14962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/>
          <p:cNvSpPr>
            <a:spLocks noChangeShapeType="1"/>
          </p:cNvSpPr>
          <p:nvPr/>
        </p:nvSpPr>
        <p:spPr bwMode="auto">
          <a:xfrm rot="2768172">
            <a:off x="5740665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/>
          <p:cNvSpPr>
            <a:spLocks noChangeArrowheads="1"/>
          </p:cNvSpPr>
          <p:nvPr/>
        </p:nvSpPr>
        <p:spPr bwMode="auto">
          <a:xfrm rot="19807440" flipH="1">
            <a:off x="5508493" y="4521200"/>
            <a:ext cx="41275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/>
          <p:cNvSpPr>
            <a:spLocks noChangeArrowheads="1"/>
          </p:cNvSpPr>
          <p:nvPr/>
        </p:nvSpPr>
        <p:spPr bwMode="auto">
          <a:xfrm rot="19807440" flipH="1">
            <a:off x="5479256" y="4318000"/>
            <a:ext cx="791104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/>
          <p:cNvSpPr>
            <a:spLocks noChangeArrowheads="1"/>
          </p:cNvSpPr>
          <p:nvPr/>
        </p:nvSpPr>
        <p:spPr bwMode="auto">
          <a:xfrm rot="19807440" flipH="1">
            <a:off x="6192970" y="4117975"/>
            <a:ext cx="39555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03" name="Rectangle 479"/>
          <p:cNvSpPr>
            <a:spLocks noChangeArrowheads="1"/>
          </p:cNvSpPr>
          <p:nvPr/>
        </p:nvSpPr>
        <p:spPr bwMode="auto">
          <a:xfrm rot="19807440" flipH="1">
            <a:off x="5525691" y="4518025"/>
            <a:ext cx="25796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/>
          <p:cNvSpPr>
            <a:spLocks noChangeShapeType="1"/>
          </p:cNvSpPr>
          <p:nvPr/>
        </p:nvSpPr>
        <p:spPr bwMode="auto">
          <a:xfrm rot="19807440" flipH="1">
            <a:off x="5376069" y="4389438"/>
            <a:ext cx="103531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/>
          <p:cNvSpPr>
            <a:spLocks noChangeArrowheads="1"/>
          </p:cNvSpPr>
          <p:nvPr/>
        </p:nvSpPr>
        <p:spPr bwMode="auto">
          <a:xfrm rot="18831828" flipV="1">
            <a:off x="6869114" y="4288236"/>
            <a:ext cx="47625" cy="154781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/>
          <p:cNvSpPr>
            <a:spLocks noChangeArrowheads="1"/>
          </p:cNvSpPr>
          <p:nvPr/>
        </p:nvSpPr>
        <p:spPr bwMode="auto">
          <a:xfrm rot="18831828" flipV="1">
            <a:off x="6122856" y="4620023"/>
            <a:ext cx="917575" cy="154781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/>
          <p:cNvSpPr>
            <a:spLocks noChangeArrowheads="1"/>
          </p:cNvSpPr>
          <p:nvPr/>
        </p:nvSpPr>
        <p:spPr bwMode="auto">
          <a:xfrm rot="18831828" flipV="1">
            <a:off x="6253428" y="4947048"/>
            <a:ext cx="47625" cy="154781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10" name="Rectangle 486"/>
          <p:cNvSpPr>
            <a:spLocks noChangeArrowheads="1"/>
          </p:cNvSpPr>
          <p:nvPr/>
        </p:nvSpPr>
        <p:spPr bwMode="auto">
          <a:xfrm rot="18831828" flipV="1">
            <a:off x="6868385" y="4297959"/>
            <a:ext cx="30162" cy="149621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/>
          <p:cNvSpPr>
            <a:spLocks noChangeShapeType="1"/>
          </p:cNvSpPr>
          <p:nvPr/>
        </p:nvSpPr>
        <p:spPr bwMode="auto">
          <a:xfrm rot="18831828" flipV="1">
            <a:off x="5965958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/>
          <p:cNvSpPr>
            <a:spLocks noChangeArrowheads="1"/>
          </p:cNvSpPr>
          <p:nvPr/>
        </p:nvSpPr>
        <p:spPr bwMode="auto">
          <a:xfrm rot="19807440" flipH="1">
            <a:off x="7899004" y="2640013"/>
            <a:ext cx="41275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/>
          <p:cNvSpPr>
            <a:spLocks noChangeArrowheads="1"/>
          </p:cNvSpPr>
          <p:nvPr/>
        </p:nvSpPr>
        <p:spPr bwMode="auto">
          <a:xfrm rot="19807440" flipH="1">
            <a:off x="7869767" y="2436813"/>
            <a:ext cx="791104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/>
          <p:cNvSpPr>
            <a:spLocks noChangeArrowheads="1"/>
          </p:cNvSpPr>
          <p:nvPr/>
        </p:nvSpPr>
        <p:spPr bwMode="auto">
          <a:xfrm rot="19807440" flipH="1">
            <a:off x="8583481" y="2236788"/>
            <a:ext cx="39555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27" name="Rectangle 503"/>
          <p:cNvSpPr>
            <a:spLocks noChangeArrowheads="1"/>
          </p:cNvSpPr>
          <p:nvPr/>
        </p:nvSpPr>
        <p:spPr bwMode="auto">
          <a:xfrm rot="19807440" flipH="1">
            <a:off x="7916201" y="2636839"/>
            <a:ext cx="27517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/>
          <p:cNvSpPr>
            <a:spLocks noChangeShapeType="1"/>
          </p:cNvSpPr>
          <p:nvPr/>
        </p:nvSpPr>
        <p:spPr bwMode="auto">
          <a:xfrm rot="19807440" flipH="1">
            <a:off x="7766580" y="2508250"/>
            <a:ext cx="103531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/>
          <p:cNvSpPr>
            <a:spLocks noChangeArrowheads="1"/>
          </p:cNvSpPr>
          <p:nvPr/>
        </p:nvSpPr>
        <p:spPr bwMode="auto">
          <a:xfrm rot="1792560">
            <a:off x="8719344" y="4600575"/>
            <a:ext cx="41275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/>
          <p:cNvSpPr>
            <a:spLocks noChangeArrowheads="1"/>
          </p:cNvSpPr>
          <p:nvPr/>
        </p:nvSpPr>
        <p:spPr bwMode="auto">
          <a:xfrm rot="1792560">
            <a:off x="7997031" y="4395788"/>
            <a:ext cx="792825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/>
          <p:cNvSpPr>
            <a:spLocks noChangeArrowheads="1"/>
          </p:cNvSpPr>
          <p:nvPr/>
        </p:nvSpPr>
        <p:spPr bwMode="auto">
          <a:xfrm rot="1792560">
            <a:off x="8034867" y="4195763"/>
            <a:ext cx="41275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34" name="Rectangle 510"/>
          <p:cNvSpPr>
            <a:spLocks noChangeArrowheads="1"/>
          </p:cNvSpPr>
          <p:nvPr/>
        </p:nvSpPr>
        <p:spPr bwMode="auto">
          <a:xfrm rot="1792560">
            <a:off x="8714185" y="4597400"/>
            <a:ext cx="27517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/>
          <p:cNvSpPr>
            <a:spLocks noChangeShapeType="1"/>
          </p:cNvSpPr>
          <p:nvPr/>
        </p:nvSpPr>
        <p:spPr bwMode="auto">
          <a:xfrm rot="1792560">
            <a:off x="7847411" y="4495800"/>
            <a:ext cx="1150540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/>
          <p:cNvSpPr txBox="1">
            <a:spLocks noChangeArrowheads="1"/>
          </p:cNvSpPr>
          <p:nvPr/>
        </p:nvSpPr>
        <p:spPr bwMode="auto">
          <a:xfrm>
            <a:off x="6192971" y="1903413"/>
            <a:ext cx="732631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4" name="Text Box 514"/>
          <p:cNvSpPr txBox="1">
            <a:spLocks noChangeArrowheads="1"/>
          </p:cNvSpPr>
          <p:nvPr/>
        </p:nvSpPr>
        <p:spPr bwMode="auto">
          <a:xfrm>
            <a:off x="8172451" y="2411413"/>
            <a:ext cx="732631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5" name="Freeform 515"/>
          <p:cNvSpPr>
            <a:spLocks/>
          </p:cNvSpPr>
          <p:nvPr/>
        </p:nvSpPr>
        <p:spPr bwMode="auto">
          <a:xfrm>
            <a:off x="6186091" y="2771776"/>
            <a:ext cx="866775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/>
          <p:cNvSpPr txBox="1">
            <a:spLocks noChangeArrowheads="1"/>
          </p:cNvSpPr>
          <p:nvPr/>
        </p:nvSpPr>
        <p:spPr bwMode="auto">
          <a:xfrm>
            <a:off x="5118100" y="3960813"/>
            <a:ext cx="7309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57" name="Freeform 517"/>
          <p:cNvSpPr>
            <a:spLocks/>
          </p:cNvSpPr>
          <p:nvPr/>
        </p:nvSpPr>
        <p:spPr bwMode="auto">
          <a:xfrm>
            <a:off x="6688271" y="2749550"/>
            <a:ext cx="467783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/>
          <p:cNvSpPr>
            <a:spLocks/>
          </p:cNvSpPr>
          <p:nvPr/>
        </p:nvSpPr>
        <p:spPr bwMode="auto">
          <a:xfrm>
            <a:off x="7321154" y="2733675"/>
            <a:ext cx="691356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/>
          <p:cNvSpPr txBox="1">
            <a:spLocks noChangeArrowheads="1"/>
          </p:cNvSpPr>
          <p:nvPr/>
        </p:nvSpPr>
        <p:spPr bwMode="auto">
          <a:xfrm>
            <a:off x="6481896" y="4498976"/>
            <a:ext cx="732631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0" name="Text Box 520"/>
          <p:cNvSpPr txBox="1">
            <a:spLocks noChangeArrowheads="1"/>
          </p:cNvSpPr>
          <p:nvPr/>
        </p:nvSpPr>
        <p:spPr bwMode="auto">
          <a:xfrm>
            <a:off x="8310033" y="3986213"/>
            <a:ext cx="7309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2" name="Rectangle 523"/>
          <p:cNvSpPr>
            <a:spLocks noGrp="1" noChangeArrowheads="1"/>
          </p:cNvSpPr>
          <p:nvPr>
            <p:ph type="body" idx="4294967295"/>
          </p:nvPr>
        </p:nvSpPr>
        <p:spPr>
          <a:xfrm>
            <a:off x="519378" y="1593850"/>
            <a:ext cx="3897048" cy="41148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per-connection end-end throughput: </a:t>
            </a:r>
            <a:r>
              <a:rPr lang="en-US" altLang="en-US" i="1" dirty="0">
                <a:ea typeface="ＭＳ Ｐゴシック" pitchFamily="34" charset="-128"/>
              </a:rPr>
              <a:t>min(</a:t>
            </a:r>
            <a:r>
              <a:rPr lang="en-US" altLang="en-US" i="1" dirty="0" err="1">
                <a:ea typeface="ＭＳ Ｐゴシック" pitchFamily="34" charset="-128"/>
              </a:rPr>
              <a:t>R</a:t>
            </a:r>
            <a:r>
              <a:rPr lang="en-US" altLang="en-US" i="1" baseline="-25000" dirty="0" err="1">
                <a:ea typeface="ＭＳ Ｐゴシック" pitchFamily="34" charset="-128"/>
              </a:rPr>
              <a:t>c</a:t>
            </a:r>
            <a:r>
              <a:rPr lang="en-US" altLang="en-US" i="1" dirty="0" err="1">
                <a:ea typeface="ＭＳ Ｐゴシック" pitchFamily="34" charset="-128"/>
              </a:rPr>
              <a:t>,R</a:t>
            </a:r>
            <a:r>
              <a:rPr lang="en-US" altLang="en-US" i="1" baseline="-25000" dirty="0" err="1">
                <a:ea typeface="ＭＳ Ｐゴシック" pitchFamily="34" charset="-128"/>
              </a:rPr>
              <a:t>s</a:t>
            </a:r>
            <a:r>
              <a:rPr lang="en-US" altLang="en-US" i="1" dirty="0" err="1">
                <a:ea typeface="ＭＳ Ｐゴシック" pitchFamily="34" charset="-128"/>
              </a:rPr>
              <a:t>,R</a:t>
            </a:r>
            <a:r>
              <a:rPr lang="en-US" altLang="en-US" i="1" dirty="0">
                <a:ea typeface="ＭＳ Ｐゴシック" pitchFamily="34" charset="-128"/>
              </a:rPr>
              <a:t>/10)</a:t>
            </a:r>
          </a:p>
          <a:p>
            <a:pPr eaLnBrk="1" hangingPunct="1"/>
            <a:r>
              <a:rPr lang="en-US" altLang="en-US" dirty="0">
                <a:ea typeface="ＭＳ Ｐゴシック" pitchFamily="34" charset="-128"/>
              </a:rPr>
              <a:t>in practice: </a:t>
            </a:r>
            <a:r>
              <a:rPr lang="en-US" altLang="en-US" i="1" dirty="0" err="1">
                <a:ea typeface="ＭＳ Ｐゴシック" pitchFamily="34" charset="-128"/>
              </a:rPr>
              <a:t>R</a:t>
            </a:r>
            <a:r>
              <a:rPr lang="en-US" altLang="en-US" i="1" baseline="-25000" dirty="0" err="1">
                <a:ea typeface="ＭＳ Ｐゴシック" pitchFamily="34" charset="-128"/>
              </a:rPr>
              <a:t>c</a:t>
            </a:r>
            <a:r>
              <a:rPr lang="en-US" altLang="en-US" dirty="0">
                <a:ea typeface="ＭＳ Ｐゴシック" pitchFamily="34" charset="-128"/>
              </a:rPr>
              <a:t> or </a:t>
            </a:r>
            <a:r>
              <a:rPr lang="en-US" altLang="en-US" i="1" dirty="0" err="1">
                <a:ea typeface="ＭＳ Ｐゴシック" pitchFamily="34" charset="-128"/>
              </a:rPr>
              <a:t>R</a:t>
            </a:r>
            <a:r>
              <a:rPr lang="en-US" altLang="en-US" i="1" baseline="-25000" dirty="0" err="1">
                <a:ea typeface="ＭＳ Ｐゴシック" pitchFamily="34" charset="-128"/>
              </a:rPr>
              <a:t>s</a:t>
            </a:r>
            <a:r>
              <a:rPr lang="en-US" altLang="en-US" dirty="0">
                <a:ea typeface="ＭＳ Ｐゴシック" pitchFamily="34" charset="-128"/>
              </a:rPr>
              <a:t> is often bottleneck</a:t>
            </a:r>
          </a:p>
        </p:txBody>
      </p:sp>
      <p:sp>
        <p:nvSpPr>
          <p:cNvPr id="115761" name="Text Box 521"/>
          <p:cNvSpPr txBox="1">
            <a:spLocks noChangeArrowheads="1"/>
          </p:cNvSpPr>
          <p:nvPr/>
        </p:nvSpPr>
        <p:spPr bwMode="auto">
          <a:xfrm>
            <a:off x="7257522" y="3357563"/>
            <a:ext cx="732631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</a:p>
        </p:txBody>
      </p:sp>
      <p:grpSp>
        <p:nvGrpSpPr>
          <p:cNvPr id="115763" name="Group 81"/>
          <p:cNvGrpSpPr>
            <a:grpSpLocks/>
          </p:cNvGrpSpPr>
          <p:nvPr/>
        </p:nvGrpSpPr>
        <p:grpSpPr bwMode="auto">
          <a:xfrm>
            <a:off x="4958160" y="1784350"/>
            <a:ext cx="381794" cy="660400"/>
            <a:chOff x="4140" y="429"/>
            <a:chExt cx="1425" cy="2396"/>
          </a:xfrm>
        </p:grpSpPr>
        <p:sp>
          <p:nvSpPr>
            <p:cNvPr id="115841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3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6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2" name="AutoShape 8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7" name="Rectangle 90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8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0" name="AutoShape 93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9" name="Rectangle 94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0" name="Rectangle 95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51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8" name="AutoShape 98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2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6" name="AutoShape 102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4" name="Rectangle 103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5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8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0" name="AutoShape 109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1" name="Oval 110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2" name="Oval 111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4" name="Rectangle 113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4" name="Group 114"/>
          <p:cNvGrpSpPr>
            <a:grpSpLocks/>
          </p:cNvGrpSpPr>
          <p:nvPr/>
        </p:nvGrpSpPr>
        <p:grpSpPr bwMode="auto">
          <a:xfrm>
            <a:off x="5580725" y="1444625"/>
            <a:ext cx="381794" cy="660400"/>
            <a:chOff x="4140" y="429"/>
            <a:chExt cx="1425" cy="2396"/>
          </a:xfrm>
        </p:grpSpPr>
        <p:sp>
          <p:nvSpPr>
            <p:cNvPr id="115809" name="Freeform 11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1" name="Freeform 11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4" name="Group 12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40" name="AutoShape 122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5" name="Rectangle 123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6" name="Group 12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8" name="AutoShape 12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7" name="Rectangle 127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8" name="Rectangle 128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9" name="Group 12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6" name="AutoShape 13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0" name="Freeform 13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4" name="AutoShape 13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2" name="Rectangle 13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3" name="Freeform 13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6" name="Freeform 14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8" name="AutoShape 142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9" name="Oval 143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0" name="Oval 144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2" name="Rectangle 146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5" name="Group 147"/>
          <p:cNvGrpSpPr>
            <a:grpSpLocks/>
          </p:cNvGrpSpPr>
          <p:nvPr/>
        </p:nvGrpSpPr>
        <p:grpSpPr bwMode="auto">
          <a:xfrm>
            <a:off x="8669471" y="1700213"/>
            <a:ext cx="381794" cy="660400"/>
            <a:chOff x="4140" y="429"/>
            <a:chExt cx="1425" cy="2396"/>
          </a:xfrm>
        </p:grpSpPr>
        <p:sp>
          <p:nvSpPr>
            <p:cNvPr id="115777" name="Freeform 1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9" name="Freeform 1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2" name="Group 1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8" name="AutoShape 155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3" name="Rectangle 156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4" name="Group 1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6" name="AutoShape 15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5" name="Rectangle 160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86" name="Rectangle 161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7" name="Group 1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4" name="AutoShape 164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8" name="Freeform 1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2" name="AutoShape 168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90" name="Rectangle 169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1" name="Freeform 1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4" name="Freeform 1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6" name="AutoShape 175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7" name="Oval 176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8" name="Oval 177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00" name="Rectangle 179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6" name="Group 180"/>
          <p:cNvGrpSpPr>
            <a:grpSpLocks/>
          </p:cNvGrpSpPr>
          <p:nvPr/>
        </p:nvGrpSpPr>
        <p:grpSpPr bwMode="auto">
          <a:xfrm flipH="1">
            <a:off x="8831131" y="4489451"/>
            <a:ext cx="870215" cy="771525"/>
            <a:chOff x="-44" y="1473"/>
            <a:chExt cx="981" cy="1105"/>
          </a:xfrm>
        </p:grpSpPr>
        <p:pic>
          <p:nvPicPr>
            <p:cNvPr id="115775" name="Picture 18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/>
          <p:cNvGrpSpPr>
            <a:grpSpLocks/>
          </p:cNvGrpSpPr>
          <p:nvPr/>
        </p:nvGrpSpPr>
        <p:grpSpPr bwMode="auto">
          <a:xfrm>
            <a:off x="4590125" y="4470401"/>
            <a:ext cx="870215" cy="771525"/>
            <a:chOff x="-44" y="1473"/>
            <a:chExt cx="981" cy="1105"/>
          </a:xfrm>
        </p:grpSpPr>
        <p:pic>
          <p:nvPicPr>
            <p:cNvPr id="115773" name="Picture 18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/>
          <p:cNvGrpSpPr>
            <a:grpSpLocks/>
          </p:cNvGrpSpPr>
          <p:nvPr/>
        </p:nvGrpSpPr>
        <p:grpSpPr bwMode="auto">
          <a:xfrm>
            <a:off x="5264283" y="4919664"/>
            <a:ext cx="870215" cy="771525"/>
            <a:chOff x="-44" y="1473"/>
            <a:chExt cx="981" cy="1105"/>
          </a:xfrm>
        </p:grpSpPr>
        <p:pic>
          <p:nvPicPr>
            <p:cNvPr id="115771" name="Picture 18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576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753901C-C120-4847-8194-C2747923A300}" type="slidenum">
              <a:rPr lang="en-US" altLang="en-US" sz="1200">
                <a:latin typeface="Tahoma" pitchFamily="34" charset="0"/>
              </a:rPr>
              <a:pPr/>
              <a:t>76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15770" name="TextBox 1"/>
          <p:cNvSpPr txBox="1">
            <a:spLocks noChangeArrowheads="1"/>
          </p:cNvSpPr>
          <p:nvPr/>
        </p:nvSpPr>
        <p:spPr bwMode="auto">
          <a:xfrm>
            <a:off x="368036" y="6199189"/>
            <a:ext cx="4882489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400" dirty="0"/>
              <a:t>* Check out the online interactive exercises for more examples: h</a:t>
            </a:r>
            <a:r>
              <a:rPr lang="en-US" alt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87571204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63491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0391" y="1087279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Chapter 1: roadmap</a:t>
            </a:r>
          </a:p>
        </p:txBody>
      </p:sp>
      <p:sp>
        <p:nvSpPr>
          <p:cNvPr id="6349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7977" y="1406525"/>
            <a:ext cx="8891323" cy="4648200"/>
          </a:xfrm>
        </p:spPr>
        <p:txBody>
          <a:bodyPr>
            <a:normAutofit lnSpcReduction="10000"/>
          </a:bodyPr>
          <a:lstStyle/>
          <a:p>
            <a:pPr lvl="1">
              <a:buNone/>
            </a:pPr>
            <a:r>
              <a:rPr lang="en-US" altLang="en-US" dirty="0">
                <a:solidFill>
                  <a:srgbClr val="000099"/>
                </a:solidFill>
                <a:ea typeface="Arial" pitchFamily="34" charset="0"/>
              </a:rPr>
              <a:t>1.1 what is the computer network and Internet</a:t>
            </a: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dirty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dirty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1.4 networ</a:t>
            </a:r>
            <a:r>
              <a:rPr lang="en-US" altLang="en-US" dirty="0">
                <a:solidFill>
                  <a:srgbClr val="000099"/>
                </a:solidFill>
                <a:ea typeface="Arial" pitchFamily="34" charset="0"/>
              </a:rPr>
              <a:t>k classification</a:t>
            </a:r>
            <a:endParaRPr lang="en-US" altLang="en-US" sz="2800" dirty="0">
              <a:solidFill>
                <a:srgbClr val="000099"/>
              </a:solidFill>
              <a:ea typeface="Arial" pitchFamily="34" charset="0"/>
            </a:endParaRP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1.5 </a:t>
            </a:r>
            <a:r>
              <a:rPr lang="en-US" altLang="en-US" sz="2800" dirty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itchFamily="34" charset="0"/>
              </a:rPr>
              <a:t>1.6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dirty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1.8</a:t>
            </a:r>
            <a:r>
              <a:rPr lang="en-US" altLang="en-US" sz="2800" dirty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6349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FC9C4FB2-CE5D-40EB-B3C4-6FCF2A7F2B1F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585356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64515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9710" y="1004729"/>
            <a:ext cx="44559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1156" y="128588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Protocol 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layers</a:t>
            </a:r>
            <a:r>
              <a:rPr lang="ja-JP" altLang="en-US">
                <a:ea typeface="ＭＳ Ｐゴシック" pitchFamily="34" charset="-128"/>
              </a:rPr>
              <a:t>”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4517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7850" y="1371600"/>
            <a:ext cx="3879850" cy="4648200"/>
          </a:xfrm>
        </p:spPr>
        <p:txBody>
          <a:bodyPr>
            <a:normAutofit/>
          </a:bodyPr>
          <a:lstStyle/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with many </a:t>
            </a:r>
            <a:r>
              <a:rPr lang="ja-JP" altLang="en-US" i="1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ea typeface="ＭＳ Ｐゴシック" pitchFamily="34" charset="-128"/>
              </a:rPr>
              <a:t>pieces</a:t>
            </a:r>
            <a:r>
              <a:rPr lang="ja-JP" altLang="en-US" i="1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r>
              <a:rPr lang="en-US" altLang="ja-JP" i="1">
                <a:solidFill>
                  <a:srgbClr val="CC0000"/>
                </a:solidFill>
                <a:ea typeface="ＭＳ Ｐゴシック" pitchFamily="34" charset="-128"/>
              </a:rPr>
              <a:t>: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hosts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routers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links of various media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applications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protocols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hardware, software</a:t>
            </a:r>
          </a:p>
        </p:txBody>
      </p:sp>
      <p:sp>
        <p:nvSpPr>
          <p:cNvPr id="64518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32362" y="2266951"/>
            <a:ext cx="4395788" cy="2619375"/>
          </a:xfrm>
        </p:spPr>
        <p:txBody>
          <a:bodyPr>
            <a:normAutofit fontScale="85000" lnSpcReduction="10000"/>
          </a:bodyPr>
          <a:lstStyle/>
          <a:p>
            <a:pPr algn="ctr"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pitchFamily="34" charset="-128"/>
              </a:rPr>
              <a:t>Question:</a:t>
            </a:r>
            <a:r>
              <a:rPr lang="en-US" altLang="en-US" sz="2400" u="sng">
                <a:solidFill>
                  <a:srgbClr val="FF0000"/>
                </a:solidFill>
                <a:ea typeface="ＭＳ Ｐゴシック" pitchFamily="34" charset="-128"/>
              </a:rPr>
              <a:t> </a:t>
            </a: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is there any hope of </a:t>
            </a:r>
            <a:r>
              <a:rPr lang="en-US" altLang="en-US" i="1">
                <a:ea typeface="ＭＳ Ｐゴシック" pitchFamily="34" charset="-128"/>
              </a:rPr>
              <a:t>organizing</a:t>
            </a:r>
            <a:r>
              <a:rPr lang="en-US" altLang="en-US">
                <a:ea typeface="ＭＳ Ｐゴシック" pitchFamily="34" charset="-128"/>
              </a:rPr>
              <a:t> structure of network?</a:t>
            </a:r>
          </a:p>
          <a:p>
            <a:pPr algn="ctr" eaLnBrk="1" hangingPunct="1">
              <a:buFont typeface="Wingdings" pitchFamily="2" charset="2"/>
              <a:buNone/>
            </a:pPr>
            <a:endParaRPr lang="en-US" altLang="en-US">
              <a:ea typeface="ＭＳ Ｐゴシック" pitchFamily="34" charset="-128"/>
            </a:endParaRP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>
                <a:ea typeface="ＭＳ Ｐゴシック" pitchFamily="34" charset="-128"/>
              </a:rPr>
              <a:t>…. or at least our discussion of networks?</a:t>
            </a:r>
          </a:p>
        </p:txBody>
      </p:sp>
      <p:sp>
        <p:nvSpPr>
          <p:cNvPr id="6451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9857C347-9234-49E7-842D-E670A49816DF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120502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65539" name="Picture 1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3677" y="968536"/>
            <a:ext cx="59418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9244" y="142875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itchFamily="34" charset="-128"/>
              </a:rPr>
              <a:t>Organization of air travel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554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908050" y="5489576"/>
            <a:ext cx="8420100" cy="542925"/>
          </a:xfrm>
        </p:spPr>
        <p:txBody>
          <a:bodyPr>
            <a:normAutofit lnSpcReduction="10000"/>
          </a:bodyPr>
          <a:lstStyle/>
          <a:p>
            <a:pPr marL="287338" indent="-287338" eaLnBrk="1" hangingPunct="1"/>
            <a:r>
              <a:rPr lang="en-US" altLang="en-US">
                <a:ea typeface="ＭＳ Ｐゴシック" pitchFamily="34" charset="-128"/>
              </a:rPr>
              <a:t>a series of steps</a:t>
            </a:r>
          </a:p>
        </p:txBody>
      </p:sp>
      <p:grpSp>
        <p:nvGrpSpPr>
          <p:cNvPr id="65542" name="Group 4"/>
          <p:cNvGrpSpPr>
            <a:grpSpLocks/>
          </p:cNvGrpSpPr>
          <p:nvPr/>
        </p:nvGrpSpPr>
        <p:grpSpPr bwMode="auto">
          <a:xfrm>
            <a:off x="1203854" y="1587501"/>
            <a:ext cx="7051146" cy="3297238"/>
            <a:chOff x="700" y="1000"/>
            <a:chExt cx="4100" cy="2077"/>
          </a:xfrm>
        </p:grpSpPr>
        <p:sp>
          <p:nvSpPr>
            <p:cNvPr id="65544" name="Text Box 5"/>
            <p:cNvSpPr txBox="1">
              <a:spLocks noChangeArrowheads="1"/>
            </p:cNvSpPr>
            <p:nvPr/>
          </p:nvSpPr>
          <p:spPr bwMode="auto">
            <a:xfrm>
              <a:off x="846" y="1007"/>
              <a:ext cx="1217" cy="1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ticket (purchase)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rgbClr val="000099"/>
                </a:solidFill>
                <a:latin typeface="Arial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baggage (check)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rgbClr val="000099"/>
                </a:solidFill>
                <a:latin typeface="Arial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gates (load)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rgbClr val="000099"/>
                </a:solidFill>
                <a:latin typeface="Arial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runway takeoff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rgbClr val="000099"/>
                </a:solidFill>
                <a:latin typeface="Arial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airplane routing</a:t>
              </a:r>
            </a:p>
          </p:txBody>
        </p:sp>
        <p:sp>
          <p:nvSpPr>
            <p:cNvPr id="65545" name="Text Box 6"/>
            <p:cNvSpPr txBox="1">
              <a:spLocks noChangeArrowheads="1"/>
            </p:cNvSpPr>
            <p:nvPr/>
          </p:nvSpPr>
          <p:spPr bwMode="auto">
            <a:xfrm>
              <a:off x="3242" y="1001"/>
              <a:ext cx="1192" cy="1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ticket (complain)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rgbClr val="000099"/>
                </a:solidFill>
                <a:latin typeface="Arial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baggage (claim)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rgbClr val="000099"/>
                </a:solidFill>
                <a:latin typeface="Arial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gates (unload)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rgbClr val="000099"/>
                </a:solidFill>
                <a:latin typeface="Arial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runway landing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000">
                <a:solidFill>
                  <a:srgbClr val="000099"/>
                </a:solidFill>
                <a:latin typeface="Arial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airplane routing</a:t>
              </a:r>
            </a:p>
          </p:txBody>
        </p:sp>
        <p:sp>
          <p:nvSpPr>
            <p:cNvPr id="65546" name="Text Box 7"/>
            <p:cNvSpPr txBox="1">
              <a:spLocks noChangeArrowheads="1"/>
            </p:cNvSpPr>
            <p:nvPr/>
          </p:nvSpPr>
          <p:spPr bwMode="auto">
            <a:xfrm>
              <a:off x="2074" y="2825"/>
              <a:ext cx="1135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itchFamily="34" charset="0"/>
                </a:rPr>
                <a:t>airplane routing</a:t>
              </a:r>
            </a:p>
          </p:txBody>
        </p:sp>
        <p:sp>
          <p:nvSpPr>
            <p:cNvPr id="65547" name="Freeform 8"/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4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4FA955EE-41F3-4268-846C-54E1A4BC6033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66409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0200" y="169864"/>
            <a:ext cx="9080500" cy="846137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What</a:t>
            </a:r>
            <a:r>
              <a:rPr lang="ja-JP" altLang="en-US" sz="3600" dirty="0">
                <a:ea typeface="ＭＳ Ｐゴシック" pitchFamily="34" charset="-128"/>
              </a:rPr>
              <a:t>’</a:t>
            </a:r>
            <a:r>
              <a:rPr lang="en-US" altLang="ja-JP" sz="3600" dirty="0">
                <a:ea typeface="ＭＳ Ｐゴシック" pitchFamily="34" charset="-128"/>
              </a:rPr>
              <a:t>s the Internet: a service view</a:t>
            </a:r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2765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05871" y="1655764"/>
            <a:ext cx="4805098" cy="4105275"/>
          </a:xfrm>
        </p:spPr>
        <p:txBody>
          <a:bodyPr>
            <a:normAutofit fontScale="85000" lnSpcReduction="20000"/>
          </a:bodyPr>
          <a:lstStyle/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Infrastructure that provides </a:t>
            </a:r>
            <a:r>
              <a:rPr lang="en-US" altLang="en-US" b="1" i="1" dirty="0">
                <a:solidFill>
                  <a:srgbClr val="CC0000"/>
                </a:solidFill>
                <a:ea typeface="ＭＳ Ｐゴシック" pitchFamily="34" charset="-128"/>
              </a:rPr>
              <a:t>services</a:t>
            </a:r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 to applications:</a:t>
            </a:r>
            <a:endParaRPr lang="en-US" altLang="en-US" sz="2400" dirty="0">
              <a:ea typeface="ＭＳ Ｐゴシック" pitchFamily="34" charset="-128"/>
            </a:endParaRP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Web, VoIP, email, games, e-commerce, social networks, …</a:t>
            </a:r>
          </a:p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Provides programming interface to </a:t>
            </a:r>
            <a:r>
              <a:rPr lang="en-US" altLang="en-US" b="1" i="1" dirty="0">
                <a:solidFill>
                  <a:srgbClr val="CC0000"/>
                </a:solidFill>
                <a:ea typeface="ＭＳ Ｐゴシック" pitchFamily="34" charset="-128"/>
              </a:rPr>
              <a:t>apps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hooks that allow sending and receiving  app programs to </a:t>
            </a:r>
            <a:r>
              <a:rPr lang="ja-JP" altLang="en-US" dirty="0">
                <a:ea typeface="ＭＳ Ｐゴシック" pitchFamily="34" charset="-128"/>
              </a:rPr>
              <a:t>“</a:t>
            </a:r>
            <a:r>
              <a:rPr lang="en-US" altLang="ja-JP" dirty="0">
                <a:ea typeface="ＭＳ Ｐゴシック" pitchFamily="34" charset="-128"/>
              </a:rPr>
              <a:t>connect</a:t>
            </a:r>
            <a:r>
              <a:rPr lang="ja-JP" altLang="en-US" dirty="0">
                <a:ea typeface="ＭＳ Ｐゴシック" pitchFamily="34" charset="-128"/>
              </a:rPr>
              <a:t>”</a:t>
            </a:r>
            <a:r>
              <a:rPr lang="en-US" altLang="ja-JP" dirty="0">
                <a:ea typeface="ＭＳ Ｐゴシック" pitchFamily="34" charset="-128"/>
              </a:rPr>
              <a:t> to Internet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provides service options, analogous to postal service</a:t>
            </a:r>
          </a:p>
        </p:txBody>
      </p:sp>
      <p:pic>
        <p:nvPicPr>
          <p:cNvPr id="27651" name="Picture 6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263" y="804864"/>
            <a:ext cx="709414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988433" y="6467476"/>
            <a:ext cx="1190096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2765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7E20106-FD4B-4545-8BD2-FC845B3FA1E9}" type="slidenum">
              <a:rPr lang="en-US" altLang="en-US" sz="1200">
                <a:latin typeface="Tahoma" pitchFamily="34" charset="0"/>
              </a:rPr>
              <a:pPr/>
              <a:t>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27654" name="Group 979"/>
          <p:cNvGrpSpPr>
            <a:grpSpLocks/>
          </p:cNvGrpSpPr>
          <p:nvPr/>
        </p:nvGrpSpPr>
        <p:grpSpPr bwMode="auto">
          <a:xfrm>
            <a:off x="5635759" y="1384300"/>
            <a:ext cx="3847173" cy="4747137"/>
            <a:chOff x="5202238" y="1384300"/>
            <a:chExt cx="3551237" cy="4747137"/>
          </a:xfrm>
        </p:grpSpPr>
        <p:sp>
          <p:nvSpPr>
            <p:cNvPr id="27655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266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769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769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2769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5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5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58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50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42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3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3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34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2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2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26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1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1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18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10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0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53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6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2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7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8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0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9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0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61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8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2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6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4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5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8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0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1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2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4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7717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1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4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50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5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6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8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7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8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9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6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0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4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2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3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6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8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9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0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2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18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7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7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74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6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6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66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58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50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42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 descr="fridge2.png"/>
              <p:cNvPicPr>
                <a:picLocks noChangeAspect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 descr="light2.png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/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1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/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2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/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3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/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4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/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5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/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6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/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7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/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8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/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9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/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90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/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791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33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25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17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09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8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01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8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8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893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44299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7811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03164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7812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0032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7813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33364" cy="486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7814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06248" cy="486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7815" name="Picture 269" descr="cell_tower_radiation copy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/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7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/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8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/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9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/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0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/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1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/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2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/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7823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5093226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66563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662" y="819150"/>
            <a:ext cx="79230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564" name="Group 38"/>
          <p:cNvGrpSpPr>
            <a:grpSpLocks/>
          </p:cNvGrpSpPr>
          <p:nvPr/>
        </p:nvGrpSpPr>
        <p:grpSpPr bwMode="auto">
          <a:xfrm>
            <a:off x="471223" y="1314451"/>
            <a:ext cx="9120056" cy="2840038"/>
            <a:chOff x="258" y="1214"/>
            <a:chExt cx="5303" cy="1789"/>
          </a:xfrm>
        </p:grpSpPr>
        <p:sp>
          <p:nvSpPr>
            <p:cNvPr id="66568" name="Rectangle 2"/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569" name="Text Box 3"/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ticket (purchase)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400">
                <a:latin typeface="Arial" pitchFamily="34" charset="0"/>
              </a:endParaRP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baggage (check)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400">
                <a:latin typeface="Arial" pitchFamily="34" charset="0"/>
              </a:endParaRP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gates (load)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400">
                <a:latin typeface="Arial" pitchFamily="34" charset="0"/>
              </a:endParaRP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runway (takeoff)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400">
                <a:latin typeface="Arial" pitchFamily="34" charset="0"/>
              </a:endParaRP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airplane routing</a:t>
              </a:r>
            </a:p>
          </p:txBody>
        </p:sp>
        <p:sp>
          <p:nvSpPr>
            <p:cNvPr id="66570" name="Line 4"/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5"/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6"/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7"/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Text Box 8"/>
            <p:cNvSpPr txBox="1">
              <a:spLocks noChangeArrowheads="1"/>
            </p:cNvSpPr>
            <p:nvPr/>
          </p:nvSpPr>
          <p:spPr bwMode="auto">
            <a:xfrm>
              <a:off x="511" y="2706"/>
              <a:ext cx="48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departure</a:t>
              </a: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airport</a:t>
              </a:r>
            </a:p>
          </p:txBody>
        </p:sp>
        <p:sp>
          <p:nvSpPr>
            <p:cNvPr id="66575" name="Text Box 9"/>
            <p:cNvSpPr txBox="1">
              <a:spLocks noChangeArrowheads="1"/>
            </p:cNvSpPr>
            <p:nvPr/>
          </p:nvSpPr>
          <p:spPr bwMode="auto">
            <a:xfrm>
              <a:off x="3770" y="2712"/>
              <a:ext cx="36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arrival</a:t>
              </a: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airport</a:t>
              </a:r>
            </a:p>
          </p:txBody>
        </p:sp>
        <p:sp>
          <p:nvSpPr>
            <p:cNvPr id="66576" name="Text Box 10"/>
            <p:cNvSpPr txBox="1">
              <a:spLocks noChangeArrowheads="1"/>
            </p:cNvSpPr>
            <p:nvPr/>
          </p:nvSpPr>
          <p:spPr bwMode="auto">
            <a:xfrm>
              <a:off x="1896" y="2709"/>
              <a:ext cx="96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intermediate air-traffic</a:t>
              </a: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control centers</a:t>
              </a:r>
            </a:p>
          </p:txBody>
        </p:sp>
        <p:pic>
          <p:nvPicPr>
            <p:cNvPr id="66577" name="Picture 11" descr="yylgaifm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578" name="Line 12"/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Line 13"/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Line 14"/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581" name="Group 15"/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66601" name="Rectangle 16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66602" name="Text Box 17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airplane routing</a:t>
                </a:r>
              </a:p>
            </p:txBody>
          </p:sp>
        </p:grpSp>
        <p:grpSp>
          <p:nvGrpSpPr>
            <p:cNvPr id="66582" name="Group 18"/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66599" name="Rectangle 19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66600" name="Text Box 20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8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airplane routing</a:t>
                </a:r>
              </a:p>
            </p:txBody>
          </p:sp>
        </p:grpSp>
        <p:sp>
          <p:nvSpPr>
            <p:cNvPr id="66583" name="Rectangle 21"/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584" name="Text Box 22"/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ticket (complain)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400">
                <a:latin typeface="Arial" pitchFamily="34" charset="0"/>
              </a:endParaRP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baggage (claim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400">
                <a:latin typeface="Arial" pitchFamily="34" charset="0"/>
              </a:endParaRP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gates (unload)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400">
                <a:latin typeface="Arial" pitchFamily="34" charset="0"/>
              </a:endParaRP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runway (land)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400">
                <a:latin typeface="Arial" pitchFamily="34" charset="0"/>
              </a:endParaRP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airplane routing</a:t>
              </a:r>
            </a:p>
          </p:txBody>
        </p:sp>
        <p:sp>
          <p:nvSpPr>
            <p:cNvPr id="66585" name="Line 23"/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Line 24"/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Line 25"/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26"/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Rectangle 27"/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590" name="Rectangle 28"/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591" name="Rectangle 29"/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592" name="Rectangle 30"/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593" name="Rectangle 31"/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594" name="Text Box 32"/>
            <p:cNvSpPr txBox="1">
              <a:spLocks noChangeArrowheads="1"/>
            </p:cNvSpPr>
            <p:nvPr/>
          </p:nvSpPr>
          <p:spPr bwMode="auto">
            <a:xfrm>
              <a:off x="4788" y="1588"/>
              <a:ext cx="3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ticket</a:t>
              </a:r>
            </a:p>
          </p:txBody>
        </p:sp>
        <p:sp>
          <p:nvSpPr>
            <p:cNvPr id="66595" name="Text Box 33"/>
            <p:cNvSpPr txBox="1">
              <a:spLocks noChangeArrowheads="1"/>
            </p:cNvSpPr>
            <p:nvPr/>
          </p:nvSpPr>
          <p:spPr bwMode="auto">
            <a:xfrm>
              <a:off x="4791" y="1801"/>
              <a:ext cx="45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baggage</a:t>
              </a:r>
            </a:p>
          </p:txBody>
        </p:sp>
        <p:sp>
          <p:nvSpPr>
            <p:cNvPr id="66596" name="Text Box 34"/>
            <p:cNvSpPr txBox="1">
              <a:spLocks noChangeArrowheads="1"/>
            </p:cNvSpPr>
            <p:nvPr/>
          </p:nvSpPr>
          <p:spPr bwMode="auto">
            <a:xfrm>
              <a:off x="4783" y="2013"/>
              <a:ext cx="2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gate</a:t>
              </a:r>
            </a:p>
          </p:txBody>
        </p:sp>
        <p:sp>
          <p:nvSpPr>
            <p:cNvPr id="66597" name="Text Box 35"/>
            <p:cNvSpPr txBox="1">
              <a:spLocks noChangeArrowheads="1"/>
            </p:cNvSpPr>
            <p:nvPr/>
          </p:nvSpPr>
          <p:spPr bwMode="auto">
            <a:xfrm>
              <a:off x="4793" y="2225"/>
              <a:ext cx="68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takeoff/landing</a:t>
              </a:r>
            </a:p>
          </p:txBody>
        </p:sp>
        <p:sp>
          <p:nvSpPr>
            <p:cNvPr id="66598" name="Text Box 36"/>
            <p:cNvSpPr txBox="1">
              <a:spLocks noChangeArrowheads="1"/>
            </p:cNvSpPr>
            <p:nvPr/>
          </p:nvSpPr>
          <p:spPr bwMode="auto">
            <a:xfrm>
              <a:off x="4796" y="2444"/>
              <a:ext cx="72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airplane routing</a:t>
              </a:r>
            </a:p>
          </p:txBody>
        </p:sp>
      </p:grpSp>
      <p:sp>
        <p:nvSpPr>
          <p:cNvPr id="66565" name="Rectangle 39"/>
          <p:cNvSpPr>
            <a:spLocks noGrp="1" noChangeArrowheads="1"/>
          </p:cNvSpPr>
          <p:nvPr>
            <p:ph type="title" idx="4294967295"/>
          </p:nvPr>
        </p:nvSpPr>
        <p:spPr>
          <a:xfrm>
            <a:off x="345679" y="3175"/>
            <a:ext cx="92456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Layering of airline functionality</a:t>
            </a:r>
          </a:p>
        </p:txBody>
      </p:sp>
      <p:sp>
        <p:nvSpPr>
          <p:cNvPr id="66566" name="Rectangle 40"/>
          <p:cNvSpPr>
            <a:spLocks noGrp="1" noChangeArrowheads="1"/>
          </p:cNvSpPr>
          <p:nvPr>
            <p:ph type="body" idx="4294967295"/>
          </p:nvPr>
        </p:nvSpPr>
        <p:spPr>
          <a:xfrm>
            <a:off x="577850" y="4441826"/>
            <a:ext cx="8248121" cy="1763713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layers:</a:t>
            </a:r>
            <a:r>
              <a:rPr lang="en-US" altLang="en-US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altLang="en-US">
                <a:ea typeface="ＭＳ Ｐゴシック" pitchFamily="34" charset="-128"/>
              </a:rPr>
              <a:t>each layer implements a service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via its own internal-layer actions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itchFamily="34" charset="0"/>
              </a:rPr>
              <a:t>relying on services provided by layer below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656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7EC512B7-CC84-40E2-BD6B-30C55AD88F43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638852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dirty="0">
                <a:latin typeface="Tahoma" pitchFamily="34" charset="0"/>
              </a:rPr>
              <a:t>Introduction</a:t>
            </a:r>
          </a:p>
        </p:txBody>
      </p:sp>
      <p:pic>
        <p:nvPicPr>
          <p:cNvPr id="6758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0876" y="1047593"/>
            <a:ext cx="357372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Why layering?</a:t>
            </a:r>
          </a:p>
        </p:txBody>
      </p:sp>
      <p:sp>
        <p:nvSpPr>
          <p:cNvPr id="6758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91608" y="1435100"/>
            <a:ext cx="8420100" cy="4648200"/>
          </a:xfrm>
        </p:spPr>
        <p:txBody>
          <a:bodyPr>
            <a:normAutofit fontScale="92500" lnSpcReduction="20000"/>
          </a:bodyPr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dirty="0">
                <a:ea typeface="ＭＳ Ｐゴシック" pitchFamily="34" charset="-128"/>
              </a:rPr>
              <a:t>dealing with </a:t>
            </a:r>
            <a:r>
              <a:rPr lang="en-US" altLang="en-US" sz="3200" dirty="0">
                <a:solidFill>
                  <a:srgbClr val="FF0000"/>
                </a:solidFill>
                <a:ea typeface="ＭＳ Ｐゴシック" pitchFamily="34" charset="-128"/>
              </a:rPr>
              <a:t>complex systems</a:t>
            </a:r>
            <a:r>
              <a:rPr lang="en-US" altLang="en-US" sz="3200" dirty="0">
                <a:ea typeface="ＭＳ Ｐゴシック" pitchFamily="34" charset="-128"/>
              </a:rPr>
              <a:t>:</a:t>
            </a:r>
          </a:p>
          <a:p>
            <a:pPr eaLnBrk="1" hangingPunct="1"/>
            <a:r>
              <a:rPr lang="en-US" altLang="en-US" dirty="0">
                <a:ea typeface="ＭＳ Ｐゴシック" pitchFamily="34" charset="-128"/>
              </a:rPr>
              <a:t>explicit structure allows identification, relationship of complex system</a:t>
            </a:r>
            <a:r>
              <a:rPr lang="ja-JP" altLang="en-US" dirty="0">
                <a:ea typeface="ＭＳ Ｐゴシック" pitchFamily="34" charset="-128"/>
              </a:rPr>
              <a:t>’</a:t>
            </a:r>
            <a:r>
              <a:rPr lang="en-US" altLang="ja-JP" dirty="0">
                <a:ea typeface="ＭＳ Ｐゴシック" pitchFamily="34" charset="-128"/>
              </a:rPr>
              <a:t>s pieces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layered </a:t>
            </a:r>
            <a:r>
              <a:rPr lang="en-US" altLang="en-US" i="1" dirty="0">
                <a:solidFill>
                  <a:srgbClr val="CC0000"/>
                </a:solidFill>
                <a:ea typeface="Arial" pitchFamily="34" charset="0"/>
              </a:rPr>
              <a:t>reference model</a:t>
            </a:r>
            <a:r>
              <a:rPr lang="en-US" altLang="en-US" dirty="0">
                <a:ea typeface="Arial" pitchFamily="34" charset="0"/>
              </a:rPr>
              <a:t> for discussion</a:t>
            </a:r>
          </a:p>
          <a:p>
            <a:pPr eaLnBrk="1" hangingPunct="1"/>
            <a:r>
              <a:rPr lang="en-US" altLang="en-US" dirty="0">
                <a:solidFill>
                  <a:srgbClr val="0054FD"/>
                </a:solidFill>
                <a:ea typeface="ＭＳ Ｐゴシック" pitchFamily="34" charset="-128"/>
              </a:rPr>
              <a:t>modularization</a:t>
            </a:r>
            <a:r>
              <a:rPr lang="en-US" altLang="en-US" dirty="0">
                <a:ea typeface="ＭＳ Ｐゴシック" pitchFamily="34" charset="-128"/>
              </a:rPr>
              <a:t> eases maintenance, updating of system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change of implementation of layer</a:t>
            </a:r>
            <a:r>
              <a:rPr lang="ja-JP" altLang="en-US" dirty="0">
                <a:ea typeface="ＭＳ Ｐゴシック" pitchFamily="34" charset="-128"/>
              </a:rPr>
              <a:t>’</a:t>
            </a:r>
            <a:r>
              <a:rPr lang="en-US" altLang="ja-JP" dirty="0">
                <a:ea typeface="ＭＳ Ｐゴシック" pitchFamily="34" charset="-128"/>
              </a:rPr>
              <a:t>s service transparent to rest of system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e.g., change in gate procedure doesn</a:t>
            </a:r>
            <a:r>
              <a:rPr lang="en-US" altLang="en-US" dirty="0">
                <a:ea typeface="ＭＳ Ｐゴシック" pitchFamily="34" charset="-128"/>
              </a:rPr>
              <a:t>’</a:t>
            </a:r>
            <a:r>
              <a:rPr lang="en-US" altLang="ja-JP" dirty="0">
                <a:ea typeface="ＭＳ Ｐゴシック" pitchFamily="34" charset="-128"/>
              </a:rPr>
              <a:t>t affect rest of system</a:t>
            </a:r>
          </a:p>
          <a:p>
            <a:pPr eaLnBrk="1" hangingPunct="1"/>
            <a:r>
              <a:rPr lang="en-US" altLang="en-US" dirty="0">
                <a:ea typeface="ＭＳ Ｐゴシック" pitchFamily="34" charset="-128"/>
              </a:rPr>
              <a:t>layering considered harmful?</a:t>
            </a:r>
          </a:p>
        </p:txBody>
      </p:sp>
      <p:sp>
        <p:nvSpPr>
          <p:cNvPr id="6759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dirty="0">
                <a:latin typeface="Tahoma" pitchFamily="34" charset="0"/>
              </a:rPr>
              <a:t>1-</a:t>
            </a:r>
            <a:fld id="{C04972D2-8CB8-4D7E-BC2A-7EC256BA5360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200" dirty="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659038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68611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3491" y="873125"/>
            <a:ext cx="59418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/>
          <p:cNvSpPr>
            <a:spLocks noChangeArrowheads="1"/>
          </p:cNvSpPr>
          <p:nvPr/>
        </p:nvSpPr>
        <p:spPr bwMode="auto">
          <a:xfrm>
            <a:off x="7123377" y="1727200"/>
            <a:ext cx="2049992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</p:txBody>
      </p:sp>
      <p:sp>
        <p:nvSpPr>
          <p:cNvPr id="6861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69504" y="114300"/>
            <a:ext cx="8420100" cy="10287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Internet protocol stack</a:t>
            </a:r>
          </a:p>
        </p:txBody>
      </p:sp>
      <p:sp>
        <p:nvSpPr>
          <p:cNvPr id="6861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0971" y="1333500"/>
            <a:ext cx="6017552" cy="4648200"/>
          </a:xfrm>
        </p:spPr>
        <p:txBody>
          <a:bodyPr>
            <a:normAutofit fontScale="92500" lnSpcReduction="20000"/>
          </a:bodyPr>
          <a:lstStyle/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application:</a:t>
            </a:r>
            <a:r>
              <a:rPr lang="en-US" altLang="en-US">
                <a:ea typeface="ＭＳ Ｐゴシック" pitchFamily="34" charset="-128"/>
              </a:rPr>
              <a:t> supporting network applications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itchFamily="34" charset="0"/>
              </a:rPr>
              <a:t>FTP, SMTP, HTTP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transport:</a:t>
            </a:r>
            <a:r>
              <a:rPr lang="en-US" altLang="en-US">
                <a:ea typeface="ＭＳ Ｐゴシック" pitchFamily="34" charset="-128"/>
              </a:rPr>
              <a:t> process-process data transfer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itchFamily="34" charset="0"/>
              </a:rPr>
              <a:t>TCP, UDP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network:</a:t>
            </a:r>
            <a:r>
              <a:rPr lang="en-US" altLang="en-US">
                <a:ea typeface="ＭＳ Ｐゴシック" pitchFamily="34" charset="-128"/>
              </a:rPr>
              <a:t> routing of datagrams from source to destination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itchFamily="34" charset="0"/>
              </a:rPr>
              <a:t>IP, routing protocols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link:</a:t>
            </a:r>
            <a:r>
              <a:rPr lang="en-US" altLang="en-US">
                <a:ea typeface="ＭＳ Ｐゴシック" pitchFamily="34" charset="-128"/>
              </a:rPr>
              <a:t> data transfer between neighboring  network elements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itchFamily="34" charset="0"/>
              </a:rPr>
              <a:t>Ethernet, 802.111 (WiFi), PPP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itchFamily="34" charset="-128"/>
              </a:rPr>
              <a:t>physical:</a:t>
            </a:r>
            <a:r>
              <a:rPr lang="en-US" altLang="en-US">
                <a:ea typeface="ＭＳ Ｐゴシック" pitchFamily="34" charset="-128"/>
              </a:rPr>
              <a:t> bits 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on the wire</a:t>
            </a:r>
            <a:r>
              <a:rPr lang="ja-JP" altLang="en-US">
                <a:ea typeface="ＭＳ Ｐゴシック" pitchFamily="34" charset="-128"/>
              </a:rPr>
              <a:t>”</a:t>
            </a:r>
            <a:endParaRPr lang="en-US" altLang="ja-JP">
              <a:ea typeface="ＭＳ Ｐゴシック" pitchFamily="34" charset="-128"/>
            </a:endParaRPr>
          </a:p>
          <a:p>
            <a:pPr marL="287338" indent="-287338" eaLnBrk="1" hangingPunct="1">
              <a:lnSpc>
                <a:spcPct val="80000"/>
              </a:lnSpc>
            </a:pP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68615" name="Rectangle 6"/>
          <p:cNvSpPr>
            <a:spLocks noChangeArrowheads="1"/>
          </p:cNvSpPr>
          <p:nvPr/>
        </p:nvSpPr>
        <p:spPr bwMode="auto">
          <a:xfrm>
            <a:off x="6996112" y="1824038"/>
            <a:ext cx="2049992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</p:txBody>
      </p:sp>
      <p:sp>
        <p:nvSpPr>
          <p:cNvPr id="68616" name="Text Box 7"/>
          <p:cNvSpPr txBox="1">
            <a:spLocks noChangeArrowheads="1"/>
          </p:cNvSpPr>
          <p:nvPr/>
        </p:nvSpPr>
        <p:spPr bwMode="auto">
          <a:xfrm>
            <a:off x="7170756" y="1920875"/>
            <a:ext cx="1659429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application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transport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network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link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physical</a:t>
            </a:r>
          </a:p>
        </p:txBody>
      </p:sp>
      <p:sp>
        <p:nvSpPr>
          <p:cNvPr id="68617" name="Line 8"/>
          <p:cNvSpPr>
            <a:spLocks noChangeShapeType="1"/>
          </p:cNvSpPr>
          <p:nvPr/>
        </p:nvSpPr>
        <p:spPr bwMode="auto">
          <a:xfrm>
            <a:off x="6989233" y="2516188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9"/>
          <p:cNvSpPr>
            <a:spLocks noChangeShapeType="1"/>
          </p:cNvSpPr>
          <p:nvPr/>
        </p:nvSpPr>
        <p:spPr bwMode="auto">
          <a:xfrm>
            <a:off x="6989233" y="3221038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Line 10"/>
          <p:cNvSpPr>
            <a:spLocks noChangeShapeType="1"/>
          </p:cNvSpPr>
          <p:nvPr/>
        </p:nvSpPr>
        <p:spPr bwMode="auto">
          <a:xfrm>
            <a:off x="6989233" y="3932238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Line 11"/>
          <p:cNvSpPr>
            <a:spLocks noChangeShapeType="1"/>
          </p:cNvSpPr>
          <p:nvPr/>
        </p:nvSpPr>
        <p:spPr bwMode="auto">
          <a:xfrm>
            <a:off x="6989233" y="4643438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768CD640-4EF5-44C0-8743-E87BBCDC3A67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06197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7047706" y="1638300"/>
            <a:ext cx="2049992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33388" y="85725"/>
            <a:ext cx="9117012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ISO/OSI reference model</a:t>
            </a:r>
          </a:p>
        </p:txBody>
      </p:sp>
      <p:sp>
        <p:nvSpPr>
          <p:cNvPr id="6963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32884" y="1422400"/>
            <a:ext cx="5584164" cy="4648200"/>
          </a:xfrm>
        </p:spPr>
        <p:txBody>
          <a:bodyPr>
            <a:normAutofit fontScale="85000" lnSpcReduction="20000"/>
          </a:bodyPr>
          <a:lstStyle/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presentation:</a:t>
            </a:r>
            <a:r>
              <a:rPr lang="en-US" altLang="en-US" dirty="0">
                <a:ea typeface="ＭＳ Ｐゴシック" pitchFamily="34" charset="-128"/>
              </a:rPr>
              <a:t> allow applications to interpret meaning of data, e.g., encryption, compression, machine-specific conventions</a:t>
            </a:r>
          </a:p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session:</a:t>
            </a:r>
            <a:r>
              <a:rPr lang="en-US" altLang="en-US" dirty="0">
                <a:ea typeface="ＭＳ Ｐゴシック" pitchFamily="34" charset="-128"/>
              </a:rPr>
              <a:t> synchronization, checkpointing, recovery of data exchange</a:t>
            </a:r>
          </a:p>
          <a:p>
            <a:pPr marL="287338" indent="-287338" eaLnBrk="1" hangingPunct="1"/>
            <a:r>
              <a:rPr lang="en-US" altLang="en-US" dirty="0">
                <a:solidFill>
                  <a:srgbClr val="0054FD"/>
                </a:solidFill>
                <a:ea typeface="ＭＳ Ｐゴシック" pitchFamily="34" charset="-128"/>
              </a:rPr>
              <a:t>Internet stack </a:t>
            </a:r>
            <a:r>
              <a:rPr lang="ja-JP" altLang="en-US">
                <a:solidFill>
                  <a:srgbClr val="0054FD"/>
                </a:solidFill>
                <a:ea typeface="ＭＳ Ｐゴシック" pitchFamily="34" charset="-128"/>
              </a:rPr>
              <a:t>“</a:t>
            </a:r>
            <a:r>
              <a:rPr lang="en-US" altLang="ja-JP" dirty="0">
                <a:solidFill>
                  <a:srgbClr val="0054FD"/>
                </a:solidFill>
                <a:ea typeface="ＭＳ Ｐゴシック" pitchFamily="34" charset="-128"/>
              </a:rPr>
              <a:t>missing</a:t>
            </a:r>
            <a:r>
              <a:rPr lang="ja-JP" altLang="en-US">
                <a:solidFill>
                  <a:srgbClr val="0054FD"/>
                </a:solidFill>
                <a:ea typeface="ＭＳ Ｐゴシック" pitchFamily="34" charset="-128"/>
              </a:rPr>
              <a:t>”</a:t>
            </a:r>
            <a:r>
              <a:rPr lang="en-US" altLang="ja-JP" dirty="0">
                <a:solidFill>
                  <a:srgbClr val="0054FD"/>
                </a:solidFill>
                <a:ea typeface="ＭＳ Ｐゴシック" pitchFamily="34" charset="-128"/>
              </a:rPr>
              <a:t> these layers!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these services, </a:t>
            </a:r>
            <a:r>
              <a:rPr lang="en-US" altLang="en-US" i="1" dirty="0">
                <a:ea typeface="Arial" pitchFamily="34" charset="0"/>
              </a:rPr>
              <a:t>if needed,</a:t>
            </a:r>
            <a:r>
              <a:rPr lang="en-US" altLang="en-US" dirty="0">
                <a:ea typeface="Arial" pitchFamily="34" charset="0"/>
              </a:rPr>
              <a:t> must be implemented in application</a:t>
            </a:r>
          </a:p>
          <a:p>
            <a:pPr marL="682625" lvl="1" indent="-225425" eaLnBrk="1" hangingPunct="1"/>
            <a:r>
              <a:rPr lang="en-US" altLang="en-US" dirty="0">
                <a:ea typeface="Arial" pitchFamily="34" charset="0"/>
              </a:rPr>
              <a:t>needed?</a:t>
            </a:r>
          </a:p>
        </p:txBody>
      </p:sp>
      <p:sp>
        <p:nvSpPr>
          <p:cNvPr id="69638" name="Rectangle 6"/>
          <p:cNvSpPr>
            <a:spLocks noChangeArrowheads="1"/>
          </p:cNvSpPr>
          <p:nvPr/>
        </p:nvSpPr>
        <p:spPr bwMode="auto">
          <a:xfrm>
            <a:off x="6923881" y="1774825"/>
            <a:ext cx="2049992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9639" name="Text Box 7"/>
          <p:cNvSpPr txBox="1">
            <a:spLocks noChangeArrowheads="1"/>
          </p:cNvSpPr>
          <p:nvPr/>
        </p:nvSpPr>
        <p:spPr bwMode="auto">
          <a:xfrm>
            <a:off x="6877448" y="1946276"/>
            <a:ext cx="2148019" cy="3453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application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presentation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session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transport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network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link</a:t>
            </a: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  <a:p>
            <a:pPr algn="ctr">
              <a:lnSpc>
                <a:spcPct val="7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physical</a:t>
            </a:r>
          </a:p>
        </p:txBody>
      </p:sp>
      <p:sp>
        <p:nvSpPr>
          <p:cNvPr id="69640" name="Line 8"/>
          <p:cNvSpPr>
            <a:spLocks noChangeShapeType="1"/>
          </p:cNvSpPr>
          <p:nvPr/>
        </p:nvSpPr>
        <p:spPr bwMode="auto">
          <a:xfrm>
            <a:off x="6901524" y="2366963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1" name="Line 9"/>
          <p:cNvSpPr>
            <a:spLocks noChangeShapeType="1"/>
          </p:cNvSpPr>
          <p:nvPr/>
        </p:nvSpPr>
        <p:spPr bwMode="auto">
          <a:xfrm>
            <a:off x="6917002" y="3343275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2" name="Line 10"/>
          <p:cNvSpPr>
            <a:spLocks noChangeShapeType="1"/>
          </p:cNvSpPr>
          <p:nvPr/>
        </p:nvSpPr>
        <p:spPr bwMode="auto">
          <a:xfrm>
            <a:off x="6917002" y="3883025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3" name="Line 11"/>
          <p:cNvSpPr>
            <a:spLocks noChangeShapeType="1"/>
          </p:cNvSpPr>
          <p:nvPr/>
        </p:nvSpPr>
        <p:spPr bwMode="auto">
          <a:xfrm>
            <a:off x="6918722" y="4899025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4" name="Line 12"/>
          <p:cNvSpPr>
            <a:spLocks noChangeShapeType="1"/>
          </p:cNvSpPr>
          <p:nvPr/>
        </p:nvSpPr>
        <p:spPr bwMode="auto">
          <a:xfrm>
            <a:off x="6901524" y="4416425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5" name="Line 13"/>
          <p:cNvSpPr>
            <a:spLocks noChangeShapeType="1"/>
          </p:cNvSpPr>
          <p:nvPr/>
        </p:nvSpPr>
        <p:spPr bwMode="auto">
          <a:xfrm>
            <a:off x="6899804" y="2886075"/>
            <a:ext cx="20431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9646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376" y="907415"/>
            <a:ext cx="6487054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96338D39-070D-47EB-822D-2690A8994E8C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801760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Freeform 99"/>
          <p:cNvSpPr>
            <a:spLocks/>
          </p:cNvSpPr>
          <p:nvPr/>
        </p:nvSpPr>
        <p:spPr bwMode="auto">
          <a:xfrm>
            <a:off x="7560204" y="4156076"/>
            <a:ext cx="710275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59" name="Group 347"/>
          <p:cNvGrpSpPr>
            <a:grpSpLocks/>
          </p:cNvGrpSpPr>
          <p:nvPr/>
        </p:nvGrpSpPr>
        <p:grpSpPr bwMode="auto">
          <a:xfrm>
            <a:off x="8212006" y="4918076"/>
            <a:ext cx="1066271" cy="600075"/>
            <a:chOff x="1871277" y="1576300"/>
            <a:chExt cx="1128371" cy="437861"/>
          </a:xfrm>
        </p:grpSpPr>
        <p:sp>
          <p:nvSpPr>
            <p:cNvPr id="146" name="Oval 145"/>
            <p:cNvSpPr>
              <a:spLocks noChangeArrowheads="1"/>
            </p:cNvSpPr>
            <p:nvPr/>
          </p:nvSpPr>
          <p:spPr bwMode="auto">
            <a:xfrm flipV="1">
              <a:off x="1874917" y="1694453"/>
              <a:ext cx="1124731" cy="319708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7" name="Rectangle 146"/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4731" cy="319708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102410" y="1633060"/>
              <a:ext cx="662463" cy="111203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37380" y="1728046"/>
              <a:ext cx="243874" cy="97302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089671" y="1730363"/>
              <a:ext cx="242053" cy="97302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cxnSp>
          <p:nvCxnSpPr>
            <p:cNvPr id="153" name="Straight Connector 152"/>
            <p:cNvCxnSpPr>
              <a:cxnSpLocks noChangeShapeType="1"/>
              <a:endCxn id="148" idx="2"/>
            </p:cNvCxnSpPr>
            <p:nvPr/>
          </p:nvCxnSpPr>
          <p:spPr bwMode="auto">
            <a:xfrm flipH="1" flipV="1">
              <a:off x="1871277" y="1737313"/>
              <a:ext cx="3640" cy="12278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" name="Straight Connector 153"/>
            <p:cNvCxnSpPr>
              <a:cxnSpLocks noChangeShapeType="1"/>
            </p:cNvCxnSpPr>
            <p:nvPr/>
          </p:nvCxnSpPr>
          <p:spPr bwMode="auto">
            <a:xfrm flipH="1" flipV="1">
              <a:off x="2996008" y="1734996"/>
              <a:ext cx="3640" cy="12278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066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70661" name="Picture 19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6774" y="795338"/>
            <a:ext cx="365111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Freeform 3"/>
          <p:cNvSpPr>
            <a:spLocks/>
          </p:cNvSpPr>
          <p:nvPr/>
        </p:nvSpPr>
        <p:spPr bwMode="auto">
          <a:xfrm>
            <a:off x="7723586" y="2246314"/>
            <a:ext cx="691356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63" name="Group 180"/>
          <p:cNvGrpSpPr>
            <a:grpSpLocks/>
          </p:cNvGrpSpPr>
          <p:nvPr/>
        </p:nvGrpSpPr>
        <p:grpSpPr bwMode="auto">
          <a:xfrm>
            <a:off x="7940279" y="2754313"/>
            <a:ext cx="1140221" cy="355600"/>
            <a:chOff x="4410" y="1365"/>
            <a:chExt cx="663" cy="224"/>
          </a:xfrm>
        </p:grpSpPr>
        <p:sp>
          <p:nvSpPr>
            <p:cNvPr id="70790" name="Rectangle 181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91" name="AutoShape 182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92" name="Freeform 183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93" name="Freeform 184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2287 h 63"/>
                <a:gd name="T2" fmla="*/ 265937 w 280"/>
                <a:gd name="T3" fmla="*/ 2225 h 63"/>
                <a:gd name="T4" fmla="*/ 1569482 w 280"/>
                <a:gd name="T5" fmla="*/ 0 h 63"/>
                <a:gd name="T6" fmla="*/ 200378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70794" name="Freeform 185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0664" name="Freeform 2"/>
          <p:cNvSpPr>
            <a:spLocks/>
          </p:cNvSpPr>
          <p:nvPr/>
        </p:nvSpPr>
        <p:spPr bwMode="auto">
          <a:xfrm>
            <a:off x="4136100" y="1447801"/>
            <a:ext cx="4385469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5" name="Text Box 8"/>
          <p:cNvSpPr txBox="1">
            <a:spLocks noChangeArrowheads="1"/>
          </p:cNvSpPr>
          <p:nvPr/>
        </p:nvSpPr>
        <p:spPr bwMode="auto">
          <a:xfrm>
            <a:off x="2942565" y="223838"/>
            <a:ext cx="11095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000099"/>
                </a:solidFill>
                <a:latin typeface="Arial" pitchFamily="34" charset="0"/>
              </a:rPr>
              <a:t>source</a:t>
            </a:r>
          </a:p>
        </p:txBody>
      </p:sp>
      <p:sp>
        <p:nvSpPr>
          <p:cNvPr id="70666" name="Freeform 10"/>
          <p:cNvSpPr>
            <a:spLocks/>
          </p:cNvSpPr>
          <p:nvPr/>
        </p:nvSpPr>
        <p:spPr bwMode="auto">
          <a:xfrm>
            <a:off x="4191133" y="650876"/>
            <a:ext cx="39039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67" name="Rectangle 23"/>
          <p:cNvSpPr>
            <a:spLocks noChangeArrowheads="1"/>
          </p:cNvSpPr>
          <p:nvPr/>
        </p:nvSpPr>
        <p:spPr bwMode="auto">
          <a:xfrm>
            <a:off x="2865173" y="660401"/>
            <a:ext cx="1405070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</p:txBody>
      </p:sp>
      <p:sp>
        <p:nvSpPr>
          <p:cNvPr id="70668" name="Rectangle 24"/>
          <p:cNvSpPr>
            <a:spLocks noChangeArrowheads="1"/>
          </p:cNvSpPr>
          <p:nvPr/>
        </p:nvSpPr>
        <p:spPr bwMode="auto">
          <a:xfrm>
            <a:off x="2813580" y="731838"/>
            <a:ext cx="1379273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</p:txBody>
      </p:sp>
      <p:sp>
        <p:nvSpPr>
          <p:cNvPr id="70669" name="Line 25"/>
          <p:cNvSpPr>
            <a:spLocks noChangeShapeType="1"/>
          </p:cNvSpPr>
          <p:nvPr/>
        </p:nvSpPr>
        <p:spPr bwMode="auto">
          <a:xfrm>
            <a:off x="2813579" y="1049339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0" name="Text Box 26"/>
          <p:cNvSpPr txBox="1">
            <a:spLocks noChangeArrowheads="1"/>
          </p:cNvSpPr>
          <p:nvPr/>
        </p:nvSpPr>
        <p:spPr bwMode="auto">
          <a:xfrm>
            <a:off x="2767146" y="698500"/>
            <a:ext cx="1427427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application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transport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network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link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physical</a:t>
            </a:r>
          </a:p>
        </p:txBody>
      </p:sp>
      <p:sp>
        <p:nvSpPr>
          <p:cNvPr id="70671" name="Line 27"/>
          <p:cNvSpPr>
            <a:spLocks noChangeShapeType="1"/>
          </p:cNvSpPr>
          <p:nvPr/>
        </p:nvSpPr>
        <p:spPr bwMode="auto">
          <a:xfrm>
            <a:off x="2822179" y="1370014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2" name="Line 28"/>
          <p:cNvSpPr>
            <a:spLocks noChangeShapeType="1"/>
          </p:cNvSpPr>
          <p:nvPr/>
        </p:nvSpPr>
        <p:spPr bwMode="auto">
          <a:xfrm>
            <a:off x="2827338" y="1651001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3" name="Line 29"/>
          <p:cNvSpPr>
            <a:spLocks noChangeShapeType="1"/>
          </p:cNvSpPr>
          <p:nvPr/>
        </p:nvSpPr>
        <p:spPr bwMode="auto">
          <a:xfrm>
            <a:off x="2827338" y="1927226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1320800" y="1368426"/>
            <a:ext cx="1308762" cy="303213"/>
            <a:chOff x="501" y="1990"/>
            <a:chExt cx="761" cy="191"/>
          </a:xfrm>
        </p:grpSpPr>
        <p:sp>
          <p:nvSpPr>
            <p:cNvPr id="70784" name="Rectangle 40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85" name="Rectangle 41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H</a:t>
              </a:r>
              <a:r>
                <a:rPr lang="en-US" altLang="en-US" sz="1800" baseline="-25000">
                  <a:latin typeface="Arial" pitchFamily="34" charset="0"/>
                </a:rPr>
                <a:t>t</a:t>
              </a:r>
            </a:p>
          </p:txBody>
        </p:sp>
        <p:sp>
          <p:nvSpPr>
            <p:cNvPr id="70786" name="Rectangle 42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H</a:t>
              </a:r>
              <a:r>
                <a:rPr lang="en-US" altLang="en-US" sz="1800" baseline="-25000">
                  <a:latin typeface="Arial" pitchFamily="34" charset="0"/>
                </a:rPr>
                <a:t>n</a:t>
              </a:r>
            </a:p>
          </p:txBody>
        </p:sp>
        <p:sp>
          <p:nvSpPr>
            <p:cNvPr id="70787" name="Rectangle 43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M</a:t>
              </a:r>
            </a:p>
          </p:txBody>
        </p:sp>
        <p:sp>
          <p:nvSpPr>
            <p:cNvPr id="70788" name="Line 44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" name="Line 45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428229" y="996950"/>
            <a:ext cx="97174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itchFamily="34" charset="0"/>
              </a:rPr>
              <a:t>segment</a:t>
            </a:r>
          </a:p>
        </p:txBody>
      </p:sp>
      <p:grpSp>
        <p:nvGrpSpPr>
          <p:cNvPr id="6" name="Group 178"/>
          <p:cNvGrpSpPr>
            <a:grpSpLocks/>
          </p:cNvGrpSpPr>
          <p:nvPr/>
        </p:nvGrpSpPr>
        <p:grpSpPr bwMode="auto">
          <a:xfrm>
            <a:off x="1661320" y="1033463"/>
            <a:ext cx="326760" cy="292100"/>
            <a:chOff x="1962" y="2058"/>
            <a:chExt cx="190" cy="184"/>
          </a:xfrm>
        </p:grpSpPr>
        <p:sp>
          <p:nvSpPr>
            <p:cNvPr id="70782" name="Rectangle 47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83" name="Rectangle 48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H</a:t>
              </a:r>
              <a:r>
                <a:rPr lang="en-US" altLang="en-US" sz="1800" baseline="-25000">
                  <a:latin typeface="Arial" pitchFamily="34" charset="0"/>
                </a:rPr>
                <a:t>t</a:t>
              </a:r>
            </a:p>
          </p:txBody>
        </p:sp>
      </p:grpSp>
      <p:sp>
        <p:nvSpPr>
          <p:cNvPr id="112644" name="Text Box 4"/>
          <p:cNvSpPr txBox="1">
            <a:spLocks noChangeArrowheads="1"/>
          </p:cNvSpPr>
          <p:nvPr/>
        </p:nvSpPr>
        <p:spPr bwMode="auto">
          <a:xfrm>
            <a:off x="211535" y="1336675"/>
            <a:ext cx="10518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itchFamily="34" charset="0"/>
              </a:rPr>
              <a:t>datagram</a:t>
            </a:r>
          </a:p>
        </p:txBody>
      </p:sp>
      <p:sp>
        <p:nvSpPr>
          <p:cNvPr id="70678" name="Text Box 54"/>
          <p:cNvSpPr txBox="1">
            <a:spLocks noChangeArrowheads="1"/>
          </p:cNvSpPr>
          <p:nvPr/>
        </p:nvSpPr>
        <p:spPr bwMode="auto">
          <a:xfrm>
            <a:off x="1676798" y="4157664"/>
            <a:ext cx="142539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000099"/>
                </a:solidFill>
                <a:latin typeface="Arial" pitchFamily="34" charset="0"/>
              </a:rPr>
              <a:t>destination</a:t>
            </a:r>
          </a:p>
        </p:txBody>
      </p:sp>
      <p:sp>
        <p:nvSpPr>
          <p:cNvPr id="70679" name="Freeform 56"/>
          <p:cNvSpPr>
            <a:spLocks/>
          </p:cNvSpPr>
          <p:nvPr/>
        </p:nvSpPr>
        <p:spPr bwMode="auto">
          <a:xfrm>
            <a:off x="3228050" y="4540251"/>
            <a:ext cx="39039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80" name="Rectangle 57"/>
          <p:cNvSpPr>
            <a:spLocks noChangeArrowheads="1"/>
          </p:cNvSpPr>
          <p:nvPr/>
        </p:nvSpPr>
        <p:spPr bwMode="auto">
          <a:xfrm>
            <a:off x="1902090" y="4546601"/>
            <a:ext cx="1405070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</p:txBody>
      </p:sp>
      <p:sp>
        <p:nvSpPr>
          <p:cNvPr id="70681" name="Rectangle 58"/>
          <p:cNvSpPr>
            <a:spLocks noChangeArrowheads="1"/>
          </p:cNvSpPr>
          <p:nvPr/>
        </p:nvSpPr>
        <p:spPr bwMode="auto">
          <a:xfrm>
            <a:off x="1850496" y="4618038"/>
            <a:ext cx="1379273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itchFamily="34" charset="0"/>
            </a:endParaRPr>
          </a:p>
        </p:txBody>
      </p:sp>
      <p:sp>
        <p:nvSpPr>
          <p:cNvPr id="70682" name="Line 59"/>
          <p:cNvSpPr>
            <a:spLocks noChangeShapeType="1"/>
          </p:cNvSpPr>
          <p:nvPr/>
        </p:nvSpPr>
        <p:spPr bwMode="auto">
          <a:xfrm>
            <a:off x="1850496" y="4935539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3" name="Text Box 60"/>
          <p:cNvSpPr txBox="1">
            <a:spLocks noChangeArrowheads="1"/>
          </p:cNvSpPr>
          <p:nvPr/>
        </p:nvSpPr>
        <p:spPr bwMode="auto">
          <a:xfrm>
            <a:off x="1804063" y="4584700"/>
            <a:ext cx="1427427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application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transport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network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link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itchFamily="34" charset="0"/>
              </a:rPr>
              <a:t>physical</a:t>
            </a:r>
          </a:p>
        </p:txBody>
      </p:sp>
      <p:sp>
        <p:nvSpPr>
          <p:cNvPr id="70684" name="Line 61"/>
          <p:cNvSpPr>
            <a:spLocks noChangeShapeType="1"/>
          </p:cNvSpPr>
          <p:nvPr/>
        </p:nvSpPr>
        <p:spPr bwMode="auto">
          <a:xfrm>
            <a:off x="1859095" y="5256214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5" name="Line 62"/>
          <p:cNvSpPr>
            <a:spLocks noChangeShapeType="1"/>
          </p:cNvSpPr>
          <p:nvPr/>
        </p:nvSpPr>
        <p:spPr bwMode="auto">
          <a:xfrm>
            <a:off x="1864254" y="5537201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6" name="Line 63"/>
          <p:cNvSpPr>
            <a:spLocks noChangeShapeType="1"/>
          </p:cNvSpPr>
          <p:nvPr/>
        </p:nvSpPr>
        <p:spPr bwMode="auto">
          <a:xfrm>
            <a:off x="1864254" y="5813426"/>
            <a:ext cx="1368954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65100" y="4610100"/>
            <a:ext cx="1602846" cy="1220788"/>
            <a:chOff x="152400" y="4610100"/>
            <a:chExt cx="1479550" cy="1220788"/>
          </a:xfrm>
        </p:grpSpPr>
        <p:grpSp>
          <p:nvGrpSpPr>
            <p:cNvPr id="70758" name="Group 64"/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70774" name="Rectangle 65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0775" name="Rectangle 66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t</a:t>
                </a:r>
              </a:p>
            </p:txBody>
          </p:sp>
          <p:sp>
            <p:nvSpPr>
              <p:cNvPr id="70776" name="Rectangle 67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n</a:t>
                </a:r>
              </a:p>
            </p:txBody>
          </p:sp>
          <p:sp>
            <p:nvSpPr>
              <p:cNvPr id="70777" name="Rectangle 68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l</a:t>
                </a:r>
              </a:p>
            </p:txBody>
          </p:sp>
          <p:sp>
            <p:nvSpPr>
              <p:cNvPr id="70778" name="Rectangle 69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M</a:t>
                </a:r>
              </a:p>
            </p:txBody>
          </p:sp>
          <p:sp>
            <p:nvSpPr>
              <p:cNvPr id="70779" name="Line 70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0" name="Line 71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1" name="Line 72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759" name="Group 73"/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70768" name="Rectangle 74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0769" name="Rectangle 75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t</a:t>
                </a:r>
              </a:p>
            </p:txBody>
          </p:sp>
          <p:sp>
            <p:nvSpPr>
              <p:cNvPr id="70770" name="Rectangle 76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n</a:t>
                </a:r>
              </a:p>
            </p:txBody>
          </p:sp>
          <p:sp>
            <p:nvSpPr>
              <p:cNvPr id="70771" name="Rectangle 77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M</a:t>
                </a:r>
              </a:p>
            </p:txBody>
          </p:sp>
          <p:sp>
            <p:nvSpPr>
              <p:cNvPr id="70772" name="Line 78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3" name="Line 79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760" name="Group 80"/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70764" name="Rectangle 81"/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0765" name="Rectangle 82"/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t</a:t>
                </a:r>
              </a:p>
            </p:txBody>
          </p:sp>
          <p:sp>
            <p:nvSpPr>
              <p:cNvPr id="70766" name="Rectangle 83"/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M</a:t>
                </a:r>
              </a:p>
            </p:txBody>
          </p:sp>
          <p:sp>
            <p:nvSpPr>
              <p:cNvPr id="70767" name="Line 84"/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761" name="Group 85"/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70762" name="Rectangle 86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0763" name="Rectangle 87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M</a:t>
                </a:r>
              </a:p>
            </p:txBody>
          </p:sp>
        </p:grpSp>
      </p:grpSp>
      <p:grpSp>
        <p:nvGrpSpPr>
          <p:cNvPr id="70688" name="Group 88"/>
          <p:cNvGrpSpPr>
            <a:grpSpLocks/>
          </p:cNvGrpSpPr>
          <p:nvPr/>
        </p:nvGrpSpPr>
        <p:grpSpPr bwMode="auto">
          <a:xfrm>
            <a:off x="6125898" y="4164013"/>
            <a:ext cx="1503098" cy="1035050"/>
            <a:chOff x="3601" y="168"/>
            <a:chExt cx="874" cy="652"/>
          </a:xfrm>
        </p:grpSpPr>
        <p:sp>
          <p:nvSpPr>
            <p:cNvPr id="70753" name="Rectangle 89"/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54" name="Rectangle 90"/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55" name="Line 91"/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756" name="Text Box 92"/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itchFamily="34" charset="0"/>
                </a:rPr>
                <a:t>network</a:t>
              </a:r>
            </a:p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itchFamily="34" charset="0"/>
                </a:rPr>
                <a:t>link</a:t>
              </a:r>
            </a:p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itchFamily="34" charset="0"/>
                </a:rPr>
                <a:t>physical</a:t>
              </a:r>
            </a:p>
          </p:txBody>
        </p:sp>
        <p:sp>
          <p:nvSpPr>
            <p:cNvPr id="70757" name="Line 93"/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0689" name="Group 94"/>
          <p:cNvGrpSpPr>
            <a:grpSpLocks/>
          </p:cNvGrpSpPr>
          <p:nvPr/>
        </p:nvGrpSpPr>
        <p:grpSpPr bwMode="auto">
          <a:xfrm>
            <a:off x="6306477" y="2271714"/>
            <a:ext cx="1503098" cy="733425"/>
            <a:chOff x="4696" y="597"/>
            <a:chExt cx="874" cy="462"/>
          </a:xfrm>
        </p:grpSpPr>
        <p:sp>
          <p:nvSpPr>
            <p:cNvPr id="70749" name="Rectangle 95"/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50" name="Rectangle 96"/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51" name="Line 97"/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752" name="Text Box 98"/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itchFamily="34" charset="0"/>
                </a:rPr>
                <a:t>link</a:t>
              </a:r>
            </a:p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itchFamily="34" charset="0"/>
                </a:rPr>
                <a:t>physical</a:t>
              </a:r>
            </a:p>
          </p:txBody>
        </p:sp>
      </p:grpSp>
      <p:sp>
        <p:nvSpPr>
          <p:cNvPr id="70690" name="Freeform 114"/>
          <p:cNvSpPr>
            <a:spLocks/>
          </p:cNvSpPr>
          <p:nvPr/>
        </p:nvSpPr>
        <p:spPr bwMode="auto">
          <a:xfrm>
            <a:off x="1981200" y="533400"/>
            <a:ext cx="5702829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4591844" y="4240213"/>
            <a:ext cx="1602846" cy="609600"/>
            <a:chOff x="4238625" y="4240213"/>
            <a:chExt cx="1479550" cy="609600"/>
          </a:xfrm>
        </p:grpSpPr>
        <p:grpSp>
          <p:nvGrpSpPr>
            <p:cNvPr id="70733" name="Group 115"/>
            <p:cNvGrpSpPr>
              <a:grpSpLocks/>
            </p:cNvGrpSpPr>
            <p:nvPr/>
          </p:nvGrpSpPr>
          <p:grpSpPr bwMode="auto">
            <a:xfrm>
              <a:off x="4238625" y="4546600"/>
              <a:ext cx="1479550" cy="303213"/>
              <a:chOff x="332" y="2224"/>
              <a:chExt cx="932" cy="191"/>
            </a:xfrm>
          </p:grpSpPr>
          <p:sp>
            <p:nvSpPr>
              <p:cNvPr id="70741" name="Rectangle 116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0742" name="Rectangle 117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t</a:t>
                </a:r>
              </a:p>
            </p:txBody>
          </p:sp>
          <p:sp>
            <p:nvSpPr>
              <p:cNvPr id="70743" name="Rectangle 118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n</a:t>
                </a:r>
              </a:p>
            </p:txBody>
          </p:sp>
          <p:sp>
            <p:nvSpPr>
              <p:cNvPr id="70744" name="Rectangle 119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l</a:t>
                </a:r>
              </a:p>
            </p:txBody>
          </p:sp>
          <p:sp>
            <p:nvSpPr>
              <p:cNvPr id="70745" name="Rectangle 120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M</a:t>
                </a:r>
              </a:p>
            </p:txBody>
          </p:sp>
          <p:sp>
            <p:nvSpPr>
              <p:cNvPr id="70746" name="Line 121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7" name="Line 122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8" name="Line 123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734" name="Group 124"/>
            <p:cNvGrpSpPr>
              <a:grpSpLocks/>
            </p:cNvGrpSpPr>
            <p:nvPr/>
          </p:nvGrpSpPr>
          <p:grpSpPr bwMode="auto">
            <a:xfrm>
              <a:off x="4497388" y="4240213"/>
              <a:ext cx="1208087" cy="303212"/>
              <a:chOff x="501" y="1990"/>
              <a:chExt cx="761" cy="191"/>
            </a:xfrm>
          </p:grpSpPr>
          <p:sp>
            <p:nvSpPr>
              <p:cNvPr id="70735" name="Rectangle 125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0736" name="Rectangle 126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t</a:t>
                </a:r>
              </a:p>
            </p:txBody>
          </p:sp>
          <p:sp>
            <p:nvSpPr>
              <p:cNvPr id="70737" name="Rectangle 127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n</a:t>
                </a:r>
              </a:p>
            </p:txBody>
          </p:sp>
          <p:sp>
            <p:nvSpPr>
              <p:cNvPr id="70738" name="Rectangle 128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M</a:t>
                </a:r>
              </a:p>
            </p:txBody>
          </p:sp>
          <p:sp>
            <p:nvSpPr>
              <p:cNvPr id="70739" name="Line 129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0" name="Line 130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" name="Group 140"/>
          <p:cNvGrpSpPr>
            <a:grpSpLocks/>
          </p:cNvGrpSpPr>
          <p:nvPr/>
        </p:nvGrpSpPr>
        <p:grpSpPr bwMode="auto">
          <a:xfrm>
            <a:off x="7874927" y="4606926"/>
            <a:ext cx="1308761" cy="303213"/>
            <a:chOff x="501" y="1990"/>
            <a:chExt cx="761" cy="191"/>
          </a:xfrm>
        </p:grpSpPr>
        <p:sp>
          <p:nvSpPr>
            <p:cNvPr id="70727" name="Rectangle 141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28" name="Rectangle 142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H</a:t>
              </a:r>
              <a:r>
                <a:rPr lang="en-US" altLang="en-US" sz="1800" baseline="-25000">
                  <a:latin typeface="Arial" pitchFamily="34" charset="0"/>
                </a:rPr>
                <a:t>t</a:t>
              </a:r>
            </a:p>
          </p:txBody>
        </p:sp>
        <p:sp>
          <p:nvSpPr>
            <p:cNvPr id="70729" name="Rectangle 143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H</a:t>
              </a:r>
              <a:r>
                <a:rPr lang="en-US" altLang="en-US" sz="1800" baseline="-25000">
                  <a:latin typeface="Arial" pitchFamily="34" charset="0"/>
                </a:rPr>
                <a:t>n</a:t>
              </a:r>
            </a:p>
          </p:txBody>
        </p:sp>
        <p:sp>
          <p:nvSpPr>
            <p:cNvPr id="70730" name="Rectangle 144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M</a:t>
              </a:r>
            </a:p>
          </p:txBody>
        </p:sp>
        <p:sp>
          <p:nvSpPr>
            <p:cNvPr id="70731" name="Line 145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2" name="Line 146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56"/>
          <p:cNvGrpSpPr>
            <a:grpSpLocks/>
          </p:cNvGrpSpPr>
          <p:nvPr/>
        </p:nvGrpSpPr>
        <p:grpSpPr bwMode="auto">
          <a:xfrm>
            <a:off x="1016397" y="1665288"/>
            <a:ext cx="1602846" cy="303212"/>
            <a:chOff x="332" y="2224"/>
            <a:chExt cx="932" cy="191"/>
          </a:xfrm>
        </p:grpSpPr>
        <p:sp>
          <p:nvSpPr>
            <p:cNvPr id="70719" name="Rectangle 157"/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20" name="Rectangle 158"/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H</a:t>
              </a:r>
              <a:r>
                <a:rPr lang="en-US" altLang="en-US" sz="1800" baseline="-25000">
                  <a:latin typeface="Arial" pitchFamily="34" charset="0"/>
                </a:rPr>
                <a:t>t</a:t>
              </a:r>
            </a:p>
          </p:txBody>
        </p:sp>
        <p:sp>
          <p:nvSpPr>
            <p:cNvPr id="70721" name="Rectangle 159"/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H</a:t>
              </a:r>
              <a:r>
                <a:rPr lang="en-US" altLang="en-US" sz="1800" baseline="-25000">
                  <a:latin typeface="Arial" pitchFamily="34" charset="0"/>
                </a:rPr>
                <a:t>n</a:t>
              </a:r>
            </a:p>
          </p:txBody>
        </p:sp>
        <p:sp>
          <p:nvSpPr>
            <p:cNvPr id="70722" name="Rectangle 160"/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H</a:t>
              </a:r>
              <a:r>
                <a:rPr lang="en-US" altLang="en-US" sz="1800" baseline="-25000">
                  <a:latin typeface="Arial" pitchFamily="34" charset="0"/>
                </a:rPr>
                <a:t>l</a:t>
              </a:r>
            </a:p>
          </p:txBody>
        </p:sp>
        <p:sp>
          <p:nvSpPr>
            <p:cNvPr id="70723" name="Rectangle 161"/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M</a:t>
              </a:r>
            </a:p>
          </p:txBody>
        </p:sp>
        <p:sp>
          <p:nvSpPr>
            <p:cNvPr id="70724" name="Line 162"/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Line 163"/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Line 164"/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694" name="Text Box 166"/>
          <p:cNvSpPr txBox="1">
            <a:spLocks noChangeArrowheads="1"/>
          </p:cNvSpPr>
          <p:nvPr/>
        </p:nvSpPr>
        <p:spPr bwMode="auto">
          <a:xfrm>
            <a:off x="8581761" y="5411788"/>
            <a:ext cx="8515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Arial" pitchFamily="34" charset="0"/>
              </a:rPr>
              <a:t>router</a:t>
            </a:r>
          </a:p>
        </p:txBody>
      </p:sp>
      <p:sp>
        <p:nvSpPr>
          <p:cNvPr id="70695" name="Text Box 167"/>
          <p:cNvSpPr txBox="1">
            <a:spLocks noChangeArrowheads="1"/>
          </p:cNvSpPr>
          <p:nvPr/>
        </p:nvSpPr>
        <p:spPr bwMode="auto">
          <a:xfrm>
            <a:off x="8597239" y="3098801"/>
            <a:ext cx="90281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Arial" pitchFamily="34" charset="0"/>
              </a:rPr>
              <a:t>switch</a:t>
            </a:r>
          </a:p>
        </p:txBody>
      </p:sp>
      <p:sp>
        <p:nvSpPr>
          <p:cNvPr id="70696" name="Rectangle 168"/>
          <p:cNvSpPr>
            <a:spLocks noGrp="1" noChangeArrowheads="1"/>
          </p:cNvSpPr>
          <p:nvPr>
            <p:ph type="title" idx="4294967295"/>
          </p:nvPr>
        </p:nvSpPr>
        <p:spPr>
          <a:xfrm>
            <a:off x="5412186" y="0"/>
            <a:ext cx="412234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Encapsulation</a:t>
            </a:r>
          </a:p>
        </p:txBody>
      </p:sp>
      <p:sp>
        <p:nvSpPr>
          <p:cNvPr id="112814" name="Text Box 174"/>
          <p:cNvSpPr txBox="1">
            <a:spLocks noChangeArrowheads="1"/>
          </p:cNvSpPr>
          <p:nvPr/>
        </p:nvSpPr>
        <p:spPr bwMode="auto">
          <a:xfrm>
            <a:off x="761868" y="692150"/>
            <a:ext cx="101662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itchFamily="34" charset="0"/>
              </a:rPr>
              <a:t>message</a:t>
            </a:r>
          </a:p>
        </p:txBody>
      </p:sp>
      <p:grpSp>
        <p:nvGrpSpPr>
          <p:cNvPr id="17" name="Group 175"/>
          <p:cNvGrpSpPr>
            <a:grpSpLocks/>
          </p:cNvGrpSpPr>
          <p:nvPr/>
        </p:nvGrpSpPr>
        <p:grpSpPr bwMode="auto">
          <a:xfrm>
            <a:off x="1910689" y="719138"/>
            <a:ext cx="736071" cy="301625"/>
            <a:chOff x="780" y="1553"/>
            <a:chExt cx="428" cy="190"/>
          </a:xfrm>
        </p:grpSpPr>
        <p:sp>
          <p:nvSpPr>
            <p:cNvPr id="70717" name="Rectangle 176"/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18" name="Rectangle 177"/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M</a:t>
              </a:r>
            </a:p>
          </p:txBody>
        </p:sp>
      </p:grpSp>
      <p:grpSp>
        <p:nvGrpSpPr>
          <p:cNvPr id="18" name="Group 185"/>
          <p:cNvGrpSpPr>
            <a:grpSpLocks/>
          </p:cNvGrpSpPr>
          <p:nvPr/>
        </p:nvGrpSpPr>
        <p:grpSpPr bwMode="auto">
          <a:xfrm>
            <a:off x="1656160" y="1039814"/>
            <a:ext cx="978561" cy="301625"/>
            <a:chOff x="1851" y="2046"/>
            <a:chExt cx="569" cy="190"/>
          </a:xfrm>
        </p:grpSpPr>
        <p:grpSp>
          <p:nvGrpSpPr>
            <p:cNvPr id="70711" name="Group 179"/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70715" name="Rectangle 180"/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0716" name="Rectangle 181"/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H</a:t>
                </a:r>
                <a:r>
                  <a:rPr lang="en-US" altLang="en-US" sz="1800" baseline="-25000">
                    <a:latin typeface="Arial" pitchFamily="34" charset="0"/>
                  </a:rPr>
                  <a:t>t</a:t>
                </a:r>
              </a:p>
            </p:txBody>
          </p:sp>
        </p:grpSp>
        <p:grpSp>
          <p:nvGrpSpPr>
            <p:cNvPr id="70712" name="Group 182"/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70713" name="Rectangle 183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0714" name="Rectangle 184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itchFamily="34" charset="0"/>
                  </a:rPr>
                  <a:t>M</a:t>
                </a:r>
              </a:p>
            </p:txBody>
          </p:sp>
        </p:grpSp>
      </p:grpSp>
      <p:grpSp>
        <p:nvGrpSpPr>
          <p:cNvPr id="21" name="Group 187"/>
          <p:cNvGrpSpPr>
            <a:grpSpLocks/>
          </p:cNvGrpSpPr>
          <p:nvPr/>
        </p:nvGrpSpPr>
        <p:grpSpPr bwMode="auto">
          <a:xfrm>
            <a:off x="1337999" y="1363663"/>
            <a:ext cx="326760" cy="292100"/>
            <a:chOff x="1962" y="2058"/>
            <a:chExt cx="190" cy="184"/>
          </a:xfrm>
        </p:grpSpPr>
        <p:sp>
          <p:nvSpPr>
            <p:cNvPr id="70709" name="Rectangle 188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0710" name="Rectangle 189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H</a:t>
              </a:r>
              <a:r>
                <a:rPr lang="en-US" altLang="en-US" sz="1800" baseline="-25000">
                  <a:latin typeface="Arial" pitchFamily="34" charset="0"/>
                </a:rPr>
                <a:t>n</a:t>
              </a:r>
            </a:p>
          </p:txBody>
        </p:sp>
      </p:grpSp>
      <p:sp>
        <p:nvSpPr>
          <p:cNvPr id="112647" name="Text Box 7"/>
          <p:cNvSpPr txBox="1">
            <a:spLocks noChangeArrowheads="1"/>
          </p:cNvSpPr>
          <p:nvPr/>
        </p:nvSpPr>
        <p:spPr bwMode="auto">
          <a:xfrm>
            <a:off x="170260" y="1643063"/>
            <a:ext cx="71045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itchFamily="34" charset="0"/>
              </a:rPr>
              <a:t>frame</a:t>
            </a:r>
          </a:p>
        </p:txBody>
      </p:sp>
      <p:grpSp>
        <p:nvGrpSpPr>
          <p:cNvPr id="70702" name="Group 187"/>
          <p:cNvGrpSpPr>
            <a:grpSpLocks/>
          </p:cNvGrpSpPr>
          <p:nvPr/>
        </p:nvGrpSpPr>
        <p:grpSpPr bwMode="auto">
          <a:xfrm flipH="1">
            <a:off x="3443023" y="4970464"/>
            <a:ext cx="870215" cy="771525"/>
            <a:chOff x="-44" y="1473"/>
            <a:chExt cx="981" cy="1105"/>
          </a:xfrm>
        </p:grpSpPr>
        <p:pic>
          <p:nvPicPr>
            <p:cNvPr id="70707" name="Picture 18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708" name="Freeform 1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0703" name="Group 190"/>
          <p:cNvGrpSpPr>
            <a:grpSpLocks/>
          </p:cNvGrpSpPr>
          <p:nvPr/>
        </p:nvGrpSpPr>
        <p:grpSpPr bwMode="auto">
          <a:xfrm flipH="1">
            <a:off x="4485217" y="1087439"/>
            <a:ext cx="870215" cy="771525"/>
            <a:chOff x="-44" y="1473"/>
            <a:chExt cx="981" cy="1105"/>
          </a:xfrm>
        </p:grpSpPr>
        <p:pic>
          <p:nvPicPr>
            <p:cNvPr id="70705" name="Picture 19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706" name="Freeform 1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070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0AE67567-615A-4BE4-8FA9-45E95B0461A4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8154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12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77" y="2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5" grpId="0"/>
      <p:bldP spid="112645" grpId="1"/>
      <p:bldP spid="112644" grpId="0"/>
      <p:bldP spid="112644" grpId="1"/>
      <p:bldP spid="112814" grpId="0"/>
      <p:bldP spid="112647" grpId="0"/>
      <p:bldP spid="112647" grpId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71683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5831" y="1115219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Chapter 1: roadmap</a:t>
            </a:r>
          </a:p>
        </p:txBody>
      </p:sp>
      <p:sp>
        <p:nvSpPr>
          <p:cNvPr id="7168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7977" y="1406525"/>
            <a:ext cx="8891323" cy="4648200"/>
          </a:xfrm>
        </p:spPr>
        <p:txBody>
          <a:bodyPr>
            <a:normAutofit lnSpcReduction="10000"/>
          </a:bodyPr>
          <a:lstStyle/>
          <a:p>
            <a:pPr lvl="1"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1.1 </a:t>
            </a:r>
            <a:r>
              <a:rPr lang="en-US" altLang="en-US" dirty="0">
                <a:solidFill>
                  <a:srgbClr val="000099"/>
                </a:solidFill>
                <a:ea typeface="Arial" pitchFamily="34" charset="0"/>
              </a:rPr>
              <a:t>what is the computer network and Internet?</a:t>
            </a:r>
            <a:endParaRPr lang="en-US" altLang="en-US" sz="2800" dirty="0">
              <a:solidFill>
                <a:srgbClr val="000099"/>
              </a:solidFill>
              <a:ea typeface="Arial" pitchFamily="34" charset="0"/>
            </a:endParaRP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dirty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dirty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1.4 network classification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1.5 </a:t>
            </a:r>
            <a:r>
              <a:rPr lang="en-US" altLang="en-US" sz="2800" dirty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dirty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itchFamily="34" charset="0"/>
              </a:rPr>
              <a:t>1.7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1.8</a:t>
            </a:r>
            <a:r>
              <a:rPr lang="en-US" altLang="en-US" sz="2800" dirty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dirty="0">
              <a:ea typeface="ＭＳ Ｐゴシック" pitchFamily="34" charset="-128"/>
            </a:endParaRPr>
          </a:p>
        </p:txBody>
      </p:sp>
      <p:sp>
        <p:nvSpPr>
          <p:cNvPr id="716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1348F64F-D0AC-485C-87FE-655474B68CA4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455511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7270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9631" y="892175"/>
            <a:ext cx="44559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1156" y="77788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Network security</a:t>
            </a:r>
          </a:p>
        </p:txBody>
      </p:sp>
      <p:sp>
        <p:nvSpPr>
          <p:cNvPr id="7270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77850" y="1365250"/>
            <a:ext cx="8420100" cy="5119688"/>
          </a:xfrm>
        </p:spPr>
        <p:txBody>
          <a:bodyPr>
            <a:normAutofit lnSpcReduction="10000"/>
          </a:bodyPr>
          <a:lstStyle/>
          <a:p>
            <a:pPr marL="287338" indent="-287338" eaLnBrk="1" hangingPunct="1"/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field of network security: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how bad guys can attack computer networks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how we can defend networks against attacks</a:t>
            </a: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how to design architectures that are immune to attacks</a:t>
            </a:r>
          </a:p>
          <a:p>
            <a:pPr marL="287338" indent="-287338" eaLnBrk="1" hangingPunct="1"/>
            <a:r>
              <a:rPr lang="en-US" altLang="en-US">
                <a:solidFill>
                  <a:srgbClr val="CC0000"/>
                </a:solidFill>
                <a:ea typeface="ＭＳ Ｐゴシック" pitchFamily="34" charset="-128"/>
              </a:rPr>
              <a:t>Internet not originally designed with (much) security in mind</a:t>
            </a:r>
          </a:p>
          <a:p>
            <a:pPr marL="682625" lvl="1" indent="-225425" eaLnBrk="1" hangingPunct="1"/>
            <a:r>
              <a:rPr lang="en-US" altLang="en-US" i="1">
                <a:ea typeface="Arial" pitchFamily="34" charset="0"/>
              </a:rPr>
              <a:t>original vision:</a:t>
            </a:r>
            <a:r>
              <a:rPr lang="en-US" altLang="en-US">
                <a:ea typeface="Arial" pitchFamily="34" charset="0"/>
              </a:rPr>
              <a:t> 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a group of mutually trusting users attached to a transparent network</a:t>
            </a:r>
            <a:r>
              <a:rPr lang="ja-JP" altLang="en-US">
                <a:ea typeface="ＭＳ Ｐゴシック" pitchFamily="34" charset="-128"/>
              </a:rPr>
              <a:t>”</a:t>
            </a:r>
            <a:r>
              <a:rPr lang="en-US" altLang="ja-JP">
                <a:ea typeface="ＭＳ Ｐゴシック" pitchFamily="34" charset="-128"/>
              </a:rPr>
              <a:t> </a:t>
            </a:r>
            <a:r>
              <a:rPr lang="en-US" altLang="ja-JP">
                <a:ea typeface="ＭＳ Ｐゴシック" pitchFamily="34" charset="-128"/>
                <a:sym typeface="Wingdings" pitchFamily="2" charset="2"/>
              </a:rPr>
              <a:t></a:t>
            </a:r>
            <a:endParaRPr lang="en-US" altLang="ja-JP">
              <a:ea typeface="ＭＳ Ｐゴシック" pitchFamily="34" charset="-128"/>
            </a:endParaRP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Internet protocol designers playing 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>
                <a:ea typeface="ＭＳ Ｐゴシック" pitchFamily="34" charset="-128"/>
              </a:rPr>
              <a:t>catch-up</a:t>
            </a:r>
            <a:r>
              <a:rPr lang="ja-JP" altLang="en-US">
                <a:ea typeface="ＭＳ Ｐゴシック" pitchFamily="34" charset="-128"/>
              </a:rPr>
              <a:t>”</a:t>
            </a:r>
            <a:endParaRPr lang="en-US" altLang="ja-JP">
              <a:ea typeface="ＭＳ Ｐゴシック" pitchFamily="34" charset="-128"/>
            </a:endParaRPr>
          </a:p>
          <a:p>
            <a:pPr marL="682625" lvl="1" indent="-225425" eaLnBrk="1" hangingPunct="1"/>
            <a:r>
              <a:rPr lang="en-US" altLang="en-US">
                <a:ea typeface="Arial" pitchFamily="34" charset="0"/>
              </a:rPr>
              <a:t>security considerations in all layers!</a:t>
            </a:r>
          </a:p>
          <a:p>
            <a:pPr marL="287338" indent="-287338" eaLnBrk="1" hangingPunct="1"/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7271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B148565F-66E8-414F-A1EE-903D99A4C389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498909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73731" name="Picture 8" descr="underline_ba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09" y="1001872"/>
            <a:ext cx="9261079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84018" y="386080"/>
            <a:ext cx="9746059" cy="85217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itchFamily="34" charset="-128"/>
              </a:rPr>
              <a:t>Bad guys: put malware into hosts via Internet</a:t>
            </a:r>
          </a:p>
        </p:txBody>
      </p:sp>
      <p:sp>
        <p:nvSpPr>
          <p:cNvPr id="7373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22564" y="1406526"/>
            <a:ext cx="8353029" cy="4772025"/>
          </a:xfrm>
        </p:spPr>
        <p:txBody>
          <a:bodyPr>
            <a:normAutofit fontScale="92500" lnSpcReduction="10000"/>
          </a:bodyPr>
          <a:lstStyle/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0054FD"/>
                </a:solidFill>
                <a:ea typeface="ＭＳ Ｐゴシック" pitchFamily="34" charset="-128"/>
              </a:rPr>
              <a:t>malware</a:t>
            </a:r>
            <a:r>
              <a:rPr lang="en-US" altLang="en-US" dirty="0">
                <a:ea typeface="ＭＳ Ｐゴシック" pitchFamily="34" charset="-128"/>
              </a:rPr>
              <a:t> can get in host from:</a:t>
            </a:r>
            <a:endParaRPr lang="en-US" altLang="en-US" dirty="0">
              <a:solidFill>
                <a:srgbClr val="000099"/>
              </a:solidFill>
              <a:ea typeface="ＭＳ Ｐゴシック" pitchFamily="34" charset="-128"/>
            </a:endParaRP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dirty="0">
                <a:solidFill>
                  <a:srgbClr val="000099"/>
                </a:solidFill>
                <a:ea typeface="Arial" pitchFamily="34" charset="0"/>
              </a:rPr>
              <a:t>virus: </a:t>
            </a:r>
            <a:r>
              <a:rPr lang="en-US" altLang="en-US" dirty="0">
                <a:ea typeface="Arial" pitchFamily="34" charset="0"/>
              </a:rPr>
              <a:t>self-replicating infection by receiving/executing  object (e.g., e-mail attachment)</a:t>
            </a: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dirty="0">
                <a:solidFill>
                  <a:srgbClr val="000099"/>
                </a:solidFill>
                <a:ea typeface="Arial" pitchFamily="34" charset="0"/>
              </a:rPr>
              <a:t>worm: </a:t>
            </a:r>
            <a:r>
              <a:rPr lang="en-US" altLang="en-US" dirty="0">
                <a:ea typeface="Arial" pitchFamily="34" charset="0"/>
              </a:rPr>
              <a:t>self-replicating infection by passively receiving object that gets itself executed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0054FD"/>
                </a:solidFill>
                <a:ea typeface="ＭＳ Ｐゴシック" pitchFamily="34" charset="-128"/>
              </a:rPr>
              <a:t>spyware malware </a:t>
            </a:r>
            <a:r>
              <a:rPr lang="en-US" altLang="en-US" dirty="0">
                <a:ea typeface="ＭＳ Ｐゴシック" pitchFamily="34" charset="-128"/>
              </a:rPr>
              <a:t>can record keystrokes, web sites visited, upload info to collection site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ea typeface="ＭＳ Ｐゴシック" pitchFamily="34" charset="-128"/>
              </a:rPr>
              <a:t>infected host can be enrolled in  </a:t>
            </a:r>
            <a:r>
              <a:rPr lang="en-US" altLang="en-US" dirty="0">
                <a:solidFill>
                  <a:srgbClr val="000099"/>
                </a:solidFill>
                <a:ea typeface="ＭＳ Ｐゴシック" pitchFamily="34" charset="-128"/>
              </a:rPr>
              <a:t>botnet,</a:t>
            </a:r>
            <a:r>
              <a:rPr lang="en-US" altLang="en-US" dirty="0">
                <a:ea typeface="ＭＳ Ｐゴシック" pitchFamily="34" charset="-128"/>
              </a:rPr>
              <a:t> used for spam. DDoS attacks</a:t>
            </a:r>
          </a:p>
        </p:txBody>
      </p:sp>
      <p:sp>
        <p:nvSpPr>
          <p:cNvPr id="7373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188B7EED-5C93-4BD7-8303-9D297ADED05E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665861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grpSp>
        <p:nvGrpSpPr>
          <p:cNvPr id="74755" name="Group 131"/>
          <p:cNvGrpSpPr>
            <a:grpSpLocks/>
          </p:cNvGrpSpPr>
          <p:nvPr/>
        </p:nvGrpSpPr>
        <p:grpSpPr bwMode="auto">
          <a:xfrm flipH="1">
            <a:off x="6192970" y="3614739"/>
            <a:ext cx="796263" cy="681037"/>
            <a:chOff x="-44" y="1473"/>
            <a:chExt cx="981" cy="1105"/>
          </a:xfrm>
        </p:grpSpPr>
        <p:pic>
          <p:nvPicPr>
            <p:cNvPr id="74856" name="Picture 13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857" name="Freeform 13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186"/>
          <p:cNvGrpSpPr>
            <a:grpSpLocks/>
          </p:cNvGrpSpPr>
          <p:nvPr/>
        </p:nvGrpSpPr>
        <p:grpSpPr bwMode="auto">
          <a:xfrm>
            <a:off x="6779414" y="3857626"/>
            <a:ext cx="839258" cy="1263650"/>
            <a:chOff x="5069" y="1396"/>
            <a:chExt cx="488" cy="796"/>
          </a:xfrm>
        </p:grpSpPr>
        <p:sp>
          <p:nvSpPr>
            <p:cNvPr id="74822" name="Text Box 21"/>
            <p:cNvSpPr txBox="1">
              <a:spLocks noChangeArrowheads="1"/>
            </p:cNvSpPr>
            <p:nvPr/>
          </p:nvSpPr>
          <p:spPr bwMode="auto">
            <a:xfrm>
              <a:off x="5069" y="1940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pitchFamily="34" charset="0"/>
                </a:rPr>
                <a:t>target</a:t>
              </a:r>
            </a:p>
          </p:txBody>
        </p:sp>
        <p:grpSp>
          <p:nvGrpSpPr>
            <p:cNvPr id="74823" name="Group 153"/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74824" name="Freeform 15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25" name="Rectangle 155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4826" name="Freeform 15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27" name="Freeform 15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28" name="Rectangle 158"/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grpSp>
            <p:nvGrpSpPr>
              <p:cNvPr id="74829" name="Group 15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854" name="AutoShape 160"/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itchFamily="34" charset="0"/>
                  </a:endParaRPr>
                </a:p>
              </p:txBody>
            </p:sp>
            <p:sp>
              <p:nvSpPr>
                <p:cNvPr id="74855" name="AutoShape 161"/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itchFamily="34" charset="0"/>
                  </a:endParaRPr>
                </a:p>
              </p:txBody>
            </p:sp>
          </p:grpSp>
          <p:sp>
            <p:nvSpPr>
              <p:cNvPr id="74830" name="Rectangle 162"/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grpSp>
            <p:nvGrpSpPr>
              <p:cNvPr id="74831" name="Group 16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852" name="AutoShape 164"/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itchFamily="34" charset="0"/>
                  </a:endParaRPr>
                </a:p>
              </p:txBody>
            </p:sp>
            <p:sp>
              <p:nvSpPr>
                <p:cNvPr id="74853" name="AutoShape 165"/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itchFamily="34" charset="0"/>
                  </a:endParaRPr>
                </a:p>
              </p:txBody>
            </p:sp>
          </p:grpSp>
          <p:sp>
            <p:nvSpPr>
              <p:cNvPr id="74832" name="Rectangle 166"/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4833" name="Rectangle 167"/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grpSp>
            <p:nvGrpSpPr>
              <p:cNvPr id="74834" name="Group 16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850" name="AutoShape 16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itchFamily="34" charset="0"/>
                  </a:endParaRPr>
                </a:p>
              </p:txBody>
            </p:sp>
            <p:sp>
              <p:nvSpPr>
                <p:cNvPr id="74851" name="AutoShape 170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itchFamily="34" charset="0"/>
                  </a:endParaRPr>
                </a:p>
              </p:txBody>
            </p:sp>
          </p:grpSp>
          <p:sp>
            <p:nvSpPr>
              <p:cNvPr id="74835" name="Freeform 17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836" name="Group 17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848" name="AutoShape 173"/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itchFamily="34" charset="0"/>
                  </a:endParaRPr>
                </a:p>
              </p:txBody>
            </p:sp>
            <p:sp>
              <p:nvSpPr>
                <p:cNvPr id="74849" name="AutoShape 174"/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itchFamily="34" charset="0"/>
                  </a:endParaRPr>
                </a:p>
              </p:txBody>
            </p:sp>
          </p:grpSp>
          <p:sp>
            <p:nvSpPr>
              <p:cNvPr id="74837" name="Rectangle 17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4838" name="Freeform 17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9" name="Freeform 17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40" name="Oval 178"/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4841" name="Freeform 17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42" name="AutoShape 180"/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4843" name="AutoShape 181"/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4844" name="Oval 182"/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4845" name="Oval 183"/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846" name="Oval 184"/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4847" name="Rectangle 185"/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</p:grpSp>
      </p:grpSp>
      <p:sp>
        <p:nvSpPr>
          <p:cNvPr id="7475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19630" y="1212851"/>
            <a:ext cx="8810493" cy="1171575"/>
          </a:xfrm>
        </p:spPr>
        <p:txBody>
          <a:bodyPr>
            <a:normAutofit fontScale="85000" lnSpcReduction="20000"/>
          </a:bodyPr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Denial of Service (DoS):</a:t>
            </a:r>
            <a:r>
              <a:rPr lang="en-US" altLang="en-US" dirty="0">
                <a:ea typeface="ＭＳ Ｐゴシック" pitchFamily="34" charset="-128"/>
              </a:rPr>
              <a:t> attackers make resources (server, bandwidth) unavailable to legitimate traffic by </a:t>
            </a:r>
            <a:r>
              <a:rPr lang="en-US" altLang="en-US" dirty="0">
                <a:solidFill>
                  <a:srgbClr val="0054FD"/>
                </a:solidFill>
                <a:ea typeface="ＭＳ Ｐゴシック" pitchFamily="34" charset="-128"/>
              </a:rPr>
              <a:t>overwhelming resource </a:t>
            </a:r>
            <a:r>
              <a:rPr lang="en-US" altLang="en-US" dirty="0">
                <a:ea typeface="ＭＳ Ｐゴシック" pitchFamily="34" charset="-128"/>
              </a:rPr>
              <a:t>with bogus (fake) traffic</a:t>
            </a:r>
          </a:p>
        </p:txBody>
      </p:sp>
      <p:sp>
        <p:nvSpPr>
          <p:cNvPr id="281604" name="Rectangle 4"/>
          <p:cNvSpPr>
            <a:spLocks noChangeArrowheads="1"/>
          </p:cNvSpPr>
          <p:nvPr/>
        </p:nvSpPr>
        <p:spPr bwMode="auto">
          <a:xfrm>
            <a:off x="383514" y="2652713"/>
            <a:ext cx="44577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solidFill>
                  <a:srgbClr val="000099"/>
                </a:solidFill>
              </a:rPr>
              <a:t>1.</a:t>
            </a:r>
            <a:r>
              <a:rPr lang="en-US" altLang="en-US" sz="2400"/>
              <a:t> select target</a:t>
            </a:r>
          </a:p>
        </p:txBody>
      </p:sp>
      <p:sp>
        <p:nvSpPr>
          <p:cNvPr id="281605" name="Rectangle 5"/>
          <p:cNvSpPr>
            <a:spLocks noChangeArrowheads="1"/>
          </p:cNvSpPr>
          <p:nvPr/>
        </p:nvSpPr>
        <p:spPr bwMode="auto">
          <a:xfrm>
            <a:off x="412751" y="3171825"/>
            <a:ext cx="4112022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solidFill>
                  <a:srgbClr val="000099"/>
                </a:solidFill>
              </a:rPr>
              <a:t>2.</a:t>
            </a:r>
            <a:r>
              <a:rPr lang="en-US" altLang="en-US" sz="2400"/>
              <a:t> break into hosts around the network (see botnet)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AutoNum type="arabicPeriod" startAt="2"/>
            </a:pPr>
            <a:endParaRPr lang="en-US" altLang="en-US" sz="2400"/>
          </a:p>
        </p:txBody>
      </p:sp>
      <p:sp>
        <p:nvSpPr>
          <p:cNvPr id="281606" name="Rectangle 6"/>
          <p:cNvSpPr>
            <a:spLocks noChangeArrowheads="1"/>
          </p:cNvSpPr>
          <p:nvPr/>
        </p:nvSpPr>
        <p:spPr bwMode="auto">
          <a:xfrm>
            <a:off x="404152" y="4040188"/>
            <a:ext cx="44577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solidFill>
                  <a:srgbClr val="000099"/>
                </a:solidFill>
              </a:rPr>
              <a:t>3.</a:t>
            </a:r>
            <a:r>
              <a:rPr lang="en-US" altLang="en-US" sz="2400"/>
              <a:t> send packets to target from compromised hosts</a:t>
            </a:r>
          </a:p>
        </p:txBody>
      </p:sp>
      <p:sp>
        <p:nvSpPr>
          <p:cNvPr id="74761" name="Rectangle 2"/>
          <p:cNvSpPr>
            <a:spLocks noChangeArrowheads="1"/>
          </p:cNvSpPr>
          <p:nvPr/>
        </p:nvSpPr>
        <p:spPr bwMode="auto">
          <a:xfrm>
            <a:off x="1280386" y="146050"/>
            <a:ext cx="8493534" cy="83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 dirty="0">
                <a:solidFill>
                  <a:srgbClr val="000099"/>
                </a:solidFill>
              </a:rPr>
              <a:t>Bad guys: </a:t>
            </a:r>
            <a:r>
              <a:rPr lang="en-US" altLang="en-US" sz="3200" dirty="0">
                <a:solidFill>
                  <a:srgbClr val="000099"/>
                </a:solidFill>
              </a:rPr>
              <a:t>attack server, network infrastructure</a:t>
            </a:r>
          </a:p>
        </p:txBody>
      </p:sp>
      <p:grpSp>
        <p:nvGrpSpPr>
          <p:cNvPr id="9" name="Group 152"/>
          <p:cNvGrpSpPr>
            <a:grpSpLocks/>
          </p:cNvGrpSpPr>
          <p:nvPr/>
        </p:nvGrpSpPr>
        <p:grpSpPr bwMode="auto">
          <a:xfrm>
            <a:off x="5467219" y="3152775"/>
            <a:ext cx="2947723" cy="2674938"/>
            <a:chOff x="-262" y="2555"/>
            <a:chExt cx="1714" cy="1685"/>
          </a:xfrm>
        </p:grpSpPr>
        <p:sp>
          <p:nvSpPr>
            <p:cNvPr id="74812" name="Line 63"/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3" name="Line 64"/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4" name="Line 65"/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5" name="Line 66"/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6" name="Line 67"/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Line 68"/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Line 69"/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9" name="Line 70"/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0" name="Line 71"/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1" name="Line 72"/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4763" name="Picture 112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0386" y="887413"/>
            <a:ext cx="837366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64" name="Group 113"/>
          <p:cNvGrpSpPr>
            <a:grpSpLocks/>
          </p:cNvGrpSpPr>
          <p:nvPr/>
        </p:nvGrpSpPr>
        <p:grpSpPr bwMode="auto">
          <a:xfrm flipH="1">
            <a:off x="7813014" y="2792414"/>
            <a:ext cx="796263" cy="681037"/>
            <a:chOff x="-44" y="1473"/>
            <a:chExt cx="981" cy="1105"/>
          </a:xfrm>
        </p:grpSpPr>
        <p:pic>
          <p:nvPicPr>
            <p:cNvPr id="74810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811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65" name="Group 116"/>
          <p:cNvGrpSpPr>
            <a:grpSpLocks/>
          </p:cNvGrpSpPr>
          <p:nvPr/>
        </p:nvGrpSpPr>
        <p:grpSpPr bwMode="auto">
          <a:xfrm flipH="1">
            <a:off x="8124296" y="3629025"/>
            <a:ext cx="796264" cy="681038"/>
            <a:chOff x="-44" y="1473"/>
            <a:chExt cx="981" cy="1105"/>
          </a:xfrm>
        </p:grpSpPr>
        <p:pic>
          <p:nvPicPr>
            <p:cNvPr id="74808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809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66" name="Group 119"/>
          <p:cNvGrpSpPr>
            <a:grpSpLocks/>
          </p:cNvGrpSpPr>
          <p:nvPr/>
        </p:nvGrpSpPr>
        <p:grpSpPr bwMode="auto">
          <a:xfrm flipH="1">
            <a:off x="8187929" y="4330700"/>
            <a:ext cx="796263" cy="681038"/>
            <a:chOff x="-44" y="1473"/>
            <a:chExt cx="981" cy="1105"/>
          </a:xfrm>
        </p:grpSpPr>
        <p:pic>
          <p:nvPicPr>
            <p:cNvPr id="74806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807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67" name="Group 122"/>
          <p:cNvGrpSpPr>
            <a:grpSpLocks/>
          </p:cNvGrpSpPr>
          <p:nvPr/>
        </p:nvGrpSpPr>
        <p:grpSpPr bwMode="auto">
          <a:xfrm flipH="1">
            <a:off x="8227484" y="5111750"/>
            <a:ext cx="796264" cy="681038"/>
            <a:chOff x="-44" y="1473"/>
            <a:chExt cx="981" cy="1105"/>
          </a:xfrm>
        </p:grpSpPr>
        <p:pic>
          <p:nvPicPr>
            <p:cNvPr id="74804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805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68" name="Group 125"/>
          <p:cNvGrpSpPr>
            <a:grpSpLocks/>
          </p:cNvGrpSpPr>
          <p:nvPr/>
        </p:nvGrpSpPr>
        <p:grpSpPr bwMode="auto">
          <a:xfrm flipH="1">
            <a:off x="6770820" y="2921000"/>
            <a:ext cx="796263" cy="681038"/>
            <a:chOff x="-44" y="1473"/>
            <a:chExt cx="981" cy="1105"/>
          </a:xfrm>
        </p:grpSpPr>
        <p:pic>
          <p:nvPicPr>
            <p:cNvPr id="74802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803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69" name="Group 128"/>
          <p:cNvGrpSpPr>
            <a:grpSpLocks/>
          </p:cNvGrpSpPr>
          <p:nvPr/>
        </p:nvGrpSpPr>
        <p:grpSpPr bwMode="auto">
          <a:xfrm flipH="1">
            <a:off x="5682192" y="2982914"/>
            <a:ext cx="796264" cy="681037"/>
            <a:chOff x="-44" y="1473"/>
            <a:chExt cx="981" cy="1105"/>
          </a:xfrm>
        </p:grpSpPr>
        <p:pic>
          <p:nvPicPr>
            <p:cNvPr id="74800" name="Picture 129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801" name="Freeform 1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70" name="Group 134"/>
          <p:cNvGrpSpPr>
            <a:grpSpLocks/>
          </p:cNvGrpSpPr>
          <p:nvPr/>
        </p:nvGrpSpPr>
        <p:grpSpPr bwMode="auto">
          <a:xfrm flipH="1">
            <a:off x="4906566" y="3687764"/>
            <a:ext cx="796263" cy="681037"/>
            <a:chOff x="-44" y="1473"/>
            <a:chExt cx="981" cy="1105"/>
          </a:xfrm>
        </p:grpSpPr>
        <p:pic>
          <p:nvPicPr>
            <p:cNvPr id="74798" name="Picture 135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99" name="Freeform 13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71" name="Group 137"/>
          <p:cNvGrpSpPr>
            <a:grpSpLocks/>
          </p:cNvGrpSpPr>
          <p:nvPr/>
        </p:nvGrpSpPr>
        <p:grpSpPr bwMode="auto">
          <a:xfrm flipH="1">
            <a:off x="5591043" y="4422775"/>
            <a:ext cx="796263" cy="681038"/>
            <a:chOff x="-44" y="1473"/>
            <a:chExt cx="981" cy="1105"/>
          </a:xfrm>
        </p:grpSpPr>
        <p:pic>
          <p:nvPicPr>
            <p:cNvPr id="74796" name="Picture 13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97" name="Freeform 1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72" name="Group 140"/>
          <p:cNvGrpSpPr>
            <a:grpSpLocks/>
          </p:cNvGrpSpPr>
          <p:nvPr/>
        </p:nvGrpSpPr>
        <p:grpSpPr bwMode="auto">
          <a:xfrm flipH="1">
            <a:off x="6165454" y="5032375"/>
            <a:ext cx="796263" cy="681038"/>
            <a:chOff x="-44" y="1473"/>
            <a:chExt cx="981" cy="1105"/>
          </a:xfrm>
        </p:grpSpPr>
        <p:pic>
          <p:nvPicPr>
            <p:cNvPr id="74794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95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73" name="Group 143"/>
          <p:cNvGrpSpPr>
            <a:grpSpLocks/>
          </p:cNvGrpSpPr>
          <p:nvPr/>
        </p:nvGrpSpPr>
        <p:grpSpPr bwMode="auto">
          <a:xfrm flipH="1">
            <a:off x="5166255" y="5322889"/>
            <a:ext cx="796264" cy="681037"/>
            <a:chOff x="-44" y="1473"/>
            <a:chExt cx="981" cy="1105"/>
          </a:xfrm>
        </p:grpSpPr>
        <p:pic>
          <p:nvPicPr>
            <p:cNvPr id="74792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93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74" name="Group 146"/>
          <p:cNvGrpSpPr>
            <a:grpSpLocks/>
          </p:cNvGrpSpPr>
          <p:nvPr/>
        </p:nvGrpSpPr>
        <p:grpSpPr bwMode="auto">
          <a:xfrm flipH="1">
            <a:off x="6457818" y="5829300"/>
            <a:ext cx="796263" cy="681038"/>
            <a:chOff x="-44" y="1473"/>
            <a:chExt cx="981" cy="1105"/>
          </a:xfrm>
        </p:grpSpPr>
        <p:pic>
          <p:nvPicPr>
            <p:cNvPr id="74790" name="Picture 14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91" name="Freeform 14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775" name="Group 149"/>
          <p:cNvGrpSpPr>
            <a:grpSpLocks/>
          </p:cNvGrpSpPr>
          <p:nvPr/>
        </p:nvGrpSpPr>
        <p:grpSpPr bwMode="auto">
          <a:xfrm flipH="1">
            <a:off x="7264401" y="5440364"/>
            <a:ext cx="796264" cy="681037"/>
            <a:chOff x="-44" y="1473"/>
            <a:chExt cx="981" cy="1105"/>
          </a:xfrm>
        </p:grpSpPr>
        <p:pic>
          <p:nvPicPr>
            <p:cNvPr id="74788" name="Picture 150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89" name="Freeform 15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2" name="Group 89"/>
          <p:cNvGrpSpPr>
            <a:grpSpLocks/>
          </p:cNvGrpSpPr>
          <p:nvPr/>
        </p:nvGrpSpPr>
        <p:grpSpPr bwMode="auto">
          <a:xfrm>
            <a:off x="4934083" y="2860676"/>
            <a:ext cx="3819657" cy="3408363"/>
            <a:chOff x="2920" y="1824"/>
            <a:chExt cx="2221" cy="2147"/>
          </a:xfrm>
        </p:grpSpPr>
        <p:pic>
          <p:nvPicPr>
            <p:cNvPr id="74778" name="Picture 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79" name="Picture 5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80" name="Picture 5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81" name="Picture 5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82" name="Picture 5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83" name="Picture 5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84" name="Picture 5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85" name="Picture 6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86" name="Picture 6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87" name="Picture 6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477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8E2DB6B2-1BC3-4CAD-9A7C-8689CC43D15D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4612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604" grpId="0" build="p" autoUpdateAnimBg="0"/>
      <p:bldP spid="281605" grpId="0" autoUpdateAnimBg="0"/>
      <p:bldP spid="281606" grpId="0" autoUpdateAnimBg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grpSp>
        <p:nvGrpSpPr>
          <p:cNvPr id="75779" name="Group 90"/>
          <p:cNvGrpSpPr>
            <a:grpSpLocks/>
          </p:cNvGrpSpPr>
          <p:nvPr/>
        </p:nvGrpSpPr>
        <p:grpSpPr bwMode="auto">
          <a:xfrm flipH="1">
            <a:off x="4885929" y="3351214"/>
            <a:ext cx="796263" cy="681037"/>
            <a:chOff x="-44" y="1473"/>
            <a:chExt cx="981" cy="1105"/>
          </a:xfrm>
        </p:grpSpPr>
        <p:pic>
          <p:nvPicPr>
            <p:cNvPr id="75856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857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578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98740" y="114300"/>
            <a:ext cx="84201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Bad guys can sniff packets</a:t>
            </a:r>
          </a:p>
        </p:txBody>
      </p:sp>
      <p:sp>
        <p:nvSpPr>
          <p:cNvPr id="75781" name="Rectangle 17"/>
          <p:cNvSpPr>
            <a:spLocks noGrp="1" noChangeArrowheads="1"/>
          </p:cNvSpPr>
          <p:nvPr>
            <p:ph type="body" idx="4294967295"/>
          </p:nvPr>
        </p:nvSpPr>
        <p:spPr>
          <a:xfrm>
            <a:off x="534856" y="1355726"/>
            <a:ext cx="8750300" cy="1484313"/>
          </a:xfrm>
          <a:noFill/>
        </p:spPr>
        <p:txBody>
          <a:bodyPr>
            <a:normAutofit fontScale="85000" lnSpcReduction="20000"/>
          </a:bodyPr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pitchFamily="34" charset="-128"/>
              </a:rPr>
              <a:t>packet </a:t>
            </a:r>
            <a:r>
              <a:rPr lang="ja-JP" altLang="en-US" sz="3200" i="1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 sz="3200" i="1">
                <a:solidFill>
                  <a:srgbClr val="CC0000"/>
                </a:solidFill>
                <a:ea typeface="ＭＳ Ｐゴシック" pitchFamily="34" charset="-128"/>
              </a:rPr>
              <a:t>sniffing</a:t>
            </a:r>
            <a:r>
              <a:rPr lang="ja-JP" altLang="en-US" sz="3200" i="1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r>
              <a:rPr lang="en-US" altLang="ja-JP" sz="3200" i="1">
                <a:solidFill>
                  <a:srgbClr val="CC0000"/>
                </a:solidFill>
                <a:ea typeface="ＭＳ Ｐゴシック" pitchFamily="34" charset="-128"/>
              </a:rPr>
              <a:t>:</a:t>
            </a:r>
            <a:r>
              <a:rPr lang="en-US" altLang="ja-JP" i="1">
                <a:solidFill>
                  <a:srgbClr val="FF0000"/>
                </a:solidFill>
                <a:ea typeface="ＭＳ Ｐゴシック" pitchFamily="34" charset="-128"/>
              </a:rPr>
              <a:t> 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>
                <a:ea typeface="Arial" pitchFamily="34" charset="0"/>
              </a:rPr>
              <a:t>broadcast media (shared Ethernet, wireless)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>
                <a:ea typeface="Arial" pitchFamily="34" charset="0"/>
              </a:rPr>
              <a:t>promiscuous network interface reads/records all packets (e.g., including passwords!) passing by</a:t>
            </a:r>
          </a:p>
        </p:txBody>
      </p:sp>
      <p:sp>
        <p:nvSpPr>
          <p:cNvPr id="75782" name="Freeform 43"/>
          <p:cNvSpPr>
            <a:spLocks/>
          </p:cNvSpPr>
          <p:nvPr/>
        </p:nvSpPr>
        <p:spPr bwMode="auto">
          <a:xfrm>
            <a:off x="2172098" y="4086226"/>
            <a:ext cx="4970198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3" name="Freeform 44"/>
          <p:cNvSpPr>
            <a:spLocks/>
          </p:cNvSpPr>
          <p:nvPr/>
        </p:nvSpPr>
        <p:spPr bwMode="auto">
          <a:xfrm>
            <a:off x="5240206" y="3956050"/>
            <a:ext cx="5159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4" name="Line 45"/>
          <p:cNvSpPr>
            <a:spLocks noChangeShapeType="1"/>
          </p:cNvSpPr>
          <p:nvPr/>
        </p:nvSpPr>
        <p:spPr bwMode="auto">
          <a:xfrm flipV="1">
            <a:off x="3444743" y="44783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5" name="Line 46"/>
          <p:cNvSpPr>
            <a:spLocks noChangeShapeType="1"/>
          </p:cNvSpPr>
          <p:nvPr/>
        </p:nvSpPr>
        <p:spPr bwMode="auto">
          <a:xfrm flipV="1">
            <a:off x="3465381" y="51895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6" name="Text Box 47"/>
          <p:cNvSpPr txBox="1">
            <a:spLocks noChangeArrowheads="1"/>
          </p:cNvSpPr>
          <p:nvPr/>
        </p:nvSpPr>
        <p:spPr bwMode="auto">
          <a:xfrm>
            <a:off x="1598818" y="3375025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A</a:t>
            </a:r>
          </a:p>
        </p:txBody>
      </p:sp>
      <p:sp>
        <p:nvSpPr>
          <p:cNvPr id="75787" name="Text Box 48"/>
          <p:cNvSpPr txBox="1">
            <a:spLocks noChangeArrowheads="1"/>
          </p:cNvSpPr>
          <p:nvPr/>
        </p:nvSpPr>
        <p:spPr bwMode="auto">
          <a:xfrm>
            <a:off x="7524360" y="4838701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B</a:t>
            </a:r>
          </a:p>
        </p:txBody>
      </p:sp>
      <p:sp>
        <p:nvSpPr>
          <p:cNvPr id="75788" name="Text Box 49"/>
          <p:cNvSpPr txBox="1">
            <a:spLocks noChangeArrowheads="1"/>
          </p:cNvSpPr>
          <p:nvPr/>
        </p:nvSpPr>
        <p:spPr bwMode="auto">
          <a:xfrm>
            <a:off x="5463833" y="3352800"/>
            <a:ext cx="407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C</a:t>
            </a:r>
          </a:p>
        </p:txBody>
      </p:sp>
      <p:grpSp>
        <p:nvGrpSpPr>
          <p:cNvPr id="75789" name="Group 50"/>
          <p:cNvGrpSpPr>
            <a:grpSpLocks/>
          </p:cNvGrpSpPr>
          <p:nvPr/>
        </p:nvGrpSpPr>
        <p:grpSpPr bwMode="auto">
          <a:xfrm>
            <a:off x="4153298" y="4605338"/>
            <a:ext cx="2486819" cy="336550"/>
            <a:chOff x="2418" y="3342"/>
            <a:chExt cx="1446" cy="212"/>
          </a:xfrm>
        </p:grpSpPr>
        <p:sp>
          <p:nvSpPr>
            <p:cNvPr id="75851" name="Rectangle 51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5852" name="Line 52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53" name="Line 53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54" name="Line 54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55" name="Text Box 55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itchFamily="34" charset="0"/>
                </a:rPr>
                <a:t>src:B dest:A     payload</a:t>
              </a:r>
              <a:endParaRPr lang="en-US" altLang="en-US" sz="1600">
                <a:latin typeface="Times New Roman" pitchFamily="18" charset="0"/>
              </a:endParaRPr>
            </a:p>
          </p:txBody>
        </p:sp>
      </p:grpSp>
      <p:sp>
        <p:nvSpPr>
          <p:cNvPr id="75790" name="Freeform 56"/>
          <p:cNvSpPr>
            <a:spLocks/>
          </p:cNvSpPr>
          <p:nvPr/>
        </p:nvSpPr>
        <p:spPr bwMode="auto">
          <a:xfrm>
            <a:off x="4118902" y="4560888"/>
            <a:ext cx="2854854" cy="241300"/>
          </a:xfrm>
          <a:custGeom>
            <a:avLst/>
            <a:gdLst>
              <a:gd name="T0" fmla="*/ 2147483647 w 1660"/>
              <a:gd name="T1" fmla="*/ 2147483647 h 152"/>
              <a:gd name="T2" fmla="*/ 2147483647 w 1660"/>
              <a:gd name="T3" fmla="*/ 0 h 152"/>
              <a:gd name="T4" fmla="*/ 0 w 1660"/>
              <a:gd name="T5" fmla="*/ 2147483647 h 152"/>
              <a:gd name="T6" fmla="*/ 0 60000 65536"/>
              <a:gd name="T7" fmla="*/ 0 60000 65536"/>
              <a:gd name="T8" fmla="*/ 0 60000 65536"/>
              <a:gd name="T9" fmla="*/ 0 w 1660"/>
              <a:gd name="T10" fmla="*/ 0 h 152"/>
              <a:gd name="T11" fmla="*/ 1660 w 1660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0" h="152">
                <a:moveTo>
                  <a:pt x="1660" y="152"/>
                </a:moveTo>
                <a:lnTo>
                  <a:pt x="1660" y="0"/>
                </a:lnTo>
                <a:lnTo>
                  <a:pt x="0" y="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1" name="Line 57"/>
          <p:cNvSpPr>
            <a:spLocks noChangeShapeType="1"/>
          </p:cNvSpPr>
          <p:nvPr/>
        </p:nvSpPr>
        <p:spPr bwMode="auto">
          <a:xfrm flipV="1">
            <a:off x="5357152" y="3957638"/>
            <a:ext cx="0" cy="6032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Rectangle 59"/>
          <p:cNvSpPr>
            <a:spLocks noChangeArrowheads="1"/>
          </p:cNvSpPr>
          <p:nvPr/>
        </p:nvSpPr>
        <p:spPr bwMode="auto">
          <a:xfrm>
            <a:off x="646642" y="5480050"/>
            <a:ext cx="84201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>
              <a:spcBef>
                <a:spcPct val="20000"/>
              </a:spcBef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wireshark software used for end-of-chapter labs is a (free) packet-sniffer</a:t>
            </a:r>
          </a:p>
          <a:p>
            <a:pPr marL="742950" lvl="1" indent="-285750">
              <a:spcBef>
                <a:spcPct val="20000"/>
              </a:spcBef>
              <a:buClr>
                <a:schemeClr val="accent2"/>
              </a:buClr>
              <a:buSzPct val="75000"/>
              <a:buFont typeface="Wingdings" charset="0"/>
              <a:buNone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75793" name="Picture 6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5164" y="3419476"/>
            <a:ext cx="510779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94" name="Picture 51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1813" y="898525"/>
            <a:ext cx="6475016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5795" name="Group 54"/>
          <p:cNvGrpSpPr>
            <a:grpSpLocks/>
          </p:cNvGrpSpPr>
          <p:nvPr/>
        </p:nvGrpSpPr>
        <p:grpSpPr bwMode="auto">
          <a:xfrm>
            <a:off x="1982921" y="3413125"/>
            <a:ext cx="395552" cy="712788"/>
            <a:chOff x="4140" y="429"/>
            <a:chExt cx="1425" cy="2396"/>
          </a:xfrm>
        </p:grpSpPr>
        <p:sp>
          <p:nvSpPr>
            <p:cNvPr id="75819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5821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grpSp>
          <p:nvGrpSpPr>
            <p:cNvPr id="75824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5849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5850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</p:grpSp>
        <p:sp>
          <p:nvSpPr>
            <p:cNvPr id="75825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grpSp>
          <p:nvGrpSpPr>
            <p:cNvPr id="75826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5847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5848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</p:grpSp>
        <p:sp>
          <p:nvSpPr>
            <p:cNvPr id="75827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5828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grpSp>
          <p:nvGrpSpPr>
            <p:cNvPr id="75829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5845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5846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</p:grpSp>
        <p:sp>
          <p:nvSpPr>
            <p:cNvPr id="75830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831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5843" name="AutoShape 74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5844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</p:grpSp>
        <p:sp>
          <p:nvSpPr>
            <p:cNvPr id="75832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5833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5836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7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5838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5839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5840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itchFamily="34" charset="0"/>
              </a:endParaRPr>
            </a:p>
          </p:txBody>
        </p:sp>
        <p:sp>
          <p:nvSpPr>
            <p:cNvPr id="75841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5842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</p:grpSp>
      <p:grpSp>
        <p:nvGrpSpPr>
          <p:cNvPr id="75796" name="Group 87"/>
          <p:cNvGrpSpPr>
            <a:grpSpLocks/>
          </p:cNvGrpSpPr>
          <p:nvPr/>
        </p:nvGrpSpPr>
        <p:grpSpPr bwMode="auto">
          <a:xfrm flipH="1">
            <a:off x="6849931" y="4730750"/>
            <a:ext cx="796263" cy="681038"/>
            <a:chOff x="-44" y="1473"/>
            <a:chExt cx="981" cy="1105"/>
          </a:xfrm>
        </p:grpSpPr>
        <p:pic>
          <p:nvPicPr>
            <p:cNvPr id="75817" name="Picture 8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818" name="Freeform 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5797" name="Group 102"/>
          <p:cNvGrpSpPr>
            <a:grpSpLocks/>
          </p:cNvGrpSpPr>
          <p:nvPr/>
        </p:nvGrpSpPr>
        <p:grpSpPr bwMode="auto">
          <a:xfrm>
            <a:off x="2976960" y="4849814"/>
            <a:ext cx="954484" cy="365125"/>
            <a:chOff x="2356" y="1300"/>
            <a:chExt cx="555" cy="194"/>
          </a:xfrm>
        </p:grpSpPr>
        <p:sp>
          <p:nvSpPr>
            <p:cNvPr id="75809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5810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5811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75812" name="Group 10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75815" name="Freeform 10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16" name="Freeform 10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5813" name="Line 10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Line 11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79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DC4835C5-6ED5-41CD-BCA3-F0F29258E9F3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75799" name="Group 347"/>
          <p:cNvGrpSpPr>
            <a:grpSpLocks/>
          </p:cNvGrpSpPr>
          <p:nvPr/>
        </p:nvGrpSpPr>
        <p:grpSpPr bwMode="auto">
          <a:xfrm>
            <a:off x="2968360" y="4810125"/>
            <a:ext cx="969963" cy="450850"/>
            <a:chOff x="1871277" y="1576300"/>
            <a:chExt cx="1128371" cy="437861"/>
          </a:xfrm>
        </p:grpSpPr>
        <p:sp>
          <p:nvSpPr>
            <p:cNvPr id="73" name="Oval 72"/>
            <p:cNvSpPr>
              <a:spLocks noChangeArrowheads="1"/>
            </p:cNvSpPr>
            <p:nvPr/>
          </p:nvSpPr>
          <p:spPr bwMode="auto">
            <a:xfrm flipV="1">
              <a:off x="1875278" y="1695016"/>
              <a:ext cx="1124370" cy="31914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4" name="Rectangle 73"/>
            <p:cNvSpPr/>
            <p:nvPr/>
          </p:nvSpPr>
          <p:spPr bwMode="auto">
            <a:xfrm>
              <a:off x="1871277" y="1739727"/>
              <a:ext cx="1128371" cy="1156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5" name="Oval 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4370" cy="31914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6" name="Freeform 75"/>
            <p:cNvSpPr/>
            <p:nvPr/>
          </p:nvSpPr>
          <p:spPr bwMode="auto">
            <a:xfrm>
              <a:off x="2159372" y="1673432"/>
              <a:ext cx="548180" cy="1603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103353" y="1633346"/>
              <a:ext cx="662218" cy="111007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537497" y="1727393"/>
              <a:ext cx="244080" cy="97132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2089349" y="1730476"/>
              <a:ext cx="242079" cy="97132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cxnSp>
          <p:nvCxnSpPr>
            <p:cNvPr id="80" name="Straight Connector 79"/>
            <p:cNvCxnSpPr>
              <a:cxnSpLocks noChangeShapeType="1"/>
              <a:endCxn id="75" idx="2"/>
            </p:cNvCxnSpPr>
            <p:nvPr/>
          </p:nvCxnSpPr>
          <p:spPr bwMode="auto">
            <a:xfrm flipH="1" flipV="1">
              <a:off x="1871277" y="1736643"/>
              <a:ext cx="4001" cy="12334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80"/>
            <p:cNvCxnSpPr>
              <a:cxnSpLocks noChangeShapeType="1"/>
            </p:cNvCxnSpPr>
            <p:nvPr/>
          </p:nvCxnSpPr>
          <p:spPr bwMode="auto">
            <a:xfrm flipH="1" flipV="1">
              <a:off x="2995647" y="1735102"/>
              <a:ext cx="4001" cy="12334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9395823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988433" y="6467476"/>
            <a:ext cx="1190096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256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83262" y="1516063"/>
            <a:ext cx="5166254" cy="4457700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pitchFamily="34" charset="-128"/>
              </a:rPr>
              <a:t>Internet: </a:t>
            </a:r>
            <a:r>
              <a:rPr lang="ja-JP" altLang="en-US" sz="2400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 sz="2400" dirty="0">
                <a:solidFill>
                  <a:srgbClr val="CC0000"/>
                </a:solidFill>
                <a:ea typeface="ＭＳ Ｐゴシック" pitchFamily="34" charset="-128"/>
              </a:rPr>
              <a:t>network of networks</a:t>
            </a:r>
            <a:r>
              <a:rPr lang="ja-JP" altLang="en-US" sz="2400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endParaRPr lang="en-US" altLang="ja-JP" sz="2400" dirty="0">
              <a:solidFill>
                <a:srgbClr val="CC0000"/>
              </a:solidFill>
              <a:ea typeface="ＭＳ Ｐゴシック" pitchFamily="34" charset="-128"/>
            </a:endParaRPr>
          </a:p>
          <a:p>
            <a:pPr marL="682625" lvl="1" indent="-225425" eaLnBrk="1" hangingPunct="1"/>
            <a:r>
              <a:rPr lang="en-US" altLang="en-US" sz="2000" dirty="0">
                <a:ea typeface="Arial" pitchFamily="34" charset="0"/>
              </a:rPr>
              <a:t>Interconnected ISPs (Internet Service Providers)</a:t>
            </a:r>
          </a:p>
          <a:p>
            <a:pPr marL="231775" indent="-231775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pitchFamily="34" charset="-128"/>
              </a:rPr>
              <a:t>Protocols</a:t>
            </a:r>
            <a:r>
              <a:rPr lang="en-US" altLang="en-US" sz="2400" dirty="0">
                <a:solidFill>
                  <a:srgbClr val="FF0000"/>
                </a:solidFill>
                <a:ea typeface="ＭＳ Ｐゴシック" pitchFamily="34" charset="-128"/>
              </a:rPr>
              <a:t> </a:t>
            </a:r>
            <a:r>
              <a:rPr lang="en-US" altLang="en-US" sz="2400" dirty="0">
                <a:ea typeface="ＭＳ Ｐゴシック" pitchFamily="34" charset="-128"/>
              </a:rPr>
              <a:t>control sending, receiving of messages</a:t>
            </a:r>
          </a:p>
          <a:p>
            <a:pPr marL="682625" lvl="1" indent="-225425" eaLnBrk="1" hangingPunct="1"/>
            <a:r>
              <a:rPr lang="en-US" altLang="en-US" sz="2000" dirty="0">
                <a:ea typeface="Arial" pitchFamily="34" charset="0"/>
              </a:rPr>
              <a:t>e.g., TCP, IP, HTTP, Skype,  802.11</a:t>
            </a:r>
            <a:endParaRPr lang="en-US" altLang="en-US" dirty="0">
              <a:ea typeface="Arial" pitchFamily="34" charset="0"/>
            </a:endParaRPr>
          </a:p>
          <a:p>
            <a:pPr marL="231775" indent="-231775" eaLnBrk="1" hangingPunct="1"/>
            <a:r>
              <a:rPr lang="en-US" altLang="en-US" sz="2400" i="1" dirty="0">
                <a:solidFill>
                  <a:srgbClr val="C00000"/>
                </a:solidFill>
                <a:ea typeface="ＭＳ Ｐゴシック" pitchFamily="34" charset="-128"/>
              </a:rPr>
              <a:t>Internet  standards</a:t>
            </a:r>
          </a:p>
          <a:p>
            <a:pPr marL="682625" lvl="1" indent="-225425" eaLnBrk="1" hangingPunct="1"/>
            <a:r>
              <a:rPr lang="en-US" altLang="en-US" sz="2000" dirty="0">
                <a:ea typeface="Arial" pitchFamily="34" charset="0"/>
              </a:rPr>
              <a:t>RFC: Request for comments</a:t>
            </a:r>
          </a:p>
          <a:p>
            <a:pPr marL="682625" lvl="1" indent="-225425" eaLnBrk="1" hangingPunct="1"/>
            <a:r>
              <a:rPr lang="en-US" altLang="en-US" sz="2000" dirty="0">
                <a:ea typeface="Arial" pitchFamily="34" charset="0"/>
              </a:rPr>
              <a:t>IETF: Internet Engineering Task Force</a:t>
            </a:r>
          </a:p>
        </p:txBody>
      </p:sp>
      <p:sp>
        <p:nvSpPr>
          <p:cNvPr id="25603" name="Rectangle 2"/>
          <p:cNvSpPr>
            <a:spLocks noChangeArrowheads="1"/>
          </p:cNvSpPr>
          <p:nvPr/>
        </p:nvSpPr>
        <p:spPr bwMode="auto">
          <a:xfrm>
            <a:off x="230452" y="190501"/>
            <a:ext cx="90805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ja-JP" sz="3600" dirty="0"/>
              <a:t>the Internet</a:t>
            </a:r>
            <a:endParaRPr lang="en-US" altLang="en-US" sz="4400" dirty="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25604" name="Picture 33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717" y="868363"/>
            <a:ext cx="8913681" cy="14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5A5D293B-725B-4A4F-B8D3-BEAE991EB812}" type="slidenum">
              <a:rPr lang="en-US" altLang="en-US" sz="1200">
                <a:latin typeface="Tahoma" pitchFamily="34" charset="0"/>
              </a:rPr>
              <a:pPr/>
              <a:t>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25606" name="Group 979"/>
          <p:cNvGrpSpPr>
            <a:grpSpLocks/>
          </p:cNvGrpSpPr>
          <p:nvPr/>
        </p:nvGrpSpPr>
        <p:grpSpPr bwMode="auto">
          <a:xfrm>
            <a:off x="5635759" y="1384300"/>
            <a:ext cx="3847173" cy="4747137"/>
            <a:chOff x="5202238" y="1384300"/>
            <a:chExt cx="3551237" cy="4747137"/>
          </a:xfrm>
        </p:grpSpPr>
        <p:sp>
          <p:nvSpPr>
            <p:cNvPr id="25607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0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6217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18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5611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3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4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5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2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3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24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5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6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645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646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25647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6215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8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0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6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210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13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4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1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1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619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202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05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6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03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2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619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9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9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94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97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8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95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53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4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618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8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8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86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9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0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87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5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617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7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7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78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1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2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9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6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616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70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73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4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1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7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61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62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65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6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63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6143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4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5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6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7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8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9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0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1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2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3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4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5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6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7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8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59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60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61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6141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2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2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6139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0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3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6137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8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4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6135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6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5665" name="Picture 933" descr="iphone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7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68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610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0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0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3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0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13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12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1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12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2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2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5669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607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7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0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09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8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09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8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09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9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70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71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2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73" name="Picture 1008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4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80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6065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81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87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88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89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90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6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6059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97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03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6037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38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6039" name="Picture 1056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40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46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6053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4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5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6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7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8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47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704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5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5706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708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6031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1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2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602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2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2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26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9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0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7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601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1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1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18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1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9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4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600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10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13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4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1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5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599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02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05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6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03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6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599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99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99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994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5997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8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995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7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5989" name="Picture 555" descr="fridge2.png"/>
              <p:cNvPicPr>
                <a:picLocks noChangeAspect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90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5728" name="Picture 603" descr="car_icon_small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29" name="Picture 814" descr="light2.png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0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1" name="Picture 1017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32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/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3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/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4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/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5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/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6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/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7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/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8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/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9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/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0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/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1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/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2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/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5743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5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588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8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8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85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8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86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6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587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7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7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77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0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8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7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586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6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6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69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72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0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58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9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585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5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6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61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64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62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0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585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5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5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53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56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54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1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584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4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4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pitchFamily="34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45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48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46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62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44299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5763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03164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5764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0032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5765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33364" cy="486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5766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06248" cy="486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5767" name="Picture 269" descr="cell_tower_radiation copy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68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/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69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/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0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/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1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/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2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/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3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/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4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/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5775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6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7" name="Picture 1005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22445238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76803" name="Picture 9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1667" y="954089"/>
            <a:ext cx="7997031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4" name="Group 51"/>
          <p:cNvGrpSpPr>
            <a:grpSpLocks/>
          </p:cNvGrpSpPr>
          <p:nvPr/>
        </p:nvGrpSpPr>
        <p:grpSpPr bwMode="auto">
          <a:xfrm flipH="1">
            <a:off x="5192052" y="2470150"/>
            <a:ext cx="796263" cy="681038"/>
            <a:chOff x="-44" y="1473"/>
            <a:chExt cx="981" cy="1105"/>
          </a:xfrm>
        </p:grpSpPr>
        <p:pic>
          <p:nvPicPr>
            <p:cNvPr id="76879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880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680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097280" y="252414"/>
            <a:ext cx="8299662" cy="947737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itchFamily="34" charset="-128"/>
              </a:rPr>
              <a:t>Bad guys can use fake addresses</a:t>
            </a:r>
          </a:p>
        </p:txBody>
      </p:sp>
      <p:sp>
        <p:nvSpPr>
          <p:cNvPr id="7680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46642" y="1662113"/>
            <a:ext cx="8750300" cy="1484312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pitchFamily="34" charset="-128"/>
              </a:rPr>
              <a:t>IP spoofing:</a:t>
            </a:r>
            <a:r>
              <a:rPr lang="en-US" altLang="en-US" i="1">
                <a:solidFill>
                  <a:srgbClr val="FF3300"/>
                </a:solidFill>
                <a:ea typeface="ＭＳ Ｐゴシック" pitchFamily="34" charset="-128"/>
              </a:rPr>
              <a:t> </a:t>
            </a:r>
            <a:r>
              <a:rPr lang="en-US" altLang="en-US">
                <a:ea typeface="ＭＳ Ｐゴシック" pitchFamily="34" charset="-128"/>
              </a:rPr>
              <a:t>send packet with false source address</a:t>
            </a:r>
          </a:p>
        </p:txBody>
      </p:sp>
      <p:sp>
        <p:nvSpPr>
          <p:cNvPr id="76807" name="Freeform 70"/>
          <p:cNvSpPr>
            <a:spLocks/>
          </p:cNvSpPr>
          <p:nvPr/>
        </p:nvSpPr>
        <p:spPr bwMode="auto">
          <a:xfrm>
            <a:off x="2411148" y="3171826"/>
            <a:ext cx="4970198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8" name="Freeform 71"/>
          <p:cNvSpPr>
            <a:spLocks/>
          </p:cNvSpPr>
          <p:nvPr/>
        </p:nvSpPr>
        <p:spPr bwMode="auto">
          <a:xfrm>
            <a:off x="5479257" y="3041650"/>
            <a:ext cx="5160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9" name="Line 72"/>
          <p:cNvSpPr>
            <a:spLocks noChangeShapeType="1"/>
          </p:cNvSpPr>
          <p:nvPr/>
        </p:nvSpPr>
        <p:spPr bwMode="auto">
          <a:xfrm flipV="1">
            <a:off x="3683794" y="35639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0" name="Line 73"/>
          <p:cNvSpPr>
            <a:spLocks noChangeShapeType="1"/>
          </p:cNvSpPr>
          <p:nvPr/>
        </p:nvSpPr>
        <p:spPr bwMode="auto">
          <a:xfrm flipV="1">
            <a:off x="3704431" y="42751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1" name="Text Box 74"/>
          <p:cNvSpPr txBox="1">
            <a:spLocks noChangeArrowheads="1"/>
          </p:cNvSpPr>
          <p:nvPr/>
        </p:nvSpPr>
        <p:spPr bwMode="auto">
          <a:xfrm>
            <a:off x="1837868" y="2460625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A</a:t>
            </a:r>
          </a:p>
        </p:txBody>
      </p:sp>
      <p:sp>
        <p:nvSpPr>
          <p:cNvPr id="76812" name="Text Box 75"/>
          <p:cNvSpPr txBox="1">
            <a:spLocks noChangeArrowheads="1"/>
          </p:cNvSpPr>
          <p:nvPr/>
        </p:nvSpPr>
        <p:spPr bwMode="auto">
          <a:xfrm>
            <a:off x="7692039" y="3879850"/>
            <a:ext cx="3898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B</a:t>
            </a:r>
          </a:p>
        </p:txBody>
      </p:sp>
      <p:sp>
        <p:nvSpPr>
          <p:cNvPr id="76813" name="Text Box 76"/>
          <p:cNvSpPr txBox="1">
            <a:spLocks noChangeArrowheads="1"/>
          </p:cNvSpPr>
          <p:nvPr/>
        </p:nvSpPr>
        <p:spPr bwMode="auto">
          <a:xfrm>
            <a:off x="5702883" y="2438400"/>
            <a:ext cx="4074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itchFamily="34" charset="0"/>
              </a:rPr>
              <a:t>C</a:t>
            </a:r>
          </a:p>
        </p:txBody>
      </p:sp>
      <p:sp>
        <p:nvSpPr>
          <p:cNvPr id="76814" name="Freeform 77"/>
          <p:cNvSpPr>
            <a:spLocks/>
          </p:cNvSpPr>
          <p:nvPr/>
        </p:nvSpPr>
        <p:spPr bwMode="auto">
          <a:xfrm>
            <a:off x="2421467" y="3019425"/>
            <a:ext cx="3214291" cy="704850"/>
          </a:xfrm>
          <a:custGeom>
            <a:avLst/>
            <a:gdLst>
              <a:gd name="T0" fmla="*/ 2147483647 w 1869"/>
              <a:gd name="T1" fmla="*/ 0 h 444"/>
              <a:gd name="T2" fmla="*/ 2147483647 w 1869"/>
              <a:gd name="T3" fmla="*/ 2147483647 h 444"/>
              <a:gd name="T4" fmla="*/ 0 w 1869"/>
              <a:gd name="T5" fmla="*/ 2147483647 h 444"/>
              <a:gd name="T6" fmla="*/ 0 60000 65536"/>
              <a:gd name="T7" fmla="*/ 0 60000 65536"/>
              <a:gd name="T8" fmla="*/ 0 60000 65536"/>
              <a:gd name="T9" fmla="*/ 0 w 1869"/>
              <a:gd name="T10" fmla="*/ 0 h 444"/>
              <a:gd name="T11" fmla="*/ 1869 w 1869"/>
              <a:gd name="T12" fmla="*/ 444 h 4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9" h="444">
                <a:moveTo>
                  <a:pt x="1869" y="0"/>
                </a:moveTo>
                <a:lnTo>
                  <a:pt x="1869" y="444"/>
                </a:lnTo>
                <a:lnTo>
                  <a:pt x="0" y="44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6815" name="Group 78"/>
          <p:cNvGrpSpPr>
            <a:grpSpLocks/>
          </p:cNvGrpSpPr>
          <p:nvPr/>
        </p:nvGrpSpPr>
        <p:grpSpPr bwMode="auto">
          <a:xfrm>
            <a:off x="2927086" y="3502025"/>
            <a:ext cx="2486819" cy="336550"/>
            <a:chOff x="2418" y="3342"/>
            <a:chExt cx="1446" cy="212"/>
          </a:xfrm>
        </p:grpSpPr>
        <p:sp>
          <p:nvSpPr>
            <p:cNvPr id="76874" name="Rectangle 79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75" name="Line 80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76" name="Line 81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77" name="Line 82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78" name="Text Box 83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 err="1">
                  <a:solidFill>
                    <a:srgbClr val="CC0000"/>
                  </a:solidFill>
                  <a:latin typeface="Arial" pitchFamily="34" charset="0"/>
                </a:rPr>
                <a:t>src:B</a:t>
              </a:r>
              <a:r>
                <a:rPr lang="en-US" altLang="en-US" sz="1600" dirty="0">
                  <a:solidFill>
                    <a:srgbClr val="CC0000"/>
                  </a:solidFill>
                  <a:latin typeface="Arial" pitchFamily="34" charset="0"/>
                </a:rPr>
                <a:t> </a:t>
              </a:r>
              <a:r>
                <a:rPr lang="en-US" altLang="en-US" sz="1600" dirty="0">
                  <a:latin typeface="Arial" pitchFamily="34" charset="0"/>
                </a:rPr>
                <a:t> </a:t>
              </a:r>
              <a:r>
                <a:rPr lang="en-US" altLang="en-US" sz="1600" dirty="0" err="1">
                  <a:latin typeface="Arial" pitchFamily="34" charset="0"/>
                </a:rPr>
                <a:t>dest:A</a:t>
              </a:r>
              <a:r>
                <a:rPr lang="en-US" altLang="en-US" sz="1600" dirty="0">
                  <a:latin typeface="Arial" pitchFamily="34" charset="0"/>
                </a:rPr>
                <a:t>     payload</a:t>
              </a:r>
              <a:endParaRPr lang="en-US" altLang="en-US" sz="1600" dirty="0">
                <a:latin typeface="Times New Roman" pitchFamily="18" charset="0"/>
              </a:endParaRPr>
            </a:p>
          </p:txBody>
        </p:sp>
      </p:grpSp>
      <p:pic>
        <p:nvPicPr>
          <p:cNvPr id="76816" name="Picture 8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6767" y="2533651"/>
            <a:ext cx="51077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17" name="Group 48"/>
          <p:cNvGrpSpPr>
            <a:grpSpLocks/>
          </p:cNvGrpSpPr>
          <p:nvPr/>
        </p:nvGrpSpPr>
        <p:grpSpPr bwMode="auto">
          <a:xfrm flipH="1">
            <a:off x="7123378" y="3886200"/>
            <a:ext cx="796264" cy="681038"/>
            <a:chOff x="-44" y="1473"/>
            <a:chExt cx="981" cy="1105"/>
          </a:xfrm>
        </p:grpSpPr>
        <p:pic>
          <p:nvPicPr>
            <p:cNvPr id="76872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873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6818" name="Group 54"/>
          <p:cNvGrpSpPr>
            <a:grpSpLocks/>
          </p:cNvGrpSpPr>
          <p:nvPr/>
        </p:nvGrpSpPr>
        <p:grpSpPr bwMode="auto">
          <a:xfrm>
            <a:off x="2258088" y="2544764"/>
            <a:ext cx="395552" cy="712787"/>
            <a:chOff x="4140" y="429"/>
            <a:chExt cx="1425" cy="2396"/>
          </a:xfrm>
        </p:grpSpPr>
        <p:sp>
          <p:nvSpPr>
            <p:cNvPr id="76840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6842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4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grpSp>
          <p:nvGrpSpPr>
            <p:cNvPr id="76845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6870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6871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</p:grpSp>
        <p:sp>
          <p:nvSpPr>
            <p:cNvPr id="76846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grpSp>
          <p:nvGrpSpPr>
            <p:cNvPr id="76847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6868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6869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</p:grpSp>
        <p:sp>
          <p:nvSpPr>
            <p:cNvPr id="76848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6849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grpSp>
          <p:nvGrpSpPr>
            <p:cNvPr id="76850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6866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6867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</p:grpSp>
        <p:sp>
          <p:nvSpPr>
            <p:cNvPr id="76851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852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6864" name="AutoShape 7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sp>
            <p:nvSpPr>
              <p:cNvPr id="76865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</p:grpSp>
        <p:sp>
          <p:nvSpPr>
            <p:cNvPr id="76853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6854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6857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6859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6860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6861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itchFamily="34" charset="0"/>
              </a:endParaRPr>
            </a:p>
          </p:txBody>
        </p:sp>
        <p:sp>
          <p:nvSpPr>
            <p:cNvPr id="76862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  <p:sp>
          <p:nvSpPr>
            <p:cNvPr id="76863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itchFamily="34" charset="0"/>
              </a:endParaRPr>
            </a:p>
          </p:txBody>
        </p:sp>
      </p:grpSp>
      <p:grpSp>
        <p:nvGrpSpPr>
          <p:cNvPr id="76819" name="Group 87"/>
          <p:cNvGrpSpPr>
            <a:grpSpLocks/>
          </p:cNvGrpSpPr>
          <p:nvPr/>
        </p:nvGrpSpPr>
        <p:grpSpPr bwMode="auto">
          <a:xfrm>
            <a:off x="3262445" y="3946525"/>
            <a:ext cx="954484" cy="365125"/>
            <a:chOff x="2356" y="1300"/>
            <a:chExt cx="555" cy="194"/>
          </a:xfrm>
        </p:grpSpPr>
        <p:sp>
          <p:nvSpPr>
            <p:cNvPr id="7683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3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3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grpSp>
          <p:nvGrpSpPr>
            <p:cNvPr id="76835" name="Group 9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76838" name="Freeform 9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9" name="Freeform 9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6836" name="Line 9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Line 9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2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1F07B4B8-EBD4-4420-BB9F-9DEAD94748E9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76821" name="Text Box 50"/>
          <p:cNvSpPr txBox="1">
            <a:spLocks noChangeArrowheads="1"/>
          </p:cNvSpPr>
          <p:nvPr/>
        </p:nvSpPr>
        <p:spPr bwMode="auto">
          <a:xfrm>
            <a:off x="1024996" y="5562601"/>
            <a:ext cx="66950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/>
              <a:t>… lots more on security (throughout, Chapter 8)</a:t>
            </a:r>
          </a:p>
        </p:txBody>
      </p:sp>
      <p:grpSp>
        <p:nvGrpSpPr>
          <p:cNvPr id="76822" name="Group 347"/>
          <p:cNvGrpSpPr>
            <a:grpSpLocks/>
          </p:cNvGrpSpPr>
          <p:nvPr/>
        </p:nvGrpSpPr>
        <p:grpSpPr bwMode="auto">
          <a:xfrm>
            <a:off x="3262445" y="3917950"/>
            <a:ext cx="968242" cy="452438"/>
            <a:chOff x="1871277" y="1576300"/>
            <a:chExt cx="1128371" cy="437861"/>
          </a:xfrm>
        </p:grpSpPr>
        <p:sp>
          <p:nvSpPr>
            <p:cNvPr id="72" name="Oval 71"/>
            <p:cNvSpPr>
              <a:spLocks noChangeArrowheads="1"/>
            </p:cNvSpPr>
            <p:nvPr/>
          </p:nvSpPr>
          <p:spPr bwMode="auto">
            <a:xfrm flipV="1">
              <a:off x="1875285" y="1694600"/>
              <a:ext cx="1124363" cy="319561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3" name="Rectangle 72"/>
            <p:cNvSpPr/>
            <p:nvPr/>
          </p:nvSpPr>
          <p:spPr bwMode="auto">
            <a:xfrm>
              <a:off x="1871277" y="1739153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4" name="Oval 7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4363" cy="319561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5" name="Freeform 74"/>
            <p:cNvSpPr/>
            <p:nvPr/>
          </p:nvSpPr>
          <p:spPr bwMode="auto">
            <a:xfrm>
              <a:off x="2159884" y="1673091"/>
              <a:ext cx="54915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101761" y="1633146"/>
              <a:ext cx="663395" cy="110617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536676" y="1728399"/>
              <a:ext cx="244514" cy="9679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089736" y="1729935"/>
              <a:ext cx="240505" cy="96791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cxnSp>
          <p:nvCxnSpPr>
            <p:cNvPr id="79" name="Straight Connector 78"/>
            <p:cNvCxnSpPr>
              <a:cxnSpLocks noChangeShapeType="1"/>
              <a:endCxn id="74" idx="2"/>
            </p:cNvCxnSpPr>
            <p:nvPr/>
          </p:nvCxnSpPr>
          <p:spPr bwMode="auto">
            <a:xfrm flipH="1" flipV="1">
              <a:off x="1871277" y="1737618"/>
              <a:ext cx="4008" cy="12290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" name="Straight Connector 79"/>
            <p:cNvCxnSpPr>
              <a:cxnSpLocks noChangeShapeType="1"/>
            </p:cNvCxnSpPr>
            <p:nvPr/>
          </p:nvCxnSpPr>
          <p:spPr bwMode="auto">
            <a:xfrm flipH="1" flipV="1">
              <a:off x="2995640" y="1734545"/>
              <a:ext cx="4008" cy="12290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12040064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77827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5831" y="1028700"/>
            <a:ext cx="4951281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Chapter 1: roadmap</a:t>
            </a:r>
          </a:p>
        </p:txBody>
      </p:sp>
      <p:sp>
        <p:nvSpPr>
          <p:cNvPr id="7782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7977" y="1406525"/>
            <a:ext cx="8891323" cy="4648200"/>
          </a:xfrm>
        </p:spPr>
        <p:txBody>
          <a:bodyPr>
            <a:normAutofit lnSpcReduction="10000"/>
          </a:bodyPr>
          <a:lstStyle/>
          <a:p>
            <a:pPr lvl="1">
              <a:buNone/>
            </a:pPr>
            <a:r>
              <a:rPr lang="en-US" altLang="en-US" dirty="0">
                <a:solidFill>
                  <a:srgbClr val="000099"/>
                </a:solidFill>
                <a:ea typeface="Arial" pitchFamily="34" charset="0"/>
              </a:rPr>
              <a:t>1.1 what is the computer network and Internet</a:t>
            </a: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dirty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dirty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1.4 network classification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1.5 </a:t>
            </a:r>
            <a:r>
              <a:rPr lang="en-US" altLang="en-US" sz="2800" dirty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dirty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dirty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itchFamily="34" charset="0"/>
              </a:rPr>
              <a:t>1.8 Internet history </a:t>
            </a:r>
          </a:p>
          <a:p>
            <a:pPr eaLnBrk="1" hangingPunct="1"/>
            <a:endParaRPr lang="en-US" altLang="en-US" dirty="0">
              <a:solidFill>
                <a:srgbClr val="CC0000"/>
              </a:solidFill>
              <a:ea typeface="ＭＳ Ｐゴシック" pitchFamily="34" charset="-128"/>
            </a:endParaRPr>
          </a:p>
        </p:txBody>
      </p:sp>
      <p:sp>
        <p:nvSpPr>
          <p:cNvPr id="7783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C67BF516-2539-4A2D-B059-649BF05C3FB3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91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6405734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885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9310" y="252413"/>
            <a:ext cx="8420100" cy="6477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4000">
                <a:ea typeface="ＭＳ Ｐゴシック" pitchFamily="34" charset="-128"/>
              </a:rPr>
              <a:t>Internet history</a:t>
            </a:r>
            <a:endParaRPr lang="en-US" altLang="en-US">
              <a:ea typeface="ＭＳ Ｐゴシック" pitchFamily="34" charset="-128"/>
            </a:endParaRPr>
          </a:p>
        </p:txBody>
      </p:sp>
      <p:sp>
        <p:nvSpPr>
          <p:cNvPr id="1556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87917" y="1725613"/>
            <a:ext cx="3962400" cy="441960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1961:</a:t>
            </a:r>
            <a:r>
              <a:rPr lang="en-US" sz="2400" dirty="0"/>
              <a:t> Kleinrock - queueing theory shows effectiveness of </a:t>
            </a:r>
            <a:r>
              <a:rPr lang="en-US" sz="2400" dirty="0">
                <a:solidFill>
                  <a:srgbClr val="FF0000"/>
                </a:solidFill>
              </a:rPr>
              <a:t>packet-switching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1964:</a:t>
            </a:r>
            <a:r>
              <a:rPr lang="en-US" sz="2400" dirty="0"/>
              <a:t> Baran - packet-switching in military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1967:</a:t>
            </a:r>
            <a:r>
              <a:rPr lang="en-US" sz="2400" dirty="0"/>
              <a:t> ARPAnet conceived by Advanced Research Projects Agency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1969:</a:t>
            </a:r>
            <a:r>
              <a:rPr lang="en-US" sz="2400" dirty="0"/>
              <a:t> first ARPAnet node operational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7885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10762" y="1722439"/>
            <a:ext cx="5185171" cy="2871787"/>
          </a:xfrm>
        </p:spPr>
        <p:txBody>
          <a:bodyPr>
            <a:normAutofit fontScale="92500" lnSpcReduction="10000"/>
          </a:bodyPr>
          <a:lstStyle/>
          <a:p>
            <a:pPr marL="287338" indent="-287338"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1972: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</a:p>
          <a:p>
            <a:pPr marL="628650" lvl="1" indent="-233363" eaLnBrk="1" hangingPunct="1"/>
            <a:r>
              <a:rPr lang="en-US" altLang="en-US" dirty="0" err="1">
                <a:ea typeface="Arial" pitchFamily="34" charset="0"/>
              </a:rPr>
              <a:t>ARPAnet</a:t>
            </a:r>
            <a:r>
              <a:rPr lang="en-US" altLang="en-US" dirty="0">
                <a:ea typeface="Arial" pitchFamily="34" charset="0"/>
              </a:rPr>
              <a:t> public demo</a:t>
            </a:r>
          </a:p>
          <a:p>
            <a:pPr marL="628650" lvl="1" indent="-233363" eaLnBrk="1" hangingPunct="1"/>
            <a:r>
              <a:rPr lang="en-US" altLang="en-US" dirty="0">
                <a:ea typeface="Arial" pitchFamily="34" charset="0"/>
              </a:rPr>
              <a:t>NCP (Network Control Protocol) first host-host protocol </a:t>
            </a:r>
          </a:p>
          <a:p>
            <a:pPr marL="628650" lvl="1" indent="-233363" eaLnBrk="1" hangingPunct="1"/>
            <a:r>
              <a:rPr lang="en-US" altLang="en-US" dirty="0">
                <a:ea typeface="Arial" pitchFamily="34" charset="0"/>
              </a:rPr>
              <a:t>first e-mail program</a:t>
            </a:r>
          </a:p>
          <a:p>
            <a:pPr marL="628650" lvl="1" indent="-233363" eaLnBrk="1" hangingPunct="1"/>
            <a:r>
              <a:rPr lang="en-US" altLang="en-US" dirty="0" err="1">
                <a:ea typeface="Arial" pitchFamily="34" charset="0"/>
              </a:rPr>
              <a:t>ARPAnet</a:t>
            </a:r>
            <a:r>
              <a:rPr lang="en-US" altLang="en-US" dirty="0">
                <a:ea typeface="Arial" pitchFamily="34" charset="0"/>
              </a:rPr>
              <a:t> has 15 nodes</a:t>
            </a:r>
          </a:p>
        </p:txBody>
      </p:sp>
      <p:sp>
        <p:nvSpPr>
          <p:cNvPr id="78855" name="Rectangle 5"/>
          <p:cNvSpPr>
            <a:spLocks noChangeArrowheads="1"/>
          </p:cNvSpPr>
          <p:nvPr/>
        </p:nvSpPr>
        <p:spPr bwMode="auto">
          <a:xfrm>
            <a:off x="567531" y="1028700"/>
            <a:ext cx="84201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  <a:latin typeface="Comic Sans MS" pitchFamily="66" charset="0"/>
              </a:rPr>
              <a:t>1961-1972: Early packet-switching principles</a:t>
            </a:r>
            <a:endParaRPr lang="en-US" altLang="en-US" u="sng">
              <a:solidFill>
                <a:srgbClr val="CC0000"/>
              </a:solidFill>
              <a:latin typeface="Comic Sans MS" pitchFamily="66" charset="0"/>
            </a:endParaRPr>
          </a:p>
        </p:txBody>
      </p:sp>
      <p:pic>
        <p:nvPicPr>
          <p:cNvPr id="78856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9977" y="771525"/>
            <a:ext cx="39606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65EDC581-4B33-4D0D-8FBC-EE3F52C53657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92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584253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79875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23321" y="1795463"/>
            <a:ext cx="4882489" cy="4457700"/>
          </a:xfrm>
        </p:spPr>
        <p:txBody>
          <a:bodyPr/>
          <a:lstStyle/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1970: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  <a:r>
              <a:rPr lang="en-US" altLang="en-US" sz="2400" dirty="0" err="1">
                <a:ea typeface="ＭＳ Ｐゴシック" pitchFamily="34" charset="-128"/>
              </a:rPr>
              <a:t>ALOHAnet</a:t>
            </a:r>
            <a:r>
              <a:rPr lang="en-US" altLang="en-US" sz="2400" dirty="0">
                <a:ea typeface="ＭＳ Ｐゴシック" pitchFamily="34" charset="-128"/>
              </a:rPr>
              <a:t> satellite network in Hawaii</a:t>
            </a: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1974:</a:t>
            </a:r>
            <a:r>
              <a:rPr lang="en-US" altLang="en-US" sz="2400" dirty="0">
                <a:ea typeface="ＭＳ Ｐゴシック" pitchFamily="34" charset="-128"/>
              </a:rPr>
              <a:t> Cerf and Kahn - architecture for interconnecting networks</a:t>
            </a: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1976:</a:t>
            </a:r>
            <a:r>
              <a:rPr lang="en-US" altLang="en-US" sz="2400" dirty="0">
                <a:ea typeface="ＭＳ Ｐゴシック" pitchFamily="34" charset="-128"/>
              </a:rPr>
              <a:t> Ethernet at Xerox PARC</a:t>
            </a: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late70</a:t>
            </a:r>
            <a:r>
              <a:rPr lang="ja-JP" altLang="en-US" sz="2400" dirty="0">
                <a:solidFill>
                  <a:srgbClr val="000099"/>
                </a:solidFill>
                <a:ea typeface="ＭＳ Ｐゴシック" pitchFamily="34" charset="-128"/>
              </a:rPr>
              <a:t>’</a:t>
            </a:r>
            <a:r>
              <a:rPr lang="en-US" altLang="ja-JP" sz="2400" dirty="0">
                <a:solidFill>
                  <a:srgbClr val="000099"/>
                </a:solidFill>
                <a:ea typeface="ＭＳ Ｐゴシック" pitchFamily="34" charset="-128"/>
              </a:rPr>
              <a:t>s:</a:t>
            </a:r>
            <a:r>
              <a:rPr lang="en-US" altLang="ja-JP" sz="2400" dirty="0">
                <a:ea typeface="ＭＳ Ｐゴシック" pitchFamily="34" charset="-128"/>
              </a:rPr>
              <a:t> proprietary architectures: </a:t>
            </a:r>
            <a:r>
              <a:rPr lang="en-US" altLang="ja-JP" sz="2400" dirty="0" err="1">
                <a:ea typeface="ＭＳ Ｐゴシック" pitchFamily="34" charset="-128"/>
              </a:rPr>
              <a:t>DECnet</a:t>
            </a:r>
            <a:r>
              <a:rPr lang="en-US" altLang="ja-JP" sz="2400" dirty="0">
                <a:ea typeface="ＭＳ Ｐゴシック" pitchFamily="34" charset="-128"/>
              </a:rPr>
              <a:t>, SNA, XNA</a:t>
            </a: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late 70</a:t>
            </a:r>
            <a:r>
              <a:rPr lang="ja-JP" altLang="en-US" sz="2400" dirty="0">
                <a:solidFill>
                  <a:srgbClr val="000099"/>
                </a:solidFill>
                <a:ea typeface="ＭＳ Ｐゴシック" pitchFamily="34" charset="-128"/>
              </a:rPr>
              <a:t>’</a:t>
            </a:r>
            <a:r>
              <a:rPr lang="en-US" altLang="ja-JP" sz="2400" dirty="0">
                <a:solidFill>
                  <a:srgbClr val="000099"/>
                </a:solidFill>
                <a:ea typeface="ＭＳ Ｐゴシック" pitchFamily="34" charset="-128"/>
              </a:rPr>
              <a:t>s:</a:t>
            </a:r>
            <a:r>
              <a:rPr lang="en-US" altLang="ja-JP" sz="2400" dirty="0">
                <a:ea typeface="ＭＳ Ｐゴシック" pitchFamily="34" charset="-128"/>
              </a:rPr>
              <a:t> switching fixed length packets (ATM precursor)</a:t>
            </a:r>
          </a:p>
          <a:p>
            <a:pPr eaLnBrk="1" hangingPunct="1"/>
            <a:r>
              <a:rPr lang="en-US" altLang="en-US" sz="2400" dirty="0">
                <a:solidFill>
                  <a:srgbClr val="000099"/>
                </a:solidFill>
                <a:ea typeface="ＭＳ Ｐゴシック" pitchFamily="34" charset="-128"/>
              </a:rPr>
              <a:t>1979: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  <a:r>
              <a:rPr lang="en-US" altLang="en-US" sz="2400" dirty="0" err="1">
                <a:ea typeface="ＭＳ Ｐゴシック" pitchFamily="34" charset="-128"/>
              </a:rPr>
              <a:t>ARPAnet</a:t>
            </a:r>
            <a:r>
              <a:rPr lang="en-US" altLang="en-US" sz="2400" dirty="0">
                <a:ea typeface="ＭＳ Ｐゴシック" pitchFamily="34" charset="-128"/>
              </a:rPr>
              <a:t> has 200 nodes</a:t>
            </a:r>
          </a:p>
        </p:txBody>
      </p:sp>
      <p:sp>
        <p:nvSpPr>
          <p:cNvPr id="7987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15625" y="2155825"/>
            <a:ext cx="4251325" cy="3487738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dirty="0">
                <a:solidFill>
                  <a:srgbClr val="000090"/>
                </a:solidFill>
                <a:ea typeface="ＭＳ Ｐゴシック" pitchFamily="34" charset="-128"/>
              </a:rPr>
              <a:t>Cerf and Kahn</a:t>
            </a:r>
            <a:r>
              <a:rPr lang="ja-JP" altLang="en-US" sz="2400" dirty="0">
                <a:solidFill>
                  <a:srgbClr val="000090"/>
                </a:solidFill>
                <a:ea typeface="ＭＳ Ｐゴシック" pitchFamily="34" charset="-128"/>
              </a:rPr>
              <a:t>’</a:t>
            </a:r>
            <a:r>
              <a:rPr lang="en-US" altLang="ja-JP" sz="2400" dirty="0">
                <a:solidFill>
                  <a:srgbClr val="000090"/>
                </a:solidFill>
                <a:ea typeface="ＭＳ Ｐゴシック" pitchFamily="34" charset="-128"/>
              </a:rPr>
              <a:t>s internetworking principles: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Arial" pitchFamily="34" charset="0"/>
              </a:rPr>
              <a:t>minimalism, autonomy - no internal changes required to interconnect networks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Arial" pitchFamily="34" charset="0"/>
              </a:rPr>
              <a:t>best effort service model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Arial" pitchFamily="34" charset="0"/>
              </a:rPr>
              <a:t>stateless routers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>
                <a:ea typeface="Arial" pitchFamily="34" charset="0"/>
              </a:rPr>
              <a:t>decentralized control</a:t>
            </a:r>
          </a:p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dirty="0">
                <a:solidFill>
                  <a:srgbClr val="000090"/>
                </a:solidFill>
                <a:ea typeface="ＭＳ Ｐゴシック" pitchFamily="34" charset="-128"/>
              </a:rPr>
              <a:t>define today</a:t>
            </a:r>
            <a:r>
              <a:rPr lang="ja-JP" altLang="en-US" sz="2400" dirty="0">
                <a:solidFill>
                  <a:srgbClr val="000090"/>
                </a:solidFill>
                <a:ea typeface="ＭＳ Ｐゴシック" pitchFamily="34" charset="-128"/>
              </a:rPr>
              <a:t>’</a:t>
            </a:r>
            <a:r>
              <a:rPr lang="en-US" altLang="ja-JP" sz="2400" dirty="0">
                <a:solidFill>
                  <a:srgbClr val="000090"/>
                </a:solidFill>
                <a:ea typeface="ＭＳ Ｐゴシック" pitchFamily="34" charset="-128"/>
              </a:rPr>
              <a:t>s Internet architecture</a:t>
            </a:r>
            <a:endParaRPr lang="en-US" altLang="en-US" sz="2400" dirty="0">
              <a:solidFill>
                <a:srgbClr val="000090"/>
              </a:solidFill>
              <a:ea typeface="ＭＳ Ｐゴシック" pitchFamily="34" charset="-128"/>
            </a:endParaRPr>
          </a:p>
        </p:txBody>
      </p:sp>
      <p:sp>
        <p:nvSpPr>
          <p:cNvPr id="79877" name="Rectangle 5"/>
          <p:cNvSpPr>
            <a:spLocks noChangeArrowheads="1"/>
          </p:cNvSpPr>
          <p:nvPr/>
        </p:nvSpPr>
        <p:spPr bwMode="auto">
          <a:xfrm>
            <a:off x="567532" y="1028700"/>
            <a:ext cx="8636794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Comic Sans MS" pitchFamily="66" charset="0"/>
              </a:rPr>
              <a:t>1972-1980: Internetworking, new and proprietary nets</a:t>
            </a:r>
            <a:endParaRPr lang="en-US" altLang="en-US" sz="4000" u="sng" dirty="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79878" name="Rectangle 6"/>
          <p:cNvSpPr>
            <a:spLocks noChangeArrowheads="1"/>
          </p:cNvSpPr>
          <p:nvPr/>
        </p:nvSpPr>
        <p:spPr bwMode="auto">
          <a:xfrm>
            <a:off x="5384668" y="1982788"/>
            <a:ext cx="4201451" cy="3619500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79879" name="Rectangle 2"/>
          <p:cNvSpPr>
            <a:spLocks noChangeArrowheads="1"/>
          </p:cNvSpPr>
          <p:nvPr/>
        </p:nvSpPr>
        <p:spPr bwMode="auto">
          <a:xfrm>
            <a:off x="409310" y="252413"/>
            <a:ext cx="84201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 dirty="0">
                <a:solidFill>
                  <a:srgbClr val="000099"/>
                </a:solidFill>
              </a:rPr>
              <a:t>Internet history</a:t>
            </a:r>
            <a:endParaRPr lang="en-US" altLang="en-US" sz="4400" dirty="0">
              <a:solidFill>
                <a:srgbClr val="000099"/>
              </a:solidFill>
            </a:endParaRPr>
          </a:p>
        </p:txBody>
      </p:sp>
      <p:pic>
        <p:nvPicPr>
          <p:cNvPr id="79880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8786" y="771525"/>
            <a:ext cx="39606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8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0EEAA4BB-6353-474F-9892-B23CB7D5D089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93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069937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7850" y="1801813"/>
            <a:ext cx="41275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itchFamily="34" charset="-128"/>
              </a:rPr>
              <a:t>1983:</a:t>
            </a:r>
            <a:r>
              <a:rPr lang="en-US" altLang="en-US" sz="2400">
                <a:ea typeface="ＭＳ Ｐゴシック" pitchFamily="34" charset="-128"/>
              </a:rPr>
              <a:t> deployment of TCP/IP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itchFamily="34" charset="-128"/>
              </a:rPr>
              <a:t>1982:</a:t>
            </a:r>
            <a:r>
              <a:rPr lang="en-US" altLang="en-US" sz="2400">
                <a:ea typeface="ＭＳ Ｐゴシック" pitchFamily="34" charset="-128"/>
              </a:rPr>
              <a:t> smtp e-mail protocol defined 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itchFamily="34" charset="-128"/>
              </a:rPr>
              <a:t>1983:</a:t>
            </a:r>
            <a:r>
              <a:rPr lang="en-US" altLang="en-US" sz="2400">
                <a:ea typeface="ＭＳ Ｐゴシック" pitchFamily="34" charset="-128"/>
              </a:rPr>
              <a:t> DNS defined for name-to-IP-address translation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itchFamily="34" charset="-128"/>
              </a:rPr>
              <a:t>1985:</a:t>
            </a:r>
            <a:r>
              <a:rPr lang="en-US" altLang="en-US" sz="2400">
                <a:ea typeface="ＭＳ Ｐゴシック" pitchFamily="34" charset="-128"/>
              </a:rPr>
              <a:t> ftp protocol defined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itchFamily="34" charset="-128"/>
              </a:rPr>
              <a:t>1988:</a:t>
            </a:r>
            <a:r>
              <a:rPr lang="en-US" altLang="en-US" sz="2400">
                <a:ea typeface="ＭＳ Ｐゴシック" pitchFamily="34" charset="-128"/>
              </a:rPr>
              <a:t> TCP congestion control</a:t>
            </a:r>
          </a:p>
        </p:txBody>
      </p:sp>
      <p:sp>
        <p:nvSpPr>
          <p:cNvPr id="15974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870450" y="1811339"/>
            <a:ext cx="4127500" cy="4448175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new national networks: CSnet, BITnet, NSFnet, Minitel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100,000 hosts connected to confederation of networks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80901" name="Rectangle 5"/>
          <p:cNvSpPr>
            <a:spLocks noChangeArrowheads="1"/>
          </p:cNvSpPr>
          <p:nvPr/>
        </p:nvSpPr>
        <p:spPr bwMode="auto">
          <a:xfrm>
            <a:off x="567531" y="1028700"/>
            <a:ext cx="86264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Comic Sans MS" pitchFamily="66" charset="0"/>
              </a:rPr>
              <a:t>1980-1990: new protocols, a proliferation of networks</a:t>
            </a:r>
            <a:endParaRPr lang="en-US" altLang="en-US" sz="4000" u="sng" dirty="0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80902" name="Rectangle 2"/>
          <p:cNvSpPr>
            <a:spLocks noChangeArrowheads="1"/>
          </p:cNvSpPr>
          <p:nvPr/>
        </p:nvSpPr>
        <p:spPr bwMode="auto">
          <a:xfrm>
            <a:off x="409310" y="252413"/>
            <a:ext cx="84201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 dirty="0">
                <a:solidFill>
                  <a:srgbClr val="000099"/>
                </a:solidFill>
              </a:rPr>
              <a:t>Internet history</a:t>
            </a:r>
            <a:endParaRPr lang="en-US" altLang="en-US" sz="4400" dirty="0">
              <a:solidFill>
                <a:srgbClr val="000099"/>
              </a:solidFill>
            </a:endParaRPr>
          </a:p>
        </p:txBody>
      </p:sp>
      <p:pic>
        <p:nvPicPr>
          <p:cNvPr id="80903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010" y="813594"/>
            <a:ext cx="39606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F79FC3A0-898C-4A05-BEB6-1CDFF6F69BF7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74725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192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4025" y="1790700"/>
            <a:ext cx="4842933" cy="4457700"/>
          </a:xfrm>
        </p:spPr>
        <p:txBody>
          <a:bodyPr>
            <a:normAutofit fontScale="92500" lnSpcReduction="20000"/>
          </a:bodyPr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itchFamily="34" charset="-128"/>
              </a:rPr>
              <a:t>early 1990</a:t>
            </a:r>
            <a:r>
              <a:rPr lang="ja-JP" altLang="en-US" sz="2400">
                <a:solidFill>
                  <a:srgbClr val="000099"/>
                </a:solidFill>
                <a:ea typeface="ＭＳ Ｐゴシック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itchFamily="34" charset="-128"/>
              </a:rPr>
              <a:t>s:</a:t>
            </a:r>
            <a:r>
              <a:rPr lang="en-US" altLang="ja-JP" sz="2400">
                <a:solidFill>
                  <a:schemeClr val="accent2"/>
                </a:solidFill>
                <a:ea typeface="ＭＳ Ｐゴシック" pitchFamily="34" charset="-128"/>
              </a:rPr>
              <a:t> </a:t>
            </a:r>
            <a:r>
              <a:rPr lang="en-US" altLang="ja-JP" sz="2400">
                <a:ea typeface="ＭＳ Ｐゴシック" pitchFamily="34" charset="-128"/>
              </a:rPr>
              <a:t>ARPAnet decommissioned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itchFamily="34" charset="-128"/>
              </a:rPr>
              <a:t>1991:</a:t>
            </a:r>
            <a:r>
              <a:rPr lang="en-US" altLang="en-US" sz="2400">
                <a:solidFill>
                  <a:schemeClr val="accent2"/>
                </a:solidFill>
                <a:ea typeface="ＭＳ Ｐゴシック" pitchFamily="34" charset="-128"/>
              </a:rPr>
              <a:t> </a:t>
            </a:r>
            <a:r>
              <a:rPr lang="en-US" altLang="en-US" sz="2400">
                <a:ea typeface="ＭＳ Ｐゴシック" pitchFamily="34" charset="-128"/>
              </a:rPr>
              <a:t>NSF lifts restrictions on commercial use of NSFnet (decommissioned, 1995)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itchFamily="34" charset="-128"/>
              </a:rPr>
              <a:t>early 1990s:</a:t>
            </a:r>
            <a:r>
              <a:rPr lang="en-US" altLang="en-US" sz="2400">
                <a:ea typeface="ＭＳ Ｐゴシック" pitchFamily="34" charset="-128"/>
              </a:rPr>
              <a:t> Web</a:t>
            </a:r>
          </a:p>
          <a:p>
            <a:pPr marL="569913" lvl="1" indent="-225425" eaLnBrk="1" hangingPunct="1"/>
            <a:r>
              <a:rPr lang="en-US" altLang="en-US">
                <a:ea typeface="Arial" pitchFamily="34" charset="0"/>
              </a:rPr>
              <a:t>hypertext [Bush 1945, Nelson 1960</a:t>
            </a:r>
            <a:r>
              <a:rPr lang="ja-JP" altLang="en-US">
                <a:ea typeface="ＭＳ Ｐゴシック" pitchFamily="34" charset="-128"/>
              </a:rPr>
              <a:t>’</a:t>
            </a:r>
            <a:r>
              <a:rPr lang="en-US" altLang="ja-JP">
                <a:ea typeface="ＭＳ Ｐゴシック" pitchFamily="34" charset="-128"/>
              </a:rPr>
              <a:t>s]</a:t>
            </a:r>
          </a:p>
          <a:p>
            <a:pPr marL="569913" lvl="1" indent="-225425" eaLnBrk="1" hangingPunct="1"/>
            <a:r>
              <a:rPr lang="en-US" altLang="en-US">
                <a:ea typeface="Arial" pitchFamily="34" charset="0"/>
              </a:rPr>
              <a:t>HTML, HTTP: Berners-Lee</a:t>
            </a:r>
          </a:p>
          <a:p>
            <a:pPr marL="569913" lvl="1" indent="-225425" eaLnBrk="1" hangingPunct="1"/>
            <a:r>
              <a:rPr lang="en-US" altLang="en-US">
                <a:ea typeface="Arial" pitchFamily="34" charset="0"/>
              </a:rPr>
              <a:t>1994: Mosaic, later Netscape</a:t>
            </a:r>
          </a:p>
          <a:p>
            <a:pPr marL="569913" lvl="1" indent="-225425" eaLnBrk="1" hangingPunct="1"/>
            <a:r>
              <a:rPr lang="en-US" altLang="en-US">
                <a:ea typeface="Arial" pitchFamily="34" charset="0"/>
              </a:rPr>
              <a:t>late 1990</a:t>
            </a:r>
            <a:r>
              <a:rPr lang="ja-JP" altLang="en-US">
                <a:ea typeface="ＭＳ Ｐゴシック" pitchFamily="34" charset="-128"/>
              </a:rPr>
              <a:t>’</a:t>
            </a:r>
            <a:r>
              <a:rPr lang="en-US" altLang="ja-JP">
                <a:ea typeface="ＭＳ Ｐゴシック" pitchFamily="34" charset="-128"/>
              </a:rPr>
              <a:t>s: commercialization</a:t>
            </a:r>
            <a:r>
              <a:rPr lang="en-US" altLang="ja-JP" sz="2000">
                <a:ea typeface="ＭＳ Ｐゴシック" pitchFamily="34" charset="-128"/>
              </a:rPr>
              <a:t> of the Web</a:t>
            </a:r>
          </a:p>
          <a:p>
            <a:pPr marL="287338" indent="-287338" eaLnBrk="1" hangingPunct="1"/>
            <a:endParaRPr lang="en-US" altLang="en-US" sz="2400">
              <a:ea typeface="ＭＳ Ｐゴシック" pitchFamily="34" charset="-128"/>
            </a:endParaRPr>
          </a:p>
          <a:p>
            <a:pPr marL="287338" indent="-287338" eaLnBrk="1" hangingPunct="1"/>
            <a:endParaRPr lang="en-US" altLang="en-US" sz="2400">
              <a:ea typeface="ＭＳ Ｐゴシック" pitchFamily="34" charset="-128"/>
            </a:endParaRPr>
          </a:p>
        </p:txBody>
      </p:sp>
      <p:sp>
        <p:nvSpPr>
          <p:cNvPr id="8192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96959" y="1800226"/>
            <a:ext cx="4296040" cy="44481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2400">
                <a:solidFill>
                  <a:srgbClr val="000099"/>
                </a:solidFill>
                <a:ea typeface="ＭＳ Ｐゴシック" pitchFamily="34" charset="-128"/>
              </a:rPr>
              <a:t>late 1990</a:t>
            </a:r>
            <a:r>
              <a:rPr lang="ja-JP" altLang="en-US" sz="2400">
                <a:solidFill>
                  <a:srgbClr val="000099"/>
                </a:solidFill>
                <a:ea typeface="ＭＳ Ｐゴシック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itchFamily="34" charset="-128"/>
              </a:rPr>
              <a:t>s – 2000</a:t>
            </a:r>
            <a:r>
              <a:rPr lang="ja-JP" altLang="en-US" sz="2400">
                <a:solidFill>
                  <a:srgbClr val="000099"/>
                </a:solidFill>
                <a:ea typeface="ＭＳ Ｐゴシック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itchFamily="34" charset="-128"/>
              </a:rPr>
              <a:t>s:</a:t>
            </a:r>
          </a:p>
          <a:p>
            <a:pPr eaLnBrk="1" hangingPunct="1"/>
            <a:r>
              <a:rPr lang="en-US" altLang="en-US" sz="2400">
                <a:ea typeface="ＭＳ Ｐゴシック" pitchFamily="34" charset="-128"/>
              </a:rPr>
              <a:t>more killer apps: instant messaging, P2P file sharing</a:t>
            </a:r>
          </a:p>
          <a:p>
            <a:pPr eaLnBrk="1" hangingPunct="1"/>
            <a:r>
              <a:rPr lang="en-US" altLang="en-US" sz="2400">
                <a:ea typeface="ＭＳ Ｐゴシック" pitchFamily="34" charset="-128"/>
              </a:rPr>
              <a:t>network security to forefront</a:t>
            </a:r>
          </a:p>
          <a:p>
            <a:pPr eaLnBrk="1" hangingPunct="1"/>
            <a:r>
              <a:rPr lang="en-US" altLang="en-US" sz="2400">
                <a:ea typeface="ＭＳ Ｐゴシック" pitchFamily="34" charset="-128"/>
              </a:rPr>
              <a:t>est. 50 million host, 100 million+ users</a:t>
            </a:r>
          </a:p>
          <a:p>
            <a:pPr eaLnBrk="1" hangingPunct="1"/>
            <a:r>
              <a:rPr lang="en-US" altLang="en-US" sz="2400">
                <a:ea typeface="ＭＳ Ｐゴシック" pitchFamily="34" charset="-128"/>
              </a:rPr>
              <a:t>backbone links running at Gbps</a:t>
            </a:r>
          </a:p>
          <a:p>
            <a:pPr eaLnBrk="1" hangingPunct="1"/>
            <a:endParaRPr lang="en-US" altLang="en-US" sz="2000">
              <a:ea typeface="ＭＳ Ｐゴシック" pitchFamily="34" charset="-128"/>
            </a:endParaRPr>
          </a:p>
        </p:txBody>
      </p:sp>
      <p:sp>
        <p:nvSpPr>
          <p:cNvPr id="81925" name="Rectangle 5"/>
          <p:cNvSpPr>
            <a:spLocks noChangeArrowheads="1"/>
          </p:cNvSpPr>
          <p:nvPr/>
        </p:nvSpPr>
        <p:spPr bwMode="auto">
          <a:xfrm>
            <a:off x="567531" y="1028700"/>
            <a:ext cx="86264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1990, 2000</a:t>
            </a:r>
            <a:r>
              <a:rPr lang="ja-JP" altLang="en-US" i="1">
                <a:solidFill>
                  <a:srgbClr val="CC0000"/>
                </a:solidFill>
              </a:rPr>
              <a:t>’</a:t>
            </a:r>
            <a:r>
              <a:rPr lang="en-US" altLang="ja-JP" i="1">
                <a:solidFill>
                  <a:srgbClr val="CC0000"/>
                </a:solidFill>
              </a:rPr>
              <a:t>s: commercialization, the Web, new apps</a:t>
            </a:r>
            <a:endParaRPr lang="en-US" altLang="en-US" u="sng">
              <a:solidFill>
                <a:srgbClr val="CC0000"/>
              </a:solidFill>
            </a:endParaRPr>
          </a:p>
        </p:txBody>
      </p:sp>
      <p:sp>
        <p:nvSpPr>
          <p:cNvPr id="81926" name="Rectangle 2"/>
          <p:cNvSpPr>
            <a:spLocks noChangeArrowheads="1"/>
          </p:cNvSpPr>
          <p:nvPr/>
        </p:nvSpPr>
        <p:spPr bwMode="auto">
          <a:xfrm>
            <a:off x="409310" y="252413"/>
            <a:ext cx="84201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 dirty="0">
                <a:solidFill>
                  <a:srgbClr val="000099"/>
                </a:solidFill>
              </a:rPr>
              <a:t>Internet history</a:t>
            </a:r>
            <a:endParaRPr lang="en-US" altLang="en-US" sz="4400" dirty="0">
              <a:solidFill>
                <a:srgbClr val="000099"/>
              </a:solidFill>
            </a:endParaRPr>
          </a:p>
        </p:txBody>
      </p:sp>
      <p:pic>
        <p:nvPicPr>
          <p:cNvPr id="8192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9266" y="855663"/>
            <a:ext cx="39606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53D60539-F35D-485D-AC61-EE12898DDC44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86052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136" y="1209675"/>
            <a:ext cx="8127735" cy="4457700"/>
          </a:xfrm>
        </p:spPr>
        <p:txBody>
          <a:bodyPr>
            <a:normAutofit fontScale="92500" lnSpcReduction="10000"/>
          </a:bodyPr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>
                <a:solidFill>
                  <a:srgbClr val="C00000"/>
                </a:solidFill>
                <a:ea typeface="ＭＳ Ｐゴシック" pitchFamily="34" charset="-128"/>
              </a:rPr>
              <a:t>2005-present</a:t>
            </a: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~5B devices attached to Internet </a:t>
            </a:r>
            <a:r>
              <a:rPr lang="en-US" altLang="en-US" sz="1800" dirty="0">
                <a:ea typeface="ＭＳ Ｐゴシック" pitchFamily="34" charset="-128"/>
              </a:rPr>
              <a:t>(2016)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pitchFamily="34" charset="-128"/>
              </a:rPr>
              <a:t>smartphones and tablets</a:t>
            </a: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aggressive deployment of broadband access</a:t>
            </a: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increasing ubiquity of high-speed wireless access</a:t>
            </a: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emergence of online social networks: 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pitchFamily="34" charset="-128"/>
              </a:rPr>
              <a:t>Facebook: ~ billion users</a:t>
            </a:r>
            <a:endParaRPr lang="en-US" altLang="en-US" dirty="0">
              <a:ea typeface="ＭＳ Ｐゴシック" pitchFamily="34" charset="-128"/>
            </a:endParaRP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service providers (Google, Microsoft) create their own networks</a:t>
            </a:r>
          </a:p>
          <a:p>
            <a:pPr marL="682625" lvl="1" indent="-225425" eaLnBrk="1" hangingPunct="1"/>
            <a:r>
              <a:rPr lang="en-US" altLang="en-US" dirty="0">
                <a:ea typeface="ＭＳ Ｐゴシック" pitchFamily="34" charset="-128"/>
              </a:rPr>
              <a:t>bypass  Internet, providing </a:t>
            </a:r>
            <a:r>
              <a:rPr lang="ja-JP" altLang="en-US">
                <a:ea typeface="ＭＳ Ｐゴシック" pitchFamily="34" charset="-128"/>
              </a:rPr>
              <a:t>“</a:t>
            </a:r>
            <a:r>
              <a:rPr lang="en-US" altLang="ja-JP" dirty="0">
                <a:ea typeface="ＭＳ Ｐゴシック" pitchFamily="34" charset="-128"/>
              </a:rPr>
              <a:t>instantaneous</a:t>
            </a:r>
            <a:r>
              <a:rPr lang="ja-JP" altLang="en-US">
                <a:ea typeface="ＭＳ Ｐゴシック" pitchFamily="34" charset="-128"/>
              </a:rPr>
              <a:t>”</a:t>
            </a:r>
            <a:r>
              <a:rPr lang="en-US" altLang="ja-JP" dirty="0">
                <a:ea typeface="ＭＳ Ｐゴシック" pitchFamily="34" charset="-128"/>
              </a:rPr>
              <a:t> access to search, video content, email, etc.</a:t>
            </a:r>
          </a:p>
          <a:p>
            <a:pPr eaLnBrk="1" hangingPunct="1"/>
            <a:r>
              <a:rPr lang="en-US" altLang="en-US" sz="2400" dirty="0">
                <a:ea typeface="ＭＳ Ｐゴシック" pitchFamily="34" charset="-128"/>
              </a:rPr>
              <a:t>e-commerce, universities, enterprises running their services in </a:t>
            </a:r>
            <a:r>
              <a:rPr lang="ja-JP" altLang="en-US" sz="2400">
                <a:solidFill>
                  <a:srgbClr val="0054FD"/>
                </a:solidFill>
                <a:ea typeface="ＭＳ Ｐゴシック" pitchFamily="34" charset="-128"/>
              </a:rPr>
              <a:t>“</a:t>
            </a:r>
            <a:r>
              <a:rPr lang="en-US" altLang="ja-JP" sz="2400" dirty="0">
                <a:solidFill>
                  <a:srgbClr val="0054FD"/>
                </a:solidFill>
                <a:ea typeface="ＭＳ Ｐゴシック" pitchFamily="34" charset="-128"/>
              </a:rPr>
              <a:t>cloud</a:t>
            </a:r>
            <a:r>
              <a:rPr lang="ja-JP" altLang="en-US" sz="2400">
                <a:solidFill>
                  <a:srgbClr val="0054FD"/>
                </a:solidFill>
                <a:ea typeface="ＭＳ Ｐゴシック" pitchFamily="34" charset="-128"/>
              </a:rPr>
              <a:t>”</a:t>
            </a:r>
            <a:r>
              <a:rPr lang="en-US" altLang="ja-JP" sz="2400" dirty="0">
                <a:solidFill>
                  <a:srgbClr val="0054FD"/>
                </a:solidFill>
                <a:ea typeface="ＭＳ Ｐゴシック" pitchFamily="34" charset="-128"/>
              </a:rPr>
              <a:t> </a:t>
            </a:r>
            <a:r>
              <a:rPr lang="en-US" altLang="ja-JP" sz="2400" dirty="0">
                <a:ea typeface="ＭＳ Ｐゴシック" pitchFamily="34" charset="-128"/>
              </a:rPr>
              <a:t>(e.g., Amazon EC2)</a:t>
            </a:r>
            <a:endParaRPr lang="en-US" altLang="en-US" sz="2400" dirty="0">
              <a:ea typeface="ＭＳ Ｐゴシック" pitchFamily="34" charset="-128"/>
            </a:endParaRPr>
          </a:p>
        </p:txBody>
      </p:sp>
      <p:sp>
        <p:nvSpPr>
          <p:cNvPr id="82948" name="Rectangle 2"/>
          <p:cNvSpPr>
            <a:spLocks noChangeArrowheads="1"/>
          </p:cNvSpPr>
          <p:nvPr/>
        </p:nvSpPr>
        <p:spPr bwMode="auto">
          <a:xfrm>
            <a:off x="409310" y="252413"/>
            <a:ext cx="84201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 dirty="0">
                <a:solidFill>
                  <a:srgbClr val="000099"/>
                </a:solidFill>
              </a:rPr>
              <a:t>Internet history</a:t>
            </a:r>
            <a:endParaRPr lang="en-US" altLang="en-US" sz="4400" dirty="0">
              <a:solidFill>
                <a:srgbClr val="000099"/>
              </a:solidFill>
            </a:endParaRPr>
          </a:p>
        </p:txBody>
      </p:sp>
      <p:pic>
        <p:nvPicPr>
          <p:cNvPr id="82949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8626" y="813594"/>
            <a:ext cx="396068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5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C92369CD-4164-487E-B009-8D298092E32F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694439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Introduction</a:t>
            </a:r>
          </a:p>
        </p:txBody>
      </p:sp>
      <p:pic>
        <p:nvPicPr>
          <p:cNvPr id="83971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9187" y="858681"/>
            <a:ext cx="5941880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80075" y="160339"/>
            <a:ext cx="8420100" cy="90328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itchFamily="34" charset="-128"/>
              </a:rPr>
              <a:t>Introduction: summary</a:t>
            </a:r>
          </a:p>
        </p:txBody>
      </p:sp>
      <p:sp>
        <p:nvSpPr>
          <p:cNvPr id="8397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65812" y="1443039"/>
            <a:ext cx="4750065" cy="5189537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covered a </a:t>
            </a:r>
            <a:r>
              <a:rPr lang="ja-JP" altLang="en-US" i="1">
                <a:solidFill>
                  <a:srgbClr val="CC0000"/>
                </a:solidFill>
                <a:ea typeface="ＭＳ Ｐゴシック" pitchFamily="34" charset="-128"/>
              </a:rPr>
              <a:t>“</a:t>
            </a:r>
            <a:r>
              <a:rPr lang="en-US" altLang="ja-JP" i="1" dirty="0">
                <a:solidFill>
                  <a:srgbClr val="CC0000"/>
                </a:solidFill>
                <a:ea typeface="ＭＳ Ｐゴシック" pitchFamily="34" charset="-128"/>
              </a:rPr>
              <a:t>ton</a:t>
            </a:r>
            <a:r>
              <a:rPr lang="ja-JP" altLang="en-US" i="1">
                <a:solidFill>
                  <a:srgbClr val="CC0000"/>
                </a:solidFill>
                <a:ea typeface="ＭＳ Ｐゴシック" pitchFamily="34" charset="-128"/>
              </a:rPr>
              <a:t>”</a:t>
            </a:r>
            <a:r>
              <a:rPr lang="en-US" altLang="ja-JP" i="1" dirty="0">
                <a:solidFill>
                  <a:srgbClr val="CC0000"/>
                </a:solidFill>
                <a:ea typeface="ＭＳ Ｐゴシック" pitchFamily="34" charset="-128"/>
              </a:rPr>
              <a:t> of material!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pitchFamily="34" charset="-128"/>
              </a:rPr>
              <a:t>Internet overview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pitchFamily="34" charset="-128"/>
              </a:rPr>
              <a:t>what</a:t>
            </a:r>
            <a:r>
              <a:rPr lang="ja-JP" altLang="en-US" sz="2400">
                <a:ea typeface="ＭＳ Ｐゴシック" pitchFamily="34" charset="-128"/>
              </a:rPr>
              <a:t>’</a:t>
            </a:r>
            <a:r>
              <a:rPr lang="en-US" altLang="ja-JP" sz="2400" dirty="0">
                <a:ea typeface="ＭＳ Ｐゴシック" pitchFamily="34" charset="-128"/>
              </a:rPr>
              <a:t>s a protocol?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pitchFamily="34" charset="-128"/>
              </a:rPr>
              <a:t>network edge, core, access network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>
                <a:ea typeface="Arial" pitchFamily="34" charset="0"/>
              </a:rPr>
              <a:t>packet-switching versus circuit-switching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>
                <a:ea typeface="Arial" pitchFamily="34" charset="0"/>
              </a:rPr>
              <a:t>Internet structure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pitchFamily="34" charset="-128"/>
              </a:rPr>
              <a:t>performance: loss, delay, throughput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pitchFamily="34" charset="-128"/>
              </a:rPr>
              <a:t>layering, service models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pitchFamily="34" charset="-128"/>
              </a:rPr>
              <a:t>security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>
                <a:ea typeface="ＭＳ Ｐゴシック" pitchFamily="34" charset="-128"/>
              </a:rPr>
              <a:t>history</a:t>
            </a:r>
          </a:p>
        </p:txBody>
      </p:sp>
      <p:sp>
        <p:nvSpPr>
          <p:cNvPr id="8397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575565" y="1428750"/>
            <a:ext cx="4034631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itchFamily="34" charset="-128"/>
              </a:rPr>
              <a:t>you now have:</a:t>
            </a:r>
            <a:r>
              <a:rPr lang="en-US" altLang="en-US" sz="2400" dirty="0">
                <a:ea typeface="ＭＳ Ｐゴシック" pitchFamily="34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dirty="0">
                <a:ea typeface="ＭＳ Ｐゴシック" pitchFamily="34" charset="-128"/>
              </a:rPr>
              <a:t>context, overview, </a:t>
            </a:r>
            <a:r>
              <a:rPr lang="ja-JP" altLang="en-US" sz="2400">
                <a:ea typeface="ＭＳ Ｐゴシック" pitchFamily="34" charset="-128"/>
              </a:rPr>
              <a:t>“</a:t>
            </a:r>
            <a:r>
              <a:rPr lang="en-US" altLang="ja-JP" sz="2400" dirty="0">
                <a:ea typeface="ＭＳ Ｐゴシック" pitchFamily="34" charset="-128"/>
              </a:rPr>
              <a:t>feel</a:t>
            </a:r>
            <a:r>
              <a:rPr lang="ja-JP" altLang="en-US" sz="2400">
                <a:ea typeface="ＭＳ Ｐゴシック" pitchFamily="34" charset="-128"/>
              </a:rPr>
              <a:t>”</a:t>
            </a:r>
            <a:r>
              <a:rPr lang="en-US" altLang="ja-JP" sz="2400" dirty="0">
                <a:ea typeface="ＭＳ Ｐゴシック" pitchFamily="34" charset="-128"/>
              </a:rPr>
              <a:t> of networking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dirty="0">
                <a:ea typeface="ＭＳ Ｐゴシック" pitchFamily="34" charset="-128"/>
              </a:rPr>
              <a:t>more depth, detail </a:t>
            </a:r>
            <a:r>
              <a:rPr lang="en-US" altLang="en-US" sz="2400" i="1" dirty="0">
                <a:ea typeface="ＭＳ Ｐゴシック" pitchFamily="34" charset="-128"/>
              </a:rPr>
              <a:t>to follow!</a:t>
            </a:r>
            <a:endParaRPr lang="en-US" altLang="en-US" sz="2400" dirty="0">
              <a:ea typeface="ＭＳ Ｐゴシック" pitchFamily="34" charset="-128"/>
            </a:endParaRPr>
          </a:p>
        </p:txBody>
      </p:sp>
      <p:sp>
        <p:nvSpPr>
          <p:cNvPr id="8397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itchFamily="34" charset="0"/>
              </a:rPr>
              <a:t>1-</a:t>
            </a:r>
            <a:fld id="{F5CEE9EF-9E26-4F48-A08E-E18BF49DCF7D}" type="slidenum">
              <a:rPr lang="en-US" altLang="en-US" sz="1200"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97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724088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4995" name="Slide Number Placeholder 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6E44469C-34AD-459E-9E2E-907A561EA577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98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84996" name="Rectangle 3"/>
          <p:cNvSpPr>
            <a:spLocks noChangeArrowheads="1"/>
          </p:cNvSpPr>
          <p:nvPr/>
        </p:nvSpPr>
        <p:spPr bwMode="auto">
          <a:xfrm>
            <a:off x="2328598" y="1477964"/>
            <a:ext cx="4861852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pitchFamily="34" charset="-128"/>
                <a:cs typeface="Arial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0"/>
              </a:buClr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Arial" pitchFamily="34" charset="0"/>
                <a:cs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pitchFamily="34" charset="0"/>
                <a:cs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</a:rPr>
              <a:t>Chapter 1</a:t>
            </a:r>
            <a:br>
              <a:rPr lang="en-US" altLang="en-US" sz="4800">
                <a:solidFill>
                  <a:srgbClr val="000099"/>
                </a:solidFill>
              </a:rPr>
            </a:br>
            <a:r>
              <a:rPr lang="en-US" altLang="en-US" sz="4400">
                <a:solidFill>
                  <a:srgbClr val="000099"/>
                </a:solidFill>
              </a:rPr>
              <a:t>Additional Slides</a:t>
            </a:r>
          </a:p>
        </p:txBody>
      </p:sp>
    </p:spTree>
    <p:extLst>
      <p:ext uri="{BB962C8B-B14F-4D97-AF65-F5344CB8AC3E}">
        <p14:creationId xmlns:p14="http://schemas.microsoft.com/office/powerpoint/2010/main" val="255394510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/>
          <p:cNvGrpSpPr>
            <a:grpSpLocks/>
          </p:cNvGrpSpPr>
          <p:nvPr/>
        </p:nvGrpSpPr>
        <p:grpSpPr bwMode="auto">
          <a:xfrm>
            <a:off x="1375834" y="798513"/>
            <a:ext cx="6113860" cy="4216400"/>
            <a:chOff x="824874" y="353539"/>
            <a:chExt cx="5643193" cy="4216279"/>
          </a:xfrm>
        </p:grpSpPr>
        <p:sp>
          <p:nvSpPr>
            <p:cNvPr id="62" name="Freeform 61"/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rgbClr val="000000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86019" name="Picture 12" descr="segmen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9815" y="5173663"/>
            <a:ext cx="4289160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6020" name="Group 48"/>
          <p:cNvGrpSpPr>
            <a:grpSpLocks/>
          </p:cNvGrpSpPr>
          <p:nvPr/>
        </p:nvGrpSpPr>
        <p:grpSpPr bwMode="auto">
          <a:xfrm>
            <a:off x="-113506" y="3981450"/>
            <a:ext cx="1692275" cy="1511300"/>
            <a:chOff x="-44" y="1473"/>
            <a:chExt cx="981" cy="1105"/>
          </a:xfrm>
        </p:grpSpPr>
        <p:pic>
          <p:nvPicPr>
            <p:cNvPr id="86053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054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86021" name="Picture 120" descr="access_point_stylized_smal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3385" y="4221163"/>
            <a:ext cx="1504817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2" name="Picture 1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7294" y="4567238"/>
            <a:ext cx="1334558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3" name="Picture 11" descr="ethernet.pn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6165" y="4570413"/>
            <a:ext cx="1334558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4" name="Picture 2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7936" y="4589463"/>
            <a:ext cx="1334558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" name="Group 66"/>
          <p:cNvGrpSpPr>
            <a:grpSpLocks/>
          </p:cNvGrpSpPr>
          <p:nvPr/>
        </p:nvGrpSpPr>
        <p:grpSpPr bwMode="auto">
          <a:xfrm>
            <a:off x="4935803" y="1162051"/>
            <a:ext cx="2458981" cy="3171825"/>
            <a:chOff x="4556452" y="1162095"/>
            <a:chExt cx="2268792" cy="3172030"/>
          </a:xfrm>
        </p:grpSpPr>
        <p:cxnSp>
          <p:nvCxnSpPr>
            <p:cNvPr id="86040" name="Straight Connector 46"/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86041" name="Group 31"/>
            <p:cNvGrpSpPr>
              <a:grpSpLocks/>
            </p:cNvGrpSpPr>
            <p:nvPr/>
          </p:nvGrpSpPr>
          <p:grpSpPr bwMode="auto">
            <a:xfrm>
              <a:off x="4635010" y="2856756"/>
              <a:ext cx="2190234" cy="1220926"/>
              <a:chOff x="3862510" y="4375664"/>
              <a:chExt cx="2190234" cy="1220926"/>
            </a:xfrm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86049" name="TextBox 26"/>
              <p:cNvSpPr txBox="1">
                <a:spLocks noChangeArrowheads="1"/>
              </p:cNvSpPr>
              <p:nvPr/>
            </p:nvSpPr>
            <p:spPr bwMode="auto">
              <a:xfrm>
                <a:off x="3986489" y="4375664"/>
                <a:ext cx="1856820" cy="12209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ts val="22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itchFamily="34" charset="0"/>
                  </a:rPr>
                  <a:t>Transport</a:t>
                </a:r>
                <a:r>
                  <a:rPr lang="en-US" altLang="en-US" sz="1400">
                    <a:latin typeface="Arial" pitchFamily="34" charset="0"/>
                  </a:rPr>
                  <a:t> (TCP/UDP)</a:t>
                </a:r>
              </a:p>
              <a:p>
                <a:pPr algn="ctr">
                  <a:lnSpc>
                    <a:spcPts val="22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itchFamily="34" charset="0"/>
                  </a:rPr>
                  <a:t>Network</a:t>
                </a:r>
                <a:r>
                  <a:rPr lang="en-US" altLang="en-US" sz="1400">
                    <a:latin typeface="Arial" pitchFamily="34" charset="0"/>
                  </a:rPr>
                  <a:t> (IP)</a:t>
                </a:r>
              </a:p>
              <a:p>
                <a:pPr algn="ctr">
                  <a:lnSpc>
                    <a:spcPts val="22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itchFamily="34" charset="0"/>
                  </a:rPr>
                  <a:t>Link</a:t>
                </a:r>
                <a:r>
                  <a:rPr lang="en-US" altLang="en-US" sz="1400">
                    <a:latin typeface="Arial" pitchFamily="34" charset="0"/>
                  </a:rPr>
                  <a:t> (Ethernet)</a:t>
                </a:r>
              </a:p>
              <a:p>
                <a:pPr algn="ctr">
                  <a:lnSpc>
                    <a:spcPts val="22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itchFamily="34" charset="0"/>
                  </a:rPr>
                  <a:t>Physical</a:t>
                </a:r>
              </a:p>
            </p:txBody>
          </p:sp>
          <p:cxnSp>
            <p:nvCxnSpPr>
              <p:cNvPr id="86050" name="Straight Connector 28"/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051" name="Straight Connector 29"/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052" name="Straight Connector 30"/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86042" name="Group 35"/>
            <p:cNvGrpSpPr>
              <a:grpSpLocks/>
            </p:cNvGrpSpPr>
            <p:nvPr/>
          </p:nvGrpSpPr>
          <p:grpSpPr bwMode="auto">
            <a:xfrm>
              <a:off x="4844315" y="1162095"/>
              <a:ext cx="1492500" cy="1020829"/>
              <a:chOff x="4163466" y="5836665"/>
              <a:chExt cx="1492500" cy="1020829"/>
            </a:xfrm>
          </p:grpSpPr>
          <p:sp>
            <p:nvSpPr>
              <p:cNvPr id="34" name="Rectangle 33"/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86047" name="TextBox 34"/>
              <p:cNvSpPr txBox="1">
                <a:spLocks noChangeArrowheads="1"/>
              </p:cNvSpPr>
              <p:nvPr/>
            </p:nvSpPr>
            <p:spPr bwMode="auto">
              <a:xfrm>
                <a:off x="4163466" y="5913072"/>
                <a:ext cx="1464407" cy="892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itchFamily="34" charset="0"/>
                  </a:rPr>
                  <a:t>application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itchFamily="34" charset="0"/>
                  </a:rPr>
                  <a:t>(www browser,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itchFamily="34" charset="0"/>
                  </a:rPr>
                  <a:t>email client</a:t>
                </a:r>
                <a:r>
                  <a:rPr lang="en-US" altLang="en-US" sz="2000">
                    <a:latin typeface="Arial" pitchFamily="34" charset="0"/>
                  </a:rPr>
                  <a:t>)</a:t>
                </a:r>
              </a:p>
            </p:txBody>
          </p:sp>
        </p:grpSp>
        <p:cxnSp>
          <p:nvCxnSpPr>
            <p:cNvPr id="86043" name="Straight Connector 37"/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044" name="TextBox 38"/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960180" cy="307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application</a:t>
              </a:r>
            </a:p>
          </p:txBody>
        </p:sp>
        <p:sp>
          <p:nvSpPr>
            <p:cNvPr id="86045" name="TextBox 39"/>
            <p:cNvSpPr txBox="1">
              <a:spLocks noChangeArrowheads="1"/>
            </p:cNvSpPr>
            <p:nvPr/>
          </p:nvSpPr>
          <p:spPr bwMode="auto">
            <a:xfrm>
              <a:off x="6122724" y="2627171"/>
              <a:ext cx="409984" cy="307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itchFamily="34" charset="0"/>
                </a:rPr>
                <a:t>OS</a:t>
              </a:r>
            </a:p>
          </p:txBody>
        </p:sp>
      </p:grp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1924447" y="877889"/>
            <a:ext cx="3040592" cy="3195637"/>
            <a:chOff x="1775964" y="877299"/>
            <a:chExt cx="2806675" cy="3196287"/>
          </a:xfrm>
        </p:grpSpPr>
        <p:grpSp>
          <p:nvGrpSpPr>
            <p:cNvPr id="86027" name="Group 44"/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86032" name="Group 22"/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14" name="Rectangle 13"/>
                <p:cNvSpPr>
                  <a:spLocks noChangeArrowheads="1"/>
                </p:cNvSpPr>
                <p:nvPr/>
              </p:nvSpPr>
              <p:spPr bwMode="auto">
                <a:xfrm>
                  <a:off x="3116291" y="4300464"/>
                  <a:ext cx="1295389" cy="1016206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86039" name="TextBox 14"/>
                <p:cNvSpPr txBox="1">
                  <a:spLocks noChangeArrowheads="1"/>
                </p:cNvSpPr>
                <p:nvPr/>
              </p:nvSpPr>
              <p:spPr bwMode="auto">
                <a:xfrm>
                  <a:off x="3287844" y="4275642"/>
                  <a:ext cx="959130" cy="101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itchFamily="34" charset="0"/>
                    </a:rPr>
                    <a:t>packet</a:t>
                  </a:r>
                </a:p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itchFamily="34" charset="0"/>
                    </a:rPr>
                    <a:t>capture</a:t>
                  </a:r>
                </a:p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itchFamily="34" charset="0"/>
                    </a:rPr>
                    <a:t>(pcap)</a:t>
                  </a:r>
                </a:p>
              </p:txBody>
            </p:sp>
          </p:grpSp>
          <p:grpSp>
            <p:nvGrpSpPr>
              <p:cNvPr id="86033" name="Group 23"/>
              <p:cNvGrpSpPr>
                <a:grpSpLocks/>
              </p:cNvGrpSpPr>
              <p:nvPr/>
            </p:nvGrpSpPr>
            <p:grpSpPr bwMode="auto">
              <a:xfrm>
                <a:off x="1768081" y="863478"/>
                <a:ext cx="1301739" cy="708030"/>
                <a:chOff x="859811" y="5161570"/>
                <a:chExt cx="1301739" cy="708030"/>
              </a:xfrm>
            </p:grpSpPr>
            <p:sp>
              <p:nvSpPr>
                <p:cNvPr id="22" name="Rectangle 21"/>
                <p:cNvSpPr>
                  <a:spLocks noChangeArrowheads="1"/>
                </p:cNvSpPr>
                <p:nvPr/>
              </p:nvSpPr>
              <p:spPr bwMode="auto">
                <a:xfrm>
                  <a:off x="859811" y="5200691"/>
                  <a:ext cx="1301739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86037" name="TextBox 16"/>
                <p:cNvSpPr txBox="1">
                  <a:spLocks noChangeArrowheads="1"/>
                </p:cNvSpPr>
                <p:nvPr/>
              </p:nvSpPr>
              <p:spPr bwMode="auto">
                <a:xfrm>
                  <a:off x="984659" y="5161570"/>
                  <a:ext cx="1065666" cy="708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SzPct val="100000"/>
                    <a:buFont typeface="Wingdings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itchFamily="34" charset="0"/>
                      <a:ea typeface="ＭＳ Ｐゴシック" pitchFamily="34" charset="-128"/>
                      <a:cs typeface="Arial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0"/>
                    </a:buClr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itchFamily="34" charset="0"/>
                      <a:ea typeface="Arial" pitchFamily="34" charset="0"/>
                      <a:cs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itchFamily="66" charset="0"/>
                      <a:ea typeface="Arial" pitchFamily="34" charset="0"/>
                      <a:cs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 New Roman" pitchFamily="18" charset="0"/>
                      <a:ea typeface="Arial" pitchFamily="34" charset="0"/>
                      <a:cs typeface="Arial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itchFamily="34" charset="0"/>
                    </a:rPr>
                    <a:t>packet</a:t>
                  </a:r>
                </a:p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itchFamily="34" charset="0"/>
                    </a:rPr>
                    <a:t>analyzer</a:t>
                  </a:r>
                </a:p>
              </p:txBody>
            </p:sp>
          </p:grpSp>
          <p:sp>
            <p:nvSpPr>
              <p:cNvPr id="86034" name="Rectangle 42"/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SzPct val="100000"/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itchFamily="34" charset="0"/>
                    <a:ea typeface="ＭＳ Ｐゴシック" pitchFamily="34" charset="-128"/>
                    <a:cs typeface="Arial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0"/>
                  </a:buClr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itchFamily="34" charset="0"/>
                    <a:ea typeface="Arial" pitchFamily="34" charset="0"/>
                    <a:cs typeface="Arial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itchFamily="66" charset="0"/>
                    <a:ea typeface="Arial" pitchFamily="34" charset="0"/>
                    <a:cs typeface="Arial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itchFamily="2" charset="2"/>
                  <a:buChar char="§"/>
                  <a:defRPr sz="2000">
                    <a:solidFill>
                      <a:schemeClr val="tx1"/>
                    </a:solidFill>
                    <a:latin typeface="Times New Roman" pitchFamily="18" charset="0"/>
                    <a:ea typeface="Arial" pitchFamily="34" charset="0"/>
                    <a:cs typeface="Arial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itchFamily="34" charset="0"/>
                </a:endParaRPr>
              </a:p>
            </p:txBody>
          </p:sp>
          <p:pic>
            <p:nvPicPr>
              <p:cNvPr id="86035" name="Picture 43"/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86028" name="Straight Connector 47"/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029" name="Straight Connector 50"/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030" name="TextBox 56"/>
            <p:cNvSpPr txBox="1">
              <a:spLocks noChangeArrowheads="1"/>
            </p:cNvSpPr>
            <p:nvPr/>
          </p:nvSpPr>
          <p:spPr bwMode="auto">
            <a:xfrm>
              <a:off x="3504274" y="3242589"/>
              <a:ext cx="107836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Gill Sans MT" pitchFamily="34" charset="0"/>
                  <a:ea typeface="ＭＳ Ｐゴシック" pitchFamily="34" charset="-128"/>
                  <a:cs typeface="Arial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0"/>
                </a:buClr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Gill Sans MT" pitchFamily="34" charset="0"/>
                  <a:ea typeface="Arial" pitchFamily="34" charset="0"/>
                  <a:cs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pitchFamily="34" charset="0"/>
                  <a:cs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pitchFamily="34" charset="0"/>
                  <a:cs typeface="Arial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pitchFamily="34" charset="0"/>
                </a:rPr>
                <a:t>copy of all Ethernet frames sent/received</a:t>
              </a:r>
            </a:p>
          </p:txBody>
        </p:sp>
        <p:cxnSp>
          <p:nvCxnSpPr>
            <p:cNvPr id="86031" name="Straight Connector 64"/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782944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10040</TotalTime>
  <Words>6342</Words>
  <Application>Microsoft Macintosh PowerPoint</Application>
  <PresentationFormat>A4 Paper (210x297 mm)</PresentationFormat>
  <Paragraphs>1736</Paragraphs>
  <Slides>99</Slides>
  <Notes>79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99</vt:i4>
      </vt:variant>
    </vt:vector>
  </HeadingPairs>
  <TitlesOfParts>
    <vt:vector size="111" baseType="lpstr">
      <vt:lpstr>Arial</vt:lpstr>
      <vt:lpstr>Calibri</vt:lpstr>
      <vt:lpstr>Comic Sans MS</vt:lpstr>
      <vt:lpstr>Courier New</vt:lpstr>
      <vt:lpstr>Gill Sans MT</vt:lpstr>
      <vt:lpstr>Tahoma</vt:lpstr>
      <vt:lpstr>Times New Roman</vt:lpstr>
      <vt:lpstr>Verdana</vt:lpstr>
      <vt:lpstr>Wingdings</vt:lpstr>
      <vt:lpstr>ZapfDingbats</vt:lpstr>
      <vt:lpstr>Office Theme</vt:lpstr>
      <vt:lpstr>Clip</vt:lpstr>
      <vt:lpstr>Introduction</vt:lpstr>
      <vt:lpstr>Syllabus &amp; Text-books</vt:lpstr>
      <vt:lpstr>Chapter 1: roadmap</vt:lpstr>
      <vt:lpstr>A computer network</vt:lpstr>
      <vt:lpstr>A computer network</vt:lpstr>
      <vt:lpstr>What’s the Internet?</vt:lpstr>
      <vt:lpstr>“Fun” Internet-connected devices</vt:lpstr>
      <vt:lpstr>What’s the Internet: a service view</vt:lpstr>
      <vt:lpstr>PowerPoint Presentation</vt:lpstr>
      <vt:lpstr>Internet Standards</vt:lpstr>
      <vt:lpstr>What’s a protocol?</vt:lpstr>
      <vt:lpstr>PowerPoint Presentation</vt:lpstr>
      <vt:lpstr>Chapter 1: roadmap</vt:lpstr>
      <vt:lpstr>A closer look at network structure:</vt:lpstr>
      <vt:lpstr>Network edge</vt:lpstr>
      <vt:lpstr>Access networks and physical media</vt:lpstr>
      <vt:lpstr>Access network: digital subscriber line (DSL)</vt:lpstr>
      <vt:lpstr>PowerPoint Presentation</vt:lpstr>
      <vt:lpstr>PowerPoint Presentation</vt:lpstr>
      <vt:lpstr>PowerPoint Presentation</vt:lpstr>
      <vt:lpstr>Enterprise access networks (Ethernet)</vt:lpstr>
      <vt:lpstr>Wireless access networks</vt:lpstr>
      <vt:lpstr>Host: sends packets of data</vt:lpstr>
      <vt:lpstr>Physical media</vt:lpstr>
      <vt:lpstr>Physical media: coax, fiber</vt:lpstr>
      <vt:lpstr>Physical media: radio</vt:lpstr>
      <vt:lpstr>Chapter 1: roadmap</vt:lpstr>
      <vt:lpstr>The Network Core</vt:lpstr>
      <vt:lpstr>The network core</vt:lpstr>
      <vt:lpstr>Packet-switching: store-and-forward</vt:lpstr>
      <vt:lpstr>Packet Switching: queueing delay, loss</vt:lpstr>
      <vt:lpstr>Two key network-core functions</vt:lpstr>
      <vt:lpstr>Network core: circuit switching</vt:lpstr>
      <vt:lpstr>Circuit switching: FDM versus TDM</vt:lpstr>
      <vt:lpstr>Packet switching versus circuit switching</vt:lpstr>
      <vt:lpstr>PowerPoint Presentation</vt:lpstr>
      <vt:lpstr>Computer networks: examples</vt:lpstr>
      <vt:lpstr>Residence networks: Cable networks</vt:lpstr>
      <vt:lpstr>Residence network: FTTx</vt:lpstr>
      <vt:lpstr>Backbone network</vt:lpstr>
      <vt:lpstr>Enterprise networks</vt:lpstr>
      <vt:lpstr>Wireless networks</vt:lpstr>
      <vt:lpstr>Home networks</vt:lpstr>
      <vt:lpstr>4G/5G</vt:lpstr>
      <vt:lpstr>Internet of Things</vt:lpstr>
      <vt:lpstr>Related issues</vt:lpstr>
      <vt:lpstr>Chapter 1: roadmap</vt:lpstr>
      <vt:lpstr>1.4. Network classification</vt:lpstr>
      <vt:lpstr>1.4.1 Network classification by scale </vt:lpstr>
      <vt:lpstr>PowerPoint Presentation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Tier-1 ISP: e.g., Sprint</vt:lpstr>
      <vt:lpstr>Network Classification by role</vt:lpstr>
      <vt:lpstr>Network classification by transmission technology</vt:lpstr>
      <vt:lpstr>Network classification by switching technology</vt:lpstr>
      <vt:lpstr>Chapter 1: roadmap</vt:lpstr>
      <vt:lpstr>How do loss and delay occur?</vt:lpstr>
      <vt:lpstr>Four sources of packet delay</vt:lpstr>
      <vt:lpstr>PowerPoint Presentation</vt:lpstr>
      <vt:lpstr>Caravan analogy</vt:lpstr>
      <vt:lpstr>Caravan analogy (more)</vt:lpstr>
      <vt:lpstr>Queueing delay (revisited)</vt:lpstr>
      <vt:lpstr>“Real” Internet delays and routes</vt:lpstr>
      <vt:lpstr>“Real” Internet delays, routes</vt:lpstr>
      <vt:lpstr>Packet loss</vt:lpstr>
      <vt:lpstr>Throughput</vt:lpstr>
      <vt:lpstr>Throughput (more)</vt:lpstr>
      <vt:lpstr>Throughput: Internet scenario</vt:lpstr>
      <vt:lpstr>Chapter 1: roadmap</vt:lpstr>
      <vt:lpstr>Protocol “layers”</vt:lpstr>
      <vt:lpstr>Organization of air travel</vt:lpstr>
      <vt:lpstr>Layering of airline functionality</vt:lpstr>
      <vt:lpstr>Why layering?</vt:lpstr>
      <vt:lpstr>Internet protocol stack</vt:lpstr>
      <vt:lpstr>ISO/OSI reference model</vt:lpstr>
      <vt:lpstr>Encapsulation</vt:lpstr>
      <vt:lpstr>Chapter 1: roadmap</vt:lpstr>
      <vt:lpstr>Network security</vt:lpstr>
      <vt:lpstr>Bad guys: put malware into hosts via Internet</vt:lpstr>
      <vt:lpstr>PowerPoint Presentation</vt:lpstr>
      <vt:lpstr>Bad guys can sniff packets</vt:lpstr>
      <vt:lpstr>Bad guys can use fake addresses</vt:lpstr>
      <vt:lpstr>Chapter 1: roadmap</vt:lpstr>
      <vt:lpstr>Internet history</vt:lpstr>
      <vt:lpstr>PowerPoint Presentation</vt:lpstr>
      <vt:lpstr>PowerPoint Presentation</vt:lpstr>
      <vt:lpstr>PowerPoint Presentation</vt:lpstr>
      <vt:lpstr>PowerPoint Presentation</vt:lpstr>
      <vt:lpstr>Introduction: summary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Mạng máy tính</dc:title>
  <dc:creator>trantheson</dc:creator>
  <cp:lastModifiedBy>Huu Nhat Minh Nguyen</cp:lastModifiedBy>
  <cp:revision>413</cp:revision>
  <dcterms:created xsi:type="dcterms:W3CDTF">1999-10-08T19:08:27Z</dcterms:created>
  <dcterms:modified xsi:type="dcterms:W3CDTF">2022-12-28T09:05:16Z</dcterms:modified>
</cp:coreProperties>
</file>